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534" r:id="rId3"/>
    <p:sldId id="529" r:id="rId4"/>
    <p:sldId id="530" r:id="rId5"/>
    <p:sldId id="543" r:id="rId6"/>
    <p:sldId id="535" r:id="rId7"/>
    <p:sldId id="536" r:id="rId8"/>
    <p:sldId id="537" r:id="rId9"/>
    <p:sldId id="539" r:id="rId10"/>
    <p:sldId id="540" r:id="rId11"/>
    <p:sldId id="538" r:id="rId12"/>
    <p:sldId id="541" r:id="rId13"/>
    <p:sldId id="542" r:id="rId14"/>
    <p:sldId id="531" r:id="rId15"/>
    <p:sldId id="532" r:id="rId16"/>
    <p:sldId id="533" r:id="rId17"/>
    <p:sldId id="544" r:id="rId18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7850B7-8EFF-624A-96D4-A3E5C674A1AD}" type="datetimeFigureOut">
              <a:rPr lang="en-NO" smtClean="0"/>
              <a:t>16/04/2023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67CA5-40E9-B648-8D7B-2BB398D661A6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678178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068C88-BB54-5D4F-9220-BF017E8F8786}" type="slidenum">
              <a:rPr lang="en-NO" smtClean="0"/>
              <a:t>5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72341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068C88-BB54-5D4F-9220-BF017E8F8786}" type="slidenum">
              <a:rPr lang="en-NO" smtClean="0"/>
              <a:t>14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90529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068C88-BB54-5D4F-9220-BF017E8F8786}" type="slidenum">
              <a:rPr lang="en-NO" smtClean="0"/>
              <a:t>15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78099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068C88-BB54-5D4F-9220-BF017E8F8786}" type="slidenum">
              <a:rPr lang="en-NO" smtClean="0"/>
              <a:t>16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36965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78118-2EDA-555E-6F6A-74F993B48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570CF-9990-12AF-026F-81C07F0C12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9EE1F-4BB9-8F81-DB70-83C747785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081C-8D73-B241-B2B8-1D4B50E00867}" type="datetimeFigureOut">
              <a:rPr lang="en-NO" smtClean="0"/>
              <a:t>16/04/2023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9CBAE-2843-96BF-C43A-FED885456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F1DA4-8A80-A089-230C-B4380545A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267E-5B93-C14A-9A13-86F3D614DA5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072826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F71EC-C5F0-0DF6-3244-70C4C46B5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C6E24C-8899-0E84-8890-E5CB8C389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927DF-7186-0433-CB0C-2441F8DF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081C-8D73-B241-B2B8-1D4B50E00867}" type="datetimeFigureOut">
              <a:rPr lang="en-NO" smtClean="0"/>
              <a:t>16/04/2023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8FE72-5270-C60B-EB11-A8E44FEBD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88DFA-96E0-E3DF-0C03-E199E8C2A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267E-5B93-C14A-9A13-86F3D614DA5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38626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55FF37-588A-B702-D520-8DC8980DD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65D456-B135-1896-8120-2A5926789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EEE9D-86AE-3BFA-8CC3-4686073C2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081C-8D73-B241-B2B8-1D4B50E00867}" type="datetimeFigureOut">
              <a:rPr lang="en-NO" smtClean="0"/>
              <a:t>16/04/2023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E402B-E1B6-41F3-A349-17AA71FDB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22912-0BE7-82F3-BF35-2455F8891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267E-5B93-C14A-9A13-86F3D614DA5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85617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5686A-FF0D-3E10-0A19-E575D3F0B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68FD9-E5DB-D71A-230A-3658CC0E1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264EB-19CF-E6A8-CEA6-EE4ED8141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081C-8D73-B241-B2B8-1D4B50E00867}" type="datetimeFigureOut">
              <a:rPr lang="en-NO" smtClean="0"/>
              <a:t>16/04/2023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ED7E7-456F-0DEB-F947-9E2EA37AC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74EB2-8AA5-8BDF-66C9-7B3B8B812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267E-5B93-C14A-9A13-86F3D614DA5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478873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51194-FA5C-90C1-9702-2FA8E4DA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AECDB-B3B5-DF2B-BF24-DB92AA766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D23B4-CDFC-36F5-01D6-59614231C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081C-8D73-B241-B2B8-1D4B50E00867}" type="datetimeFigureOut">
              <a:rPr lang="en-NO" smtClean="0"/>
              <a:t>16/04/2023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B69F9-DC7E-89BC-61BC-F0F3C6B5E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255E5-553C-5C6C-5C78-1EE5D1E93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267E-5B93-C14A-9A13-86F3D614DA5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248970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EE174-AADE-4A6F-72C9-966FB2B1A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7BA91-9FB0-9984-5962-029DDA80F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D57BD3-6B53-C4AD-6339-03EC503F0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01D58-DA6A-CDD4-BF7B-69E9AEC56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081C-8D73-B241-B2B8-1D4B50E00867}" type="datetimeFigureOut">
              <a:rPr lang="en-NO" smtClean="0"/>
              <a:t>16/04/2023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26F2B-14B6-B1F9-D1EF-930B57C0D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EECEA-C3D1-BFD0-3696-AD78183AC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267E-5B93-C14A-9A13-86F3D614DA5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8540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C1F0-24C2-A1B5-D20F-3B15BD537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9A230-0A01-4E03-7890-F8A8B58F7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0A2553-50FF-273D-C744-1E5D7DB39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1100A7-688A-1AFE-0098-2F521E8DAA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0FACAD-DCC1-9859-8D30-6EA8EA1A3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790791-C647-23EA-12FF-617DD63DF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081C-8D73-B241-B2B8-1D4B50E00867}" type="datetimeFigureOut">
              <a:rPr lang="en-NO" smtClean="0"/>
              <a:t>16/04/2023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5074A0-3841-A8E1-9052-C739EFD9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B07644-76A9-7332-DEEC-E8522CF0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267E-5B93-C14A-9A13-86F3D614DA5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168808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2CD35-45AE-2806-13DF-BDA1C1E2E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D11A24-0C91-602C-5E2F-E6068502D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081C-8D73-B241-B2B8-1D4B50E00867}" type="datetimeFigureOut">
              <a:rPr lang="en-NO" smtClean="0"/>
              <a:t>16/04/2023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9615A6-6CC9-374A-8F23-F6069C6D1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77039-8C25-0332-AA6A-A7DD2DB41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267E-5B93-C14A-9A13-86F3D614DA5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803810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6FB036-5498-A7E3-6A83-5BC886E54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081C-8D73-B241-B2B8-1D4B50E00867}" type="datetimeFigureOut">
              <a:rPr lang="en-NO" smtClean="0"/>
              <a:t>16/04/2023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581FA4-27A2-EFBD-638E-B2E45C92E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D624C-BC39-352A-1DB0-DA99D4485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267E-5B93-C14A-9A13-86F3D614DA5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163080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2D92D-635D-828E-C163-1C91BA873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AB37E-7625-B670-6146-7D59B7757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437AFB-E3B2-59C2-D6DF-F14986A94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BDFE8-FB85-C83E-13F7-A58941C4B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081C-8D73-B241-B2B8-1D4B50E00867}" type="datetimeFigureOut">
              <a:rPr lang="en-NO" smtClean="0"/>
              <a:t>16/04/2023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DBAC0-2BA2-FD8F-764C-54BED8637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5F304-7313-2F7D-6055-21B4BFE39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267E-5B93-C14A-9A13-86F3D614DA5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73650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132B3-8DD6-9D9F-5418-E137F1FFA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3CF20F-0D07-519F-3984-8E11398F9C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37C41B-F3C6-9D28-C5EF-0E7F7434C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3E55C1-F642-3120-ABB5-DB468D5D6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081C-8D73-B241-B2B8-1D4B50E00867}" type="datetimeFigureOut">
              <a:rPr lang="en-NO" smtClean="0"/>
              <a:t>16/04/2023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7F723-8EE2-B05C-54F1-8C80E7E80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A2715-AEF9-9DF8-AAFB-0E60CA97B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5267E-5B93-C14A-9A13-86F3D614DA5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558405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8645E-50D4-09F6-7A8A-02718333F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67FC3-E24B-A7F8-6AE0-55C69E4EE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B9F4A-75A5-8ABD-8FA7-08D0737E86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3081C-8D73-B241-B2B8-1D4B50E00867}" type="datetimeFigureOut">
              <a:rPr lang="en-NO" smtClean="0"/>
              <a:t>16/04/2023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19C82-DFA0-01EE-56E6-5EDAC27CA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EF75D-058C-B351-28D8-DDA577FA0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5267E-5B93-C14A-9A13-86F3D614DA5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270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4C953-E43A-7370-F086-CDE8A2D4C8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NO" dirty="0"/>
              <a:t>ay6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F747-48F0-545D-C06D-D56BDEAC1B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04648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3273F463-5C01-2EEB-A971-644A590FE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350" y="3100515"/>
            <a:ext cx="6236843" cy="24979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F0A8E7-C651-7369-75A9-FD3A10D0722A}"/>
              </a:ext>
            </a:extLst>
          </p:cNvPr>
          <p:cNvSpPr txBox="1"/>
          <p:nvPr/>
        </p:nvSpPr>
        <p:spPr>
          <a:xfrm>
            <a:off x="354994" y="1115067"/>
            <a:ext cx="68369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rgbClr val="0070C0"/>
                </a:solidFill>
                <a:latin typeface="+mj-lt"/>
              </a:rPr>
              <a:t>4. Generate a Sequence Logo plot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CACE1D9-AD43-67D5-4F23-C3242D24AC1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363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rgbClr val="0070C0"/>
                </a:solidFill>
              </a:rPr>
              <a:t>S</a:t>
            </a:r>
            <a:r>
              <a:rPr lang="en-NO" sz="4000" dirty="0">
                <a:solidFill>
                  <a:srgbClr val="0070C0"/>
                </a:solidFill>
              </a:rPr>
              <a:t>eed region analysis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98BB1A-677B-6496-54B2-975736BF51F1}"/>
              </a:ext>
            </a:extLst>
          </p:cNvPr>
          <p:cNvCxnSpPr/>
          <p:nvPr/>
        </p:nvCxnSpPr>
        <p:spPr>
          <a:xfrm>
            <a:off x="0" y="566057"/>
            <a:ext cx="12192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C6E1DF7-15AA-22C4-AF9F-EFD7BBF0182C}"/>
              </a:ext>
            </a:extLst>
          </p:cNvPr>
          <p:cNvSpPr txBox="1"/>
          <p:nvPr/>
        </p:nvSpPr>
        <p:spPr>
          <a:xfrm>
            <a:off x="462196" y="1774614"/>
            <a:ext cx="91030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400" dirty="0">
                <a:latin typeface="+mj-lt"/>
              </a:rPr>
              <a:t>We need a way of visualizing the results, so we are going generate a Sequence Logo Plot using </a:t>
            </a:r>
            <a:r>
              <a:rPr lang="en-GB" sz="2400" dirty="0" err="1">
                <a:latin typeface="+mj-lt"/>
              </a:rPr>
              <a:t>LogoMaker</a:t>
            </a:r>
            <a:endParaRPr lang="en-GB" sz="2400" dirty="0">
              <a:latin typeface="+mj-lt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0FAD790-44EE-9791-B90D-72CE23493789}"/>
              </a:ext>
            </a:extLst>
          </p:cNvPr>
          <p:cNvSpPr/>
          <p:nvPr/>
        </p:nvSpPr>
        <p:spPr>
          <a:xfrm>
            <a:off x="3030873" y="2914193"/>
            <a:ext cx="589421" cy="2775977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677E99F-1D92-231D-9B3A-7C65AB1C0EDF}"/>
              </a:ext>
            </a:extLst>
          </p:cNvPr>
          <p:cNvSpPr/>
          <p:nvPr/>
        </p:nvSpPr>
        <p:spPr>
          <a:xfrm>
            <a:off x="5823735" y="2914193"/>
            <a:ext cx="589421" cy="2775977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E91602-034D-DD00-D9E4-511D0A486FDA}"/>
              </a:ext>
            </a:extLst>
          </p:cNvPr>
          <p:cNvSpPr txBox="1"/>
          <p:nvPr/>
        </p:nvSpPr>
        <p:spPr>
          <a:xfrm>
            <a:off x="151757" y="5881258"/>
            <a:ext cx="2581169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 position 1, all 4 nucleotides are likely to occur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ED8C45-D511-58BD-0FAD-D7210A379FF3}"/>
              </a:ext>
            </a:extLst>
          </p:cNvPr>
          <p:cNvSpPr txBox="1"/>
          <p:nvPr/>
        </p:nvSpPr>
        <p:spPr>
          <a:xfrm>
            <a:off x="7270035" y="5930916"/>
            <a:ext cx="2581169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 position 6, only G is found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93C47DDA-7542-810F-AA7A-7F6ED722CA49}"/>
              </a:ext>
            </a:extLst>
          </p:cNvPr>
          <p:cNvCxnSpPr>
            <a:stCxn id="16" idx="0"/>
            <a:endCxn id="3" idx="1"/>
          </p:cNvCxnSpPr>
          <p:nvPr/>
        </p:nvCxnSpPr>
        <p:spPr>
          <a:xfrm rot="5400000" flipH="1" flipV="1">
            <a:off x="1447069" y="4297455"/>
            <a:ext cx="1579076" cy="1588531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267D1EE6-C21E-0E3C-9160-CE8F496A3393}"/>
              </a:ext>
            </a:extLst>
          </p:cNvPr>
          <p:cNvCxnSpPr>
            <a:cxnSpLocks/>
            <a:endCxn id="15" idx="2"/>
          </p:cNvCxnSpPr>
          <p:nvPr/>
        </p:nvCxnSpPr>
        <p:spPr>
          <a:xfrm rot="10800000">
            <a:off x="6118447" y="5690171"/>
            <a:ext cx="1169765" cy="522881"/>
          </a:xfrm>
          <a:prstGeom prst="bentConnector2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612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2F0A8E7-C651-7369-75A9-FD3A10D0722A}"/>
              </a:ext>
            </a:extLst>
          </p:cNvPr>
          <p:cNvSpPr txBox="1"/>
          <p:nvPr/>
        </p:nvSpPr>
        <p:spPr>
          <a:xfrm>
            <a:off x="354994" y="1115067"/>
            <a:ext cx="68369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rgbClr val="0070C0"/>
                </a:solidFill>
                <a:latin typeface="+mj-lt"/>
              </a:rPr>
              <a:t>4. Generate a </a:t>
            </a:r>
            <a:r>
              <a:rPr lang="en-GB" sz="2800" dirty="0" err="1">
                <a:solidFill>
                  <a:srgbClr val="0070C0"/>
                </a:solidFill>
                <a:latin typeface="+mj-lt"/>
              </a:rPr>
              <a:t>LogoPlot</a:t>
            </a:r>
            <a:endParaRPr lang="en-GB" sz="28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216961-52CC-69FF-2393-A35A4F39E87E}"/>
              </a:ext>
            </a:extLst>
          </p:cNvPr>
          <p:cNvSpPr txBox="1"/>
          <p:nvPr/>
        </p:nvSpPr>
        <p:spPr>
          <a:xfrm>
            <a:off x="8206696" y="1280149"/>
            <a:ext cx="3622499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Need this to create the filename for the output file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CACE1D9-AD43-67D5-4F23-C3242D24AC1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363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rgbClr val="0070C0"/>
                </a:solidFill>
              </a:rPr>
              <a:t>S</a:t>
            </a:r>
            <a:r>
              <a:rPr lang="en-NO" sz="4000" dirty="0">
                <a:solidFill>
                  <a:srgbClr val="0070C0"/>
                </a:solidFill>
              </a:rPr>
              <a:t>eed region analysis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98BB1A-677B-6496-54B2-975736BF51F1}"/>
              </a:ext>
            </a:extLst>
          </p:cNvPr>
          <p:cNvCxnSpPr/>
          <p:nvPr/>
        </p:nvCxnSpPr>
        <p:spPr>
          <a:xfrm>
            <a:off x="0" y="566057"/>
            <a:ext cx="12192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D072F21-C1CD-537B-4B6E-6D6A98B98152}"/>
              </a:ext>
            </a:extLst>
          </p:cNvPr>
          <p:cNvSpPr txBox="1"/>
          <p:nvPr/>
        </p:nvSpPr>
        <p:spPr>
          <a:xfrm>
            <a:off x="708917" y="1905224"/>
            <a:ext cx="9000161" cy="3754874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writeUniqSeqs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uSeqs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):</a:t>
            </a:r>
            <a:endParaRPr lang="en-GB" sz="140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endParaRPr lang="en-GB" sz="1400" dirty="0">
              <a:solidFill>
                <a:srgbClr val="D8D8D8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os</a:t>
            </a:r>
            <a:endParaRPr lang="en-GB" sz="1400" dirty="0">
              <a:solidFill>
                <a:srgbClr val="D8D8D8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pathlib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Path</a:t>
            </a: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   </a:t>
            </a: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foldername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os.path.dirname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fastaFile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basename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= Path(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fastaFile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).stem    </a:t>
            </a: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outputfafile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os.path.join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foldername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basename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GB" sz="14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"__</a:t>
            </a:r>
            <a:r>
              <a:rPr lang="en-GB" sz="1400" i="1" dirty="0" err="1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uniqseeds</a:t>
            </a:r>
            <a:r>
              <a:rPr lang="en-GB" sz="14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GB" sz="14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".</a:t>
            </a:r>
            <a:r>
              <a:rPr lang="en-GB" sz="1400" i="1" u="sng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fa</a:t>
            </a:r>
            <a:r>
              <a:rPr lang="en-GB" sz="14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   </a:t>
            </a: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"output </a:t>
            </a:r>
            <a:r>
              <a:rPr lang="en-GB" sz="1400" i="1" u="sng" dirty="0" err="1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fasta</a:t>
            </a:r>
            <a:r>
              <a:rPr lang="en-GB" sz="14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 file is &lt;"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outputfafile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GB" sz="14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"&gt;"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)</a:t>
            </a:r>
            <a:endParaRPr lang="en-GB" sz="1400" dirty="0">
              <a:solidFill>
                <a:srgbClr val="17C6A3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file = open(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outputfafile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4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'w'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s = </a:t>
            </a:r>
            <a:r>
              <a:rPr lang="en-GB" sz="1400" dirty="0">
                <a:solidFill>
                  <a:srgbClr val="7FB347"/>
                </a:solidFill>
                <a:effectLst/>
                <a:latin typeface="Menlo" panose="020B0609030804020204" pitchFamily="49" charset="0"/>
              </a:rPr>
              <a:t>1</a:t>
            </a:r>
            <a:endParaRPr lang="en-GB" sz="1400" dirty="0">
              <a:solidFill>
                <a:srgbClr val="D8D8D8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uSeq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uSeqs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file.writelines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"&gt;</a:t>
            </a:r>
            <a:r>
              <a:rPr lang="en-GB" sz="1400" i="1" dirty="0" err="1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uniqseed</a:t>
            </a:r>
            <a:r>
              <a:rPr lang="en-GB" sz="14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_"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+ str(s) +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os.linesep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file.writelines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uSeq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os.linesep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    s+=</a:t>
            </a:r>
            <a:r>
              <a:rPr lang="en-GB" sz="1400" dirty="0">
                <a:solidFill>
                  <a:srgbClr val="7FB347"/>
                </a:solidFill>
                <a:effectLst/>
                <a:latin typeface="Menlo" panose="020B0609030804020204" pitchFamily="49" charset="0"/>
              </a:rPr>
              <a:t>1</a:t>
            </a:r>
            <a:endParaRPr lang="en-GB" sz="1400" dirty="0">
              <a:solidFill>
                <a:srgbClr val="D8D8D8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file.close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()   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75C012A-E39F-85A8-4724-E3AE3667EC37}"/>
              </a:ext>
            </a:extLst>
          </p:cNvPr>
          <p:cNvSpPr/>
          <p:nvPr/>
        </p:nvSpPr>
        <p:spPr>
          <a:xfrm>
            <a:off x="1155523" y="2360670"/>
            <a:ext cx="1130478" cy="236306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851A9E-9549-5ADB-AD37-3140708165AB}"/>
              </a:ext>
            </a:extLst>
          </p:cNvPr>
          <p:cNvCxnSpPr>
            <a:cxnSpLocks/>
            <a:stCxn id="6" idx="1"/>
            <a:endCxn id="12" idx="3"/>
          </p:cNvCxnSpPr>
          <p:nvPr/>
        </p:nvCxnSpPr>
        <p:spPr>
          <a:xfrm flipH="1">
            <a:off x="2286001" y="1572537"/>
            <a:ext cx="5920695" cy="90628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5285568-8AAE-EC47-60D2-8CFFEAF7D140}"/>
              </a:ext>
            </a:extLst>
          </p:cNvPr>
          <p:cNvSpPr txBox="1"/>
          <p:nvPr/>
        </p:nvSpPr>
        <p:spPr>
          <a:xfrm>
            <a:off x="8206696" y="4845550"/>
            <a:ext cx="3622499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Build the output </a:t>
            </a:r>
            <a:r>
              <a:rPr lang="en-GB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filepath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using </a:t>
            </a:r>
            <a:r>
              <a:rPr lang="en-GB" sz="16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os.path.join</a:t>
            </a:r>
            <a:endParaRPr lang="en-GB" sz="1600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81587E1-240C-BFC9-06B9-F69E16910367}"/>
              </a:ext>
            </a:extLst>
          </p:cNvPr>
          <p:cNvSpPr/>
          <p:nvPr/>
        </p:nvSpPr>
        <p:spPr>
          <a:xfrm>
            <a:off x="1152064" y="2989780"/>
            <a:ext cx="4313553" cy="256854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125E92-7281-1F7F-21AC-E9C2A625060A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5486400" y="3318553"/>
            <a:ext cx="2720296" cy="90876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1D5FBB9-F51E-9B22-B563-970AA8B8A3FA}"/>
              </a:ext>
            </a:extLst>
          </p:cNvPr>
          <p:cNvSpPr txBox="1"/>
          <p:nvPr/>
        </p:nvSpPr>
        <p:spPr>
          <a:xfrm>
            <a:off x="8206696" y="2059272"/>
            <a:ext cx="3622499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 the folder name from the </a:t>
            </a:r>
            <a:r>
              <a:rPr lang="en-GB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fasta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file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3FE82D-0EF6-73BB-9894-5E70DE5F7274}"/>
              </a:ext>
            </a:extLst>
          </p:cNvPr>
          <p:cNvCxnSpPr>
            <a:cxnSpLocks/>
          </p:cNvCxnSpPr>
          <p:nvPr/>
        </p:nvCxnSpPr>
        <p:spPr>
          <a:xfrm flipH="1">
            <a:off x="5451764" y="2363056"/>
            <a:ext cx="2716191" cy="75421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3F7AE19-B1C3-0E93-2AC8-ED0C868E586B}"/>
              </a:ext>
            </a:extLst>
          </p:cNvPr>
          <p:cNvSpPr/>
          <p:nvPr/>
        </p:nvSpPr>
        <p:spPr>
          <a:xfrm>
            <a:off x="1152064" y="3211453"/>
            <a:ext cx="4313553" cy="256854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6C7C8FD-F5BC-5906-6F4D-C3137251D18E}"/>
              </a:ext>
            </a:extLst>
          </p:cNvPr>
          <p:cNvSpPr/>
          <p:nvPr/>
        </p:nvSpPr>
        <p:spPr>
          <a:xfrm>
            <a:off x="1152064" y="3433126"/>
            <a:ext cx="4313553" cy="256854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6E36CB-A720-4B49-F015-5C5E3AAC444F}"/>
              </a:ext>
            </a:extLst>
          </p:cNvPr>
          <p:cNvSpPr txBox="1"/>
          <p:nvPr/>
        </p:nvSpPr>
        <p:spPr>
          <a:xfrm>
            <a:off x="8206696" y="3773345"/>
            <a:ext cx="3622499" cy="9079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 the </a:t>
            </a:r>
            <a:r>
              <a:rPr lang="en-GB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fasta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filename without the extension</a:t>
            </a:r>
          </a:p>
          <a:p>
            <a:pPr>
              <a:spcAft>
                <a:spcPts val="600"/>
              </a:spcAft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e.g. file1.fa 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Wingdings" pitchFamily="2" charset="2"/>
              </a:rPr>
              <a:t> file1</a:t>
            </a:r>
            <a:endParaRPr lang="en-GB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AD77DF7-8614-C313-90A7-1460F56F5A1B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5443591" y="3655888"/>
            <a:ext cx="2763105" cy="14820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724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2F0A8E7-C651-7369-75A9-FD3A10D0722A}"/>
              </a:ext>
            </a:extLst>
          </p:cNvPr>
          <p:cNvSpPr txBox="1"/>
          <p:nvPr/>
        </p:nvSpPr>
        <p:spPr>
          <a:xfrm>
            <a:off x="354994" y="1115067"/>
            <a:ext cx="68369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rgbClr val="0070C0"/>
                </a:solidFill>
                <a:latin typeface="+mj-lt"/>
              </a:rPr>
              <a:t>4. Generate a Sequence Logo plot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216961-52CC-69FF-2393-A35A4F39E87E}"/>
              </a:ext>
            </a:extLst>
          </p:cNvPr>
          <p:cNvSpPr txBox="1"/>
          <p:nvPr/>
        </p:nvSpPr>
        <p:spPr>
          <a:xfrm>
            <a:off x="6932701" y="715070"/>
            <a:ext cx="4005852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Store </a:t>
            </a:r>
            <a:r>
              <a:rPr lang="en-GB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nt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frequencies in a list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CACE1D9-AD43-67D5-4F23-C3242D24AC1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363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rgbClr val="0070C0"/>
                </a:solidFill>
              </a:rPr>
              <a:t>S</a:t>
            </a:r>
            <a:r>
              <a:rPr lang="en-NO" sz="4000" dirty="0">
                <a:solidFill>
                  <a:srgbClr val="0070C0"/>
                </a:solidFill>
              </a:rPr>
              <a:t>eed region analysis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98BB1A-677B-6496-54B2-975736BF51F1}"/>
              </a:ext>
            </a:extLst>
          </p:cNvPr>
          <p:cNvCxnSpPr/>
          <p:nvPr/>
        </p:nvCxnSpPr>
        <p:spPr>
          <a:xfrm>
            <a:off x="0" y="566057"/>
            <a:ext cx="12192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D072F21-C1CD-537B-4B6E-6D6A98B98152}"/>
              </a:ext>
            </a:extLst>
          </p:cNvPr>
          <p:cNvSpPr txBox="1"/>
          <p:nvPr/>
        </p:nvSpPr>
        <p:spPr>
          <a:xfrm>
            <a:off x="606175" y="2100434"/>
            <a:ext cx="11445412" cy="4524315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lntFrequencies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= []</a:t>
            </a:r>
          </a:p>
          <a:p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n = </a:t>
            </a:r>
            <a:r>
              <a:rPr lang="en-GB" sz="1200" dirty="0">
                <a:solidFill>
                  <a:srgbClr val="7FB347"/>
                </a:solidFill>
                <a:effectLst/>
                <a:latin typeface="Menlo" panose="020B0609030804020204" pitchFamily="49" charset="0"/>
              </a:rPr>
              <a:t>0</a:t>
            </a:r>
            <a:endParaRPr lang="en-GB" sz="1200" dirty="0">
              <a:solidFill>
                <a:srgbClr val="D8D8D8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2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while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n &lt;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seedEnd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-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seedBegin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aCount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cCount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gCount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tCount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200" dirty="0">
                <a:solidFill>
                  <a:srgbClr val="7FB347"/>
                </a:solidFill>
                <a:effectLst/>
                <a:latin typeface="Menlo" panose="020B0609030804020204" pitchFamily="49" charset="0"/>
              </a:rPr>
              <a:t>0</a:t>
            </a:r>
            <a:endParaRPr lang="en-GB" sz="1200" dirty="0">
              <a:solidFill>
                <a:srgbClr val="D8D8D8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       </a:t>
            </a:r>
          </a:p>
          <a:p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GB" sz="12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uniqSeedSeq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uniqSeedSeqs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:  </a:t>
            </a:r>
          </a:p>
          <a:p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nt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uniqSeedSeq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[n]</a:t>
            </a:r>
          </a:p>
          <a:p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-GB" sz="12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 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nt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GB" sz="12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'a'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or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nt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GB" sz="12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'A'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           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aCount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+= </a:t>
            </a:r>
            <a:r>
              <a:rPr lang="en-GB" sz="1200" dirty="0">
                <a:solidFill>
                  <a:srgbClr val="7FB347"/>
                </a:solidFill>
                <a:effectLst/>
                <a:latin typeface="Menlo" panose="020B0609030804020204" pitchFamily="49" charset="0"/>
              </a:rPr>
              <a:t>1</a:t>
            </a:r>
            <a:endParaRPr lang="en-GB" sz="1200" dirty="0">
              <a:solidFill>
                <a:srgbClr val="D8D8D8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elif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nt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GB" sz="12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'c'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or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nt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GB" sz="12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'C'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           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cCount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+= </a:t>
            </a:r>
            <a:r>
              <a:rPr lang="en-GB" sz="1200" dirty="0">
                <a:solidFill>
                  <a:srgbClr val="7FB347"/>
                </a:solidFill>
                <a:effectLst/>
                <a:latin typeface="Menlo" panose="020B0609030804020204" pitchFamily="49" charset="0"/>
              </a:rPr>
              <a:t>1</a:t>
            </a:r>
            <a:endParaRPr lang="en-GB" sz="1200" dirty="0">
              <a:solidFill>
                <a:srgbClr val="D8D8D8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elif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nt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GB" sz="12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'g'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or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nt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GB" sz="12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'G'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           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gCount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+= </a:t>
            </a:r>
            <a:r>
              <a:rPr lang="en-GB" sz="1200" dirty="0">
                <a:solidFill>
                  <a:srgbClr val="7FB347"/>
                </a:solidFill>
                <a:effectLst/>
                <a:latin typeface="Menlo" panose="020B0609030804020204" pitchFamily="49" charset="0"/>
              </a:rPr>
              <a:t>1</a:t>
            </a:r>
            <a:endParaRPr lang="en-GB" sz="1200" dirty="0">
              <a:solidFill>
                <a:srgbClr val="D8D8D8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        </a:t>
            </a:r>
            <a:r>
              <a:rPr lang="en-GB" sz="1200" dirty="0" err="1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elif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nt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GB" sz="12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't'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or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nt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GB" sz="12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'T'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or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nt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GB" sz="12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'u'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or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nt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-GB" sz="12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'U'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           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tCount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+= </a:t>
            </a:r>
            <a:r>
              <a:rPr lang="en-GB" sz="1200" dirty="0">
                <a:solidFill>
                  <a:srgbClr val="7FB347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               </a:t>
            </a:r>
          </a:p>
          <a:p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                           </a:t>
            </a:r>
          </a:p>
          <a:p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    n+=</a:t>
            </a:r>
            <a:r>
              <a:rPr lang="en-GB" sz="1200" dirty="0">
                <a:solidFill>
                  <a:srgbClr val="7FB347"/>
                </a:solidFill>
                <a:effectLst/>
                <a:latin typeface="Menlo" panose="020B0609030804020204" pitchFamily="49" charset="0"/>
              </a:rPr>
              <a:t>1</a:t>
            </a:r>
            <a:endParaRPr lang="en-GB" sz="1200" dirty="0">
              <a:solidFill>
                <a:srgbClr val="D8D8D8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ntCount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aCount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cCount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gCount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tCount</a:t>
            </a:r>
            <a:endParaRPr lang="en-GB" sz="1200" dirty="0">
              <a:solidFill>
                <a:srgbClr val="D8D8D8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lntFrequencies.append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({</a:t>
            </a:r>
            <a:r>
              <a:rPr lang="en-GB" sz="12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'A'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aCount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ntCount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'C'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cCount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ntCount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'G'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gCount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ntCount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'T'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tCount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ntCount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})</a:t>
            </a:r>
          </a:p>
          <a:p>
            <a:endParaRPr lang="en-GB" sz="1200" dirty="0">
              <a:effectLst/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200" dirty="0">
                <a:solidFill>
                  <a:srgbClr val="C7DD0C"/>
                </a:solidFill>
                <a:effectLst/>
                <a:latin typeface="Menlo" panose="020B0609030804020204" pitchFamily="49" charset="0"/>
              </a:rPr>
              <a:t># convert list to </a:t>
            </a:r>
            <a:r>
              <a:rPr lang="en-GB" sz="1200" u="sng" dirty="0" err="1">
                <a:solidFill>
                  <a:srgbClr val="C7DD0C"/>
                </a:solidFill>
                <a:effectLst/>
                <a:latin typeface="Menlo" panose="020B0609030804020204" pitchFamily="49" charset="0"/>
              </a:rPr>
              <a:t>dataframe</a:t>
            </a:r>
            <a:endParaRPr lang="en-GB" sz="1200" dirty="0">
              <a:solidFill>
                <a:srgbClr val="C7DD0C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dfNTFrequencies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pd.DataFrame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lntFrequencies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   </a:t>
            </a:r>
          </a:p>
          <a:p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2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2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2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dfNTFrequencies</a:t>
            </a:r>
            <a:endParaRPr lang="en-GB" sz="1200" dirty="0">
              <a:solidFill>
                <a:srgbClr val="D8D8D8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75C012A-E39F-85A8-4724-E3AE3667EC37}"/>
              </a:ext>
            </a:extLst>
          </p:cNvPr>
          <p:cNvSpPr/>
          <p:nvPr/>
        </p:nvSpPr>
        <p:spPr>
          <a:xfrm>
            <a:off x="1001410" y="2134638"/>
            <a:ext cx="1822709" cy="236306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851A9E-9549-5ADB-AD37-3140708165AB}"/>
              </a:ext>
            </a:extLst>
          </p:cNvPr>
          <p:cNvCxnSpPr>
            <a:cxnSpLocks/>
            <a:stCxn id="6" idx="1"/>
            <a:endCxn id="12" idx="3"/>
          </p:cNvCxnSpPr>
          <p:nvPr/>
        </p:nvCxnSpPr>
        <p:spPr>
          <a:xfrm flipH="1">
            <a:off x="2824119" y="884347"/>
            <a:ext cx="4108582" cy="13684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5285568-8AAE-EC47-60D2-8CFFEAF7D140}"/>
              </a:ext>
            </a:extLst>
          </p:cNvPr>
          <p:cNvSpPr txBox="1"/>
          <p:nvPr/>
        </p:nvSpPr>
        <p:spPr>
          <a:xfrm>
            <a:off x="8216970" y="4393487"/>
            <a:ext cx="3622499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Append the frequencies to the list as a dictionary</a:t>
            </a:r>
            <a:endParaRPr lang="en-GB" sz="1600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81587E1-240C-BFC9-06B9-F69E16910367}"/>
              </a:ext>
            </a:extLst>
          </p:cNvPr>
          <p:cNvSpPr/>
          <p:nvPr/>
        </p:nvSpPr>
        <p:spPr>
          <a:xfrm>
            <a:off x="1028775" y="5959011"/>
            <a:ext cx="4272690" cy="256854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125E92-7281-1F7F-21AC-E9C2A625060A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4469258" y="2811930"/>
            <a:ext cx="3737438" cy="31141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1D5FBB9-F51E-9B22-B563-970AA8B8A3FA}"/>
              </a:ext>
            </a:extLst>
          </p:cNvPr>
          <p:cNvSpPr txBox="1"/>
          <p:nvPr/>
        </p:nvSpPr>
        <p:spPr>
          <a:xfrm>
            <a:off x="8196423" y="5819614"/>
            <a:ext cx="3622499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Convert to a Panda </a:t>
            </a:r>
            <a:r>
              <a:rPr lang="en-GB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DataFrame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for </a:t>
            </a:r>
            <a:r>
              <a:rPr lang="en-GB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LogoMaker</a:t>
            </a:r>
            <a:endParaRPr lang="en-GB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3FE82D-0EF6-73BB-9894-5E70DE5F7274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5301465" y="6112002"/>
            <a:ext cx="2894958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3F7AE19-B1C3-0E93-2AC8-ED0C868E586B}"/>
              </a:ext>
            </a:extLst>
          </p:cNvPr>
          <p:cNvSpPr/>
          <p:nvPr/>
        </p:nvSpPr>
        <p:spPr>
          <a:xfrm>
            <a:off x="1367821" y="3026518"/>
            <a:ext cx="3091163" cy="256854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6C7C8FD-F5BC-5906-6F4D-C3137251D18E}"/>
              </a:ext>
            </a:extLst>
          </p:cNvPr>
          <p:cNvSpPr/>
          <p:nvPr/>
        </p:nvSpPr>
        <p:spPr>
          <a:xfrm>
            <a:off x="1347273" y="5405764"/>
            <a:ext cx="10005671" cy="256854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6E36CB-A720-4B49-F015-5C5E3AAC444F}"/>
              </a:ext>
            </a:extLst>
          </p:cNvPr>
          <p:cNvSpPr txBox="1"/>
          <p:nvPr/>
        </p:nvSpPr>
        <p:spPr>
          <a:xfrm>
            <a:off x="8206696" y="2273321"/>
            <a:ext cx="362249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Increment over each position in the seed string (we know every sequence will be the same length)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AD77DF7-8614-C313-90A7-1460F56F5A1B}"/>
              </a:ext>
            </a:extLst>
          </p:cNvPr>
          <p:cNvCxnSpPr>
            <a:cxnSpLocks/>
          </p:cNvCxnSpPr>
          <p:nvPr/>
        </p:nvCxnSpPr>
        <p:spPr>
          <a:xfrm flipH="1">
            <a:off x="7592602" y="4675601"/>
            <a:ext cx="603820" cy="69778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41CEE43-8D84-B60B-CBDC-F2FBEA81D860}"/>
              </a:ext>
            </a:extLst>
          </p:cNvPr>
          <p:cNvSpPr txBox="1"/>
          <p:nvPr/>
        </p:nvSpPr>
        <p:spPr>
          <a:xfrm>
            <a:off x="493019" y="1589681"/>
            <a:ext cx="9822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400" dirty="0">
                <a:latin typeface="+mj-lt"/>
              </a:rPr>
              <a:t>To make a logo plot we have to get the nucleotide frequencies at each position </a:t>
            </a:r>
          </a:p>
        </p:txBody>
      </p:sp>
    </p:spTree>
    <p:extLst>
      <p:ext uri="{BB962C8B-B14F-4D97-AF65-F5344CB8AC3E}">
        <p14:creationId xmlns:p14="http://schemas.microsoft.com/office/powerpoint/2010/main" val="721364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2F0A8E7-C651-7369-75A9-FD3A10D0722A}"/>
              </a:ext>
            </a:extLst>
          </p:cNvPr>
          <p:cNvSpPr txBox="1"/>
          <p:nvPr/>
        </p:nvSpPr>
        <p:spPr>
          <a:xfrm>
            <a:off x="354994" y="1115067"/>
            <a:ext cx="68369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rgbClr val="0070C0"/>
                </a:solidFill>
                <a:latin typeface="+mj-lt"/>
              </a:rPr>
              <a:t>4. Generate a </a:t>
            </a:r>
            <a:r>
              <a:rPr lang="en-GB" sz="2800" dirty="0" err="1">
                <a:solidFill>
                  <a:srgbClr val="0070C0"/>
                </a:solidFill>
                <a:latin typeface="+mj-lt"/>
              </a:rPr>
              <a:t>LogoPlot</a:t>
            </a:r>
            <a:endParaRPr lang="en-GB" sz="2800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216961-52CC-69FF-2393-A35A4F39E87E}"/>
              </a:ext>
            </a:extLst>
          </p:cNvPr>
          <p:cNvSpPr txBox="1"/>
          <p:nvPr/>
        </p:nvSpPr>
        <p:spPr>
          <a:xfrm>
            <a:off x="7292295" y="869184"/>
            <a:ext cx="4759291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Need both </a:t>
            </a:r>
            <a:r>
              <a:rPr lang="en-GB" sz="16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logomaker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and </a:t>
            </a:r>
            <a: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matplotlib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CACE1D9-AD43-67D5-4F23-C3242D24AC1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363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rgbClr val="0070C0"/>
                </a:solidFill>
              </a:rPr>
              <a:t>S</a:t>
            </a:r>
            <a:r>
              <a:rPr lang="en-NO" sz="4000" dirty="0">
                <a:solidFill>
                  <a:srgbClr val="0070C0"/>
                </a:solidFill>
              </a:rPr>
              <a:t>eed region analysis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98BB1A-677B-6496-54B2-975736BF51F1}"/>
              </a:ext>
            </a:extLst>
          </p:cNvPr>
          <p:cNvCxnSpPr/>
          <p:nvPr/>
        </p:nvCxnSpPr>
        <p:spPr>
          <a:xfrm>
            <a:off x="0" y="566057"/>
            <a:ext cx="12192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D072F21-C1CD-537B-4B6E-6D6A98B98152}"/>
              </a:ext>
            </a:extLst>
          </p:cNvPr>
          <p:cNvSpPr txBox="1"/>
          <p:nvPr/>
        </p:nvSpPr>
        <p:spPr>
          <a:xfrm>
            <a:off x="708917" y="1905224"/>
            <a:ext cx="9647434" cy="2031325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generateLogoPlot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dfNTFrequencies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logomaker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lm</a:t>
            </a:r>
            <a:endParaRPr lang="en-GB" sz="1400" dirty="0">
              <a:solidFill>
                <a:srgbClr val="D8D8D8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matplotlib.pyplot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as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plt</a:t>
            </a:r>
            <a:endParaRPr lang="en-GB" sz="1400" dirty="0">
              <a:solidFill>
                <a:srgbClr val="D8D8D8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   </a:t>
            </a: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logo =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lm.Logo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dfNTFrequencies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font_name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GB" sz="1400" i="1" u="sng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Arial</a:t>
            </a:r>
            <a:r>
              <a:rPr lang="en-GB" sz="14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 Rounded MT Bold'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foldername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os.path.dirname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fastaFile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basename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= Path(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fastaFile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).stem    </a:t>
            </a: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outputpngfile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os.path.join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foldername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basename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GB" sz="14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"__</a:t>
            </a:r>
            <a:r>
              <a:rPr lang="en-GB" sz="1400" i="1" dirty="0" err="1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uniqseeds_logoplt</a:t>
            </a:r>
            <a:r>
              <a:rPr lang="en-GB" sz="14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GB" sz="14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".</a:t>
            </a:r>
            <a:r>
              <a:rPr lang="en-GB" sz="1400" i="1" u="sng" dirty="0" err="1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png</a:t>
            </a:r>
            <a:r>
              <a:rPr lang="en-GB" sz="14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plt.savefig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outputpngfile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75C012A-E39F-85A8-4724-E3AE3667EC37}"/>
              </a:ext>
            </a:extLst>
          </p:cNvPr>
          <p:cNvSpPr/>
          <p:nvPr/>
        </p:nvSpPr>
        <p:spPr>
          <a:xfrm>
            <a:off x="1155523" y="2157573"/>
            <a:ext cx="3457574" cy="439403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851A9E-9549-5ADB-AD37-3140708165AB}"/>
              </a:ext>
            </a:extLst>
          </p:cNvPr>
          <p:cNvCxnSpPr>
            <a:cxnSpLocks/>
            <a:stCxn id="6" idx="1"/>
            <a:endCxn id="12" idx="3"/>
          </p:cNvCxnSpPr>
          <p:nvPr/>
        </p:nvCxnSpPr>
        <p:spPr>
          <a:xfrm flipH="1">
            <a:off x="4613097" y="1038461"/>
            <a:ext cx="2679198" cy="133881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5285568-8AAE-EC47-60D2-8CFFEAF7D140}"/>
              </a:ext>
            </a:extLst>
          </p:cNvPr>
          <p:cNvSpPr txBox="1"/>
          <p:nvPr/>
        </p:nvSpPr>
        <p:spPr>
          <a:xfrm>
            <a:off x="9390580" y="5677757"/>
            <a:ext cx="2407792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Save the plot as a </a:t>
            </a:r>
            <a:r>
              <a:rPr lang="en-GB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png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file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81587E1-240C-BFC9-06B9-F69E16910367}"/>
              </a:ext>
            </a:extLst>
          </p:cNvPr>
          <p:cNvSpPr/>
          <p:nvPr/>
        </p:nvSpPr>
        <p:spPr>
          <a:xfrm>
            <a:off x="1129803" y="2794571"/>
            <a:ext cx="7426857" cy="256854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125E92-7281-1F7F-21AC-E9C2A625060A}"/>
              </a:ext>
            </a:extLst>
          </p:cNvPr>
          <p:cNvCxnSpPr>
            <a:cxnSpLocks/>
          </p:cNvCxnSpPr>
          <p:nvPr/>
        </p:nvCxnSpPr>
        <p:spPr>
          <a:xfrm flipH="1" flipV="1">
            <a:off x="8541034" y="3369925"/>
            <a:ext cx="849546" cy="89385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1D5FBB9-F51E-9B22-B563-970AA8B8A3FA}"/>
              </a:ext>
            </a:extLst>
          </p:cNvPr>
          <p:cNvSpPr txBox="1"/>
          <p:nvPr/>
        </p:nvSpPr>
        <p:spPr>
          <a:xfrm>
            <a:off x="7312844" y="1381178"/>
            <a:ext cx="4749017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a basic logo, just give </a:t>
            </a:r>
            <a:r>
              <a:rPr lang="en-GB" sz="16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logomaker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 </a:t>
            </a:r>
            <a:r>
              <a:rPr lang="en-GB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DataFrame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of the frequencies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3FE82D-0EF6-73BB-9894-5E70DE5F7274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8548099" y="1965953"/>
            <a:ext cx="1139254" cy="83889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A6E36CB-A720-4B49-F015-5C5E3AAC444F}"/>
              </a:ext>
            </a:extLst>
          </p:cNvPr>
          <p:cNvSpPr txBox="1"/>
          <p:nvPr/>
        </p:nvSpPr>
        <p:spPr>
          <a:xfrm>
            <a:off x="9380306" y="4245957"/>
            <a:ext cx="2811694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Generate an output </a:t>
            </a:r>
            <a:r>
              <a:rPr lang="en-GB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filepath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for the plot as we did for the unique seed sequences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AD77DF7-8614-C313-90A7-1460F56F5A1B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8577209" y="3943565"/>
            <a:ext cx="813371" cy="202658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5DFF19A-55C1-F710-2B77-B32DDD76917B}"/>
              </a:ext>
            </a:extLst>
          </p:cNvPr>
          <p:cNvSpPr/>
          <p:nvPr/>
        </p:nvSpPr>
        <p:spPr>
          <a:xfrm>
            <a:off x="1129803" y="3039438"/>
            <a:ext cx="7426857" cy="618161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59915D9-D233-DB56-B262-74574E918A77}"/>
              </a:ext>
            </a:extLst>
          </p:cNvPr>
          <p:cNvSpPr/>
          <p:nvPr/>
        </p:nvSpPr>
        <p:spPr>
          <a:xfrm>
            <a:off x="1129803" y="3676434"/>
            <a:ext cx="7426857" cy="256854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94081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0F95BE2-21BB-D4B1-4F27-0717788C796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363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O" sz="4000" dirty="0">
                <a:solidFill>
                  <a:srgbClr val="0070C0"/>
                </a:solidFill>
              </a:rPr>
              <a:t>Mining miRBase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9554698-1A01-A122-E315-D2E8788FF09D}"/>
              </a:ext>
            </a:extLst>
          </p:cNvPr>
          <p:cNvCxnSpPr/>
          <p:nvPr/>
        </p:nvCxnSpPr>
        <p:spPr>
          <a:xfrm>
            <a:off x="0" y="566057"/>
            <a:ext cx="12192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CA5E69-B6CC-101F-FA75-58F017A1C943}"/>
              </a:ext>
            </a:extLst>
          </p:cNvPr>
          <p:cNvSpPr txBox="1"/>
          <p:nvPr/>
        </p:nvSpPr>
        <p:spPr>
          <a:xfrm>
            <a:off x="546618" y="851920"/>
            <a:ext cx="10183660" cy="30469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</a:t>
            </a:r>
            <a:r>
              <a:rPr lang="en-GB" sz="1200" dirty="0" err="1">
                <a:solidFill>
                  <a:srgbClr val="FFC66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parseArgs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200" dirty="0" err="1">
                <a:solidFill>
                  <a:srgbClr val="72737A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argv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200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'''parse out Command line options.’’’</a:t>
            </a:r>
          </a:p>
          <a:p>
            <a:endParaRPr lang="en-GB" sz="1200" i="1" dirty="0">
              <a:solidFill>
                <a:srgbClr val="629755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200" dirty="0">
                <a:solidFill>
                  <a:srgbClr val="80808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Setup argument parser</a:t>
            </a:r>
            <a:br>
              <a:rPr lang="en-GB" sz="1200" dirty="0">
                <a:solidFill>
                  <a:srgbClr val="80808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solidFill>
                  <a:srgbClr val="80808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parser =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ArgumentParser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200" dirty="0">
                <a:solidFill>
                  <a:srgbClr val="AA4926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description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program_license</a:t>
            </a:r>
            <a:r>
              <a:rPr lang="en-GB" sz="12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GB" sz="1200" dirty="0" err="1">
                <a:solidFill>
                  <a:srgbClr val="AA4926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formatter_class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RawDescriptionHelpFormatter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parser.add_argument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200" dirty="0">
                <a:solidFill>
                  <a:srgbClr val="6A875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"-f"</a:t>
            </a:r>
            <a:r>
              <a:rPr lang="en-GB" sz="12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GB" sz="1200" dirty="0">
                <a:solidFill>
                  <a:srgbClr val="6A875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"--</a:t>
            </a:r>
            <a:r>
              <a:rPr lang="en-GB" sz="1200" dirty="0" err="1">
                <a:solidFill>
                  <a:srgbClr val="6A875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fasta_file</a:t>
            </a:r>
            <a:r>
              <a:rPr lang="en-GB" sz="1200" dirty="0">
                <a:solidFill>
                  <a:srgbClr val="6A875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GB" sz="12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GB" sz="1200" dirty="0" err="1">
                <a:solidFill>
                  <a:srgbClr val="AA4926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dest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GB" sz="1200" dirty="0">
                <a:solidFill>
                  <a:srgbClr val="6A875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GB" sz="1200" dirty="0" err="1">
                <a:solidFill>
                  <a:srgbClr val="6A875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fastafile</a:t>
            </a:r>
            <a:r>
              <a:rPr lang="en-GB" sz="1200" dirty="0">
                <a:solidFill>
                  <a:srgbClr val="6A875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GB" sz="12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GB" sz="1200" dirty="0">
                <a:solidFill>
                  <a:srgbClr val="AA4926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action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GB" sz="1200" dirty="0">
                <a:solidFill>
                  <a:srgbClr val="6A875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"store"</a:t>
            </a:r>
            <a:r>
              <a:rPr lang="en-GB" sz="12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GB" sz="1200" dirty="0">
                <a:solidFill>
                  <a:srgbClr val="AA4926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help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GB" sz="1200" dirty="0">
                <a:solidFill>
                  <a:srgbClr val="6A875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GB" sz="1200" dirty="0" err="1">
                <a:solidFill>
                  <a:srgbClr val="6A875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fasta</a:t>
            </a:r>
            <a:r>
              <a:rPr lang="en-GB" sz="1200" dirty="0">
                <a:solidFill>
                  <a:srgbClr val="6A875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file for which you want to calc GC% [default: %(default)s]"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200" dirty="0">
                <a:solidFill>
                  <a:srgbClr val="80808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Process arguments</a:t>
            </a:r>
            <a:br>
              <a:rPr lang="en-GB" sz="1200" dirty="0">
                <a:solidFill>
                  <a:srgbClr val="80808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solidFill>
                  <a:srgbClr val="80808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args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parser.parse_args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2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global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fastaFile</a:t>
            </a:r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fastaFile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args.fastafile</a:t>
            </a:r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endParaRPr lang="en-GB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425137-655A-DEFE-678E-27BE4FC1495A}"/>
              </a:ext>
            </a:extLst>
          </p:cNvPr>
          <p:cNvSpPr txBox="1"/>
          <p:nvPr/>
        </p:nvSpPr>
        <p:spPr>
          <a:xfrm>
            <a:off x="509531" y="4432966"/>
            <a:ext cx="10154797" cy="12003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</a:t>
            </a:r>
            <a:r>
              <a:rPr lang="en-GB" sz="1200" dirty="0">
                <a:solidFill>
                  <a:srgbClr val="FFC66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main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argv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GB" sz="12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None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IGNORE:C0111</a:t>
            </a:r>
            <a:br>
              <a:rPr lang="en-GB" sz="1200" dirty="0">
                <a:solidFill>
                  <a:srgbClr val="80808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GB" sz="1200" dirty="0">
                <a:solidFill>
                  <a:srgbClr val="80808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solidFill>
                  <a:srgbClr val="80808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parseArgs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argv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 =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readFastaFile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fastaFile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endParaRPr lang="en-NO" sz="1200" dirty="0">
              <a:solidFill>
                <a:schemeClr val="accent1">
                  <a:lumMod val="60000"/>
                  <a:lumOff val="4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" name="Round Diagonal Corner of Rectangle 7">
            <a:extLst>
              <a:ext uri="{FF2B5EF4-FFF2-40B4-BE49-F238E27FC236}">
                <a16:creationId xmlns:a16="http://schemas.microsoft.com/office/drawing/2014/main" id="{8365D6AB-0F3B-7E10-B3DD-F348AA60A90A}"/>
              </a:ext>
            </a:extLst>
          </p:cNvPr>
          <p:cNvSpPr/>
          <p:nvPr/>
        </p:nvSpPr>
        <p:spPr>
          <a:xfrm>
            <a:off x="4825388" y="1972019"/>
            <a:ext cx="1619479" cy="286439"/>
          </a:xfrm>
          <a:prstGeom prst="round2Diag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" name="Round Diagonal Corner of Rectangle 11">
            <a:extLst>
              <a:ext uri="{FF2B5EF4-FFF2-40B4-BE49-F238E27FC236}">
                <a16:creationId xmlns:a16="http://schemas.microsoft.com/office/drawing/2014/main" id="{58ACF584-4D2D-BE76-B3C8-C399ACC9C478}"/>
              </a:ext>
            </a:extLst>
          </p:cNvPr>
          <p:cNvSpPr/>
          <p:nvPr/>
        </p:nvSpPr>
        <p:spPr>
          <a:xfrm>
            <a:off x="2025268" y="3413392"/>
            <a:ext cx="1619479" cy="286439"/>
          </a:xfrm>
          <a:prstGeom prst="round2Diag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3" name="Round Diagonal Corner of Rectangle 12">
            <a:extLst>
              <a:ext uri="{FF2B5EF4-FFF2-40B4-BE49-F238E27FC236}">
                <a16:creationId xmlns:a16="http://schemas.microsoft.com/office/drawing/2014/main" id="{354B2C9D-B9F4-0C76-FEA8-9868A2DC6560}"/>
              </a:ext>
            </a:extLst>
          </p:cNvPr>
          <p:cNvSpPr/>
          <p:nvPr/>
        </p:nvSpPr>
        <p:spPr>
          <a:xfrm>
            <a:off x="914400" y="3422573"/>
            <a:ext cx="976828" cy="286439"/>
          </a:xfrm>
          <a:prstGeom prst="round2DiagRect">
            <a:avLst/>
          </a:prstGeom>
          <a:noFill/>
          <a:ln w="28575">
            <a:solidFill>
              <a:srgbClr val="67FD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" name="Round Diagonal Corner of Rectangle 13">
            <a:extLst>
              <a:ext uri="{FF2B5EF4-FFF2-40B4-BE49-F238E27FC236}">
                <a16:creationId xmlns:a16="http://schemas.microsoft.com/office/drawing/2014/main" id="{32BE3BD4-12B6-02E6-ABB1-8E2B55E0481A}"/>
              </a:ext>
            </a:extLst>
          </p:cNvPr>
          <p:cNvSpPr/>
          <p:nvPr/>
        </p:nvSpPr>
        <p:spPr>
          <a:xfrm>
            <a:off x="2565093" y="5326655"/>
            <a:ext cx="976828" cy="286439"/>
          </a:xfrm>
          <a:prstGeom prst="round2DiagRect">
            <a:avLst/>
          </a:prstGeom>
          <a:noFill/>
          <a:ln w="28575">
            <a:solidFill>
              <a:srgbClr val="67FD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E1606CC-7852-4D9A-BB37-1A22E94FB6B7}"/>
              </a:ext>
            </a:extLst>
          </p:cNvPr>
          <p:cNvCxnSpPr/>
          <p:nvPr/>
        </p:nvCxnSpPr>
        <p:spPr>
          <a:xfrm flipV="1">
            <a:off x="3657600" y="2291508"/>
            <a:ext cx="1145754" cy="1123721"/>
          </a:xfrm>
          <a:prstGeom prst="straightConnector1">
            <a:avLst/>
          </a:prstGeom>
          <a:ln w="190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ABF8CF-6925-464E-28F8-7038627F8223}"/>
              </a:ext>
            </a:extLst>
          </p:cNvPr>
          <p:cNvCxnSpPr/>
          <p:nvPr/>
        </p:nvCxnSpPr>
        <p:spPr>
          <a:xfrm>
            <a:off x="1894901" y="3712684"/>
            <a:ext cx="683046" cy="1619480"/>
          </a:xfrm>
          <a:prstGeom prst="straightConnector1">
            <a:avLst/>
          </a:prstGeom>
          <a:ln w="12700">
            <a:solidFill>
              <a:srgbClr val="67FD0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487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0F95BE2-21BB-D4B1-4F27-0717788C796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363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O" sz="4000" dirty="0">
                <a:solidFill>
                  <a:srgbClr val="0070C0"/>
                </a:solidFill>
              </a:rPr>
              <a:t>Mining miRBase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9554698-1A01-A122-E315-D2E8788FF09D}"/>
              </a:ext>
            </a:extLst>
          </p:cNvPr>
          <p:cNvCxnSpPr/>
          <p:nvPr/>
        </p:nvCxnSpPr>
        <p:spPr>
          <a:xfrm>
            <a:off x="0" y="566057"/>
            <a:ext cx="12192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CA5E69-B6CC-101F-FA75-58F017A1C943}"/>
              </a:ext>
            </a:extLst>
          </p:cNvPr>
          <p:cNvSpPr txBox="1"/>
          <p:nvPr/>
        </p:nvSpPr>
        <p:spPr>
          <a:xfrm>
            <a:off x="546618" y="851920"/>
            <a:ext cx="10183660" cy="30469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</a:t>
            </a:r>
            <a:r>
              <a:rPr lang="en-GB" sz="1200" dirty="0" err="1">
                <a:solidFill>
                  <a:srgbClr val="FFC66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calcAverageGCPercent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():</a:t>
            </a:r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200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'''</a:t>
            </a:r>
            <a:br>
              <a:rPr lang="en-GB" sz="1200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calculate GC percent for each sequence and return the average value</a:t>
            </a:r>
            <a:br>
              <a:rPr lang="en-GB" sz="1200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200" b="1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:return</a:t>
            </a:r>
            <a:r>
              <a:rPr lang="en-GB" sz="1200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br>
              <a:rPr lang="en-GB" sz="1200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'''</a:t>
            </a:r>
            <a:br>
              <a:rPr lang="en-GB" sz="1200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totalGCPercent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GB" sz="1200" dirty="0">
                <a:solidFill>
                  <a:srgbClr val="6897B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br>
              <a:rPr lang="en-GB" sz="1200" dirty="0">
                <a:solidFill>
                  <a:srgbClr val="6897B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solidFill>
                  <a:srgbClr val="6897B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sCount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GB" sz="1200" dirty="0">
                <a:solidFill>
                  <a:srgbClr val="6897B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br>
              <a:rPr lang="en-GB" sz="1200" dirty="0">
                <a:solidFill>
                  <a:srgbClr val="6897B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solidFill>
                  <a:srgbClr val="6897B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2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seqLine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sequenceLines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seq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sequence.Sequence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headerLines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sCount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seqLine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b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seq.calcGC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200" dirty="0">
                <a:solidFill>
                  <a:srgbClr val="8888C6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200" dirty="0">
                <a:solidFill>
                  <a:srgbClr val="6A875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"for sequence &lt;" 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seq.getHeaderLine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+ </a:t>
            </a:r>
            <a:r>
              <a:rPr lang="en-GB" sz="1200" dirty="0">
                <a:solidFill>
                  <a:srgbClr val="6A875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"&gt; GC% is &lt;"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 </a:t>
            </a:r>
            <a:r>
              <a:rPr lang="en-GB" sz="1200" dirty="0">
                <a:solidFill>
                  <a:srgbClr val="8888C6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200" dirty="0">
                <a:solidFill>
                  <a:srgbClr val="6897B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100.0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seq.getGCPercent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()) +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200" dirty="0">
                <a:solidFill>
                  <a:srgbClr val="6A8759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"&gt;"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totalGCPercent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totalGCPercent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seq.getGCPercent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2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 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totalGCPercent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GB" sz="1200" dirty="0" err="1">
                <a:solidFill>
                  <a:srgbClr val="8888C6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sequenceLines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425137-655A-DEFE-678E-27BE4FC1495A}"/>
              </a:ext>
            </a:extLst>
          </p:cNvPr>
          <p:cNvSpPr txBox="1"/>
          <p:nvPr/>
        </p:nvSpPr>
        <p:spPr>
          <a:xfrm>
            <a:off x="509531" y="4432966"/>
            <a:ext cx="10154797" cy="2123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Sequence:</a:t>
            </a:r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2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</a:t>
            </a:r>
            <a:r>
              <a:rPr lang="en-GB" sz="1200" dirty="0">
                <a:solidFill>
                  <a:srgbClr val="B200B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GB" sz="1200" dirty="0" err="1">
                <a:solidFill>
                  <a:srgbClr val="B200B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GB" sz="1200" dirty="0">
                <a:solidFill>
                  <a:srgbClr val="B200B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200" dirty="0">
                <a:solidFill>
                  <a:srgbClr val="94558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GB" sz="12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</a:t>
            </a:r>
            <a:r>
              <a:rPr lang="en-GB" sz="12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s):</a:t>
            </a:r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200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'''</a:t>
            </a:r>
            <a:br>
              <a:rPr lang="en-GB" sz="1200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Constructor</a:t>
            </a:r>
            <a:br>
              <a:rPr lang="en-GB" sz="1200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'''</a:t>
            </a:r>
            <a:br>
              <a:rPr lang="en-GB" sz="1200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200" dirty="0" err="1">
                <a:solidFill>
                  <a:srgbClr val="94558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._header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h</a:t>
            </a:r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200" dirty="0" err="1">
                <a:solidFill>
                  <a:srgbClr val="94558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._sequence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s</a:t>
            </a:r>
            <a:b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200" dirty="0">
                <a:solidFill>
                  <a:srgbClr val="94558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gcPercent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0.0</a:t>
            </a:r>
            <a:br>
              <a:rPr lang="en-GB" sz="1200" dirty="0">
                <a:solidFill>
                  <a:srgbClr val="6897B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solidFill>
                  <a:srgbClr val="6897B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200" dirty="0">
                <a:solidFill>
                  <a:srgbClr val="94558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ntCount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= 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br>
              <a:rPr lang="en-GB" sz="1200" dirty="0">
                <a:solidFill>
                  <a:srgbClr val="6897B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200" dirty="0">
                <a:solidFill>
                  <a:srgbClr val="6897B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200" dirty="0">
                <a:solidFill>
                  <a:srgbClr val="94558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</a:t>
            </a:r>
            <a:r>
              <a:rPr lang="en-GB" sz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gcCount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endParaRPr lang="en-NO" sz="1200" dirty="0">
              <a:solidFill>
                <a:schemeClr val="accent1">
                  <a:lumMod val="60000"/>
                  <a:lumOff val="4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" name="Round Diagonal Corner of Rectangle 7">
            <a:extLst>
              <a:ext uri="{FF2B5EF4-FFF2-40B4-BE49-F238E27FC236}">
                <a16:creationId xmlns:a16="http://schemas.microsoft.com/office/drawing/2014/main" id="{8365D6AB-0F3B-7E10-B3DD-F348AA60A90A}"/>
              </a:ext>
            </a:extLst>
          </p:cNvPr>
          <p:cNvSpPr/>
          <p:nvPr/>
        </p:nvSpPr>
        <p:spPr>
          <a:xfrm>
            <a:off x="1333041" y="2324559"/>
            <a:ext cx="5045726" cy="286439"/>
          </a:xfrm>
          <a:prstGeom prst="round2DiagRect">
            <a:avLst/>
          </a:prstGeom>
          <a:noFill/>
          <a:ln w="28575">
            <a:solidFill>
              <a:srgbClr val="67FD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3" name="Round Diagonal Corner of Rectangle 12">
            <a:extLst>
              <a:ext uri="{FF2B5EF4-FFF2-40B4-BE49-F238E27FC236}">
                <a16:creationId xmlns:a16="http://schemas.microsoft.com/office/drawing/2014/main" id="{354B2C9D-B9F4-0C76-FEA8-9868A2DC6560}"/>
              </a:ext>
            </a:extLst>
          </p:cNvPr>
          <p:cNvSpPr/>
          <p:nvPr/>
        </p:nvSpPr>
        <p:spPr>
          <a:xfrm>
            <a:off x="1333041" y="2695460"/>
            <a:ext cx="1189822" cy="286439"/>
          </a:xfrm>
          <a:prstGeom prst="round2DiagRect">
            <a:avLst/>
          </a:prstGeom>
          <a:noFill/>
          <a:ln w="28575">
            <a:solidFill>
              <a:srgbClr val="67FD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" name="Round Diagonal Corner of Rectangle 1">
            <a:extLst>
              <a:ext uri="{FF2B5EF4-FFF2-40B4-BE49-F238E27FC236}">
                <a16:creationId xmlns:a16="http://schemas.microsoft.com/office/drawing/2014/main" id="{2C586317-CE06-1A36-5EE1-E0398F74EDF2}"/>
              </a:ext>
            </a:extLst>
          </p:cNvPr>
          <p:cNvSpPr/>
          <p:nvPr/>
        </p:nvSpPr>
        <p:spPr>
          <a:xfrm>
            <a:off x="7963358" y="3024130"/>
            <a:ext cx="1709451" cy="286439"/>
          </a:xfrm>
          <a:prstGeom prst="round2DiagRect">
            <a:avLst/>
          </a:prstGeom>
          <a:noFill/>
          <a:ln w="28575">
            <a:solidFill>
              <a:srgbClr val="67FD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" name="Round Diagonal Corner of Rectangle 5">
            <a:extLst>
              <a:ext uri="{FF2B5EF4-FFF2-40B4-BE49-F238E27FC236}">
                <a16:creationId xmlns:a16="http://schemas.microsoft.com/office/drawing/2014/main" id="{8FCE1CCD-C365-217E-83A0-5C8F2CBB3DBC}"/>
              </a:ext>
            </a:extLst>
          </p:cNvPr>
          <p:cNvSpPr/>
          <p:nvPr/>
        </p:nvSpPr>
        <p:spPr>
          <a:xfrm>
            <a:off x="492333" y="4419704"/>
            <a:ext cx="1709451" cy="286439"/>
          </a:xfrm>
          <a:prstGeom prst="round2DiagRect">
            <a:avLst/>
          </a:prstGeom>
          <a:noFill/>
          <a:ln w="28575">
            <a:solidFill>
              <a:srgbClr val="67FD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68347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38713-CF48-C08C-91B2-4BAB434CC7C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363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rgbClr val="0070C0"/>
                </a:solidFill>
              </a:rPr>
              <a:t>S</a:t>
            </a:r>
            <a:r>
              <a:rPr lang="en-NO" sz="4000" dirty="0">
                <a:solidFill>
                  <a:srgbClr val="0070C0"/>
                </a:solidFill>
              </a:rPr>
              <a:t>eed region analysis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4F57B7C-E335-FAA7-C783-630205FEBD89}"/>
              </a:ext>
            </a:extLst>
          </p:cNvPr>
          <p:cNvCxnSpPr/>
          <p:nvPr/>
        </p:nvCxnSpPr>
        <p:spPr>
          <a:xfrm>
            <a:off x="0" y="566057"/>
            <a:ext cx="12192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8BD433F-00FB-2F07-8D88-4D8C2F2A131F}"/>
              </a:ext>
            </a:extLst>
          </p:cNvPr>
          <p:cNvSpPr txBox="1"/>
          <p:nvPr/>
        </p:nvSpPr>
        <p:spPr>
          <a:xfrm>
            <a:off x="652410" y="860178"/>
            <a:ext cx="4700426" cy="31085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Sequence:</a:t>
            </a:r>
            <a:b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4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</a:t>
            </a:r>
            <a:r>
              <a:rPr lang="en-GB" sz="1400" dirty="0">
                <a:solidFill>
                  <a:srgbClr val="B200B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GB" sz="1400" dirty="0" err="1">
                <a:solidFill>
                  <a:srgbClr val="B200B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GB" sz="1400" dirty="0">
                <a:solidFill>
                  <a:srgbClr val="B200B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400" dirty="0">
                <a:solidFill>
                  <a:srgbClr val="94558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GB" sz="14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</a:t>
            </a:r>
            <a:r>
              <a:rPr lang="en-GB" sz="14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GB" sz="1400" dirty="0">
                <a:solidFill>
                  <a:srgbClr val="00B0F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s):</a:t>
            </a:r>
            <a:b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GB" sz="1400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400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400" dirty="0" err="1">
                <a:solidFill>
                  <a:srgbClr val="94558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GB" sz="14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._header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h</a:t>
            </a:r>
            <a:b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400" dirty="0" err="1">
                <a:solidFill>
                  <a:srgbClr val="94558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GB" sz="14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._sequence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s</a:t>
            </a:r>
            <a:b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400" dirty="0">
                <a:solidFill>
                  <a:srgbClr val="94558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</a:t>
            </a:r>
            <a:r>
              <a:rPr lang="en-GB" sz="14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gcPercent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GB" sz="1400" dirty="0">
                <a:solidFill>
                  <a:srgbClr val="6897B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0.0</a:t>
            </a:r>
            <a:br>
              <a:rPr lang="en-GB" sz="1400" dirty="0">
                <a:solidFill>
                  <a:srgbClr val="6897B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400" dirty="0">
                <a:solidFill>
                  <a:srgbClr val="6897B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400" dirty="0">
                <a:solidFill>
                  <a:srgbClr val="94558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</a:t>
            </a:r>
            <a:r>
              <a:rPr lang="en-GB" sz="14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ntCount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= </a:t>
            </a:r>
            <a:r>
              <a:rPr lang="en-GB" sz="1400" dirty="0">
                <a:solidFill>
                  <a:srgbClr val="6897B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br>
              <a:rPr lang="en-GB" sz="1400" dirty="0">
                <a:solidFill>
                  <a:srgbClr val="6897B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400" dirty="0">
                <a:solidFill>
                  <a:srgbClr val="6897B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400" dirty="0">
                <a:solidFill>
                  <a:srgbClr val="94558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</a:t>
            </a:r>
            <a:r>
              <a:rPr lang="en-GB" sz="14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gcCount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6897B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</a:p>
          <a:p>
            <a:endParaRPr lang="en-GB" sz="1400" dirty="0">
              <a:solidFill>
                <a:srgbClr val="6897BB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4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def </a:t>
            </a:r>
            <a:r>
              <a:rPr lang="en-GB" sz="1400" dirty="0" err="1">
                <a:solidFill>
                  <a:srgbClr val="FFC66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calcGC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400" dirty="0">
                <a:solidFill>
                  <a:srgbClr val="94558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  <a:b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GB" sz="1400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4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400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400" dirty="0">
                <a:solidFill>
                  <a:srgbClr val="94558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</a:t>
            </a:r>
            <a:r>
              <a:rPr lang="en-GB" sz="14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gcCount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GB" sz="1400" dirty="0">
                <a:solidFill>
                  <a:srgbClr val="00B0F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0.0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br>
              <a:rPr lang="en-GB" sz="1400" dirty="0"/>
            </a:br>
            <a:r>
              <a:rPr lang="en-GB" sz="1400" dirty="0"/>
              <a:t>  </a:t>
            </a:r>
            <a:endParaRPr lang="en-NO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" name="Round Diagonal Corner of Rectangle 7">
            <a:extLst>
              <a:ext uri="{FF2B5EF4-FFF2-40B4-BE49-F238E27FC236}">
                <a16:creationId xmlns:a16="http://schemas.microsoft.com/office/drawing/2014/main" id="{34E0821B-4165-8BCF-EA8C-E5A6A316319A}"/>
              </a:ext>
            </a:extLst>
          </p:cNvPr>
          <p:cNvSpPr/>
          <p:nvPr/>
        </p:nvSpPr>
        <p:spPr>
          <a:xfrm>
            <a:off x="1086461" y="1267353"/>
            <a:ext cx="2920460" cy="1599137"/>
          </a:xfrm>
          <a:prstGeom prst="round2DiagRect">
            <a:avLst>
              <a:gd name="adj1" fmla="val 9600"/>
              <a:gd name="adj2" fmla="val 0"/>
            </a:avLst>
          </a:prstGeom>
          <a:noFill/>
          <a:ln w="28575">
            <a:solidFill>
              <a:srgbClr val="67FD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599A00-8155-E4CB-BA66-2AE624CFBE48}"/>
              </a:ext>
            </a:extLst>
          </p:cNvPr>
          <p:cNvSpPr txBox="1"/>
          <p:nvPr/>
        </p:nvSpPr>
        <p:spPr>
          <a:xfrm>
            <a:off x="647272" y="4048017"/>
            <a:ext cx="470556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T</a:t>
            </a:r>
            <a:r>
              <a:rPr lang="en-NO" dirty="0">
                <a:solidFill>
                  <a:schemeClr val="accent6">
                    <a:lumMod val="50000"/>
                  </a:schemeClr>
                </a:solidFill>
              </a:rPr>
              <a:t>he </a:t>
            </a:r>
            <a:r>
              <a:rPr lang="en-NO" i="1" dirty="0">
                <a:solidFill>
                  <a:srgbClr val="0070C0"/>
                </a:solidFill>
              </a:rPr>
              <a:t>GC Percent </a:t>
            </a:r>
            <a:r>
              <a:rPr lang="en-NO" dirty="0">
                <a:solidFill>
                  <a:schemeClr val="accent6">
                    <a:lumMod val="50000"/>
                  </a:schemeClr>
                </a:solidFill>
              </a:rPr>
              <a:t>is a </a:t>
            </a:r>
            <a:r>
              <a:rPr lang="en-NO" i="1" dirty="0">
                <a:solidFill>
                  <a:srgbClr val="0070C0"/>
                </a:solidFill>
              </a:rPr>
              <a:t>property</a:t>
            </a:r>
            <a:r>
              <a:rPr lang="en-NO" dirty="0">
                <a:solidFill>
                  <a:schemeClr val="accent6">
                    <a:lumMod val="50000"/>
                  </a:schemeClr>
                </a:solidFill>
              </a:rPr>
              <a:t> of a sequence, so we put it in a </a:t>
            </a:r>
            <a:r>
              <a:rPr lang="en-NO" b="1" dirty="0">
                <a:solidFill>
                  <a:schemeClr val="accent6">
                    <a:lumMod val="50000"/>
                  </a:schemeClr>
                </a:solidFill>
              </a:rPr>
              <a:t>Sequence</a:t>
            </a:r>
            <a:r>
              <a:rPr lang="en-NO" dirty="0">
                <a:solidFill>
                  <a:schemeClr val="accent6">
                    <a:lumMod val="50000"/>
                  </a:schemeClr>
                </a:solidFill>
              </a:rPr>
              <a:t> class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025B57-5D6D-1063-27D6-8CC9CFEE8FF8}"/>
              </a:ext>
            </a:extLst>
          </p:cNvPr>
          <p:cNvSpPr txBox="1"/>
          <p:nvPr/>
        </p:nvSpPr>
        <p:spPr>
          <a:xfrm>
            <a:off x="7241569" y="1015430"/>
            <a:ext cx="4573712" cy="20313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A </a:t>
            </a:r>
            <a:r>
              <a:rPr lang="en-GB" i="1" dirty="0">
                <a:solidFill>
                  <a:srgbClr val="0070C0"/>
                </a:solidFill>
              </a:rPr>
              <a:t>S</a:t>
            </a:r>
            <a:r>
              <a:rPr lang="en-NO" i="1" dirty="0">
                <a:solidFill>
                  <a:srgbClr val="0070C0"/>
                </a:solidFill>
              </a:rPr>
              <a:t>eed Region</a:t>
            </a:r>
            <a:r>
              <a:rPr lang="en-NO" dirty="0">
                <a:solidFill>
                  <a:srgbClr val="0070C0"/>
                </a:solidFill>
              </a:rPr>
              <a:t> </a:t>
            </a:r>
            <a:r>
              <a:rPr lang="en-NO" dirty="0">
                <a:solidFill>
                  <a:schemeClr val="accent6">
                    <a:lumMod val="50000"/>
                  </a:schemeClr>
                </a:solidFill>
              </a:rPr>
              <a:t>is a </a:t>
            </a:r>
            <a:r>
              <a:rPr lang="en-NO" i="1" dirty="0">
                <a:solidFill>
                  <a:srgbClr val="0070C0"/>
                </a:solidFill>
              </a:rPr>
              <a:t>property</a:t>
            </a:r>
            <a:r>
              <a:rPr lang="en-NO" dirty="0">
                <a:solidFill>
                  <a:schemeClr val="accent6">
                    <a:lumMod val="50000"/>
                  </a:schemeClr>
                </a:solidFill>
              </a:rPr>
              <a:t> of a miRNA, but not of </a:t>
            </a:r>
            <a:r>
              <a:rPr lang="en-NO" u="sng" dirty="0">
                <a:solidFill>
                  <a:schemeClr val="accent6">
                    <a:lumMod val="50000"/>
                  </a:schemeClr>
                </a:solidFill>
              </a:rPr>
              <a:t>all</a:t>
            </a:r>
            <a:r>
              <a:rPr lang="en-NO" dirty="0">
                <a:solidFill>
                  <a:schemeClr val="accent6">
                    <a:lumMod val="50000"/>
                  </a:schemeClr>
                </a:solidFill>
              </a:rPr>
              <a:t> sequences. </a:t>
            </a:r>
          </a:p>
          <a:p>
            <a:r>
              <a:rPr lang="en-NO" dirty="0">
                <a:solidFill>
                  <a:schemeClr val="accent6">
                    <a:lumMod val="50000"/>
                  </a:schemeClr>
                </a:solidFill>
              </a:rPr>
              <a:t>However, </a:t>
            </a:r>
            <a:r>
              <a:rPr lang="en-NO" i="1" dirty="0">
                <a:solidFill>
                  <a:srgbClr val="0070C0"/>
                </a:solidFill>
              </a:rPr>
              <a:t>GC Percent </a:t>
            </a:r>
            <a:r>
              <a:rPr lang="en-NO" dirty="0">
                <a:solidFill>
                  <a:schemeClr val="accent6">
                    <a:lumMod val="50000"/>
                  </a:schemeClr>
                </a:solidFill>
              </a:rPr>
              <a:t>is </a:t>
            </a:r>
            <a:r>
              <a:rPr lang="en-NO" u="sng" dirty="0">
                <a:solidFill>
                  <a:schemeClr val="accent6">
                    <a:lumMod val="50000"/>
                  </a:schemeClr>
                </a:solidFill>
              </a:rPr>
              <a:t>still</a:t>
            </a:r>
            <a:r>
              <a:rPr lang="en-NO" dirty="0">
                <a:solidFill>
                  <a:schemeClr val="accent6">
                    <a:lumMod val="50000"/>
                  </a:schemeClr>
                </a:solidFill>
              </a:rPr>
              <a:t> a property of a miRNA</a:t>
            </a:r>
          </a:p>
          <a:p>
            <a:r>
              <a:rPr lang="en-NO" dirty="0">
                <a:solidFill>
                  <a:schemeClr val="accent6">
                    <a:lumMod val="50000"/>
                  </a:schemeClr>
                </a:solidFill>
              </a:rPr>
              <a:t>So, a miRNA is a specific kind of sequence So we create a new class for miRNA that </a:t>
            </a:r>
            <a:r>
              <a:rPr lang="en-NO" i="1" dirty="0">
                <a:solidFill>
                  <a:schemeClr val="accent6">
                    <a:lumMod val="50000"/>
                  </a:schemeClr>
                </a:solidFill>
              </a:rPr>
              <a:t>inherits</a:t>
            </a:r>
            <a:r>
              <a:rPr lang="en-NO" dirty="0">
                <a:solidFill>
                  <a:schemeClr val="accent6">
                    <a:lumMod val="50000"/>
                  </a:schemeClr>
                </a:solidFill>
              </a:rPr>
              <a:t> the properties of the </a:t>
            </a:r>
            <a:r>
              <a:rPr kumimoji="0" lang="en-NO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Sequence</a:t>
            </a:r>
            <a:r>
              <a:rPr lang="en-NO" dirty="0">
                <a:solidFill>
                  <a:schemeClr val="accent6">
                    <a:lumMod val="50000"/>
                  </a:schemeClr>
                </a:solidFill>
              </a:rPr>
              <a:t> class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C96D00-2388-4CDB-0703-D226C787101D}"/>
              </a:ext>
            </a:extLst>
          </p:cNvPr>
          <p:cNvSpPr txBox="1"/>
          <p:nvPr/>
        </p:nvSpPr>
        <p:spPr>
          <a:xfrm>
            <a:off x="6390526" y="4675616"/>
            <a:ext cx="4767209" cy="138499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</a:t>
            </a:r>
            <a:r>
              <a:rPr lang="en-GB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sequence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</a:t>
            </a:r>
            <a:r>
              <a:rPr lang="en-GB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Sequence</a:t>
            </a:r>
          </a:p>
          <a:p>
            <a:b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4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</a:t>
            </a:r>
            <a:r>
              <a:rPr lang="en-GB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MiRNA(Sequence):</a:t>
            </a:r>
            <a:b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4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</a:t>
            </a:r>
            <a:r>
              <a:rPr lang="en-GB" sz="1400" dirty="0">
                <a:solidFill>
                  <a:srgbClr val="B200B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GB" sz="1400" dirty="0" err="1">
                <a:solidFill>
                  <a:srgbClr val="B200B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GB" sz="1400" dirty="0">
                <a:solidFill>
                  <a:srgbClr val="B200B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400" dirty="0">
                <a:solidFill>
                  <a:srgbClr val="94558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GB" sz="14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GB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</a:t>
            </a:r>
            <a:r>
              <a:rPr lang="en-GB" sz="14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GB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s):</a:t>
            </a:r>
            <a:b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Sequence.</a:t>
            </a:r>
            <a:r>
              <a:rPr lang="en-GB" sz="1400" dirty="0">
                <a:solidFill>
                  <a:srgbClr val="B200B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GB" sz="1400" dirty="0" err="1">
                <a:solidFill>
                  <a:srgbClr val="B200B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GB" sz="1400" dirty="0">
                <a:solidFill>
                  <a:srgbClr val="B200B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GB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400" dirty="0">
                <a:solidFill>
                  <a:srgbClr val="94558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GB" sz="14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GB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</a:t>
            </a:r>
            <a:r>
              <a:rPr lang="en-GB" sz="14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GB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s)</a:t>
            </a:r>
          </a:p>
          <a:p>
            <a:endParaRPr lang="en-NO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Round Diagonal Corner of Rectangle 4">
            <a:extLst>
              <a:ext uri="{FF2B5EF4-FFF2-40B4-BE49-F238E27FC236}">
                <a16:creationId xmlns:a16="http://schemas.microsoft.com/office/drawing/2014/main" id="{2B742A7F-921E-1D0B-58B4-F1A00872748E}"/>
              </a:ext>
            </a:extLst>
          </p:cNvPr>
          <p:cNvSpPr/>
          <p:nvPr/>
        </p:nvSpPr>
        <p:spPr>
          <a:xfrm>
            <a:off x="7191909" y="5568592"/>
            <a:ext cx="3390473" cy="267129"/>
          </a:xfrm>
          <a:prstGeom prst="round2DiagRect">
            <a:avLst>
              <a:gd name="adj1" fmla="val 9600"/>
              <a:gd name="adj2" fmla="val 0"/>
            </a:avLst>
          </a:prstGeom>
          <a:noFill/>
          <a:ln w="28575">
            <a:solidFill>
              <a:srgbClr val="67FD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" name="Round Diagonal Corner of Rectangle 6">
            <a:extLst>
              <a:ext uri="{FF2B5EF4-FFF2-40B4-BE49-F238E27FC236}">
                <a16:creationId xmlns:a16="http://schemas.microsoft.com/office/drawing/2014/main" id="{42454252-C899-FE62-732D-A059C831BFB1}"/>
              </a:ext>
            </a:extLst>
          </p:cNvPr>
          <p:cNvSpPr/>
          <p:nvPr/>
        </p:nvSpPr>
        <p:spPr>
          <a:xfrm>
            <a:off x="7624685" y="5126804"/>
            <a:ext cx="1272736" cy="247715"/>
          </a:xfrm>
          <a:prstGeom prst="round2Diag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E0953-F982-2E2F-613A-D766109E221E}"/>
              </a:ext>
            </a:extLst>
          </p:cNvPr>
          <p:cNvSpPr txBox="1"/>
          <p:nvPr/>
        </p:nvSpPr>
        <p:spPr>
          <a:xfrm>
            <a:off x="7442983" y="3713413"/>
            <a:ext cx="4749017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This tells us that the </a:t>
            </a:r>
            <a: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MiRNA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class inherits from the </a:t>
            </a:r>
            <a: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Sequence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class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9CC60D-FEAE-46D9-3DB6-B04214D4CCB4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8856324" y="4298188"/>
            <a:ext cx="961168" cy="84916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 Diagonal Corner of Rectangle 18">
            <a:extLst>
              <a:ext uri="{FF2B5EF4-FFF2-40B4-BE49-F238E27FC236}">
                <a16:creationId xmlns:a16="http://schemas.microsoft.com/office/drawing/2014/main" id="{2698916A-35A7-4D10-111B-31038253EFC6}"/>
              </a:ext>
            </a:extLst>
          </p:cNvPr>
          <p:cNvSpPr/>
          <p:nvPr/>
        </p:nvSpPr>
        <p:spPr>
          <a:xfrm>
            <a:off x="6420895" y="4693577"/>
            <a:ext cx="3195715" cy="247715"/>
          </a:xfrm>
          <a:prstGeom prst="round2Diag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36C201-7AB0-612F-4592-01F6AB9D1A61}"/>
              </a:ext>
            </a:extLst>
          </p:cNvPr>
          <p:cNvSpPr txBox="1"/>
          <p:nvPr/>
        </p:nvSpPr>
        <p:spPr>
          <a:xfrm>
            <a:off x="732246" y="4985697"/>
            <a:ext cx="4749017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This tells us where to find the </a:t>
            </a:r>
            <a: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Sequence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class definition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4AED38A-3495-1993-5679-ADD5E336C7F2}"/>
              </a:ext>
            </a:extLst>
          </p:cNvPr>
          <p:cNvCxnSpPr>
            <a:cxnSpLocks/>
          </p:cNvCxnSpPr>
          <p:nvPr/>
        </p:nvCxnSpPr>
        <p:spPr>
          <a:xfrm flipV="1">
            <a:off x="5481263" y="4818580"/>
            <a:ext cx="919537" cy="48005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F8B0004-19C8-B258-74CE-80893F953ABD}"/>
              </a:ext>
            </a:extLst>
          </p:cNvPr>
          <p:cNvSpPr txBox="1"/>
          <p:nvPr/>
        </p:nvSpPr>
        <p:spPr>
          <a:xfrm>
            <a:off x="1007936" y="5785369"/>
            <a:ext cx="4749017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This tells the </a:t>
            </a:r>
            <a: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MiRNA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class constructor to also run the </a:t>
            </a:r>
            <a:r>
              <a:rPr lang="en-GB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constructon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of the </a:t>
            </a:r>
            <a: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Sequence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class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A97D75A-6175-EE52-6A02-0F682789BB8E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5756953" y="5712431"/>
            <a:ext cx="1414409" cy="48843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785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1988A1B-674F-A266-1084-395E7908E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412" y="2848225"/>
            <a:ext cx="5353407" cy="331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392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701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A5CA2-2F2E-AA15-6007-43F90DB2B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I</a:t>
            </a:r>
            <a:r>
              <a:rPr lang="en-NO" sz="4400" dirty="0"/>
              <a:t>nvestigating seed sequence of miRNAs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93B18-371E-279A-4C5A-2BC9174E6F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782196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0F95BE2-21BB-D4B1-4F27-0717788C796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363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O" sz="4000" dirty="0">
                <a:solidFill>
                  <a:srgbClr val="0070C0"/>
                </a:solidFill>
              </a:rPr>
              <a:t>Mining miRBase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9554698-1A01-A122-E315-D2E8788FF09D}"/>
              </a:ext>
            </a:extLst>
          </p:cNvPr>
          <p:cNvCxnSpPr/>
          <p:nvPr/>
        </p:nvCxnSpPr>
        <p:spPr>
          <a:xfrm>
            <a:off x="0" y="566057"/>
            <a:ext cx="12192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CA5E69-B6CC-101F-FA75-58F017A1C943}"/>
              </a:ext>
            </a:extLst>
          </p:cNvPr>
          <p:cNvSpPr txBox="1"/>
          <p:nvPr/>
        </p:nvSpPr>
        <p:spPr>
          <a:xfrm>
            <a:off x="513567" y="1127342"/>
            <a:ext cx="1156884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latin typeface="+mj-lt"/>
              </a:rPr>
              <a:t>We have a list of unique seed sequences</a:t>
            </a:r>
          </a:p>
          <a:p>
            <a:pPr>
              <a:spcAft>
                <a:spcPts val="1200"/>
              </a:spcAft>
            </a:pPr>
            <a:r>
              <a:rPr lang="en-GB" sz="2800" dirty="0">
                <a:latin typeface="+mj-lt"/>
              </a:rPr>
              <a:t>Now we want to investigate the similarity among them</a:t>
            </a:r>
          </a:p>
          <a:p>
            <a:pPr>
              <a:spcAft>
                <a:spcPts val="1200"/>
              </a:spcAft>
            </a:pPr>
            <a:r>
              <a:rPr lang="en-GB" sz="2800" dirty="0">
                <a:latin typeface="+mj-lt"/>
              </a:rPr>
              <a:t>To do this, we will use a measure called the Levenshtein distance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813F47-BF23-F113-D7AB-C458E14AD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258" y="3727308"/>
            <a:ext cx="8890000" cy="166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190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38713-CF48-C08C-91B2-4BAB434CC7C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363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rgbClr val="0070C0"/>
                </a:solidFill>
              </a:rPr>
              <a:t>S</a:t>
            </a:r>
            <a:r>
              <a:rPr lang="en-NO" sz="4000" dirty="0">
                <a:solidFill>
                  <a:srgbClr val="0070C0"/>
                </a:solidFill>
              </a:rPr>
              <a:t>eed region analysis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4F57B7C-E335-FAA7-C783-630205FEBD89}"/>
              </a:ext>
            </a:extLst>
          </p:cNvPr>
          <p:cNvCxnSpPr/>
          <p:nvPr/>
        </p:nvCxnSpPr>
        <p:spPr>
          <a:xfrm>
            <a:off x="0" y="566057"/>
            <a:ext cx="12192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8BD433F-00FB-2F07-8D88-4D8C2F2A131F}"/>
              </a:ext>
            </a:extLst>
          </p:cNvPr>
          <p:cNvSpPr txBox="1"/>
          <p:nvPr/>
        </p:nvSpPr>
        <p:spPr>
          <a:xfrm>
            <a:off x="652410" y="860178"/>
            <a:ext cx="4700426" cy="31085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Sequence:</a:t>
            </a:r>
            <a:b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4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</a:t>
            </a:r>
            <a:r>
              <a:rPr lang="en-GB" sz="1400" dirty="0">
                <a:solidFill>
                  <a:srgbClr val="B200B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GB" sz="1400" dirty="0" err="1">
                <a:solidFill>
                  <a:srgbClr val="B200B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GB" sz="1400" dirty="0">
                <a:solidFill>
                  <a:srgbClr val="B200B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400" dirty="0">
                <a:solidFill>
                  <a:srgbClr val="94558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GB" sz="14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</a:t>
            </a:r>
            <a:r>
              <a:rPr lang="en-GB" sz="14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GB" sz="1400" dirty="0">
                <a:solidFill>
                  <a:srgbClr val="00B0F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s):</a:t>
            </a:r>
            <a:b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GB" sz="1400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400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400" dirty="0" err="1">
                <a:solidFill>
                  <a:srgbClr val="94558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GB" sz="14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._header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h</a:t>
            </a:r>
            <a:b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400" dirty="0" err="1">
                <a:solidFill>
                  <a:srgbClr val="94558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GB" sz="14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._sequence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s</a:t>
            </a:r>
            <a:b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400" dirty="0">
                <a:solidFill>
                  <a:srgbClr val="94558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</a:t>
            </a:r>
            <a:r>
              <a:rPr lang="en-GB" sz="14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gcPercent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GB" sz="1400" dirty="0">
                <a:solidFill>
                  <a:srgbClr val="6897B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0.0</a:t>
            </a:r>
            <a:br>
              <a:rPr lang="en-GB" sz="1400" dirty="0">
                <a:solidFill>
                  <a:srgbClr val="6897B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400" dirty="0">
                <a:solidFill>
                  <a:srgbClr val="6897B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400" dirty="0">
                <a:solidFill>
                  <a:srgbClr val="94558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</a:t>
            </a:r>
            <a:r>
              <a:rPr lang="en-GB" sz="14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ntCount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= </a:t>
            </a:r>
            <a:r>
              <a:rPr lang="en-GB" sz="1400" dirty="0">
                <a:solidFill>
                  <a:srgbClr val="6897B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br>
              <a:rPr lang="en-GB" sz="1400" dirty="0">
                <a:solidFill>
                  <a:srgbClr val="6897B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400" dirty="0">
                <a:solidFill>
                  <a:srgbClr val="6897B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400" dirty="0">
                <a:solidFill>
                  <a:srgbClr val="94558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</a:t>
            </a:r>
            <a:r>
              <a:rPr lang="en-GB" sz="14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gcCount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6897BB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</a:p>
          <a:p>
            <a:endParaRPr lang="en-GB" sz="1400" dirty="0">
              <a:solidFill>
                <a:srgbClr val="6897BB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4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def </a:t>
            </a:r>
            <a:r>
              <a:rPr lang="en-GB" sz="1400" dirty="0" err="1">
                <a:solidFill>
                  <a:srgbClr val="FFC66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calcGC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400" dirty="0">
                <a:solidFill>
                  <a:srgbClr val="94558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):</a:t>
            </a:r>
            <a:b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en-GB" sz="1400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4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400" i="1" dirty="0">
                <a:solidFill>
                  <a:srgbClr val="62975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400" dirty="0">
                <a:solidFill>
                  <a:srgbClr val="94558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._</a:t>
            </a:r>
            <a:r>
              <a:rPr lang="en-GB" sz="1400" dirty="0" err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gcCount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GB" sz="1400" dirty="0">
                <a:solidFill>
                  <a:srgbClr val="00B0F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0.0</a:t>
            </a:r>
            <a:r>
              <a:rPr lang="en-GB" sz="14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br>
              <a:rPr lang="en-GB" sz="1400" dirty="0"/>
            </a:br>
            <a:r>
              <a:rPr lang="en-GB" sz="1400" dirty="0"/>
              <a:t>  </a:t>
            </a:r>
            <a:endParaRPr lang="en-NO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" name="Round Diagonal Corner of Rectangle 7">
            <a:extLst>
              <a:ext uri="{FF2B5EF4-FFF2-40B4-BE49-F238E27FC236}">
                <a16:creationId xmlns:a16="http://schemas.microsoft.com/office/drawing/2014/main" id="{34E0821B-4165-8BCF-EA8C-E5A6A316319A}"/>
              </a:ext>
            </a:extLst>
          </p:cNvPr>
          <p:cNvSpPr/>
          <p:nvPr/>
        </p:nvSpPr>
        <p:spPr>
          <a:xfrm>
            <a:off x="1086461" y="1267353"/>
            <a:ext cx="2920460" cy="1599137"/>
          </a:xfrm>
          <a:prstGeom prst="round2DiagRect">
            <a:avLst>
              <a:gd name="adj1" fmla="val 9600"/>
              <a:gd name="adj2" fmla="val 0"/>
            </a:avLst>
          </a:prstGeom>
          <a:noFill/>
          <a:ln w="28575">
            <a:solidFill>
              <a:srgbClr val="67FD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599A00-8155-E4CB-BA66-2AE624CFBE48}"/>
              </a:ext>
            </a:extLst>
          </p:cNvPr>
          <p:cNvSpPr txBox="1"/>
          <p:nvPr/>
        </p:nvSpPr>
        <p:spPr>
          <a:xfrm>
            <a:off x="647272" y="4048017"/>
            <a:ext cx="4705564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T</a:t>
            </a:r>
            <a:r>
              <a:rPr lang="en-NO" dirty="0">
                <a:solidFill>
                  <a:schemeClr val="accent6">
                    <a:lumMod val="50000"/>
                  </a:schemeClr>
                </a:solidFill>
              </a:rPr>
              <a:t>he </a:t>
            </a:r>
            <a:r>
              <a:rPr lang="en-NO" i="1" dirty="0">
                <a:solidFill>
                  <a:srgbClr val="0070C0"/>
                </a:solidFill>
              </a:rPr>
              <a:t>GC Percent </a:t>
            </a:r>
            <a:r>
              <a:rPr lang="en-NO" dirty="0">
                <a:solidFill>
                  <a:schemeClr val="accent6">
                    <a:lumMod val="50000"/>
                  </a:schemeClr>
                </a:solidFill>
              </a:rPr>
              <a:t>is a </a:t>
            </a:r>
            <a:r>
              <a:rPr lang="en-NO" i="1" dirty="0">
                <a:solidFill>
                  <a:srgbClr val="0070C0"/>
                </a:solidFill>
              </a:rPr>
              <a:t>property</a:t>
            </a:r>
            <a:r>
              <a:rPr lang="en-NO" dirty="0">
                <a:solidFill>
                  <a:schemeClr val="accent6">
                    <a:lumMod val="50000"/>
                  </a:schemeClr>
                </a:solidFill>
              </a:rPr>
              <a:t> of a sequence, so we put it in a </a:t>
            </a:r>
            <a:r>
              <a:rPr lang="en-NO" b="1" dirty="0">
                <a:solidFill>
                  <a:schemeClr val="accent6">
                    <a:lumMod val="50000"/>
                  </a:schemeClr>
                </a:solidFill>
              </a:rPr>
              <a:t>Sequence</a:t>
            </a:r>
            <a:r>
              <a:rPr lang="en-NO" dirty="0">
                <a:solidFill>
                  <a:schemeClr val="accent6">
                    <a:lumMod val="50000"/>
                  </a:schemeClr>
                </a:solidFill>
              </a:rPr>
              <a:t> class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025B57-5D6D-1063-27D6-8CC9CFEE8FF8}"/>
              </a:ext>
            </a:extLst>
          </p:cNvPr>
          <p:cNvSpPr txBox="1"/>
          <p:nvPr/>
        </p:nvSpPr>
        <p:spPr>
          <a:xfrm>
            <a:off x="7241569" y="1015430"/>
            <a:ext cx="4573712" cy="20313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</a:rPr>
              <a:t>A </a:t>
            </a:r>
            <a:r>
              <a:rPr lang="en-GB" i="1" dirty="0">
                <a:solidFill>
                  <a:srgbClr val="0070C0"/>
                </a:solidFill>
              </a:rPr>
              <a:t>S</a:t>
            </a:r>
            <a:r>
              <a:rPr lang="en-NO" i="1" dirty="0">
                <a:solidFill>
                  <a:srgbClr val="0070C0"/>
                </a:solidFill>
              </a:rPr>
              <a:t>eed Region</a:t>
            </a:r>
            <a:r>
              <a:rPr lang="en-NO" dirty="0">
                <a:solidFill>
                  <a:srgbClr val="0070C0"/>
                </a:solidFill>
              </a:rPr>
              <a:t> </a:t>
            </a:r>
            <a:r>
              <a:rPr lang="en-NO" dirty="0">
                <a:solidFill>
                  <a:schemeClr val="accent6">
                    <a:lumMod val="50000"/>
                  </a:schemeClr>
                </a:solidFill>
              </a:rPr>
              <a:t>is a </a:t>
            </a:r>
            <a:r>
              <a:rPr lang="en-NO" i="1" dirty="0">
                <a:solidFill>
                  <a:srgbClr val="0070C0"/>
                </a:solidFill>
              </a:rPr>
              <a:t>property</a:t>
            </a:r>
            <a:r>
              <a:rPr lang="en-NO" dirty="0">
                <a:solidFill>
                  <a:schemeClr val="accent6">
                    <a:lumMod val="50000"/>
                  </a:schemeClr>
                </a:solidFill>
              </a:rPr>
              <a:t> of a miRNA, but not of </a:t>
            </a:r>
            <a:r>
              <a:rPr lang="en-NO" u="sng" dirty="0">
                <a:solidFill>
                  <a:schemeClr val="accent6">
                    <a:lumMod val="50000"/>
                  </a:schemeClr>
                </a:solidFill>
              </a:rPr>
              <a:t>all</a:t>
            </a:r>
            <a:r>
              <a:rPr lang="en-NO" dirty="0">
                <a:solidFill>
                  <a:schemeClr val="accent6">
                    <a:lumMod val="50000"/>
                  </a:schemeClr>
                </a:solidFill>
              </a:rPr>
              <a:t> sequences. </a:t>
            </a:r>
          </a:p>
          <a:p>
            <a:r>
              <a:rPr lang="en-NO" dirty="0">
                <a:solidFill>
                  <a:schemeClr val="accent6">
                    <a:lumMod val="50000"/>
                  </a:schemeClr>
                </a:solidFill>
              </a:rPr>
              <a:t>However, </a:t>
            </a:r>
            <a:r>
              <a:rPr lang="en-NO" i="1" dirty="0">
                <a:solidFill>
                  <a:srgbClr val="0070C0"/>
                </a:solidFill>
              </a:rPr>
              <a:t>GC Percent </a:t>
            </a:r>
            <a:r>
              <a:rPr lang="en-NO" dirty="0">
                <a:solidFill>
                  <a:schemeClr val="accent6">
                    <a:lumMod val="50000"/>
                  </a:schemeClr>
                </a:solidFill>
              </a:rPr>
              <a:t>is </a:t>
            </a:r>
            <a:r>
              <a:rPr lang="en-NO" u="sng" dirty="0">
                <a:solidFill>
                  <a:schemeClr val="accent6">
                    <a:lumMod val="50000"/>
                  </a:schemeClr>
                </a:solidFill>
              </a:rPr>
              <a:t>still</a:t>
            </a:r>
            <a:r>
              <a:rPr lang="en-NO" dirty="0">
                <a:solidFill>
                  <a:schemeClr val="accent6">
                    <a:lumMod val="50000"/>
                  </a:schemeClr>
                </a:solidFill>
              </a:rPr>
              <a:t> a property of a miRNA</a:t>
            </a:r>
          </a:p>
          <a:p>
            <a:r>
              <a:rPr lang="en-NO" dirty="0">
                <a:solidFill>
                  <a:schemeClr val="accent6">
                    <a:lumMod val="50000"/>
                  </a:schemeClr>
                </a:solidFill>
              </a:rPr>
              <a:t>So, a miRNA is a specific kind of sequence So we create a new class for miRNA that </a:t>
            </a:r>
            <a:r>
              <a:rPr lang="en-NO" i="1" dirty="0">
                <a:solidFill>
                  <a:schemeClr val="accent6">
                    <a:lumMod val="50000"/>
                  </a:schemeClr>
                </a:solidFill>
              </a:rPr>
              <a:t>inherits</a:t>
            </a:r>
            <a:r>
              <a:rPr lang="en-NO" dirty="0">
                <a:solidFill>
                  <a:schemeClr val="accent6">
                    <a:lumMod val="50000"/>
                  </a:schemeClr>
                </a:solidFill>
              </a:rPr>
              <a:t> the properties of the </a:t>
            </a:r>
            <a:r>
              <a:rPr kumimoji="0" lang="en-NO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Sequence</a:t>
            </a:r>
            <a:r>
              <a:rPr lang="en-NO" dirty="0">
                <a:solidFill>
                  <a:schemeClr val="accent6">
                    <a:lumMod val="50000"/>
                  </a:schemeClr>
                </a:solidFill>
              </a:rPr>
              <a:t> class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C96D00-2388-4CDB-0703-D226C787101D}"/>
              </a:ext>
            </a:extLst>
          </p:cNvPr>
          <p:cNvSpPr txBox="1"/>
          <p:nvPr/>
        </p:nvSpPr>
        <p:spPr>
          <a:xfrm>
            <a:off x="6390526" y="4675616"/>
            <a:ext cx="4767209" cy="138499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</a:t>
            </a:r>
            <a:r>
              <a:rPr lang="en-GB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sequence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</a:t>
            </a:r>
            <a:r>
              <a:rPr lang="en-GB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Sequence</a:t>
            </a:r>
          </a:p>
          <a:p>
            <a:b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4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</a:t>
            </a:r>
            <a:r>
              <a:rPr lang="en-GB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MiRNA(Sequence):</a:t>
            </a:r>
            <a:b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4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</a:t>
            </a:r>
            <a:r>
              <a:rPr lang="en-GB" sz="1400" dirty="0">
                <a:solidFill>
                  <a:srgbClr val="B200B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GB" sz="1400" dirty="0" err="1">
                <a:solidFill>
                  <a:srgbClr val="B200B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GB" sz="1400" dirty="0">
                <a:solidFill>
                  <a:srgbClr val="B200B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400" dirty="0">
                <a:solidFill>
                  <a:srgbClr val="94558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GB" sz="14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GB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</a:t>
            </a:r>
            <a:r>
              <a:rPr lang="en-GB" sz="14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GB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s):</a:t>
            </a:r>
            <a:b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  <a:r>
              <a:rPr lang="en-GB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Sequence.</a:t>
            </a:r>
            <a:r>
              <a:rPr lang="en-GB" sz="1400" dirty="0">
                <a:solidFill>
                  <a:srgbClr val="B200B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GB" sz="1400" dirty="0" err="1">
                <a:solidFill>
                  <a:srgbClr val="B200B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init</a:t>
            </a:r>
            <a:r>
              <a:rPr lang="en-GB" sz="1400" dirty="0">
                <a:solidFill>
                  <a:srgbClr val="B200B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__</a:t>
            </a:r>
            <a:r>
              <a:rPr lang="en-GB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GB" sz="1400" dirty="0">
                <a:solidFill>
                  <a:srgbClr val="94558D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self</a:t>
            </a:r>
            <a:r>
              <a:rPr lang="en-GB" sz="14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GB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</a:t>
            </a:r>
            <a:r>
              <a:rPr lang="en-GB" sz="1400" dirty="0">
                <a:solidFill>
                  <a:srgbClr val="CC7832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GB" sz="1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s)</a:t>
            </a:r>
          </a:p>
          <a:p>
            <a:endParaRPr lang="en-NO" sz="14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Round Diagonal Corner of Rectangle 4">
            <a:extLst>
              <a:ext uri="{FF2B5EF4-FFF2-40B4-BE49-F238E27FC236}">
                <a16:creationId xmlns:a16="http://schemas.microsoft.com/office/drawing/2014/main" id="{2B742A7F-921E-1D0B-58B4-F1A00872748E}"/>
              </a:ext>
            </a:extLst>
          </p:cNvPr>
          <p:cNvSpPr/>
          <p:nvPr/>
        </p:nvSpPr>
        <p:spPr>
          <a:xfrm>
            <a:off x="7191909" y="5568592"/>
            <a:ext cx="3390473" cy="267129"/>
          </a:xfrm>
          <a:prstGeom prst="round2DiagRect">
            <a:avLst>
              <a:gd name="adj1" fmla="val 9600"/>
              <a:gd name="adj2" fmla="val 0"/>
            </a:avLst>
          </a:prstGeom>
          <a:noFill/>
          <a:ln w="28575">
            <a:solidFill>
              <a:srgbClr val="67FD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" name="Round Diagonal Corner of Rectangle 6">
            <a:extLst>
              <a:ext uri="{FF2B5EF4-FFF2-40B4-BE49-F238E27FC236}">
                <a16:creationId xmlns:a16="http://schemas.microsoft.com/office/drawing/2014/main" id="{42454252-C899-FE62-732D-A059C831BFB1}"/>
              </a:ext>
            </a:extLst>
          </p:cNvPr>
          <p:cNvSpPr/>
          <p:nvPr/>
        </p:nvSpPr>
        <p:spPr>
          <a:xfrm>
            <a:off x="7624685" y="5126804"/>
            <a:ext cx="1272736" cy="247715"/>
          </a:xfrm>
          <a:prstGeom prst="round2Diag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E0953-F982-2E2F-613A-D766109E221E}"/>
              </a:ext>
            </a:extLst>
          </p:cNvPr>
          <p:cNvSpPr txBox="1"/>
          <p:nvPr/>
        </p:nvSpPr>
        <p:spPr>
          <a:xfrm>
            <a:off x="7442983" y="3713413"/>
            <a:ext cx="4749017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This tells us that the </a:t>
            </a:r>
            <a: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MiRNA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class inherits from the </a:t>
            </a:r>
            <a: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Sequence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class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9CC60D-FEAE-46D9-3DB6-B04214D4CCB4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8856324" y="4298188"/>
            <a:ext cx="961168" cy="84916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 Diagonal Corner of Rectangle 18">
            <a:extLst>
              <a:ext uri="{FF2B5EF4-FFF2-40B4-BE49-F238E27FC236}">
                <a16:creationId xmlns:a16="http://schemas.microsoft.com/office/drawing/2014/main" id="{2698916A-35A7-4D10-111B-31038253EFC6}"/>
              </a:ext>
            </a:extLst>
          </p:cNvPr>
          <p:cNvSpPr/>
          <p:nvPr/>
        </p:nvSpPr>
        <p:spPr>
          <a:xfrm>
            <a:off x="6420895" y="4693577"/>
            <a:ext cx="3195715" cy="247715"/>
          </a:xfrm>
          <a:prstGeom prst="round2Diag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36C201-7AB0-612F-4592-01F6AB9D1A61}"/>
              </a:ext>
            </a:extLst>
          </p:cNvPr>
          <p:cNvSpPr txBox="1"/>
          <p:nvPr/>
        </p:nvSpPr>
        <p:spPr>
          <a:xfrm>
            <a:off x="732246" y="4985697"/>
            <a:ext cx="4749017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This tells us where to find the </a:t>
            </a:r>
            <a: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Sequence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class definition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4AED38A-3495-1993-5679-ADD5E336C7F2}"/>
              </a:ext>
            </a:extLst>
          </p:cNvPr>
          <p:cNvCxnSpPr>
            <a:cxnSpLocks/>
          </p:cNvCxnSpPr>
          <p:nvPr/>
        </p:nvCxnSpPr>
        <p:spPr>
          <a:xfrm flipV="1">
            <a:off x="5481263" y="4818580"/>
            <a:ext cx="919537" cy="48005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F8B0004-19C8-B258-74CE-80893F953ABD}"/>
              </a:ext>
            </a:extLst>
          </p:cNvPr>
          <p:cNvSpPr txBox="1"/>
          <p:nvPr/>
        </p:nvSpPr>
        <p:spPr>
          <a:xfrm>
            <a:off x="1007936" y="5785369"/>
            <a:ext cx="4749017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This tells the </a:t>
            </a:r>
            <a: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MiRNA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class constructor to also run the </a:t>
            </a:r>
            <a:r>
              <a:rPr lang="en-GB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constructon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of the </a:t>
            </a:r>
            <a:r>
              <a:rPr lang="en-GB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Sequence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class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A97D75A-6175-EE52-6A02-0F682789BB8E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5756953" y="5712431"/>
            <a:ext cx="1414409" cy="48843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161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63F6E8-02FD-0505-F70E-F7A2427E7368}"/>
              </a:ext>
            </a:extLst>
          </p:cNvPr>
          <p:cNvSpPr txBox="1"/>
          <p:nvPr/>
        </p:nvSpPr>
        <p:spPr>
          <a:xfrm>
            <a:off x="7364002" y="2314776"/>
            <a:ext cx="4060861" cy="255454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sz="16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sys</a:t>
            </a:r>
            <a:endParaRPr lang="en-GB" sz="1600" dirty="0">
              <a:solidFill>
                <a:srgbClr val="8DCBE2"/>
              </a:solidFill>
              <a:effectLst/>
              <a:latin typeface="Menlo" panose="020B0609030804020204" pitchFamily="49" charset="0"/>
            </a:endParaRPr>
          </a:p>
          <a:p>
            <a:br>
              <a:rPr lang="en-GB" sz="1600" dirty="0">
                <a:effectLst/>
                <a:latin typeface="Menlo" panose="020B0609030804020204" pitchFamily="49" charset="0"/>
              </a:rPr>
            </a:br>
            <a:r>
              <a:rPr lang="en-GB" sz="16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sz="16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6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GB" sz="16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None</a:t>
            </a:r>
            <a:r>
              <a:rPr lang="en-GB" sz="16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): </a:t>
            </a:r>
          </a:p>
          <a:p>
            <a:endParaRPr lang="en-GB" sz="1600" dirty="0">
              <a:effectLst/>
              <a:latin typeface="Menlo" panose="020B0609030804020204" pitchFamily="49" charset="0"/>
            </a:endParaRPr>
          </a:p>
          <a:p>
            <a:r>
              <a:rPr lang="en-GB" sz="16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6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6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GB" sz="16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is</a:t>
            </a:r>
            <a:r>
              <a:rPr lang="en-GB" sz="16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None</a:t>
            </a:r>
            <a:r>
              <a:rPr lang="en-GB" sz="16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GB" sz="16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GB" sz="16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argv</a:t>
            </a:r>
            <a:r>
              <a:rPr lang="en-GB" sz="16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6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sys.argv</a:t>
            </a:r>
            <a:endParaRPr lang="en-GB" sz="1600" dirty="0">
              <a:solidFill>
                <a:srgbClr val="D8D8D8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       </a:t>
            </a:r>
          </a:p>
          <a:p>
            <a:r>
              <a:rPr lang="en-GB" sz="16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6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__name__ == </a:t>
            </a:r>
            <a:r>
              <a:rPr lang="en-GB" sz="16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'__main__'</a:t>
            </a:r>
            <a:r>
              <a:rPr lang="en-GB" sz="16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endParaRPr lang="en-GB" sz="1600" dirty="0">
              <a:effectLst/>
              <a:latin typeface="Menlo" panose="020B0609030804020204" pitchFamily="49" charset="0"/>
            </a:endParaRPr>
          </a:p>
          <a:p>
            <a:r>
              <a:rPr lang="en-GB" sz="16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6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sys.exit</a:t>
            </a:r>
            <a:r>
              <a:rPr lang="en-GB" sz="16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(main())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46D147-312E-C81D-A38B-198BC3EA932C}"/>
              </a:ext>
            </a:extLst>
          </p:cNvPr>
          <p:cNvSpPr txBox="1"/>
          <p:nvPr/>
        </p:nvSpPr>
        <p:spPr>
          <a:xfrm>
            <a:off x="7271535" y="1150705"/>
            <a:ext cx="453347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rgbClr val="0070C0"/>
                </a:solidFill>
                <a:latin typeface="+mj-lt"/>
              </a:rPr>
              <a:t>Start with an empty python file and add a main()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F0A8E7-C651-7369-75A9-FD3A10D0722A}"/>
              </a:ext>
            </a:extLst>
          </p:cNvPr>
          <p:cNvSpPr txBox="1"/>
          <p:nvPr/>
        </p:nvSpPr>
        <p:spPr>
          <a:xfrm>
            <a:off x="879297" y="1150705"/>
            <a:ext cx="432970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rgbClr val="0070C0"/>
                </a:solidFill>
                <a:latin typeface="+mj-lt"/>
              </a:rPr>
              <a:t>For the GC analysis, we want to do the following: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216961-52CC-69FF-2393-A35A4F39E87E}"/>
              </a:ext>
            </a:extLst>
          </p:cNvPr>
          <p:cNvSpPr txBox="1"/>
          <p:nvPr/>
        </p:nvSpPr>
        <p:spPr>
          <a:xfrm>
            <a:off x="908405" y="2381892"/>
            <a:ext cx="5256089" cy="1800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Load a </a:t>
            </a:r>
            <a:r>
              <a:rPr lang="en-GB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fasta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file of miRNA sequences and filter using the species code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 a list of unique seed sequences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Write out the list of unique seed sequences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Generate a </a:t>
            </a:r>
            <a:r>
              <a:rPr lang="en-GB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LogoPlot</a:t>
            </a:r>
            <a:endParaRPr lang="en-GB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CACE1D9-AD43-67D5-4F23-C3242D24AC1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363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rgbClr val="0070C0"/>
                </a:solidFill>
              </a:rPr>
              <a:t>S</a:t>
            </a:r>
            <a:r>
              <a:rPr lang="en-NO" sz="4000" dirty="0">
                <a:solidFill>
                  <a:srgbClr val="0070C0"/>
                </a:solidFill>
              </a:rPr>
              <a:t>eed region analysis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98BB1A-677B-6496-54B2-975736BF51F1}"/>
              </a:ext>
            </a:extLst>
          </p:cNvPr>
          <p:cNvCxnSpPr/>
          <p:nvPr/>
        </p:nvCxnSpPr>
        <p:spPr>
          <a:xfrm>
            <a:off x="0" y="566057"/>
            <a:ext cx="12192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302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2F0A8E7-C651-7369-75A9-FD3A10D0722A}"/>
              </a:ext>
            </a:extLst>
          </p:cNvPr>
          <p:cNvSpPr txBox="1"/>
          <p:nvPr/>
        </p:nvSpPr>
        <p:spPr>
          <a:xfrm>
            <a:off x="354994" y="1115067"/>
            <a:ext cx="65744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rgbClr val="0070C0"/>
                </a:solidFill>
                <a:latin typeface="+mj-lt"/>
              </a:rPr>
              <a:t>1. load </a:t>
            </a:r>
            <a:r>
              <a:rPr lang="en-GB" sz="2800" dirty="0" err="1">
                <a:solidFill>
                  <a:srgbClr val="0070C0"/>
                </a:solidFill>
                <a:latin typeface="+mj-lt"/>
              </a:rPr>
              <a:t>fasta</a:t>
            </a:r>
            <a:r>
              <a:rPr lang="en-GB" sz="2800" dirty="0">
                <a:solidFill>
                  <a:srgbClr val="0070C0"/>
                </a:solidFill>
                <a:latin typeface="+mj-lt"/>
              </a:rPr>
              <a:t> file and filter by species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216961-52CC-69FF-2393-A35A4F39E87E}"/>
              </a:ext>
            </a:extLst>
          </p:cNvPr>
          <p:cNvSpPr txBox="1"/>
          <p:nvPr/>
        </p:nvSpPr>
        <p:spPr>
          <a:xfrm>
            <a:off x="8175873" y="1280149"/>
            <a:ext cx="3622499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 we have the first header line, we don’t add it until we get the matching sequence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CACE1D9-AD43-67D5-4F23-C3242D24AC1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363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rgbClr val="0070C0"/>
                </a:solidFill>
              </a:rPr>
              <a:t>S</a:t>
            </a:r>
            <a:r>
              <a:rPr lang="en-NO" sz="4000" dirty="0">
                <a:solidFill>
                  <a:srgbClr val="0070C0"/>
                </a:solidFill>
              </a:rPr>
              <a:t>eed region analysis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98BB1A-677B-6496-54B2-975736BF51F1}"/>
              </a:ext>
            </a:extLst>
          </p:cNvPr>
          <p:cNvCxnSpPr/>
          <p:nvPr/>
        </p:nvCxnSpPr>
        <p:spPr>
          <a:xfrm>
            <a:off x="0" y="566057"/>
            <a:ext cx="12192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D072F21-C1CD-537B-4B6E-6D6A98B98152}"/>
              </a:ext>
            </a:extLst>
          </p:cNvPr>
          <p:cNvSpPr txBox="1"/>
          <p:nvPr/>
        </p:nvSpPr>
        <p:spPr>
          <a:xfrm>
            <a:off x="708918" y="1905224"/>
            <a:ext cx="6369976" cy="4616648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headerLine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"”</a:t>
            </a:r>
          </a:p>
          <a:p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sequence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""</a:t>
            </a:r>
            <a:endParaRPr lang="en-GB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headerLines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[]</a:t>
            </a:r>
          </a:p>
          <a:p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sequenceLines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[]</a:t>
            </a:r>
          </a:p>
          <a:p>
            <a:b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endParaRPr lang="en-GB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fastaLine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fastaLines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if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fastaLine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==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'&gt;’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if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&gt; 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and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headerLine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startswith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speciesCode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headerLines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append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headerLine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sequenceLines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append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sequence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  sequence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""</a:t>
            </a:r>
            <a:endParaRPr lang="en-GB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headerLine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fastaLine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:].strip()</a:t>
            </a:r>
          </a:p>
          <a:p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  sequence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""</a:t>
            </a:r>
            <a:endParaRPr lang="en-GB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else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  sequence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sequence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fastaLine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.strip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+= 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-GB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headerLine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startswith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speciesCode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headerLines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append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headerLine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sequenceLines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append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sequence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headerLines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75C012A-E39F-85A8-4724-E3AE3667EC37}"/>
              </a:ext>
            </a:extLst>
          </p:cNvPr>
          <p:cNvSpPr/>
          <p:nvPr/>
        </p:nvSpPr>
        <p:spPr>
          <a:xfrm>
            <a:off x="1469204" y="3657600"/>
            <a:ext cx="667821" cy="236306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851A9E-9549-5ADB-AD37-3140708165AB}"/>
              </a:ext>
            </a:extLst>
          </p:cNvPr>
          <p:cNvCxnSpPr>
            <a:cxnSpLocks/>
          </p:cNvCxnSpPr>
          <p:nvPr/>
        </p:nvCxnSpPr>
        <p:spPr>
          <a:xfrm flipH="1">
            <a:off x="2178121" y="2128838"/>
            <a:ext cx="5965754" cy="151848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6EFEF5E-E017-63E3-9825-3744D2BDA959}"/>
              </a:ext>
            </a:extLst>
          </p:cNvPr>
          <p:cNvSpPr txBox="1"/>
          <p:nvPr/>
        </p:nvSpPr>
        <p:spPr>
          <a:xfrm>
            <a:off x="8175873" y="2954089"/>
            <a:ext cx="362249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 the header line starts with the species code then we keep the sequence (</a:t>
            </a:r>
            <a:r>
              <a:rPr lang="en-GB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headerLine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Sequence)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9EF6655-A967-DEEA-C694-D2092291F90C}"/>
              </a:ext>
            </a:extLst>
          </p:cNvPr>
          <p:cNvSpPr/>
          <p:nvPr/>
        </p:nvSpPr>
        <p:spPr>
          <a:xfrm>
            <a:off x="2525729" y="3645614"/>
            <a:ext cx="3809757" cy="236306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FF1326-9A4B-95E4-B0F4-EFCC4237262A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6335033" y="3492698"/>
            <a:ext cx="1840840" cy="1569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5285568-8AAE-EC47-60D2-8CFFEAF7D140}"/>
              </a:ext>
            </a:extLst>
          </p:cNvPr>
          <p:cNvSpPr txBox="1"/>
          <p:nvPr/>
        </p:nvSpPr>
        <p:spPr>
          <a:xfrm>
            <a:off x="8175873" y="4835276"/>
            <a:ext cx="3622499" cy="13234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 we reach the end of </a:t>
            </a:r>
            <a:r>
              <a:rPr lang="en-GB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fastaLines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we still have one more sequence we may need to keep (if it has the right species code)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81587E1-240C-BFC9-06B9-F69E16910367}"/>
              </a:ext>
            </a:extLst>
          </p:cNvPr>
          <p:cNvSpPr/>
          <p:nvPr/>
        </p:nvSpPr>
        <p:spPr>
          <a:xfrm>
            <a:off x="1063642" y="5555376"/>
            <a:ext cx="3809757" cy="236306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125E92-7281-1F7F-21AC-E9C2A625060A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4957763" y="5496996"/>
            <a:ext cx="3218110" cy="16085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602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2F0A8E7-C651-7369-75A9-FD3A10D0722A}"/>
              </a:ext>
            </a:extLst>
          </p:cNvPr>
          <p:cNvSpPr txBox="1"/>
          <p:nvPr/>
        </p:nvSpPr>
        <p:spPr>
          <a:xfrm>
            <a:off x="354994" y="1115067"/>
            <a:ext cx="65744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rgbClr val="0070C0"/>
                </a:solidFill>
                <a:latin typeface="+mj-lt"/>
              </a:rPr>
              <a:t>2. Get a list of unique seed sequences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216961-52CC-69FF-2393-A35A4F39E87E}"/>
              </a:ext>
            </a:extLst>
          </p:cNvPr>
          <p:cNvSpPr txBox="1"/>
          <p:nvPr/>
        </p:nvSpPr>
        <p:spPr>
          <a:xfrm>
            <a:off x="8175873" y="1280149"/>
            <a:ext cx="3622499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Store the unique seed sequences in this list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CACE1D9-AD43-67D5-4F23-C3242D24AC1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363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rgbClr val="0070C0"/>
                </a:solidFill>
              </a:rPr>
              <a:t>S</a:t>
            </a:r>
            <a:r>
              <a:rPr lang="en-NO" sz="4000" dirty="0">
                <a:solidFill>
                  <a:srgbClr val="0070C0"/>
                </a:solidFill>
              </a:rPr>
              <a:t>eed region analysis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98BB1A-677B-6496-54B2-975736BF51F1}"/>
              </a:ext>
            </a:extLst>
          </p:cNvPr>
          <p:cNvCxnSpPr/>
          <p:nvPr/>
        </p:nvCxnSpPr>
        <p:spPr>
          <a:xfrm>
            <a:off x="0" y="566057"/>
            <a:ext cx="12192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D072F21-C1CD-537B-4B6E-6D6A98B98152}"/>
              </a:ext>
            </a:extLst>
          </p:cNvPr>
          <p:cNvSpPr txBox="1"/>
          <p:nvPr/>
        </p:nvSpPr>
        <p:spPr>
          <a:xfrm>
            <a:off x="708918" y="1905224"/>
            <a:ext cx="6369976" cy="3323987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uniqSeedSeqs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[]</a:t>
            </a:r>
          </a:p>
          <a:p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seqNo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</a:p>
          <a:p>
            <a:endParaRPr lang="en-GB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seqLine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sequenceLines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miRSeq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miRNA.MiRNA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headerLines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seqNo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],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seqLine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thisSeedSeq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miRSeq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.getSeedSequence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seedBegin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seedEnd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thisSeedSeq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not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uniqSeedSeqs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GB" sz="1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uniqSeedSeqs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append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thisSeedSeq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b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b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sz="1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"found &lt;"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GB" sz="1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uniqSeedSeqs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))+ </a:t>
            </a:r>
            <a:r>
              <a:rPr lang="en-GB" sz="1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"&gt; unique seed sequences"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GB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-GB" sz="1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uniqSeedSeqs</a:t>
            </a:r>
            <a:endParaRPr lang="en-GB" sz="1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75C012A-E39F-85A8-4724-E3AE3667EC37}"/>
              </a:ext>
            </a:extLst>
          </p:cNvPr>
          <p:cNvSpPr/>
          <p:nvPr/>
        </p:nvSpPr>
        <p:spPr>
          <a:xfrm>
            <a:off x="754829" y="1949704"/>
            <a:ext cx="1880795" cy="236306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851A9E-9549-5ADB-AD37-3140708165AB}"/>
              </a:ext>
            </a:extLst>
          </p:cNvPr>
          <p:cNvCxnSpPr>
            <a:cxnSpLocks/>
            <a:stCxn id="6" idx="1"/>
            <a:endCxn id="12" idx="3"/>
          </p:cNvCxnSpPr>
          <p:nvPr/>
        </p:nvCxnSpPr>
        <p:spPr>
          <a:xfrm flipH="1">
            <a:off x="2635624" y="1572537"/>
            <a:ext cx="5540249" cy="49532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6EFEF5E-E017-63E3-9825-3744D2BDA959}"/>
              </a:ext>
            </a:extLst>
          </p:cNvPr>
          <p:cNvSpPr txBox="1"/>
          <p:nvPr/>
        </p:nvSpPr>
        <p:spPr>
          <a:xfrm>
            <a:off x="8155323" y="2943814"/>
            <a:ext cx="3622499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Create an instance of a miRNA class for this sequence and get the seed 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9EF6655-A967-DEEA-C694-D2092291F90C}"/>
              </a:ext>
            </a:extLst>
          </p:cNvPr>
          <p:cNvSpPr/>
          <p:nvPr/>
        </p:nvSpPr>
        <p:spPr>
          <a:xfrm>
            <a:off x="760288" y="2527443"/>
            <a:ext cx="6287784" cy="801384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FF1326-9A4B-95E4-B0F4-EFCC4237262A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6972031" y="3043452"/>
            <a:ext cx="1183292" cy="315861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5285568-8AAE-EC47-60D2-8CFFEAF7D140}"/>
              </a:ext>
            </a:extLst>
          </p:cNvPr>
          <p:cNvSpPr txBox="1"/>
          <p:nvPr/>
        </p:nvSpPr>
        <p:spPr>
          <a:xfrm>
            <a:off x="8175873" y="4835276"/>
            <a:ext cx="3622499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 this seed sequence isn’t in the list, then add it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81587E1-240C-BFC9-06B9-F69E16910367}"/>
              </a:ext>
            </a:extLst>
          </p:cNvPr>
          <p:cNvSpPr/>
          <p:nvPr/>
        </p:nvSpPr>
        <p:spPr>
          <a:xfrm>
            <a:off x="755418" y="3428624"/>
            <a:ext cx="3775486" cy="485829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125E92-7281-1F7F-21AC-E9C2A625060A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4557071" y="3644115"/>
            <a:ext cx="3618802" cy="148354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645D9C6-FC75-4D34-1BC5-21E1FDE163E3}"/>
              </a:ext>
            </a:extLst>
          </p:cNvPr>
          <p:cNvSpPr/>
          <p:nvPr/>
        </p:nvSpPr>
        <p:spPr>
          <a:xfrm>
            <a:off x="943510" y="2804845"/>
            <a:ext cx="6022369" cy="450349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D5FBB9-F51E-9B22-B563-970AA8B8A3FA}"/>
              </a:ext>
            </a:extLst>
          </p:cNvPr>
          <p:cNvSpPr txBox="1"/>
          <p:nvPr/>
        </p:nvSpPr>
        <p:spPr>
          <a:xfrm>
            <a:off x="8153612" y="2059272"/>
            <a:ext cx="3622499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Loop through each species sequence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3FE82D-0EF6-73BB-9894-5E70DE5F7274}"/>
              </a:ext>
            </a:extLst>
          </p:cNvPr>
          <p:cNvCxnSpPr>
            <a:cxnSpLocks/>
          </p:cNvCxnSpPr>
          <p:nvPr/>
        </p:nvCxnSpPr>
        <p:spPr>
          <a:xfrm flipH="1">
            <a:off x="7048072" y="2341117"/>
            <a:ext cx="1084992" cy="23769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566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2F0A8E7-C651-7369-75A9-FD3A10D0722A}"/>
              </a:ext>
            </a:extLst>
          </p:cNvPr>
          <p:cNvSpPr txBox="1"/>
          <p:nvPr/>
        </p:nvSpPr>
        <p:spPr>
          <a:xfrm>
            <a:off x="354994" y="1115067"/>
            <a:ext cx="68369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solidFill>
                  <a:srgbClr val="0070C0"/>
                </a:solidFill>
                <a:latin typeface="+mj-lt"/>
              </a:rPr>
              <a:t>3. Write out the list of unique seed sequences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216961-52CC-69FF-2393-A35A4F39E87E}"/>
              </a:ext>
            </a:extLst>
          </p:cNvPr>
          <p:cNvSpPr txBox="1"/>
          <p:nvPr/>
        </p:nvSpPr>
        <p:spPr>
          <a:xfrm>
            <a:off x="8206696" y="684249"/>
            <a:ext cx="3622499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Need this to create the filename for the output file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CACE1D9-AD43-67D5-4F23-C3242D24AC1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363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>
                <a:solidFill>
                  <a:srgbClr val="0070C0"/>
                </a:solidFill>
              </a:rPr>
              <a:t>S</a:t>
            </a:r>
            <a:r>
              <a:rPr lang="en-NO" sz="4000" dirty="0">
                <a:solidFill>
                  <a:srgbClr val="0070C0"/>
                </a:solidFill>
              </a:rPr>
              <a:t>eed region analysis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98BB1A-677B-6496-54B2-975736BF51F1}"/>
              </a:ext>
            </a:extLst>
          </p:cNvPr>
          <p:cNvCxnSpPr/>
          <p:nvPr/>
        </p:nvCxnSpPr>
        <p:spPr>
          <a:xfrm>
            <a:off x="0" y="566057"/>
            <a:ext cx="12192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D072F21-C1CD-537B-4B6E-6D6A98B98152}"/>
              </a:ext>
            </a:extLst>
          </p:cNvPr>
          <p:cNvSpPr txBox="1"/>
          <p:nvPr/>
        </p:nvSpPr>
        <p:spPr>
          <a:xfrm>
            <a:off x="708917" y="1905224"/>
            <a:ext cx="9000161" cy="3754874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writeUniqSeqs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uSeqs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):</a:t>
            </a:r>
            <a:endParaRPr lang="en-GB" sz="140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endParaRPr lang="en-GB" sz="1400" dirty="0">
              <a:solidFill>
                <a:srgbClr val="D8D8D8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os</a:t>
            </a:r>
            <a:endParaRPr lang="en-GB" sz="1400" dirty="0">
              <a:solidFill>
                <a:srgbClr val="D8D8D8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pathlib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Path</a:t>
            </a: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   </a:t>
            </a: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foldername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os.path.dirname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fastaFile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basename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= Path(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fastaFile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).stem    </a:t>
            </a: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outputfafile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os.path.join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foldername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basename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GB" sz="14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"__</a:t>
            </a:r>
            <a:r>
              <a:rPr lang="en-GB" sz="1400" i="1" dirty="0" err="1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uniqseeds</a:t>
            </a:r>
            <a:r>
              <a:rPr lang="en-GB" sz="14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GB" sz="14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".</a:t>
            </a:r>
            <a:r>
              <a:rPr lang="en-GB" sz="1400" i="1" u="sng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fa</a:t>
            </a:r>
            <a:r>
              <a:rPr lang="en-GB" sz="14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   </a:t>
            </a: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"output </a:t>
            </a:r>
            <a:r>
              <a:rPr lang="en-GB" sz="1400" i="1" u="sng" dirty="0" err="1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fasta</a:t>
            </a:r>
            <a:r>
              <a:rPr lang="en-GB" sz="14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 file is &lt;"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outputfafile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GB" sz="14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"&gt;"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)</a:t>
            </a:r>
            <a:endParaRPr lang="en-GB" sz="1400" dirty="0">
              <a:solidFill>
                <a:srgbClr val="17C6A3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file = open(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outputfafile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GB" sz="14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'w'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s = </a:t>
            </a:r>
            <a:r>
              <a:rPr lang="en-GB" sz="1400" dirty="0">
                <a:solidFill>
                  <a:srgbClr val="7FB347"/>
                </a:solidFill>
                <a:effectLst/>
                <a:latin typeface="Menlo" panose="020B0609030804020204" pitchFamily="49" charset="0"/>
              </a:rPr>
              <a:t>1</a:t>
            </a:r>
            <a:endParaRPr lang="en-GB" sz="1400" dirty="0">
              <a:solidFill>
                <a:srgbClr val="D8D8D8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uSeq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>
                <a:solidFill>
                  <a:srgbClr val="8DCBE2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uSeqs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file.writelines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"&gt;</a:t>
            </a:r>
            <a:r>
              <a:rPr lang="en-GB" sz="1400" i="1" dirty="0" err="1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uniqseed</a:t>
            </a:r>
            <a:r>
              <a:rPr lang="en-GB" sz="1400" i="1" dirty="0">
                <a:solidFill>
                  <a:srgbClr val="17C6A3"/>
                </a:solidFill>
                <a:effectLst/>
                <a:latin typeface="Menlo" panose="020B0609030804020204" pitchFamily="49" charset="0"/>
              </a:rPr>
              <a:t>_"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+ str(s) +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os.linesep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file.writelines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uSeq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 +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os.linesep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    s+=</a:t>
            </a:r>
            <a:r>
              <a:rPr lang="en-GB" sz="1400" dirty="0">
                <a:solidFill>
                  <a:srgbClr val="7FB347"/>
                </a:solidFill>
                <a:effectLst/>
                <a:latin typeface="Menlo" panose="020B0609030804020204" pitchFamily="49" charset="0"/>
              </a:rPr>
              <a:t>1</a:t>
            </a:r>
            <a:endParaRPr lang="en-GB" sz="1400" dirty="0">
              <a:solidFill>
                <a:srgbClr val="D8D8D8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GB" sz="1400" dirty="0" err="1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file.close</a:t>
            </a:r>
            <a:r>
              <a:rPr lang="en-GB" sz="1400" dirty="0">
                <a:solidFill>
                  <a:srgbClr val="D8D8D8"/>
                </a:solidFill>
                <a:effectLst/>
                <a:latin typeface="Menlo" panose="020B0609030804020204" pitchFamily="49" charset="0"/>
              </a:rPr>
              <a:t>()   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75C012A-E39F-85A8-4724-E3AE3667EC37}"/>
              </a:ext>
            </a:extLst>
          </p:cNvPr>
          <p:cNvSpPr/>
          <p:nvPr/>
        </p:nvSpPr>
        <p:spPr>
          <a:xfrm>
            <a:off x="1155523" y="2360670"/>
            <a:ext cx="1130478" cy="236306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851A9E-9549-5ADB-AD37-3140708165AB}"/>
              </a:ext>
            </a:extLst>
          </p:cNvPr>
          <p:cNvCxnSpPr>
            <a:cxnSpLocks/>
            <a:stCxn id="6" idx="1"/>
            <a:endCxn id="12" idx="3"/>
          </p:cNvCxnSpPr>
          <p:nvPr/>
        </p:nvCxnSpPr>
        <p:spPr>
          <a:xfrm flipH="1">
            <a:off x="2286001" y="976637"/>
            <a:ext cx="5920695" cy="150218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5285568-8AAE-EC47-60D2-8CFFEAF7D140}"/>
              </a:ext>
            </a:extLst>
          </p:cNvPr>
          <p:cNvSpPr txBox="1"/>
          <p:nvPr/>
        </p:nvSpPr>
        <p:spPr>
          <a:xfrm>
            <a:off x="8206696" y="4845550"/>
            <a:ext cx="3622499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Build the output </a:t>
            </a:r>
            <a:r>
              <a:rPr lang="en-GB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filepath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using </a:t>
            </a:r>
            <a:r>
              <a:rPr lang="en-GB" sz="16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os.path.join</a:t>
            </a:r>
            <a:endParaRPr lang="en-GB" sz="1600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81587E1-240C-BFC9-06B9-F69E16910367}"/>
              </a:ext>
            </a:extLst>
          </p:cNvPr>
          <p:cNvSpPr/>
          <p:nvPr/>
        </p:nvSpPr>
        <p:spPr>
          <a:xfrm>
            <a:off x="1152064" y="2989780"/>
            <a:ext cx="4313553" cy="256854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125E92-7281-1F7F-21AC-E9C2A625060A}"/>
              </a:ext>
            </a:extLst>
          </p:cNvPr>
          <p:cNvCxnSpPr>
            <a:cxnSpLocks/>
          </p:cNvCxnSpPr>
          <p:nvPr/>
        </p:nvCxnSpPr>
        <p:spPr>
          <a:xfrm flipH="1">
            <a:off x="5476126" y="2593728"/>
            <a:ext cx="2740844" cy="75564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1D5FBB9-F51E-9B22-B563-970AA8B8A3FA}"/>
              </a:ext>
            </a:extLst>
          </p:cNvPr>
          <p:cNvSpPr txBox="1"/>
          <p:nvPr/>
        </p:nvSpPr>
        <p:spPr>
          <a:xfrm>
            <a:off x="8206696" y="1391453"/>
            <a:ext cx="3622499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 the folder name from the </a:t>
            </a:r>
            <a:r>
              <a:rPr lang="en-GB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fasta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file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3FE82D-0EF6-73BB-9894-5E70DE5F7274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5451764" y="1683841"/>
            <a:ext cx="2754932" cy="143343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3F7AE19-B1C3-0E93-2AC8-ED0C868E586B}"/>
              </a:ext>
            </a:extLst>
          </p:cNvPr>
          <p:cNvSpPr/>
          <p:nvPr/>
        </p:nvSpPr>
        <p:spPr>
          <a:xfrm>
            <a:off x="1152064" y="3211453"/>
            <a:ext cx="4313553" cy="256854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6C7C8FD-F5BC-5906-6F4D-C3137251D18E}"/>
              </a:ext>
            </a:extLst>
          </p:cNvPr>
          <p:cNvSpPr/>
          <p:nvPr/>
        </p:nvSpPr>
        <p:spPr>
          <a:xfrm>
            <a:off x="1152064" y="3433126"/>
            <a:ext cx="7858372" cy="256854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6E36CB-A720-4B49-F015-5C5E3AAC444F}"/>
              </a:ext>
            </a:extLst>
          </p:cNvPr>
          <p:cNvSpPr txBox="1"/>
          <p:nvPr/>
        </p:nvSpPr>
        <p:spPr>
          <a:xfrm>
            <a:off x="8206696" y="2150031"/>
            <a:ext cx="3622499" cy="9079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 the </a:t>
            </a:r>
            <a:r>
              <a:rPr lang="en-GB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fasta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filename without the extension</a:t>
            </a:r>
          </a:p>
          <a:p>
            <a:pPr>
              <a:spcAft>
                <a:spcPts val="600"/>
              </a:spcAft>
            </a:pP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e.g. file1.fa 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Wingdings" pitchFamily="2" charset="2"/>
              </a:rPr>
              <a:t> file1</a:t>
            </a:r>
            <a:endParaRPr lang="en-GB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AD77DF7-8614-C313-90A7-1460F56F5A1B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9008724" y="3655888"/>
            <a:ext cx="1009222" cy="118966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01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3219</TotalTime>
  <Words>1985</Words>
  <Application>Microsoft Macintosh PowerPoint</Application>
  <PresentationFormat>Widescreen</PresentationFormat>
  <Paragraphs>202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Menlo</vt:lpstr>
      <vt:lpstr>Office Theme</vt:lpstr>
      <vt:lpstr>Day6 notes</vt:lpstr>
      <vt:lpstr>PowerPoint Presentation</vt:lpstr>
      <vt:lpstr>Investigating seed sequence of miRNAs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Day5 notes</dc:title>
  <dc:creator>Simon Rayner</dc:creator>
  <cp:lastModifiedBy>Simon Rayner</cp:lastModifiedBy>
  <cp:revision>15</cp:revision>
  <dcterms:created xsi:type="dcterms:W3CDTF">2023-04-13T05:17:11Z</dcterms:created>
  <dcterms:modified xsi:type="dcterms:W3CDTF">2023-04-17T10:37:22Z</dcterms:modified>
</cp:coreProperties>
</file>