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Caveat"/>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avea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10d58d09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10d58d09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10d58d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10d58d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10d58d09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10d58d09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0d58d0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0d58d0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10d58d0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10d58d0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10d58d09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10d58d09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10d58d0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10d58d0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510d58d09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510d58d09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10d58d0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10d58d0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91975"/>
            <a:ext cx="8520600" cy="1181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ctr">
              <a:spcBef>
                <a:spcPts val="0"/>
              </a:spcBef>
              <a:spcAft>
                <a:spcPts val="0"/>
              </a:spcAft>
              <a:buNone/>
            </a:pPr>
            <a:r>
              <a:rPr lang="en" sz="3500" u="sng">
                <a:solidFill>
                  <a:schemeClr val="lt1"/>
                </a:solidFill>
              </a:rPr>
              <a:t>DATAXACT DATATHON</a:t>
            </a:r>
            <a:endParaRPr sz="3500" u="sng">
              <a:solidFill>
                <a:schemeClr val="lt1"/>
              </a:solidFill>
            </a:endParaRPr>
          </a:p>
          <a:p>
            <a:pPr indent="0" lvl="0" marL="0" rtl="0" algn="l">
              <a:spcBef>
                <a:spcPts val="0"/>
              </a:spcBef>
              <a:spcAft>
                <a:spcPts val="0"/>
              </a:spcAft>
              <a:buNone/>
            </a:pPr>
            <a:r>
              <a:t/>
            </a:r>
            <a:endParaRPr sz="3500" u="sng">
              <a:solidFill>
                <a:schemeClr val="lt1"/>
              </a:solidFill>
            </a:endParaRPr>
          </a:p>
          <a:p>
            <a:pPr indent="0" lvl="0" marL="0" rtl="0" algn="l">
              <a:spcBef>
                <a:spcPts val="0"/>
              </a:spcBef>
              <a:spcAft>
                <a:spcPts val="0"/>
              </a:spcAft>
              <a:buNone/>
            </a:pPr>
            <a:r>
              <a:rPr lang="en" sz="3500" u="sng">
                <a:solidFill>
                  <a:schemeClr val="lt1"/>
                </a:solidFill>
              </a:rPr>
              <a:t>Predicting CO Concentration in the Air using Gas Sensor Data</a:t>
            </a:r>
            <a:endParaRPr sz="3500" u="sng">
              <a:solidFill>
                <a:schemeClr val="lt1"/>
              </a:solidFill>
            </a:endParaRPr>
          </a:p>
        </p:txBody>
      </p:sp>
      <p:sp>
        <p:nvSpPr>
          <p:cNvPr id="55" name="Google Shape;55;p13"/>
          <p:cNvSpPr txBox="1"/>
          <p:nvPr>
            <p:ph idx="1" type="subTitle"/>
          </p:nvPr>
        </p:nvSpPr>
        <p:spPr>
          <a:xfrm>
            <a:off x="180425" y="3045525"/>
            <a:ext cx="8520600" cy="1744800"/>
          </a:xfrm>
          <a:prstGeom prst="rect">
            <a:avLst/>
          </a:prstGeom>
        </p:spPr>
        <p:txBody>
          <a:bodyPr anchorCtr="0" anchor="t" bIns="91425" lIns="91425" spcFirstLastPara="1" rIns="91425" wrap="square" tIns="91425">
            <a:normAutofit fontScale="85000" lnSpcReduction="20000"/>
          </a:bodyPr>
          <a:lstStyle/>
          <a:p>
            <a:pPr indent="457200" lvl="0" marL="2286000" rtl="0" algn="l">
              <a:spcBef>
                <a:spcPts val="0"/>
              </a:spcBef>
              <a:spcAft>
                <a:spcPts val="0"/>
              </a:spcAft>
              <a:buNone/>
            </a:pPr>
            <a:r>
              <a:rPr b="1" lang="en">
                <a:solidFill>
                  <a:schemeClr val="lt1"/>
                </a:solidFill>
              </a:rPr>
              <a:t>TEAM - DATA PIRATES</a:t>
            </a:r>
            <a:endParaRPr b="1">
              <a:solidFill>
                <a:schemeClr val="lt1"/>
              </a:solidFill>
            </a:endParaRPr>
          </a:p>
          <a:p>
            <a:pPr indent="0" lvl="0" marL="0" rtl="0" algn="l">
              <a:spcBef>
                <a:spcPts val="0"/>
              </a:spcBef>
              <a:spcAft>
                <a:spcPts val="0"/>
              </a:spcAft>
              <a:buNone/>
            </a:pPr>
            <a:r>
              <a:t/>
            </a:r>
            <a:endParaRPr b="1">
              <a:solidFill>
                <a:schemeClr val="lt1"/>
              </a:solidFill>
            </a:endParaRPr>
          </a:p>
          <a:p>
            <a:pPr indent="457200" lvl="0" marL="2286000" rtl="0" algn="l">
              <a:spcBef>
                <a:spcPts val="0"/>
              </a:spcBef>
              <a:spcAft>
                <a:spcPts val="0"/>
              </a:spcAft>
              <a:buNone/>
            </a:pPr>
            <a:r>
              <a:rPr b="1" lang="en">
                <a:solidFill>
                  <a:schemeClr val="lt1"/>
                </a:solidFill>
              </a:rPr>
              <a:t>TEAM MATES- SIDDHANT</a:t>
            </a:r>
            <a:endParaRPr b="1">
              <a:solidFill>
                <a:schemeClr val="lt1"/>
              </a:solidFill>
            </a:endParaRPr>
          </a:p>
          <a:p>
            <a:pPr indent="457200" lvl="0" marL="4114800" rtl="0" algn="l">
              <a:spcBef>
                <a:spcPts val="0"/>
              </a:spcBef>
              <a:spcAft>
                <a:spcPts val="0"/>
              </a:spcAft>
              <a:buNone/>
            </a:pPr>
            <a:r>
              <a:rPr b="1" lang="en">
                <a:solidFill>
                  <a:schemeClr val="lt1"/>
                </a:solidFill>
              </a:rPr>
              <a:t>    YASHI</a:t>
            </a:r>
            <a:endParaRPr b="1">
              <a:solidFill>
                <a:schemeClr val="lt1"/>
              </a:solidFill>
            </a:endParaRPr>
          </a:p>
          <a:p>
            <a:pPr indent="457200" lvl="0" marL="4114800" rtl="0" algn="l">
              <a:spcBef>
                <a:spcPts val="0"/>
              </a:spcBef>
              <a:spcAft>
                <a:spcPts val="0"/>
              </a:spcAft>
              <a:buNone/>
            </a:pPr>
            <a:r>
              <a:rPr b="1" lang="en">
                <a:solidFill>
                  <a:schemeClr val="lt1"/>
                </a:solidFill>
              </a:rPr>
              <a:t>    SUMANTH</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0000">
                <a:solidFill>
                  <a:schemeClr val="accent1"/>
                </a:solidFill>
                <a:latin typeface="Caveat"/>
                <a:ea typeface="Caveat"/>
                <a:cs typeface="Caveat"/>
                <a:sym typeface="Caveat"/>
              </a:rPr>
              <a:t>Thank You</a:t>
            </a:r>
            <a:endParaRPr b="1" sz="10000">
              <a:solidFill>
                <a:schemeClr val="accen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accent1"/>
                </a:solidFill>
              </a:rPr>
              <a:t>The clarity of the documentation- Studying the dataset</a:t>
            </a:r>
            <a:endParaRPr b="1" sz="2000">
              <a:solidFill>
                <a:schemeClr val="accent1"/>
              </a:solidFill>
            </a:endParaRPr>
          </a:p>
        </p:txBody>
      </p:sp>
      <p:sp>
        <p:nvSpPr>
          <p:cNvPr id="61" name="Google Shape;61;p14"/>
          <p:cNvSpPr txBox="1"/>
          <p:nvPr>
            <p:ph idx="1" type="body"/>
          </p:nvPr>
        </p:nvSpPr>
        <p:spPr>
          <a:xfrm>
            <a:off x="311700" y="1152475"/>
            <a:ext cx="8520600" cy="3882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In the dataset under consideration, there were initially five distinct files. Among these files, three of them shared a common row labeled as "295719," while the remaining two files contained identical rows labeled as "295881." Consequently, we merged the three files with the matching row label into a single dataset.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Upon examining the merged data, we discovered that out of the total 295881 rows present in the two aforementioned files, (</a:t>
            </a:r>
            <a:r>
              <a:rPr lang="en" sz="1400">
                <a:solidFill>
                  <a:schemeClr val="dk1"/>
                </a:solidFill>
              </a:rPr>
              <a:t>295881- 295719= 162), </a:t>
            </a:r>
            <a:r>
              <a:rPr lang="en" sz="1400">
                <a:solidFill>
                  <a:schemeClr val="dk1"/>
                </a:solidFill>
              </a:rPr>
              <a:t>162 rows consisted entirely of null values. Subsequently, we proceeded to remove these 162 rows from the dataset. Following this data cleansing step, we combined all five files together, resulting in a comprehensive dataset.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subsequent slide illustrates the composition and characteristics of each individual file within the dataset.</a:t>
            </a:r>
            <a:endParaRPr sz="1400">
              <a:solidFill>
                <a:schemeClr val="dk1"/>
              </a:solidFill>
            </a:endParaRPr>
          </a:p>
          <a:p>
            <a:pPr indent="0" lvl="0" marL="457200" rtl="0" algn="l">
              <a:spcBef>
                <a:spcPts val="1200"/>
              </a:spcBef>
              <a:spcAft>
                <a:spcPts val="0"/>
              </a:spcAft>
              <a:buNone/>
            </a:pPr>
            <a:r>
              <a:t/>
            </a:r>
            <a:endParaRPr sz="1400">
              <a:solidFill>
                <a:srgbClr val="374151"/>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sz="1400">
              <a:solidFill>
                <a:srgbClr val="374151"/>
              </a:solidFill>
              <a:highlight>
                <a:srgbClr val="F7F7F8"/>
              </a:highlight>
              <a:latin typeface="Roboto"/>
              <a:ea typeface="Roboto"/>
              <a:cs typeface="Roboto"/>
              <a:sym typeface="Roboto"/>
            </a:endParaRPr>
          </a:p>
          <a:p>
            <a:pPr indent="0" lvl="0" marL="457200" rtl="0" algn="l">
              <a:spcBef>
                <a:spcPts val="0"/>
              </a:spcBef>
              <a:spcAft>
                <a:spcPts val="0"/>
              </a:spcAft>
              <a:buNone/>
            </a:pPr>
            <a:r>
              <a:t/>
            </a:r>
            <a:endParaRPr sz="1400">
              <a:solidFill>
                <a:srgbClr val="002364"/>
              </a:solidFill>
            </a:endParaRPr>
          </a:p>
          <a:p>
            <a:pPr indent="0" lvl="0" marL="457200" rtl="0" algn="l">
              <a:spcBef>
                <a:spcPts val="1200"/>
              </a:spcBef>
              <a:spcAft>
                <a:spcPts val="1200"/>
              </a:spcAft>
              <a:buNone/>
            </a:pPr>
            <a:r>
              <a:t/>
            </a:r>
            <a:endParaRPr sz="1400">
              <a:solidFill>
                <a:srgbClr val="00236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How our Dataset looks?</a:t>
            </a:r>
            <a:endParaRPr b="1">
              <a:solidFill>
                <a:schemeClr val="accent1"/>
              </a:solidFill>
            </a:endParaRPr>
          </a:p>
        </p:txBody>
      </p:sp>
      <p:sp>
        <p:nvSpPr>
          <p:cNvPr id="67" name="Google Shape;67;p15"/>
          <p:cNvSpPr txBox="1"/>
          <p:nvPr>
            <p:ph idx="1" type="body"/>
          </p:nvPr>
        </p:nvSpPr>
        <p:spPr>
          <a:xfrm>
            <a:off x="311700" y="935625"/>
            <a:ext cx="8520600" cy="3896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400">
                <a:solidFill>
                  <a:srgbClr val="002364"/>
                </a:solidFill>
              </a:rPr>
              <a:t>The data which we made by joining the 5 files is composed as:</a:t>
            </a:r>
            <a:endParaRPr sz="1400">
              <a:solidFill>
                <a:srgbClr val="002364"/>
              </a:solidFill>
            </a:endParaRPr>
          </a:p>
          <a:p>
            <a:pPr indent="-317500" lvl="0" marL="457200" rtl="0" algn="l">
              <a:spcBef>
                <a:spcPts val="1200"/>
              </a:spcBef>
              <a:spcAft>
                <a:spcPts val="0"/>
              </a:spcAft>
              <a:buClr>
                <a:srgbClr val="002364"/>
              </a:buClr>
              <a:buSzPts val="1400"/>
              <a:buChar char="●"/>
            </a:pPr>
            <a:r>
              <a:rPr lang="en" sz="1400">
                <a:solidFill>
                  <a:srgbClr val="002364"/>
                </a:solidFill>
              </a:rPr>
              <a:t>Book1       -  From this dataset we have included the column R5, R6, R7 and R8 and eliminated R13    </a:t>
            </a:r>
            <a:endParaRPr sz="1400">
              <a:solidFill>
                <a:srgbClr val="002364"/>
              </a:solidFill>
            </a:endParaRPr>
          </a:p>
          <a:p>
            <a:pPr indent="0" lvl="0" marL="457200" rtl="0" algn="l">
              <a:spcBef>
                <a:spcPts val="1200"/>
              </a:spcBef>
              <a:spcAft>
                <a:spcPts val="0"/>
              </a:spcAft>
              <a:buNone/>
            </a:pPr>
            <a:r>
              <a:rPr lang="en" sz="1400">
                <a:solidFill>
                  <a:srgbClr val="002364"/>
                </a:solidFill>
              </a:rPr>
              <a:t>                    and R14.</a:t>
            </a:r>
            <a:endParaRPr sz="1400">
              <a:solidFill>
                <a:srgbClr val="002364"/>
              </a:solidFill>
            </a:endParaRPr>
          </a:p>
          <a:p>
            <a:pPr indent="-317500" lvl="0" marL="457200" rtl="0" algn="l">
              <a:spcBef>
                <a:spcPts val="1200"/>
              </a:spcBef>
              <a:spcAft>
                <a:spcPts val="0"/>
              </a:spcAft>
              <a:buClr>
                <a:srgbClr val="002364"/>
              </a:buClr>
              <a:buSzPts val="1400"/>
              <a:buChar char="●"/>
            </a:pPr>
            <a:r>
              <a:rPr lang="en" sz="1400">
                <a:solidFill>
                  <a:srgbClr val="002364"/>
                </a:solidFill>
              </a:rPr>
              <a:t>Book(i48) - From this dataset, all the columns are taken.</a:t>
            </a:r>
            <a:endParaRPr sz="1400">
              <a:solidFill>
                <a:srgbClr val="002364"/>
              </a:solidFill>
            </a:endParaRPr>
          </a:p>
          <a:p>
            <a:pPr indent="-317500" lvl="0" marL="457200" rtl="0" algn="l">
              <a:spcBef>
                <a:spcPts val="0"/>
              </a:spcBef>
              <a:spcAft>
                <a:spcPts val="0"/>
              </a:spcAft>
              <a:buClr>
                <a:srgbClr val="002364"/>
              </a:buClr>
              <a:buSzPts val="1400"/>
              <a:buChar char="●"/>
            </a:pPr>
            <a:r>
              <a:rPr lang="en" sz="1400">
                <a:solidFill>
                  <a:srgbClr val="002364"/>
                </a:solidFill>
              </a:rPr>
              <a:t>Book3      - From this dataset, all the columns are taken.</a:t>
            </a:r>
            <a:endParaRPr sz="1400">
              <a:solidFill>
                <a:srgbClr val="002364"/>
              </a:solidFill>
            </a:endParaRPr>
          </a:p>
          <a:p>
            <a:pPr indent="-317500" lvl="0" marL="457200" rtl="0" algn="l">
              <a:spcBef>
                <a:spcPts val="0"/>
              </a:spcBef>
              <a:spcAft>
                <a:spcPts val="0"/>
              </a:spcAft>
              <a:buClr>
                <a:srgbClr val="002364"/>
              </a:buClr>
              <a:buSzPts val="1400"/>
              <a:buChar char="●"/>
            </a:pPr>
            <a:r>
              <a:rPr lang="en" sz="1400">
                <a:solidFill>
                  <a:srgbClr val="002364"/>
                </a:solidFill>
              </a:rPr>
              <a:t>Book(i4)   - From this dataset, all the columns are taken.</a:t>
            </a:r>
            <a:endParaRPr sz="1400">
              <a:solidFill>
                <a:srgbClr val="002364"/>
              </a:solidFill>
            </a:endParaRPr>
          </a:p>
          <a:p>
            <a:pPr indent="-317500" lvl="0" marL="457200" rtl="0" algn="l">
              <a:spcBef>
                <a:spcPts val="0"/>
              </a:spcBef>
              <a:spcAft>
                <a:spcPts val="0"/>
              </a:spcAft>
              <a:buClr>
                <a:srgbClr val="002364"/>
              </a:buClr>
              <a:buSzPts val="1400"/>
              <a:buChar char="●"/>
            </a:pPr>
            <a:r>
              <a:rPr lang="en" sz="1400">
                <a:solidFill>
                  <a:srgbClr val="002364"/>
                </a:solidFill>
              </a:rPr>
              <a:t>Book5      -  From this dataset we have included the column R13 and R14, and eliminated Flow rate </a:t>
            </a:r>
            <a:endParaRPr sz="1400">
              <a:solidFill>
                <a:srgbClr val="002364"/>
              </a:solidFill>
            </a:endParaRPr>
          </a:p>
          <a:p>
            <a:pPr indent="0" lvl="0" marL="457200" rtl="0" algn="l">
              <a:spcBef>
                <a:spcPts val="1200"/>
              </a:spcBef>
              <a:spcAft>
                <a:spcPts val="0"/>
              </a:spcAft>
              <a:buNone/>
            </a:pPr>
            <a:r>
              <a:rPr lang="en" sz="1400">
                <a:solidFill>
                  <a:srgbClr val="002364"/>
                </a:solidFill>
              </a:rPr>
              <a:t>                    and Heater Voltage.</a:t>
            </a:r>
            <a:endParaRPr sz="1400">
              <a:solidFill>
                <a:srgbClr val="002364"/>
              </a:solidFill>
            </a:endParaRPr>
          </a:p>
          <a:p>
            <a:pPr indent="-317500" lvl="0" marL="457200" rtl="0" algn="l">
              <a:spcBef>
                <a:spcPts val="1200"/>
              </a:spcBef>
              <a:spcAft>
                <a:spcPts val="0"/>
              </a:spcAft>
              <a:buClr>
                <a:srgbClr val="002364"/>
              </a:buClr>
              <a:buSzPts val="1400"/>
              <a:buChar char="●"/>
            </a:pPr>
            <a:r>
              <a:rPr lang="en" sz="1400">
                <a:solidFill>
                  <a:srgbClr val="002364"/>
                </a:solidFill>
              </a:rPr>
              <a:t>Now our final dataset is one file which has these attributes:</a:t>
            </a:r>
            <a:endParaRPr sz="1400">
              <a:solidFill>
                <a:srgbClr val="002364"/>
              </a:solidFill>
            </a:endParaRPr>
          </a:p>
          <a:p>
            <a:pPr indent="0" lvl="0" marL="0" rtl="0" algn="l">
              <a:spcBef>
                <a:spcPts val="1200"/>
              </a:spcBef>
              <a:spcAft>
                <a:spcPts val="1200"/>
              </a:spcAft>
              <a:buNone/>
            </a:pPr>
            <a:r>
              <a:t/>
            </a:r>
            <a:endParaRPr sz="1400"/>
          </a:p>
        </p:txBody>
      </p:sp>
      <p:pic>
        <p:nvPicPr>
          <p:cNvPr id="68" name="Google Shape;68;p15"/>
          <p:cNvPicPr preferRelativeResize="0"/>
          <p:nvPr/>
        </p:nvPicPr>
        <p:blipFill>
          <a:blip r:embed="rId3">
            <a:alphaModFix/>
          </a:blip>
          <a:stretch>
            <a:fillRect/>
          </a:stretch>
        </p:blipFill>
        <p:spPr>
          <a:xfrm>
            <a:off x="364113" y="4035738"/>
            <a:ext cx="8415774" cy="939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I</a:t>
            </a:r>
            <a:r>
              <a:rPr b="1" lang="en">
                <a:solidFill>
                  <a:schemeClr val="accent1"/>
                </a:solidFill>
              </a:rPr>
              <a:t>ncluding code structure</a:t>
            </a:r>
            <a:endParaRPr b="1">
              <a:solidFill>
                <a:schemeClr val="accent1"/>
              </a:solidFill>
            </a:endParaRPr>
          </a:p>
        </p:txBody>
      </p:sp>
      <p:sp>
        <p:nvSpPr>
          <p:cNvPr id="74" name="Google Shape;74;p16"/>
          <p:cNvSpPr txBox="1"/>
          <p:nvPr>
            <p:ph idx="1" type="body"/>
          </p:nvPr>
        </p:nvSpPr>
        <p:spPr>
          <a:xfrm>
            <a:off x="311700" y="1017725"/>
            <a:ext cx="8520600" cy="3563100"/>
          </a:xfrm>
          <a:prstGeom prst="rect">
            <a:avLst/>
          </a:prstGeom>
        </p:spPr>
        <p:txBody>
          <a:bodyPr anchorCtr="0" anchor="t" bIns="91425" lIns="91425" spcFirstLastPara="1" rIns="91425" wrap="square" tIns="91425">
            <a:noAutofit/>
          </a:bodyPr>
          <a:lstStyle/>
          <a:p>
            <a:pPr indent="-304800" lvl="0" marL="914400" rtl="0" algn="l">
              <a:spcBef>
                <a:spcPts val="1200"/>
              </a:spcBef>
              <a:spcAft>
                <a:spcPts val="0"/>
              </a:spcAft>
              <a:buClr>
                <a:schemeClr val="dk1"/>
              </a:buClr>
              <a:buSzPts val="1200"/>
              <a:buChar char="●"/>
            </a:pPr>
            <a:r>
              <a:rPr lang="en" sz="1200">
                <a:solidFill>
                  <a:schemeClr val="dk1"/>
                </a:solidFill>
              </a:rPr>
              <a:t>Feature selection: Perform feature selection to identify the most relevant features that have the most significant impact on the CO concentration. This can be done using techniques like correlation analysis, feature importance from a machine learning model, or step-wise regression.</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Train the model: Create an instance of the multiple linear regression model and train it on the training set using the fit() function.</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Make predictions: Use the trained model to make predictions on the testing set using the predict() function.</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Evaluate the model: Measure the performance of the model by comparing the predicted values with the actual values from the testing set. Calculate evaluation metrics such as mean squared error (MSE), root mean squared error (RMSE), mean absolute error (MAE), or R-squared.</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Optimize the model (optional): If the model's performance is not satisfactory, consider feature selection techniques, feature engineering, or trying different algorithms to improve the results.</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Use the model for predictions: Once satisfied with the model's performance, use it to make predictions on new, unseen data. Ensure that the new data goes through the same preprocessing steps as the training data (e.g., handling missing values, cleaning, feature transformation).</a:t>
            </a:r>
            <a:endParaRPr sz="1200">
              <a:solidFill>
                <a:schemeClr val="dk1"/>
              </a:solidFill>
            </a:endParaRPr>
          </a:p>
          <a:p>
            <a:pPr indent="-304800" lvl="0" marL="914400" rtl="0" algn="l">
              <a:spcBef>
                <a:spcPts val="0"/>
              </a:spcBef>
              <a:spcAft>
                <a:spcPts val="0"/>
              </a:spcAft>
              <a:buClr>
                <a:schemeClr val="dk1"/>
              </a:buClr>
              <a:buSzPts val="1200"/>
              <a:buChar char="●"/>
            </a:pPr>
            <a:r>
              <a:rPr lang="en" sz="1200">
                <a:solidFill>
                  <a:schemeClr val="dk1"/>
                </a:solidFill>
              </a:rPr>
              <a:t>This algorithmic representation provides a general framework</a:t>
            </a:r>
            <a:endParaRPr sz="1200">
              <a:solidFill>
                <a:schemeClr val="dk1"/>
              </a:solidFill>
            </a:endParaRPr>
          </a:p>
          <a:p>
            <a:pPr indent="0" lvl="0" marL="914400" rtl="0" algn="l">
              <a:spcBef>
                <a:spcPts val="1500"/>
              </a:spcBef>
              <a:spcAft>
                <a:spcPts val="0"/>
              </a:spcAft>
              <a:buNone/>
            </a:pPr>
            <a:r>
              <a:t/>
            </a:r>
            <a:endParaRPr sz="1200">
              <a:solidFill>
                <a:srgbClr val="374151"/>
              </a:solidFill>
              <a:highlight>
                <a:srgbClr val="F7F7F8"/>
              </a:highlight>
            </a:endParaRPr>
          </a:p>
          <a:p>
            <a:pPr indent="0" lvl="0" marL="914400" rtl="0" algn="l">
              <a:spcBef>
                <a:spcPts val="1500"/>
              </a:spcBef>
              <a:spcAft>
                <a:spcPts val="1500"/>
              </a:spcAft>
              <a:buNone/>
            </a:pPr>
            <a:r>
              <a:t/>
            </a:r>
            <a:endParaRPr sz="1200">
              <a:solidFill>
                <a:srgbClr val="374151"/>
              </a:solidFill>
              <a:highlight>
                <a:srgbClr val="F7F7F8"/>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F</a:t>
            </a:r>
            <a:r>
              <a:rPr b="1" lang="en">
                <a:solidFill>
                  <a:schemeClr val="accent1"/>
                </a:solidFill>
              </a:rPr>
              <a:t>eature engineering techniques</a:t>
            </a:r>
            <a:endParaRPr b="1">
              <a:solidFill>
                <a:schemeClr val="accent1"/>
              </a:solidFill>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predicting the CO concentration in the air using gas sensor data with the intention of building a multiple linear regression model, you can consider the following feature engineering techniques:</a:t>
            </a:r>
            <a:endParaRPr sz="1400"/>
          </a:p>
          <a:p>
            <a:pPr indent="-317500" lvl="0" marL="457200" rtl="0" algn="l">
              <a:spcBef>
                <a:spcPts val="1200"/>
              </a:spcBef>
              <a:spcAft>
                <a:spcPts val="0"/>
              </a:spcAft>
              <a:buSzPts val="1400"/>
              <a:buChar char="●"/>
            </a:pPr>
            <a:r>
              <a:rPr lang="en" sz="1400"/>
              <a:t>Handling Missing Values: We can choose to impute missing values with mean, median, mode, or use advanced imputation techniques based on the characteristics of the dataset. </a:t>
            </a:r>
            <a:endParaRPr sz="1400"/>
          </a:p>
          <a:p>
            <a:pPr indent="-317500" lvl="0" marL="457200" rtl="0" algn="l">
              <a:spcBef>
                <a:spcPts val="0"/>
              </a:spcBef>
              <a:spcAft>
                <a:spcPts val="0"/>
              </a:spcAft>
              <a:buSzPts val="1400"/>
              <a:buChar char="●"/>
            </a:pPr>
            <a:r>
              <a:rPr lang="en" sz="1400"/>
              <a:t>Feature Scaling: Normalize the numerical features (except the target </a:t>
            </a:r>
            <a:r>
              <a:rPr lang="en" sz="1400"/>
              <a:t>variable i.</a:t>
            </a:r>
            <a:r>
              <a:rPr lang="en" sz="1400"/>
              <a:t>e., CO(ppm) to ensure they have similar scales. This can be achieved through techniques such as min-max scaling or z-score standardization.</a:t>
            </a:r>
            <a:endParaRPr sz="1400"/>
          </a:p>
          <a:p>
            <a:pPr indent="-317500" lvl="0" marL="457200" rtl="0" algn="l">
              <a:spcBef>
                <a:spcPts val="0"/>
              </a:spcBef>
              <a:spcAft>
                <a:spcPts val="0"/>
              </a:spcAft>
              <a:buSzPts val="1400"/>
              <a:buChar char="●"/>
            </a:pPr>
            <a:r>
              <a:rPr lang="en" sz="1400"/>
              <a:t>Interaction Features: Create interaction terms by multiplying or dividing relevant features. For example, you can consider creating interaction terms between humidity and temperature or between gas sensor resistances (R1 to R14).</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24600" y="482125"/>
            <a:ext cx="8507700" cy="40869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t/>
            </a:r>
            <a:endParaRPr sz="2478"/>
          </a:p>
          <a:p>
            <a:pPr indent="-326968" lvl="0" marL="457200" rtl="0" algn="l">
              <a:spcBef>
                <a:spcPts val="1200"/>
              </a:spcBef>
              <a:spcAft>
                <a:spcPts val="0"/>
              </a:spcAft>
              <a:buSzPct val="100000"/>
              <a:buChar char="●"/>
            </a:pPr>
            <a:r>
              <a:rPr lang="en" sz="2478"/>
              <a:t>Feature Selection: Use techniques like correlation analysis or statistical tests (e.g., p-value) to identify the most relevant features for the multiple linear regression model. Select features that have a strong linear relationship with the target variable.</a:t>
            </a:r>
            <a:endParaRPr sz="2478"/>
          </a:p>
          <a:p>
            <a:pPr indent="-326968" lvl="0" marL="457200" rtl="0" algn="l">
              <a:spcBef>
                <a:spcPts val="0"/>
              </a:spcBef>
              <a:spcAft>
                <a:spcPts val="0"/>
              </a:spcAft>
              <a:buSzPct val="100000"/>
              <a:buChar char="●"/>
            </a:pPr>
            <a:r>
              <a:rPr lang="en" sz="2478"/>
              <a:t>Logarithmic Transformation: If the target variable (CO concentration) has a skewed distribution, consider applying a logarithmic transformation to normalize its distribution.</a:t>
            </a:r>
            <a:endParaRPr sz="2478"/>
          </a:p>
          <a:p>
            <a:pPr indent="-326968" lvl="0" marL="457200" rtl="0" algn="l">
              <a:spcBef>
                <a:spcPts val="0"/>
              </a:spcBef>
              <a:spcAft>
                <a:spcPts val="0"/>
              </a:spcAft>
              <a:buSzPct val="100000"/>
              <a:buChar char="●"/>
            </a:pPr>
            <a:r>
              <a:rPr lang="en" sz="2478"/>
              <a:t>Feature Normalization: Normalize the target variable (CO concentration) if it has a skewed distribution using techniques like logarithmic transformation or Box-Cox transformation. This can help satisfy the assumptions of linear regression.</a:t>
            </a:r>
            <a:endParaRPr sz="2478"/>
          </a:p>
          <a:p>
            <a:pPr indent="-326968" lvl="0" marL="457200" rtl="0" algn="l">
              <a:spcBef>
                <a:spcPts val="0"/>
              </a:spcBef>
              <a:spcAft>
                <a:spcPts val="0"/>
              </a:spcAft>
              <a:buSzPct val="100000"/>
              <a:buChar char="●"/>
            </a:pPr>
            <a:r>
              <a:rPr lang="en" sz="2478"/>
              <a:t>Outlier Detection: Identify and handle outliers in the dataset, as they can influence the model's performance. You can use techniques like Z-score or box plot analysis to detect and handle outliers appropriately (e.g., removing or transforming them).</a:t>
            </a:r>
            <a:endParaRPr sz="2478"/>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M</a:t>
            </a:r>
            <a:r>
              <a:rPr b="1" lang="en">
                <a:solidFill>
                  <a:schemeClr val="accent1"/>
                </a:solidFill>
              </a:rPr>
              <a:t>odel Selection</a:t>
            </a:r>
            <a:endParaRPr b="1">
              <a:solidFill>
                <a:schemeClr val="accent1"/>
              </a:solidFill>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Model selection is the process of choosing one among many candidate models for a predictive modeling problem.</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There may be many competing concerns when performing model selection beyond model performance, such as complexity, maintainability, and available resources.</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The two main classes of model selection techniques are probabilistic measures and resampling methods.</a:t>
            </a:r>
            <a:endParaRPr sz="1600">
              <a:solidFill>
                <a:schemeClr val="dk1"/>
              </a:solidFill>
              <a:highlight>
                <a:srgbClr val="FFFFFF"/>
              </a:highlight>
            </a:endParaRPr>
          </a:p>
          <a:p>
            <a:pPr indent="-330200" lvl="0" marL="457200" rtl="0" algn="l">
              <a:spcBef>
                <a:spcPts val="0"/>
              </a:spcBef>
              <a:spcAft>
                <a:spcPts val="0"/>
              </a:spcAft>
              <a:buClr>
                <a:schemeClr val="dk1"/>
              </a:buClr>
              <a:buSzPts val="1600"/>
              <a:buChar char="●"/>
            </a:pPr>
            <a:r>
              <a:rPr lang="en" sz="1600">
                <a:solidFill>
                  <a:schemeClr val="dk1"/>
                </a:solidFill>
              </a:rPr>
              <a:t>For our model since it is </a:t>
            </a:r>
            <a:r>
              <a:rPr b="1" lang="en" sz="1600">
                <a:solidFill>
                  <a:schemeClr val="dk1"/>
                </a:solidFill>
              </a:rPr>
              <a:t>Supervised</a:t>
            </a:r>
            <a:r>
              <a:rPr lang="en" sz="1600">
                <a:solidFill>
                  <a:schemeClr val="dk1"/>
                </a:solidFill>
              </a:rPr>
              <a:t> and values to be predicted are </a:t>
            </a:r>
            <a:r>
              <a:rPr b="1" lang="en" sz="1600">
                <a:solidFill>
                  <a:schemeClr val="dk1"/>
                </a:solidFill>
              </a:rPr>
              <a:t>continuous data</a:t>
            </a:r>
            <a:r>
              <a:rPr lang="en" sz="1600">
                <a:solidFill>
                  <a:schemeClr val="dk1"/>
                </a:solidFill>
              </a:rPr>
              <a:t> we are going with </a:t>
            </a:r>
            <a:r>
              <a:rPr b="1" lang="en" sz="1600">
                <a:solidFill>
                  <a:schemeClr val="dk1"/>
                </a:solidFill>
              </a:rPr>
              <a:t>Multiple Linear Regression.</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highlight>
                  <a:srgbClr val="FFFFFF"/>
                </a:highlight>
              </a:rPr>
              <a:t>Multiple linear regression is </a:t>
            </a:r>
            <a:r>
              <a:rPr lang="en" sz="1600">
                <a:solidFill>
                  <a:schemeClr val="dk1"/>
                </a:solidFill>
              </a:rPr>
              <a:t>a regression model that estimates the relationship between a quantitative dependent variable and two or more independent variables using a straight line</a:t>
            </a:r>
            <a:endParaRPr b="1" sz="1600">
              <a:solidFill>
                <a:schemeClr val="dk1"/>
              </a:solidFill>
            </a:endParaRPr>
          </a:p>
          <a:p>
            <a:pPr indent="0" lvl="0" marL="457200" rtl="0" algn="l">
              <a:spcBef>
                <a:spcPts val="1200"/>
              </a:spcBef>
              <a:spcAft>
                <a:spcPts val="120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47125"/>
            <a:ext cx="8520600" cy="4445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dk1"/>
                </a:solidFill>
              </a:rPr>
              <a:t>The dataset includes various independent variables such as Time (s), Humidity (%r.h.), Temperature (C), Flow rate (mL/min), Heater voltage (V), and multiple resistance values (R1 to R14). The output variable of interest is the CO concentration (ppm).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400">
                <a:solidFill>
                  <a:schemeClr val="dk1"/>
                </a:solidFill>
              </a:rPr>
              <a:t>Prior to training the model, it is crucial to examine the relationship between the independent variables and the target variable. Visualizations can help identify any patterns or correlations between the independent variables and the CO concentration. This step aids in understanding the data and assists in making informed decisions during feature selection.</a:t>
            </a:r>
            <a:endParaRPr sz="1400">
              <a:solidFill>
                <a:schemeClr val="dk1"/>
              </a:solidFill>
            </a:endParaRPr>
          </a:p>
          <a:p>
            <a:pPr indent="0" lvl="0" marL="0" rtl="0" algn="l">
              <a:spcBef>
                <a:spcPts val="0"/>
              </a:spcBef>
              <a:spcAft>
                <a:spcPts val="1200"/>
              </a:spcAft>
              <a:buNone/>
            </a:pPr>
            <a:r>
              <a:t/>
            </a:r>
            <a:endParaRPr sz="1200">
              <a:solidFill>
                <a:srgbClr val="374151"/>
              </a:solidFill>
              <a:highlight>
                <a:srgbClr val="F7F7F8"/>
              </a:highlight>
              <a:latin typeface="Roboto"/>
              <a:ea typeface="Roboto"/>
              <a:cs typeface="Roboto"/>
              <a:sym typeface="Roboto"/>
            </a:endParaRPr>
          </a:p>
        </p:txBody>
      </p:sp>
      <p:pic>
        <p:nvPicPr>
          <p:cNvPr id="97" name="Google Shape;97;p20"/>
          <p:cNvPicPr preferRelativeResize="0"/>
          <p:nvPr/>
        </p:nvPicPr>
        <p:blipFill>
          <a:blip r:embed="rId3">
            <a:alphaModFix/>
          </a:blip>
          <a:stretch>
            <a:fillRect/>
          </a:stretch>
        </p:blipFill>
        <p:spPr>
          <a:xfrm>
            <a:off x="2911551" y="1089125"/>
            <a:ext cx="2700199" cy="1950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accent1"/>
                </a:solidFill>
              </a:rPr>
              <a:t> Evaluation Results</a:t>
            </a:r>
            <a:endParaRPr b="1">
              <a:solidFill>
                <a:schemeClr val="accent1"/>
              </a:solidFill>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Splitting our data into training and test data.</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We are going to train our model with train data set</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We are going to predict the result for the test data set</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And then we are going to calculate the accuracy and some matrices for the predicted data of the test data set.</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Find MSE and RSME values.</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Use R² score or adjusted R² score to evaluate your model's performance on the training data.</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Evaluate the model's performance on the test data. If you see a large difference in performance this may be due to overfitting.</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We can remove overfitting by adding some more data or changing the train data or test data</a:t>
            </a:r>
            <a:endParaRPr sz="1400">
              <a:solidFill>
                <a:srgbClr val="202124"/>
              </a:solidFill>
              <a:highlight>
                <a:srgbClr val="FFFFFF"/>
              </a:highlight>
            </a:endParaRPr>
          </a:p>
          <a:p>
            <a:pPr indent="-317500" lvl="0" marL="457200" rtl="0" algn="l">
              <a:spcBef>
                <a:spcPts val="0"/>
              </a:spcBef>
              <a:spcAft>
                <a:spcPts val="0"/>
              </a:spcAft>
              <a:buClr>
                <a:srgbClr val="202124"/>
              </a:buClr>
              <a:buSzPts val="1400"/>
              <a:buChar char="●"/>
            </a:pPr>
            <a:r>
              <a:rPr lang="en" sz="1400">
                <a:solidFill>
                  <a:srgbClr val="202124"/>
                </a:solidFill>
                <a:highlight>
                  <a:srgbClr val="FFFFFF"/>
                </a:highlight>
              </a:rPr>
              <a:t>Thus we will evaluate our model.</a:t>
            </a:r>
            <a:endParaRPr sz="1400">
              <a:solidFill>
                <a:srgbClr val="202124"/>
              </a:solidFill>
              <a:highlight>
                <a:srgbClr val="FFFFFF"/>
              </a:highlight>
            </a:endParaRPr>
          </a:p>
          <a:p>
            <a:pPr indent="0" lvl="0" marL="0" rtl="0" algn="l">
              <a:spcBef>
                <a:spcPts val="300"/>
              </a:spcBef>
              <a:spcAft>
                <a:spcPts val="1200"/>
              </a:spcAft>
              <a:buNone/>
            </a:pPr>
            <a:r>
              <a:t/>
            </a:r>
            <a:endParaRPr sz="1400">
              <a:solidFill>
                <a:srgbClr val="202124"/>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