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59" r:id="rId4"/>
    <p:sldId id="283" r:id="rId5"/>
    <p:sldId id="282" r:id="rId6"/>
    <p:sldId id="260" r:id="rId7"/>
    <p:sldId id="261" r:id="rId8"/>
    <p:sldId id="281" r:id="rId9"/>
    <p:sldId id="262" r:id="rId10"/>
    <p:sldId id="263" r:id="rId11"/>
    <p:sldId id="264" r:id="rId12"/>
    <p:sldId id="265" r:id="rId13"/>
    <p:sldId id="266" r:id="rId14"/>
    <p:sldId id="267" r:id="rId15"/>
    <p:sldId id="268" r:id="rId16"/>
    <p:sldId id="269" r:id="rId17"/>
    <p:sldId id="270" r:id="rId18"/>
    <p:sldId id="271" r:id="rId19"/>
    <p:sldId id="272" r:id="rId20"/>
    <p:sldId id="767" r:id="rId21"/>
    <p:sldId id="766" r:id="rId22"/>
    <p:sldId id="273" r:id="rId23"/>
    <p:sldId id="274" r:id="rId24"/>
    <p:sldId id="768" r:id="rId25"/>
    <p:sldId id="769" r:id="rId26"/>
    <p:sldId id="770" r:id="rId27"/>
    <p:sldId id="771" r:id="rId28"/>
    <p:sldId id="772" r:id="rId29"/>
    <p:sldId id="2882" r:id="rId30"/>
    <p:sldId id="774" r:id="rId31"/>
    <p:sldId id="783" r:id="rId32"/>
    <p:sldId id="2886" r:id="rId33"/>
    <p:sldId id="785" r:id="rId34"/>
    <p:sldId id="2887" r:id="rId35"/>
    <p:sldId id="786" r:id="rId36"/>
    <p:sldId id="2888" r:id="rId37"/>
    <p:sldId id="787" r:id="rId38"/>
    <p:sldId id="2889" r:id="rId39"/>
    <p:sldId id="788" r:id="rId40"/>
    <p:sldId id="789" r:id="rId41"/>
    <p:sldId id="790" r:id="rId42"/>
    <p:sldId id="791" r:id="rId43"/>
    <p:sldId id="759" r:id="rId44"/>
    <p:sldId id="776" r:id="rId45"/>
    <p:sldId id="2883" r:id="rId46"/>
    <p:sldId id="2885" r:id="rId47"/>
    <p:sldId id="2884"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302" autoAdjust="0"/>
  </p:normalViewPr>
  <p:slideViewPr>
    <p:cSldViewPr snapToGrid="0">
      <p:cViewPr>
        <p:scale>
          <a:sx n="100" d="100"/>
          <a:sy n="100" d="100"/>
        </p:scale>
        <p:origin x="9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svg"/><Relationship Id="rId18" Type="http://schemas.openxmlformats.org/officeDocument/2006/relationships/image" Target="../media/image24.png"/><Relationship Id="rId3" Type="http://schemas.openxmlformats.org/officeDocument/2006/relationships/hyperlink" Target="https://realpython.com/python-keywords/" TargetMode="External"/><Relationship Id="rId21" Type="http://schemas.openxmlformats.org/officeDocument/2006/relationships/image" Target="../media/image27.svg"/><Relationship Id="rId7" Type="http://schemas.openxmlformats.org/officeDocument/2006/relationships/hyperlink" Target="https://realpython.com/defining-your-own-python-function/" TargetMode="External"/><Relationship Id="rId12" Type="http://schemas.openxmlformats.org/officeDocument/2006/relationships/image" Target="../media/image18.png"/><Relationship Id="rId17" Type="http://schemas.openxmlformats.org/officeDocument/2006/relationships/image" Target="../media/image23.svg"/><Relationship Id="rId2" Type="http://schemas.openxmlformats.org/officeDocument/2006/relationships/hyperlink" Target="https://realpython.com/python-variables/" TargetMode="External"/><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hyperlink" Target="https://realpython.com/python-comments-guide/" TargetMode="External"/><Relationship Id="rId6" Type="http://schemas.openxmlformats.org/officeDocument/2006/relationships/hyperlink" Target="https://realpython.com/python-for-loop/" TargetMode="External"/><Relationship Id="rId11" Type="http://schemas.openxmlformats.org/officeDocument/2006/relationships/image" Target="../media/image17.svg"/><Relationship Id="rId5" Type="http://schemas.openxmlformats.org/officeDocument/2006/relationships/hyperlink" Target="https://realpython.com/python-conditional-statements/" TargetMode="External"/><Relationship Id="rId15" Type="http://schemas.openxmlformats.org/officeDocument/2006/relationships/image" Target="../media/image21.svg"/><Relationship Id="rId10" Type="http://schemas.openxmlformats.org/officeDocument/2006/relationships/image" Target="../media/image16.png"/><Relationship Id="rId19" Type="http://schemas.openxmlformats.org/officeDocument/2006/relationships/image" Target="../media/image25.svg"/><Relationship Id="rId4" Type="http://schemas.openxmlformats.org/officeDocument/2006/relationships/hyperlink" Target="https://realpython.com/python-data-types/" TargetMode="External"/><Relationship Id="rId9" Type="http://schemas.openxmlformats.org/officeDocument/2006/relationships/image" Target="../media/image15.svg"/><Relationship Id="rId14" Type="http://schemas.openxmlformats.org/officeDocument/2006/relationships/image" Target="../media/image20.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2.png"/><Relationship Id="rId18" Type="http://schemas.openxmlformats.org/officeDocument/2006/relationships/hyperlink" Target="https://realpython.com/python-for-loop/" TargetMode="External"/><Relationship Id="rId3" Type="http://schemas.openxmlformats.org/officeDocument/2006/relationships/hyperlink" Target="https://realpython.com/python-comments-guide/" TargetMode="External"/><Relationship Id="rId21" Type="http://schemas.openxmlformats.org/officeDocument/2006/relationships/hyperlink" Target="https://realpython.com/defining-your-own-python-function/" TargetMode="External"/><Relationship Id="rId7" Type="http://schemas.openxmlformats.org/officeDocument/2006/relationships/image" Target="../media/image18.png"/><Relationship Id="rId12" Type="http://schemas.openxmlformats.org/officeDocument/2006/relationships/hyperlink" Target="https://realpython.com/python-data-types/" TargetMode="External"/><Relationship Id="rId17" Type="http://schemas.openxmlformats.org/officeDocument/2006/relationships/image" Target="../media/image25.svg"/><Relationship Id="rId2" Type="http://schemas.openxmlformats.org/officeDocument/2006/relationships/image" Target="../media/image15.svg"/><Relationship Id="rId16" Type="http://schemas.openxmlformats.org/officeDocument/2006/relationships/image" Target="../media/image24.png"/><Relationship Id="rId20" Type="http://schemas.openxmlformats.org/officeDocument/2006/relationships/image" Target="../media/image27.svg"/><Relationship Id="rId1" Type="http://schemas.openxmlformats.org/officeDocument/2006/relationships/image" Target="../media/image14.png"/><Relationship Id="rId6" Type="http://schemas.openxmlformats.org/officeDocument/2006/relationships/hyperlink" Target="https://realpython.com/python-variables/" TargetMode="External"/><Relationship Id="rId11" Type="http://schemas.openxmlformats.org/officeDocument/2006/relationships/image" Target="../media/image21.svg"/><Relationship Id="rId5" Type="http://schemas.openxmlformats.org/officeDocument/2006/relationships/image" Target="../media/image17.svg"/><Relationship Id="rId15" Type="http://schemas.openxmlformats.org/officeDocument/2006/relationships/hyperlink" Target="https://realpython.com/python-conditional-statements/" TargetMode="External"/><Relationship Id="rId10" Type="http://schemas.openxmlformats.org/officeDocument/2006/relationships/image" Target="../media/image20.png"/><Relationship Id="rId19" Type="http://schemas.openxmlformats.org/officeDocument/2006/relationships/image" Target="../media/image26.png"/><Relationship Id="rId4" Type="http://schemas.openxmlformats.org/officeDocument/2006/relationships/image" Target="../media/image16.png"/><Relationship Id="rId9" Type="http://schemas.openxmlformats.org/officeDocument/2006/relationships/hyperlink" Target="https://realpython.com/python-keywords/" TargetMode="External"/><Relationship Id="rId1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4F43AA-56B5-434A-A371-F51D493AB50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D34717C-0CFE-4315-86D4-C36D17594FFE}">
      <dgm:prSet/>
      <dgm:spPr/>
      <dgm:t>
        <a:bodyPr/>
        <a:lstStyle/>
        <a:p>
          <a:r>
            <a:rPr lang="en-US" dirty="0"/>
            <a:t>Python is </a:t>
          </a:r>
          <a:r>
            <a:rPr lang="en-US" b="1" dirty="0">
              <a:solidFill>
                <a:srgbClr val="FFFF00"/>
              </a:solidFill>
            </a:rPr>
            <a:t>Popular</a:t>
          </a:r>
        </a:p>
      </dgm:t>
    </dgm:pt>
    <dgm:pt modelId="{C68832B0-49C2-4BA2-B950-A63B3CC4B188}" type="parTrans" cxnId="{10A62845-543E-43E1-ABFD-12C1EE7B1667}">
      <dgm:prSet/>
      <dgm:spPr/>
      <dgm:t>
        <a:bodyPr/>
        <a:lstStyle/>
        <a:p>
          <a:endParaRPr lang="en-US"/>
        </a:p>
      </dgm:t>
    </dgm:pt>
    <dgm:pt modelId="{FEFBEF0D-BBD6-481C-8C96-46104999CDC6}" type="sibTrans" cxnId="{10A62845-543E-43E1-ABFD-12C1EE7B1667}">
      <dgm:prSet/>
      <dgm:spPr/>
      <dgm:t>
        <a:bodyPr/>
        <a:lstStyle/>
        <a:p>
          <a:endParaRPr lang="en-US"/>
        </a:p>
      </dgm:t>
    </dgm:pt>
    <dgm:pt modelId="{733443FC-E48C-484D-8A77-FC34A1EB1C38}">
      <dgm:prSet/>
      <dgm:spPr/>
      <dgm:t>
        <a:bodyPr/>
        <a:lstStyle/>
        <a:p>
          <a:r>
            <a:rPr lang="en-US" dirty="0"/>
            <a:t>Python is </a:t>
          </a:r>
          <a:r>
            <a:rPr lang="en-US" dirty="0">
              <a:solidFill>
                <a:srgbClr val="FFFF00"/>
              </a:solidFill>
            </a:rPr>
            <a:t>Interpreted</a:t>
          </a:r>
        </a:p>
      </dgm:t>
    </dgm:pt>
    <dgm:pt modelId="{6D8E0748-3FD2-4EB2-98DF-2B015B5697E5}" type="parTrans" cxnId="{8CE666F7-B84C-42F0-AFF7-CE147749A6BC}">
      <dgm:prSet/>
      <dgm:spPr/>
      <dgm:t>
        <a:bodyPr/>
        <a:lstStyle/>
        <a:p>
          <a:endParaRPr lang="en-US"/>
        </a:p>
      </dgm:t>
    </dgm:pt>
    <dgm:pt modelId="{822F35A5-48FB-4F4A-80C8-833B0DB724E0}" type="sibTrans" cxnId="{8CE666F7-B84C-42F0-AFF7-CE147749A6BC}">
      <dgm:prSet/>
      <dgm:spPr/>
      <dgm:t>
        <a:bodyPr/>
        <a:lstStyle/>
        <a:p>
          <a:endParaRPr lang="en-US"/>
        </a:p>
      </dgm:t>
    </dgm:pt>
    <dgm:pt modelId="{0523290D-C0E6-416C-83DD-53D2163604C2}">
      <dgm:prSet/>
      <dgm:spPr/>
      <dgm:t>
        <a:bodyPr/>
        <a:lstStyle/>
        <a:p>
          <a:r>
            <a:rPr lang="en-US" dirty="0"/>
            <a:t>Python is </a:t>
          </a:r>
          <a:r>
            <a:rPr lang="en-US" dirty="0">
              <a:solidFill>
                <a:srgbClr val="FFFF00"/>
              </a:solidFill>
            </a:rPr>
            <a:t>Free</a:t>
          </a:r>
        </a:p>
      </dgm:t>
    </dgm:pt>
    <dgm:pt modelId="{2DDAA65A-989B-4E4A-A8B5-8AA1C9F829A6}" type="parTrans" cxnId="{D2ABA0AE-E490-47B9-8847-16D44A372D35}">
      <dgm:prSet/>
      <dgm:spPr/>
      <dgm:t>
        <a:bodyPr/>
        <a:lstStyle/>
        <a:p>
          <a:endParaRPr lang="en-US"/>
        </a:p>
      </dgm:t>
    </dgm:pt>
    <dgm:pt modelId="{29838E6A-9151-4EA0-BD9C-FBC1DAEB6338}" type="sibTrans" cxnId="{D2ABA0AE-E490-47B9-8847-16D44A372D35}">
      <dgm:prSet/>
      <dgm:spPr/>
      <dgm:t>
        <a:bodyPr/>
        <a:lstStyle/>
        <a:p>
          <a:endParaRPr lang="en-US"/>
        </a:p>
      </dgm:t>
    </dgm:pt>
    <dgm:pt modelId="{135718ED-9CF0-4B1A-AC84-2E7318243996}">
      <dgm:prSet/>
      <dgm:spPr/>
      <dgm:t>
        <a:bodyPr/>
        <a:lstStyle/>
        <a:p>
          <a:r>
            <a:rPr lang="en-US" dirty="0"/>
            <a:t>Python is </a:t>
          </a:r>
          <a:r>
            <a:rPr lang="en-US" dirty="0">
              <a:solidFill>
                <a:srgbClr val="FFFF00"/>
              </a:solidFill>
            </a:rPr>
            <a:t>Portable</a:t>
          </a:r>
        </a:p>
      </dgm:t>
    </dgm:pt>
    <dgm:pt modelId="{7E1F9B42-CB04-4239-A1FB-8A9561578CB8}" type="parTrans" cxnId="{60FEDA79-FB19-4E44-A485-1DDF009734B1}">
      <dgm:prSet/>
      <dgm:spPr/>
      <dgm:t>
        <a:bodyPr/>
        <a:lstStyle/>
        <a:p>
          <a:endParaRPr lang="en-US"/>
        </a:p>
      </dgm:t>
    </dgm:pt>
    <dgm:pt modelId="{0100C466-9AB0-453C-A220-B2AE6FDE540B}" type="sibTrans" cxnId="{60FEDA79-FB19-4E44-A485-1DDF009734B1}">
      <dgm:prSet/>
      <dgm:spPr/>
      <dgm:t>
        <a:bodyPr/>
        <a:lstStyle/>
        <a:p>
          <a:endParaRPr lang="en-US"/>
        </a:p>
      </dgm:t>
    </dgm:pt>
    <dgm:pt modelId="{C633E18E-D093-469F-AC1C-223D3BCA3A49}">
      <dgm:prSet/>
      <dgm:spPr/>
      <dgm:t>
        <a:bodyPr/>
        <a:lstStyle/>
        <a:p>
          <a:r>
            <a:rPr lang="en-US" dirty="0"/>
            <a:t>Python is </a:t>
          </a:r>
          <a:r>
            <a:rPr lang="en-US" dirty="0">
              <a:solidFill>
                <a:srgbClr val="FFFF00"/>
              </a:solidFill>
            </a:rPr>
            <a:t>Simple</a:t>
          </a:r>
        </a:p>
      </dgm:t>
    </dgm:pt>
    <dgm:pt modelId="{98EA75D0-21BB-4E42-9700-CE4E4906C7B9}" type="parTrans" cxnId="{4C2BB2DA-918B-4B4F-90A4-B543B7993635}">
      <dgm:prSet/>
      <dgm:spPr/>
      <dgm:t>
        <a:bodyPr/>
        <a:lstStyle/>
        <a:p>
          <a:endParaRPr lang="en-US"/>
        </a:p>
      </dgm:t>
    </dgm:pt>
    <dgm:pt modelId="{2E709934-586A-470D-AB9E-AFBA1D219679}" type="sibTrans" cxnId="{4C2BB2DA-918B-4B4F-90A4-B543B7993635}">
      <dgm:prSet/>
      <dgm:spPr/>
      <dgm:t>
        <a:bodyPr/>
        <a:lstStyle/>
        <a:p>
          <a:endParaRPr lang="en-US"/>
        </a:p>
      </dgm:t>
    </dgm:pt>
    <dgm:pt modelId="{DED76A36-C648-4043-B2A4-5ECA3344CC72}" type="pres">
      <dgm:prSet presAssocID="{3D4F43AA-56B5-434A-A371-F51D493AB508}" presName="linear" presStyleCnt="0">
        <dgm:presLayoutVars>
          <dgm:animLvl val="lvl"/>
          <dgm:resizeHandles val="exact"/>
        </dgm:presLayoutVars>
      </dgm:prSet>
      <dgm:spPr/>
    </dgm:pt>
    <dgm:pt modelId="{98F2E7F3-CACB-4A85-89F2-D26D9D7C6D4C}" type="pres">
      <dgm:prSet presAssocID="{AD34717C-0CFE-4315-86D4-C36D17594FFE}" presName="parentText" presStyleLbl="node1" presStyleIdx="0" presStyleCnt="5">
        <dgm:presLayoutVars>
          <dgm:chMax val="0"/>
          <dgm:bulletEnabled val="1"/>
        </dgm:presLayoutVars>
      </dgm:prSet>
      <dgm:spPr/>
    </dgm:pt>
    <dgm:pt modelId="{B9BE7BC0-B5BA-4D11-80CA-9EC1BFCD0B52}" type="pres">
      <dgm:prSet presAssocID="{FEFBEF0D-BBD6-481C-8C96-46104999CDC6}" presName="spacer" presStyleCnt="0"/>
      <dgm:spPr/>
    </dgm:pt>
    <dgm:pt modelId="{1E319619-1AF8-4D7F-935B-52655E0290C9}" type="pres">
      <dgm:prSet presAssocID="{733443FC-E48C-484D-8A77-FC34A1EB1C38}" presName="parentText" presStyleLbl="node1" presStyleIdx="1" presStyleCnt="5">
        <dgm:presLayoutVars>
          <dgm:chMax val="0"/>
          <dgm:bulletEnabled val="1"/>
        </dgm:presLayoutVars>
      </dgm:prSet>
      <dgm:spPr/>
    </dgm:pt>
    <dgm:pt modelId="{5902D584-1DA8-48A6-BDFB-A2A4DE78A531}" type="pres">
      <dgm:prSet presAssocID="{822F35A5-48FB-4F4A-80C8-833B0DB724E0}" presName="spacer" presStyleCnt="0"/>
      <dgm:spPr/>
    </dgm:pt>
    <dgm:pt modelId="{02B4C32E-1136-4A61-BAD1-D913C455064B}" type="pres">
      <dgm:prSet presAssocID="{0523290D-C0E6-416C-83DD-53D2163604C2}" presName="parentText" presStyleLbl="node1" presStyleIdx="2" presStyleCnt="5">
        <dgm:presLayoutVars>
          <dgm:chMax val="0"/>
          <dgm:bulletEnabled val="1"/>
        </dgm:presLayoutVars>
      </dgm:prSet>
      <dgm:spPr/>
    </dgm:pt>
    <dgm:pt modelId="{447A42F9-C276-41F9-AAAD-1FE66B578C64}" type="pres">
      <dgm:prSet presAssocID="{29838E6A-9151-4EA0-BD9C-FBC1DAEB6338}" presName="spacer" presStyleCnt="0"/>
      <dgm:spPr/>
    </dgm:pt>
    <dgm:pt modelId="{77FEA2F9-CDA1-4DC6-AA18-3B1B470E3C80}" type="pres">
      <dgm:prSet presAssocID="{135718ED-9CF0-4B1A-AC84-2E7318243996}" presName="parentText" presStyleLbl="node1" presStyleIdx="3" presStyleCnt="5">
        <dgm:presLayoutVars>
          <dgm:chMax val="0"/>
          <dgm:bulletEnabled val="1"/>
        </dgm:presLayoutVars>
      </dgm:prSet>
      <dgm:spPr/>
    </dgm:pt>
    <dgm:pt modelId="{760D8788-2ABC-4731-9088-4B2835DCBEEC}" type="pres">
      <dgm:prSet presAssocID="{0100C466-9AB0-453C-A220-B2AE6FDE540B}" presName="spacer" presStyleCnt="0"/>
      <dgm:spPr/>
    </dgm:pt>
    <dgm:pt modelId="{2CB89111-73C7-43ED-9FA0-3FB3FECC0D76}" type="pres">
      <dgm:prSet presAssocID="{C633E18E-D093-469F-AC1C-223D3BCA3A49}" presName="parentText" presStyleLbl="node1" presStyleIdx="4" presStyleCnt="5">
        <dgm:presLayoutVars>
          <dgm:chMax val="0"/>
          <dgm:bulletEnabled val="1"/>
        </dgm:presLayoutVars>
      </dgm:prSet>
      <dgm:spPr/>
    </dgm:pt>
  </dgm:ptLst>
  <dgm:cxnLst>
    <dgm:cxn modelId="{F96F7138-41A8-4608-9A38-CB3B843304A5}" type="presOf" srcId="{0523290D-C0E6-416C-83DD-53D2163604C2}" destId="{02B4C32E-1136-4A61-BAD1-D913C455064B}" srcOrd="0" destOrd="0" presId="urn:microsoft.com/office/officeart/2005/8/layout/vList2"/>
    <dgm:cxn modelId="{EA1C575D-3B04-45CF-964D-4B075BDA761C}" type="presOf" srcId="{3D4F43AA-56B5-434A-A371-F51D493AB508}" destId="{DED76A36-C648-4043-B2A4-5ECA3344CC72}" srcOrd="0" destOrd="0" presId="urn:microsoft.com/office/officeart/2005/8/layout/vList2"/>
    <dgm:cxn modelId="{10A62845-543E-43E1-ABFD-12C1EE7B1667}" srcId="{3D4F43AA-56B5-434A-A371-F51D493AB508}" destId="{AD34717C-0CFE-4315-86D4-C36D17594FFE}" srcOrd="0" destOrd="0" parTransId="{C68832B0-49C2-4BA2-B950-A63B3CC4B188}" sibTransId="{FEFBEF0D-BBD6-481C-8C96-46104999CDC6}"/>
    <dgm:cxn modelId="{60FEDA79-FB19-4E44-A485-1DDF009734B1}" srcId="{3D4F43AA-56B5-434A-A371-F51D493AB508}" destId="{135718ED-9CF0-4B1A-AC84-2E7318243996}" srcOrd="3" destOrd="0" parTransId="{7E1F9B42-CB04-4239-A1FB-8A9561578CB8}" sibTransId="{0100C466-9AB0-453C-A220-B2AE6FDE540B}"/>
    <dgm:cxn modelId="{8BCC808F-D118-41C6-814A-A459F000EC78}" type="presOf" srcId="{733443FC-E48C-484D-8A77-FC34A1EB1C38}" destId="{1E319619-1AF8-4D7F-935B-52655E0290C9}" srcOrd="0" destOrd="0" presId="urn:microsoft.com/office/officeart/2005/8/layout/vList2"/>
    <dgm:cxn modelId="{981FB992-3F8E-4FD2-9165-AA00809BF9BE}" type="presOf" srcId="{135718ED-9CF0-4B1A-AC84-2E7318243996}" destId="{77FEA2F9-CDA1-4DC6-AA18-3B1B470E3C80}" srcOrd="0" destOrd="0" presId="urn:microsoft.com/office/officeart/2005/8/layout/vList2"/>
    <dgm:cxn modelId="{D9FC5D94-6ED3-4E8C-B5FA-4B82D0815761}" type="presOf" srcId="{AD34717C-0CFE-4315-86D4-C36D17594FFE}" destId="{98F2E7F3-CACB-4A85-89F2-D26D9D7C6D4C}" srcOrd="0" destOrd="0" presId="urn:microsoft.com/office/officeart/2005/8/layout/vList2"/>
    <dgm:cxn modelId="{FFA814A9-A868-458C-A299-9EDFB89F442A}" type="presOf" srcId="{C633E18E-D093-469F-AC1C-223D3BCA3A49}" destId="{2CB89111-73C7-43ED-9FA0-3FB3FECC0D76}" srcOrd="0" destOrd="0" presId="urn:microsoft.com/office/officeart/2005/8/layout/vList2"/>
    <dgm:cxn modelId="{D2ABA0AE-E490-47B9-8847-16D44A372D35}" srcId="{3D4F43AA-56B5-434A-A371-F51D493AB508}" destId="{0523290D-C0E6-416C-83DD-53D2163604C2}" srcOrd="2" destOrd="0" parTransId="{2DDAA65A-989B-4E4A-A8B5-8AA1C9F829A6}" sibTransId="{29838E6A-9151-4EA0-BD9C-FBC1DAEB6338}"/>
    <dgm:cxn modelId="{4C2BB2DA-918B-4B4F-90A4-B543B7993635}" srcId="{3D4F43AA-56B5-434A-A371-F51D493AB508}" destId="{C633E18E-D093-469F-AC1C-223D3BCA3A49}" srcOrd="4" destOrd="0" parTransId="{98EA75D0-21BB-4E42-9700-CE4E4906C7B9}" sibTransId="{2E709934-586A-470D-AB9E-AFBA1D219679}"/>
    <dgm:cxn modelId="{8CE666F7-B84C-42F0-AFF7-CE147749A6BC}" srcId="{3D4F43AA-56B5-434A-A371-F51D493AB508}" destId="{733443FC-E48C-484D-8A77-FC34A1EB1C38}" srcOrd="1" destOrd="0" parTransId="{6D8E0748-3FD2-4EB2-98DF-2B015B5697E5}" sibTransId="{822F35A5-48FB-4F4A-80C8-833B0DB724E0}"/>
    <dgm:cxn modelId="{9C9FD8E6-8680-4EB3-9472-661F6721F9BB}" type="presParOf" srcId="{DED76A36-C648-4043-B2A4-5ECA3344CC72}" destId="{98F2E7F3-CACB-4A85-89F2-D26D9D7C6D4C}" srcOrd="0" destOrd="0" presId="urn:microsoft.com/office/officeart/2005/8/layout/vList2"/>
    <dgm:cxn modelId="{D5C37FFE-5D61-4894-9054-918D4E1BED96}" type="presParOf" srcId="{DED76A36-C648-4043-B2A4-5ECA3344CC72}" destId="{B9BE7BC0-B5BA-4D11-80CA-9EC1BFCD0B52}" srcOrd="1" destOrd="0" presId="urn:microsoft.com/office/officeart/2005/8/layout/vList2"/>
    <dgm:cxn modelId="{6D69B9DF-B1D9-4968-8084-61444A91DFEB}" type="presParOf" srcId="{DED76A36-C648-4043-B2A4-5ECA3344CC72}" destId="{1E319619-1AF8-4D7F-935B-52655E0290C9}" srcOrd="2" destOrd="0" presId="urn:microsoft.com/office/officeart/2005/8/layout/vList2"/>
    <dgm:cxn modelId="{5E70080F-9667-489B-A9A6-B27FD6706B96}" type="presParOf" srcId="{DED76A36-C648-4043-B2A4-5ECA3344CC72}" destId="{5902D584-1DA8-48A6-BDFB-A2A4DE78A531}" srcOrd="3" destOrd="0" presId="urn:microsoft.com/office/officeart/2005/8/layout/vList2"/>
    <dgm:cxn modelId="{D3EDE806-6CC6-4BDA-9FEA-BDFD3EA705CC}" type="presParOf" srcId="{DED76A36-C648-4043-B2A4-5ECA3344CC72}" destId="{02B4C32E-1136-4A61-BAD1-D913C455064B}" srcOrd="4" destOrd="0" presId="urn:microsoft.com/office/officeart/2005/8/layout/vList2"/>
    <dgm:cxn modelId="{0A3838D0-4241-4C72-A826-6E77FF39A368}" type="presParOf" srcId="{DED76A36-C648-4043-B2A4-5ECA3344CC72}" destId="{447A42F9-C276-41F9-AAAD-1FE66B578C64}" srcOrd="5" destOrd="0" presId="urn:microsoft.com/office/officeart/2005/8/layout/vList2"/>
    <dgm:cxn modelId="{E5270358-1D33-4862-B538-BC8BC8D9B602}" type="presParOf" srcId="{DED76A36-C648-4043-B2A4-5ECA3344CC72}" destId="{77FEA2F9-CDA1-4DC6-AA18-3B1B470E3C80}" srcOrd="6" destOrd="0" presId="urn:microsoft.com/office/officeart/2005/8/layout/vList2"/>
    <dgm:cxn modelId="{A9B23A66-6023-47C2-8319-19F2D3C1BE4B}" type="presParOf" srcId="{DED76A36-C648-4043-B2A4-5ECA3344CC72}" destId="{760D8788-2ABC-4731-9088-4B2835DCBEEC}" srcOrd="7" destOrd="0" presId="urn:microsoft.com/office/officeart/2005/8/layout/vList2"/>
    <dgm:cxn modelId="{FAA0D0CE-D829-4C53-8FFC-C1C244F9088C}" type="presParOf" srcId="{DED76A36-C648-4043-B2A4-5ECA3344CC72}" destId="{2CB89111-73C7-43ED-9FA0-3FB3FECC0D76}"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4F43AA-56B5-434A-A371-F51D493AB508}" type="doc">
      <dgm:prSet loTypeId="urn:microsoft.com/office/officeart/2005/8/layout/hChevron3" loCatId="process" qsTypeId="urn:microsoft.com/office/officeart/2005/8/quickstyle/simple4" qsCatId="simple" csTypeId="urn:microsoft.com/office/officeart/2005/8/colors/colorful1" csCatId="colorful" phldr="1"/>
      <dgm:spPr/>
      <dgm:t>
        <a:bodyPr/>
        <a:lstStyle/>
        <a:p>
          <a:endParaRPr lang="en-US"/>
        </a:p>
      </dgm:t>
    </dgm:pt>
    <dgm:pt modelId="{AD34717C-0CFE-4315-86D4-C36D17594FFE}">
      <dgm:prSet/>
      <dgm:spPr/>
      <dgm:t>
        <a:bodyPr/>
        <a:lstStyle/>
        <a:p>
          <a:r>
            <a:rPr lang="en-US" b="1" dirty="0"/>
            <a:t>Web and internet Development</a:t>
          </a:r>
        </a:p>
      </dgm:t>
    </dgm:pt>
    <dgm:pt modelId="{C68832B0-49C2-4BA2-B950-A63B3CC4B188}" type="parTrans" cxnId="{10A62845-543E-43E1-ABFD-12C1EE7B1667}">
      <dgm:prSet/>
      <dgm:spPr/>
      <dgm:t>
        <a:bodyPr/>
        <a:lstStyle/>
        <a:p>
          <a:endParaRPr lang="en-US"/>
        </a:p>
      </dgm:t>
    </dgm:pt>
    <dgm:pt modelId="{FEFBEF0D-BBD6-481C-8C96-46104999CDC6}" type="sibTrans" cxnId="{10A62845-543E-43E1-ABFD-12C1EE7B1667}">
      <dgm:prSet/>
      <dgm:spPr/>
      <dgm:t>
        <a:bodyPr/>
        <a:lstStyle/>
        <a:p>
          <a:endParaRPr lang="en-US"/>
        </a:p>
      </dgm:t>
    </dgm:pt>
    <dgm:pt modelId="{733443FC-E48C-484D-8A77-FC34A1EB1C38}">
      <dgm:prSet/>
      <dgm:spPr/>
      <dgm:t>
        <a:bodyPr/>
        <a:lstStyle/>
        <a:p>
          <a:r>
            <a:rPr lang="en-US" dirty="0"/>
            <a:t>Scientific and Numeric Computing</a:t>
          </a:r>
        </a:p>
      </dgm:t>
    </dgm:pt>
    <dgm:pt modelId="{6D8E0748-3FD2-4EB2-98DF-2B015B5697E5}" type="parTrans" cxnId="{8CE666F7-B84C-42F0-AFF7-CE147749A6BC}">
      <dgm:prSet/>
      <dgm:spPr/>
      <dgm:t>
        <a:bodyPr/>
        <a:lstStyle/>
        <a:p>
          <a:endParaRPr lang="en-US"/>
        </a:p>
      </dgm:t>
    </dgm:pt>
    <dgm:pt modelId="{822F35A5-48FB-4F4A-80C8-833B0DB724E0}" type="sibTrans" cxnId="{8CE666F7-B84C-42F0-AFF7-CE147749A6BC}">
      <dgm:prSet/>
      <dgm:spPr/>
      <dgm:t>
        <a:bodyPr/>
        <a:lstStyle/>
        <a:p>
          <a:endParaRPr lang="en-US"/>
        </a:p>
      </dgm:t>
    </dgm:pt>
    <dgm:pt modelId="{0523290D-C0E6-416C-83DD-53D2163604C2}">
      <dgm:prSet/>
      <dgm:spPr/>
      <dgm:t>
        <a:bodyPr/>
        <a:lstStyle/>
        <a:p>
          <a:r>
            <a:rPr lang="en-US" dirty="0" err="1"/>
            <a:t>Eudcation</a:t>
          </a:r>
          <a:endParaRPr lang="en-US" dirty="0"/>
        </a:p>
      </dgm:t>
    </dgm:pt>
    <dgm:pt modelId="{2DDAA65A-989B-4E4A-A8B5-8AA1C9F829A6}" type="parTrans" cxnId="{D2ABA0AE-E490-47B9-8847-16D44A372D35}">
      <dgm:prSet/>
      <dgm:spPr/>
      <dgm:t>
        <a:bodyPr/>
        <a:lstStyle/>
        <a:p>
          <a:endParaRPr lang="en-US"/>
        </a:p>
      </dgm:t>
    </dgm:pt>
    <dgm:pt modelId="{29838E6A-9151-4EA0-BD9C-FBC1DAEB6338}" type="sibTrans" cxnId="{D2ABA0AE-E490-47B9-8847-16D44A372D35}">
      <dgm:prSet/>
      <dgm:spPr/>
      <dgm:t>
        <a:bodyPr/>
        <a:lstStyle/>
        <a:p>
          <a:endParaRPr lang="en-US"/>
        </a:p>
      </dgm:t>
    </dgm:pt>
    <dgm:pt modelId="{135718ED-9CF0-4B1A-AC84-2E7318243996}">
      <dgm:prSet/>
      <dgm:spPr/>
      <dgm:t>
        <a:bodyPr/>
        <a:lstStyle/>
        <a:p>
          <a:r>
            <a:rPr lang="en-US" dirty="0"/>
            <a:t>Games and 3D Graphics</a:t>
          </a:r>
        </a:p>
      </dgm:t>
    </dgm:pt>
    <dgm:pt modelId="{7E1F9B42-CB04-4239-A1FB-8A9561578CB8}" type="parTrans" cxnId="{60FEDA79-FB19-4E44-A485-1DDF009734B1}">
      <dgm:prSet/>
      <dgm:spPr/>
      <dgm:t>
        <a:bodyPr/>
        <a:lstStyle/>
        <a:p>
          <a:endParaRPr lang="en-US"/>
        </a:p>
      </dgm:t>
    </dgm:pt>
    <dgm:pt modelId="{0100C466-9AB0-453C-A220-B2AE6FDE540B}" type="sibTrans" cxnId="{60FEDA79-FB19-4E44-A485-1DDF009734B1}">
      <dgm:prSet/>
      <dgm:spPr/>
      <dgm:t>
        <a:bodyPr/>
        <a:lstStyle/>
        <a:p>
          <a:endParaRPr lang="en-US"/>
        </a:p>
      </dgm:t>
    </dgm:pt>
    <dgm:pt modelId="{C633E18E-D093-469F-AC1C-223D3BCA3A49}">
      <dgm:prSet/>
      <dgm:spPr/>
      <dgm:t>
        <a:bodyPr/>
        <a:lstStyle/>
        <a:p>
          <a:r>
            <a:rPr lang="en-US" dirty="0"/>
            <a:t>Data Science</a:t>
          </a:r>
        </a:p>
      </dgm:t>
    </dgm:pt>
    <dgm:pt modelId="{98EA75D0-21BB-4E42-9700-CE4E4906C7B9}" type="parTrans" cxnId="{4C2BB2DA-918B-4B4F-90A4-B543B7993635}">
      <dgm:prSet/>
      <dgm:spPr/>
      <dgm:t>
        <a:bodyPr/>
        <a:lstStyle/>
        <a:p>
          <a:endParaRPr lang="en-US"/>
        </a:p>
      </dgm:t>
    </dgm:pt>
    <dgm:pt modelId="{2E709934-586A-470D-AB9E-AFBA1D219679}" type="sibTrans" cxnId="{4C2BB2DA-918B-4B4F-90A4-B543B7993635}">
      <dgm:prSet/>
      <dgm:spPr/>
      <dgm:t>
        <a:bodyPr/>
        <a:lstStyle/>
        <a:p>
          <a:endParaRPr lang="en-US"/>
        </a:p>
      </dgm:t>
    </dgm:pt>
    <dgm:pt modelId="{CA499B76-FB13-4065-A97E-63C1372D06CE}" type="pres">
      <dgm:prSet presAssocID="{3D4F43AA-56B5-434A-A371-F51D493AB508}" presName="Name0" presStyleCnt="0">
        <dgm:presLayoutVars>
          <dgm:dir/>
          <dgm:resizeHandles val="exact"/>
        </dgm:presLayoutVars>
      </dgm:prSet>
      <dgm:spPr/>
    </dgm:pt>
    <dgm:pt modelId="{DD58511A-872A-4643-9D8A-005AA89C8ECC}" type="pres">
      <dgm:prSet presAssocID="{AD34717C-0CFE-4315-86D4-C36D17594FFE}" presName="parTxOnly" presStyleLbl="node1" presStyleIdx="0" presStyleCnt="5">
        <dgm:presLayoutVars>
          <dgm:bulletEnabled val="1"/>
        </dgm:presLayoutVars>
      </dgm:prSet>
      <dgm:spPr/>
    </dgm:pt>
    <dgm:pt modelId="{A0AC2D7C-DF52-4074-8D89-5046EED236C8}" type="pres">
      <dgm:prSet presAssocID="{FEFBEF0D-BBD6-481C-8C96-46104999CDC6}" presName="parSpace" presStyleCnt="0"/>
      <dgm:spPr/>
    </dgm:pt>
    <dgm:pt modelId="{C4AE0C75-1FB1-42C1-A320-1776C2802B7A}" type="pres">
      <dgm:prSet presAssocID="{733443FC-E48C-484D-8A77-FC34A1EB1C38}" presName="parTxOnly" presStyleLbl="node1" presStyleIdx="1" presStyleCnt="5">
        <dgm:presLayoutVars>
          <dgm:bulletEnabled val="1"/>
        </dgm:presLayoutVars>
      </dgm:prSet>
      <dgm:spPr/>
    </dgm:pt>
    <dgm:pt modelId="{DA7E6BB8-36AA-4F53-88F8-BCF0BAEB7D75}" type="pres">
      <dgm:prSet presAssocID="{822F35A5-48FB-4F4A-80C8-833B0DB724E0}" presName="parSpace" presStyleCnt="0"/>
      <dgm:spPr/>
    </dgm:pt>
    <dgm:pt modelId="{1B5EF81A-4111-493F-AF8E-4784E6899400}" type="pres">
      <dgm:prSet presAssocID="{0523290D-C0E6-416C-83DD-53D2163604C2}" presName="parTxOnly" presStyleLbl="node1" presStyleIdx="2" presStyleCnt="5">
        <dgm:presLayoutVars>
          <dgm:bulletEnabled val="1"/>
        </dgm:presLayoutVars>
      </dgm:prSet>
      <dgm:spPr/>
    </dgm:pt>
    <dgm:pt modelId="{E71DE709-879F-485B-BD91-456E226F80D8}" type="pres">
      <dgm:prSet presAssocID="{29838E6A-9151-4EA0-BD9C-FBC1DAEB6338}" presName="parSpace" presStyleCnt="0"/>
      <dgm:spPr/>
    </dgm:pt>
    <dgm:pt modelId="{D40BB6FA-DD3A-46CD-AEE2-4CD23C8F7156}" type="pres">
      <dgm:prSet presAssocID="{135718ED-9CF0-4B1A-AC84-2E7318243996}" presName="parTxOnly" presStyleLbl="node1" presStyleIdx="3" presStyleCnt="5">
        <dgm:presLayoutVars>
          <dgm:bulletEnabled val="1"/>
        </dgm:presLayoutVars>
      </dgm:prSet>
      <dgm:spPr/>
    </dgm:pt>
    <dgm:pt modelId="{8526E6BD-D94F-4775-9A72-1BD62E89C5F2}" type="pres">
      <dgm:prSet presAssocID="{0100C466-9AB0-453C-A220-B2AE6FDE540B}" presName="parSpace" presStyleCnt="0"/>
      <dgm:spPr/>
    </dgm:pt>
    <dgm:pt modelId="{A8BCF051-F11B-46C1-B374-C95F0BDB37DB}" type="pres">
      <dgm:prSet presAssocID="{C633E18E-D093-469F-AC1C-223D3BCA3A49}" presName="parTxOnly" presStyleLbl="node1" presStyleIdx="4" presStyleCnt="5">
        <dgm:presLayoutVars>
          <dgm:bulletEnabled val="1"/>
        </dgm:presLayoutVars>
      </dgm:prSet>
      <dgm:spPr/>
    </dgm:pt>
  </dgm:ptLst>
  <dgm:cxnLst>
    <dgm:cxn modelId="{8EC6E123-DA5B-453F-865D-F181FEAC5EAA}" type="presOf" srcId="{733443FC-E48C-484D-8A77-FC34A1EB1C38}" destId="{C4AE0C75-1FB1-42C1-A320-1776C2802B7A}" srcOrd="0" destOrd="0" presId="urn:microsoft.com/office/officeart/2005/8/layout/hChevron3"/>
    <dgm:cxn modelId="{10A62845-543E-43E1-ABFD-12C1EE7B1667}" srcId="{3D4F43AA-56B5-434A-A371-F51D493AB508}" destId="{AD34717C-0CFE-4315-86D4-C36D17594FFE}" srcOrd="0" destOrd="0" parTransId="{C68832B0-49C2-4BA2-B950-A63B3CC4B188}" sibTransId="{FEFBEF0D-BBD6-481C-8C96-46104999CDC6}"/>
    <dgm:cxn modelId="{BA8E6666-86B8-4474-AE59-7C927FACBECA}" type="presOf" srcId="{3D4F43AA-56B5-434A-A371-F51D493AB508}" destId="{CA499B76-FB13-4065-A97E-63C1372D06CE}" srcOrd="0" destOrd="0" presId="urn:microsoft.com/office/officeart/2005/8/layout/hChevron3"/>
    <dgm:cxn modelId="{E0EAA16B-2B8C-41C5-A743-49DC50C4AF1F}" type="presOf" srcId="{0523290D-C0E6-416C-83DD-53D2163604C2}" destId="{1B5EF81A-4111-493F-AF8E-4784E6899400}" srcOrd="0" destOrd="0" presId="urn:microsoft.com/office/officeart/2005/8/layout/hChevron3"/>
    <dgm:cxn modelId="{38E5E952-2BA5-4D32-BC57-18BAA3575BE2}" type="presOf" srcId="{C633E18E-D093-469F-AC1C-223D3BCA3A49}" destId="{A8BCF051-F11B-46C1-B374-C95F0BDB37DB}" srcOrd="0" destOrd="0" presId="urn:microsoft.com/office/officeart/2005/8/layout/hChevron3"/>
    <dgm:cxn modelId="{5DDB8E54-093B-4D63-949D-E05E87C10EA1}" type="presOf" srcId="{AD34717C-0CFE-4315-86D4-C36D17594FFE}" destId="{DD58511A-872A-4643-9D8A-005AA89C8ECC}" srcOrd="0" destOrd="0" presId="urn:microsoft.com/office/officeart/2005/8/layout/hChevron3"/>
    <dgm:cxn modelId="{60FEDA79-FB19-4E44-A485-1DDF009734B1}" srcId="{3D4F43AA-56B5-434A-A371-F51D493AB508}" destId="{135718ED-9CF0-4B1A-AC84-2E7318243996}" srcOrd="3" destOrd="0" parTransId="{7E1F9B42-CB04-4239-A1FB-8A9561578CB8}" sibTransId="{0100C466-9AB0-453C-A220-B2AE6FDE540B}"/>
    <dgm:cxn modelId="{2DE9217C-BF5F-45E9-8EC2-31152FD74DC9}" type="presOf" srcId="{135718ED-9CF0-4B1A-AC84-2E7318243996}" destId="{D40BB6FA-DD3A-46CD-AEE2-4CD23C8F7156}" srcOrd="0" destOrd="0" presId="urn:microsoft.com/office/officeart/2005/8/layout/hChevron3"/>
    <dgm:cxn modelId="{D2ABA0AE-E490-47B9-8847-16D44A372D35}" srcId="{3D4F43AA-56B5-434A-A371-F51D493AB508}" destId="{0523290D-C0E6-416C-83DD-53D2163604C2}" srcOrd="2" destOrd="0" parTransId="{2DDAA65A-989B-4E4A-A8B5-8AA1C9F829A6}" sibTransId="{29838E6A-9151-4EA0-BD9C-FBC1DAEB6338}"/>
    <dgm:cxn modelId="{4C2BB2DA-918B-4B4F-90A4-B543B7993635}" srcId="{3D4F43AA-56B5-434A-A371-F51D493AB508}" destId="{C633E18E-D093-469F-AC1C-223D3BCA3A49}" srcOrd="4" destOrd="0" parTransId="{98EA75D0-21BB-4E42-9700-CE4E4906C7B9}" sibTransId="{2E709934-586A-470D-AB9E-AFBA1D219679}"/>
    <dgm:cxn modelId="{8CE666F7-B84C-42F0-AFF7-CE147749A6BC}" srcId="{3D4F43AA-56B5-434A-A371-F51D493AB508}" destId="{733443FC-E48C-484D-8A77-FC34A1EB1C38}" srcOrd="1" destOrd="0" parTransId="{6D8E0748-3FD2-4EB2-98DF-2B015B5697E5}" sibTransId="{822F35A5-48FB-4F4A-80C8-833B0DB724E0}"/>
    <dgm:cxn modelId="{5B36A7A7-5E1B-45B9-B394-F42312253E94}" type="presParOf" srcId="{CA499B76-FB13-4065-A97E-63C1372D06CE}" destId="{DD58511A-872A-4643-9D8A-005AA89C8ECC}" srcOrd="0" destOrd="0" presId="urn:microsoft.com/office/officeart/2005/8/layout/hChevron3"/>
    <dgm:cxn modelId="{81E677FB-6745-44F2-8C81-AEC0D24BD9AB}" type="presParOf" srcId="{CA499B76-FB13-4065-A97E-63C1372D06CE}" destId="{A0AC2D7C-DF52-4074-8D89-5046EED236C8}" srcOrd="1" destOrd="0" presId="urn:microsoft.com/office/officeart/2005/8/layout/hChevron3"/>
    <dgm:cxn modelId="{8B6E0CF2-F17E-47D0-AC34-76D0F2D97A13}" type="presParOf" srcId="{CA499B76-FB13-4065-A97E-63C1372D06CE}" destId="{C4AE0C75-1FB1-42C1-A320-1776C2802B7A}" srcOrd="2" destOrd="0" presId="urn:microsoft.com/office/officeart/2005/8/layout/hChevron3"/>
    <dgm:cxn modelId="{22E394EA-B1A2-4423-8D6B-0E313141F6E7}" type="presParOf" srcId="{CA499B76-FB13-4065-A97E-63C1372D06CE}" destId="{DA7E6BB8-36AA-4F53-88F8-BCF0BAEB7D75}" srcOrd="3" destOrd="0" presId="urn:microsoft.com/office/officeart/2005/8/layout/hChevron3"/>
    <dgm:cxn modelId="{EAB199F4-B4B4-41FC-AD71-A252668DE868}" type="presParOf" srcId="{CA499B76-FB13-4065-A97E-63C1372D06CE}" destId="{1B5EF81A-4111-493F-AF8E-4784E6899400}" srcOrd="4" destOrd="0" presId="urn:microsoft.com/office/officeart/2005/8/layout/hChevron3"/>
    <dgm:cxn modelId="{2010A552-426C-4422-9D85-35CF7E84F3DF}" type="presParOf" srcId="{CA499B76-FB13-4065-A97E-63C1372D06CE}" destId="{E71DE709-879F-485B-BD91-456E226F80D8}" srcOrd="5" destOrd="0" presId="urn:microsoft.com/office/officeart/2005/8/layout/hChevron3"/>
    <dgm:cxn modelId="{C5E7F0A4-8A2A-4AE6-87F2-BD117DB19DD1}" type="presParOf" srcId="{CA499B76-FB13-4065-A97E-63C1372D06CE}" destId="{D40BB6FA-DD3A-46CD-AEE2-4CD23C8F7156}" srcOrd="6" destOrd="0" presId="urn:microsoft.com/office/officeart/2005/8/layout/hChevron3"/>
    <dgm:cxn modelId="{3B5B0FB5-DA99-4148-A4D9-13C49137459A}" type="presParOf" srcId="{CA499B76-FB13-4065-A97E-63C1372D06CE}" destId="{8526E6BD-D94F-4775-9A72-1BD62E89C5F2}" srcOrd="7" destOrd="0" presId="urn:microsoft.com/office/officeart/2005/8/layout/hChevron3"/>
    <dgm:cxn modelId="{8FBAB746-CD09-4C0F-8DEC-97DDE8F05F42}" type="presParOf" srcId="{CA499B76-FB13-4065-A97E-63C1372D06CE}" destId="{A8BCF051-F11B-46C1-B374-C95F0BDB37DB}" srcOrd="8"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E6410E-E813-4005-BA8C-FA3B1C623F0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03D3B42-B86D-4ACB-B883-33F3C2FBE1D2}">
      <dgm:prSet/>
      <dgm:spPr/>
      <dgm:t>
        <a:bodyPr/>
        <a:lstStyle/>
        <a:p>
          <a:pPr>
            <a:lnSpc>
              <a:spcPct val="100000"/>
            </a:lnSpc>
          </a:pPr>
          <a:r>
            <a:rPr lang="en-US" b="1">
              <a:hlinkClick xmlns:r="http://schemas.openxmlformats.org/officeDocument/2006/relationships" r:id="rId1"/>
            </a:rPr>
            <a:t>Comments</a:t>
          </a:r>
          <a:endParaRPr lang="en-US"/>
        </a:p>
      </dgm:t>
    </dgm:pt>
    <dgm:pt modelId="{E5D80F67-65E3-43B2-93FB-ACC6AC78195C}" type="parTrans" cxnId="{E807A9DF-1F76-44B8-8912-CDC4DB2874A0}">
      <dgm:prSet/>
      <dgm:spPr/>
      <dgm:t>
        <a:bodyPr/>
        <a:lstStyle/>
        <a:p>
          <a:endParaRPr lang="en-US"/>
        </a:p>
      </dgm:t>
    </dgm:pt>
    <dgm:pt modelId="{FD5EDA88-494A-4ED2-A94B-1F2F4E014E8B}" type="sibTrans" cxnId="{E807A9DF-1F76-44B8-8912-CDC4DB2874A0}">
      <dgm:prSet/>
      <dgm:spPr/>
      <dgm:t>
        <a:bodyPr/>
        <a:lstStyle/>
        <a:p>
          <a:endParaRPr lang="en-US"/>
        </a:p>
      </dgm:t>
    </dgm:pt>
    <dgm:pt modelId="{D71A13D1-82CD-4E9D-84EE-07ABC2FA56DA}">
      <dgm:prSet/>
      <dgm:spPr/>
      <dgm:t>
        <a:bodyPr/>
        <a:lstStyle/>
        <a:p>
          <a:pPr>
            <a:lnSpc>
              <a:spcPct val="100000"/>
            </a:lnSpc>
          </a:pPr>
          <a:r>
            <a:rPr lang="en-US" b="1">
              <a:hlinkClick xmlns:r="http://schemas.openxmlformats.org/officeDocument/2006/relationships" r:id="rId2"/>
            </a:rPr>
            <a:t>Variables</a:t>
          </a:r>
          <a:endParaRPr lang="en-US"/>
        </a:p>
      </dgm:t>
    </dgm:pt>
    <dgm:pt modelId="{94B6E178-8D85-46EB-BA33-68AB9D005C2E}" type="parTrans" cxnId="{34F35E6C-CC32-48D3-90C2-22A3FA422792}">
      <dgm:prSet/>
      <dgm:spPr/>
      <dgm:t>
        <a:bodyPr/>
        <a:lstStyle/>
        <a:p>
          <a:endParaRPr lang="en-US"/>
        </a:p>
      </dgm:t>
    </dgm:pt>
    <dgm:pt modelId="{01F06DA3-0E92-4E5F-ADF1-DAB0AF4389EF}" type="sibTrans" cxnId="{34F35E6C-CC32-48D3-90C2-22A3FA422792}">
      <dgm:prSet/>
      <dgm:spPr/>
      <dgm:t>
        <a:bodyPr/>
        <a:lstStyle/>
        <a:p>
          <a:endParaRPr lang="en-US"/>
        </a:p>
      </dgm:t>
    </dgm:pt>
    <dgm:pt modelId="{3BA2D511-C033-423B-9AA8-E016E4BC1861}">
      <dgm:prSet/>
      <dgm:spPr/>
      <dgm:t>
        <a:bodyPr/>
        <a:lstStyle/>
        <a:p>
          <a:pPr>
            <a:lnSpc>
              <a:spcPct val="100000"/>
            </a:lnSpc>
          </a:pPr>
          <a:r>
            <a:rPr lang="en-US" b="1">
              <a:hlinkClick xmlns:r="http://schemas.openxmlformats.org/officeDocument/2006/relationships" r:id="rId3"/>
            </a:rPr>
            <a:t>Keywords</a:t>
          </a:r>
          <a:endParaRPr lang="en-US"/>
        </a:p>
      </dgm:t>
    </dgm:pt>
    <dgm:pt modelId="{E7BE6810-6F65-4A7D-9150-B4328ADA5930}" type="parTrans" cxnId="{B6F68181-B84B-4311-A83E-C2BD83341286}">
      <dgm:prSet/>
      <dgm:spPr/>
      <dgm:t>
        <a:bodyPr/>
        <a:lstStyle/>
        <a:p>
          <a:endParaRPr lang="en-US"/>
        </a:p>
      </dgm:t>
    </dgm:pt>
    <dgm:pt modelId="{2FF83C30-BE76-46E4-B936-6277D0F7325D}" type="sibTrans" cxnId="{B6F68181-B84B-4311-A83E-C2BD83341286}">
      <dgm:prSet/>
      <dgm:spPr/>
      <dgm:t>
        <a:bodyPr/>
        <a:lstStyle/>
        <a:p>
          <a:endParaRPr lang="en-US"/>
        </a:p>
      </dgm:t>
    </dgm:pt>
    <dgm:pt modelId="{031C81C5-DEB6-4732-8B05-58D5A106FA05}">
      <dgm:prSet/>
      <dgm:spPr/>
      <dgm:t>
        <a:bodyPr/>
        <a:lstStyle/>
        <a:p>
          <a:pPr>
            <a:lnSpc>
              <a:spcPct val="100000"/>
            </a:lnSpc>
          </a:pPr>
          <a:r>
            <a:rPr lang="en-US" b="1">
              <a:hlinkClick xmlns:r="http://schemas.openxmlformats.org/officeDocument/2006/relationships" r:id="rId4"/>
            </a:rPr>
            <a:t>Built-in data types</a:t>
          </a:r>
          <a:endParaRPr lang="en-US"/>
        </a:p>
      </dgm:t>
    </dgm:pt>
    <dgm:pt modelId="{4BC6796C-97BA-49A6-A5AF-5573CC923F9D}" type="parTrans" cxnId="{0435646E-ACED-4143-B6EA-D730F6B10CFB}">
      <dgm:prSet/>
      <dgm:spPr/>
      <dgm:t>
        <a:bodyPr/>
        <a:lstStyle/>
        <a:p>
          <a:endParaRPr lang="en-US"/>
        </a:p>
      </dgm:t>
    </dgm:pt>
    <dgm:pt modelId="{86A59C02-B731-41A6-BC05-21FB68438ADF}" type="sibTrans" cxnId="{0435646E-ACED-4143-B6EA-D730F6B10CFB}">
      <dgm:prSet/>
      <dgm:spPr/>
      <dgm:t>
        <a:bodyPr/>
        <a:lstStyle/>
        <a:p>
          <a:endParaRPr lang="en-US"/>
        </a:p>
      </dgm:t>
    </dgm:pt>
    <dgm:pt modelId="{F8E606BA-E6E5-4142-A812-D7A14BEE2462}">
      <dgm:prSet/>
      <dgm:spPr/>
      <dgm:t>
        <a:bodyPr/>
        <a:lstStyle/>
        <a:p>
          <a:pPr>
            <a:lnSpc>
              <a:spcPct val="100000"/>
            </a:lnSpc>
          </a:pPr>
          <a:r>
            <a:rPr lang="en-US" b="1">
              <a:hlinkClick xmlns:r="http://schemas.openxmlformats.org/officeDocument/2006/relationships" r:id="rId5"/>
            </a:rPr>
            <a:t>Conditional statements</a:t>
          </a:r>
          <a:endParaRPr lang="en-US"/>
        </a:p>
      </dgm:t>
    </dgm:pt>
    <dgm:pt modelId="{0981F0B0-1DE1-418B-84A6-B171809F5831}" type="parTrans" cxnId="{ADF91977-40FB-4358-B610-7F6B032C023F}">
      <dgm:prSet/>
      <dgm:spPr/>
      <dgm:t>
        <a:bodyPr/>
        <a:lstStyle/>
        <a:p>
          <a:endParaRPr lang="en-US"/>
        </a:p>
      </dgm:t>
    </dgm:pt>
    <dgm:pt modelId="{DB3BD02E-3905-46FF-8E2A-D17AE7DE147D}" type="sibTrans" cxnId="{ADF91977-40FB-4358-B610-7F6B032C023F}">
      <dgm:prSet/>
      <dgm:spPr/>
      <dgm:t>
        <a:bodyPr/>
        <a:lstStyle/>
        <a:p>
          <a:endParaRPr lang="en-US"/>
        </a:p>
      </dgm:t>
    </dgm:pt>
    <dgm:pt modelId="{6BA6C41B-7F52-405F-97A5-43B92C306A50}">
      <dgm:prSet/>
      <dgm:spPr/>
      <dgm:t>
        <a:bodyPr/>
        <a:lstStyle/>
        <a:p>
          <a:pPr>
            <a:lnSpc>
              <a:spcPct val="100000"/>
            </a:lnSpc>
          </a:pPr>
          <a:r>
            <a:rPr lang="en-US" b="1">
              <a:hlinkClick xmlns:r="http://schemas.openxmlformats.org/officeDocument/2006/relationships" r:id="rId6"/>
            </a:rPr>
            <a:t>Loops</a:t>
          </a:r>
          <a:endParaRPr lang="en-US"/>
        </a:p>
      </dgm:t>
    </dgm:pt>
    <dgm:pt modelId="{C0CE5869-E68D-498F-B5B2-D86F046E3CE0}" type="parTrans" cxnId="{F4DBDD9D-539D-4EFE-B621-29FF8C72A1B4}">
      <dgm:prSet/>
      <dgm:spPr/>
      <dgm:t>
        <a:bodyPr/>
        <a:lstStyle/>
        <a:p>
          <a:endParaRPr lang="en-US"/>
        </a:p>
      </dgm:t>
    </dgm:pt>
    <dgm:pt modelId="{4CEA127F-AF78-4E31-9F1E-E3F4C14D108E}" type="sibTrans" cxnId="{F4DBDD9D-539D-4EFE-B621-29FF8C72A1B4}">
      <dgm:prSet/>
      <dgm:spPr/>
      <dgm:t>
        <a:bodyPr/>
        <a:lstStyle/>
        <a:p>
          <a:endParaRPr lang="en-US"/>
        </a:p>
      </dgm:t>
    </dgm:pt>
    <dgm:pt modelId="{156F554B-F5D3-4F2F-BF06-BB93915DB601}">
      <dgm:prSet/>
      <dgm:spPr/>
      <dgm:t>
        <a:bodyPr/>
        <a:lstStyle/>
        <a:p>
          <a:pPr>
            <a:lnSpc>
              <a:spcPct val="100000"/>
            </a:lnSpc>
          </a:pPr>
          <a:r>
            <a:rPr lang="en-US" b="1">
              <a:hlinkClick xmlns:r="http://schemas.openxmlformats.org/officeDocument/2006/relationships" r:id="rId7"/>
            </a:rPr>
            <a:t>Functions</a:t>
          </a:r>
          <a:endParaRPr lang="en-US"/>
        </a:p>
      </dgm:t>
    </dgm:pt>
    <dgm:pt modelId="{6E6CEB4A-2E7F-4BEB-9C90-BC6ED9E61CC1}" type="parTrans" cxnId="{FF75E123-E4E4-4800-B956-05C991FA40B7}">
      <dgm:prSet/>
      <dgm:spPr/>
      <dgm:t>
        <a:bodyPr/>
        <a:lstStyle/>
        <a:p>
          <a:endParaRPr lang="en-US"/>
        </a:p>
      </dgm:t>
    </dgm:pt>
    <dgm:pt modelId="{38A5F51A-5386-46AE-B597-3DE13136BB38}" type="sibTrans" cxnId="{FF75E123-E4E4-4800-B956-05C991FA40B7}">
      <dgm:prSet/>
      <dgm:spPr/>
      <dgm:t>
        <a:bodyPr/>
        <a:lstStyle/>
        <a:p>
          <a:endParaRPr lang="en-US"/>
        </a:p>
      </dgm:t>
    </dgm:pt>
    <dgm:pt modelId="{C2089C82-CDA8-4F23-8FCE-B75568985882}" type="pres">
      <dgm:prSet presAssocID="{6CE6410E-E813-4005-BA8C-FA3B1C623F04}" presName="root" presStyleCnt="0">
        <dgm:presLayoutVars>
          <dgm:dir/>
          <dgm:resizeHandles val="exact"/>
        </dgm:presLayoutVars>
      </dgm:prSet>
      <dgm:spPr/>
    </dgm:pt>
    <dgm:pt modelId="{7D184A31-BD83-4FDF-B57F-0EDA726FF7C9}" type="pres">
      <dgm:prSet presAssocID="{D03D3B42-B86D-4ACB-B883-33F3C2FBE1D2}" presName="compNode" presStyleCnt="0"/>
      <dgm:spPr/>
    </dgm:pt>
    <dgm:pt modelId="{E7F213E1-0CFF-486E-BA5F-B8465D29C9DE}" type="pres">
      <dgm:prSet presAssocID="{D03D3B42-B86D-4ACB-B883-33F3C2FBE1D2}" presName="iconRect" presStyleLbl="node1" presStyleIdx="0" presStyleCnt="7"/>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Chat"/>
        </a:ext>
      </dgm:extLst>
    </dgm:pt>
    <dgm:pt modelId="{A6BB5355-9B7B-425E-A6AD-22B992BEB4B1}" type="pres">
      <dgm:prSet presAssocID="{D03D3B42-B86D-4ACB-B883-33F3C2FBE1D2}" presName="spaceRect" presStyleCnt="0"/>
      <dgm:spPr/>
    </dgm:pt>
    <dgm:pt modelId="{3CC202B5-16AA-4470-A6A2-6BB44E552DD0}" type="pres">
      <dgm:prSet presAssocID="{D03D3B42-B86D-4ACB-B883-33F3C2FBE1D2}" presName="textRect" presStyleLbl="revTx" presStyleIdx="0" presStyleCnt="7">
        <dgm:presLayoutVars>
          <dgm:chMax val="1"/>
          <dgm:chPref val="1"/>
        </dgm:presLayoutVars>
      </dgm:prSet>
      <dgm:spPr/>
    </dgm:pt>
    <dgm:pt modelId="{D7E021EB-C481-4F12-A4A0-F7E7B5DC3591}" type="pres">
      <dgm:prSet presAssocID="{FD5EDA88-494A-4ED2-A94B-1F2F4E014E8B}" presName="sibTrans" presStyleCnt="0"/>
      <dgm:spPr/>
    </dgm:pt>
    <dgm:pt modelId="{23D7227A-2EDA-4F22-B80C-5A84537D454A}" type="pres">
      <dgm:prSet presAssocID="{D71A13D1-82CD-4E9D-84EE-07ABC2FA56DA}" presName="compNode" presStyleCnt="0"/>
      <dgm:spPr/>
    </dgm:pt>
    <dgm:pt modelId="{36EEFAC1-2304-4A58-9E9C-1BBE295D2DE2}" type="pres">
      <dgm:prSet presAssocID="{D71A13D1-82CD-4E9D-84EE-07ABC2FA56DA}" presName="iconRect" presStyleLbl="node1" presStyleIdx="1" presStyleCnt="7"/>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dgm:spPr>
      <dgm:extLst>
        <a:ext uri="{E40237B7-FDA0-4F09-8148-C483321AD2D9}">
          <dgm14:cNvPr xmlns:dgm14="http://schemas.microsoft.com/office/drawing/2010/diagram" id="0" name="" descr="Document"/>
        </a:ext>
      </dgm:extLst>
    </dgm:pt>
    <dgm:pt modelId="{EA753F21-5D49-4FC7-B7A4-F0C0359BC00E}" type="pres">
      <dgm:prSet presAssocID="{D71A13D1-82CD-4E9D-84EE-07ABC2FA56DA}" presName="spaceRect" presStyleCnt="0"/>
      <dgm:spPr/>
    </dgm:pt>
    <dgm:pt modelId="{6E226709-6AB6-4D42-A164-99BFF688F8C8}" type="pres">
      <dgm:prSet presAssocID="{D71A13D1-82CD-4E9D-84EE-07ABC2FA56DA}" presName="textRect" presStyleLbl="revTx" presStyleIdx="1" presStyleCnt="7">
        <dgm:presLayoutVars>
          <dgm:chMax val="1"/>
          <dgm:chPref val="1"/>
        </dgm:presLayoutVars>
      </dgm:prSet>
      <dgm:spPr/>
    </dgm:pt>
    <dgm:pt modelId="{836AAC76-EF10-4EC1-A432-B8463F72E402}" type="pres">
      <dgm:prSet presAssocID="{01F06DA3-0E92-4E5F-ADF1-DAB0AF4389EF}" presName="sibTrans" presStyleCnt="0"/>
      <dgm:spPr/>
    </dgm:pt>
    <dgm:pt modelId="{1649BC92-AF54-4B53-B7D6-6695719CB25C}" type="pres">
      <dgm:prSet presAssocID="{3BA2D511-C033-423B-9AA8-E016E4BC1861}" presName="compNode" presStyleCnt="0"/>
      <dgm:spPr/>
    </dgm:pt>
    <dgm:pt modelId="{1A8EB1E7-C517-4BFF-B592-7EAD97970437}" type="pres">
      <dgm:prSet presAssocID="{3BA2D511-C033-423B-9AA8-E016E4BC1861}" presName="iconRect" presStyleLbl="node1" presStyleIdx="2" presStyleCnt="7"/>
      <dgm:spPr>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dgm:spPr>
      <dgm:extLst>
        <a:ext uri="{E40237B7-FDA0-4F09-8148-C483321AD2D9}">
          <dgm14:cNvPr xmlns:dgm14="http://schemas.microsoft.com/office/drawing/2010/diagram" id="0" name="" descr="Magnifying glass"/>
        </a:ext>
      </dgm:extLst>
    </dgm:pt>
    <dgm:pt modelId="{E9A8B839-9D91-41E0-A638-9B4632056693}" type="pres">
      <dgm:prSet presAssocID="{3BA2D511-C033-423B-9AA8-E016E4BC1861}" presName="spaceRect" presStyleCnt="0"/>
      <dgm:spPr/>
    </dgm:pt>
    <dgm:pt modelId="{1A582019-5BAF-4E8D-B205-B02024BF8A0C}" type="pres">
      <dgm:prSet presAssocID="{3BA2D511-C033-423B-9AA8-E016E4BC1861}" presName="textRect" presStyleLbl="revTx" presStyleIdx="2" presStyleCnt="7">
        <dgm:presLayoutVars>
          <dgm:chMax val="1"/>
          <dgm:chPref val="1"/>
        </dgm:presLayoutVars>
      </dgm:prSet>
      <dgm:spPr/>
    </dgm:pt>
    <dgm:pt modelId="{AE8B8627-6F6F-46A6-B185-D7B49DE8A77F}" type="pres">
      <dgm:prSet presAssocID="{2FF83C30-BE76-46E4-B936-6277D0F7325D}" presName="sibTrans" presStyleCnt="0"/>
      <dgm:spPr/>
    </dgm:pt>
    <dgm:pt modelId="{1923AEDA-4BF4-436F-940D-006D12F64E06}" type="pres">
      <dgm:prSet presAssocID="{031C81C5-DEB6-4732-8B05-58D5A106FA05}" presName="compNode" presStyleCnt="0"/>
      <dgm:spPr/>
    </dgm:pt>
    <dgm:pt modelId="{8D7C3A23-D1A7-42E0-A1BD-728E674FFF3A}" type="pres">
      <dgm:prSet presAssocID="{031C81C5-DEB6-4732-8B05-58D5A106FA05}" presName="iconRect" presStyleLbl="node1" presStyleIdx="3" presStyleCnt="7"/>
      <dgm:spPr>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dgm:spPr>
      <dgm:extLst>
        <a:ext uri="{E40237B7-FDA0-4F09-8148-C483321AD2D9}">
          <dgm14:cNvPr xmlns:dgm14="http://schemas.microsoft.com/office/drawing/2010/diagram" id="0" name="" descr="Database"/>
        </a:ext>
      </dgm:extLst>
    </dgm:pt>
    <dgm:pt modelId="{FE6A4577-051D-46BA-B549-29846C2F0F16}" type="pres">
      <dgm:prSet presAssocID="{031C81C5-DEB6-4732-8B05-58D5A106FA05}" presName="spaceRect" presStyleCnt="0"/>
      <dgm:spPr/>
    </dgm:pt>
    <dgm:pt modelId="{5BD9CBB0-3D9C-4725-B221-9AFFF7A767CA}" type="pres">
      <dgm:prSet presAssocID="{031C81C5-DEB6-4732-8B05-58D5A106FA05}" presName="textRect" presStyleLbl="revTx" presStyleIdx="3" presStyleCnt="7">
        <dgm:presLayoutVars>
          <dgm:chMax val="1"/>
          <dgm:chPref val="1"/>
        </dgm:presLayoutVars>
      </dgm:prSet>
      <dgm:spPr/>
    </dgm:pt>
    <dgm:pt modelId="{825D9A4F-68B2-4FB8-AE09-0751CA5A59C0}" type="pres">
      <dgm:prSet presAssocID="{86A59C02-B731-41A6-BC05-21FB68438ADF}" presName="sibTrans" presStyleCnt="0"/>
      <dgm:spPr/>
    </dgm:pt>
    <dgm:pt modelId="{CE28CBF8-59DB-40B6-825B-7A3436A86FAA}" type="pres">
      <dgm:prSet presAssocID="{F8E606BA-E6E5-4142-A812-D7A14BEE2462}" presName="compNode" presStyleCnt="0"/>
      <dgm:spPr/>
    </dgm:pt>
    <dgm:pt modelId="{98A3FA68-E39F-46BA-B40C-127ACB6F8925}" type="pres">
      <dgm:prSet presAssocID="{F8E606BA-E6E5-4142-A812-D7A14BEE2462}" presName="iconRect" presStyleLbl="node1" presStyleIdx="4" presStyleCnt="7"/>
      <dgm:spPr>
        <a:blipFill>
          <a:blip xmlns:r="http://schemas.openxmlformats.org/officeDocument/2006/relationships"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a:blipFill>
      </dgm:spPr>
      <dgm:extLst>
        <a:ext uri="{E40237B7-FDA0-4F09-8148-C483321AD2D9}">
          <dgm14:cNvPr xmlns:dgm14="http://schemas.microsoft.com/office/drawing/2010/diagram" id="0" name="" descr="Checkmark"/>
        </a:ext>
      </dgm:extLst>
    </dgm:pt>
    <dgm:pt modelId="{225BD22C-87BB-4B2A-8890-7374E2421017}" type="pres">
      <dgm:prSet presAssocID="{F8E606BA-E6E5-4142-A812-D7A14BEE2462}" presName="spaceRect" presStyleCnt="0"/>
      <dgm:spPr/>
    </dgm:pt>
    <dgm:pt modelId="{83BA27D0-46EB-452E-B67F-1EC48037AC0E}" type="pres">
      <dgm:prSet presAssocID="{F8E606BA-E6E5-4142-A812-D7A14BEE2462}" presName="textRect" presStyleLbl="revTx" presStyleIdx="4" presStyleCnt="7">
        <dgm:presLayoutVars>
          <dgm:chMax val="1"/>
          <dgm:chPref val="1"/>
        </dgm:presLayoutVars>
      </dgm:prSet>
      <dgm:spPr/>
    </dgm:pt>
    <dgm:pt modelId="{6E153D7B-6285-40B7-8E48-739A5ABC2C62}" type="pres">
      <dgm:prSet presAssocID="{DB3BD02E-3905-46FF-8E2A-D17AE7DE147D}" presName="sibTrans" presStyleCnt="0"/>
      <dgm:spPr/>
    </dgm:pt>
    <dgm:pt modelId="{AE587A8B-C585-4BB4-918D-AB19F1907445}" type="pres">
      <dgm:prSet presAssocID="{6BA6C41B-7F52-405F-97A5-43B92C306A50}" presName="compNode" presStyleCnt="0"/>
      <dgm:spPr/>
    </dgm:pt>
    <dgm:pt modelId="{C48CD05D-D1EA-4538-94DC-F84D0F1B4F23}" type="pres">
      <dgm:prSet presAssocID="{6BA6C41B-7F52-405F-97A5-43B92C306A50}" presName="iconRect" presStyleLbl="node1" presStyleIdx="5" presStyleCnt="7"/>
      <dgm:spPr>
        <a:blipFill>
          <a:blip xmlns:r="http://schemas.openxmlformats.org/officeDocument/2006/relationships"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a:blipFill>
      </dgm:spPr>
      <dgm:extLst>
        <a:ext uri="{E40237B7-FDA0-4F09-8148-C483321AD2D9}">
          <dgm14:cNvPr xmlns:dgm14="http://schemas.microsoft.com/office/drawing/2010/diagram" id="0" name="" descr="Repeat"/>
        </a:ext>
      </dgm:extLst>
    </dgm:pt>
    <dgm:pt modelId="{814C0AB5-2ACB-41F9-8F4F-B190FCB42B8F}" type="pres">
      <dgm:prSet presAssocID="{6BA6C41B-7F52-405F-97A5-43B92C306A50}" presName="spaceRect" presStyleCnt="0"/>
      <dgm:spPr/>
    </dgm:pt>
    <dgm:pt modelId="{E5BEDDB0-299D-49EF-8CCD-3C416F72B133}" type="pres">
      <dgm:prSet presAssocID="{6BA6C41B-7F52-405F-97A5-43B92C306A50}" presName="textRect" presStyleLbl="revTx" presStyleIdx="5" presStyleCnt="7">
        <dgm:presLayoutVars>
          <dgm:chMax val="1"/>
          <dgm:chPref val="1"/>
        </dgm:presLayoutVars>
      </dgm:prSet>
      <dgm:spPr/>
    </dgm:pt>
    <dgm:pt modelId="{F5C501C9-FC98-4755-93DD-FF91A7487F8A}" type="pres">
      <dgm:prSet presAssocID="{4CEA127F-AF78-4E31-9F1E-E3F4C14D108E}" presName="sibTrans" presStyleCnt="0"/>
      <dgm:spPr/>
    </dgm:pt>
    <dgm:pt modelId="{03F45401-87B9-47EA-8B95-97AB2DDF3020}" type="pres">
      <dgm:prSet presAssocID="{156F554B-F5D3-4F2F-BF06-BB93915DB601}" presName="compNode" presStyleCnt="0"/>
      <dgm:spPr/>
    </dgm:pt>
    <dgm:pt modelId="{E055F617-24F2-42D5-AF04-C06BCF3B0326}" type="pres">
      <dgm:prSet presAssocID="{156F554B-F5D3-4F2F-BF06-BB93915DB601}" presName="iconRect" presStyleLbl="node1" presStyleIdx="6" presStyleCnt="7"/>
      <dgm:spPr>
        <a:blipFill>
          <a:blip xmlns:r="http://schemas.openxmlformats.org/officeDocument/2006/relationships"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a:blipFill>
      </dgm:spPr>
      <dgm:extLst>
        <a:ext uri="{E40237B7-FDA0-4F09-8148-C483321AD2D9}">
          <dgm14:cNvPr xmlns:dgm14="http://schemas.microsoft.com/office/drawing/2010/diagram" id="0" name="" descr="Gears"/>
        </a:ext>
      </dgm:extLst>
    </dgm:pt>
    <dgm:pt modelId="{498BF692-BA8F-49A7-99EB-43F275E72267}" type="pres">
      <dgm:prSet presAssocID="{156F554B-F5D3-4F2F-BF06-BB93915DB601}" presName="spaceRect" presStyleCnt="0"/>
      <dgm:spPr/>
    </dgm:pt>
    <dgm:pt modelId="{8A1CA809-93DD-4F75-BD73-6821FD41138B}" type="pres">
      <dgm:prSet presAssocID="{156F554B-F5D3-4F2F-BF06-BB93915DB601}" presName="textRect" presStyleLbl="revTx" presStyleIdx="6" presStyleCnt="7">
        <dgm:presLayoutVars>
          <dgm:chMax val="1"/>
          <dgm:chPref val="1"/>
        </dgm:presLayoutVars>
      </dgm:prSet>
      <dgm:spPr/>
    </dgm:pt>
  </dgm:ptLst>
  <dgm:cxnLst>
    <dgm:cxn modelId="{FDE5790A-57DE-4F8A-91F7-38DABC568A3C}" type="presOf" srcId="{6CE6410E-E813-4005-BA8C-FA3B1C623F04}" destId="{C2089C82-CDA8-4F23-8FCE-B75568985882}" srcOrd="0" destOrd="0" presId="urn:microsoft.com/office/officeart/2018/2/layout/IconLabelList"/>
    <dgm:cxn modelId="{C9E17218-09FE-4BDA-94F2-0CDF3A5A1CE7}" type="presOf" srcId="{6BA6C41B-7F52-405F-97A5-43B92C306A50}" destId="{E5BEDDB0-299D-49EF-8CCD-3C416F72B133}" srcOrd="0" destOrd="0" presId="urn:microsoft.com/office/officeart/2018/2/layout/IconLabelList"/>
    <dgm:cxn modelId="{FF75E123-E4E4-4800-B956-05C991FA40B7}" srcId="{6CE6410E-E813-4005-BA8C-FA3B1C623F04}" destId="{156F554B-F5D3-4F2F-BF06-BB93915DB601}" srcOrd="6" destOrd="0" parTransId="{6E6CEB4A-2E7F-4BEB-9C90-BC6ED9E61CC1}" sibTransId="{38A5F51A-5386-46AE-B597-3DE13136BB38}"/>
    <dgm:cxn modelId="{34F35E6C-CC32-48D3-90C2-22A3FA422792}" srcId="{6CE6410E-E813-4005-BA8C-FA3B1C623F04}" destId="{D71A13D1-82CD-4E9D-84EE-07ABC2FA56DA}" srcOrd="1" destOrd="0" parTransId="{94B6E178-8D85-46EB-BA33-68AB9D005C2E}" sibTransId="{01F06DA3-0E92-4E5F-ADF1-DAB0AF4389EF}"/>
    <dgm:cxn modelId="{0435646E-ACED-4143-B6EA-D730F6B10CFB}" srcId="{6CE6410E-E813-4005-BA8C-FA3B1C623F04}" destId="{031C81C5-DEB6-4732-8B05-58D5A106FA05}" srcOrd="3" destOrd="0" parTransId="{4BC6796C-97BA-49A6-A5AF-5573CC923F9D}" sibTransId="{86A59C02-B731-41A6-BC05-21FB68438ADF}"/>
    <dgm:cxn modelId="{BCA17874-573E-483E-8BD0-9426270E57F2}" type="presOf" srcId="{D03D3B42-B86D-4ACB-B883-33F3C2FBE1D2}" destId="{3CC202B5-16AA-4470-A6A2-6BB44E552DD0}" srcOrd="0" destOrd="0" presId="urn:microsoft.com/office/officeart/2018/2/layout/IconLabelList"/>
    <dgm:cxn modelId="{ADF91977-40FB-4358-B610-7F6B032C023F}" srcId="{6CE6410E-E813-4005-BA8C-FA3B1C623F04}" destId="{F8E606BA-E6E5-4142-A812-D7A14BEE2462}" srcOrd="4" destOrd="0" parTransId="{0981F0B0-1DE1-418B-84A6-B171809F5831}" sibTransId="{DB3BD02E-3905-46FF-8E2A-D17AE7DE147D}"/>
    <dgm:cxn modelId="{B6F68181-B84B-4311-A83E-C2BD83341286}" srcId="{6CE6410E-E813-4005-BA8C-FA3B1C623F04}" destId="{3BA2D511-C033-423B-9AA8-E016E4BC1861}" srcOrd="2" destOrd="0" parTransId="{E7BE6810-6F65-4A7D-9150-B4328ADA5930}" sibTransId="{2FF83C30-BE76-46E4-B936-6277D0F7325D}"/>
    <dgm:cxn modelId="{47348D8C-16FA-4448-ADF2-D3197F9E9779}" type="presOf" srcId="{D71A13D1-82CD-4E9D-84EE-07ABC2FA56DA}" destId="{6E226709-6AB6-4D42-A164-99BFF688F8C8}" srcOrd="0" destOrd="0" presId="urn:microsoft.com/office/officeart/2018/2/layout/IconLabelList"/>
    <dgm:cxn modelId="{F4DBDD9D-539D-4EFE-B621-29FF8C72A1B4}" srcId="{6CE6410E-E813-4005-BA8C-FA3B1C623F04}" destId="{6BA6C41B-7F52-405F-97A5-43B92C306A50}" srcOrd="5" destOrd="0" parTransId="{C0CE5869-E68D-498F-B5B2-D86F046E3CE0}" sibTransId="{4CEA127F-AF78-4E31-9F1E-E3F4C14D108E}"/>
    <dgm:cxn modelId="{2A42549F-E776-4AF1-9AF6-97D367595B9E}" type="presOf" srcId="{156F554B-F5D3-4F2F-BF06-BB93915DB601}" destId="{8A1CA809-93DD-4F75-BD73-6821FD41138B}" srcOrd="0" destOrd="0" presId="urn:microsoft.com/office/officeart/2018/2/layout/IconLabelList"/>
    <dgm:cxn modelId="{A5FA14CA-D473-4D0F-9D5C-708CF6E33004}" type="presOf" srcId="{031C81C5-DEB6-4732-8B05-58D5A106FA05}" destId="{5BD9CBB0-3D9C-4725-B221-9AFFF7A767CA}" srcOrd="0" destOrd="0" presId="urn:microsoft.com/office/officeart/2018/2/layout/IconLabelList"/>
    <dgm:cxn modelId="{5BC4A6CB-55C5-430E-BA35-BCF84DD6DE27}" type="presOf" srcId="{3BA2D511-C033-423B-9AA8-E016E4BC1861}" destId="{1A582019-5BAF-4E8D-B205-B02024BF8A0C}" srcOrd="0" destOrd="0" presId="urn:microsoft.com/office/officeart/2018/2/layout/IconLabelList"/>
    <dgm:cxn modelId="{E807A9DF-1F76-44B8-8912-CDC4DB2874A0}" srcId="{6CE6410E-E813-4005-BA8C-FA3B1C623F04}" destId="{D03D3B42-B86D-4ACB-B883-33F3C2FBE1D2}" srcOrd="0" destOrd="0" parTransId="{E5D80F67-65E3-43B2-93FB-ACC6AC78195C}" sibTransId="{FD5EDA88-494A-4ED2-A94B-1F2F4E014E8B}"/>
    <dgm:cxn modelId="{C62B14E0-0BF0-4412-A38A-C02D8F0AD122}" type="presOf" srcId="{F8E606BA-E6E5-4142-A812-D7A14BEE2462}" destId="{83BA27D0-46EB-452E-B67F-1EC48037AC0E}" srcOrd="0" destOrd="0" presId="urn:microsoft.com/office/officeart/2018/2/layout/IconLabelList"/>
    <dgm:cxn modelId="{41E1877D-6309-4B2D-AA3D-8CEDB4BF573A}" type="presParOf" srcId="{C2089C82-CDA8-4F23-8FCE-B75568985882}" destId="{7D184A31-BD83-4FDF-B57F-0EDA726FF7C9}" srcOrd="0" destOrd="0" presId="urn:microsoft.com/office/officeart/2018/2/layout/IconLabelList"/>
    <dgm:cxn modelId="{9826B41F-5415-4396-8B83-C7EC0DF1CF8B}" type="presParOf" srcId="{7D184A31-BD83-4FDF-B57F-0EDA726FF7C9}" destId="{E7F213E1-0CFF-486E-BA5F-B8465D29C9DE}" srcOrd="0" destOrd="0" presId="urn:microsoft.com/office/officeart/2018/2/layout/IconLabelList"/>
    <dgm:cxn modelId="{01DA9EF5-F821-4ADF-AEAD-628113FFF4F8}" type="presParOf" srcId="{7D184A31-BD83-4FDF-B57F-0EDA726FF7C9}" destId="{A6BB5355-9B7B-425E-A6AD-22B992BEB4B1}" srcOrd="1" destOrd="0" presId="urn:microsoft.com/office/officeart/2018/2/layout/IconLabelList"/>
    <dgm:cxn modelId="{1670935A-6F15-4B0F-9CF9-CCE61C369AF2}" type="presParOf" srcId="{7D184A31-BD83-4FDF-B57F-0EDA726FF7C9}" destId="{3CC202B5-16AA-4470-A6A2-6BB44E552DD0}" srcOrd="2" destOrd="0" presId="urn:microsoft.com/office/officeart/2018/2/layout/IconLabelList"/>
    <dgm:cxn modelId="{308B9CCA-120E-4CB2-81BB-C6CFE2FB1616}" type="presParOf" srcId="{C2089C82-CDA8-4F23-8FCE-B75568985882}" destId="{D7E021EB-C481-4F12-A4A0-F7E7B5DC3591}" srcOrd="1" destOrd="0" presId="urn:microsoft.com/office/officeart/2018/2/layout/IconLabelList"/>
    <dgm:cxn modelId="{E55FE32A-A2C6-47C6-A909-61AFA3AD255F}" type="presParOf" srcId="{C2089C82-CDA8-4F23-8FCE-B75568985882}" destId="{23D7227A-2EDA-4F22-B80C-5A84537D454A}" srcOrd="2" destOrd="0" presId="urn:microsoft.com/office/officeart/2018/2/layout/IconLabelList"/>
    <dgm:cxn modelId="{7EFF913C-D56A-43C4-B86E-E3EF16845987}" type="presParOf" srcId="{23D7227A-2EDA-4F22-B80C-5A84537D454A}" destId="{36EEFAC1-2304-4A58-9E9C-1BBE295D2DE2}" srcOrd="0" destOrd="0" presId="urn:microsoft.com/office/officeart/2018/2/layout/IconLabelList"/>
    <dgm:cxn modelId="{F2882D48-AB34-4A74-89AD-527573A3C520}" type="presParOf" srcId="{23D7227A-2EDA-4F22-B80C-5A84537D454A}" destId="{EA753F21-5D49-4FC7-B7A4-F0C0359BC00E}" srcOrd="1" destOrd="0" presId="urn:microsoft.com/office/officeart/2018/2/layout/IconLabelList"/>
    <dgm:cxn modelId="{8C6E540E-C106-4FF2-BD35-B5BFE7EC6DB2}" type="presParOf" srcId="{23D7227A-2EDA-4F22-B80C-5A84537D454A}" destId="{6E226709-6AB6-4D42-A164-99BFF688F8C8}" srcOrd="2" destOrd="0" presId="urn:microsoft.com/office/officeart/2018/2/layout/IconLabelList"/>
    <dgm:cxn modelId="{DCFAAC31-11AC-44C8-AECE-C67A7F4DB752}" type="presParOf" srcId="{C2089C82-CDA8-4F23-8FCE-B75568985882}" destId="{836AAC76-EF10-4EC1-A432-B8463F72E402}" srcOrd="3" destOrd="0" presId="urn:microsoft.com/office/officeart/2018/2/layout/IconLabelList"/>
    <dgm:cxn modelId="{BB567182-839A-470D-B69F-2A0837D6A9C0}" type="presParOf" srcId="{C2089C82-CDA8-4F23-8FCE-B75568985882}" destId="{1649BC92-AF54-4B53-B7D6-6695719CB25C}" srcOrd="4" destOrd="0" presId="urn:microsoft.com/office/officeart/2018/2/layout/IconLabelList"/>
    <dgm:cxn modelId="{4183DE4F-73A9-43D7-A24C-726BC0ECBDEF}" type="presParOf" srcId="{1649BC92-AF54-4B53-B7D6-6695719CB25C}" destId="{1A8EB1E7-C517-4BFF-B592-7EAD97970437}" srcOrd="0" destOrd="0" presId="urn:microsoft.com/office/officeart/2018/2/layout/IconLabelList"/>
    <dgm:cxn modelId="{CF2536D2-4F4A-4101-B0F8-0659B8720FFA}" type="presParOf" srcId="{1649BC92-AF54-4B53-B7D6-6695719CB25C}" destId="{E9A8B839-9D91-41E0-A638-9B4632056693}" srcOrd="1" destOrd="0" presId="urn:microsoft.com/office/officeart/2018/2/layout/IconLabelList"/>
    <dgm:cxn modelId="{A90E5429-259D-46B3-8FA2-F29EA96EF457}" type="presParOf" srcId="{1649BC92-AF54-4B53-B7D6-6695719CB25C}" destId="{1A582019-5BAF-4E8D-B205-B02024BF8A0C}" srcOrd="2" destOrd="0" presId="urn:microsoft.com/office/officeart/2018/2/layout/IconLabelList"/>
    <dgm:cxn modelId="{460D42B9-13FC-4117-AD52-626A33E8365A}" type="presParOf" srcId="{C2089C82-CDA8-4F23-8FCE-B75568985882}" destId="{AE8B8627-6F6F-46A6-B185-D7B49DE8A77F}" srcOrd="5" destOrd="0" presId="urn:microsoft.com/office/officeart/2018/2/layout/IconLabelList"/>
    <dgm:cxn modelId="{151A3E0E-AEE9-430E-8028-503DB053E03A}" type="presParOf" srcId="{C2089C82-CDA8-4F23-8FCE-B75568985882}" destId="{1923AEDA-4BF4-436F-940D-006D12F64E06}" srcOrd="6" destOrd="0" presId="urn:microsoft.com/office/officeart/2018/2/layout/IconLabelList"/>
    <dgm:cxn modelId="{75B96434-F0D6-4A82-8213-247C4EFDAC87}" type="presParOf" srcId="{1923AEDA-4BF4-436F-940D-006D12F64E06}" destId="{8D7C3A23-D1A7-42E0-A1BD-728E674FFF3A}" srcOrd="0" destOrd="0" presId="urn:microsoft.com/office/officeart/2018/2/layout/IconLabelList"/>
    <dgm:cxn modelId="{34D3EDB2-8DB4-4CBB-A95C-D6084781BCB6}" type="presParOf" srcId="{1923AEDA-4BF4-436F-940D-006D12F64E06}" destId="{FE6A4577-051D-46BA-B549-29846C2F0F16}" srcOrd="1" destOrd="0" presId="urn:microsoft.com/office/officeart/2018/2/layout/IconLabelList"/>
    <dgm:cxn modelId="{F8E13314-4941-435F-9392-873D2DF91484}" type="presParOf" srcId="{1923AEDA-4BF4-436F-940D-006D12F64E06}" destId="{5BD9CBB0-3D9C-4725-B221-9AFFF7A767CA}" srcOrd="2" destOrd="0" presId="urn:microsoft.com/office/officeart/2018/2/layout/IconLabelList"/>
    <dgm:cxn modelId="{1022869E-58A2-4D5E-9D5C-7E0FB5CA51BA}" type="presParOf" srcId="{C2089C82-CDA8-4F23-8FCE-B75568985882}" destId="{825D9A4F-68B2-4FB8-AE09-0751CA5A59C0}" srcOrd="7" destOrd="0" presId="urn:microsoft.com/office/officeart/2018/2/layout/IconLabelList"/>
    <dgm:cxn modelId="{5709AA7A-82D5-4C95-BC27-C30F9334D8FD}" type="presParOf" srcId="{C2089C82-CDA8-4F23-8FCE-B75568985882}" destId="{CE28CBF8-59DB-40B6-825B-7A3436A86FAA}" srcOrd="8" destOrd="0" presId="urn:microsoft.com/office/officeart/2018/2/layout/IconLabelList"/>
    <dgm:cxn modelId="{2E9496B6-8A27-4F27-B556-9BF2C8F7BE0A}" type="presParOf" srcId="{CE28CBF8-59DB-40B6-825B-7A3436A86FAA}" destId="{98A3FA68-E39F-46BA-B40C-127ACB6F8925}" srcOrd="0" destOrd="0" presId="urn:microsoft.com/office/officeart/2018/2/layout/IconLabelList"/>
    <dgm:cxn modelId="{E76F209A-B94F-4D8F-BF0C-8A4CFE0AE5B0}" type="presParOf" srcId="{CE28CBF8-59DB-40B6-825B-7A3436A86FAA}" destId="{225BD22C-87BB-4B2A-8890-7374E2421017}" srcOrd="1" destOrd="0" presId="urn:microsoft.com/office/officeart/2018/2/layout/IconLabelList"/>
    <dgm:cxn modelId="{8021DBEB-7427-43CF-A3C5-348DFF363763}" type="presParOf" srcId="{CE28CBF8-59DB-40B6-825B-7A3436A86FAA}" destId="{83BA27D0-46EB-452E-B67F-1EC48037AC0E}" srcOrd="2" destOrd="0" presId="urn:microsoft.com/office/officeart/2018/2/layout/IconLabelList"/>
    <dgm:cxn modelId="{154944A5-0448-4B10-9002-69A63D5061D8}" type="presParOf" srcId="{C2089C82-CDA8-4F23-8FCE-B75568985882}" destId="{6E153D7B-6285-40B7-8E48-739A5ABC2C62}" srcOrd="9" destOrd="0" presId="urn:microsoft.com/office/officeart/2018/2/layout/IconLabelList"/>
    <dgm:cxn modelId="{79E4C9A1-3BAD-4120-8EF3-369632F848CD}" type="presParOf" srcId="{C2089C82-CDA8-4F23-8FCE-B75568985882}" destId="{AE587A8B-C585-4BB4-918D-AB19F1907445}" srcOrd="10" destOrd="0" presId="urn:microsoft.com/office/officeart/2018/2/layout/IconLabelList"/>
    <dgm:cxn modelId="{47A538DB-CE25-49C0-B8F1-A2BE1C42B6A6}" type="presParOf" srcId="{AE587A8B-C585-4BB4-918D-AB19F1907445}" destId="{C48CD05D-D1EA-4538-94DC-F84D0F1B4F23}" srcOrd="0" destOrd="0" presId="urn:microsoft.com/office/officeart/2018/2/layout/IconLabelList"/>
    <dgm:cxn modelId="{46E5805C-7DF6-4B71-9D77-C76F35325A12}" type="presParOf" srcId="{AE587A8B-C585-4BB4-918D-AB19F1907445}" destId="{814C0AB5-2ACB-41F9-8F4F-B190FCB42B8F}" srcOrd="1" destOrd="0" presId="urn:microsoft.com/office/officeart/2018/2/layout/IconLabelList"/>
    <dgm:cxn modelId="{D6D752E1-2EA5-434E-AD85-07B251AF16AE}" type="presParOf" srcId="{AE587A8B-C585-4BB4-918D-AB19F1907445}" destId="{E5BEDDB0-299D-49EF-8CCD-3C416F72B133}" srcOrd="2" destOrd="0" presId="urn:microsoft.com/office/officeart/2018/2/layout/IconLabelList"/>
    <dgm:cxn modelId="{4602698C-FE4D-4578-ABEE-C767D6646D29}" type="presParOf" srcId="{C2089C82-CDA8-4F23-8FCE-B75568985882}" destId="{F5C501C9-FC98-4755-93DD-FF91A7487F8A}" srcOrd="11" destOrd="0" presId="urn:microsoft.com/office/officeart/2018/2/layout/IconLabelList"/>
    <dgm:cxn modelId="{D35B712E-AA6B-4A7F-864A-42E42BC541D4}" type="presParOf" srcId="{C2089C82-CDA8-4F23-8FCE-B75568985882}" destId="{03F45401-87B9-47EA-8B95-97AB2DDF3020}" srcOrd="12" destOrd="0" presId="urn:microsoft.com/office/officeart/2018/2/layout/IconLabelList"/>
    <dgm:cxn modelId="{DCD7AF89-F8B0-4349-A9A8-B233A7A9C80C}" type="presParOf" srcId="{03F45401-87B9-47EA-8B95-97AB2DDF3020}" destId="{E055F617-24F2-42D5-AF04-C06BCF3B0326}" srcOrd="0" destOrd="0" presId="urn:microsoft.com/office/officeart/2018/2/layout/IconLabelList"/>
    <dgm:cxn modelId="{63BC874F-2C1B-40D0-85DF-047524B98EB9}" type="presParOf" srcId="{03F45401-87B9-47EA-8B95-97AB2DDF3020}" destId="{498BF692-BA8F-49A7-99EB-43F275E72267}" srcOrd="1" destOrd="0" presId="urn:microsoft.com/office/officeart/2018/2/layout/IconLabelList"/>
    <dgm:cxn modelId="{1F1EC630-4361-410A-A964-08987CDBC9C8}" type="presParOf" srcId="{03F45401-87B9-47EA-8B95-97AB2DDF3020}" destId="{8A1CA809-93DD-4F75-BD73-6821FD41138B}"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C4F38A4-A381-4F75-9124-EA8EE37D0FAC}"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519C4F0B-D062-4678-8B48-EBC659274D2F}">
      <dgm:prSet/>
      <dgm:spPr/>
      <dgm:t>
        <a:bodyPr/>
        <a:lstStyle/>
        <a:p>
          <a:r>
            <a:rPr lang="en-US"/>
            <a:t>str</a:t>
          </a:r>
        </a:p>
      </dgm:t>
    </dgm:pt>
    <dgm:pt modelId="{334928D7-514D-44CC-9F36-6FCF08C2F8FB}" type="parTrans" cxnId="{78BF9F69-4431-4C10-861B-D2885B7C1DC5}">
      <dgm:prSet/>
      <dgm:spPr/>
      <dgm:t>
        <a:bodyPr/>
        <a:lstStyle/>
        <a:p>
          <a:endParaRPr lang="en-US"/>
        </a:p>
      </dgm:t>
    </dgm:pt>
    <dgm:pt modelId="{E95C3674-C8E9-4202-9F72-79DA1F6C1F03}" type="sibTrans" cxnId="{78BF9F69-4431-4C10-861B-D2885B7C1DC5}">
      <dgm:prSet/>
      <dgm:spPr/>
      <dgm:t>
        <a:bodyPr/>
        <a:lstStyle/>
        <a:p>
          <a:endParaRPr lang="en-US"/>
        </a:p>
      </dgm:t>
    </dgm:pt>
    <dgm:pt modelId="{62994F5E-7322-481B-9221-968CE7E88758}">
      <dgm:prSet/>
      <dgm:spPr/>
      <dgm:t>
        <a:bodyPr/>
        <a:lstStyle/>
        <a:p>
          <a:r>
            <a:rPr lang="en-US"/>
            <a:t>int </a:t>
          </a:r>
        </a:p>
      </dgm:t>
    </dgm:pt>
    <dgm:pt modelId="{7C1E202D-FB4E-49E6-AB2B-2989A1719EF3}" type="parTrans" cxnId="{F1238681-8FDA-49F1-A923-6D7DB7310A5F}">
      <dgm:prSet/>
      <dgm:spPr/>
      <dgm:t>
        <a:bodyPr/>
        <a:lstStyle/>
        <a:p>
          <a:endParaRPr lang="en-US"/>
        </a:p>
      </dgm:t>
    </dgm:pt>
    <dgm:pt modelId="{2CFF201B-D134-42AC-957C-51631D3293F4}" type="sibTrans" cxnId="{F1238681-8FDA-49F1-A923-6D7DB7310A5F}">
      <dgm:prSet/>
      <dgm:spPr/>
      <dgm:t>
        <a:bodyPr/>
        <a:lstStyle/>
        <a:p>
          <a:endParaRPr lang="en-US"/>
        </a:p>
      </dgm:t>
    </dgm:pt>
    <dgm:pt modelId="{8DC4FB9C-102B-47C7-948C-9F2EB7186324}">
      <dgm:prSet/>
      <dgm:spPr/>
      <dgm:t>
        <a:bodyPr/>
        <a:lstStyle/>
        <a:p>
          <a:r>
            <a:rPr lang="en-US"/>
            <a:t>float</a:t>
          </a:r>
        </a:p>
      </dgm:t>
    </dgm:pt>
    <dgm:pt modelId="{A8D00134-29B4-421E-954F-0DDE5B06040D}" type="parTrans" cxnId="{A278235B-ABC3-4273-AA8F-240A315119B6}">
      <dgm:prSet/>
      <dgm:spPr/>
      <dgm:t>
        <a:bodyPr/>
        <a:lstStyle/>
        <a:p>
          <a:endParaRPr lang="en-US"/>
        </a:p>
      </dgm:t>
    </dgm:pt>
    <dgm:pt modelId="{E68956F0-78DD-4461-B0A5-91E0F44515BF}" type="sibTrans" cxnId="{A278235B-ABC3-4273-AA8F-240A315119B6}">
      <dgm:prSet/>
      <dgm:spPr/>
      <dgm:t>
        <a:bodyPr/>
        <a:lstStyle/>
        <a:p>
          <a:endParaRPr lang="en-US"/>
        </a:p>
      </dgm:t>
    </dgm:pt>
    <dgm:pt modelId="{FDDE5950-3C74-4A0F-9428-CECA24E8E3CC}">
      <dgm:prSet/>
      <dgm:spPr/>
      <dgm:t>
        <a:bodyPr/>
        <a:lstStyle/>
        <a:p>
          <a:r>
            <a:rPr lang="en-US"/>
            <a:t>list</a:t>
          </a:r>
        </a:p>
      </dgm:t>
    </dgm:pt>
    <dgm:pt modelId="{18B9D0C0-A652-48AB-B453-E55E3A8FB5FB}" type="parTrans" cxnId="{0AF9F1CC-B9B7-4FC0-B600-05708AA1B7A1}">
      <dgm:prSet/>
      <dgm:spPr/>
      <dgm:t>
        <a:bodyPr/>
        <a:lstStyle/>
        <a:p>
          <a:endParaRPr lang="en-US"/>
        </a:p>
      </dgm:t>
    </dgm:pt>
    <dgm:pt modelId="{28ED4B1D-D843-4CA8-9F8D-51B33EBF096D}" type="sibTrans" cxnId="{0AF9F1CC-B9B7-4FC0-B600-05708AA1B7A1}">
      <dgm:prSet/>
      <dgm:spPr/>
      <dgm:t>
        <a:bodyPr/>
        <a:lstStyle/>
        <a:p>
          <a:endParaRPr lang="en-US"/>
        </a:p>
      </dgm:t>
    </dgm:pt>
    <dgm:pt modelId="{E1ADC5A6-FD20-4E4E-850B-25C9A95DCA39}">
      <dgm:prSet/>
      <dgm:spPr/>
      <dgm:t>
        <a:bodyPr/>
        <a:lstStyle/>
        <a:p>
          <a:r>
            <a:rPr lang="en-US"/>
            <a:t>tuple</a:t>
          </a:r>
        </a:p>
      </dgm:t>
    </dgm:pt>
    <dgm:pt modelId="{B63322F7-0483-4DE7-B871-26EF09500F35}" type="parTrans" cxnId="{371E3E8E-7D0F-4D83-9EB1-6D320B317DE1}">
      <dgm:prSet/>
      <dgm:spPr/>
      <dgm:t>
        <a:bodyPr/>
        <a:lstStyle/>
        <a:p>
          <a:endParaRPr lang="en-US"/>
        </a:p>
      </dgm:t>
    </dgm:pt>
    <dgm:pt modelId="{37CA10D6-9B2B-4D50-A45D-840A8091315E}" type="sibTrans" cxnId="{371E3E8E-7D0F-4D83-9EB1-6D320B317DE1}">
      <dgm:prSet/>
      <dgm:spPr/>
      <dgm:t>
        <a:bodyPr/>
        <a:lstStyle/>
        <a:p>
          <a:endParaRPr lang="en-US"/>
        </a:p>
      </dgm:t>
    </dgm:pt>
    <dgm:pt modelId="{342927A1-3878-4EA2-B59D-CCEBD433A822}">
      <dgm:prSet/>
      <dgm:spPr/>
      <dgm:t>
        <a:bodyPr/>
        <a:lstStyle/>
        <a:p>
          <a:r>
            <a:rPr lang="en-US"/>
            <a:t>set </a:t>
          </a:r>
        </a:p>
      </dgm:t>
    </dgm:pt>
    <dgm:pt modelId="{1F0EB7FA-7359-4372-BB41-76771343C81B}" type="parTrans" cxnId="{58E82797-843D-42C0-BFD3-96921E11D181}">
      <dgm:prSet/>
      <dgm:spPr/>
      <dgm:t>
        <a:bodyPr/>
        <a:lstStyle/>
        <a:p>
          <a:endParaRPr lang="en-US"/>
        </a:p>
      </dgm:t>
    </dgm:pt>
    <dgm:pt modelId="{5F4E7292-07C3-4C8D-89A1-6BCFFD034F88}" type="sibTrans" cxnId="{58E82797-843D-42C0-BFD3-96921E11D181}">
      <dgm:prSet/>
      <dgm:spPr/>
      <dgm:t>
        <a:bodyPr/>
        <a:lstStyle/>
        <a:p>
          <a:endParaRPr lang="en-US"/>
        </a:p>
      </dgm:t>
    </dgm:pt>
    <dgm:pt modelId="{E3093CCF-3AF5-4655-BD3C-9C9C56904B3D}">
      <dgm:prSet/>
      <dgm:spPr/>
      <dgm:t>
        <a:bodyPr/>
        <a:lstStyle/>
        <a:p>
          <a:r>
            <a:rPr lang="en-US"/>
            <a:t>dict</a:t>
          </a:r>
        </a:p>
      </dgm:t>
    </dgm:pt>
    <dgm:pt modelId="{E839ACC4-FBC6-4D49-98CD-339A9AEF6B89}" type="parTrans" cxnId="{2DC2BE39-5AD0-44BF-BE22-DF4862BE0C6E}">
      <dgm:prSet/>
      <dgm:spPr/>
      <dgm:t>
        <a:bodyPr/>
        <a:lstStyle/>
        <a:p>
          <a:endParaRPr lang="en-US"/>
        </a:p>
      </dgm:t>
    </dgm:pt>
    <dgm:pt modelId="{159DED2C-A803-45EF-A4CE-AC9BDA017E28}" type="sibTrans" cxnId="{2DC2BE39-5AD0-44BF-BE22-DF4862BE0C6E}">
      <dgm:prSet/>
      <dgm:spPr/>
      <dgm:t>
        <a:bodyPr/>
        <a:lstStyle/>
        <a:p>
          <a:endParaRPr lang="en-US"/>
        </a:p>
      </dgm:t>
    </dgm:pt>
    <dgm:pt modelId="{E4568BA4-23D9-4738-8378-EEDB3F7D67A9}" type="pres">
      <dgm:prSet presAssocID="{1C4F38A4-A381-4F75-9124-EA8EE37D0FAC}" presName="vert0" presStyleCnt="0">
        <dgm:presLayoutVars>
          <dgm:dir/>
          <dgm:animOne val="branch"/>
          <dgm:animLvl val="lvl"/>
        </dgm:presLayoutVars>
      </dgm:prSet>
      <dgm:spPr/>
    </dgm:pt>
    <dgm:pt modelId="{889299C0-DEBB-4633-9B73-BD161E4CDB9D}" type="pres">
      <dgm:prSet presAssocID="{519C4F0B-D062-4678-8B48-EBC659274D2F}" presName="thickLine" presStyleLbl="alignNode1" presStyleIdx="0" presStyleCnt="7"/>
      <dgm:spPr/>
    </dgm:pt>
    <dgm:pt modelId="{6CCFA168-C284-4E5B-BB44-966D95B6FFC8}" type="pres">
      <dgm:prSet presAssocID="{519C4F0B-D062-4678-8B48-EBC659274D2F}" presName="horz1" presStyleCnt="0"/>
      <dgm:spPr/>
    </dgm:pt>
    <dgm:pt modelId="{BE08E5E9-B069-47CB-8A94-5B5F6EA6A939}" type="pres">
      <dgm:prSet presAssocID="{519C4F0B-D062-4678-8B48-EBC659274D2F}" presName="tx1" presStyleLbl="revTx" presStyleIdx="0" presStyleCnt="7"/>
      <dgm:spPr/>
    </dgm:pt>
    <dgm:pt modelId="{49A85997-A8E0-4A9D-BC64-31688A7ED189}" type="pres">
      <dgm:prSet presAssocID="{519C4F0B-D062-4678-8B48-EBC659274D2F}" presName="vert1" presStyleCnt="0"/>
      <dgm:spPr/>
    </dgm:pt>
    <dgm:pt modelId="{615C0898-3292-4DE1-A359-BE50E48DEB0A}" type="pres">
      <dgm:prSet presAssocID="{62994F5E-7322-481B-9221-968CE7E88758}" presName="thickLine" presStyleLbl="alignNode1" presStyleIdx="1" presStyleCnt="7"/>
      <dgm:spPr/>
    </dgm:pt>
    <dgm:pt modelId="{A1C7E451-6809-4991-95D5-F3C97A298288}" type="pres">
      <dgm:prSet presAssocID="{62994F5E-7322-481B-9221-968CE7E88758}" presName="horz1" presStyleCnt="0"/>
      <dgm:spPr/>
    </dgm:pt>
    <dgm:pt modelId="{99C941FE-709C-4CD3-A93B-32E0F882C1AC}" type="pres">
      <dgm:prSet presAssocID="{62994F5E-7322-481B-9221-968CE7E88758}" presName="tx1" presStyleLbl="revTx" presStyleIdx="1" presStyleCnt="7"/>
      <dgm:spPr/>
    </dgm:pt>
    <dgm:pt modelId="{6400AF6C-E92A-4405-BACD-272C6D184A05}" type="pres">
      <dgm:prSet presAssocID="{62994F5E-7322-481B-9221-968CE7E88758}" presName="vert1" presStyleCnt="0"/>
      <dgm:spPr/>
    </dgm:pt>
    <dgm:pt modelId="{A452B6B5-215C-4FF8-9323-E664C9F16A25}" type="pres">
      <dgm:prSet presAssocID="{8DC4FB9C-102B-47C7-948C-9F2EB7186324}" presName="thickLine" presStyleLbl="alignNode1" presStyleIdx="2" presStyleCnt="7"/>
      <dgm:spPr/>
    </dgm:pt>
    <dgm:pt modelId="{DDED9E9C-E866-4BF6-8FDC-F965A21B4332}" type="pres">
      <dgm:prSet presAssocID="{8DC4FB9C-102B-47C7-948C-9F2EB7186324}" presName="horz1" presStyleCnt="0"/>
      <dgm:spPr/>
    </dgm:pt>
    <dgm:pt modelId="{8F0513F9-6967-45D1-8AC3-82C2E5E98AA6}" type="pres">
      <dgm:prSet presAssocID="{8DC4FB9C-102B-47C7-948C-9F2EB7186324}" presName="tx1" presStyleLbl="revTx" presStyleIdx="2" presStyleCnt="7"/>
      <dgm:spPr/>
    </dgm:pt>
    <dgm:pt modelId="{33D384B1-8937-46B3-993A-69C42E253F2E}" type="pres">
      <dgm:prSet presAssocID="{8DC4FB9C-102B-47C7-948C-9F2EB7186324}" presName="vert1" presStyleCnt="0"/>
      <dgm:spPr/>
    </dgm:pt>
    <dgm:pt modelId="{5F3102FD-EC37-4467-8878-58F34905ACF2}" type="pres">
      <dgm:prSet presAssocID="{FDDE5950-3C74-4A0F-9428-CECA24E8E3CC}" presName="thickLine" presStyleLbl="alignNode1" presStyleIdx="3" presStyleCnt="7"/>
      <dgm:spPr/>
    </dgm:pt>
    <dgm:pt modelId="{3782B7A5-26D2-4F36-9E4D-669159AB830F}" type="pres">
      <dgm:prSet presAssocID="{FDDE5950-3C74-4A0F-9428-CECA24E8E3CC}" presName="horz1" presStyleCnt="0"/>
      <dgm:spPr/>
    </dgm:pt>
    <dgm:pt modelId="{EAEEB84B-C13C-4D7F-AF75-88620A4A89F5}" type="pres">
      <dgm:prSet presAssocID="{FDDE5950-3C74-4A0F-9428-CECA24E8E3CC}" presName="tx1" presStyleLbl="revTx" presStyleIdx="3" presStyleCnt="7"/>
      <dgm:spPr/>
    </dgm:pt>
    <dgm:pt modelId="{608BFF08-2481-4560-8A70-9D5D00C17762}" type="pres">
      <dgm:prSet presAssocID="{FDDE5950-3C74-4A0F-9428-CECA24E8E3CC}" presName="vert1" presStyleCnt="0"/>
      <dgm:spPr/>
    </dgm:pt>
    <dgm:pt modelId="{6F8F1422-9E59-4982-8168-1B87FD18D24B}" type="pres">
      <dgm:prSet presAssocID="{E1ADC5A6-FD20-4E4E-850B-25C9A95DCA39}" presName="thickLine" presStyleLbl="alignNode1" presStyleIdx="4" presStyleCnt="7"/>
      <dgm:spPr/>
    </dgm:pt>
    <dgm:pt modelId="{E07C39EA-0C77-49F2-A325-AB0EEDD7838A}" type="pres">
      <dgm:prSet presAssocID="{E1ADC5A6-FD20-4E4E-850B-25C9A95DCA39}" presName="horz1" presStyleCnt="0"/>
      <dgm:spPr/>
    </dgm:pt>
    <dgm:pt modelId="{2A240148-FE0C-4109-AEBB-01CA1DA7121A}" type="pres">
      <dgm:prSet presAssocID="{E1ADC5A6-FD20-4E4E-850B-25C9A95DCA39}" presName="tx1" presStyleLbl="revTx" presStyleIdx="4" presStyleCnt="7"/>
      <dgm:spPr/>
    </dgm:pt>
    <dgm:pt modelId="{22E63A13-B363-42CA-AA4B-82FDF2F1F30F}" type="pres">
      <dgm:prSet presAssocID="{E1ADC5A6-FD20-4E4E-850B-25C9A95DCA39}" presName="vert1" presStyleCnt="0"/>
      <dgm:spPr/>
    </dgm:pt>
    <dgm:pt modelId="{C3B59D3C-3F51-4F76-B5ED-E4A5FC8EF44D}" type="pres">
      <dgm:prSet presAssocID="{342927A1-3878-4EA2-B59D-CCEBD433A822}" presName="thickLine" presStyleLbl="alignNode1" presStyleIdx="5" presStyleCnt="7"/>
      <dgm:spPr/>
    </dgm:pt>
    <dgm:pt modelId="{9D51A087-AA13-4262-9FAA-73A150B97F66}" type="pres">
      <dgm:prSet presAssocID="{342927A1-3878-4EA2-B59D-CCEBD433A822}" presName="horz1" presStyleCnt="0"/>
      <dgm:spPr/>
    </dgm:pt>
    <dgm:pt modelId="{C5CF3DD3-A4F3-421C-8C50-DF853705C0F2}" type="pres">
      <dgm:prSet presAssocID="{342927A1-3878-4EA2-B59D-CCEBD433A822}" presName="tx1" presStyleLbl="revTx" presStyleIdx="5" presStyleCnt="7"/>
      <dgm:spPr/>
    </dgm:pt>
    <dgm:pt modelId="{0AB4C8D3-91F0-4830-9DAF-4F0A8CE1D818}" type="pres">
      <dgm:prSet presAssocID="{342927A1-3878-4EA2-B59D-CCEBD433A822}" presName="vert1" presStyleCnt="0"/>
      <dgm:spPr/>
    </dgm:pt>
    <dgm:pt modelId="{58557C6E-EA44-4E18-9BB2-F5B37AB559E3}" type="pres">
      <dgm:prSet presAssocID="{E3093CCF-3AF5-4655-BD3C-9C9C56904B3D}" presName="thickLine" presStyleLbl="alignNode1" presStyleIdx="6" presStyleCnt="7"/>
      <dgm:spPr/>
    </dgm:pt>
    <dgm:pt modelId="{D0AB45ED-6FF2-4CAB-971D-4600210B83D0}" type="pres">
      <dgm:prSet presAssocID="{E3093CCF-3AF5-4655-BD3C-9C9C56904B3D}" presName="horz1" presStyleCnt="0"/>
      <dgm:spPr/>
    </dgm:pt>
    <dgm:pt modelId="{EA42EAC5-D52C-4A22-853C-271211AC46D4}" type="pres">
      <dgm:prSet presAssocID="{E3093CCF-3AF5-4655-BD3C-9C9C56904B3D}" presName="tx1" presStyleLbl="revTx" presStyleIdx="6" presStyleCnt="7"/>
      <dgm:spPr/>
    </dgm:pt>
    <dgm:pt modelId="{437C1C1F-274F-4169-AD30-46B6A585B3A0}" type="pres">
      <dgm:prSet presAssocID="{E3093CCF-3AF5-4655-BD3C-9C9C56904B3D}" presName="vert1" presStyleCnt="0"/>
      <dgm:spPr/>
    </dgm:pt>
  </dgm:ptLst>
  <dgm:cxnLst>
    <dgm:cxn modelId="{4C0DB803-454B-4B9A-BF11-CA2699241DB1}" type="presOf" srcId="{8DC4FB9C-102B-47C7-948C-9F2EB7186324}" destId="{8F0513F9-6967-45D1-8AC3-82C2E5E98AA6}" srcOrd="0" destOrd="0" presId="urn:microsoft.com/office/officeart/2008/layout/LinedList"/>
    <dgm:cxn modelId="{8B76E12E-C699-457A-B9C4-E88B28E1E96E}" type="presOf" srcId="{E3093CCF-3AF5-4655-BD3C-9C9C56904B3D}" destId="{EA42EAC5-D52C-4A22-853C-271211AC46D4}" srcOrd="0" destOrd="0" presId="urn:microsoft.com/office/officeart/2008/layout/LinedList"/>
    <dgm:cxn modelId="{2DC2BE39-5AD0-44BF-BE22-DF4862BE0C6E}" srcId="{1C4F38A4-A381-4F75-9124-EA8EE37D0FAC}" destId="{E3093CCF-3AF5-4655-BD3C-9C9C56904B3D}" srcOrd="6" destOrd="0" parTransId="{E839ACC4-FBC6-4D49-98CD-339A9AEF6B89}" sibTransId="{159DED2C-A803-45EF-A4CE-AC9BDA017E28}"/>
    <dgm:cxn modelId="{A278235B-ABC3-4273-AA8F-240A315119B6}" srcId="{1C4F38A4-A381-4F75-9124-EA8EE37D0FAC}" destId="{8DC4FB9C-102B-47C7-948C-9F2EB7186324}" srcOrd="2" destOrd="0" parTransId="{A8D00134-29B4-421E-954F-0DDE5B06040D}" sibTransId="{E68956F0-78DD-4461-B0A5-91E0F44515BF}"/>
    <dgm:cxn modelId="{6BECA25E-3EF6-40E3-B5BF-695E482533D7}" type="presOf" srcId="{E1ADC5A6-FD20-4E4E-850B-25C9A95DCA39}" destId="{2A240148-FE0C-4109-AEBB-01CA1DA7121A}" srcOrd="0" destOrd="0" presId="urn:microsoft.com/office/officeart/2008/layout/LinedList"/>
    <dgm:cxn modelId="{78BF9F69-4431-4C10-861B-D2885B7C1DC5}" srcId="{1C4F38A4-A381-4F75-9124-EA8EE37D0FAC}" destId="{519C4F0B-D062-4678-8B48-EBC659274D2F}" srcOrd="0" destOrd="0" parTransId="{334928D7-514D-44CC-9F36-6FCF08C2F8FB}" sibTransId="{E95C3674-C8E9-4202-9F72-79DA1F6C1F03}"/>
    <dgm:cxn modelId="{27F0FA4D-DD88-42F1-B11C-2C5B48A6AD99}" type="presOf" srcId="{519C4F0B-D062-4678-8B48-EBC659274D2F}" destId="{BE08E5E9-B069-47CB-8A94-5B5F6EA6A939}" srcOrd="0" destOrd="0" presId="urn:microsoft.com/office/officeart/2008/layout/LinedList"/>
    <dgm:cxn modelId="{D27DAE4F-6741-4A23-BA40-EC6E605D699F}" type="presOf" srcId="{342927A1-3878-4EA2-B59D-CCEBD433A822}" destId="{C5CF3DD3-A4F3-421C-8C50-DF853705C0F2}" srcOrd="0" destOrd="0" presId="urn:microsoft.com/office/officeart/2008/layout/LinedList"/>
    <dgm:cxn modelId="{F1238681-8FDA-49F1-A923-6D7DB7310A5F}" srcId="{1C4F38A4-A381-4F75-9124-EA8EE37D0FAC}" destId="{62994F5E-7322-481B-9221-968CE7E88758}" srcOrd="1" destOrd="0" parTransId="{7C1E202D-FB4E-49E6-AB2B-2989A1719EF3}" sibTransId="{2CFF201B-D134-42AC-957C-51631D3293F4}"/>
    <dgm:cxn modelId="{371E3E8E-7D0F-4D83-9EB1-6D320B317DE1}" srcId="{1C4F38A4-A381-4F75-9124-EA8EE37D0FAC}" destId="{E1ADC5A6-FD20-4E4E-850B-25C9A95DCA39}" srcOrd="4" destOrd="0" parTransId="{B63322F7-0483-4DE7-B871-26EF09500F35}" sibTransId="{37CA10D6-9B2B-4D50-A45D-840A8091315E}"/>
    <dgm:cxn modelId="{58E82797-843D-42C0-BFD3-96921E11D181}" srcId="{1C4F38A4-A381-4F75-9124-EA8EE37D0FAC}" destId="{342927A1-3878-4EA2-B59D-CCEBD433A822}" srcOrd="5" destOrd="0" parTransId="{1F0EB7FA-7359-4372-BB41-76771343C81B}" sibTransId="{5F4E7292-07C3-4C8D-89A1-6BCFFD034F88}"/>
    <dgm:cxn modelId="{2B78EF99-BFB3-4894-AE4F-F0A20B8338F5}" type="presOf" srcId="{62994F5E-7322-481B-9221-968CE7E88758}" destId="{99C941FE-709C-4CD3-A93B-32E0F882C1AC}" srcOrd="0" destOrd="0" presId="urn:microsoft.com/office/officeart/2008/layout/LinedList"/>
    <dgm:cxn modelId="{0AF9F1CC-B9B7-4FC0-B600-05708AA1B7A1}" srcId="{1C4F38A4-A381-4F75-9124-EA8EE37D0FAC}" destId="{FDDE5950-3C74-4A0F-9428-CECA24E8E3CC}" srcOrd="3" destOrd="0" parTransId="{18B9D0C0-A652-48AB-B453-E55E3A8FB5FB}" sibTransId="{28ED4B1D-D843-4CA8-9F8D-51B33EBF096D}"/>
    <dgm:cxn modelId="{13D4DBED-A5BC-492A-B674-415453003006}" type="presOf" srcId="{1C4F38A4-A381-4F75-9124-EA8EE37D0FAC}" destId="{E4568BA4-23D9-4738-8378-EEDB3F7D67A9}" srcOrd="0" destOrd="0" presId="urn:microsoft.com/office/officeart/2008/layout/LinedList"/>
    <dgm:cxn modelId="{77EBEEEE-103E-480C-BFE8-36B113749762}" type="presOf" srcId="{FDDE5950-3C74-4A0F-9428-CECA24E8E3CC}" destId="{EAEEB84B-C13C-4D7F-AF75-88620A4A89F5}" srcOrd="0" destOrd="0" presId="urn:microsoft.com/office/officeart/2008/layout/LinedList"/>
    <dgm:cxn modelId="{7CC22D35-7D52-49D9-BAEC-18D9EEA7B120}" type="presParOf" srcId="{E4568BA4-23D9-4738-8378-EEDB3F7D67A9}" destId="{889299C0-DEBB-4633-9B73-BD161E4CDB9D}" srcOrd="0" destOrd="0" presId="urn:microsoft.com/office/officeart/2008/layout/LinedList"/>
    <dgm:cxn modelId="{99653277-F546-4B8D-A326-DBEACE21A3CA}" type="presParOf" srcId="{E4568BA4-23D9-4738-8378-EEDB3F7D67A9}" destId="{6CCFA168-C284-4E5B-BB44-966D95B6FFC8}" srcOrd="1" destOrd="0" presId="urn:microsoft.com/office/officeart/2008/layout/LinedList"/>
    <dgm:cxn modelId="{7426088F-6287-4A6B-A1F3-05441161FAA8}" type="presParOf" srcId="{6CCFA168-C284-4E5B-BB44-966D95B6FFC8}" destId="{BE08E5E9-B069-47CB-8A94-5B5F6EA6A939}" srcOrd="0" destOrd="0" presId="urn:microsoft.com/office/officeart/2008/layout/LinedList"/>
    <dgm:cxn modelId="{499DB94F-4DAB-40F1-9F01-F7F3B8969462}" type="presParOf" srcId="{6CCFA168-C284-4E5B-BB44-966D95B6FFC8}" destId="{49A85997-A8E0-4A9D-BC64-31688A7ED189}" srcOrd="1" destOrd="0" presId="urn:microsoft.com/office/officeart/2008/layout/LinedList"/>
    <dgm:cxn modelId="{710CD0D3-EEE8-48A7-99F2-385F395489A0}" type="presParOf" srcId="{E4568BA4-23D9-4738-8378-EEDB3F7D67A9}" destId="{615C0898-3292-4DE1-A359-BE50E48DEB0A}" srcOrd="2" destOrd="0" presId="urn:microsoft.com/office/officeart/2008/layout/LinedList"/>
    <dgm:cxn modelId="{27A78A55-9940-4390-8B5A-41462A53E8C1}" type="presParOf" srcId="{E4568BA4-23D9-4738-8378-EEDB3F7D67A9}" destId="{A1C7E451-6809-4991-95D5-F3C97A298288}" srcOrd="3" destOrd="0" presId="urn:microsoft.com/office/officeart/2008/layout/LinedList"/>
    <dgm:cxn modelId="{C7C69061-2ED5-4FBA-8E79-C1BD5890DBEF}" type="presParOf" srcId="{A1C7E451-6809-4991-95D5-F3C97A298288}" destId="{99C941FE-709C-4CD3-A93B-32E0F882C1AC}" srcOrd="0" destOrd="0" presId="urn:microsoft.com/office/officeart/2008/layout/LinedList"/>
    <dgm:cxn modelId="{AE4B23DB-FF5F-4A6E-A475-2CF3B8058E8D}" type="presParOf" srcId="{A1C7E451-6809-4991-95D5-F3C97A298288}" destId="{6400AF6C-E92A-4405-BACD-272C6D184A05}" srcOrd="1" destOrd="0" presId="urn:microsoft.com/office/officeart/2008/layout/LinedList"/>
    <dgm:cxn modelId="{530F8900-EA99-4B88-ADA4-655CAC7E94B7}" type="presParOf" srcId="{E4568BA4-23D9-4738-8378-EEDB3F7D67A9}" destId="{A452B6B5-215C-4FF8-9323-E664C9F16A25}" srcOrd="4" destOrd="0" presId="urn:microsoft.com/office/officeart/2008/layout/LinedList"/>
    <dgm:cxn modelId="{91F96D0F-11A1-4D0D-B681-A029353E60F8}" type="presParOf" srcId="{E4568BA4-23D9-4738-8378-EEDB3F7D67A9}" destId="{DDED9E9C-E866-4BF6-8FDC-F965A21B4332}" srcOrd="5" destOrd="0" presId="urn:microsoft.com/office/officeart/2008/layout/LinedList"/>
    <dgm:cxn modelId="{B735409F-B9FE-4315-959E-AC9A719F5EE5}" type="presParOf" srcId="{DDED9E9C-E866-4BF6-8FDC-F965A21B4332}" destId="{8F0513F9-6967-45D1-8AC3-82C2E5E98AA6}" srcOrd="0" destOrd="0" presId="urn:microsoft.com/office/officeart/2008/layout/LinedList"/>
    <dgm:cxn modelId="{CAC683FC-3D09-4409-B516-66155C6C4D83}" type="presParOf" srcId="{DDED9E9C-E866-4BF6-8FDC-F965A21B4332}" destId="{33D384B1-8937-46B3-993A-69C42E253F2E}" srcOrd="1" destOrd="0" presId="urn:microsoft.com/office/officeart/2008/layout/LinedList"/>
    <dgm:cxn modelId="{45193ACF-8F02-4B5E-8567-43390D565568}" type="presParOf" srcId="{E4568BA4-23D9-4738-8378-EEDB3F7D67A9}" destId="{5F3102FD-EC37-4467-8878-58F34905ACF2}" srcOrd="6" destOrd="0" presId="urn:microsoft.com/office/officeart/2008/layout/LinedList"/>
    <dgm:cxn modelId="{48427B55-7765-4675-8775-7BD0FC6761FB}" type="presParOf" srcId="{E4568BA4-23D9-4738-8378-EEDB3F7D67A9}" destId="{3782B7A5-26D2-4F36-9E4D-669159AB830F}" srcOrd="7" destOrd="0" presId="urn:microsoft.com/office/officeart/2008/layout/LinedList"/>
    <dgm:cxn modelId="{056B0BAD-0A52-4EF9-8DFE-C8475E632880}" type="presParOf" srcId="{3782B7A5-26D2-4F36-9E4D-669159AB830F}" destId="{EAEEB84B-C13C-4D7F-AF75-88620A4A89F5}" srcOrd="0" destOrd="0" presId="urn:microsoft.com/office/officeart/2008/layout/LinedList"/>
    <dgm:cxn modelId="{48DBEF3B-A9CE-4DA7-9202-A6505A61EA48}" type="presParOf" srcId="{3782B7A5-26D2-4F36-9E4D-669159AB830F}" destId="{608BFF08-2481-4560-8A70-9D5D00C17762}" srcOrd="1" destOrd="0" presId="urn:microsoft.com/office/officeart/2008/layout/LinedList"/>
    <dgm:cxn modelId="{6F50EACC-8224-45A4-9594-DB3265B9C04F}" type="presParOf" srcId="{E4568BA4-23D9-4738-8378-EEDB3F7D67A9}" destId="{6F8F1422-9E59-4982-8168-1B87FD18D24B}" srcOrd="8" destOrd="0" presId="urn:microsoft.com/office/officeart/2008/layout/LinedList"/>
    <dgm:cxn modelId="{7CD13AF0-356F-4729-B325-8BC5F379FD73}" type="presParOf" srcId="{E4568BA4-23D9-4738-8378-EEDB3F7D67A9}" destId="{E07C39EA-0C77-49F2-A325-AB0EEDD7838A}" srcOrd="9" destOrd="0" presId="urn:microsoft.com/office/officeart/2008/layout/LinedList"/>
    <dgm:cxn modelId="{42630AB6-5B49-4739-8EAA-50C04FBF6E21}" type="presParOf" srcId="{E07C39EA-0C77-49F2-A325-AB0EEDD7838A}" destId="{2A240148-FE0C-4109-AEBB-01CA1DA7121A}" srcOrd="0" destOrd="0" presId="urn:microsoft.com/office/officeart/2008/layout/LinedList"/>
    <dgm:cxn modelId="{677E2B59-3A49-47D0-9FCE-F101392B119C}" type="presParOf" srcId="{E07C39EA-0C77-49F2-A325-AB0EEDD7838A}" destId="{22E63A13-B363-42CA-AA4B-82FDF2F1F30F}" srcOrd="1" destOrd="0" presId="urn:microsoft.com/office/officeart/2008/layout/LinedList"/>
    <dgm:cxn modelId="{C8C71A75-2050-4D03-AE79-1E040833A54A}" type="presParOf" srcId="{E4568BA4-23D9-4738-8378-EEDB3F7D67A9}" destId="{C3B59D3C-3F51-4F76-B5ED-E4A5FC8EF44D}" srcOrd="10" destOrd="0" presId="urn:microsoft.com/office/officeart/2008/layout/LinedList"/>
    <dgm:cxn modelId="{6C5C7E2E-70D4-4712-8F83-55D75982F7F2}" type="presParOf" srcId="{E4568BA4-23D9-4738-8378-EEDB3F7D67A9}" destId="{9D51A087-AA13-4262-9FAA-73A150B97F66}" srcOrd="11" destOrd="0" presId="urn:microsoft.com/office/officeart/2008/layout/LinedList"/>
    <dgm:cxn modelId="{51F9CBF1-BD2B-44C8-9699-71F9E24EC068}" type="presParOf" srcId="{9D51A087-AA13-4262-9FAA-73A150B97F66}" destId="{C5CF3DD3-A4F3-421C-8C50-DF853705C0F2}" srcOrd="0" destOrd="0" presId="urn:microsoft.com/office/officeart/2008/layout/LinedList"/>
    <dgm:cxn modelId="{D7E15842-8B1A-468F-9732-16815C88E1CB}" type="presParOf" srcId="{9D51A087-AA13-4262-9FAA-73A150B97F66}" destId="{0AB4C8D3-91F0-4830-9DAF-4F0A8CE1D818}" srcOrd="1" destOrd="0" presId="urn:microsoft.com/office/officeart/2008/layout/LinedList"/>
    <dgm:cxn modelId="{535D81E1-B16D-41EB-82D7-7A5400D4F083}" type="presParOf" srcId="{E4568BA4-23D9-4738-8378-EEDB3F7D67A9}" destId="{58557C6E-EA44-4E18-9BB2-F5B37AB559E3}" srcOrd="12" destOrd="0" presId="urn:microsoft.com/office/officeart/2008/layout/LinedList"/>
    <dgm:cxn modelId="{D5E7CE5E-1C84-4947-B5AF-429312FC8C4A}" type="presParOf" srcId="{E4568BA4-23D9-4738-8378-EEDB3F7D67A9}" destId="{D0AB45ED-6FF2-4CAB-971D-4600210B83D0}" srcOrd="13" destOrd="0" presId="urn:microsoft.com/office/officeart/2008/layout/LinedList"/>
    <dgm:cxn modelId="{ECC32285-98F0-4142-B8AE-31390C2B7C6D}" type="presParOf" srcId="{D0AB45ED-6FF2-4CAB-971D-4600210B83D0}" destId="{EA42EAC5-D52C-4A22-853C-271211AC46D4}" srcOrd="0" destOrd="0" presId="urn:microsoft.com/office/officeart/2008/layout/LinedList"/>
    <dgm:cxn modelId="{8D494C88-7287-4388-8A98-005CC0C95BC9}" type="presParOf" srcId="{D0AB45ED-6FF2-4CAB-971D-4600210B83D0}" destId="{437C1C1F-274F-4169-AD30-46B6A585B3A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F2E7F3-CACB-4A85-89F2-D26D9D7C6D4C}">
      <dsp:nvSpPr>
        <dsp:cNvPr id="0" name=""/>
        <dsp:cNvSpPr/>
      </dsp:nvSpPr>
      <dsp:spPr>
        <a:xfrm>
          <a:off x="0" y="58862"/>
          <a:ext cx="5458837" cy="743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Python is </a:t>
          </a:r>
          <a:r>
            <a:rPr lang="en-US" sz="3100" b="1" kern="1200" dirty="0">
              <a:solidFill>
                <a:srgbClr val="FFFF00"/>
              </a:solidFill>
            </a:rPr>
            <a:t>Popular</a:t>
          </a:r>
        </a:p>
      </dsp:txBody>
      <dsp:txXfrm>
        <a:off x="36296" y="95158"/>
        <a:ext cx="5386245" cy="670943"/>
      </dsp:txXfrm>
    </dsp:sp>
    <dsp:sp modelId="{1E319619-1AF8-4D7F-935B-52655E0290C9}">
      <dsp:nvSpPr>
        <dsp:cNvPr id="0" name=""/>
        <dsp:cNvSpPr/>
      </dsp:nvSpPr>
      <dsp:spPr>
        <a:xfrm>
          <a:off x="0" y="891677"/>
          <a:ext cx="5458837" cy="743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Python is </a:t>
          </a:r>
          <a:r>
            <a:rPr lang="en-US" sz="3100" kern="1200" dirty="0">
              <a:solidFill>
                <a:srgbClr val="FFFF00"/>
              </a:solidFill>
            </a:rPr>
            <a:t>Interpreted</a:t>
          </a:r>
        </a:p>
      </dsp:txBody>
      <dsp:txXfrm>
        <a:off x="36296" y="927973"/>
        <a:ext cx="5386245" cy="670943"/>
      </dsp:txXfrm>
    </dsp:sp>
    <dsp:sp modelId="{02B4C32E-1136-4A61-BAD1-D913C455064B}">
      <dsp:nvSpPr>
        <dsp:cNvPr id="0" name=""/>
        <dsp:cNvSpPr/>
      </dsp:nvSpPr>
      <dsp:spPr>
        <a:xfrm>
          <a:off x="0" y="1724492"/>
          <a:ext cx="5458837" cy="743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Python is </a:t>
          </a:r>
          <a:r>
            <a:rPr lang="en-US" sz="3100" kern="1200" dirty="0">
              <a:solidFill>
                <a:srgbClr val="FFFF00"/>
              </a:solidFill>
            </a:rPr>
            <a:t>Free</a:t>
          </a:r>
        </a:p>
      </dsp:txBody>
      <dsp:txXfrm>
        <a:off x="36296" y="1760788"/>
        <a:ext cx="5386245" cy="670943"/>
      </dsp:txXfrm>
    </dsp:sp>
    <dsp:sp modelId="{77FEA2F9-CDA1-4DC6-AA18-3B1B470E3C80}">
      <dsp:nvSpPr>
        <dsp:cNvPr id="0" name=""/>
        <dsp:cNvSpPr/>
      </dsp:nvSpPr>
      <dsp:spPr>
        <a:xfrm>
          <a:off x="0" y="2557307"/>
          <a:ext cx="5458837" cy="743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Python is </a:t>
          </a:r>
          <a:r>
            <a:rPr lang="en-US" sz="3100" kern="1200" dirty="0">
              <a:solidFill>
                <a:srgbClr val="FFFF00"/>
              </a:solidFill>
            </a:rPr>
            <a:t>Portable</a:t>
          </a:r>
        </a:p>
      </dsp:txBody>
      <dsp:txXfrm>
        <a:off x="36296" y="2593603"/>
        <a:ext cx="5386245" cy="670943"/>
      </dsp:txXfrm>
    </dsp:sp>
    <dsp:sp modelId="{2CB89111-73C7-43ED-9FA0-3FB3FECC0D76}">
      <dsp:nvSpPr>
        <dsp:cNvPr id="0" name=""/>
        <dsp:cNvSpPr/>
      </dsp:nvSpPr>
      <dsp:spPr>
        <a:xfrm>
          <a:off x="0" y="3390122"/>
          <a:ext cx="5458837" cy="743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Python is </a:t>
          </a:r>
          <a:r>
            <a:rPr lang="en-US" sz="3100" kern="1200" dirty="0">
              <a:solidFill>
                <a:srgbClr val="FFFF00"/>
              </a:solidFill>
            </a:rPr>
            <a:t>Simple</a:t>
          </a:r>
        </a:p>
      </dsp:txBody>
      <dsp:txXfrm>
        <a:off x="36296" y="3426418"/>
        <a:ext cx="5386245" cy="6709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58511A-872A-4643-9D8A-005AA89C8ECC}">
      <dsp:nvSpPr>
        <dsp:cNvPr id="0" name=""/>
        <dsp:cNvSpPr/>
      </dsp:nvSpPr>
      <dsp:spPr>
        <a:xfrm>
          <a:off x="1242" y="0"/>
          <a:ext cx="2422177" cy="767904"/>
        </a:xfrm>
        <a:prstGeom prst="homePlat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b="1" kern="1200" dirty="0"/>
            <a:t>Web and internet Development</a:t>
          </a:r>
        </a:p>
      </dsp:txBody>
      <dsp:txXfrm>
        <a:off x="1242" y="0"/>
        <a:ext cx="2230201" cy="767904"/>
      </dsp:txXfrm>
    </dsp:sp>
    <dsp:sp modelId="{C4AE0C75-1FB1-42C1-A320-1776C2802B7A}">
      <dsp:nvSpPr>
        <dsp:cNvPr id="0" name=""/>
        <dsp:cNvSpPr/>
      </dsp:nvSpPr>
      <dsp:spPr>
        <a:xfrm>
          <a:off x="1938984" y="0"/>
          <a:ext cx="2422177" cy="767904"/>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t>Scientific and Numeric Computing</a:t>
          </a:r>
        </a:p>
      </dsp:txBody>
      <dsp:txXfrm>
        <a:off x="2322936" y="0"/>
        <a:ext cx="1654273" cy="767904"/>
      </dsp:txXfrm>
    </dsp:sp>
    <dsp:sp modelId="{1B5EF81A-4111-493F-AF8E-4784E6899400}">
      <dsp:nvSpPr>
        <dsp:cNvPr id="0" name=""/>
        <dsp:cNvSpPr/>
      </dsp:nvSpPr>
      <dsp:spPr>
        <a:xfrm>
          <a:off x="3876726" y="0"/>
          <a:ext cx="2422177" cy="767904"/>
        </a:xfrm>
        <a:prstGeom prst="chevron">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err="1"/>
            <a:t>Eudcation</a:t>
          </a:r>
          <a:endParaRPr lang="en-US" sz="1600" kern="1200" dirty="0"/>
        </a:p>
      </dsp:txBody>
      <dsp:txXfrm>
        <a:off x="4260678" y="0"/>
        <a:ext cx="1654273" cy="767904"/>
      </dsp:txXfrm>
    </dsp:sp>
    <dsp:sp modelId="{D40BB6FA-DD3A-46CD-AEE2-4CD23C8F7156}">
      <dsp:nvSpPr>
        <dsp:cNvPr id="0" name=""/>
        <dsp:cNvSpPr/>
      </dsp:nvSpPr>
      <dsp:spPr>
        <a:xfrm>
          <a:off x="5814468" y="0"/>
          <a:ext cx="2422177" cy="767904"/>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t>Games and 3D Graphics</a:t>
          </a:r>
        </a:p>
      </dsp:txBody>
      <dsp:txXfrm>
        <a:off x="6198420" y="0"/>
        <a:ext cx="1654273" cy="767904"/>
      </dsp:txXfrm>
    </dsp:sp>
    <dsp:sp modelId="{A8BCF051-F11B-46C1-B374-C95F0BDB37DB}">
      <dsp:nvSpPr>
        <dsp:cNvPr id="0" name=""/>
        <dsp:cNvSpPr/>
      </dsp:nvSpPr>
      <dsp:spPr>
        <a:xfrm>
          <a:off x="7752210" y="0"/>
          <a:ext cx="2422177" cy="767904"/>
        </a:xfrm>
        <a:prstGeom prst="chevron">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t>Data Science</a:t>
          </a:r>
        </a:p>
      </dsp:txBody>
      <dsp:txXfrm>
        <a:off x="8136162" y="0"/>
        <a:ext cx="1654273" cy="7679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213E1-0CFF-486E-BA5F-B8465D29C9DE}">
      <dsp:nvSpPr>
        <dsp:cNvPr id="0" name=""/>
        <dsp:cNvSpPr/>
      </dsp:nvSpPr>
      <dsp:spPr>
        <a:xfrm>
          <a:off x="408133" y="365931"/>
          <a:ext cx="667617" cy="6676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C202B5-16AA-4470-A6A2-6BB44E552DD0}">
      <dsp:nvSpPr>
        <dsp:cNvPr id="0" name=""/>
        <dsp:cNvSpPr/>
      </dsp:nvSpPr>
      <dsp:spPr>
        <a:xfrm>
          <a:off x="145" y="1280699"/>
          <a:ext cx="1483593" cy="59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b="1" kern="1200">
              <a:hlinkClick xmlns:r="http://schemas.openxmlformats.org/officeDocument/2006/relationships" r:id="rId3"/>
            </a:rPr>
            <a:t>Comments</a:t>
          </a:r>
          <a:endParaRPr lang="en-US" sz="1900" kern="1200"/>
        </a:p>
      </dsp:txBody>
      <dsp:txXfrm>
        <a:off x="145" y="1280699"/>
        <a:ext cx="1483593" cy="593437"/>
      </dsp:txXfrm>
    </dsp:sp>
    <dsp:sp modelId="{36EEFAC1-2304-4A58-9E9C-1BBE295D2DE2}">
      <dsp:nvSpPr>
        <dsp:cNvPr id="0" name=""/>
        <dsp:cNvSpPr/>
      </dsp:nvSpPr>
      <dsp:spPr>
        <a:xfrm>
          <a:off x="2151356" y="365931"/>
          <a:ext cx="667617" cy="667617"/>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226709-6AB6-4D42-A164-99BFF688F8C8}">
      <dsp:nvSpPr>
        <dsp:cNvPr id="0" name=""/>
        <dsp:cNvSpPr/>
      </dsp:nvSpPr>
      <dsp:spPr>
        <a:xfrm>
          <a:off x="1743367" y="1280699"/>
          <a:ext cx="1483593" cy="59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b="1" kern="1200">
              <a:hlinkClick xmlns:r="http://schemas.openxmlformats.org/officeDocument/2006/relationships" r:id="rId6"/>
            </a:rPr>
            <a:t>Variables</a:t>
          </a:r>
          <a:endParaRPr lang="en-US" sz="1900" kern="1200"/>
        </a:p>
      </dsp:txBody>
      <dsp:txXfrm>
        <a:off x="1743367" y="1280699"/>
        <a:ext cx="1483593" cy="593437"/>
      </dsp:txXfrm>
    </dsp:sp>
    <dsp:sp modelId="{1A8EB1E7-C517-4BFF-B592-7EAD97970437}">
      <dsp:nvSpPr>
        <dsp:cNvPr id="0" name=""/>
        <dsp:cNvSpPr/>
      </dsp:nvSpPr>
      <dsp:spPr>
        <a:xfrm>
          <a:off x="3894578" y="365931"/>
          <a:ext cx="667617" cy="6676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582019-5BAF-4E8D-B205-B02024BF8A0C}">
      <dsp:nvSpPr>
        <dsp:cNvPr id="0" name=""/>
        <dsp:cNvSpPr/>
      </dsp:nvSpPr>
      <dsp:spPr>
        <a:xfrm>
          <a:off x="3486590" y="1280699"/>
          <a:ext cx="1483593" cy="59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b="1" kern="1200">
              <a:hlinkClick xmlns:r="http://schemas.openxmlformats.org/officeDocument/2006/relationships" r:id="rId9"/>
            </a:rPr>
            <a:t>Keywords</a:t>
          </a:r>
          <a:endParaRPr lang="en-US" sz="1900" kern="1200"/>
        </a:p>
      </dsp:txBody>
      <dsp:txXfrm>
        <a:off x="3486590" y="1280699"/>
        <a:ext cx="1483593" cy="593437"/>
      </dsp:txXfrm>
    </dsp:sp>
    <dsp:sp modelId="{8D7C3A23-D1A7-42E0-A1BD-728E674FFF3A}">
      <dsp:nvSpPr>
        <dsp:cNvPr id="0" name=""/>
        <dsp:cNvSpPr/>
      </dsp:nvSpPr>
      <dsp:spPr>
        <a:xfrm>
          <a:off x="5637801" y="365931"/>
          <a:ext cx="667617" cy="667617"/>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D9CBB0-3D9C-4725-B221-9AFFF7A767CA}">
      <dsp:nvSpPr>
        <dsp:cNvPr id="0" name=""/>
        <dsp:cNvSpPr/>
      </dsp:nvSpPr>
      <dsp:spPr>
        <a:xfrm>
          <a:off x="5229813" y="1280699"/>
          <a:ext cx="1483593" cy="59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b="1" kern="1200">
              <a:hlinkClick xmlns:r="http://schemas.openxmlformats.org/officeDocument/2006/relationships" r:id="rId12"/>
            </a:rPr>
            <a:t>Built-in data types</a:t>
          </a:r>
          <a:endParaRPr lang="en-US" sz="1900" kern="1200"/>
        </a:p>
      </dsp:txBody>
      <dsp:txXfrm>
        <a:off x="5229813" y="1280699"/>
        <a:ext cx="1483593" cy="593437"/>
      </dsp:txXfrm>
    </dsp:sp>
    <dsp:sp modelId="{98A3FA68-E39F-46BA-B40C-127ACB6F8925}">
      <dsp:nvSpPr>
        <dsp:cNvPr id="0" name=""/>
        <dsp:cNvSpPr/>
      </dsp:nvSpPr>
      <dsp:spPr>
        <a:xfrm>
          <a:off x="1279744" y="2245035"/>
          <a:ext cx="667617" cy="66761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BA27D0-46EB-452E-B67F-1EC48037AC0E}">
      <dsp:nvSpPr>
        <dsp:cNvPr id="0" name=""/>
        <dsp:cNvSpPr/>
      </dsp:nvSpPr>
      <dsp:spPr>
        <a:xfrm>
          <a:off x="871756" y="3159802"/>
          <a:ext cx="1483593" cy="59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b="1" kern="1200">
              <a:hlinkClick xmlns:r="http://schemas.openxmlformats.org/officeDocument/2006/relationships" r:id="rId15"/>
            </a:rPr>
            <a:t>Conditional statements</a:t>
          </a:r>
          <a:endParaRPr lang="en-US" sz="1900" kern="1200"/>
        </a:p>
      </dsp:txBody>
      <dsp:txXfrm>
        <a:off x="871756" y="3159802"/>
        <a:ext cx="1483593" cy="593437"/>
      </dsp:txXfrm>
    </dsp:sp>
    <dsp:sp modelId="{C48CD05D-D1EA-4538-94DC-F84D0F1B4F23}">
      <dsp:nvSpPr>
        <dsp:cNvPr id="0" name=""/>
        <dsp:cNvSpPr/>
      </dsp:nvSpPr>
      <dsp:spPr>
        <a:xfrm>
          <a:off x="3022967" y="2245035"/>
          <a:ext cx="667617" cy="667617"/>
        </a:xfrm>
        <a:prstGeom prst="rect">
          <a:avLst/>
        </a:prstGeom>
        <a:blipFill>
          <a:blip xmlns:r="http://schemas.openxmlformats.org/officeDocument/2006/relationships"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BEDDB0-299D-49EF-8CCD-3C416F72B133}">
      <dsp:nvSpPr>
        <dsp:cNvPr id="0" name=""/>
        <dsp:cNvSpPr/>
      </dsp:nvSpPr>
      <dsp:spPr>
        <a:xfrm>
          <a:off x="2614979" y="3159802"/>
          <a:ext cx="1483593" cy="59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b="1" kern="1200">
              <a:hlinkClick xmlns:r="http://schemas.openxmlformats.org/officeDocument/2006/relationships" r:id="rId18"/>
            </a:rPr>
            <a:t>Loops</a:t>
          </a:r>
          <a:endParaRPr lang="en-US" sz="1900" kern="1200"/>
        </a:p>
      </dsp:txBody>
      <dsp:txXfrm>
        <a:off x="2614979" y="3159802"/>
        <a:ext cx="1483593" cy="593437"/>
      </dsp:txXfrm>
    </dsp:sp>
    <dsp:sp modelId="{E055F617-24F2-42D5-AF04-C06BCF3B0326}">
      <dsp:nvSpPr>
        <dsp:cNvPr id="0" name=""/>
        <dsp:cNvSpPr/>
      </dsp:nvSpPr>
      <dsp:spPr>
        <a:xfrm>
          <a:off x="4766190" y="2245035"/>
          <a:ext cx="667617" cy="667617"/>
        </a:xfrm>
        <a:prstGeom prst="rect">
          <a:avLst/>
        </a:prstGeom>
        <a:blipFill>
          <a:blip xmlns:r="http://schemas.openxmlformats.org/officeDocument/2006/relationships"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1CA809-93DD-4F75-BD73-6821FD41138B}">
      <dsp:nvSpPr>
        <dsp:cNvPr id="0" name=""/>
        <dsp:cNvSpPr/>
      </dsp:nvSpPr>
      <dsp:spPr>
        <a:xfrm>
          <a:off x="4358201" y="3159802"/>
          <a:ext cx="1483593" cy="59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b="1" kern="1200">
              <a:hlinkClick xmlns:r="http://schemas.openxmlformats.org/officeDocument/2006/relationships" r:id="rId21"/>
            </a:rPr>
            <a:t>Functions</a:t>
          </a:r>
          <a:endParaRPr lang="en-US" sz="1900" kern="1200"/>
        </a:p>
      </dsp:txBody>
      <dsp:txXfrm>
        <a:off x="4358201" y="3159802"/>
        <a:ext cx="1483593" cy="5934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9299C0-DEBB-4633-9B73-BD161E4CDB9D}">
      <dsp:nvSpPr>
        <dsp:cNvPr id="0" name=""/>
        <dsp:cNvSpPr/>
      </dsp:nvSpPr>
      <dsp:spPr>
        <a:xfrm>
          <a:off x="0" y="603"/>
          <a:ext cx="543590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08E5E9-B069-47CB-8A94-5B5F6EA6A939}">
      <dsp:nvSpPr>
        <dsp:cNvPr id="0" name=""/>
        <dsp:cNvSpPr/>
      </dsp:nvSpPr>
      <dsp:spPr>
        <a:xfrm>
          <a:off x="0" y="603"/>
          <a:ext cx="5435905" cy="705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str</a:t>
          </a:r>
        </a:p>
      </dsp:txBody>
      <dsp:txXfrm>
        <a:off x="0" y="603"/>
        <a:ext cx="5435905" cy="705584"/>
      </dsp:txXfrm>
    </dsp:sp>
    <dsp:sp modelId="{615C0898-3292-4DE1-A359-BE50E48DEB0A}">
      <dsp:nvSpPr>
        <dsp:cNvPr id="0" name=""/>
        <dsp:cNvSpPr/>
      </dsp:nvSpPr>
      <dsp:spPr>
        <a:xfrm>
          <a:off x="0" y="706187"/>
          <a:ext cx="543590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C941FE-709C-4CD3-A93B-32E0F882C1AC}">
      <dsp:nvSpPr>
        <dsp:cNvPr id="0" name=""/>
        <dsp:cNvSpPr/>
      </dsp:nvSpPr>
      <dsp:spPr>
        <a:xfrm>
          <a:off x="0" y="706187"/>
          <a:ext cx="5435905" cy="705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int </a:t>
          </a:r>
        </a:p>
      </dsp:txBody>
      <dsp:txXfrm>
        <a:off x="0" y="706187"/>
        <a:ext cx="5435905" cy="705584"/>
      </dsp:txXfrm>
    </dsp:sp>
    <dsp:sp modelId="{A452B6B5-215C-4FF8-9323-E664C9F16A25}">
      <dsp:nvSpPr>
        <dsp:cNvPr id="0" name=""/>
        <dsp:cNvSpPr/>
      </dsp:nvSpPr>
      <dsp:spPr>
        <a:xfrm>
          <a:off x="0" y="1411772"/>
          <a:ext cx="543590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0513F9-6967-45D1-8AC3-82C2E5E98AA6}">
      <dsp:nvSpPr>
        <dsp:cNvPr id="0" name=""/>
        <dsp:cNvSpPr/>
      </dsp:nvSpPr>
      <dsp:spPr>
        <a:xfrm>
          <a:off x="0" y="1411772"/>
          <a:ext cx="5435905" cy="705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float</a:t>
          </a:r>
        </a:p>
      </dsp:txBody>
      <dsp:txXfrm>
        <a:off x="0" y="1411772"/>
        <a:ext cx="5435905" cy="705584"/>
      </dsp:txXfrm>
    </dsp:sp>
    <dsp:sp modelId="{5F3102FD-EC37-4467-8878-58F34905ACF2}">
      <dsp:nvSpPr>
        <dsp:cNvPr id="0" name=""/>
        <dsp:cNvSpPr/>
      </dsp:nvSpPr>
      <dsp:spPr>
        <a:xfrm>
          <a:off x="0" y="2117357"/>
          <a:ext cx="543590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EEB84B-C13C-4D7F-AF75-88620A4A89F5}">
      <dsp:nvSpPr>
        <dsp:cNvPr id="0" name=""/>
        <dsp:cNvSpPr/>
      </dsp:nvSpPr>
      <dsp:spPr>
        <a:xfrm>
          <a:off x="0" y="2117357"/>
          <a:ext cx="5435905" cy="705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list</a:t>
          </a:r>
        </a:p>
      </dsp:txBody>
      <dsp:txXfrm>
        <a:off x="0" y="2117357"/>
        <a:ext cx="5435905" cy="705584"/>
      </dsp:txXfrm>
    </dsp:sp>
    <dsp:sp modelId="{6F8F1422-9E59-4982-8168-1B87FD18D24B}">
      <dsp:nvSpPr>
        <dsp:cNvPr id="0" name=""/>
        <dsp:cNvSpPr/>
      </dsp:nvSpPr>
      <dsp:spPr>
        <a:xfrm>
          <a:off x="0" y="2822942"/>
          <a:ext cx="543590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240148-FE0C-4109-AEBB-01CA1DA7121A}">
      <dsp:nvSpPr>
        <dsp:cNvPr id="0" name=""/>
        <dsp:cNvSpPr/>
      </dsp:nvSpPr>
      <dsp:spPr>
        <a:xfrm>
          <a:off x="0" y="2822942"/>
          <a:ext cx="5435905" cy="705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tuple</a:t>
          </a:r>
        </a:p>
      </dsp:txBody>
      <dsp:txXfrm>
        <a:off x="0" y="2822942"/>
        <a:ext cx="5435905" cy="705584"/>
      </dsp:txXfrm>
    </dsp:sp>
    <dsp:sp modelId="{C3B59D3C-3F51-4F76-B5ED-E4A5FC8EF44D}">
      <dsp:nvSpPr>
        <dsp:cNvPr id="0" name=""/>
        <dsp:cNvSpPr/>
      </dsp:nvSpPr>
      <dsp:spPr>
        <a:xfrm>
          <a:off x="0" y="3528527"/>
          <a:ext cx="543590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CF3DD3-A4F3-421C-8C50-DF853705C0F2}">
      <dsp:nvSpPr>
        <dsp:cNvPr id="0" name=""/>
        <dsp:cNvSpPr/>
      </dsp:nvSpPr>
      <dsp:spPr>
        <a:xfrm>
          <a:off x="0" y="3528527"/>
          <a:ext cx="5435905" cy="705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set </a:t>
          </a:r>
        </a:p>
      </dsp:txBody>
      <dsp:txXfrm>
        <a:off x="0" y="3528527"/>
        <a:ext cx="5435905" cy="705584"/>
      </dsp:txXfrm>
    </dsp:sp>
    <dsp:sp modelId="{58557C6E-EA44-4E18-9BB2-F5B37AB559E3}">
      <dsp:nvSpPr>
        <dsp:cNvPr id="0" name=""/>
        <dsp:cNvSpPr/>
      </dsp:nvSpPr>
      <dsp:spPr>
        <a:xfrm>
          <a:off x="0" y="4234112"/>
          <a:ext cx="543590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42EAC5-D52C-4A22-853C-271211AC46D4}">
      <dsp:nvSpPr>
        <dsp:cNvPr id="0" name=""/>
        <dsp:cNvSpPr/>
      </dsp:nvSpPr>
      <dsp:spPr>
        <a:xfrm>
          <a:off x="0" y="4234112"/>
          <a:ext cx="5435905" cy="705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dict</a:t>
          </a:r>
        </a:p>
      </dsp:txBody>
      <dsp:txXfrm>
        <a:off x="0" y="4234112"/>
        <a:ext cx="5435905" cy="70558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DED7A-662E-4CEF-93B5-EFF8D2EBA550}" type="datetimeFigureOut">
              <a:rPr lang="en-US" smtClean="0"/>
              <a:t>6/1/2023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DB3E06-FF1E-4307-A5AB-D2E448194FAC}" type="slidenum">
              <a:rPr lang="en-US" smtClean="0"/>
              <a:t>‹#›</a:t>
            </a:fld>
            <a:endParaRPr lang="en-US"/>
          </a:p>
        </p:txBody>
      </p:sp>
    </p:spTree>
    <p:extLst>
      <p:ext uri="{BB962C8B-B14F-4D97-AF65-F5344CB8AC3E}">
        <p14:creationId xmlns:p14="http://schemas.microsoft.com/office/powerpoint/2010/main" val="406299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pypl.github.io/PYPL.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600" b="0" i="0" dirty="0">
                <a:solidFill>
                  <a:srgbClr val="0F0F0F"/>
                </a:solidFill>
                <a:effectLst/>
                <a:latin typeface="Trebuchet MS" panose="020B0603020202020204" pitchFamily="34" charset="0"/>
              </a:rPr>
              <a:t>Hello and welcome to this Python 3 Introduction Training Session, by the end of this session. </a:t>
            </a:r>
            <a:r>
              <a:rPr lang="en-US" sz="3600" b="0" dirty="0">
                <a:effectLst/>
                <a:latin typeface="Trebuchet MS" panose="020B0603020202020204" pitchFamily="34" charset="0"/>
              </a:rPr>
              <a:t>we'll have a initial level deep understanding of all the main concepts and big picture overview of </a:t>
            </a:r>
          </a:p>
          <a:p>
            <a:endParaRPr lang="en-US" sz="3600" b="0" dirty="0">
              <a:effectLst/>
              <a:latin typeface="Trebuchet MS" panose="020B0603020202020204" pitchFamily="34" charset="0"/>
            </a:endParaRPr>
          </a:p>
          <a:p>
            <a:endParaRPr lang="en-US" sz="3600" b="0" dirty="0">
              <a:effectLst/>
              <a:latin typeface="Trebuchet MS" panose="020B0603020202020204" pitchFamily="34" charset="0"/>
            </a:endParaRPr>
          </a:p>
          <a:p>
            <a:r>
              <a:rPr lang="en-US" sz="4800" b="0" dirty="0">
                <a:effectLst/>
                <a:latin typeface="Roboto" panose="02000000000000000000" pitchFamily="2" charset="0"/>
              </a:rPr>
              <a:t>Everything you need to get started with python. python is the most popular programming language out there and is used for so many different industries like web development data science</a:t>
            </a:r>
          </a:p>
          <a:p>
            <a:r>
              <a:rPr lang="en-US" sz="4800" b="0" dirty="0">
                <a:effectLst/>
                <a:latin typeface="Roboto" panose="02000000000000000000" pitchFamily="2" charset="0"/>
              </a:rPr>
              <a:t>machine learning or generally for writing automation programs to automate repetitive tasks so learning python is definitely a good idea</a:t>
            </a:r>
          </a:p>
          <a:p>
            <a:endParaRPr lang="en-US" sz="3600" b="0" dirty="0">
              <a:effectLst/>
              <a:latin typeface="Trebuchet MS" panose="020B0603020202020204" pitchFamily="34" charset="0"/>
            </a:endParaRPr>
          </a:p>
          <a:p>
            <a:endParaRPr lang="en-US" sz="3600" b="0" dirty="0">
              <a:effectLst/>
              <a:latin typeface="Trebuchet MS" panose="020B0603020202020204" pitchFamily="34" charset="0"/>
            </a:endParaRPr>
          </a:p>
          <a:p>
            <a:endParaRPr lang="en-US" sz="4800" b="0" dirty="0">
              <a:effectLst/>
              <a:latin typeface="Roboto" panose="02000000000000000000" pitchFamily="2" charset="0"/>
            </a:endParaRPr>
          </a:p>
          <a:p>
            <a:r>
              <a:rPr lang="en-US" sz="6600" b="0" i="0" dirty="0">
                <a:solidFill>
                  <a:srgbClr val="374151"/>
                </a:solidFill>
                <a:effectLst/>
                <a:latin typeface="Söhne"/>
              </a:rPr>
              <a:t>Before we dive into the exciting world of Python, let's take a moment to get to know each other and discover your interests and experiences. I'd love to hear a little bit about each of you and you're understanding with Python or any other programming language. Let's make this introduction fun and comfortable!</a:t>
            </a:r>
            <a:r>
              <a:rPr lang="en-US" sz="4800" b="0" i="0" dirty="0">
                <a:solidFill>
                  <a:srgbClr val="374151"/>
                </a:solidFill>
                <a:effectLst/>
                <a:latin typeface="Roboto" panose="02000000000000000000" pitchFamily="2" charset="0"/>
              </a:rPr>
              <a:t> . </a:t>
            </a:r>
            <a:r>
              <a:rPr lang="en-US" sz="6600" b="0" i="0" dirty="0">
                <a:solidFill>
                  <a:srgbClr val="374151"/>
                </a:solidFill>
                <a:effectLst/>
                <a:latin typeface="Söhne"/>
              </a:rPr>
              <a:t>Don't worry if you're completely new to programming – we're all here to learn together!</a:t>
            </a:r>
            <a:endParaRPr lang="en-US" sz="4800" b="0" i="0" dirty="0">
              <a:solidFill>
                <a:srgbClr val="374151"/>
              </a:solidFill>
              <a:effectLst/>
              <a:latin typeface="Roboto" panose="02000000000000000000" pitchFamily="2" charset="0"/>
            </a:endParaRPr>
          </a:p>
          <a:p>
            <a:endParaRPr lang="en-US" sz="4800" b="0" i="0" dirty="0">
              <a:solidFill>
                <a:srgbClr val="374151"/>
              </a:solidFill>
              <a:effectLst/>
              <a:latin typeface="Roboto" panose="02000000000000000000" pitchFamily="2" charset="0"/>
            </a:endParaRPr>
          </a:p>
          <a:p>
            <a:r>
              <a:rPr lang="en-US" sz="4800" b="0" i="0" dirty="0">
                <a:solidFill>
                  <a:srgbClr val="374151"/>
                </a:solidFill>
                <a:effectLst/>
                <a:latin typeface="Roboto" panose="02000000000000000000" pitchFamily="2" charset="0"/>
              </a:rPr>
              <a:t>So I will start first, </a:t>
            </a:r>
          </a:p>
          <a:p>
            <a:endParaRPr lang="en-US" sz="4800" b="0" i="0" dirty="0">
              <a:solidFill>
                <a:srgbClr val="374151"/>
              </a:solidFill>
              <a:effectLst/>
              <a:latin typeface="Roboto" panose="02000000000000000000" pitchFamily="2" charset="0"/>
            </a:endParaRPr>
          </a:p>
          <a:p>
            <a:pPr marL="0" marR="0">
              <a:spcBef>
                <a:spcPts val="0"/>
              </a:spcBef>
              <a:spcAft>
                <a:spcPts val="0"/>
              </a:spcAft>
            </a:pPr>
            <a:r>
              <a:rPr lang="en-US" sz="1800" dirty="0">
                <a:effectLst/>
                <a:latin typeface="Trebuchet MS" panose="020B0603020202020204" pitchFamily="34" charset="0"/>
              </a:rPr>
              <a:t>Hello </a:t>
            </a:r>
            <a:r>
              <a:rPr lang="en-US" sz="1800" dirty="0" err="1">
                <a:effectLst/>
                <a:latin typeface="Trebuchet MS" panose="020B0603020202020204" pitchFamily="34" charset="0"/>
              </a:rPr>
              <a:t>Everone</a:t>
            </a:r>
            <a:r>
              <a:rPr lang="en-US" sz="1800" dirty="0">
                <a:effectLst/>
                <a:latin typeface="Trebuchet MS" panose="020B0603020202020204" pitchFamily="34" charset="0"/>
              </a:rPr>
              <a:t>, my name is Kashif Shoukat.</a:t>
            </a:r>
          </a:p>
          <a:p>
            <a:pPr marL="0" marR="0">
              <a:spcBef>
                <a:spcPts val="0"/>
              </a:spcBef>
              <a:spcAft>
                <a:spcPts val="0"/>
              </a:spcAft>
            </a:pPr>
            <a:r>
              <a:rPr lang="en-US" sz="1800" dirty="0">
                <a:effectLst/>
                <a:latin typeface="Trebuchet MS" panose="020B0603020202020204" pitchFamily="34" charset="0"/>
              </a:rPr>
              <a:t> </a:t>
            </a:r>
          </a:p>
          <a:p>
            <a:pPr marL="0" marR="0">
              <a:spcBef>
                <a:spcPts val="0"/>
              </a:spcBef>
              <a:spcAft>
                <a:spcPts val="0"/>
              </a:spcAft>
            </a:pPr>
            <a:r>
              <a:rPr lang="en-US" sz="1800" dirty="0">
                <a:effectLst/>
                <a:latin typeface="Trebuchet MS" panose="020B0603020202020204" pitchFamily="34" charset="0"/>
              </a:rPr>
              <a:t>With almost 11 years of experience in cloud services and automation, I am a motivated and mission-driven professional who specializes in Systems Architecture, IT Security, DevOps, and Automation, as well as Build/Release Engineering. I have successfully delivered numerous projects across various industries, including assessments and migrations from on-premises to the cloud for multiple clients. My passion lies in utilizing my skills and knowledge to help organizations achieve their objectives.</a:t>
            </a:r>
          </a:p>
          <a:p>
            <a:pPr marL="0" marR="0">
              <a:spcBef>
                <a:spcPts val="0"/>
              </a:spcBef>
              <a:spcAft>
                <a:spcPts val="0"/>
              </a:spcAft>
            </a:pPr>
            <a:r>
              <a:rPr lang="en-US" sz="1800" dirty="0">
                <a:effectLst/>
                <a:latin typeface="Trebuchet MS" panose="020B0603020202020204" pitchFamily="34" charset="0"/>
              </a:rPr>
              <a:t> </a:t>
            </a:r>
          </a:p>
          <a:p>
            <a:pPr marL="0" marR="0">
              <a:spcBef>
                <a:spcPts val="0"/>
              </a:spcBef>
              <a:spcAft>
                <a:spcPts val="0"/>
              </a:spcAft>
            </a:pPr>
            <a:r>
              <a:rPr lang="en-US" sz="1800" dirty="0">
                <a:effectLst/>
                <a:latin typeface="Trebuchet MS" panose="020B0603020202020204" pitchFamily="34" charset="0"/>
              </a:rPr>
              <a:t>I hold a Bachelor's degree in Computer Science and possess several professional certifications such as AWS, Azure, Terraform Associate, and Ethical Hacking, which keep me abreast of the latest technologies and best practices in the industry. Moreover, I am currently pursuing Kubernetes certification to further augment my skills.</a:t>
            </a:r>
          </a:p>
          <a:p>
            <a:pPr marL="0" marR="0">
              <a:spcBef>
                <a:spcPts val="0"/>
              </a:spcBef>
              <a:spcAft>
                <a:spcPts val="0"/>
              </a:spcAft>
            </a:pPr>
            <a:endParaRPr lang="en-US" sz="1800" dirty="0">
              <a:effectLst/>
              <a:latin typeface="Trebuchet MS" panose="020B0603020202020204" pitchFamily="34" charset="0"/>
            </a:endParaRPr>
          </a:p>
          <a:p>
            <a:pPr marL="0" marR="0">
              <a:spcBef>
                <a:spcPts val="0"/>
              </a:spcBef>
              <a:spcAft>
                <a:spcPts val="0"/>
              </a:spcAft>
            </a:pPr>
            <a:r>
              <a:rPr lang="en-US" sz="1800" dirty="0">
                <a:effectLst/>
                <a:latin typeface="Trebuchet MS" panose="020B0603020202020204" pitchFamily="34" charset="0"/>
              </a:rPr>
              <a:t>I love to do work with open-source tools and technologies and love to do automation. </a:t>
            </a:r>
          </a:p>
          <a:p>
            <a:pPr marL="0" marR="0">
              <a:spcBef>
                <a:spcPts val="0"/>
              </a:spcBef>
              <a:spcAft>
                <a:spcPts val="0"/>
              </a:spcAft>
            </a:pPr>
            <a:endParaRPr lang="en-US" sz="1800" dirty="0">
              <a:effectLst/>
              <a:latin typeface="Trebuchet MS" panose="020B0603020202020204" pitchFamily="34" charset="0"/>
            </a:endParaRPr>
          </a:p>
          <a:p>
            <a:pPr marL="0" marR="0">
              <a:spcBef>
                <a:spcPts val="0"/>
              </a:spcBef>
              <a:spcAft>
                <a:spcPts val="0"/>
              </a:spcAft>
            </a:pPr>
            <a:r>
              <a:rPr lang="en-US" sz="1800" dirty="0">
                <a:effectLst/>
                <a:latin typeface="Trebuchet MS" panose="020B0603020202020204" pitchFamily="34" charset="0"/>
              </a:rPr>
              <a:t>Alright. </a:t>
            </a:r>
          </a:p>
          <a:p>
            <a:endParaRPr lang="en-US" sz="4800" b="0" dirty="0">
              <a:effectLst/>
              <a:latin typeface="Roboto" panose="02000000000000000000" pitchFamily="2" charset="0"/>
            </a:endParaRPr>
          </a:p>
          <a:p>
            <a:r>
              <a:rPr lang="en-US" sz="4800" b="0" dirty="0">
                <a:effectLst/>
                <a:latin typeface="Roboto" panose="02000000000000000000" pitchFamily="2" charset="0"/>
              </a:rPr>
              <a:t>Other thing is that, after every 45 Minutes, we will try to take 10 to 15 minutes break for mental refreshment.</a:t>
            </a:r>
          </a:p>
          <a:p>
            <a:endParaRPr lang="en-US" sz="4800" b="0" dirty="0">
              <a:effectLst/>
              <a:latin typeface="Roboto" panose="02000000000000000000" pitchFamily="2" charset="0"/>
            </a:endParaRPr>
          </a:p>
          <a:p>
            <a:endParaRPr lang="en-US" sz="4800" b="0" dirty="0">
              <a:effectLst/>
              <a:latin typeface="Roboto" panose="02000000000000000000" pitchFamily="2" charset="0"/>
            </a:endParaRPr>
          </a:p>
          <a:p>
            <a:endParaRPr lang="en-US" sz="4800" b="0" dirty="0">
              <a:effectLst/>
              <a:latin typeface="Roboto" panose="02000000000000000000" pitchFamily="2" charset="0"/>
            </a:endParaRPr>
          </a:p>
          <a:p>
            <a:endParaRPr lang="en-US" sz="3600" b="0" dirty="0">
              <a:effectLst/>
              <a:latin typeface="Trebuchet MS" panose="020B0603020202020204" pitchFamily="34" charset="0"/>
            </a:endParaRPr>
          </a:p>
          <a:p>
            <a:endParaRPr lang="en-US" sz="3600" b="0" dirty="0">
              <a:effectLst/>
              <a:latin typeface="Trebuchet MS" panose="020B0603020202020204" pitchFamily="34" charset="0"/>
            </a:endParaRPr>
          </a:p>
          <a:p>
            <a:endParaRPr lang="en-US" sz="3600" b="0" dirty="0">
              <a:effectLst/>
              <a:latin typeface="Trebuchet MS" panose="020B0603020202020204" pitchFamily="34" charset="0"/>
            </a:endParaRPr>
          </a:p>
          <a:p>
            <a:endParaRPr lang="en-US" sz="3600" b="0" dirty="0">
              <a:effectLst/>
              <a:latin typeface="Trebuchet MS" panose="020B0603020202020204" pitchFamily="34" charset="0"/>
            </a:endParaRPr>
          </a:p>
          <a:p>
            <a:endParaRPr lang="en-US" sz="3600" b="0" dirty="0">
              <a:effectLst/>
              <a:latin typeface="Trebuchet MS" panose="020B0603020202020204" pitchFamily="34" charset="0"/>
            </a:endParaRPr>
          </a:p>
          <a:p>
            <a:endParaRPr lang="en-US" dirty="0"/>
          </a:p>
        </p:txBody>
      </p:sp>
      <p:sp>
        <p:nvSpPr>
          <p:cNvPr id="4" name="Slide Number Placeholder 3"/>
          <p:cNvSpPr>
            <a:spLocks noGrp="1"/>
          </p:cNvSpPr>
          <p:nvPr>
            <p:ph type="sldNum" sz="quarter" idx="5"/>
          </p:nvPr>
        </p:nvSpPr>
        <p:spPr/>
        <p:txBody>
          <a:bodyPr/>
          <a:lstStyle/>
          <a:p>
            <a:fld id="{AEDB3E06-FF1E-4307-A5AB-D2E448194FAC}" type="slidenum">
              <a:rPr lang="en-US" smtClean="0"/>
              <a:t>1</a:t>
            </a:fld>
            <a:endParaRPr lang="en-US"/>
          </a:p>
        </p:txBody>
      </p:sp>
    </p:spTree>
    <p:extLst>
      <p:ext uri="{BB962C8B-B14F-4D97-AF65-F5344CB8AC3E}">
        <p14:creationId xmlns:p14="http://schemas.microsoft.com/office/powerpoint/2010/main" val="4217416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https://www.visartech.com/blog/python-application-for-business/</a:t>
            </a:r>
          </a:p>
          <a:p>
            <a:endParaRPr lang="en-US" dirty="0"/>
          </a:p>
          <a:p>
            <a:r>
              <a:rPr lang="en-US" dirty="0"/>
              <a:t>https://pypl.github.io/PYPL.html</a:t>
            </a:r>
          </a:p>
          <a:p>
            <a:endParaRPr lang="en-US" dirty="0"/>
          </a:p>
          <a:p>
            <a:endParaRPr lang="en-US" dirty="0"/>
          </a:p>
          <a:p>
            <a:r>
              <a:rPr lang="en-US" b="1" i="0" dirty="0">
                <a:solidFill>
                  <a:srgbClr val="000000"/>
                </a:solidFill>
                <a:effectLst/>
                <a:latin typeface="Raleway" pitchFamily="2" charset="0"/>
              </a:rPr>
              <a:t>One of the world’s biggest code hosting platforms, </a:t>
            </a:r>
            <a:r>
              <a:rPr lang="en-US" b="1" i="0" dirty="0" err="1">
                <a:solidFill>
                  <a:srgbClr val="000000"/>
                </a:solidFill>
                <a:effectLst/>
                <a:latin typeface="Raleway" pitchFamily="2" charset="0"/>
              </a:rPr>
              <a:t>Github</a:t>
            </a:r>
            <a:r>
              <a:rPr lang="en-US" b="1" i="0" dirty="0">
                <a:solidFill>
                  <a:srgbClr val="000000"/>
                </a:solidFill>
                <a:effectLst/>
                <a:latin typeface="Raleway" pitchFamily="2" charset="0"/>
              </a:rPr>
              <a:t> places Python on top of its </a:t>
            </a:r>
            <a:r>
              <a:rPr lang="en-US" b="1" i="0" u="sng" dirty="0">
                <a:solidFill>
                  <a:srgbClr val="F05722"/>
                </a:solidFill>
                <a:effectLst/>
                <a:latin typeface="Raleway" pitchFamily="2" charset="0"/>
                <a:hlinkClick r:id="rId3"/>
              </a:rPr>
              <a:t>PYPL Popularity index</a:t>
            </a:r>
            <a:r>
              <a:rPr lang="en-US" b="1" i="0" dirty="0">
                <a:solidFill>
                  <a:srgbClr val="000000"/>
                </a:solidFill>
                <a:effectLst/>
                <a:latin typeface="Raleway" pitchFamily="2" charset="0"/>
              </a:rPr>
              <a:t>. This ranking is based on how often people search the Internet for coding tutorials. Obviously, there are reasons why they want to tap into Python app development. Other communities, such as Stack Overflow, are also placing Python on top of their rankings.</a:t>
            </a:r>
          </a:p>
          <a:p>
            <a:endParaRPr lang="en-US" b="1" i="0" dirty="0">
              <a:solidFill>
                <a:srgbClr val="000000"/>
              </a:solidFill>
              <a:effectLst/>
              <a:latin typeface="Raleway" pitchFamily="2" charset="0"/>
            </a:endParaRPr>
          </a:p>
          <a:p>
            <a:endParaRPr lang="en-US" b="1" i="0" dirty="0">
              <a:solidFill>
                <a:srgbClr val="000000"/>
              </a:solidFill>
              <a:effectLst/>
              <a:latin typeface="Raleway" pitchFamily="2" charset="0"/>
            </a:endParaRPr>
          </a:p>
          <a:p>
            <a:r>
              <a:rPr lang="en-US" b="1" i="0" dirty="0">
                <a:solidFill>
                  <a:srgbClr val="000000"/>
                </a:solidFill>
                <a:effectLst/>
                <a:latin typeface="Raleway" pitchFamily="2" charset="0"/>
              </a:rPr>
              <a:t>here’s an overview of the different kinds of applications developed with Python. Some of these names may include your long-term favorites.</a:t>
            </a:r>
          </a:p>
          <a:p>
            <a:endParaRPr lang="en-US" b="1" i="0" dirty="0">
              <a:solidFill>
                <a:srgbClr val="000000"/>
              </a:solidFill>
              <a:effectLst/>
              <a:latin typeface="Raleway" pitchFamily="2" charset="0"/>
            </a:endParaRPr>
          </a:p>
          <a:p>
            <a:pPr algn="l"/>
            <a:r>
              <a:rPr lang="en-US" b="1" i="0" dirty="0">
                <a:solidFill>
                  <a:srgbClr val="000000"/>
                </a:solidFill>
                <a:effectLst/>
                <a:latin typeface="Raleway" pitchFamily="2" charset="0"/>
              </a:rPr>
              <a:t>Instagram:  Initially, the world-renown image-sharing network was built with Python as a simple website on the Django framework. Surely, since then the company’s tech stack has gotten more complex. </a:t>
            </a:r>
          </a:p>
          <a:p>
            <a:pPr algn="l"/>
            <a:r>
              <a:rPr lang="en-US" b="1" i="0" dirty="0">
                <a:solidFill>
                  <a:srgbClr val="000000"/>
                </a:solidFill>
                <a:effectLst/>
                <a:latin typeface="Raleway" pitchFamily="2" charset="0"/>
              </a:rPr>
              <a:t>Simplicity is the reason why the Instagram tech team chose Python in the first place. Currently, as the pool of users extends, they are reaping the benefits of its scalability and efficiency</a:t>
            </a:r>
          </a:p>
          <a:p>
            <a:endParaRPr lang="en-US" dirty="0"/>
          </a:p>
        </p:txBody>
      </p:sp>
      <p:sp>
        <p:nvSpPr>
          <p:cNvPr id="4" name="Slide Number Placeholder 3"/>
          <p:cNvSpPr>
            <a:spLocks noGrp="1"/>
          </p:cNvSpPr>
          <p:nvPr>
            <p:ph type="sldNum" sz="quarter" idx="5"/>
          </p:nvPr>
        </p:nvSpPr>
        <p:spPr/>
        <p:txBody>
          <a:bodyPr/>
          <a:lstStyle/>
          <a:p>
            <a:fld id="{AEDB3E06-FF1E-4307-A5AB-D2E448194FAC}" type="slidenum">
              <a:rPr lang="en-US" smtClean="0"/>
              <a:t>10</a:t>
            </a:fld>
            <a:endParaRPr lang="en-US"/>
          </a:p>
        </p:txBody>
      </p:sp>
    </p:spTree>
    <p:extLst>
      <p:ext uri="{BB962C8B-B14F-4D97-AF65-F5344CB8AC3E}">
        <p14:creationId xmlns:p14="http://schemas.microsoft.com/office/powerpoint/2010/main" val="3722245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Learning Python can lead you to a world of endless possibilities and attractive job prospects.</a:t>
            </a:r>
          </a:p>
          <a:p>
            <a:endParaRPr lang="en-US" b="0" i="0" dirty="0">
              <a:solidFill>
                <a:srgbClr val="374151"/>
              </a:solidFill>
              <a:effectLst/>
              <a:latin typeface="Söhne"/>
            </a:endParaRPr>
          </a:p>
          <a:p>
            <a:r>
              <a:rPr lang="en-US" b="0" i="0" dirty="0">
                <a:solidFill>
                  <a:srgbClr val="374151"/>
                </a:solidFill>
                <a:effectLst/>
                <a:latin typeface="Söhne"/>
              </a:rPr>
              <a:t>One of the most appealing aspects of Python is its strong demand in the job market. Companies across various sectors are actively seeking Python developers, and this demand continues to grow rapidly. As a result, Python professionals enjoy a range of exciting career opportunities.</a:t>
            </a:r>
          </a:p>
          <a:p>
            <a:endParaRPr lang="en-US" b="0" i="0" dirty="0">
              <a:solidFill>
                <a:srgbClr val="374151"/>
              </a:solidFill>
              <a:effectLst/>
              <a:latin typeface="Söhne"/>
            </a:endParaRPr>
          </a:p>
          <a:p>
            <a:r>
              <a:rPr lang="en-US" b="0" i="0" dirty="0">
                <a:solidFill>
                  <a:srgbClr val="374151"/>
                </a:solidFill>
                <a:effectLst/>
                <a:latin typeface="Söhne"/>
              </a:rPr>
              <a:t>When it comes to salaries, Python developers are rewarded for their skills. With Python expertise, you can expect a competitive salary.</a:t>
            </a:r>
          </a:p>
          <a:p>
            <a:endParaRPr lang="en-US" b="0" i="0" dirty="0">
              <a:solidFill>
                <a:srgbClr val="374151"/>
              </a:solidFill>
              <a:effectLst/>
              <a:latin typeface="Söhne"/>
            </a:endParaRPr>
          </a:p>
          <a:p>
            <a:endParaRPr lang="en-US" b="0" i="0" dirty="0">
              <a:solidFill>
                <a:srgbClr val="374151"/>
              </a:solidFill>
              <a:effectLst/>
              <a:latin typeface="Söhne"/>
            </a:endParaRPr>
          </a:p>
          <a:p>
            <a:r>
              <a:rPr lang="en-US" b="0" i="0" dirty="0">
                <a:solidFill>
                  <a:srgbClr val="374151"/>
                </a:solidFill>
                <a:effectLst/>
                <a:latin typeface="Söhne"/>
              </a:rPr>
              <a:t>Remember, with Python, you're not just learning a programming language; you're unlocking a world of possibilities and setting yourself up for success in the dynamic and ever-evolving tech industry. </a:t>
            </a:r>
            <a:endParaRPr lang="en-US" dirty="0"/>
          </a:p>
        </p:txBody>
      </p:sp>
      <p:sp>
        <p:nvSpPr>
          <p:cNvPr id="4" name="Slide Number Placeholder 3"/>
          <p:cNvSpPr>
            <a:spLocks noGrp="1"/>
          </p:cNvSpPr>
          <p:nvPr>
            <p:ph type="sldNum" sz="quarter" idx="5"/>
          </p:nvPr>
        </p:nvSpPr>
        <p:spPr/>
        <p:txBody>
          <a:bodyPr/>
          <a:lstStyle/>
          <a:p>
            <a:fld id="{AEDB3E06-FF1E-4307-A5AB-D2E448194FAC}" type="slidenum">
              <a:rPr lang="en-US" smtClean="0"/>
              <a:t>11</a:t>
            </a:fld>
            <a:endParaRPr lang="en-US"/>
          </a:p>
        </p:txBody>
      </p:sp>
    </p:spTree>
    <p:extLst>
      <p:ext uri="{BB962C8B-B14F-4D97-AF65-F5344CB8AC3E}">
        <p14:creationId xmlns:p14="http://schemas.microsoft.com/office/powerpoint/2010/main" val="1636307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https://www.linkedin.com/pulse/complete-path-python-certification-logical-operations/</a:t>
            </a:r>
          </a:p>
          <a:p>
            <a:r>
              <a:rPr lang="en-US" dirty="0"/>
              <a:t>https://pythoninstitute.org/certification-tracks</a:t>
            </a:r>
          </a:p>
          <a:p>
            <a:endParaRPr lang="en-US" dirty="0"/>
          </a:p>
          <a:p>
            <a:endParaRPr lang="en-US" dirty="0"/>
          </a:p>
          <a:p>
            <a:pPr algn="l"/>
            <a:r>
              <a:rPr lang="en-US" b="0" i="0" dirty="0">
                <a:solidFill>
                  <a:srgbClr val="374151"/>
                </a:solidFill>
                <a:effectLst/>
                <a:latin typeface="Söhne"/>
              </a:rPr>
              <a:t>The Python Institute offers a range of certifications that validate your Python programming skills and knowledge. These certifications are recognized worldwide and are highly regarded in the industry. </a:t>
            </a:r>
          </a:p>
          <a:p>
            <a:pPr algn="l"/>
            <a:endParaRPr lang="en-US" b="0" i="0" dirty="0">
              <a:solidFill>
                <a:srgbClr val="374151"/>
              </a:solidFill>
              <a:effectLst/>
              <a:latin typeface="Söhne"/>
            </a:endParaRPr>
          </a:p>
          <a:p>
            <a:pPr algn="l"/>
            <a:r>
              <a:rPr lang="en-US" b="0" i="0" dirty="0">
                <a:solidFill>
                  <a:srgbClr val="374151"/>
                </a:solidFill>
                <a:effectLst/>
                <a:latin typeface="Söhne"/>
              </a:rPr>
              <a:t>Some of the certifications offered are:</a:t>
            </a: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PCAP (Python Certified Associate Programmer): This entry-level certification verifies your fundamental understanding of Python programming concepts, syntax, and problem-solving skills. Then we have</a:t>
            </a:r>
          </a:p>
          <a:p>
            <a:pPr algn="l">
              <a:buFont typeface="+mj-lt"/>
              <a:buAutoNum type="arabicPeriod"/>
            </a:pPr>
            <a:r>
              <a:rPr lang="en-US" b="0" i="0" dirty="0">
                <a:solidFill>
                  <a:srgbClr val="374151"/>
                </a:solidFill>
                <a:effectLst/>
                <a:latin typeface="Söhne"/>
              </a:rPr>
              <a:t>PCPP (Python Certified Professional Programmer): This certification is for experienced Python programmers who have proficiency in advanced programming techniques, software development, and code optimization.</a:t>
            </a:r>
          </a:p>
          <a:p>
            <a:pPr algn="l">
              <a:buFont typeface="+mj-lt"/>
              <a:buAutoNum type="arabicPeriod"/>
            </a:pPr>
            <a:r>
              <a:rPr lang="en-US" b="0" i="0" dirty="0">
                <a:solidFill>
                  <a:srgbClr val="374151"/>
                </a:solidFill>
                <a:effectLst/>
                <a:latin typeface="Söhne"/>
              </a:rPr>
              <a:t>PCAP-31-02: This certification focuses on Python programming for networking, covering topics such as socket programming, network protocols, and web services.</a:t>
            </a:r>
          </a:p>
          <a:p>
            <a:pPr algn="l">
              <a:buFont typeface="+mj-lt"/>
              <a:buAutoNum type="arabicPeriod"/>
            </a:pPr>
            <a:r>
              <a:rPr lang="en-US" b="0" i="0" dirty="0">
                <a:solidFill>
                  <a:srgbClr val="374151"/>
                </a:solidFill>
                <a:effectLst/>
                <a:latin typeface="Söhne"/>
              </a:rPr>
              <a:t>PCAP-31-03: This certification specializes in Python programming for IoT (Internet of Things) applications, including working with sensors, actuators, and data processing.</a:t>
            </a:r>
          </a:p>
          <a:p>
            <a:pPr algn="l">
              <a:buFont typeface="+mj-lt"/>
              <a:buAutoNum type="arabicPeriod"/>
            </a:pPr>
            <a:r>
              <a:rPr lang="en-US" b="0" i="0" dirty="0">
                <a:solidFill>
                  <a:srgbClr val="374151"/>
                </a:solidFill>
                <a:effectLst/>
                <a:latin typeface="Söhne"/>
              </a:rPr>
              <a:t>PCAP-31-04: This certification is tailored for Python programming in financial markets, covering topics like algorithmic trading, data analysis, and financial modeling.</a:t>
            </a:r>
          </a:p>
          <a:p>
            <a:pPr algn="l"/>
            <a:r>
              <a:rPr lang="en-US" b="0" i="0" dirty="0">
                <a:solidFill>
                  <a:srgbClr val="374151"/>
                </a:solidFill>
                <a:effectLst/>
                <a:latin typeface="Söhne"/>
              </a:rPr>
              <a:t>By earning these certifications, you can showcase your expertise and credibility as a Python programmer, enhancing your job prospects and opening doors to exciting career opportunities in various industries.</a:t>
            </a:r>
          </a:p>
          <a:p>
            <a:endParaRPr lang="en-US" dirty="0"/>
          </a:p>
          <a:p>
            <a:endParaRPr lang="en-US" dirty="0"/>
          </a:p>
        </p:txBody>
      </p:sp>
      <p:sp>
        <p:nvSpPr>
          <p:cNvPr id="4" name="Slide Number Placeholder 3"/>
          <p:cNvSpPr>
            <a:spLocks noGrp="1"/>
          </p:cNvSpPr>
          <p:nvPr>
            <p:ph type="sldNum" sz="quarter" idx="5"/>
          </p:nvPr>
        </p:nvSpPr>
        <p:spPr/>
        <p:txBody>
          <a:bodyPr/>
          <a:lstStyle/>
          <a:p>
            <a:fld id="{AEDB3E06-FF1E-4307-A5AB-D2E448194FAC}" type="slidenum">
              <a:rPr lang="en-US" smtClean="0"/>
              <a:t>12</a:t>
            </a:fld>
            <a:endParaRPr lang="en-US"/>
          </a:p>
        </p:txBody>
      </p:sp>
    </p:spTree>
    <p:extLst>
      <p:ext uri="{BB962C8B-B14F-4D97-AF65-F5344CB8AC3E}">
        <p14:creationId xmlns:p14="http://schemas.microsoft.com/office/powerpoint/2010/main" val="3215330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https://www.linkedin.com/pulse/complete-path-python-certification-logical-operations/</a:t>
            </a:r>
          </a:p>
          <a:p>
            <a:r>
              <a:rPr lang="en-US" dirty="0"/>
              <a:t>https://pythoninstitute.org/certification-tracks</a:t>
            </a:r>
          </a:p>
          <a:p>
            <a:endParaRPr lang="en-US" dirty="0"/>
          </a:p>
          <a:p>
            <a:r>
              <a:rPr lang="en-US" dirty="0"/>
              <a:t>Explain it – how they can use it. </a:t>
            </a:r>
          </a:p>
          <a:p>
            <a:endParaRPr lang="en-US" dirty="0"/>
          </a:p>
          <a:p>
            <a:r>
              <a:rPr lang="en-US" dirty="0"/>
              <a:t>https://ai-cg.gundegadekena.repl.co/generate</a:t>
            </a:r>
          </a:p>
        </p:txBody>
      </p:sp>
      <p:sp>
        <p:nvSpPr>
          <p:cNvPr id="4" name="Slide Number Placeholder 3"/>
          <p:cNvSpPr>
            <a:spLocks noGrp="1"/>
          </p:cNvSpPr>
          <p:nvPr>
            <p:ph type="sldNum" sz="quarter" idx="5"/>
          </p:nvPr>
        </p:nvSpPr>
        <p:spPr/>
        <p:txBody>
          <a:bodyPr/>
          <a:lstStyle/>
          <a:p>
            <a:fld id="{AEDB3E06-FF1E-4307-A5AB-D2E448194FAC}" type="slidenum">
              <a:rPr lang="en-US" smtClean="0"/>
              <a:t>13</a:t>
            </a:fld>
            <a:endParaRPr lang="en-US"/>
          </a:p>
        </p:txBody>
      </p:sp>
    </p:spTree>
    <p:extLst>
      <p:ext uri="{BB962C8B-B14F-4D97-AF65-F5344CB8AC3E}">
        <p14:creationId xmlns:p14="http://schemas.microsoft.com/office/powerpoint/2010/main" val="710831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There are a few different options available for installing Python, depending on your specific needs and preferences. Here are the main options:</a:t>
            </a:r>
          </a:p>
          <a:p>
            <a:pPr algn="l"/>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Official Python Distribution: You can download and install Python directly from the official Python website (</a:t>
            </a:r>
            <a:r>
              <a:rPr lang="en-US" b="0" i="0" u="sng" dirty="0">
                <a:solidFill>
                  <a:srgbClr val="374151"/>
                </a:solidFill>
                <a:effectLst/>
                <a:latin typeface="Söhne"/>
                <a:hlinkClick r:id="rId3"/>
              </a:rPr>
              <a:t>https://www.python.org/downloads/</a:t>
            </a:r>
            <a:r>
              <a:rPr lang="en-US" b="0" i="0" dirty="0">
                <a:solidFill>
                  <a:srgbClr val="374151"/>
                </a:solidFill>
                <a:effectLst/>
                <a:latin typeface="Söhne"/>
              </a:rPr>
              <a:t>). This option provides you with the standard Python distribution, which includes the core Python interpreter and essential modules.</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Package Managers: Package managers simplify the installation and management of Python and its packages. The most commonly used package manager for Python is pip. Pip comes pre-installed with most Python distributions and allows you to install, upgrade, and manage Python packages easily</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Integrated Development Environments (IDEs): IDEs are software applications that provide a comprehensive coding environment for Python development. They often include features such as code editors, debugging tools, and project management capabilities. Some popular Python-specific IDEs include PyCharm, Visual Studio Code, Atom, and IDLE (which comes bundled with Python).</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Online Code Editors: If you prefer not to install anything locally, you can use online code editors that allow you to write and run Python code directly in your web browser. Examples of online code editors include </a:t>
            </a:r>
            <a:r>
              <a:rPr lang="en-US" b="0" i="0" dirty="0" err="1">
                <a:solidFill>
                  <a:srgbClr val="374151"/>
                </a:solidFill>
                <a:effectLst/>
                <a:latin typeface="Söhne"/>
              </a:rPr>
              <a:t>Replit</a:t>
            </a:r>
            <a:r>
              <a:rPr lang="en-US" b="0" i="0" dirty="0">
                <a:solidFill>
                  <a:srgbClr val="374151"/>
                </a:solidFill>
                <a:effectLst/>
                <a:latin typeface="Söhne"/>
              </a:rPr>
              <a:t>, Google </a:t>
            </a:r>
            <a:r>
              <a:rPr lang="en-US" b="0" i="0" dirty="0" err="1">
                <a:solidFill>
                  <a:srgbClr val="374151"/>
                </a:solidFill>
                <a:effectLst/>
                <a:latin typeface="Söhne"/>
              </a:rPr>
              <a:t>Colab</a:t>
            </a:r>
            <a:r>
              <a:rPr lang="en-US" b="0" i="0" dirty="0">
                <a:solidFill>
                  <a:srgbClr val="374151"/>
                </a:solidFill>
                <a:effectLst/>
                <a:latin typeface="Söhne"/>
              </a:rPr>
              <a:t>, and </a:t>
            </a:r>
            <a:r>
              <a:rPr lang="en-US" b="0" i="0" dirty="0" err="1">
                <a:solidFill>
                  <a:srgbClr val="374151"/>
                </a:solidFill>
                <a:effectLst/>
                <a:latin typeface="Söhne"/>
              </a:rPr>
              <a:t>Jupyter</a:t>
            </a:r>
            <a:r>
              <a:rPr lang="en-US" b="0" i="0" dirty="0">
                <a:solidFill>
                  <a:srgbClr val="374151"/>
                </a:solidFill>
                <a:effectLst/>
                <a:latin typeface="Söhne"/>
              </a:rPr>
              <a:t> Notebook (hosted on platforms like Azure Notebooks and Google </a:t>
            </a:r>
            <a:r>
              <a:rPr lang="en-US" b="0" i="0" dirty="0" err="1">
                <a:solidFill>
                  <a:srgbClr val="374151"/>
                </a:solidFill>
                <a:effectLst/>
                <a:latin typeface="Söhne"/>
              </a:rPr>
              <a:t>Colab</a:t>
            </a:r>
            <a:r>
              <a:rPr lang="en-US" b="0" i="0" dirty="0">
                <a:solidFill>
                  <a:srgbClr val="374151"/>
                </a:solidFill>
                <a:effectLst/>
                <a:latin typeface="Söhne"/>
              </a:rPr>
              <a:t>).</a:t>
            </a:r>
          </a:p>
          <a:p>
            <a:pPr algn="l">
              <a:buFont typeface="+mj-lt"/>
              <a:buAutoNum type="arabicPeriod"/>
            </a:pPr>
            <a:endParaRPr lang="en-US" b="0" i="0" dirty="0">
              <a:solidFill>
                <a:srgbClr val="374151"/>
              </a:solidFill>
              <a:effectLst/>
              <a:latin typeface="Söhne"/>
            </a:endParaRPr>
          </a:p>
          <a:p>
            <a:pPr algn="l"/>
            <a:r>
              <a:rPr lang="en-US" b="0" i="0" dirty="0">
                <a:solidFill>
                  <a:srgbClr val="374151"/>
                </a:solidFill>
                <a:effectLst/>
                <a:latin typeface="Söhne"/>
              </a:rPr>
              <a:t>It's important to note that the specific options available to you may vary depending on your operating system (Windows, macOS, Linux) and your specific needs as a programmer.</a:t>
            </a:r>
          </a:p>
          <a:p>
            <a:pPr algn="l"/>
            <a:r>
              <a:rPr lang="en-US" b="0" i="0" dirty="0">
                <a:solidFill>
                  <a:srgbClr val="374151"/>
                </a:solidFill>
                <a:effectLst/>
                <a:latin typeface="Söhne"/>
              </a:rPr>
              <a:t>Ultimately, the choice of installation method depends on your comfort level, the projects you plan to work on, and any specific requirements you may have. Exploring and trying different options will help you find the one that suits you best.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https://www.infoworld.com/article/3530140/how-to-install-python-the-smart-way.html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74151"/>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AEDB3E06-FF1E-4307-A5AB-D2E448194FAC}" type="slidenum">
              <a:rPr lang="en-US" smtClean="0"/>
              <a:t>14</a:t>
            </a:fld>
            <a:endParaRPr lang="en-US"/>
          </a:p>
        </p:txBody>
      </p:sp>
    </p:spTree>
    <p:extLst>
      <p:ext uri="{BB962C8B-B14F-4D97-AF65-F5344CB8AC3E}">
        <p14:creationId xmlns:p14="http://schemas.microsoft.com/office/powerpoint/2010/main" val="6338996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https://realpython.com/python-first-steps/</a:t>
            </a:r>
          </a:p>
          <a:p>
            <a:pPr algn="l"/>
            <a:r>
              <a:rPr lang="en-US" b="0" i="0" dirty="0">
                <a:solidFill>
                  <a:srgbClr val="374151"/>
                </a:solidFill>
                <a:effectLst/>
                <a:latin typeface="Söhne"/>
              </a:rPr>
              <a:t>https://data36.com/python-syntax-essentials-and-best-practices/</a:t>
            </a: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In this slide, ,I will try to explain the basic of pythons and its syntax </a:t>
            </a:r>
          </a:p>
          <a:p>
            <a:pPr algn="l"/>
            <a:endParaRPr lang="en-US" b="0" i="0" dirty="0">
              <a:solidFill>
                <a:srgbClr val="374151"/>
              </a:solidFill>
              <a:effectLst/>
              <a:latin typeface="Söhne"/>
            </a:endParaRPr>
          </a:p>
          <a:p>
            <a:pPr algn="l"/>
            <a:r>
              <a:rPr lang="en-US" b="0" i="0" dirty="0">
                <a:solidFill>
                  <a:srgbClr val="374151"/>
                </a:solidFill>
                <a:effectLst/>
                <a:latin typeface="Söhne"/>
              </a:rPr>
              <a:t>Again, Imagine you have a robot friend named TOM. TOM is super helpful and can do many cool things, but it only understands Python language. To communicate effectively with TOM, we need to learn the basic Python syntax. Don't worry, it's going to be fun!</a:t>
            </a: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Agenda:</a:t>
            </a:r>
          </a:p>
          <a:p>
            <a:pPr algn="l">
              <a:buFont typeface="+mj-lt"/>
              <a:buAutoNum type="arabicPeriod"/>
            </a:pPr>
            <a:r>
              <a:rPr lang="en-US" b="0" i="0" dirty="0">
                <a:solidFill>
                  <a:srgbClr val="374151"/>
                </a:solidFill>
                <a:effectLst/>
                <a:latin typeface="Söhne"/>
              </a:rPr>
              <a:t>Comments: Adding notes for ourselves and others to understand our code.</a:t>
            </a:r>
          </a:p>
          <a:p>
            <a:pPr algn="l">
              <a:buFont typeface="+mj-lt"/>
              <a:buAutoNum type="arabicPeriod"/>
            </a:pPr>
            <a:r>
              <a:rPr lang="en-US" b="0" i="0" dirty="0">
                <a:solidFill>
                  <a:srgbClr val="374151"/>
                </a:solidFill>
                <a:effectLst/>
                <a:latin typeface="Söhne"/>
              </a:rPr>
              <a:t>Variables: Giving names to things we want to remember and use later.</a:t>
            </a:r>
          </a:p>
          <a:p>
            <a:pPr algn="l">
              <a:buFont typeface="+mj-lt"/>
              <a:buAutoNum type="arabicPeriod"/>
            </a:pPr>
            <a:r>
              <a:rPr lang="en-US" b="0" i="0" dirty="0">
                <a:solidFill>
                  <a:srgbClr val="374151"/>
                </a:solidFill>
                <a:effectLst/>
                <a:latin typeface="Söhne"/>
              </a:rPr>
              <a:t>Keywords: Special words that have special meanings in Python.</a:t>
            </a:r>
          </a:p>
          <a:p>
            <a:pPr algn="l">
              <a:buFont typeface="+mj-lt"/>
              <a:buAutoNum type="arabicPeriod"/>
            </a:pPr>
            <a:r>
              <a:rPr lang="en-US" b="0" i="0" dirty="0">
                <a:solidFill>
                  <a:srgbClr val="374151"/>
                </a:solidFill>
                <a:effectLst/>
                <a:latin typeface="Söhne"/>
              </a:rPr>
              <a:t>Built-in Data Types: Different kinds of information we can work with.</a:t>
            </a:r>
          </a:p>
          <a:p>
            <a:pPr algn="l">
              <a:buFont typeface="+mj-lt"/>
              <a:buAutoNum type="arabicPeriod"/>
            </a:pPr>
            <a:r>
              <a:rPr lang="en-US" b="0" i="0" dirty="0">
                <a:solidFill>
                  <a:srgbClr val="374151"/>
                </a:solidFill>
                <a:effectLst/>
                <a:latin typeface="Söhne"/>
              </a:rPr>
              <a:t>Conditional Statements: Making decisions for TOM based on certain conditions.</a:t>
            </a:r>
          </a:p>
          <a:p>
            <a:pPr algn="l">
              <a:buFont typeface="+mj-lt"/>
              <a:buAutoNum type="arabicPeriod"/>
            </a:pPr>
            <a:r>
              <a:rPr lang="en-US" b="0" i="0" dirty="0">
                <a:solidFill>
                  <a:srgbClr val="374151"/>
                </a:solidFill>
                <a:effectLst/>
                <a:latin typeface="Söhne"/>
              </a:rPr>
              <a:t>Loops: Repeating actions to make TOM do things over and over again.</a:t>
            </a:r>
          </a:p>
          <a:p>
            <a:pPr algn="l">
              <a:buFont typeface="+mj-lt"/>
              <a:buNone/>
            </a:pPr>
            <a:endParaRPr lang="en-US" b="0" i="0" dirty="0">
              <a:solidFill>
                <a:srgbClr val="374151"/>
              </a:solidFill>
              <a:effectLst/>
              <a:latin typeface="Söhne"/>
            </a:endParaRPr>
          </a:p>
          <a:p>
            <a:pPr algn="l">
              <a:buFont typeface="+mj-lt"/>
              <a:buNone/>
            </a:pPr>
            <a:endParaRPr lang="en-US" b="0" i="0" dirty="0">
              <a:solidFill>
                <a:srgbClr val="374151"/>
              </a:solidFill>
              <a:effectLst/>
              <a:latin typeface="Söhne"/>
            </a:endParaRPr>
          </a:p>
          <a:p>
            <a:pPr algn="l">
              <a:buFont typeface="+mj-lt"/>
              <a:buNone/>
            </a:pPr>
            <a:r>
              <a:rPr lang="en-US" b="0" i="0" dirty="0">
                <a:solidFill>
                  <a:srgbClr val="374151"/>
                </a:solidFill>
                <a:effectLst/>
                <a:latin typeface="Söhne"/>
              </a:rPr>
              <a:t>I will explain all these items in more details shortly in next upcoming slides. So stay tune. </a:t>
            </a:r>
          </a:p>
          <a:p>
            <a:pPr algn="l">
              <a:buFont typeface="+mj-lt"/>
              <a:buNone/>
            </a:pPr>
            <a:endParaRPr lang="en-US" b="0" i="0" dirty="0">
              <a:solidFill>
                <a:srgbClr val="374151"/>
              </a:solidFill>
              <a:effectLst/>
              <a:latin typeface="Söhne"/>
            </a:endParaRPr>
          </a:p>
          <a:p>
            <a:pPr algn="l">
              <a:buFont typeface="+mj-lt"/>
              <a:buNone/>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111111"/>
              </a:solidFill>
              <a:effectLst/>
              <a:latin typeface="var( --e-global-typography-469fbed-font-family )"/>
            </a:endParaRPr>
          </a:p>
          <a:p>
            <a:pPr algn="l"/>
            <a:endParaRPr lang="en-US" dirty="0"/>
          </a:p>
        </p:txBody>
      </p:sp>
      <p:sp>
        <p:nvSpPr>
          <p:cNvPr id="4" name="Slide Number Placeholder 3"/>
          <p:cNvSpPr>
            <a:spLocks noGrp="1"/>
          </p:cNvSpPr>
          <p:nvPr>
            <p:ph type="sldNum" sz="quarter" idx="5"/>
          </p:nvPr>
        </p:nvSpPr>
        <p:spPr/>
        <p:txBody>
          <a:bodyPr/>
          <a:lstStyle/>
          <a:p>
            <a:fld id="{AEDB3E06-FF1E-4307-A5AB-D2E448194FAC}" type="slidenum">
              <a:rPr lang="en-US" smtClean="0"/>
              <a:t>15</a:t>
            </a:fld>
            <a:endParaRPr lang="en-US"/>
          </a:p>
        </p:txBody>
      </p:sp>
    </p:spTree>
    <p:extLst>
      <p:ext uri="{BB962C8B-B14F-4D97-AF65-F5344CB8AC3E}">
        <p14:creationId xmlns:p14="http://schemas.microsoft.com/office/powerpoint/2010/main" val="14345498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https://realpython.com/python-first-steps/</a:t>
            </a:r>
          </a:p>
          <a:p>
            <a:pPr algn="l"/>
            <a:endParaRPr lang="en-US" b="0" i="0" dirty="0">
              <a:solidFill>
                <a:srgbClr val="374151"/>
              </a:solidFill>
              <a:effectLst/>
              <a:latin typeface="Söhne"/>
            </a:endParaRPr>
          </a:p>
          <a:p>
            <a:pPr algn="l"/>
            <a:r>
              <a:rPr lang="en-US" b="0" i="0" dirty="0">
                <a:solidFill>
                  <a:srgbClr val="374151"/>
                </a:solidFill>
                <a:effectLst/>
                <a:latin typeface="Söhne"/>
              </a:rPr>
              <a:t>https://prepinsta.com/python/comments-in-python/</a:t>
            </a: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effectLst/>
                <a:latin typeface="Trebuchet MS" panose="020B0603020202020204" pitchFamily="34" charset="0"/>
              </a:rPr>
              <a:t>Comments are pieces of text that live in your code but are ignored by the Python interpreter as it executes the code. You can use comments to describe the code so that you and other developers can quickly understand what the code does or why the code is written in a given way. To write a comment in Python, just add a hash mark (#) before your comment text: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cap="none" normalizeH="0" baseline="0" dirty="0">
              <a:ln>
                <a:noFill/>
              </a:ln>
              <a:effectLst/>
              <a:latin typeface="Trebuchet MS" panose="020B0603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cap="none" normalizeH="0" baseline="0" dirty="0">
              <a:ln>
                <a:noFill/>
              </a:ln>
              <a:effectLst/>
              <a:latin typeface="Trebuchet MS" panose="020B0603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effectLst/>
                <a:latin typeface="Trebuchet MS" panose="020B0603020202020204" pitchFamily="34" charset="0"/>
              </a:rPr>
              <a:t>Now might be you have question in your mind ? Why I have to use and add comments rights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cap="none" normalizeH="0" baseline="0" dirty="0">
              <a:ln>
                <a:noFill/>
              </a:ln>
              <a:effectLst/>
              <a:latin typeface="Trebuchet MS" panose="020B0603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1" i="0" u="none" strike="noStrike" cap="none" normalizeH="0" baseline="0" dirty="0">
              <a:ln>
                <a:noFill/>
              </a:ln>
              <a:effectLst/>
              <a:latin typeface="Trebuchet MS" panose="020B0603020202020204" pitchFamily="34" charset="0"/>
            </a:endParaRPr>
          </a:p>
          <a:p>
            <a:pPr algn="ctr"/>
            <a:r>
              <a:rPr lang="en-US" b="1" i="0" dirty="0">
                <a:solidFill>
                  <a:srgbClr val="343434"/>
                </a:solidFill>
                <a:effectLst/>
                <a:latin typeface="gibson"/>
              </a:rPr>
              <a:t>Advantages of using Comments in Code</a:t>
            </a:r>
          </a:p>
          <a:p>
            <a:pPr algn="l"/>
            <a:r>
              <a:rPr lang="en-US" b="0" i="0" dirty="0">
                <a:solidFill>
                  <a:srgbClr val="343434"/>
                </a:solidFill>
                <a:effectLst/>
                <a:latin typeface="Roboto" panose="02000000000000000000" pitchFamily="2" charset="0"/>
              </a:rPr>
              <a:t>Some advantages of using comments in your code are as follows:</a:t>
            </a:r>
          </a:p>
          <a:p>
            <a:pPr algn="l">
              <a:buFont typeface="Arial" panose="020B0604020202020204" pitchFamily="34" charset="0"/>
              <a:buChar char="•"/>
            </a:pPr>
            <a:r>
              <a:rPr lang="en-US" b="0" i="0" dirty="0">
                <a:solidFill>
                  <a:srgbClr val="343434"/>
                </a:solidFill>
                <a:effectLst/>
                <a:latin typeface="Roboto" panose="02000000000000000000" pitchFamily="2" charset="0"/>
              </a:rPr>
              <a:t>Makes the code readable</a:t>
            </a:r>
          </a:p>
          <a:p>
            <a:pPr algn="l">
              <a:buFont typeface="Arial" panose="020B0604020202020204" pitchFamily="34" charset="0"/>
              <a:buChar char="•"/>
            </a:pPr>
            <a:r>
              <a:rPr lang="en-US" b="0" i="0" dirty="0">
                <a:solidFill>
                  <a:srgbClr val="343434"/>
                </a:solidFill>
                <a:effectLst/>
                <a:latin typeface="Roboto" panose="02000000000000000000" pitchFamily="2" charset="0"/>
              </a:rPr>
              <a:t>Make your code easy to understand</a:t>
            </a:r>
          </a:p>
          <a:p>
            <a:pPr algn="l">
              <a:buFont typeface="Arial" panose="020B0604020202020204" pitchFamily="34" charset="0"/>
              <a:buChar char="•"/>
            </a:pPr>
            <a:r>
              <a:rPr lang="en-US" b="0" i="0" dirty="0">
                <a:solidFill>
                  <a:srgbClr val="343434"/>
                </a:solidFill>
                <a:effectLst/>
                <a:latin typeface="Roboto" panose="02000000000000000000" pitchFamily="2" charset="0"/>
              </a:rPr>
              <a:t>Separate your functions and methods in a better way</a:t>
            </a:r>
          </a:p>
          <a:p>
            <a:pPr algn="l">
              <a:buFont typeface="Arial" panose="020B0604020202020204" pitchFamily="34" charset="0"/>
              <a:buChar char="•"/>
            </a:pPr>
            <a:r>
              <a:rPr lang="en-US" b="0" i="0" dirty="0">
                <a:solidFill>
                  <a:srgbClr val="343434"/>
                </a:solidFill>
                <a:effectLst/>
                <a:latin typeface="Roboto" panose="02000000000000000000" pitchFamily="2" charset="0"/>
              </a:rPr>
              <a:t>Even sometime if you want to disable specific piece of code during testing and debugging. You can use comments to disable specific part of it and can continue </a:t>
            </a:r>
            <a:r>
              <a:rPr lang="en-US" b="0" i="0" dirty="0" err="1">
                <a:solidFill>
                  <a:srgbClr val="343434"/>
                </a:solidFill>
                <a:effectLst/>
                <a:latin typeface="Roboto" panose="02000000000000000000" pitchFamily="2" charset="0"/>
              </a:rPr>
              <a:t>tes</a:t>
            </a:r>
            <a:endParaRPr lang="en-US" b="0" i="0" dirty="0">
              <a:solidFill>
                <a:srgbClr val="343434"/>
              </a:solidFill>
              <a:effectLst/>
              <a:latin typeface="Roboto" panose="02000000000000000000" pitchFamily="2" charset="0"/>
            </a:endParaRPr>
          </a:p>
          <a:p>
            <a:pPr algn="l">
              <a:buFont typeface="Arial" panose="020B0604020202020204" pitchFamily="34" charset="0"/>
              <a:buChar char="•"/>
            </a:pPr>
            <a:r>
              <a:rPr lang="en-US" b="0" i="0" dirty="0">
                <a:solidFill>
                  <a:srgbClr val="343434"/>
                </a:solidFill>
                <a:effectLst/>
                <a:latin typeface="Roboto" panose="02000000000000000000" pitchFamily="2" charset="0"/>
              </a:rPr>
              <a:t>ting etc.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cap="none" normalizeH="0" baseline="0" dirty="0">
              <a:ln>
                <a:noFill/>
              </a:ln>
              <a:effectLst/>
              <a:latin typeface="Trebuchet MS" panose="020B0603020202020204" pitchFamily="34" charset="0"/>
            </a:endParaRPr>
          </a:p>
          <a:p>
            <a:pPr algn="l"/>
            <a:endParaRPr lang="en-US" dirty="0"/>
          </a:p>
        </p:txBody>
      </p:sp>
      <p:sp>
        <p:nvSpPr>
          <p:cNvPr id="4" name="Slide Number Placeholder 3"/>
          <p:cNvSpPr>
            <a:spLocks noGrp="1"/>
          </p:cNvSpPr>
          <p:nvPr>
            <p:ph type="sldNum" sz="quarter" idx="5"/>
          </p:nvPr>
        </p:nvSpPr>
        <p:spPr/>
        <p:txBody>
          <a:bodyPr/>
          <a:lstStyle/>
          <a:p>
            <a:fld id="{AEDB3E06-FF1E-4307-A5AB-D2E448194FAC}" type="slidenum">
              <a:rPr lang="en-US" smtClean="0"/>
              <a:t>16</a:t>
            </a:fld>
            <a:endParaRPr lang="en-US"/>
          </a:p>
        </p:txBody>
      </p:sp>
    </p:spTree>
    <p:extLst>
      <p:ext uri="{BB962C8B-B14F-4D97-AF65-F5344CB8AC3E}">
        <p14:creationId xmlns:p14="http://schemas.microsoft.com/office/powerpoint/2010/main" val="223325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https://realpython.com/python-first-steps/</a:t>
            </a:r>
          </a:p>
          <a:p>
            <a:pPr algn="l"/>
            <a:endParaRPr lang="en-US" b="0" i="0" dirty="0">
              <a:solidFill>
                <a:srgbClr val="374151"/>
              </a:solidFill>
              <a:effectLst/>
              <a:latin typeface="Söhne"/>
            </a:endParaRPr>
          </a:p>
          <a:p>
            <a:pPr algn="l"/>
            <a:r>
              <a:rPr lang="en-US" b="0" i="0" dirty="0">
                <a:solidFill>
                  <a:srgbClr val="374151"/>
                </a:solidFill>
                <a:effectLst/>
                <a:latin typeface="Söhne"/>
              </a:rPr>
              <a:t>https://prepinsta.com/python/comments-in-python/</a:t>
            </a: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effectLst/>
                <a:latin typeface="Trebuchet MS" panose="020B0603020202020204" pitchFamily="34" charset="0"/>
              </a:rPr>
              <a:t>Comments are pieces of text that live in your code but are ignored by the Python interpreter as it executes the code. You can use comments to describe the code so that you and other developers can quickly understand what the code does or why the code is written in a given way. To write a comment in Python, just add a hash mark (#) before your comment text: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cap="none" normalizeH="0" baseline="0" dirty="0">
              <a:ln>
                <a:noFill/>
              </a:ln>
              <a:effectLst/>
              <a:latin typeface="Trebuchet MS" panose="020B0603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cap="none" normalizeH="0" baseline="0" dirty="0">
              <a:ln>
                <a:noFill/>
              </a:ln>
              <a:effectLst/>
              <a:latin typeface="Trebuchet MS" panose="020B0603020202020204" pitchFamily="34" charset="0"/>
            </a:endParaRPr>
          </a:p>
          <a:p>
            <a:pPr algn="ctr"/>
            <a:r>
              <a:rPr lang="en-US" b="0" i="0" dirty="0">
                <a:solidFill>
                  <a:srgbClr val="343434"/>
                </a:solidFill>
                <a:effectLst/>
                <a:latin typeface="gibson"/>
              </a:rPr>
              <a:t>Advantages of using Comments in Code</a:t>
            </a:r>
          </a:p>
          <a:p>
            <a:pPr algn="l"/>
            <a:r>
              <a:rPr lang="en-US" b="0" i="0" dirty="0">
                <a:solidFill>
                  <a:srgbClr val="343434"/>
                </a:solidFill>
                <a:effectLst/>
                <a:latin typeface="Roboto" panose="02000000000000000000" pitchFamily="2" charset="0"/>
              </a:rPr>
              <a:t>Some advantages of </a:t>
            </a:r>
            <a:r>
              <a:rPr lang="en-US" b="0" i="0" dirty="0" err="1">
                <a:solidFill>
                  <a:srgbClr val="343434"/>
                </a:solidFill>
                <a:effectLst/>
                <a:latin typeface="Roboto" panose="02000000000000000000" pitchFamily="2" charset="0"/>
              </a:rPr>
              <a:t>usding</a:t>
            </a:r>
            <a:r>
              <a:rPr lang="en-US" b="0" i="0" dirty="0">
                <a:solidFill>
                  <a:srgbClr val="343434"/>
                </a:solidFill>
                <a:effectLst/>
                <a:latin typeface="Roboto" panose="02000000000000000000" pitchFamily="2" charset="0"/>
              </a:rPr>
              <a:t> comments in your code are as follows:</a:t>
            </a:r>
          </a:p>
          <a:p>
            <a:pPr algn="l">
              <a:buFont typeface="Arial" panose="020B0604020202020204" pitchFamily="34" charset="0"/>
              <a:buChar char="•"/>
            </a:pPr>
            <a:r>
              <a:rPr lang="en-US" b="0" i="0" dirty="0">
                <a:solidFill>
                  <a:srgbClr val="343434"/>
                </a:solidFill>
                <a:effectLst/>
                <a:latin typeface="Roboto" panose="02000000000000000000" pitchFamily="2" charset="0"/>
              </a:rPr>
              <a:t>Makes the code readable</a:t>
            </a:r>
          </a:p>
          <a:p>
            <a:pPr algn="l">
              <a:buFont typeface="Arial" panose="020B0604020202020204" pitchFamily="34" charset="0"/>
              <a:buChar char="•"/>
            </a:pPr>
            <a:r>
              <a:rPr lang="en-US" b="0" i="0" dirty="0">
                <a:solidFill>
                  <a:srgbClr val="343434"/>
                </a:solidFill>
                <a:effectLst/>
                <a:latin typeface="Roboto" panose="02000000000000000000" pitchFamily="2" charset="0"/>
              </a:rPr>
              <a:t>Make your code easy to understand</a:t>
            </a:r>
          </a:p>
          <a:p>
            <a:pPr algn="l">
              <a:buFont typeface="Arial" panose="020B0604020202020204" pitchFamily="34" charset="0"/>
              <a:buChar char="•"/>
            </a:pPr>
            <a:r>
              <a:rPr lang="en-US" b="0" i="0" dirty="0" err="1">
                <a:solidFill>
                  <a:srgbClr val="343434"/>
                </a:solidFill>
                <a:effectLst/>
                <a:latin typeface="Roboto" panose="02000000000000000000" pitchFamily="2" charset="0"/>
              </a:rPr>
              <a:t>Saperate</a:t>
            </a:r>
            <a:r>
              <a:rPr lang="en-US" b="0" i="0" dirty="0">
                <a:solidFill>
                  <a:srgbClr val="343434"/>
                </a:solidFill>
                <a:effectLst/>
                <a:latin typeface="Roboto" panose="02000000000000000000" pitchFamily="2" charset="0"/>
              </a:rPr>
              <a:t> your functions and </a:t>
            </a:r>
            <a:r>
              <a:rPr lang="en-US" b="0" i="0" dirty="0" err="1">
                <a:solidFill>
                  <a:srgbClr val="343434"/>
                </a:solidFill>
                <a:effectLst/>
                <a:latin typeface="Roboto" panose="02000000000000000000" pitchFamily="2" charset="0"/>
              </a:rPr>
              <a:t>methords</a:t>
            </a:r>
            <a:r>
              <a:rPr lang="en-US" b="0" i="0" dirty="0">
                <a:solidFill>
                  <a:srgbClr val="343434"/>
                </a:solidFill>
                <a:effectLst/>
                <a:latin typeface="Roboto" panose="02000000000000000000" pitchFamily="2" charset="0"/>
              </a:rPr>
              <a:t> in a better way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cap="none" normalizeH="0" baseline="0" dirty="0">
              <a:ln>
                <a:noFill/>
              </a:ln>
              <a:effectLst/>
              <a:latin typeface="Trebuchet MS" panose="020B0603020202020204" pitchFamily="34" charset="0"/>
            </a:endParaRPr>
          </a:p>
          <a:p>
            <a:pPr algn="l"/>
            <a:endParaRPr lang="en-US" dirty="0"/>
          </a:p>
        </p:txBody>
      </p:sp>
      <p:sp>
        <p:nvSpPr>
          <p:cNvPr id="4" name="Slide Number Placeholder 3"/>
          <p:cNvSpPr>
            <a:spLocks noGrp="1"/>
          </p:cNvSpPr>
          <p:nvPr>
            <p:ph type="sldNum" sz="quarter" idx="5"/>
          </p:nvPr>
        </p:nvSpPr>
        <p:spPr/>
        <p:txBody>
          <a:bodyPr/>
          <a:lstStyle/>
          <a:p>
            <a:fld id="{AEDB3E06-FF1E-4307-A5AB-D2E448194FAC}" type="slidenum">
              <a:rPr lang="en-US" smtClean="0"/>
              <a:t>17</a:t>
            </a:fld>
            <a:endParaRPr lang="en-US"/>
          </a:p>
        </p:txBody>
      </p:sp>
    </p:spTree>
    <p:extLst>
      <p:ext uri="{BB962C8B-B14F-4D97-AF65-F5344CB8AC3E}">
        <p14:creationId xmlns:p14="http://schemas.microsoft.com/office/powerpoint/2010/main" val="11434960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https://realpython.com/python-first-steps/</a:t>
            </a:r>
          </a:p>
          <a:p>
            <a:pPr algn="l"/>
            <a:endParaRPr lang="en-US" b="0" i="0" dirty="0">
              <a:solidFill>
                <a:srgbClr val="374151"/>
              </a:solidFill>
              <a:effectLst/>
              <a:latin typeface="Söhne"/>
            </a:endParaRPr>
          </a:p>
          <a:p>
            <a:pPr algn="l"/>
            <a:r>
              <a:rPr lang="en-US" b="0" i="0" dirty="0">
                <a:solidFill>
                  <a:srgbClr val="374151"/>
                </a:solidFill>
                <a:effectLst/>
                <a:latin typeface="Söhne"/>
              </a:rPr>
              <a:t>https://prepinsta.com/python/comments-in-python/</a:t>
            </a: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effectLst/>
                <a:latin typeface="Trebuchet MS" panose="020B0603020202020204" pitchFamily="34" charset="0"/>
              </a:rPr>
              <a:t>Comments are pieces of text that live in your code but are ignored by the Python interpreter as it executes the code. You can use comments to describe the code so that you and other developers can quickly understand what the code does or why the code is written in a given way. To write a comment in Python, just add a hash mark (#) before your comment text: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cap="none" normalizeH="0" baseline="0" dirty="0">
              <a:ln>
                <a:noFill/>
              </a:ln>
              <a:effectLst/>
              <a:latin typeface="Trebuchet MS" panose="020B0603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cap="none" normalizeH="0" baseline="0" dirty="0">
              <a:ln>
                <a:noFill/>
              </a:ln>
              <a:effectLst/>
              <a:latin typeface="Trebuchet MS" panose="020B0603020202020204" pitchFamily="34" charset="0"/>
            </a:endParaRPr>
          </a:p>
          <a:p>
            <a:pPr algn="ctr"/>
            <a:r>
              <a:rPr lang="en-US" b="0" i="0" dirty="0">
                <a:solidFill>
                  <a:srgbClr val="343434"/>
                </a:solidFill>
                <a:effectLst/>
                <a:latin typeface="gibson"/>
              </a:rPr>
              <a:t>Advantages of using Comments in Code</a:t>
            </a:r>
          </a:p>
          <a:p>
            <a:pPr algn="l"/>
            <a:r>
              <a:rPr lang="en-US" b="0" i="0" dirty="0">
                <a:solidFill>
                  <a:srgbClr val="343434"/>
                </a:solidFill>
                <a:effectLst/>
                <a:latin typeface="Roboto" panose="02000000000000000000" pitchFamily="2" charset="0"/>
              </a:rPr>
              <a:t>Some advantages of </a:t>
            </a:r>
            <a:r>
              <a:rPr lang="en-US" b="0" i="0" dirty="0" err="1">
                <a:solidFill>
                  <a:srgbClr val="343434"/>
                </a:solidFill>
                <a:effectLst/>
                <a:latin typeface="Roboto" panose="02000000000000000000" pitchFamily="2" charset="0"/>
              </a:rPr>
              <a:t>usding</a:t>
            </a:r>
            <a:r>
              <a:rPr lang="en-US" b="0" i="0" dirty="0">
                <a:solidFill>
                  <a:srgbClr val="343434"/>
                </a:solidFill>
                <a:effectLst/>
                <a:latin typeface="Roboto" panose="02000000000000000000" pitchFamily="2" charset="0"/>
              </a:rPr>
              <a:t> comments in your code are as follows:</a:t>
            </a:r>
          </a:p>
          <a:p>
            <a:pPr algn="l">
              <a:buFont typeface="Arial" panose="020B0604020202020204" pitchFamily="34" charset="0"/>
              <a:buChar char="•"/>
            </a:pPr>
            <a:r>
              <a:rPr lang="en-US" b="0" i="0" dirty="0">
                <a:solidFill>
                  <a:srgbClr val="343434"/>
                </a:solidFill>
                <a:effectLst/>
                <a:latin typeface="Roboto" panose="02000000000000000000" pitchFamily="2" charset="0"/>
              </a:rPr>
              <a:t>Makes the code readable</a:t>
            </a:r>
          </a:p>
          <a:p>
            <a:pPr algn="l">
              <a:buFont typeface="Arial" panose="020B0604020202020204" pitchFamily="34" charset="0"/>
              <a:buChar char="•"/>
            </a:pPr>
            <a:r>
              <a:rPr lang="en-US" b="0" i="0" dirty="0">
                <a:solidFill>
                  <a:srgbClr val="343434"/>
                </a:solidFill>
                <a:effectLst/>
                <a:latin typeface="Roboto" panose="02000000000000000000" pitchFamily="2" charset="0"/>
              </a:rPr>
              <a:t>Make your code easy to understand</a:t>
            </a:r>
          </a:p>
          <a:p>
            <a:pPr algn="l">
              <a:buFont typeface="Arial" panose="020B0604020202020204" pitchFamily="34" charset="0"/>
              <a:buChar char="•"/>
            </a:pPr>
            <a:r>
              <a:rPr lang="en-US" b="0" i="0" dirty="0">
                <a:solidFill>
                  <a:srgbClr val="343434"/>
                </a:solidFill>
                <a:effectLst/>
                <a:latin typeface="Roboto" panose="02000000000000000000" pitchFamily="2" charset="0"/>
              </a:rPr>
              <a:t>Separate your functions and </a:t>
            </a:r>
            <a:r>
              <a:rPr lang="en-US" b="0" i="0" dirty="0" err="1">
                <a:solidFill>
                  <a:srgbClr val="343434"/>
                </a:solidFill>
                <a:effectLst/>
                <a:latin typeface="Roboto" panose="02000000000000000000" pitchFamily="2" charset="0"/>
              </a:rPr>
              <a:t>methords</a:t>
            </a:r>
            <a:r>
              <a:rPr lang="en-US" b="0" i="0" dirty="0">
                <a:solidFill>
                  <a:srgbClr val="343434"/>
                </a:solidFill>
                <a:effectLst/>
                <a:latin typeface="Roboto" panose="02000000000000000000" pitchFamily="2" charset="0"/>
              </a:rPr>
              <a:t> in a better way</a:t>
            </a:r>
          </a:p>
          <a:p>
            <a:pPr algn="l">
              <a:buFont typeface="Arial" panose="020B0604020202020204" pitchFamily="34" charset="0"/>
              <a:buChar char="•"/>
            </a:pPr>
            <a:r>
              <a:rPr lang="en-US" b="0" i="0" dirty="0">
                <a:solidFill>
                  <a:srgbClr val="343434"/>
                </a:solidFill>
                <a:effectLst/>
                <a:latin typeface="Roboto" panose="02000000000000000000" pitchFamily="2" charset="0"/>
              </a:rPr>
              <a:t>Even if you want to disable specific piece of code then you can also disable it. </a:t>
            </a:r>
          </a:p>
          <a:p>
            <a:pPr algn="l">
              <a:buFont typeface="Arial" panose="020B0604020202020204" pitchFamily="34" charset="0"/>
              <a:buChar char="•"/>
            </a:pPr>
            <a:endParaRPr lang="en-US" b="0" i="0" dirty="0">
              <a:solidFill>
                <a:srgbClr val="343434"/>
              </a:solidFill>
              <a:effectLst/>
              <a:latin typeface="Roboto" panose="02000000000000000000" pitchFamily="2" charset="0"/>
            </a:endParaRPr>
          </a:p>
          <a:p>
            <a:pPr algn="l">
              <a:buFont typeface="Arial" panose="020B0604020202020204" pitchFamily="34" charset="0"/>
              <a:buChar char="•"/>
            </a:pPr>
            <a:r>
              <a:rPr lang="en-US" b="0" i="0" dirty="0">
                <a:solidFill>
                  <a:srgbClr val="343434"/>
                </a:solidFill>
                <a:effectLst/>
                <a:latin typeface="Roboto" panose="02000000000000000000" pitchFamily="2" charset="0"/>
              </a:rPr>
              <a:t>We will do all this in practical lab sessions shortly.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cap="none" normalizeH="0" baseline="0" dirty="0">
              <a:ln>
                <a:noFill/>
              </a:ln>
              <a:effectLst/>
              <a:latin typeface="Trebuchet MS" panose="020B0603020202020204" pitchFamily="34" charset="0"/>
            </a:endParaRPr>
          </a:p>
          <a:p>
            <a:pPr algn="l"/>
            <a:endParaRPr lang="en-US" dirty="0"/>
          </a:p>
        </p:txBody>
      </p:sp>
      <p:sp>
        <p:nvSpPr>
          <p:cNvPr id="4" name="Slide Number Placeholder 3"/>
          <p:cNvSpPr>
            <a:spLocks noGrp="1"/>
          </p:cNvSpPr>
          <p:nvPr>
            <p:ph type="sldNum" sz="quarter" idx="5"/>
          </p:nvPr>
        </p:nvSpPr>
        <p:spPr/>
        <p:txBody>
          <a:bodyPr/>
          <a:lstStyle/>
          <a:p>
            <a:fld id="{AEDB3E06-FF1E-4307-A5AB-D2E448194FAC}" type="slidenum">
              <a:rPr lang="en-US" smtClean="0"/>
              <a:t>18</a:t>
            </a:fld>
            <a:endParaRPr lang="en-US"/>
          </a:p>
        </p:txBody>
      </p:sp>
    </p:spTree>
    <p:extLst>
      <p:ext uri="{BB962C8B-B14F-4D97-AF65-F5344CB8AC3E}">
        <p14:creationId xmlns:p14="http://schemas.microsoft.com/office/powerpoint/2010/main" val="22383126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What are Variables?</a:t>
            </a:r>
          </a:p>
          <a:p>
            <a:pPr algn="l"/>
            <a:endParaRPr lang="en-US" b="0" i="0" dirty="0">
              <a:solidFill>
                <a:srgbClr val="374151"/>
              </a:solidFill>
              <a:effectLst/>
              <a:latin typeface="Söhne"/>
            </a:endParaRPr>
          </a:p>
          <a:p>
            <a:pPr algn="l"/>
            <a:r>
              <a:rPr lang="en-US" b="0" i="0" dirty="0">
                <a:solidFill>
                  <a:srgbClr val="374151"/>
                </a:solidFill>
                <a:effectLst/>
                <a:latin typeface="Söhne"/>
              </a:rPr>
              <a:t>Think of variables as labeled boxes where you can put different things. Each box has a name (the variable's name) and can hold a specific type of information, such as numbers, text, or even more complex data.</a:t>
            </a:r>
            <a:endParaRPr lang="en-US" dirty="0"/>
          </a:p>
        </p:txBody>
      </p:sp>
      <p:sp>
        <p:nvSpPr>
          <p:cNvPr id="4" name="Slide Number Placeholder 3"/>
          <p:cNvSpPr>
            <a:spLocks noGrp="1"/>
          </p:cNvSpPr>
          <p:nvPr>
            <p:ph type="sldNum" sz="quarter" idx="5"/>
          </p:nvPr>
        </p:nvSpPr>
        <p:spPr/>
        <p:txBody>
          <a:bodyPr/>
          <a:lstStyle/>
          <a:p>
            <a:fld id="{AEDB3E06-FF1E-4307-A5AB-D2E448194FAC}" type="slidenum">
              <a:rPr lang="en-US" smtClean="0"/>
              <a:t>19</a:t>
            </a:fld>
            <a:endParaRPr lang="en-US"/>
          </a:p>
        </p:txBody>
      </p:sp>
    </p:spTree>
    <p:extLst>
      <p:ext uri="{BB962C8B-B14F-4D97-AF65-F5344CB8AC3E}">
        <p14:creationId xmlns:p14="http://schemas.microsoft.com/office/powerpoint/2010/main" val="1937862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effectLst/>
                <a:latin typeface="Roboto" panose="02000000000000000000" pitchFamily="2" charset="0"/>
              </a:rPr>
              <a:t>let me give you a short overview of all the topics that I'll cover in this course after giving a short introduction to python</a:t>
            </a:r>
          </a:p>
          <a:p>
            <a:endParaRPr lang="en-US" b="0" dirty="0">
              <a:effectLst/>
              <a:latin typeface="Roboto" panose="02000000000000000000" pitchFamily="2" charset="0"/>
            </a:endParaRPr>
          </a:p>
          <a:p>
            <a:endParaRPr lang="en-US" b="0" dirty="0">
              <a:effectLst/>
              <a:latin typeface="Roboto" panose="02000000000000000000" pitchFamily="2" charset="0"/>
            </a:endParaRPr>
          </a:p>
          <a:p>
            <a:r>
              <a:rPr lang="en-US" b="0" dirty="0">
                <a:effectLst/>
                <a:latin typeface="Roboto" panose="02000000000000000000" pitchFamily="2" charset="0"/>
              </a:rPr>
              <a:t>we will start with the basic building blocks of programming the most important data types like strings numbers lists sets dictionaries Boolean data types etc.</a:t>
            </a:r>
          </a:p>
          <a:p>
            <a:endParaRPr lang="en-US" b="0" dirty="0">
              <a:effectLst/>
              <a:latin typeface="Roboto" panose="02000000000000000000" pitchFamily="2" charset="0"/>
            </a:endParaRPr>
          </a:p>
          <a:p>
            <a:r>
              <a:rPr lang="en-US" b="0" dirty="0">
                <a:effectLst/>
                <a:latin typeface="Roboto" panose="02000000000000000000" pitchFamily="2" charset="0"/>
              </a:rPr>
              <a:t>and how to work with them learn about variables and functions and why we need them write a program that take user input </a:t>
            </a:r>
          </a:p>
          <a:p>
            <a:endParaRPr lang="en-US" b="0" dirty="0">
              <a:effectLst/>
              <a:latin typeface="Roboto" panose="02000000000000000000" pitchFamily="2" charset="0"/>
            </a:endParaRPr>
          </a:p>
          <a:p>
            <a:r>
              <a:rPr lang="en-US" b="0" dirty="0">
                <a:effectLst/>
                <a:latin typeface="Roboto" panose="02000000000000000000" pitchFamily="2" charset="0"/>
              </a:rPr>
              <a:t>and learn how to validate the user input using conditionals error handling with try accept and also learn loops with while and for loops and again why we actually need them </a:t>
            </a:r>
          </a:p>
          <a:p>
            <a:endParaRPr lang="en-US" b="0" dirty="0">
              <a:effectLst/>
              <a:latin typeface="Roboto" panose="02000000000000000000" pitchFamily="2" charset="0"/>
            </a:endParaRPr>
          </a:p>
          <a:p>
            <a:r>
              <a:rPr lang="en-US" b="0" dirty="0">
                <a:effectLst/>
                <a:latin typeface="Roboto" panose="02000000000000000000" pitchFamily="2" charset="0"/>
              </a:rPr>
              <a:t>You will learn all these concepts with hands-on examples as a next step</a:t>
            </a:r>
          </a:p>
          <a:p>
            <a:endParaRPr lang="en-US" b="0" dirty="0">
              <a:effectLst/>
              <a:latin typeface="Roboto" panose="02000000000000000000" pitchFamily="2" charset="0"/>
            </a:endParaRPr>
          </a:p>
          <a:p>
            <a:endParaRPr lang="en-US" b="0" dirty="0">
              <a:effectLst/>
              <a:latin typeface="Roboto" panose="02000000000000000000" pitchFamily="2" charset="0"/>
            </a:endParaRPr>
          </a:p>
          <a:p>
            <a:endParaRPr lang="en-US" b="0" dirty="0">
              <a:effectLst/>
              <a:latin typeface="Roboto" panose="02000000000000000000" pitchFamily="2" charset="0"/>
            </a:endParaRPr>
          </a:p>
          <a:p>
            <a:endParaRPr lang="en-US" dirty="0"/>
          </a:p>
        </p:txBody>
      </p:sp>
      <p:sp>
        <p:nvSpPr>
          <p:cNvPr id="4" name="Slide Number Placeholder 3"/>
          <p:cNvSpPr>
            <a:spLocks noGrp="1"/>
          </p:cNvSpPr>
          <p:nvPr>
            <p:ph type="sldNum" sz="quarter" idx="5"/>
          </p:nvPr>
        </p:nvSpPr>
        <p:spPr/>
        <p:txBody>
          <a:bodyPr/>
          <a:lstStyle/>
          <a:p>
            <a:fld id="{AEDB3E06-FF1E-4307-A5AB-D2E448194FAC}" type="slidenum">
              <a:rPr lang="en-US" smtClean="0"/>
              <a:t>2</a:t>
            </a:fld>
            <a:endParaRPr lang="en-US"/>
          </a:p>
        </p:txBody>
      </p:sp>
    </p:spTree>
    <p:extLst>
      <p:ext uri="{BB962C8B-B14F-4D97-AF65-F5344CB8AC3E}">
        <p14:creationId xmlns:p14="http://schemas.microsoft.com/office/powerpoint/2010/main" val="3189905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Now, let's talk about local and global variables:</a:t>
            </a: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Local Variables: Local variables are created and used within a specific part of your code, such as a function or a block of code inside curly braces ({}). These variables are only accessible within that specific part of the code where they are defined. Once you exit that part of the code, the local variables are no longer accessible. They are temporary and exist only as long as the function or block of code is running. This means that different functions or blocks of code can have variables with the same name without conflicting with each other.</a:t>
            </a:r>
          </a:p>
          <a:p>
            <a:pPr algn="l">
              <a:buFont typeface="Arial" panose="020B0604020202020204" pitchFamily="34" charset="0"/>
              <a:buChar char="•"/>
            </a:pPr>
            <a:r>
              <a:rPr lang="en-US" b="0" i="0" dirty="0">
                <a:solidFill>
                  <a:srgbClr val="374151"/>
                </a:solidFill>
                <a:effectLst/>
                <a:latin typeface="Söhne"/>
              </a:rPr>
              <a:t>Global Variables: Global variables are defined outside of any specific function or block of code, usually at the top of your program. These variables are accessible throughout your entire code, meaning they can be used in any part of your program, including inside functions or blocks of code. Global variables have a global scope, meaning they are available from the point of their definition until the end of the program. If you modify the value of a global variable inside a function, the change will persist outside the function as well.</a:t>
            </a:r>
          </a:p>
          <a:p>
            <a:pPr algn="l"/>
            <a:r>
              <a:rPr lang="en-US" b="0" i="0" dirty="0">
                <a:solidFill>
                  <a:srgbClr val="374151"/>
                </a:solidFill>
                <a:effectLst/>
                <a:latin typeface="Söhne"/>
              </a:rPr>
              <a:t>Here's an example to understand the difference between local and global variables:</a:t>
            </a:r>
          </a:p>
          <a:p>
            <a:endParaRPr lang="en-US" dirty="0">
              <a:effectLst/>
            </a:endParaRPr>
          </a:p>
          <a:p>
            <a:endParaRPr lang="en-US" dirty="0">
              <a:effectLst/>
            </a:endParaRPr>
          </a:p>
          <a:p>
            <a:endParaRPr lang="en-US" dirty="0">
              <a:effectLst/>
            </a:endParaRPr>
          </a:p>
          <a:p>
            <a:pPr algn="l"/>
            <a:r>
              <a:rPr lang="en-US" b="0" i="0" dirty="0">
                <a:solidFill>
                  <a:srgbClr val="374151"/>
                </a:solidFill>
                <a:effectLst/>
                <a:latin typeface="Söhne"/>
              </a:rPr>
              <a:t>In this example, the variable "name" is a global variable because it is defined outside any function. It can be accessed both inside and outside the function </a:t>
            </a:r>
          </a:p>
          <a:p>
            <a:pPr algn="l"/>
            <a:endParaRPr lang="en-US" b="0" i="0" dirty="0">
              <a:solidFill>
                <a:srgbClr val="374151"/>
              </a:solidFill>
              <a:effectLst/>
              <a:latin typeface="Söhne"/>
            </a:endParaRPr>
          </a:p>
          <a:p>
            <a:pPr algn="l"/>
            <a:r>
              <a:rPr lang="en-US" b="0" i="0" dirty="0">
                <a:solidFill>
                  <a:srgbClr val="374151"/>
                </a:solidFill>
                <a:effectLst/>
                <a:latin typeface="Söhne"/>
              </a:rPr>
              <a:t>On the other hand, the variable "message" is a local variable because it is defined inside the "greet" function. It can only be accessed within that function and is not accessible outside.</a:t>
            </a:r>
          </a:p>
          <a:p>
            <a:pPr algn="l"/>
            <a:r>
              <a:rPr lang="en-US" b="0" i="0" dirty="0">
                <a:solidFill>
                  <a:srgbClr val="374151"/>
                </a:solidFill>
                <a:effectLst/>
                <a:latin typeface="Söhne"/>
              </a:rPr>
              <a:t>I hope that clarifies the concept of variables and the difference between local and global variables in Python! Let me know if you have any further questions so far.</a:t>
            </a:r>
          </a:p>
        </p:txBody>
      </p:sp>
      <p:sp>
        <p:nvSpPr>
          <p:cNvPr id="4" name="Slide Number Placeholder 3"/>
          <p:cNvSpPr>
            <a:spLocks noGrp="1"/>
          </p:cNvSpPr>
          <p:nvPr>
            <p:ph type="sldNum" sz="quarter" idx="5"/>
          </p:nvPr>
        </p:nvSpPr>
        <p:spPr/>
        <p:txBody>
          <a:bodyPr/>
          <a:lstStyle/>
          <a:p>
            <a:fld id="{AEDB3E06-FF1E-4307-A5AB-D2E448194FAC}" type="slidenum">
              <a:rPr lang="en-US" smtClean="0"/>
              <a:t>20</a:t>
            </a:fld>
            <a:endParaRPr lang="en-US"/>
          </a:p>
        </p:txBody>
      </p:sp>
    </p:spTree>
    <p:extLst>
      <p:ext uri="{BB962C8B-B14F-4D97-AF65-F5344CB8AC3E}">
        <p14:creationId xmlns:p14="http://schemas.microsoft.com/office/powerpoint/2010/main" val="17777970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374151"/>
                </a:solidFill>
                <a:effectLst/>
                <a:latin typeface="Söhne"/>
              </a:rPr>
              <a:t>str: A "str" is a type of data that represents text in Python. It's like a sentence or a word. For example, the word "hello" or the sentence "I love ice cream" are both "str" in Python.</a:t>
            </a:r>
          </a:p>
          <a:p>
            <a:pPr algn="l">
              <a:buFont typeface="+mj-lt"/>
              <a:buAutoNum type="arabicPeriod"/>
            </a:pPr>
            <a:r>
              <a:rPr lang="en-US" b="0" i="0" dirty="0">
                <a:solidFill>
                  <a:srgbClr val="374151"/>
                </a:solidFill>
                <a:effectLst/>
                <a:latin typeface="Söhne"/>
              </a:rPr>
              <a:t>int: An "int" is a type of data that represents whole numbers in Python. These are numbers without any fractions or decimals. For example, the numbers 5, 10, and 100 are all "int" in Python.</a:t>
            </a:r>
          </a:p>
          <a:p>
            <a:pPr algn="l">
              <a:buFont typeface="+mj-lt"/>
              <a:buAutoNum type="arabicPeriod"/>
            </a:pPr>
            <a:r>
              <a:rPr lang="en-US" b="0" i="0" dirty="0">
                <a:solidFill>
                  <a:srgbClr val="374151"/>
                </a:solidFill>
                <a:effectLst/>
                <a:latin typeface="Söhne"/>
              </a:rPr>
              <a:t>float: A "float" is a type of data that represents numbers with decimal points in Python. It's like a number that can have parts of a whole. For example, the numbers 3.14 or 2.5 are both "float" in Python.</a:t>
            </a:r>
          </a:p>
          <a:p>
            <a:pPr algn="l">
              <a:buFont typeface="+mj-lt"/>
              <a:buAutoNum type="arabicPeriod"/>
            </a:pPr>
            <a:r>
              <a:rPr lang="en-US" b="0" i="0" dirty="0">
                <a:solidFill>
                  <a:srgbClr val="374151"/>
                </a:solidFill>
                <a:effectLst/>
                <a:latin typeface="Söhne"/>
              </a:rPr>
              <a:t>list: A "list" is a way to store multiple pieces of information in a specific order. It's like a collection of items. For example, if you have a list of your favorite fruits, you can put apples, bananas, and oranges in the list. You can change the order or add or remove items from the list.</a:t>
            </a:r>
          </a:p>
          <a:p>
            <a:pPr algn="l">
              <a:buFont typeface="+mj-lt"/>
              <a:buAutoNum type="arabicPeriod"/>
            </a:pPr>
            <a:r>
              <a:rPr lang="en-US" b="0" i="0" dirty="0">
                <a:solidFill>
                  <a:srgbClr val="374151"/>
                </a:solidFill>
                <a:effectLst/>
                <a:latin typeface="Söhne"/>
              </a:rPr>
              <a:t>tuple: A "tuple" is similar to a list, but once you create it, you cannot change it. It's like a fixed list that you can't modify. For example, if you have a tuple with the days of the week, it will always have Monday, Tuesday, Wednesday, and so on, and you can't change it.</a:t>
            </a:r>
          </a:p>
          <a:p>
            <a:pPr algn="l">
              <a:buFont typeface="+mj-lt"/>
              <a:buAutoNum type="arabicPeriod"/>
            </a:pPr>
            <a:r>
              <a:rPr lang="en-US" b="0" i="0" dirty="0">
                <a:solidFill>
                  <a:srgbClr val="374151"/>
                </a:solidFill>
                <a:effectLst/>
                <a:latin typeface="Söhne"/>
              </a:rPr>
              <a:t>set: A "set" is a collection of unique items. It's like a bag of things, but each thing is different and there are no duplicates. For example, if you have a set of colors, you can put red, blue, and green in the set, but you can't have the same color more than once.</a:t>
            </a:r>
          </a:p>
          <a:p>
            <a:pPr algn="l">
              <a:buFont typeface="+mj-lt"/>
              <a:buAutoNum type="arabicPeriod"/>
            </a:pPr>
            <a:r>
              <a:rPr lang="en-US" b="0" i="0" dirty="0" err="1">
                <a:solidFill>
                  <a:srgbClr val="374151"/>
                </a:solidFill>
                <a:effectLst/>
                <a:latin typeface="Söhne"/>
              </a:rPr>
              <a:t>dict</a:t>
            </a:r>
            <a:r>
              <a:rPr lang="en-US" b="0" i="0" dirty="0">
                <a:solidFill>
                  <a:srgbClr val="374151"/>
                </a:solidFill>
                <a:effectLst/>
                <a:latin typeface="Söhne"/>
              </a:rPr>
              <a:t>: A "</a:t>
            </a:r>
            <a:r>
              <a:rPr lang="en-US" b="0" i="0" dirty="0" err="1">
                <a:solidFill>
                  <a:srgbClr val="374151"/>
                </a:solidFill>
                <a:effectLst/>
                <a:latin typeface="Söhne"/>
              </a:rPr>
              <a:t>dict</a:t>
            </a:r>
            <a:r>
              <a:rPr lang="en-US" b="0" i="0" dirty="0">
                <a:solidFill>
                  <a:srgbClr val="374151"/>
                </a:solidFill>
                <a:effectLst/>
                <a:latin typeface="Söhne"/>
              </a:rPr>
              <a:t>" is short for dictionary. It's like a real-life dictionary where you can look up a word and find its definition. In Python, it's a collection of key-value pairs. For example, you can have a dictionary of names and ages, where the names are the keys and the ages are the values. You can look up a name and find the corresponding age.</a:t>
            </a:r>
          </a:p>
          <a:p>
            <a:pPr algn="l">
              <a:buFont typeface="+mj-lt"/>
              <a:buAutoNum type="arabicPeriod"/>
            </a:pPr>
            <a:endParaRPr lang="en-US" b="0" i="0" dirty="0">
              <a:solidFill>
                <a:srgbClr val="374151"/>
              </a:solidFill>
              <a:effectLst/>
              <a:latin typeface="Söhne"/>
            </a:endParaRP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1" i="0" dirty="0" err="1">
                <a:solidFill>
                  <a:srgbClr val="374151"/>
                </a:solidFill>
                <a:effectLst/>
                <a:latin typeface="Söhne"/>
              </a:rPr>
              <a:t>Quesitons</a:t>
            </a:r>
            <a:r>
              <a:rPr lang="en-US" b="1" i="0" dirty="0">
                <a:solidFill>
                  <a:srgbClr val="374151"/>
                </a:solidFill>
                <a:effectLst/>
                <a:latin typeface="Söhne"/>
              </a:rPr>
              <a:t> time ? – can some one explain me use case of each variable. Give me small example in which case you will use specific variable .</a:t>
            </a:r>
          </a:p>
          <a:p>
            <a:pPr algn="l">
              <a:buFont typeface="+mj-lt"/>
              <a:buAutoNum type="arabicPeriod"/>
            </a:pPr>
            <a:endParaRPr lang="en-US" b="0" i="0" dirty="0">
              <a:solidFill>
                <a:srgbClr val="374151"/>
              </a:solidFill>
              <a:effectLst/>
              <a:latin typeface="Söhne"/>
            </a:endParaRPr>
          </a:p>
          <a:p>
            <a:pPr algn="l">
              <a:buFont typeface="+mj-lt"/>
              <a:buAutoNum type="arabicPeriod"/>
            </a:pPr>
            <a:endParaRPr lang="en-US" b="0" i="0" dirty="0">
              <a:solidFill>
                <a:srgbClr val="374151"/>
              </a:solidFill>
              <a:effectLst/>
              <a:latin typeface="Söhne"/>
            </a:endParaRPr>
          </a:p>
          <a:p>
            <a:pPr algn="l"/>
            <a:r>
              <a:rPr lang="en-US" b="0" i="0" dirty="0">
                <a:solidFill>
                  <a:srgbClr val="374151"/>
                </a:solidFill>
                <a:effectLst/>
                <a:latin typeface="Söhne"/>
              </a:rPr>
              <a:t>Let me give you use case examples for each variable type:</a:t>
            </a:r>
          </a:p>
          <a:p>
            <a:pPr algn="l">
              <a:buFont typeface="Arial" panose="020B0604020202020204" pitchFamily="34" charset="0"/>
              <a:buChar char="•"/>
            </a:pPr>
            <a:r>
              <a:rPr lang="en-US" b="0" i="0" dirty="0">
                <a:solidFill>
                  <a:srgbClr val="374151"/>
                </a:solidFill>
                <a:effectLst/>
                <a:latin typeface="Söhne"/>
              </a:rPr>
              <a:t>str: You can use a "str" variable to store a person's name, a message to be displayed on the screen, or a sentence in a story.</a:t>
            </a:r>
          </a:p>
          <a:p>
            <a:pPr algn="l">
              <a:buFont typeface="Arial" panose="020B0604020202020204" pitchFamily="34" charset="0"/>
              <a:buChar char="•"/>
            </a:pPr>
            <a:r>
              <a:rPr lang="en-US" b="0" i="0" dirty="0">
                <a:solidFill>
                  <a:srgbClr val="374151"/>
                </a:solidFill>
                <a:effectLst/>
                <a:latin typeface="Söhne"/>
              </a:rPr>
              <a:t>int: An "int" variable can be used to keep track of a person's age, count the number of books on a shelf, or represent the score in a game.</a:t>
            </a:r>
          </a:p>
          <a:p>
            <a:pPr algn="l">
              <a:buFont typeface="Arial" panose="020B0604020202020204" pitchFamily="34" charset="0"/>
              <a:buChar char="•"/>
            </a:pPr>
            <a:r>
              <a:rPr lang="en-US" b="0" i="0" dirty="0">
                <a:solidFill>
                  <a:srgbClr val="374151"/>
                </a:solidFill>
                <a:effectLst/>
                <a:latin typeface="Söhne"/>
              </a:rPr>
              <a:t>float: You can use a "float" variable to store the price of an item, calculate the average of a set of numbers, or represent measurements like the weight of an object.</a:t>
            </a:r>
          </a:p>
          <a:p>
            <a:pPr algn="l">
              <a:buFont typeface="Arial" panose="020B0604020202020204" pitchFamily="34" charset="0"/>
              <a:buChar char="•"/>
            </a:pPr>
            <a:r>
              <a:rPr lang="en-US" b="0" i="0" dirty="0">
                <a:solidFill>
                  <a:srgbClr val="374151"/>
                </a:solidFill>
                <a:effectLst/>
                <a:latin typeface="Söhne"/>
              </a:rPr>
              <a:t>list: A "list" variable can be used to store a shopping list, keep track of a to-do list, or store a collection of names of friends.</a:t>
            </a:r>
          </a:p>
          <a:p>
            <a:pPr algn="l">
              <a:buFont typeface="Arial" panose="020B0604020202020204" pitchFamily="34" charset="0"/>
              <a:buChar char="•"/>
            </a:pPr>
            <a:r>
              <a:rPr lang="en-US" b="0" i="0" dirty="0">
                <a:solidFill>
                  <a:srgbClr val="374151"/>
                </a:solidFill>
                <a:effectLst/>
                <a:latin typeface="Söhne"/>
              </a:rPr>
              <a:t>tuple: You can use a "tuple" variable to store the coordinates of a point on a map, represent a date (year, month, day), or hold the RGB values of a color.</a:t>
            </a:r>
          </a:p>
          <a:p>
            <a:pPr algn="l">
              <a:buFont typeface="Arial" panose="020B0604020202020204" pitchFamily="34" charset="0"/>
              <a:buChar char="•"/>
            </a:pPr>
            <a:r>
              <a:rPr lang="en-US" b="0" i="0" dirty="0">
                <a:solidFill>
                  <a:srgbClr val="374151"/>
                </a:solidFill>
                <a:effectLst/>
                <a:latin typeface="Söhne"/>
              </a:rPr>
              <a:t>set: A "set" variable can be used to store a unique list of words in a document, keep track of unique items in a game, or store a collection of unique usernames.</a:t>
            </a:r>
          </a:p>
          <a:p>
            <a:pPr algn="l">
              <a:buFont typeface="Arial" panose="020B0604020202020204" pitchFamily="34" charset="0"/>
              <a:buChar char="•"/>
            </a:pPr>
            <a:r>
              <a:rPr lang="en-US" b="0" i="0" dirty="0" err="1">
                <a:solidFill>
                  <a:srgbClr val="374151"/>
                </a:solidFill>
                <a:effectLst/>
                <a:latin typeface="Söhne"/>
              </a:rPr>
              <a:t>dict</a:t>
            </a:r>
            <a:r>
              <a:rPr lang="en-US" b="0" i="0" dirty="0">
                <a:solidFill>
                  <a:srgbClr val="374151"/>
                </a:solidFill>
                <a:effectLst/>
                <a:latin typeface="Söhne"/>
              </a:rPr>
              <a:t>: A "</a:t>
            </a:r>
            <a:r>
              <a:rPr lang="en-US" b="0" i="0" dirty="0" err="1">
                <a:solidFill>
                  <a:srgbClr val="374151"/>
                </a:solidFill>
                <a:effectLst/>
                <a:latin typeface="Söhne"/>
              </a:rPr>
              <a:t>dict</a:t>
            </a:r>
            <a:r>
              <a:rPr lang="en-US" b="0" i="0" dirty="0">
                <a:solidFill>
                  <a:srgbClr val="374151"/>
                </a:solidFill>
                <a:effectLst/>
                <a:latin typeface="Söhne"/>
              </a:rPr>
              <a:t>" variable can be used to store a phonebook with names and phone numbers, represent a student's information with their name as the key and their grades as the values, or store a recipe with ingredients and quantities as key-value pairs.</a:t>
            </a:r>
          </a:p>
          <a:p>
            <a:pPr algn="l"/>
            <a:r>
              <a:rPr lang="en-US" b="0" i="0" dirty="0">
                <a:solidFill>
                  <a:srgbClr val="374151"/>
                </a:solidFill>
                <a:effectLst/>
                <a:latin typeface="Söhne"/>
              </a:rPr>
              <a:t>These are just a few examples, and each variable type has many more potential use cases depending on the specific problem or scenario you are working on</a:t>
            </a:r>
          </a:p>
          <a:p>
            <a:pPr algn="l">
              <a:buFont typeface="+mj-lt"/>
              <a:buAutoNum type="arabicPeriod"/>
            </a:pPr>
            <a:endParaRPr lang="en-US" b="0" i="0" dirty="0">
              <a:solidFill>
                <a:srgbClr val="374151"/>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AEDB3E06-FF1E-4307-A5AB-D2E448194FAC}" type="slidenum">
              <a:rPr lang="en-US" smtClean="0"/>
              <a:t>21</a:t>
            </a:fld>
            <a:endParaRPr lang="en-US"/>
          </a:p>
        </p:txBody>
      </p:sp>
    </p:spTree>
    <p:extLst>
      <p:ext uri="{BB962C8B-B14F-4D97-AF65-F5344CB8AC3E}">
        <p14:creationId xmlns:p14="http://schemas.microsoft.com/office/powerpoint/2010/main" val="37324215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https://realpython.com/python-first-steps/</a:t>
            </a:r>
          </a:p>
          <a:p>
            <a:pPr algn="l"/>
            <a:endParaRPr lang="en-US" b="0" i="0" dirty="0">
              <a:solidFill>
                <a:srgbClr val="374151"/>
              </a:solidFill>
              <a:effectLst/>
              <a:latin typeface="Söhne"/>
            </a:endParaRPr>
          </a:p>
          <a:p>
            <a:pPr algn="l"/>
            <a:r>
              <a:rPr lang="en-US" b="0" i="0" dirty="0">
                <a:solidFill>
                  <a:srgbClr val="374151"/>
                </a:solidFill>
                <a:effectLst/>
                <a:latin typeface="Söhne"/>
              </a:rPr>
              <a:t>https://prepinsta.com/python/comments-in-python/</a:t>
            </a: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effectLst/>
                <a:latin typeface="Trebuchet MS" panose="020B0603020202020204" pitchFamily="34" charset="0"/>
              </a:rPr>
              <a:t>In this slide, I will try to explain different data types in python.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cap="none" normalizeH="0" baseline="0" dirty="0">
              <a:ln>
                <a:noFill/>
              </a:ln>
              <a:effectLst/>
              <a:latin typeface="Trebuchet MS" panose="020B0603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cap="none" normalizeH="0" baseline="0" dirty="0">
              <a:ln>
                <a:noFill/>
              </a:ln>
              <a:effectLst/>
              <a:latin typeface="Trebuchet MS" panose="020B0603020202020204" pitchFamily="34" charset="0"/>
            </a:endParaRPr>
          </a:p>
          <a:p>
            <a:pPr algn="l">
              <a:buFont typeface="Arial" panose="020B0604020202020204" pitchFamily="34" charset="0"/>
              <a:buChar char="•"/>
            </a:pPr>
            <a:r>
              <a:rPr lang="en-US" b="1" i="0" dirty="0">
                <a:solidFill>
                  <a:srgbClr val="374151"/>
                </a:solidFill>
                <a:effectLst/>
                <a:latin typeface="Söhne"/>
              </a:rPr>
              <a:t>Text Type (str): </a:t>
            </a:r>
            <a:r>
              <a:rPr lang="en-US" b="0" i="0" dirty="0">
                <a:solidFill>
                  <a:srgbClr val="374151"/>
                </a:solidFill>
                <a:effectLst/>
                <a:latin typeface="Söhne"/>
              </a:rPr>
              <a:t>The "str" data type is used to store words or sentences in Python. It's like a way to keep track of text. For example, if you want to remember your name or write a message, you can use the "str" data type.</a:t>
            </a:r>
          </a:p>
          <a:p>
            <a:pPr algn="l">
              <a:buFont typeface="Arial" panose="020B0604020202020204" pitchFamily="34" charset="0"/>
              <a:buChar char="•"/>
            </a:pPr>
            <a:r>
              <a:rPr lang="en-US" b="1" i="0" dirty="0">
                <a:solidFill>
                  <a:srgbClr val="374151"/>
                </a:solidFill>
                <a:effectLst/>
                <a:latin typeface="Söhne"/>
              </a:rPr>
              <a:t>Numeric Types:</a:t>
            </a:r>
          </a:p>
          <a:p>
            <a:pPr marL="742950" lvl="1" indent="-285750" algn="l">
              <a:buFont typeface="Arial" panose="020B0604020202020204" pitchFamily="34" charset="0"/>
              <a:buChar char="•"/>
            </a:pPr>
            <a:r>
              <a:rPr lang="en-US" b="1" i="0" dirty="0">
                <a:solidFill>
                  <a:srgbClr val="374151"/>
                </a:solidFill>
                <a:effectLst/>
                <a:latin typeface="Söhne"/>
              </a:rPr>
              <a:t>int</a:t>
            </a:r>
            <a:r>
              <a:rPr lang="en-US" b="0" i="0" dirty="0">
                <a:solidFill>
                  <a:srgbClr val="374151"/>
                </a:solidFill>
                <a:effectLst/>
                <a:latin typeface="Söhne"/>
              </a:rPr>
              <a:t>: The "int" data type is for storing whole numbers like 5, 10, or 100. It's like counting things or keeping track of how many of something you have.</a:t>
            </a:r>
          </a:p>
          <a:p>
            <a:pPr marL="742950" lvl="1" indent="-285750" algn="l">
              <a:buFont typeface="Arial" panose="020B0604020202020204" pitchFamily="34" charset="0"/>
              <a:buChar char="•"/>
            </a:pPr>
            <a:r>
              <a:rPr lang="en-US" b="1" i="0" dirty="0">
                <a:solidFill>
                  <a:srgbClr val="374151"/>
                </a:solidFill>
                <a:effectLst/>
                <a:latin typeface="Söhne"/>
              </a:rPr>
              <a:t>float</a:t>
            </a:r>
            <a:r>
              <a:rPr lang="en-US" b="0" i="0" dirty="0">
                <a:solidFill>
                  <a:srgbClr val="374151"/>
                </a:solidFill>
                <a:effectLst/>
                <a:latin typeface="Söhne"/>
              </a:rPr>
              <a:t>: The "float" data type is for storing numbers with decimal points, like 3.14 or 0.5. It's like having parts of something, not just whole numbers.</a:t>
            </a:r>
          </a:p>
          <a:p>
            <a:pPr marL="742950" lvl="1" indent="-285750" algn="l">
              <a:buFont typeface="Arial" panose="020B0604020202020204" pitchFamily="34" charset="0"/>
              <a:buChar char="•"/>
            </a:pPr>
            <a:r>
              <a:rPr lang="en-US" b="1" i="0" dirty="0">
                <a:solidFill>
                  <a:srgbClr val="374151"/>
                </a:solidFill>
                <a:effectLst/>
                <a:latin typeface="Söhne"/>
              </a:rPr>
              <a:t>complex</a:t>
            </a:r>
            <a:r>
              <a:rPr lang="en-US" b="0" i="0" dirty="0">
                <a:solidFill>
                  <a:srgbClr val="374151"/>
                </a:solidFill>
                <a:effectLst/>
                <a:latin typeface="Söhne"/>
              </a:rPr>
              <a:t>: The "complex" data type is for representing special numbers that have two parts, a real part, and an imaginary part. It's like a number that has both a real value and a special part.</a:t>
            </a:r>
          </a:p>
          <a:p>
            <a:pPr algn="l">
              <a:buFont typeface="Arial" panose="020B0604020202020204" pitchFamily="34" charset="0"/>
              <a:buChar char="•"/>
            </a:pPr>
            <a:r>
              <a:rPr lang="en-US" b="1" i="0" dirty="0">
                <a:solidFill>
                  <a:srgbClr val="374151"/>
                </a:solidFill>
                <a:effectLst/>
                <a:latin typeface="Söhne"/>
              </a:rPr>
              <a:t>Sequence Types</a:t>
            </a:r>
            <a:r>
              <a:rPr lang="en-US" b="0" i="0" dirty="0">
                <a:solidFill>
                  <a:srgbClr val="374151"/>
                </a:solidFill>
                <a:effectLst/>
                <a:latin typeface="Söhne"/>
              </a:rPr>
              <a:t>:</a:t>
            </a:r>
          </a:p>
          <a:p>
            <a:pPr marL="742950" lvl="1" indent="-285750" algn="l">
              <a:buFont typeface="Arial" panose="020B0604020202020204" pitchFamily="34" charset="0"/>
              <a:buChar char="•"/>
            </a:pPr>
            <a:r>
              <a:rPr lang="en-US" b="1" i="0" dirty="0">
                <a:solidFill>
                  <a:srgbClr val="374151"/>
                </a:solidFill>
                <a:effectLst/>
                <a:latin typeface="Söhne"/>
              </a:rPr>
              <a:t>list</a:t>
            </a:r>
            <a:r>
              <a:rPr lang="en-US" b="0" i="0" dirty="0">
                <a:solidFill>
                  <a:srgbClr val="374151"/>
                </a:solidFill>
                <a:effectLst/>
                <a:latin typeface="Söhne"/>
              </a:rPr>
              <a:t>: A "list" is like a collection of things that you can put in a particular order. It's like a shopping list or a list of your favorite toys. You can add new things, remove things, or change the order of things in a list.</a:t>
            </a:r>
          </a:p>
          <a:p>
            <a:pPr marL="742950" lvl="1" indent="-285750" algn="l">
              <a:buFont typeface="Arial" panose="020B0604020202020204" pitchFamily="34" charset="0"/>
              <a:buChar char="•"/>
            </a:pPr>
            <a:r>
              <a:rPr lang="en-US" b="1" i="0" dirty="0">
                <a:solidFill>
                  <a:srgbClr val="374151"/>
                </a:solidFill>
                <a:effectLst/>
                <a:latin typeface="Söhne"/>
              </a:rPr>
              <a:t>tuple</a:t>
            </a:r>
            <a:r>
              <a:rPr lang="en-US" b="0" i="0" dirty="0">
                <a:solidFill>
                  <a:srgbClr val="374151"/>
                </a:solidFill>
                <a:effectLst/>
                <a:latin typeface="Söhne"/>
              </a:rPr>
              <a:t>: A "tuple" is similar to a list, but once you create it, you can't change it. It's like having a fixed list of things that you can't modify. For example, if you have a list of your favorite colors, it will always be the same colors in the same order.</a:t>
            </a:r>
          </a:p>
          <a:p>
            <a:pPr marL="742950" lvl="1" indent="-285750" algn="l">
              <a:buFont typeface="Arial" panose="020B0604020202020204" pitchFamily="34" charset="0"/>
              <a:buChar char="•"/>
            </a:pPr>
            <a:r>
              <a:rPr lang="en-US" b="1" i="0" dirty="0">
                <a:solidFill>
                  <a:srgbClr val="374151"/>
                </a:solidFill>
                <a:effectLst/>
                <a:latin typeface="Söhne"/>
              </a:rPr>
              <a:t>range</a:t>
            </a:r>
            <a:r>
              <a:rPr lang="en-US" b="0" i="0" dirty="0">
                <a:solidFill>
                  <a:srgbClr val="374151"/>
                </a:solidFill>
                <a:effectLst/>
                <a:latin typeface="Söhne"/>
              </a:rPr>
              <a:t>: A "range" is a way to have a sequence of numbers. It's like counting from one number to another in steps. For example, you can have a range from 1 to 10, counting one by one.</a:t>
            </a:r>
          </a:p>
          <a:p>
            <a:pPr algn="l">
              <a:buFont typeface="Arial" panose="020B0604020202020204" pitchFamily="34" charset="0"/>
              <a:buChar char="•"/>
            </a:pPr>
            <a:r>
              <a:rPr lang="en-US" b="1" i="0" dirty="0">
                <a:solidFill>
                  <a:srgbClr val="374151"/>
                </a:solidFill>
                <a:effectLst/>
                <a:latin typeface="Söhne"/>
              </a:rPr>
              <a:t>Mapping Type:</a:t>
            </a:r>
          </a:p>
          <a:p>
            <a:pPr marL="742950" lvl="1" indent="-285750" algn="l">
              <a:buFont typeface="Arial" panose="020B0604020202020204" pitchFamily="34" charset="0"/>
              <a:buChar char="•"/>
            </a:pPr>
            <a:r>
              <a:rPr lang="en-US" b="1" i="0" dirty="0" err="1">
                <a:solidFill>
                  <a:srgbClr val="374151"/>
                </a:solidFill>
                <a:effectLst/>
                <a:latin typeface="Söhne"/>
              </a:rPr>
              <a:t>dict</a:t>
            </a:r>
            <a:r>
              <a:rPr lang="en-US" b="0" i="0" dirty="0">
                <a:solidFill>
                  <a:srgbClr val="374151"/>
                </a:solidFill>
                <a:effectLst/>
                <a:latin typeface="Söhne"/>
              </a:rPr>
              <a:t>: A "</a:t>
            </a:r>
            <a:r>
              <a:rPr lang="en-US" b="0" i="0" dirty="0" err="1">
                <a:solidFill>
                  <a:srgbClr val="374151"/>
                </a:solidFill>
                <a:effectLst/>
                <a:latin typeface="Söhne"/>
              </a:rPr>
              <a:t>dict</a:t>
            </a:r>
            <a:r>
              <a:rPr lang="en-US" b="0" i="0" dirty="0">
                <a:solidFill>
                  <a:srgbClr val="374151"/>
                </a:solidFill>
                <a:effectLst/>
                <a:latin typeface="Söhne"/>
              </a:rPr>
              <a:t>" is like a dictionary with words and their meanings. It's a way to store information where you can look up the meaning of a word quickly. In Python, you can have a dictionary with words (keys) and their meanings (values).</a:t>
            </a:r>
          </a:p>
          <a:p>
            <a:pPr algn="l">
              <a:buFont typeface="Arial" panose="020B0604020202020204" pitchFamily="34" charset="0"/>
              <a:buChar char="•"/>
            </a:pPr>
            <a:r>
              <a:rPr lang="en-US" b="1" i="0" dirty="0">
                <a:solidFill>
                  <a:srgbClr val="374151"/>
                </a:solidFill>
                <a:effectLst/>
                <a:latin typeface="Söhne"/>
              </a:rPr>
              <a:t>Set Types:</a:t>
            </a:r>
          </a:p>
          <a:p>
            <a:pPr marL="742950" lvl="1" indent="-285750" algn="l">
              <a:buFont typeface="Arial" panose="020B0604020202020204" pitchFamily="34" charset="0"/>
              <a:buChar char="•"/>
            </a:pPr>
            <a:r>
              <a:rPr lang="en-US" b="1" i="0" dirty="0">
                <a:solidFill>
                  <a:srgbClr val="374151"/>
                </a:solidFill>
                <a:effectLst/>
                <a:latin typeface="Söhne"/>
              </a:rPr>
              <a:t>set</a:t>
            </a:r>
            <a:r>
              <a:rPr lang="en-US" b="0" i="0" dirty="0">
                <a:solidFill>
                  <a:srgbClr val="374151"/>
                </a:solidFill>
                <a:effectLst/>
                <a:latin typeface="Söhne"/>
              </a:rPr>
              <a:t>: A "set" is like a collection of unique things. It's like having a bag of different toys, but there are no duplicate toys. Each toy in the set is different.</a:t>
            </a:r>
          </a:p>
          <a:p>
            <a:pPr marL="742950" lvl="1" indent="-285750" algn="l">
              <a:buFont typeface="Arial" panose="020B0604020202020204" pitchFamily="34" charset="0"/>
              <a:buChar char="•"/>
            </a:pPr>
            <a:r>
              <a:rPr lang="en-US" b="1" i="0" dirty="0" err="1">
                <a:solidFill>
                  <a:srgbClr val="374151"/>
                </a:solidFill>
                <a:effectLst/>
                <a:latin typeface="Söhne"/>
              </a:rPr>
              <a:t>frozenset</a:t>
            </a:r>
            <a:r>
              <a:rPr lang="en-US" b="0" i="0" dirty="0">
                <a:solidFill>
                  <a:srgbClr val="374151"/>
                </a:solidFill>
                <a:effectLst/>
                <a:latin typeface="Söhne"/>
              </a:rPr>
              <a:t>: A "</a:t>
            </a:r>
            <a:r>
              <a:rPr lang="en-US" b="0" i="0" dirty="0" err="1">
                <a:solidFill>
                  <a:srgbClr val="374151"/>
                </a:solidFill>
                <a:effectLst/>
                <a:latin typeface="Söhne"/>
              </a:rPr>
              <a:t>frozenset</a:t>
            </a:r>
            <a:r>
              <a:rPr lang="en-US" b="0" i="0" dirty="0">
                <a:solidFill>
                  <a:srgbClr val="374151"/>
                </a:solidFill>
                <a:effectLst/>
                <a:latin typeface="Söhne"/>
              </a:rPr>
              <a:t>" is similar to a set, but once you create it, you can't change it. It's like having a bag of toys that you can't add new toys to or take toys out from.</a:t>
            </a:r>
          </a:p>
          <a:p>
            <a:pPr algn="l">
              <a:buFont typeface="Arial" panose="020B0604020202020204" pitchFamily="34" charset="0"/>
              <a:buChar char="•"/>
            </a:pPr>
            <a:r>
              <a:rPr lang="en-US" b="1" i="0" dirty="0">
                <a:solidFill>
                  <a:srgbClr val="374151"/>
                </a:solidFill>
                <a:effectLst/>
                <a:latin typeface="Söhne"/>
              </a:rPr>
              <a:t>Boolean Type (bool): </a:t>
            </a:r>
            <a:r>
              <a:rPr lang="en-US" b="0" i="0" dirty="0">
                <a:solidFill>
                  <a:srgbClr val="374151"/>
                </a:solidFill>
                <a:effectLst/>
                <a:latin typeface="Söhne"/>
              </a:rPr>
              <a:t>A "bool" can have only two values: True or False. It's like answering a yes or no question. You can use it to make decisions or check if something is true or false.</a:t>
            </a:r>
          </a:p>
          <a:p>
            <a:pPr algn="l">
              <a:buFont typeface="Arial" panose="020B0604020202020204" pitchFamily="34" charset="0"/>
              <a:buChar char="•"/>
            </a:pPr>
            <a:r>
              <a:rPr lang="en-US" b="1" i="0" dirty="0">
                <a:solidFill>
                  <a:srgbClr val="374151"/>
                </a:solidFill>
                <a:effectLst/>
                <a:latin typeface="Söhne"/>
              </a:rPr>
              <a:t>Binary Types:</a:t>
            </a:r>
          </a:p>
          <a:p>
            <a:pPr marL="742950" lvl="1" indent="-285750" algn="l">
              <a:buFont typeface="Arial" panose="020B0604020202020204" pitchFamily="34" charset="0"/>
              <a:buChar char="•"/>
            </a:pPr>
            <a:r>
              <a:rPr lang="en-US" b="1" i="0" dirty="0">
                <a:solidFill>
                  <a:srgbClr val="374151"/>
                </a:solidFill>
                <a:effectLst/>
                <a:latin typeface="Söhne"/>
              </a:rPr>
              <a:t>Bytes</a:t>
            </a:r>
            <a:r>
              <a:rPr lang="en-US" b="0" i="0" dirty="0">
                <a:solidFill>
                  <a:srgbClr val="374151"/>
                </a:solidFill>
                <a:effectLst/>
                <a:latin typeface="Söhne"/>
              </a:rPr>
              <a:t>: "Bytes" are used to store binary information, like pictures or computer data. It's like a special way to save and work with data that computers understand.</a:t>
            </a:r>
          </a:p>
          <a:p>
            <a:pPr marL="742950" lvl="1" indent="-285750" algn="l">
              <a:buFont typeface="Arial" panose="020B0604020202020204" pitchFamily="34" charset="0"/>
              <a:buChar char="•"/>
            </a:pPr>
            <a:r>
              <a:rPr lang="en-US" b="1" i="0" dirty="0" err="1">
                <a:solidFill>
                  <a:srgbClr val="374151"/>
                </a:solidFill>
                <a:effectLst/>
                <a:latin typeface="Söhne"/>
              </a:rPr>
              <a:t>Bytearray</a:t>
            </a:r>
            <a:r>
              <a:rPr lang="en-US" b="0" i="0" dirty="0">
                <a:solidFill>
                  <a:srgbClr val="374151"/>
                </a:solidFill>
                <a:effectLst/>
                <a:latin typeface="Söhne"/>
              </a:rPr>
              <a:t>: "</a:t>
            </a:r>
            <a:r>
              <a:rPr lang="en-US" b="0" i="0" dirty="0" err="1">
                <a:solidFill>
                  <a:srgbClr val="374151"/>
                </a:solidFill>
                <a:effectLst/>
                <a:latin typeface="Söhne"/>
              </a:rPr>
              <a:t>Bytearray</a:t>
            </a:r>
            <a:r>
              <a:rPr lang="en-US" b="0" i="0" dirty="0">
                <a:solidFill>
                  <a:srgbClr val="374151"/>
                </a:solidFill>
                <a:effectLst/>
                <a:latin typeface="Söhne"/>
              </a:rPr>
              <a:t>" is similar to bytes, but you can change it. It's like having a special box where you can put binary information and modify it if you need to.</a:t>
            </a:r>
          </a:p>
          <a:p>
            <a:pPr marL="742950" lvl="1" indent="-285750" algn="l">
              <a:buFont typeface="Arial" panose="020B0604020202020204" pitchFamily="34" charset="0"/>
              <a:buChar char="•"/>
            </a:pPr>
            <a:r>
              <a:rPr lang="en-US" b="1" i="0" dirty="0" err="1">
                <a:solidFill>
                  <a:srgbClr val="374151"/>
                </a:solidFill>
                <a:effectLst/>
                <a:latin typeface="Söhne"/>
              </a:rPr>
              <a:t>Memoryview</a:t>
            </a:r>
            <a:r>
              <a:rPr lang="en-US" b="0" i="0" dirty="0">
                <a:solidFill>
                  <a:srgbClr val="374151"/>
                </a:solidFill>
                <a:effectLst/>
                <a:latin typeface="Söhne"/>
              </a:rPr>
              <a:t>: "</a:t>
            </a:r>
            <a:r>
              <a:rPr lang="en-US" b="0" i="0" dirty="0" err="1">
                <a:solidFill>
                  <a:srgbClr val="374151"/>
                </a:solidFill>
                <a:effectLst/>
                <a:latin typeface="Söhne"/>
              </a:rPr>
              <a:t>Memoryview</a:t>
            </a:r>
            <a:r>
              <a:rPr lang="en-US" b="0" i="0" dirty="0">
                <a:solidFill>
                  <a:srgbClr val="374151"/>
                </a:solidFill>
                <a:effectLst/>
                <a:latin typeface="Söhne"/>
              </a:rPr>
              <a:t>" is a way to look at the information inside other objects, like bytes or arrays. It's like having special glasses that let you see inside things without changing them.</a:t>
            </a:r>
          </a:p>
          <a:p>
            <a:pPr marL="742950" lvl="1" indent="-285750" algn="l">
              <a:buFont typeface="Arial" panose="020B0604020202020204" pitchFamily="34" charset="0"/>
              <a:buChar char="•"/>
            </a:pPr>
            <a:endParaRPr lang="en-US" b="0" i="0" dirty="0">
              <a:solidFill>
                <a:srgbClr val="374151"/>
              </a:solidFill>
              <a:effectLst/>
              <a:latin typeface="Söhne"/>
            </a:endParaRPr>
          </a:p>
          <a:p>
            <a:pPr algn="l"/>
            <a:r>
              <a:rPr lang="en-US" b="0" i="0" dirty="0">
                <a:solidFill>
                  <a:srgbClr val="374151"/>
                </a:solidFill>
                <a:effectLst/>
                <a:latin typeface="Söhne"/>
              </a:rPr>
              <a:t>These data types help us store and work with different kinds of information in Python. They make it easier to organize and use data in our programs.</a:t>
            </a:r>
          </a:p>
          <a:p>
            <a:pPr algn="l"/>
            <a:r>
              <a:rPr lang="en-US" b="0" i="0" dirty="0">
                <a:solidFill>
                  <a:srgbClr val="374151"/>
                </a:solidFill>
                <a:effectLst/>
                <a:latin typeface="Söhne"/>
              </a:rPr>
              <a:t>I hope this makes it easier for you to understand! Let me know if you have any more questions.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cap="none" normalizeH="0" baseline="0" dirty="0">
              <a:ln>
                <a:noFill/>
              </a:ln>
              <a:effectLst/>
              <a:latin typeface="Trebuchet MS" panose="020B0603020202020204" pitchFamily="34" charset="0"/>
            </a:endParaRPr>
          </a:p>
          <a:p>
            <a:pPr algn="l"/>
            <a:endParaRPr lang="en-US" dirty="0"/>
          </a:p>
        </p:txBody>
      </p:sp>
      <p:sp>
        <p:nvSpPr>
          <p:cNvPr id="4" name="Slide Number Placeholder 3"/>
          <p:cNvSpPr>
            <a:spLocks noGrp="1"/>
          </p:cNvSpPr>
          <p:nvPr>
            <p:ph type="sldNum" sz="quarter" idx="5"/>
          </p:nvPr>
        </p:nvSpPr>
        <p:spPr/>
        <p:txBody>
          <a:bodyPr/>
          <a:lstStyle/>
          <a:p>
            <a:fld id="{AEDB3E06-FF1E-4307-A5AB-D2E448194FAC}" type="slidenum">
              <a:rPr lang="en-US" smtClean="0"/>
              <a:t>22</a:t>
            </a:fld>
            <a:endParaRPr lang="en-US"/>
          </a:p>
        </p:txBody>
      </p:sp>
    </p:spTree>
    <p:extLst>
      <p:ext uri="{BB962C8B-B14F-4D97-AF65-F5344CB8AC3E}">
        <p14:creationId xmlns:p14="http://schemas.microsoft.com/office/powerpoint/2010/main" val="39003922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Arial" panose="020B0604020202020204" pitchFamily="34" charset="0"/>
              <a:buChar char="•"/>
            </a:pPr>
            <a:r>
              <a:rPr lang="en-US" b="0" i="0" dirty="0">
                <a:solidFill>
                  <a:srgbClr val="1A1A1A"/>
                </a:solidFill>
                <a:effectLst/>
                <a:latin typeface="Poppins" panose="00000500000000000000" pitchFamily="2" charset="0"/>
              </a:rPr>
              <a:t>https://www.theengineeringprojects.com/2020/06/how-to-use-data-types-in-python.html</a:t>
            </a:r>
          </a:p>
          <a:p>
            <a:pPr algn="just">
              <a:buFont typeface="Arial" panose="020B0604020202020204" pitchFamily="34" charset="0"/>
              <a:buChar char="•"/>
            </a:pPr>
            <a:endParaRPr lang="en-US" b="0" i="0" dirty="0">
              <a:solidFill>
                <a:srgbClr val="1A1A1A"/>
              </a:solidFill>
              <a:effectLst/>
              <a:latin typeface="Poppins" panose="00000500000000000000" pitchFamily="2" charset="0"/>
            </a:endParaRPr>
          </a:p>
          <a:p>
            <a:pPr algn="just">
              <a:buFont typeface="Arial" panose="020B0604020202020204" pitchFamily="34" charset="0"/>
              <a:buChar char="•"/>
            </a:pPr>
            <a:endParaRPr lang="en-US" b="0" i="0" dirty="0">
              <a:solidFill>
                <a:srgbClr val="1A1A1A"/>
              </a:solidFill>
              <a:effectLst/>
              <a:latin typeface="Poppins" panose="00000500000000000000" pitchFamily="2" charset="0"/>
            </a:endParaRPr>
          </a:p>
          <a:p>
            <a:pPr algn="l"/>
            <a:endParaRPr lang="en-US" b="0" i="0" dirty="0">
              <a:solidFill>
                <a:srgbClr val="374151"/>
              </a:solidFill>
              <a:effectLst/>
              <a:latin typeface="Söhne"/>
            </a:endParaRPr>
          </a:p>
          <a:p>
            <a:pPr algn="l"/>
            <a:r>
              <a:rPr lang="en-US" b="0" i="0" dirty="0">
                <a:solidFill>
                  <a:srgbClr val="374151"/>
                </a:solidFill>
                <a:effectLst/>
                <a:latin typeface="Söhne"/>
              </a:rPr>
              <a:t>In this code, we have two variables: "apples" and "oranges," both holding integer values. We add the values together and store the result in the variable "</a:t>
            </a:r>
            <a:r>
              <a:rPr lang="en-US" b="0" i="0" dirty="0" err="1">
                <a:solidFill>
                  <a:srgbClr val="374151"/>
                </a:solidFill>
                <a:effectLst/>
                <a:latin typeface="Söhne"/>
              </a:rPr>
              <a:t>total_fruits</a:t>
            </a:r>
            <a:r>
              <a:rPr lang="en-US" b="0" i="0" dirty="0">
                <a:solidFill>
                  <a:srgbClr val="374151"/>
                </a:solidFill>
                <a:effectLst/>
                <a:latin typeface="Söhne"/>
              </a:rPr>
              <a:t>." Finally, we print the total number of fruits.</a:t>
            </a: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Integers are an essential part of programming, and they allow us to work with whole numbers in a precise way. As you explore more programming concepts and projects, you'll discover even more exciting ways to use integers.</a:t>
            </a:r>
            <a:endParaRPr lang="en-US" dirty="0"/>
          </a:p>
        </p:txBody>
      </p:sp>
      <p:sp>
        <p:nvSpPr>
          <p:cNvPr id="4" name="Slide Number Placeholder 3"/>
          <p:cNvSpPr>
            <a:spLocks noGrp="1"/>
          </p:cNvSpPr>
          <p:nvPr>
            <p:ph type="sldNum" sz="quarter" idx="5"/>
          </p:nvPr>
        </p:nvSpPr>
        <p:spPr/>
        <p:txBody>
          <a:bodyPr/>
          <a:lstStyle/>
          <a:p>
            <a:fld id="{AEDB3E06-FF1E-4307-A5AB-D2E448194FAC}" type="slidenum">
              <a:rPr lang="en-US" smtClean="0"/>
              <a:t>23</a:t>
            </a:fld>
            <a:endParaRPr lang="en-US"/>
          </a:p>
        </p:txBody>
      </p:sp>
    </p:spTree>
    <p:extLst>
      <p:ext uri="{BB962C8B-B14F-4D97-AF65-F5344CB8AC3E}">
        <p14:creationId xmlns:p14="http://schemas.microsoft.com/office/powerpoint/2010/main" val="1147576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Arial" panose="020B0604020202020204" pitchFamily="34" charset="0"/>
              <a:buChar char="•"/>
            </a:pPr>
            <a:r>
              <a:rPr lang="en-US" b="0" i="0" dirty="0">
                <a:solidFill>
                  <a:srgbClr val="1A1A1A"/>
                </a:solidFill>
                <a:effectLst/>
                <a:latin typeface="Poppins" panose="00000500000000000000" pitchFamily="2" charset="0"/>
              </a:rPr>
              <a:t>https://www.theengineeringprojects.com/2020/06/how-to-use-data-types-in-python.html</a:t>
            </a:r>
          </a:p>
          <a:p>
            <a:pPr algn="just">
              <a:buFont typeface="Arial" panose="020B0604020202020204" pitchFamily="34" charset="0"/>
              <a:buChar char="•"/>
            </a:pPr>
            <a:endParaRPr lang="en-US" b="0" i="0" dirty="0">
              <a:solidFill>
                <a:srgbClr val="1A1A1A"/>
              </a:solidFill>
              <a:effectLst/>
              <a:latin typeface="Poppins" panose="00000500000000000000" pitchFamily="2" charset="0"/>
            </a:endParaRPr>
          </a:p>
          <a:p>
            <a:pPr algn="just">
              <a:buFont typeface="Arial" panose="020B0604020202020204" pitchFamily="34" charset="0"/>
              <a:buChar char="•"/>
            </a:pPr>
            <a:endParaRPr lang="en-US" b="0" i="0" dirty="0">
              <a:solidFill>
                <a:srgbClr val="1A1A1A"/>
              </a:solidFill>
              <a:effectLst/>
              <a:latin typeface="Poppins" panose="00000500000000000000" pitchFamily="2" charset="0"/>
            </a:endParaRPr>
          </a:p>
          <a:p>
            <a:pPr algn="l"/>
            <a:r>
              <a:rPr lang="en-US" b="0" i="0" dirty="0">
                <a:solidFill>
                  <a:srgbClr val="374151"/>
                </a:solidFill>
                <a:effectLst/>
                <a:latin typeface="Söhne"/>
              </a:rPr>
              <a:t>Now we are going to perform our first lab to understand how we can declare variable and assign values and then print results. </a:t>
            </a:r>
          </a:p>
          <a:p>
            <a:pPr algn="l"/>
            <a:endParaRPr lang="en-US" b="0" i="0" dirty="0">
              <a:solidFill>
                <a:srgbClr val="374151"/>
              </a:solidFill>
              <a:effectLst/>
              <a:latin typeface="Söhne"/>
            </a:endParaRPr>
          </a:p>
          <a:p>
            <a:pPr algn="l"/>
            <a:r>
              <a:rPr lang="en-US" b="0" i="0" dirty="0">
                <a:solidFill>
                  <a:srgbClr val="374151"/>
                </a:solidFill>
                <a:effectLst/>
                <a:latin typeface="Söhne"/>
              </a:rPr>
              <a:t> </a:t>
            </a:r>
            <a:endParaRPr lang="en-US" dirty="0"/>
          </a:p>
        </p:txBody>
      </p:sp>
      <p:sp>
        <p:nvSpPr>
          <p:cNvPr id="4" name="Slide Number Placeholder 3"/>
          <p:cNvSpPr>
            <a:spLocks noGrp="1"/>
          </p:cNvSpPr>
          <p:nvPr>
            <p:ph type="sldNum" sz="quarter" idx="5"/>
          </p:nvPr>
        </p:nvSpPr>
        <p:spPr/>
        <p:txBody>
          <a:bodyPr/>
          <a:lstStyle/>
          <a:p>
            <a:fld id="{AEDB3E06-FF1E-4307-A5AB-D2E448194FAC}" type="slidenum">
              <a:rPr lang="en-US" smtClean="0"/>
              <a:t>24</a:t>
            </a:fld>
            <a:endParaRPr lang="en-US"/>
          </a:p>
        </p:txBody>
      </p:sp>
    </p:spTree>
    <p:extLst>
      <p:ext uri="{BB962C8B-B14F-4D97-AF65-F5344CB8AC3E}">
        <p14:creationId xmlns:p14="http://schemas.microsoft.com/office/powerpoint/2010/main" val="18783678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Explanation: In this lab, the we  created a variable called "</a:t>
            </a:r>
            <a:r>
              <a:rPr lang="en-US" b="0" i="0" dirty="0" err="1">
                <a:solidFill>
                  <a:srgbClr val="374151"/>
                </a:solidFill>
                <a:effectLst/>
                <a:latin typeface="Söhne"/>
              </a:rPr>
              <a:t>pet_name</a:t>
            </a:r>
            <a:r>
              <a:rPr lang="en-US" b="0" i="0" dirty="0">
                <a:solidFill>
                  <a:srgbClr val="374151"/>
                </a:solidFill>
                <a:effectLst/>
                <a:latin typeface="Söhne"/>
              </a:rPr>
              <a:t>" and assigns pet's name to it. The print statement concatenates the variable value with a message to display the pet's name.</a:t>
            </a:r>
          </a:p>
          <a:p>
            <a:pPr algn="l"/>
            <a:r>
              <a:rPr lang="en-US" b="1" i="0" dirty="0">
                <a:solidFill>
                  <a:srgbClr val="374151"/>
                </a:solidFill>
                <a:effectLst/>
                <a:latin typeface="Söhne"/>
              </a:rPr>
              <a:t>Key Takeaways:</a:t>
            </a:r>
          </a:p>
          <a:p>
            <a:pPr algn="l">
              <a:buFont typeface="Arial" panose="020B0604020202020204" pitchFamily="34" charset="0"/>
              <a:buChar char="•"/>
            </a:pPr>
            <a:r>
              <a:rPr lang="en-US" b="0" i="0" dirty="0">
                <a:solidFill>
                  <a:srgbClr val="374151"/>
                </a:solidFill>
                <a:effectLst/>
                <a:latin typeface="Söhne"/>
              </a:rPr>
              <a:t>Variables store values, such as names or numbers.</a:t>
            </a:r>
          </a:p>
          <a:p>
            <a:pPr algn="l">
              <a:buFont typeface="Arial" panose="020B0604020202020204" pitchFamily="34" charset="0"/>
              <a:buChar char="•"/>
            </a:pPr>
            <a:r>
              <a:rPr lang="en-US" b="0" i="0" dirty="0">
                <a:solidFill>
                  <a:srgbClr val="374151"/>
                </a:solidFill>
                <a:effectLst/>
                <a:latin typeface="Söhne"/>
              </a:rPr>
              <a:t>The value of a variable can be retrieved by using its name.</a:t>
            </a:r>
          </a:p>
        </p:txBody>
      </p:sp>
      <p:sp>
        <p:nvSpPr>
          <p:cNvPr id="4" name="Slide Number Placeholder 3"/>
          <p:cNvSpPr>
            <a:spLocks noGrp="1"/>
          </p:cNvSpPr>
          <p:nvPr>
            <p:ph type="sldNum" sz="quarter" idx="5"/>
          </p:nvPr>
        </p:nvSpPr>
        <p:spPr/>
        <p:txBody>
          <a:bodyPr/>
          <a:lstStyle/>
          <a:p>
            <a:fld id="{AEDB3E06-FF1E-4307-A5AB-D2E448194FAC}" type="slidenum">
              <a:rPr lang="en-US" smtClean="0"/>
              <a:t>25</a:t>
            </a:fld>
            <a:endParaRPr lang="en-US"/>
          </a:p>
        </p:txBody>
      </p:sp>
    </p:spTree>
    <p:extLst>
      <p:ext uri="{BB962C8B-B14F-4D97-AF65-F5344CB8AC3E}">
        <p14:creationId xmlns:p14="http://schemas.microsoft.com/office/powerpoint/2010/main" val="9472215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Explanation: In this lab, the we  created a variable called "</a:t>
            </a:r>
            <a:r>
              <a:rPr lang="en-US" b="0" i="0" dirty="0" err="1">
                <a:solidFill>
                  <a:srgbClr val="374151"/>
                </a:solidFill>
                <a:effectLst/>
                <a:latin typeface="Söhne"/>
              </a:rPr>
              <a:t>pet_name</a:t>
            </a:r>
            <a:r>
              <a:rPr lang="en-US" b="0" i="0" dirty="0">
                <a:solidFill>
                  <a:srgbClr val="374151"/>
                </a:solidFill>
                <a:effectLst/>
                <a:latin typeface="Söhne"/>
              </a:rPr>
              <a:t>" and assigns pet's name to it. The print statement concatenates the variable value with a message to display the pet's name.</a:t>
            </a:r>
          </a:p>
          <a:p>
            <a:pPr algn="l"/>
            <a:r>
              <a:rPr lang="en-US" b="1" i="0" dirty="0">
                <a:solidFill>
                  <a:srgbClr val="374151"/>
                </a:solidFill>
                <a:effectLst/>
                <a:latin typeface="Söhne"/>
              </a:rPr>
              <a:t>Key Takeaways:</a:t>
            </a:r>
          </a:p>
          <a:p>
            <a:pPr algn="l">
              <a:buFont typeface="Arial" panose="020B0604020202020204" pitchFamily="34" charset="0"/>
              <a:buChar char="•"/>
            </a:pPr>
            <a:r>
              <a:rPr lang="en-US" b="0" i="0" dirty="0">
                <a:solidFill>
                  <a:srgbClr val="374151"/>
                </a:solidFill>
                <a:effectLst/>
                <a:latin typeface="Söhne"/>
              </a:rPr>
              <a:t>Variables store values, such as names or numbers.</a:t>
            </a:r>
          </a:p>
          <a:p>
            <a:pPr algn="l">
              <a:buFont typeface="Arial" panose="020B0604020202020204" pitchFamily="34" charset="0"/>
              <a:buChar char="•"/>
            </a:pPr>
            <a:r>
              <a:rPr lang="en-US" b="0" i="0" dirty="0">
                <a:solidFill>
                  <a:srgbClr val="374151"/>
                </a:solidFill>
                <a:effectLst/>
                <a:latin typeface="Söhne"/>
              </a:rPr>
              <a:t>The value of a variable can be retrieved by using its name.</a:t>
            </a:r>
          </a:p>
        </p:txBody>
      </p:sp>
      <p:sp>
        <p:nvSpPr>
          <p:cNvPr id="4" name="Slide Number Placeholder 3"/>
          <p:cNvSpPr>
            <a:spLocks noGrp="1"/>
          </p:cNvSpPr>
          <p:nvPr>
            <p:ph type="sldNum" sz="quarter" idx="5"/>
          </p:nvPr>
        </p:nvSpPr>
        <p:spPr/>
        <p:txBody>
          <a:bodyPr/>
          <a:lstStyle/>
          <a:p>
            <a:fld id="{AEDB3E06-FF1E-4307-A5AB-D2E448194FAC}" type="slidenum">
              <a:rPr lang="en-US" smtClean="0"/>
              <a:t>26</a:t>
            </a:fld>
            <a:endParaRPr lang="en-US"/>
          </a:p>
        </p:txBody>
      </p:sp>
    </p:spTree>
    <p:extLst>
      <p:ext uri="{BB962C8B-B14F-4D97-AF65-F5344CB8AC3E}">
        <p14:creationId xmlns:p14="http://schemas.microsoft.com/office/powerpoint/2010/main" val="6504784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Explanation: In this lab, the we  created a variable called "</a:t>
            </a:r>
            <a:r>
              <a:rPr lang="en-US" b="0" i="0" dirty="0" err="1">
                <a:solidFill>
                  <a:srgbClr val="374151"/>
                </a:solidFill>
                <a:effectLst/>
                <a:latin typeface="Söhne"/>
              </a:rPr>
              <a:t>pet_name</a:t>
            </a:r>
            <a:r>
              <a:rPr lang="en-US" b="0" i="0" dirty="0">
                <a:solidFill>
                  <a:srgbClr val="374151"/>
                </a:solidFill>
                <a:effectLst/>
                <a:latin typeface="Söhne"/>
              </a:rPr>
              <a:t>" and assigns pet's name to it. The print statement concatenates the variable value with a message to display the pet's name.</a:t>
            </a:r>
          </a:p>
          <a:p>
            <a:pPr algn="l"/>
            <a:r>
              <a:rPr lang="en-US" b="1" i="0" dirty="0">
                <a:solidFill>
                  <a:srgbClr val="374151"/>
                </a:solidFill>
                <a:effectLst/>
                <a:latin typeface="Söhne"/>
              </a:rPr>
              <a:t>Key Takeaways:</a:t>
            </a:r>
          </a:p>
          <a:p>
            <a:pPr algn="l">
              <a:buFont typeface="Arial" panose="020B0604020202020204" pitchFamily="34" charset="0"/>
              <a:buChar char="•"/>
            </a:pPr>
            <a:r>
              <a:rPr lang="en-US" b="0" i="0" dirty="0">
                <a:solidFill>
                  <a:srgbClr val="374151"/>
                </a:solidFill>
                <a:effectLst/>
                <a:latin typeface="Söhne"/>
              </a:rPr>
              <a:t>Variables store values, such as names or numbers.</a:t>
            </a:r>
          </a:p>
          <a:p>
            <a:pPr algn="l">
              <a:buFont typeface="Arial" panose="020B0604020202020204" pitchFamily="34" charset="0"/>
              <a:buChar char="•"/>
            </a:pPr>
            <a:r>
              <a:rPr lang="en-US" b="0" i="0" dirty="0">
                <a:solidFill>
                  <a:srgbClr val="374151"/>
                </a:solidFill>
                <a:effectLst/>
                <a:latin typeface="Söhne"/>
              </a:rPr>
              <a:t>The value of a variable can be retrieved by using its name.</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AEDB3E06-FF1E-4307-A5AB-D2E448194FAC}" type="slidenum">
              <a:rPr lang="en-US" smtClean="0"/>
              <a:t>27</a:t>
            </a:fld>
            <a:endParaRPr lang="en-US"/>
          </a:p>
        </p:txBody>
      </p:sp>
    </p:spTree>
    <p:extLst>
      <p:ext uri="{BB962C8B-B14F-4D97-AF65-F5344CB8AC3E}">
        <p14:creationId xmlns:p14="http://schemas.microsoft.com/office/powerpoint/2010/main" val="40378520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374151"/>
              </a:solidFill>
              <a:effectLst/>
              <a:latin typeface="Söhne"/>
            </a:endParaRPr>
          </a:p>
          <a:p>
            <a:pPr algn="l"/>
            <a:r>
              <a:rPr lang="en-US" b="0" i="0" dirty="0">
                <a:solidFill>
                  <a:srgbClr val="374151"/>
                </a:solidFill>
                <a:effectLst/>
                <a:latin typeface="Söhne"/>
              </a:rPr>
              <a:t># Lab: Swap Variable Values</a:t>
            </a:r>
          </a:p>
          <a:p>
            <a:pPr algn="l"/>
            <a:r>
              <a:rPr lang="en-US" b="0" i="0" dirty="0">
                <a:solidFill>
                  <a:srgbClr val="374151"/>
                </a:solidFill>
                <a:effectLst/>
                <a:latin typeface="Söhne"/>
              </a:rPr>
              <a:t>a = 5</a:t>
            </a:r>
          </a:p>
          <a:p>
            <a:pPr algn="l"/>
            <a:r>
              <a:rPr lang="en-US" b="0" i="0" dirty="0">
                <a:solidFill>
                  <a:srgbClr val="374151"/>
                </a:solidFill>
                <a:effectLst/>
                <a:latin typeface="Söhne"/>
              </a:rPr>
              <a:t>b = 10</a:t>
            </a:r>
          </a:p>
          <a:p>
            <a:pPr algn="l"/>
            <a:endParaRPr lang="en-US" b="0" i="0" dirty="0">
              <a:solidFill>
                <a:srgbClr val="374151"/>
              </a:solidFill>
              <a:effectLst/>
              <a:latin typeface="Söhne"/>
            </a:endParaRPr>
          </a:p>
          <a:p>
            <a:pPr algn="l"/>
            <a:r>
              <a:rPr lang="en-US" b="0" i="0" dirty="0">
                <a:solidFill>
                  <a:srgbClr val="374151"/>
                </a:solidFill>
                <a:effectLst/>
                <a:latin typeface="Söhne"/>
              </a:rPr>
              <a:t>print("Before swapping:")</a:t>
            </a:r>
          </a:p>
          <a:p>
            <a:pPr algn="l"/>
            <a:r>
              <a:rPr lang="en-US" b="0" i="0" dirty="0">
                <a:solidFill>
                  <a:srgbClr val="374151"/>
                </a:solidFill>
                <a:effectLst/>
                <a:latin typeface="Söhne"/>
              </a:rPr>
              <a:t>print("a =", a)</a:t>
            </a:r>
          </a:p>
          <a:p>
            <a:pPr algn="l"/>
            <a:r>
              <a:rPr lang="en-US" b="0" i="0" dirty="0">
                <a:solidFill>
                  <a:srgbClr val="374151"/>
                </a:solidFill>
                <a:effectLst/>
                <a:latin typeface="Söhne"/>
              </a:rPr>
              <a:t>print("b =", b)</a:t>
            </a:r>
          </a:p>
          <a:p>
            <a:pPr algn="l"/>
            <a:endParaRPr lang="en-US" b="0" i="0" dirty="0">
              <a:solidFill>
                <a:srgbClr val="374151"/>
              </a:solidFill>
              <a:effectLst/>
              <a:latin typeface="Söhne"/>
            </a:endParaRPr>
          </a:p>
          <a:p>
            <a:pPr algn="l"/>
            <a:r>
              <a:rPr lang="en-US" b="0" i="0" dirty="0">
                <a:solidFill>
                  <a:srgbClr val="374151"/>
                </a:solidFill>
                <a:effectLst/>
                <a:latin typeface="Söhne"/>
              </a:rPr>
              <a:t># Swapping the values</a:t>
            </a:r>
          </a:p>
          <a:p>
            <a:pPr algn="l"/>
            <a:r>
              <a:rPr lang="en-US" b="0" i="0" dirty="0">
                <a:solidFill>
                  <a:srgbClr val="374151"/>
                </a:solidFill>
                <a:effectLst/>
                <a:latin typeface="Söhne"/>
              </a:rPr>
              <a:t>temp = a</a:t>
            </a:r>
          </a:p>
          <a:p>
            <a:pPr algn="l"/>
            <a:r>
              <a:rPr lang="en-US" b="0" i="0" dirty="0">
                <a:solidFill>
                  <a:srgbClr val="374151"/>
                </a:solidFill>
                <a:effectLst/>
                <a:latin typeface="Söhne"/>
              </a:rPr>
              <a:t>a = b</a:t>
            </a:r>
          </a:p>
          <a:p>
            <a:pPr algn="l"/>
            <a:r>
              <a:rPr lang="en-US" b="0" i="0" dirty="0">
                <a:solidFill>
                  <a:srgbClr val="374151"/>
                </a:solidFill>
                <a:effectLst/>
                <a:latin typeface="Söhne"/>
              </a:rPr>
              <a:t>b = temp</a:t>
            </a:r>
          </a:p>
          <a:p>
            <a:pPr algn="l"/>
            <a:endParaRPr lang="en-US" b="0" i="0" dirty="0">
              <a:solidFill>
                <a:srgbClr val="374151"/>
              </a:solidFill>
              <a:effectLst/>
              <a:latin typeface="Söhne"/>
            </a:endParaRPr>
          </a:p>
          <a:p>
            <a:pPr algn="l"/>
            <a:r>
              <a:rPr lang="en-US" b="0" i="0" dirty="0">
                <a:solidFill>
                  <a:srgbClr val="374151"/>
                </a:solidFill>
                <a:effectLst/>
                <a:latin typeface="Söhne"/>
              </a:rPr>
              <a:t>print("After swapping:")</a:t>
            </a:r>
          </a:p>
          <a:p>
            <a:pPr algn="l"/>
            <a:r>
              <a:rPr lang="en-US" b="0" i="0" dirty="0">
                <a:solidFill>
                  <a:srgbClr val="374151"/>
                </a:solidFill>
                <a:effectLst/>
                <a:latin typeface="Söhne"/>
              </a:rPr>
              <a:t>print("a =", a)</a:t>
            </a:r>
          </a:p>
          <a:p>
            <a:pPr algn="l"/>
            <a:r>
              <a:rPr lang="en-US" b="0" i="0" dirty="0">
                <a:solidFill>
                  <a:srgbClr val="374151"/>
                </a:solidFill>
                <a:effectLst/>
                <a:latin typeface="Söhne"/>
              </a:rPr>
              <a:t>print("b =", b)</a:t>
            </a: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Explanation: In this lab, we introduce the concept of swapping variable values. Initially, "a" is assigned the value 5, and "b" is assigned the value 10. The program then uses a temporary variable, "temp", to store the value of "a". Next, "a" is assigned the value of "b", and "b" is assigned the value of "temp", effectively swapping their values. Finally, the updated values of "a" and "b" are printed.</a:t>
            </a:r>
          </a:p>
          <a:p>
            <a:pPr algn="l"/>
            <a:r>
              <a:rPr lang="en-US" b="0" i="0" dirty="0">
                <a:solidFill>
                  <a:srgbClr val="374151"/>
                </a:solidFill>
                <a:effectLst/>
                <a:latin typeface="Söhne"/>
              </a:rPr>
              <a:t>Key Takeaways:</a:t>
            </a:r>
          </a:p>
          <a:p>
            <a:pPr algn="l">
              <a:buFont typeface="Arial" panose="020B0604020202020204" pitchFamily="34" charset="0"/>
              <a:buChar char="•"/>
            </a:pPr>
            <a:r>
              <a:rPr lang="en-US" b="0" i="0" dirty="0">
                <a:solidFill>
                  <a:srgbClr val="374151"/>
                </a:solidFill>
                <a:effectLst/>
                <a:latin typeface="Söhne"/>
              </a:rPr>
              <a:t>Swapping variable values involves using a temporary variable to hold one of the values temporarily.</a:t>
            </a:r>
          </a:p>
          <a:p>
            <a:pPr algn="l">
              <a:buFont typeface="Arial" panose="020B0604020202020204" pitchFamily="34" charset="0"/>
              <a:buChar char="•"/>
            </a:pPr>
            <a:r>
              <a:rPr lang="en-US" b="0" i="0" dirty="0">
                <a:solidFill>
                  <a:srgbClr val="374151"/>
                </a:solidFill>
                <a:effectLst/>
                <a:latin typeface="Söhne"/>
              </a:rPr>
              <a:t>The values of the variables can be exchanged by assigning them to each other.</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AEDB3E06-FF1E-4307-A5AB-D2E448194FAC}" type="slidenum">
              <a:rPr lang="en-US" smtClean="0"/>
              <a:t>28</a:t>
            </a:fld>
            <a:endParaRPr lang="en-US"/>
          </a:p>
        </p:txBody>
      </p:sp>
    </p:spTree>
    <p:extLst>
      <p:ext uri="{BB962C8B-B14F-4D97-AF65-F5344CB8AC3E}">
        <p14:creationId xmlns:p14="http://schemas.microsoft.com/office/powerpoint/2010/main" val="9536038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DB3E06-FF1E-4307-A5AB-D2E448194FAC}" type="slidenum">
              <a:rPr lang="en-US" smtClean="0"/>
              <a:t>29</a:t>
            </a:fld>
            <a:endParaRPr lang="en-US"/>
          </a:p>
        </p:txBody>
      </p:sp>
    </p:spTree>
    <p:extLst>
      <p:ext uri="{BB962C8B-B14F-4D97-AF65-F5344CB8AC3E}">
        <p14:creationId xmlns:p14="http://schemas.microsoft.com/office/powerpoint/2010/main" val="2369603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b="1" dirty="0">
                <a:effectLst/>
                <a:latin typeface="Calibri" panose="020F0502020204030204" pitchFamily="34" charset="0"/>
              </a:rPr>
              <a:t>Have you ever wondered how computers understand what we want them to do? </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b="1" dirty="0">
                <a:effectLst/>
                <a:latin typeface="Calibri" panose="020F0502020204030204" pitchFamily="34" charset="0"/>
              </a:rPr>
              <a:t>Let's explore this amazing world together and learn how we can tell computers what to do.</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b="1" dirty="0">
                <a:effectLst/>
                <a:latin typeface="Calibri" panose="020F0502020204030204" pitchFamily="34" charset="0"/>
              </a:rPr>
              <a:t>Imagine you have a special Robot friend called Tom. This friend is a computer, and you can make it do cool things! But how? </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b="1" dirty="0">
                <a:effectLst/>
                <a:latin typeface="Calibri" panose="020F0502020204030204" pitchFamily="34" charset="0"/>
              </a:rPr>
              <a:t>By giving it a set of instructions, just like you would tell a friend what to do.</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b="1" dirty="0">
                <a:effectLst/>
                <a:latin typeface="Calibri" panose="020F0502020204030204" pitchFamily="34" charset="0"/>
              </a:rPr>
              <a:t>Programming is like creating a secret language that computers understand. It's a way to talk to them and give them step-by-step directions. You can think of it as a recipe for the computer to follow.</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b="1" dirty="0">
                <a:effectLst/>
                <a:latin typeface="Calibri" panose="020F0502020204030204" pitchFamily="34" charset="0"/>
              </a:rPr>
              <a:t>For example, let's say you want to make a sandwich. You would tell Tom , "Get two pieces of bread. Put cheese and tomatoes on one piece. Then, place the other piece on top." In programming, we write similar instructions, like "Get bread, add cheese and tomatoes, then put another piece on top."</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b="1" dirty="0">
                <a:effectLst/>
                <a:latin typeface="Calibri" panose="020F0502020204030204" pitchFamily="34" charset="0"/>
              </a:rPr>
              <a:t>But here's the exciting part: with programming, we can do much more than make sandwiches! We can create games, build websites, and many more. It's like having a super power to make the computer or machines do incredible things.</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b="1" dirty="0">
                <a:effectLst/>
                <a:latin typeface="Calibri" panose="020F0502020204030204" pitchFamily="34" charset="0"/>
              </a:rPr>
              <a:t>When you start learning programming, you begin with simple tasks and slowly move on to more exciting projects. You learn special words and rules to make the computer understand you. It's like solving puzzles and figuring out the best way to get things done.</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b="1" dirty="0">
                <a:effectLst/>
                <a:latin typeface="Calibri" panose="020F0502020204030204" pitchFamily="34" charset="0"/>
              </a:rPr>
              <a:t>Programming helps us think logically and solve problems. We learn to break big tasks into smaller steps, just like putting together puzzle pieces. It's a creative and fun way to make things happen on the computer.</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b="1" dirty="0">
                <a:effectLst/>
                <a:latin typeface="Calibri" panose="020F0502020204030204" pitchFamily="34" charset="0"/>
              </a:rPr>
              <a:t>So, if you're curious about programming, get ready for this adventure! Start with easy programmers, watch simple tutorials, and ask questions when you need help. Remember, the most important thing is to have fun and enjoy the journey.</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b="1" dirty="0">
                <a:effectLst/>
                <a:latin typeface="Calibri" panose="020F0502020204030204" pitchFamily="34" charset="0"/>
              </a:rPr>
              <a:t>Who knows, maybe one day you'll create your own game or make something incredible with programming. The possibilities are endless when you have the power to give instructions to computers and machines.</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b="1" dirty="0">
                <a:effectLst/>
                <a:latin typeface="Calibri" panose="020F0502020204030204" pitchFamily="34" charset="0"/>
              </a:rPr>
              <a:t>So, let's dive into the exciting world of learning programming language and see what wonders we can create together. </a:t>
            </a:r>
            <a:endParaRPr lang="en-US" sz="1800"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fld id="{AEDB3E06-FF1E-4307-A5AB-D2E448194FAC}" type="slidenum">
              <a:rPr lang="en-US" smtClean="0"/>
              <a:t>3</a:t>
            </a:fld>
            <a:endParaRPr lang="en-US"/>
          </a:p>
        </p:txBody>
      </p:sp>
    </p:spTree>
    <p:extLst>
      <p:ext uri="{BB962C8B-B14F-4D97-AF65-F5344CB8AC3E}">
        <p14:creationId xmlns:p14="http://schemas.microsoft.com/office/powerpoint/2010/main" val="2100396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US" b="0" i="0" dirty="0">
                <a:solidFill>
                  <a:srgbClr val="374151"/>
                </a:solidFill>
                <a:effectLst/>
                <a:latin typeface="Söhne"/>
              </a:rPr>
            </a:br>
            <a:r>
              <a:rPr lang="en-US" b="0" i="0" dirty="0">
                <a:solidFill>
                  <a:srgbClr val="374151"/>
                </a:solidFill>
                <a:effectLst/>
                <a:latin typeface="Söhne"/>
              </a:rPr>
              <a:t>An operator, in programming, is a symbol or a special set of characters that performs an operation on one or more values or variables to produce a result. Operators are used to manipulate data, perform calculations, compare values, and control the flow of program execution.</a:t>
            </a:r>
          </a:p>
          <a:p>
            <a:pPr algn="l"/>
            <a:r>
              <a:rPr lang="en-US" b="0" i="0" dirty="0">
                <a:solidFill>
                  <a:srgbClr val="374151"/>
                </a:solidFill>
                <a:effectLst/>
                <a:latin typeface="Söhne"/>
              </a:rPr>
              <a:t>Operators can be categorized into different types based on their functionality and the types of values or variable they operate on. Some common types of operators include:</a:t>
            </a:r>
          </a:p>
          <a:p>
            <a:pPr algn="l"/>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Arithmetic Operators: Perform mathematical operations like addition, subtraction, multiplication, division, etc.</a:t>
            </a:r>
          </a:p>
          <a:p>
            <a:pPr algn="l">
              <a:buFont typeface="+mj-lt"/>
              <a:buAutoNum type="arabicPeriod"/>
            </a:pPr>
            <a:r>
              <a:rPr lang="en-US" b="0" i="0" dirty="0">
                <a:solidFill>
                  <a:srgbClr val="374151"/>
                </a:solidFill>
                <a:effectLst/>
                <a:latin typeface="Söhne"/>
              </a:rPr>
              <a:t>Assignment Operators: Assign values to variables or modify the values of variables.</a:t>
            </a:r>
          </a:p>
          <a:p>
            <a:pPr algn="l">
              <a:buFont typeface="+mj-lt"/>
              <a:buAutoNum type="arabicPeriod"/>
            </a:pPr>
            <a:r>
              <a:rPr lang="en-US" b="0" i="0" dirty="0">
                <a:solidFill>
                  <a:srgbClr val="374151"/>
                </a:solidFill>
                <a:effectLst/>
                <a:latin typeface="Söhne"/>
              </a:rPr>
              <a:t>Comparison Operators: Compare two values and return a </a:t>
            </a:r>
            <a:r>
              <a:rPr lang="en-US" b="0" i="0" dirty="0" err="1">
                <a:solidFill>
                  <a:srgbClr val="374151"/>
                </a:solidFill>
                <a:effectLst/>
                <a:latin typeface="Söhne"/>
              </a:rPr>
              <a:t>boolean</a:t>
            </a:r>
            <a:r>
              <a:rPr lang="en-US" b="0" i="0" dirty="0">
                <a:solidFill>
                  <a:srgbClr val="374151"/>
                </a:solidFill>
                <a:effectLst/>
                <a:latin typeface="Söhne"/>
              </a:rPr>
              <a:t> result (True or False) based on the comparison.</a:t>
            </a:r>
          </a:p>
          <a:p>
            <a:pPr algn="l">
              <a:buFont typeface="+mj-lt"/>
              <a:buAutoNum type="arabicPeriod"/>
            </a:pPr>
            <a:r>
              <a:rPr lang="en-US" b="0" i="0" dirty="0">
                <a:solidFill>
                  <a:srgbClr val="374151"/>
                </a:solidFill>
                <a:effectLst/>
                <a:latin typeface="Söhne"/>
              </a:rPr>
              <a:t>Logical Operators: Combine </a:t>
            </a:r>
            <a:r>
              <a:rPr lang="en-US" b="0" i="0" dirty="0" err="1">
                <a:solidFill>
                  <a:srgbClr val="374151"/>
                </a:solidFill>
                <a:effectLst/>
                <a:latin typeface="Söhne"/>
              </a:rPr>
              <a:t>boolean</a:t>
            </a:r>
            <a:r>
              <a:rPr lang="en-US" b="0" i="0" dirty="0">
                <a:solidFill>
                  <a:srgbClr val="374151"/>
                </a:solidFill>
                <a:effectLst/>
                <a:latin typeface="Söhne"/>
              </a:rPr>
              <a:t> values or conditions and produce a </a:t>
            </a:r>
            <a:r>
              <a:rPr lang="en-US" b="0" i="0" dirty="0" err="1">
                <a:solidFill>
                  <a:srgbClr val="374151"/>
                </a:solidFill>
                <a:effectLst/>
                <a:latin typeface="Söhne"/>
              </a:rPr>
              <a:t>boolean</a:t>
            </a:r>
            <a:r>
              <a:rPr lang="en-US" b="0" i="0" dirty="0">
                <a:solidFill>
                  <a:srgbClr val="374151"/>
                </a:solidFill>
                <a:effectLst/>
                <a:latin typeface="Söhne"/>
              </a:rPr>
              <a:t> result based on logical operations like AND, OR, and NOT.</a:t>
            </a:r>
          </a:p>
          <a:p>
            <a:pPr algn="l">
              <a:buFont typeface="+mj-lt"/>
              <a:buAutoNum type="arabicPeriod"/>
            </a:pPr>
            <a:r>
              <a:rPr lang="en-US" b="0" i="0" dirty="0">
                <a:solidFill>
                  <a:srgbClr val="374151"/>
                </a:solidFill>
                <a:effectLst/>
                <a:latin typeface="Söhne"/>
              </a:rPr>
              <a:t>Identity Operators: Compare the identity of two objects to determine if they are the same or different.</a:t>
            </a:r>
          </a:p>
          <a:p>
            <a:pPr algn="l">
              <a:buFont typeface="+mj-lt"/>
              <a:buAutoNum type="arabicPeriod"/>
            </a:pPr>
            <a:r>
              <a:rPr lang="en-US" b="0" i="0" dirty="0">
                <a:solidFill>
                  <a:srgbClr val="374151"/>
                </a:solidFill>
                <a:effectLst/>
                <a:latin typeface="Söhne"/>
              </a:rPr>
              <a:t>Membership Operators: Check if a value is a member of a sequence or collection.</a:t>
            </a:r>
          </a:p>
          <a:p>
            <a:pPr algn="l">
              <a:buFont typeface="+mj-lt"/>
              <a:buAutoNum type="arabicPeriod"/>
            </a:pPr>
            <a:r>
              <a:rPr lang="en-US" b="0" i="0" dirty="0">
                <a:solidFill>
                  <a:srgbClr val="374151"/>
                </a:solidFill>
                <a:effectLst/>
                <a:latin typeface="Söhne"/>
              </a:rPr>
              <a:t>Bitwise Operators: Perform operations at the bit level, manipulating individual bits of binary values.</a:t>
            </a: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Operators play a vital role in programming languages as they enable us to perform various computations, make decisions, and control program flow. By understanding and using operators effectively, programmers can write efficient and expressive code to solve complex problems.</a:t>
            </a:r>
          </a:p>
        </p:txBody>
      </p:sp>
      <p:sp>
        <p:nvSpPr>
          <p:cNvPr id="4" name="Slide Number Placeholder 3"/>
          <p:cNvSpPr>
            <a:spLocks noGrp="1"/>
          </p:cNvSpPr>
          <p:nvPr>
            <p:ph type="sldNum" sz="quarter" idx="5"/>
          </p:nvPr>
        </p:nvSpPr>
        <p:spPr/>
        <p:txBody>
          <a:bodyPr/>
          <a:lstStyle/>
          <a:p>
            <a:fld id="{AEDB3E06-FF1E-4307-A5AB-D2E448194FAC}" type="slidenum">
              <a:rPr lang="en-US" smtClean="0"/>
              <a:t>30</a:t>
            </a:fld>
            <a:endParaRPr lang="en-US"/>
          </a:p>
        </p:txBody>
      </p:sp>
    </p:spTree>
    <p:extLst>
      <p:ext uri="{BB962C8B-B14F-4D97-AF65-F5344CB8AC3E}">
        <p14:creationId xmlns:p14="http://schemas.microsoft.com/office/powerpoint/2010/main" val="36277863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Take input from the user</a:t>
            </a:r>
          </a:p>
          <a:p>
            <a:r>
              <a:rPr lang="en-US" dirty="0"/>
              <a:t>num1 = int(input("Enter the first number: "))</a:t>
            </a:r>
          </a:p>
          <a:p>
            <a:r>
              <a:rPr lang="en-US" dirty="0"/>
              <a:t>num2 = int(input("Enter the second number: "))</a:t>
            </a:r>
          </a:p>
          <a:p>
            <a:endParaRPr lang="en-US" dirty="0"/>
          </a:p>
          <a:p>
            <a:r>
              <a:rPr lang="en-US" dirty="0"/>
              <a:t># Add the numbers using the addition operator</a:t>
            </a:r>
          </a:p>
          <a:p>
            <a:r>
              <a:rPr lang="en-US" dirty="0"/>
              <a:t>sum = num1 + num2</a:t>
            </a:r>
          </a:p>
          <a:p>
            <a:endParaRPr lang="en-US" dirty="0"/>
          </a:p>
          <a:p>
            <a:r>
              <a:rPr lang="en-US" dirty="0"/>
              <a:t># Display the result</a:t>
            </a:r>
          </a:p>
          <a:p>
            <a:r>
              <a:rPr lang="en-US" dirty="0"/>
              <a:t>print("The sum is:", sum)</a:t>
            </a:r>
          </a:p>
          <a:p>
            <a:endParaRPr lang="en-US" dirty="0"/>
          </a:p>
        </p:txBody>
      </p:sp>
      <p:sp>
        <p:nvSpPr>
          <p:cNvPr id="4" name="Slide Number Placeholder 3"/>
          <p:cNvSpPr>
            <a:spLocks noGrp="1"/>
          </p:cNvSpPr>
          <p:nvPr>
            <p:ph type="sldNum" sz="quarter" idx="5"/>
          </p:nvPr>
        </p:nvSpPr>
        <p:spPr/>
        <p:txBody>
          <a:bodyPr/>
          <a:lstStyle/>
          <a:p>
            <a:fld id="{AEDB3E06-FF1E-4307-A5AB-D2E448194FAC}" type="slidenum">
              <a:rPr lang="en-US" smtClean="0"/>
              <a:t>32</a:t>
            </a:fld>
            <a:endParaRPr lang="en-US"/>
          </a:p>
        </p:txBody>
      </p:sp>
    </p:spTree>
    <p:extLst>
      <p:ext uri="{BB962C8B-B14F-4D97-AF65-F5344CB8AC3E}">
        <p14:creationId xmlns:p14="http://schemas.microsoft.com/office/powerpoint/2010/main" val="39086301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DB3E06-FF1E-4307-A5AB-D2E448194FAC}" type="slidenum">
              <a:rPr lang="en-US" smtClean="0"/>
              <a:t>33</a:t>
            </a:fld>
            <a:endParaRPr lang="en-US"/>
          </a:p>
        </p:txBody>
      </p:sp>
    </p:spTree>
    <p:extLst>
      <p:ext uri="{BB962C8B-B14F-4D97-AF65-F5344CB8AC3E}">
        <p14:creationId xmlns:p14="http://schemas.microsoft.com/office/powerpoint/2010/main" val="16117023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Take input from the user</a:t>
            </a:r>
          </a:p>
          <a:p>
            <a:r>
              <a:rPr lang="en-US" dirty="0" err="1"/>
              <a:t>product_price</a:t>
            </a:r>
            <a:r>
              <a:rPr lang="en-US" dirty="0"/>
              <a:t> = float(input("Enter the original price of the product: "))</a:t>
            </a:r>
          </a:p>
          <a:p>
            <a:r>
              <a:rPr lang="en-US" dirty="0" err="1"/>
              <a:t>discount_percentage</a:t>
            </a:r>
            <a:r>
              <a:rPr lang="en-US" dirty="0"/>
              <a:t> = float(input("Enter the discount percentage: "))</a:t>
            </a:r>
          </a:p>
          <a:p>
            <a:endParaRPr lang="en-US" dirty="0"/>
          </a:p>
          <a:p>
            <a:r>
              <a:rPr lang="en-US" dirty="0"/>
              <a:t># Calculate the discounted price using the assignment operator</a:t>
            </a:r>
          </a:p>
          <a:p>
            <a:r>
              <a:rPr lang="en-US" dirty="0" err="1"/>
              <a:t>discounted_price</a:t>
            </a:r>
            <a:r>
              <a:rPr lang="en-US" dirty="0"/>
              <a:t> = </a:t>
            </a:r>
            <a:r>
              <a:rPr lang="en-US" dirty="0" err="1"/>
              <a:t>product_price</a:t>
            </a:r>
            <a:r>
              <a:rPr lang="en-US" dirty="0"/>
              <a:t> - (</a:t>
            </a:r>
            <a:r>
              <a:rPr lang="en-US" dirty="0" err="1"/>
              <a:t>product_price</a:t>
            </a:r>
            <a:r>
              <a:rPr lang="en-US" dirty="0"/>
              <a:t> * </a:t>
            </a:r>
            <a:r>
              <a:rPr lang="en-US" dirty="0" err="1"/>
              <a:t>discount_percentage</a:t>
            </a:r>
            <a:r>
              <a:rPr lang="en-US" dirty="0"/>
              <a:t> / 100)</a:t>
            </a:r>
          </a:p>
          <a:p>
            <a:endParaRPr lang="en-US" dirty="0"/>
          </a:p>
          <a:p>
            <a:r>
              <a:rPr lang="en-US" dirty="0"/>
              <a:t># Display the discounted price</a:t>
            </a:r>
          </a:p>
          <a:p>
            <a:r>
              <a:rPr lang="en-US" dirty="0"/>
              <a:t>print("The discounted price is:", </a:t>
            </a:r>
            <a:r>
              <a:rPr lang="en-US" dirty="0" err="1"/>
              <a:t>discounted_price</a:t>
            </a:r>
            <a:r>
              <a:rPr lang="en-US" dirty="0"/>
              <a:t>)</a:t>
            </a:r>
          </a:p>
        </p:txBody>
      </p:sp>
      <p:sp>
        <p:nvSpPr>
          <p:cNvPr id="4" name="Slide Number Placeholder 3"/>
          <p:cNvSpPr>
            <a:spLocks noGrp="1"/>
          </p:cNvSpPr>
          <p:nvPr>
            <p:ph type="sldNum" sz="quarter" idx="5"/>
          </p:nvPr>
        </p:nvSpPr>
        <p:spPr/>
        <p:txBody>
          <a:bodyPr/>
          <a:lstStyle/>
          <a:p>
            <a:fld id="{AEDB3E06-FF1E-4307-A5AB-D2E448194FAC}" type="slidenum">
              <a:rPr lang="en-US" smtClean="0"/>
              <a:t>34</a:t>
            </a:fld>
            <a:endParaRPr lang="en-US"/>
          </a:p>
        </p:txBody>
      </p:sp>
    </p:spTree>
    <p:extLst>
      <p:ext uri="{BB962C8B-B14F-4D97-AF65-F5344CB8AC3E}">
        <p14:creationId xmlns:p14="http://schemas.microsoft.com/office/powerpoint/2010/main" val="8953674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Take input from the user</a:t>
            </a:r>
          </a:p>
          <a:p>
            <a:r>
              <a:rPr lang="en-US" dirty="0"/>
              <a:t>num1 = int(input("Enter the first number: "))</a:t>
            </a:r>
          </a:p>
          <a:p>
            <a:r>
              <a:rPr lang="en-US" dirty="0"/>
              <a:t>num2 = int(input("Enter the second number: "))</a:t>
            </a:r>
          </a:p>
          <a:p>
            <a:endParaRPr lang="en-US" dirty="0"/>
          </a:p>
          <a:p>
            <a:r>
              <a:rPr lang="en-US" dirty="0"/>
              <a:t># Compare the numbers using the greater than operator</a:t>
            </a:r>
          </a:p>
          <a:p>
            <a:r>
              <a:rPr lang="en-US" dirty="0"/>
              <a:t>if num1 &gt; num2:</a:t>
            </a:r>
          </a:p>
          <a:p>
            <a:r>
              <a:rPr lang="en-US" dirty="0"/>
              <a:t>    print("The first number is greater than the second number.")</a:t>
            </a:r>
          </a:p>
          <a:p>
            <a:r>
              <a:rPr lang="en-US" dirty="0"/>
              <a:t>else:</a:t>
            </a:r>
          </a:p>
          <a:p>
            <a:r>
              <a:rPr lang="en-US" dirty="0"/>
              <a:t>    print("The first number is not greater than the second number.")</a:t>
            </a:r>
          </a:p>
        </p:txBody>
      </p:sp>
      <p:sp>
        <p:nvSpPr>
          <p:cNvPr id="4" name="Slide Number Placeholder 3"/>
          <p:cNvSpPr>
            <a:spLocks noGrp="1"/>
          </p:cNvSpPr>
          <p:nvPr>
            <p:ph type="sldNum" sz="quarter" idx="5"/>
          </p:nvPr>
        </p:nvSpPr>
        <p:spPr/>
        <p:txBody>
          <a:bodyPr/>
          <a:lstStyle/>
          <a:p>
            <a:fld id="{AEDB3E06-FF1E-4307-A5AB-D2E448194FAC}" type="slidenum">
              <a:rPr lang="en-US" smtClean="0"/>
              <a:t>36</a:t>
            </a:fld>
            <a:endParaRPr lang="en-US"/>
          </a:p>
        </p:txBody>
      </p:sp>
    </p:spTree>
    <p:extLst>
      <p:ext uri="{BB962C8B-B14F-4D97-AF65-F5344CB8AC3E}">
        <p14:creationId xmlns:p14="http://schemas.microsoft.com/office/powerpoint/2010/main" val="41148133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Take input from the user</a:t>
            </a:r>
          </a:p>
          <a:p>
            <a:r>
              <a:rPr lang="en-US" dirty="0"/>
              <a:t>num1 = int(input("Enter the first number: "))</a:t>
            </a:r>
          </a:p>
          <a:p>
            <a:r>
              <a:rPr lang="en-US" dirty="0"/>
              <a:t>num2 = int(input("Enter the second number: "))</a:t>
            </a:r>
          </a:p>
          <a:p>
            <a:endParaRPr lang="en-US" dirty="0"/>
          </a:p>
          <a:p>
            <a:r>
              <a:rPr lang="en-US" dirty="0"/>
              <a:t># Compare the numbers using the greater than operator</a:t>
            </a:r>
          </a:p>
          <a:p>
            <a:r>
              <a:rPr lang="en-US" dirty="0"/>
              <a:t>if num1 &gt; num2:</a:t>
            </a:r>
          </a:p>
          <a:p>
            <a:r>
              <a:rPr lang="en-US" dirty="0"/>
              <a:t>    print("The first number is greater than the second number.")</a:t>
            </a:r>
          </a:p>
          <a:p>
            <a:r>
              <a:rPr lang="en-US" dirty="0"/>
              <a:t>else:</a:t>
            </a:r>
          </a:p>
          <a:p>
            <a:r>
              <a:rPr lang="en-US" dirty="0"/>
              <a:t>    print("The first number is not greater than the second number.")</a:t>
            </a:r>
          </a:p>
        </p:txBody>
      </p:sp>
      <p:sp>
        <p:nvSpPr>
          <p:cNvPr id="4" name="Slide Number Placeholder 3"/>
          <p:cNvSpPr>
            <a:spLocks noGrp="1"/>
          </p:cNvSpPr>
          <p:nvPr>
            <p:ph type="sldNum" sz="quarter" idx="5"/>
          </p:nvPr>
        </p:nvSpPr>
        <p:spPr/>
        <p:txBody>
          <a:bodyPr/>
          <a:lstStyle/>
          <a:p>
            <a:fld id="{AEDB3E06-FF1E-4307-A5AB-D2E448194FAC}" type="slidenum">
              <a:rPr lang="en-US" smtClean="0"/>
              <a:t>38</a:t>
            </a:fld>
            <a:endParaRPr lang="en-US"/>
          </a:p>
        </p:txBody>
      </p:sp>
    </p:spTree>
    <p:extLst>
      <p:ext uri="{BB962C8B-B14F-4D97-AF65-F5344CB8AC3E}">
        <p14:creationId xmlns:p14="http://schemas.microsoft.com/office/powerpoint/2010/main" val="41941750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Verdana" panose="020B0604030504040204" pitchFamily="34" charset="0"/>
              </a:rPr>
              <a:t>A function is a block of code which only runs when it is called.</a:t>
            </a:r>
            <a:endParaRPr lang="lv-LV"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You can pass data, known as parameters, into a function.</a:t>
            </a:r>
          </a:p>
          <a:p>
            <a:pPr algn="l"/>
            <a:r>
              <a:rPr lang="en-US" b="0" i="0" dirty="0">
                <a:solidFill>
                  <a:srgbClr val="000000"/>
                </a:solidFill>
                <a:effectLst/>
                <a:latin typeface="Verdana" panose="020B0604030504040204" pitchFamily="34" charset="0"/>
              </a:rPr>
              <a:t>A function can return data as a result.</a:t>
            </a:r>
            <a:endParaRPr lang="lv-LV"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To call a function, use the function name followed by parenthesis</a:t>
            </a:r>
            <a:endParaRPr lang="lv-LV" b="0" i="0" dirty="0">
              <a:solidFill>
                <a:srgbClr val="000000"/>
              </a:solidFill>
              <a:effectLst/>
              <a:latin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Segoe UI" panose="020B0502040204020203" pitchFamily="34" charset="0"/>
              </a:rPr>
              <a:t>Arbitrary Arguments, *</a:t>
            </a:r>
            <a:r>
              <a:rPr lang="en-US" b="0" i="0" dirty="0" err="1">
                <a:solidFill>
                  <a:srgbClr val="000000"/>
                </a:solidFill>
                <a:effectLst/>
                <a:latin typeface="Segoe UI" panose="020B0502040204020203" pitchFamily="34" charset="0"/>
              </a:rPr>
              <a:t>args</a:t>
            </a:r>
            <a:endParaRPr lang="en-US" b="0" i="0" dirty="0">
              <a:solidFill>
                <a:srgbClr val="000000"/>
              </a:solidFill>
              <a:effectLst/>
              <a:latin typeface="Segoe UI" panose="020B0502040204020203" pitchFamily="34" charset="0"/>
            </a:endParaRPr>
          </a:p>
          <a:p>
            <a:pPr algn="l"/>
            <a:r>
              <a:rPr lang="en-US" b="0" i="0" dirty="0">
                <a:solidFill>
                  <a:srgbClr val="000000"/>
                </a:solidFill>
                <a:effectLst/>
                <a:latin typeface="Verdana" panose="020B0604030504040204" pitchFamily="34" charset="0"/>
              </a:rPr>
              <a:t>If you do not know how many arguments that will be passed into your function, add a </a:t>
            </a:r>
            <a:r>
              <a:rPr lang="en-US" dirty="0"/>
              <a:t>*</a:t>
            </a:r>
            <a:r>
              <a:rPr lang="en-US" b="0" i="0" dirty="0">
                <a:solidFill>
                  <a:srgbClr val="000000"/>
                </a:solidFill>
                <a:effectLst/>
                <a:latin typeface="Verdana" panose="020B0604030504040204" pitchFamily="34" charset="0"/>
              </a:rPr>
              <a:t> before the parameter name in the function definition</a:t>
            </a:r>
            <a:r>
              <a:rPr lang="lv-LV" b="0" i="0" dirty="0">
                <a:solidFill>
                  <a:srgbClr val="000000"/>
                </a:solidFill>
                <a:effectLst/>
                <a:latin typeface="Verdana" panose="020B0604030504040204" pitchFamily="34" charset="0"/>
              </a:rPr>
              <a:t>. *args is a tuple!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Segoe UI" panose="020B0502040204020203" pitchFamily="34" charset="0"/>
              </a:rPr>
              <a:t>Keyword Arguments</a:t>
            </a:r>
          </a:p>
          <a:p>
            <a:pPr algn="l"/>
            <a:endParaRPr lang="en-US" b="0" i="0" dirty="0">
              <a:solidFill>
                <a:srgbClr val="000000"/>
              </a:solidFill>
              <a:effectLst/>
              <a:latin typeface="Verdana" panose="020B0604030504040204" pitchFamily="34" charset="0"/>
            </a:endParaRPr>
          </a:p>
          <a:p>
            <a:endParaRPr lang="en-US" dirty="0"/>
          </a:p>
        </p:txBody>
      </p:sp>
      <p:sp>
        <p:nvSpPr>
          <p:cNvPr id="4" name="Slide Number Placeholder 3"/>
          <p:cNvSpPr>
            <a:spLocks noGrp="1"/>
          </p:cNvSpPr>
          <p:nvPr>
            <p:ph type="sldNum" sz="quarter" idx="5"/>
          </p:nvPr>
        </p:nvSpPr>
        <p:spPr/>
        <p:txBody>
          <a:bodyPr/>
          <a:lstStyle/>
          <a:p>
            <a:fld id="{8BC86DB8-49DE-40C8-9E30-840992F2A0AA}" type="slidenum">
              <a:rPr lang="en-US" smtClean="0"/>
              <a:t>44</a:t>
            </a:fld>
            <a:endParaRPr lang="en-US"/>
          </a:p>
        </p:txBody>
      </p:sp>
    </p:spTree>
    <p:extLst>
      <p:ext uri="{BB962C8B-B14F-4D97-AF65-F5344CB8AC3E}">
        <p14:creationId xmlns:p14="http://schemas.microsoft.com/office/powerpoint/2010/main" val="32856195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000000"/>
              </a:solidFill>
              <a:effectLst/>
              <a:latin typeface="Verdana" panose="020B0604030504040204" pitchFamily="34" charset="0"/>
            </a:endParaRPr>
          </a:p>
          <a:p>
            <a:endParaRPr lang="en-US" dirty="0"/>
          </a:p>
        </p:txBody>
      </p:sp>
      <p:sp>
        <p:nvSpPr>
          <p:cNvPr id="4" name="Slide Number Placeholder 3"/>
          <p:cNvSpPr>
            <a:spLocks noGrp="1"/>
          </p:cNvSpPr>
          <p:nvPr>
            <p:ph type="sldNum" sz="quarter" idx="5"/>
          </p:nvPr>
        </p:nvSpPr>
        <p:spPr/>
        <p:txBody>
          <a:bodyPr/>
          <a:lstStyle/>
          <a:p>
            <a:fld id="{8BC86DB8-49DE-40C8-9E30-840992F2A0AA}" type="slidenum">
              <a:rPr lang="en-US" smtClean="0"/>
              <a:t>45</a:t>
            </a:fld>
            <a:endParaRPr lang="en-US"/>
          </a:p>
        </p:txBody>
      </p:sp>
    </p:spTree>
    <p:extLst>
      <p:ext uri="{BB962C8B-B14F-4D97-AF65-F5344CB8AC3E}">
        <p14:creationId xmlns:p14="http://schemas.microsoft.com/office/powerpoint/2010/main" val="33112832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000000"/>
              </a:solidFill>
              <a:effectLst/>
              <a:latin typeface="Verdana" panose="020B0604030504040204" pitchFamily="34" charset="0"/>
            </a:endParaRPr>
          </a:p>
          <a:p>
            <a:endParaRPr lang="en-US" dirty="0"/>
          </a:p>
        </p:txBody>
      </p:sp>
      <p:sp>
        <p:nvSpPr>
          <p:cNvPr id="4" name="Slide Number Placeholder 3"/>
          <p:cNvSpPr>
            <a:spLocks noGrp="1"/>
          </p:cNvSpPr>
          <p:nvPr>
            <p:ph type="sldNum" sz="quarter" idx="5"/>
          </p:nvPr>
        </p:nvSpPr>
        <p:spPr/>
        <p:txBody>
          <a:bodyPr/>
          <a:lstStyle/>
          <a:p>
            <a:fld id="{8BC86DB8-49DE-40C8-9E30-840992F2A0AA}" type="slidenum">
              <a:rPr lang="en-US" smtClean="0"/>
              <a:t>46</a:t>
            </a:fld>
            <a:endParaRPr lang="en-US"/>
          </a:p>
        </p:txBody>
      </p:sp>
    </p:spTree>
    <p:extLst>
      <p:ext uri="{BB962C8B-B14F-4D97-AF65-F5344CB8AC3E}">
        <p14:creationId xmlns:p14="http://schemas.microsoft.com/office/powerpoint/2010/main" val="344342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000000"/>
              </a:solidFill>
              <a:effectLst/>
              <a:latin typeface="Verdana" panose="020B0604030504040204" pitchFamily="34" charset="0"/>
            </a:endParaRPr>
          </a:p>
          <a:p>
            <a:endParaRPr lang="en-US" dirty="0"/>
          </a:p>
        </p:txBody>
      </p:sp>
      <p:sp>
        <p:nvSpPr>
          <p:cNvPr id="4" name="Slide Number Placeholder 3"/>
          <p:cNvSpPr>
            <a:spLocks noGrp="1"/>
          </p:cNvSpPr>
          <p:nvPr>
            <p:ph type="sldNum" sz="quarter" idx="5"/>
          </p:nvPr>
        </p:nvSpPr>
        <p:spPr/>
        <p:txBody>
          <a:bodyPr/>
          <a:lstStyle/>
          <a:p>
            <a:fld id="{8BC86DB8-49DE-40C8-9E30-840992F2A0AA}" type="slidenum">
              <a:rPr lang="en-US" smtClean="0"/>
              <a:t>47</a:t>
            </a:fld>
            <a:endParaRPr lang="en-US"/>
          </a:p>
        </p:txBody>
      </p:sp>
    </p:spTree>
    <p:extLst>
      <p:ext uri="{BB962C8B-B14F-4D97-AF65-F5344CB8AC3E}">
        <p14:creationId xmlns:p14="http://schemas.microsoft.com/office/powerpoint/2010/main" val="3414787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When you're working with Python or any programming language, there are a few important rules to remember. These rules will help you write code that works correctly:</a:t>
            </a:r>
          </a:p>
          <a:p>
            <a:pPr algn="l"/>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Follow the instructions: Just like following the steps of a recipe, you need to follow the rules of Python. Pay attention to things like spacing, using colons, and using the right words.</a:t>
            </a:r>
          </a:p>
          <a:p>
            <a:pPr algn="l">
              <a:buFont typeface="+mj-lt"/>
              <a:buAutoNum type="arabicPeriod"/>
            </a:pPr>
            <a:r>
              <a:rPr lang="en-US" b="0" i="0" dirty="0">
                <a:solidFill>
                  <a:srgbClr val="374151"/>
                </a:solidFill>
                <a:effectLst/>
                <a:latin typeface="Söhne"/>
              </a:rPr>
              <a:t>Make it easy to understand: Write your code in a way that is easy to read and understand. Use clear names for things and add notes to explain complicated parts. This way, you and others can understand and change the code later if needed.</a:t>
            </a:r>
          </a:p>
          <a:p>
            <a:pPr algn="l">
              <a:buFont typeface="+mj-lt"/>
              <a:buAutoNum type="arabicPeriod"/>
            </a:pPr>
            <a:r>
              <a:rPr lang="en-US" b="0" i="0" dirty="0">
                <a:solidFill>
                  <a:srgbClr val="374151"/>
                </a:solidFill>
                <a:effectLst/>
                <a:latin typeface="Söhne"/>
              </a:rPr>
              <a:t>Practice makes perfect: The more you practice writing code, the better you'll get at it. Try solving puzzles or small projects to get better at programming.</a:t>
            </a:r>
          </a:p>
          <a:p>
            <a:pPr algn="l">
              <a:buFont typeface="+mj-lt"/>
              <a:buAutoNum type="arabicPeriod"/>
            </a:pPr>
            <a:r>
              <a:rPr lang="en-US" b="0" i="0" dirty="0">
                <a:solidFill>
                  <a:srgbClr val="374151"/>
                </a:solidFill>
                <a:effectLst/>
                <a:latin typeface="Söhne"/>
              </a:rPr>
              <a:t>Break down problems: When you're faced with a big problem, break it down into smaller parts. Figure out what you need to do step by step, and then write the code for each step.</a:t>
            </a:r>
          </a:p>
          <a:p>
            <a:pPr algn="l">
              <a:buFont typeface="+mj-lt"/>
              <a:buAutoNum type="arabicPeriod"/>
            </a:pPr>
            <a:r>
              <a:rPr lang="en-US" b="0" i="0" dirty="0">
                <a:solidFill>
                  <a:srgbClr val="374151"/>
                </a:solidFill>
                <a:effectLst/>
                <a:latin typeface="Söhne"/>
              </a:rPr>
              <a:t>Fixing mistakes: It's normal to make mistakes in programming. When something doesn't work, read the error messages carefully, check for typos or errors, and use print statements to understand what's going wrong.</a:t>
            </a:r>
          </a:p>
          <a:p>
            <a:pPr algn="l">
              <a:buFont typeface="+mj-lt"/>
              <a:buAutoNum type="arabicPeriod"/>
            </a:pPr>
            <a:r>
              <a:rPr lang="en-US" b="0" i="0" dirty="0">
                <a:solidFill>
                  <a:srgbClr val="374151"/>
                </a:solidFill>
                <a:effectLst/>
                <a:latin typeface="Söhne"/>
              </a:rPr>
              <a:t>Use available resources: There are many books, websites, and communities that can help you learn Python. Take advantage of them and ask questions when you need help.</a:t>
            </a:r>
          </a:p>
          <a:p>
            <a:pPr algn="l">
              <a:buFont typeface="+mj-lt"/>
              <a:buAutoNum type="arabicPeriod"/>
            </a:pPr>
            <a:r>
              <a:rPr lang="en-US" b="0" i="0" dirty="0">
                <a:solidFill>
                  <a:srgbClr val="374151"/>
                </a:solidFill>
                <a:effectLst/>
                <a:latin typeface="Söhne"/>
              </a:rPr>
              <a:t>Be creative and try new things: Programming is like being an inventor. You can come up with new ideas and try different ways to solve problems. Don't be afraid to be creative and experiment.</a:t>
            </a:r>
          </a:p>
          <a:p>
            <a:pPr algn="l"/>
            <a:r>
              <a:rPr lang="en-US" b="0" i="0" dirty="0">
                <a:solidFill>
                  <a:srgbClr val="374151"/>
                </a:solidFill>
                <a:effectLst/>
                <a:latin typeface="Söhne"/>
              </a:rPr>
              <a:t>Remember, learning programming takes time and practice. Enjoy the journey, stay curious, and don't give up. With Python, you can create amazing things!</a:t>
            </a:r>
          </a:p>
        </p:txBody>
      </p:sp>
      <p:sp>
        <p:nvSpPr>
          <p:cNvPr id="4" name="Slide Number Placeholder 3"/>
          <p:cNvSpPr>
            <a:spLocks noGrp="1"/>
          </p:cNvSpPr>
          <p:nvPr>
            <p:ph type="sldNum" sz="quarter" idx="5"/>
          </p:nvPr>
        </p:nvSpPr>
        <p:spPr/>
        <p:txBody>
          <a:bodyPr/>
          <a:lstStyle/>
          <a:p>
            <a:fld id="{AEDB3E06-FF1E-4307-A5AB-D2E448194FAC}" type="slidenum">
              <a:rPr lang="en-US" smtClean="0"/>
              <a:t>4</a:t>
            </a:fld>
            <a:endParaRPr lang="en-US"/>
          </a:p>
        </p:txBody>
      </p:sp>
    </p:spTree>
    <p:extLst>
      <p:ext uri="{BB962C8B-B14F-4D97-AF65-F5344CB8AC3E}">
        <p14:creationId xmlns:p14="http://schemas.microsoft.com/office/powerpoint/2010/main" val="4176770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374151"/>
              </a:solidFill>
              <a:effectLst/>
              <a:latin typeface="Söhne"/>
            </a:endParaRPr>
          </a:p>
          <a:p>
            <a:pPr algn="l"/>
            <a:r>
              <a:rPr lang="en-US" b="0" i="0" dirty="0">
                <a:solidFill>
                  <a:srgbClr val="374151"/>
                </a:solidFill>
                <a:effectLst/>
                <a:latin typeface="Söhne"/>
              </a:rPr>
              <a:t>So what is Python . We have quiet simple definition. But</a:t>
            </a: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Let me tell you a story about Python, a special programming language. Python is like a magical tool that helps people communicate with computers or machine. It's known for being simple, easy to learn, and powerful.</a:t>
            </a:r>
          </a:p>
          <a:p>
            <a:pPr algn="l"/>
            <a:r>
              <a:rPr lang="en-US" b="0" i="0" dirty="0">
                <a:solidFill>
                  <a:srgbClr val="374151"/>
                </a:solidFill>
                <a:effectLst/>
                <a:latin typeface="Söhne"/>
              </a:rPr>
              <a:t>Imagine you have a big castle with many rooms, and each room has a different task. Python is like a smart guide that helps you navigate through these rooms and get things done. It understands your instructions in a language that is similar to how we talk, making it easier for you to give commands to the computer.</a:t>
            </a:r>
          </a:p>
          <a:p>
            <a:pPr algn="l"/>
            <a:r>
              <a:rPr lang="en-US" b="0" i="0" dirty="0">
                <a:solidFill>
                  <a:srgbClr val="374151"/>
                </a:solidFill>
                <a:effectLst/>
                <a:latin typeface="Söhne"/>
              </a:rPr>
              <a:t>Python is popular because it doesn't get caught up in complicated details. It's like having a wise friend who simplifies things for you. You can focus on solving problems and creating amazing things without getting overwhelmed by technical complexities.</a:t>
            </a:r>
          </a:p>
          <a:p>
            <a:pPr algn="l"/>
            <a:r>
              <a:rPr lang="en-US" b="0" i="0" dirty="0">
                <a:solidFill>
                  <a:srgbClr val="374151"/>
                </a:solidFill>
                <a:effectLst/>
                <a:latin typeface="Söhne"/>
              </a:rPr>
              <a:t>Another amazing thing about Python is that it works quickly. You don't have to wait long for your instructions to be understood. Python can interpret your commands right away, like a magician performing tricks in real-time.</a:t>
            </a:r>
          </a:p>
          <a:p>
            <a:pPr algn="l"/>
            <a:r>
              <a:rPr lang="en-US" b="0" i="0" dirty="0">
                <a:solidFill>
                  <a:srgbClr val="374151"/>
                </a:solidFill>
                <a:effectLst/>
                <a:latin typeface="Söhne"/>
              </a:rPr>
              <a:t>Python also believes in teamwork. It encourages you to break down big tasks into smaller parts, just like building blocks, and then put them together to create something fantastic. It's like having a group of friendly helpers who work together to accomplish a big project.</a:t>
            </a:r>
          </a:p>
          <a:p>
            <a:pPr algn="l"/>
            <a:r>
              <a:rPr lang="en-US" b="0" i="0" dirty="0">
                <a:solidFill>
                  <a:srgbClr val="374151"/>
                </a:solidFill>
                <a:effectLst/>
                <a:latin typeface="Söhne"/>
              </a:rPr>
              <a:t>Python is versatile too. It can be used in many different fields, like building websites, analyzing data, creating games, and even exploring scientific discoveries. It's like a superpower that opens doors to various possibilities.</a:t>
            </a:r>
          </a:p>
          <a:p>
            <a:pPr algn="l"/>
            <a:r>
              <a:rPr lang="en-US" b="0" i="0" dirty="0">
                <a:solidFill>
                  <a:srgbClr val="374151"/>
                </a:solidFill>
                <a:effectLst/>
                <a:latin typeface="Söhne"/>
              </a:rPr>
              <a:t>And the best part? Python has a big community of people who love to share their knowledge and help each other. They create special tools and resources that make coding even more fun and exciting.</a:t>
            </a:r>
          </a:p>
          <a:p>
            <a:pPr algn="l"/>
            <a:r>
              <a:rPr lang="en-US" b="0" i="0" dirty="0">
                <a:solidFill>
                  <a:srgbClr val="374151"/>
                </a:solidFill>
                <a:effectLst/>
                <a:latin typeface="Söhne"/>
              </a:rPr>
              <a:t>So, if you ever want to learn programming and have fun with computers, Python will be your loyal companion. It will guide you through the magical world of coding and help you unlock your creativity. With Python, you can turn your ideas into reality and become a true coding wizard.</a:t>
            </a:r>
          </a:p>
          <a:p>
            <a:endParaRPr lang="en-US" dirty="0"/>
          </a:p>
          <a:p>
            <a:endParaRPr lang="en-US" dirty="0"/>
          </a:p>
          <a:p>
            <a:r>
              <a:rPr lang="en-US" dirty="0"/>
              <a:t>Now, here comes the fun part! Did you know that Python was invented during the Christmas holidays? a guy named Guido, who was a computer programmer, He wanted to create a new programming language that was easy to understand and fun to use. So, Guido started writing the first lines of Python code!</a:t>
            </a:r>
          </a:p>
          <a:p>
            <a:endParaRPr lang="en-US" dirty="0"/>
          </a:p>
          <a:p>
            <a:r>
              <a:rPr lang="en-US" dirty="0"/>
              <a:t>Guido wanted to make programming feel like writing in plain English, so he created a language that had simple and easy-to-read instructions. </a:t>
            </a:r>
          </a:p>
          <a:p>
            <a:endParaRPr lang="en-US" dirty="0"/>
          </a:p>
          <a:p>
            <a:endParaRPr lang="en-US" dirty="0"/>
          </a:p>
          <a:p>
            <a:r>
              <a:rPr lang="en-US" dirty="0"/>
              <a:t>With Python, we can create our own digital wonders and have fun while doing it. Who knows, maybe one day you'll invent something incredible with Python, just like Guido did during his cozy Christmas holidays!</a:t>
            </a:r>
          </a:p>
          <a:p>
            <a:endParaRPr lang="en-US" dirty="0"/>
          </a:p>
        </p:txBody>
      </p:sp>
      <p:sp>
        <p:nvSpPr>
          <p:cNvPr id="4" name="Slide Number Placeholder 3"/>
          <p:cNvSpPr>
            <a:spLocks noGrp="1"/>
          </p:cNvSpPr>
          <p:nvPr>
            <p:ph type="sldNum" sz="quarter" idx="5"/>
          </p:nvPr>
        </p:nvSpPr>
        <p:spPr/>
        <p:txBody>
          <a:bodyPr/>
          <a:lstStyle/>
          <a:p>
            <a:fld id="{AEDB3E06-FF1E-4307-A5AB-D2E448194FAC}" type="slidenum">
              <a:rPr lang="en-US" smtClean="0"/>
              <a:t>5</a:t>
            </a:fld>
            <a:endParaRPr lang="en-US"/>
          </a:p>
        </p:txBody>
      </p:sp>
    </p:spTree>
    <p:extLst>
      <p:ext uri="{BB962C8B-B14F-4D97-AF65-F5344CB8AC3E}">
        <p14:creationId xmlns:p14="http://schemas.microsoft.com/office/powerpoint/2010/main" val="2840001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has an interesting history! It all started back in 1991 when a smart person named Guido created Python.</a:t>
            </a:r>
          </a:p>
          <a:p>
            <a:endParaRPr lang="en-US" dirty="0"/>
          </a:p>
          <a:p>
            <a:pPr algn="l"/>
            <a:r>
              <a:rPr lang="en-US" b="0" i="0" dirty="0">
                <a:solidFill>
                  <a:srgbClr val="374151"/>
                </a:solidFill>
                <a:effectLst/>
                <a:latin typeface="Söhne"/>
              </a:rPr>
              <a:t>But as time went on, the creators of Python realized that they could make it even better. So, they made some changes and released Python 3. It had new features and improvements that made it more powerful and efficient.</a:t>
            </a:r>
          </a:p>
          <a:p>
            <a:pPr algn="l"/>
            <a:r>
              <a:rPr lang="en-US" b="0" i="0" dirty="0">
                <a:solidFill>
                  <a:srgbClr val="374151"/>
                </a:solidFill>
                <a:effectLst/>
                <a:latin typeface="Söhne"/>
              </a:rPr>
              <a:t>However, there was a little challenge. Some programs written in Python 2 couldn't work exactly the same way in Python 3. It was like changing the rules of a game, and some people found it difficult to update their old programs.</a:t>
            </a:r>
          </a:p>
          <a:p>
            <a:pPr algn="l"/>
            <a:r>
              <a:rPr lang="en-US" b="0" i="0" dirty="0">
                <a:solidFill>
                  <a:srgbClr val="374151"/>
                </a:solidFill>
                <a:effectLst/>
                <a:latin typeface="Söhne"/>
              </a:rPr>
              <a:t>To help everyone transition smoothly, both Python 2 and Python 3 were available for a while. But eventually, the Python community decided that it's best to focus on the newer version, Python 3, because it had more advancements and improvements.</a:t>
            </a:r>
          </a:p>
          <a:p>
            <a:pPr algn="l"/>
            <a:r>
              <a:rPr lang="en-US" b="0" i="0" dirty="0">
                <a:solidFill>
                  <a:srgbClr val="374151"/>
                </a:solidFill>
                <a:effectLst/>
                <a:latin typeface="Söhne"/>
              </a:rPr>
              <a:t>So, if you're starting to learn Python now, it's recommended to use Python 3. It's like getting the latest version of your favorite video game, with better graphics and new features to enjoy.</a:t>
            </a:r>
          </a:p>
          <a:p>
            <a:endParaRPr lang="en-US" dirty="0"/>
          </a:p>
          <a:p>
            <a:endParaRPr lang="en-US" dirty="0"/>
          </a:p>
        </p:txBody>
      </p:sp>
      <p:sp>
        <p:nvSpPr>
          <p:cNvPr id="4" name="Slide Number Placeholder 3"/>
          <p:cNvSpPr>
            <a:spLocks noGrp="1"/>
          </p:cNvSpPr>
          <p:nvPr>
            <p:ph type="sldNum" sz="quarter" idx="5"/>
          </p:nvPr>
        </p:nvSpPr>
        <p:spPr/>
        <p:txBody>
          <a:bodyPr/>
          <a:lstStyle/>
          <a:p>
            <a:fld id="{AEDB3E06-FF1E-4307-A5AB-D2E448194FAC}" type="slidenum">
              <a:rPr lang="en-US" smtClean="0"/>
              <a:t>6</a:t>
            </a:fld>
            <a:endParaRPr lang="en-US"/>
          </a:p>
        </p:txBody>
      </p:sp>
    </p:spTree>
    <p:extLst>
      <p:ext uri="{BB962C8B-B14F-4D97-AF65-F5344CB8AC3E}">
        <p14:creationId xmlns:p14="http://schemas.microsoft.com/office/powerpoint/2010/main" val="1483841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D5156"/>
                </a:solidFill>
                <a:effectLst/>
                <a:latin typeface="Google Sans"/>
              </a:rPr>
              <a:t>According to recent survey, as of October 2022, </a:t>
            </a:r>
            <a:r>
              <a:rPr lang="en-US" b="0" i="0" dirty="0">
                <a:solidFill>
                  <a:srgbClr val="040C28"/>
                </a:solidFill>
                <a:effectLst/>
                <a:latin typeface="Google Sans"/>
              </a:rPr>
              <a:t>Python overtook Java and C as the most popular language. </a:t>
            </a:r>
            <a:r>
              <a:rPr lang="en-US" b="0" i="0" dirty="0">
                <a:solidFill>
                  <a:srgbClr val="374151"/>
                </a:solidFill>
                <a:effectLst/>
                <a:latin typeface="Söhne"/>
              </a:rPr>
              <a:t>Imagine you are learning a new game, and it's always more fun when you can play with friends and ask for help when needed. Python is like that popular game with a big community of players who can help you along the way. making your learning journey more enjoyable and supported</a:t>
            </a:r>
          </a:p>
          <a:p>
            <a:endParaRPr lang="en-US" b="0" i="0" dirty="0">
              <a:solidFill>
                <a:srgbClr val="374151"/>
              </a:solidFill>
              <a:effectLst/>
              <a:latin typeface="Söhne"/>
            </a:endParaRPr>
          </a:p>
          <a:p>
            <a:r>
              <a:rPr lang="en-US" dirty="0"/>
              <a:t> </a:t>
            </a:r>
            <a:r>
              <a:rPr lang="en-US" b="0" i="0" dirty="0">
                <a:solidFill>
                  <a:srgbClr val="374151"/>
                </a:solidFill>
                <a:effectLst/>
                <a:latin typeface="Söhne"/>
              </a:rPr>
              <a:t>Python is like that helpful friend who can understand your code without needing to compile it first or Think about having a friend who can understand and follow your instructions right away, without any extra steps.</a:t>
            </a:r>
          </a:p>
          <a:p>
            <a:endParaRPr lang="en-US" b="0" i="0" dirty="0">
              <a:solidFill>
                <a:srgbClr val="374151"/>
              </a:solidFill>
              <a:effectLst/>
              <a:latin typeface="Söhne"/>
            </a:endParaRPr>
          </a:p>
          <a:p>
            <a:r>
              <a:rPr lang="en-US" b="0" i="0" dirty="0">
                <a:solidFill>
                  <a:srgbClr val="374151"/>
                </a:solidFill>
                <a:effectLst/>
                <a:latin typeface="Söhne"/>
              </a:rPr>
              <a:t>Imagine you want to learn something new, but it costs a lot of money to get started. Python is like a special gift that you can use without spending any money. This makes it accessible for everyone, regardless of their financial resources, so you can learn and explore without any barriers.</a:t>
            </a:r>
          </a:p>
          <a:p>
            <a:endParaRPr lang="en-US" b="0" i="0" dirty="0">
              <a:solidFill>
                <a:srgbClr val="374151"/>
              </a:solidFill>
              <a:effectLst/>
              <a:latin typeface="Söhne"/>
            </a:endParaRPr>
          </a:p>
          <a:p>
            <a:r>
              <a:rPr lang="en-US" b="0" i="0" dirty="0">
                <a:solidFill>
                  <a:srgbClr val="374151"/>
                </a:solidFill>
                <a:effectLst/>
                <a:latin typeface="Söhne"/>
              </a:rPr>
              <a:t>Think about wanting to play your favorite game anywhere you go, whether it's at home, in a park, or on a road trip.</a:t>
            </a:r>
          </a:p>
          <a:p>
            <a:endParaRPr lang="en-US" b="0" i="0" dirty="0">
              <a:solidFill>
                <a:srgbClr val="374151"/>
              </a:solidFill>
              <a:effectLst/>
              <a:latin typeface="Söhne"/>
            </a:endParaRPr>
          </a:p>
          <a:p>
            <a:r>
              <a:rPr lang="en-US" b="0" i="0" dirty="0">
                <a:solidFill>
                  <a:srgbClr val="374151"/>
                </a:solidFill>
                <a:effectLst/>
                <a:latin typeface="Söhne"/>
              </a:rPr>
              <a:t>Imagine learning something new, and it feels overwhelming and confusing specially when you are going to start your new programming language. Python is like a language that speaks in simple and clear terms, so it's easier to understand. This simplicity makes it less intimidating to get started and helps you focus on the fun part of coding, like solving puzzles and creating exciting programs.</a:t>
            </a:r>
          </a:p>
          <a:p>
            <a:endParaRPr lang="en-US" b="0" i="0" dirty="0">
              <a:solidFill>
                <a:srgbClr val="374151"/>
              </a:solidFill>
              <a:effectLst/>
              <a:latin typeface="Söhne"/>
            </a:endParaRPr>
          </a:p>
          <a:p>
            <a:r>
              <a:rPr lang="en-US" b="0" i="0" dirty="0">
                <a:solidFill>
                  <a:srgbClr val="374151"/>
                </a:solidFill>
                <a:effectLst/>
                <a:latin typeface="Söhne"/>
              </a:rPr>
              <a:t>In short, By choosing Python, you can enjoy the benefits of a supportive community, instant feedback, no cost, portability, and a simple language that makes learning to code more enjoyable. </a:t>
            </a:r>
            <a:endParaRPr lang="en-US" dirty="0"/>
          </a:p>
        </p:txBody>
      </p:sp>
      <p:sp>
        <p:nvSpPr>
          <p:cNvPr id="4" name="Slide Number Placeholder 3"/>
          <p:cNvSpPr>
            <a:spLocks noGrp="1"/>
          </p:cNvSpPr>
          <p:nvPr>
            <p:ph type="sldNum" sz="quarter" idx="5"/>
          </p:nvPr>
        </p:nvSpPr>
        <p:spPr/>
        <p:txBody>
          <a:bodyPr/>
          <a:lstStyle/>
          <a:p>
            <a:fld id="{AEDB3E06-FF1E-4307-A5AB-D2E448194FAC}" type="slidenum">
              <a:rPr lang="en-US" smtClean="0"/>
              <a:t>7</a:t>
            </a:fld>
            <a:endParaRPr lang="en-US"/>
          </a:p>
        </p:txBody>
      </p:sp>
    </p:spTree>
    <p:extLst>
      <p:ext uri="{BB962C8B-B14F-4D97-AF65-F5344CB8AC3E}">
        <p14:creationId xmlns:p14="http://schemas.microsoft.com/office/powerpoint/2010/main" val="2079329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374151"/>
                </a:solidFill>
                <a:effectLst/>
                <a:latin typeface="Söhne"/>
              </a:rPr>
              <a:t>Easy to Learn and Use: Python has a simple and readable syntax, making it easier to understand and write code. It's like learning a new language that is straightforward to grasp and use. For example, imagine learning Python is similar to learning how to write clear and concise instructions for a robot.</a:t>
            </a:r>
          </a:p>
          <a:p>
            <a:pPr algn="l">
              <a:buFont typeface="+mj-lt"/>
              <a:buAutoNum type="arabicPeriod"/>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b="0" i="0" dirty="0">
                <a:solidFill>
                  <a:srgbClr val="374151"/>
                </a:solidFill>
                <a:effectLst/>
                <a:latin typeface="Söhne"/>
              </a:rPr>
              <a:t>Expressive Language: Python allows you to express your ideas and solve problems in a concise and natural way. It's like speaking in plain English to communicate with the computer. For instance, if you want to say "Hello" to the computer in Python, you simply write print("Hello").</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b="0" i="0" dirty="0">
                <a:solidFill>
                  <a:srgbClr val="374151"/>
                </a:solidFill>
                <a:effectLst/>
                <a:latin typeface="Söhne"/>
              </a:rPr>
              <a:t>Interpreted Language: Python is an interpreted language, which means you can write code and see the results immediately without the need for a separate compilation step. It's like having a personal translator who can instantly understand and execute your instructions.</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Cross-platform Language: Python can run on different operating systems like Windows, Linux, and macOS. It's like having a versatile tool that works seamlessly on various devices, It's like having a magic pen that can draw on any kind of paper or canvas.</a:t>
            </a:r>
          </a:p>
          <a:p>
            <a:pPr algn="l">
              <a:buFont typeface="+mj-lt"/>
              <a:buAutoNum type="arabicPeriod"/>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b="0" i="0" dirty="0">
                <a:solidFill>
                  <a:srgbClr val="374151"/>
                </a:solidFill>
                <a:effectLst/>
                <a:latin typeface="Söhne"/>
              </a:rPr>
              <a:t>Free and Open Source: Python is like a gift that you can use without paying any money. It's also like a recipe that you can change and share with your friends, so everyone can cook their favorite dish.</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b="0" i="0" dirty="0">
                <a:solidFill>
                  <a:srgbClr val="374151"/>
                </a:solidFill>
                <a:effectLst/>
                <a:latin typeface="Söhne"/>
              </a:rPr>
              <a:t>Object-Oriented Language: Python lets you build things by combining small blocks called objects, just like building with LEGO bricks. You can create your own objects and use them to make bigger and cooler things.</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b="0" i="0" dirty="0">
                <a:solidFill>
                  <a:srgbClr val="374151"/>
                </a:solidFill>
                <a:effectLst/>
                <a:latin typeface="Söhne"/>
              </a:rPr>
              <a:t>Interactive: Python provides an interactive mode where you can write code and get immediate feedback. It's like having a conversation with the computer, where you can ask questions and get instant answers.</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b="0" i="0" dirty="0">
                <a:solidFill>
                  <a:srgbClr val="374151"/>
                </a:solidFill>
                <a:effectLst/>
                <a:latin typeface="Söhne"/>
              </a:rPr>
              <a:t>Easy to Maintain: Python emphasizes code readability, making it easier to understand and maintain your code over time. It's like keeping your room clean and organized, so you can find things quickly and make changes easily.</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b="0" i="0" dirty="0">
                <a:solidFill>
                  <a:srgbClr val="374151"/>
                </a:solidFill>
                <a:effectLst/>
                <a:latin typeface="Söhne"/>
              </a:rPr>
              <a:t>Extensible Feature: Python allows you to extend its functionality by incorporating additional libraries and modules. It's like adding new tools to your toolbox to tackle different tasks efficiently.</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b="0" i="0" dirty="0">
                <a:solidFill>
                  <a:srgbClr val="374151"/>
                </a:solidFill>
                <a:effectLst/>
                <a:latin typeface="Söhne"/>
              </a:rPr>
              <a:t>High-Level Language: Python is like using a magic wand that understands your commands without needing to know all the complicated details. You can focus on what you want to achieve instead of worrying about the nitty-gritty stuff.</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b="0" i="0" dirty="0">
                <a:solidFill>
                  <a:srgbClr val="374151"/>
                </a:solidFill>
                <a:effectLst/>
                <a:latin typeface="Söhne"/>
              </a:rPr>
              <a:t>Broad Standard Library: Python comes with lots of pre-made pieces that you can use to build your own creations, just like having a big box of building blocks. It's like having a head start instead of starting from scratch every time.</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b="0" i="0" dirty="0">
                <a:solidFill>
                  <a:srgbClr val="374151"/>
                </a:solidFill>
                <a:effectLst/>
                <a:latin typeface="Söhne"/>
              </a:rPr>
              <a:t>Dynamic Typed Language: Python is dynamically typed, meaning you don't need to explicitly declare variable types. It's like having a magic container that automatically adjusts its contents based on what you put inside.</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b="0" i="0" dirty="0">
                <a:solidFill>
                  <a:srgbClr val="374151"/>
                </a:solidFill>
                <a:effectLst/>
                <a:latin typeface="Söhne"/>
              </a:rPr>
              <a:t>GUI Programming Support: Python has libraries that enable graphical user interface (GUI) programming, allowing you to create visually appealing applications with buttons, windows, and other interactive elements. It's like designing and building your own user-friendly video game.</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b="0" i="0" dirty="0">
                <a:solidFill>
                  <a:srgbClr val="374151"/>
                </a:solidFill>
                <a:effectLst/>
                <a:latin typeface="Söhne"/>
              </a:rPr>
              <a:t>Databases Support: Python has libraries to work with databases, allowing you to store and retrieve data efficiently. It's like having a smart diary that can remember and retrieve information for you whenever you need it.</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b="0" i="0" dirty="0">
                <a:solidFill>
                  <a:srgbClr val="374151"/>
                </a:solidFill>
                <a:effectLst/>
                <a:latin typeface="Söhne"/>
              </a:rPr>
              <a:t>Automation Tool: Python can be used as an automation tool to perform repetitive tasks automatically. It's like having a virtual assistant that can complete certain tasks for you, such as organizing files or sending emails.</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b="0" i="0" dirty="0">
                <a:solidFill>
                  <a:srgbClr val="374151"/>
                </a:solidFill>
                <a:effectLst/>
                <a:latin typeface="Söhne"/>
              </a:rPr>
              <a:t>Scalable: Python is scalable, which means it can handle small projects as well as large-scale applications used by millions of people. It's like a balloon that can expand to accommodate more air without bursting.</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endParaRPr lang="en-US" b="0" i="0" dirty="0">
              <a:solidFill>
                <a:srgbClr val="374151"/>
              </a:solidFill>
              <a:effectLst/>
              <a:latin typeface="Söhne"/>
            </a:endParaRPr>
          </a:p>
          <a:p>
            <a:pPr algn="l">
              <a:buFont typeface="+mj-lt"/>
              <a:buAutoNum type="arabicPeriod"/>
            </a:pPr>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AEDB3E06-FF1E-4307-A5AB-D2E448194FAC}" type="slidenum">
              <a:rPr lang="en-US" smtClean="0"/>
              <a:t>8</a:t>
            </a:fld>
            <a:endParaRPr lang="en-US"/>
          </a:p>
        </p:txBody>
      </p:sp>
    </p:spTree>
    <p:extLst>
      <p:ext uri="{BB962C8B-B14F-4D97-AF65-F5344CB8AC3E}">
        <p14:creationId xmlns:p14="http://schemas.microsoft.com/office/powerpoint/2010/main" val="2137459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Imagine being able to teach a computer to think and learn, just like a smart robot. With Python, you can do just that! You can build incredible machines that recognize faces, drive cars, or even predict the weather.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Python can help you uncover hidden patterns and secrets in big piles of data. It's like having a superpower to analyze information and make sense of it all. You can predict sports results, find patterns in numbers, or even analyze data for scientific research!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Python also loves to help you save time and make your life easier. It's like a helpful assistant that can automate repetitive tasks. You can use Python to automation your search like web </a:t>
            </a:r>
            <a:r>
              <a:rPr lang="en-US" b="0" i="0" dirty="0" err="1">
                <a:solidFill>
                  <a:srgbClr val="374151"/>
                </a:solidFill>
                <a:effectLst/>
                <a:latin typeface="Söhne"/>
              </a:rPr>
              <a:t>scaper</a:t>
            </a:r>
            <a:r>
              <a:rPr lang="en-US" b="0" i="0" dirty="0">
                <a:solidFill>
                  <a:srgbClr val="374151"/>
                </a:solidFill>
                <a:effectLst/>
                <a:latin typeface="Söhne"/>
              </a:rPr>
              <a:t> , or even control robots and drones. It's like having your own little helper that does things for you!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4"/>
                </a:solidFill>
                <a:effectLst/>
                <a:latin typeface="Google Sans"/>
              </a:rPr>
              <a:t>Python is one of the best programming languages for Automation in DevOps. DevOps teams use Python for </a:t>
            </a:r>
            <a:r>
              <a:rPr lang="en-US" b="0" i="0" dirty="0">
                <a:solidFill>
                  <a:srgbClr val="040C28"/>
                </a:solidFill>
                <a:effectLst/>
                <a:latin typeface="Google Sans"/>
              </a:rPr>
              <a:t>automating repetitive tasks, infrastructure provisioning, and API-driven deployments</a:t>
            </a:r>
            <a:r>
              <a:rPr lang="en-US" b="0" i="0" dirty="0">
                <a:solidFill>
                  <a:srgbClr val="202124"/>
                </a:solidFill>
                <a:effectLst/>
                <a:latin typeface="Google Sans"/>
              </a:rPr>
              <a:t>. CI/CD workflows and much more.</a:t>
            </a:r>
            <a:r>
              <a:rPr lang="en-US" b="0" i="0" dirty="0">
                <a:solidFill>
                  <a:srgbClr val="374151"/>
                </a:solidFill>
                <a:effectLst/>
                <a:latin typeface="Söhne"/>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Remember, Python is your magical companion that helps you turn dreams into reality.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74151"/>
              </a:solidFill>
              <a:effectLst/>
              <a:latin typeface="Söhne"/>
            </a:endParaRPr>
          </a:p>
          <a:p>
            <a:pPr algn="l"/>
            <a:r>
              <a:rPr lang="en-US" b="0" i="0" dirty="0">
                <a:solidFill>
                  <a:srgbClr val="374151"/>
                </a:solidFill>
                <a:effectLst/>
                <a:latin typeface="Söhne"/>
              </a:rPr>
              <a:t>Python Fits in Every Industry!</a:t>
            </a:r>
          </a:p>
          <a:p>
            <a:pPr algn="l"/>
            <a:r>
              <a:rPr lang="en-US" b="0" i="0" dirty="0">
                <a:solidFill>
                  <a:srgbClr val="374151"/>
                </a:solidFill>
                <a:effectLst/>
                <a:latin typeface="Söhne"/>
              </a:rPr>
              <a:t>No matter which industry you work in, Python is the language that can be used almost everywhere! That's why it has become such a popular choice among programmers. Whether you're interested in technology, science, arts, or even business, Python is there to help you create amazing things.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EDB3E06-FF1E-4307-A5AB-D2E448194FAC}" type="slidenum">
              <a:rPr lang="en-US" smtClean="0"/>
              <a:t>9</a:t>
            </a:fld>
            <a:endParaRPr lang="en-US"/>
          </a:p>
        </p:txBody>
      </p:sp>
    </p:spTree>
    <p:extLst>
      <p:ext uri="{BB962C8B-B14F-4D97-AF65-F5344CB8AC3E}">
        <p14:creationId xmlns:p14="http://schemas.microsoft.com/office/powerpoint/2010/main" val="3932022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C2879-23BE-ACC8-44A1-3D5FB75B50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E393D2-5D97-6075-5B5A-B191561802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A64BB4-940F-7049-293E-C7852914303C}"/>
              </a:ext>
            </a:extLst>
          </p:cNvPr>
          <p:cNvSpPr>
            <a:spLocks noGrp="1"/>
          </p:cNvSpPr>
          <p:nvPr>
            <p:ph type="dt" sz="half" idx="10"/>
          </p:nvPr>
        </p:nvSpPr>
        <p:spPr/>
        <p:txBody>
          <a:bodyPr/>
          <a:lstStyle/>
          <a:p>
            <a:fld id="{3FE1ACE8-67C2-4B05-B4ED-83B3E4A63A42}" type="datetimeFigureOut">
              <a:rPr lang="en-US" smtClean="0"/>
              <a:t>6/1/2023</a:t>
            </a:fld>
            <a:endParaRPr lang="en-US"/>
          </a:p>
        </p:txBody>
      </p:sp>
      <p:sp>
        <p:nvSpPr>
          <p:cNvPr id="5" name="Footer Placeholder 4">
            <a:extLst>
              <a:ext uri="{FF2B5EF4-FFF2-40B4-BE49-F238E27FC236}">
                <a16:creationId xmlns:a16="http://schemas.microsoft.com/office/drawing/2014/main" id="{1E792CDF-8F1C-859A-2AA3-2217AC194C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09991F-9702-27ED-0EE2-A0144C8E6448}"/>
              </a:ext>
            </a:extLst>
          </p:cNvPr>
          <p:cNvSpPr>
            <a:spLocks noGrp="1"/>
          </p:cNvSpPr>
          <p:nvPr>
            <p:ph type="sldNum" sz="quarter" idx="12"/>
          </p:nvPr>
        </p:nvSpPr>
        <p:spPr/>
        <p:txBody>
          <a:bodyPr/>
          <a:lstStyle/>
          <a:p>
            <a:fld id="{151D3BEA-45F3-48DB-86EB-8AAB61AFEA02}" type="slidenum">
              <a:rPr lang="en-US" smtClean="0"/>
              <a:t>‹#›</a:t>
            </a:fld>
            <a:endParaRPr lang="en-US"/>
          </a:p>
        </p:txBody>
      </p:sp>
    </p:spTree>
    <p:extLst>
      <p:ext uri="{BB962C8B-B14F-4D97-AF65-F5344CB8AC3E}">
        <p14:creationId xmlns:p14="http://schemas.microsoft.com/office/powerpoint/2010/main" val="497553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A2B4F-C3DA-EDD7-11E3-7CCC6A64FB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736F0D-E17E-42D3-AED9-44007A8972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862BD-26FB-F650-A486-B60E907FBAA0}"/>
              </a:ext>
            </a:extLst>
          </p:cNvPr>
          <p:cNvSpPr>
            <a:spLocks noGrp="1"/>
          </p:cNvSpPr>
          <p:nvPr>
            <p:ph type="dt" sz="half" idx="10"/>
          </p:nvPr>
        </p:nvSpPr>
        <p:spPr/>
        <p:txBody>
          <a:bodyPr/>
          <a:lstStyle/>
          <a:p>
            <a:fld id="{3FE1ACE8-67C2-4B05-B4ED-83B3E4A63A42}" type="datetimeFigureOut">
              <a:rPr lang="en-US" smtClean="0"/>
              <a:t>6/1/2023</a:t>
            </a:fld>
            <a:endParaRPr lang="en-US"/>
          </a:p>
        </p:txBody>
      </p:sp>
      <p:sp>
        <p:nvSpPr>
          <p:cNvPr id="5" name="Footer Placeholder 4">
            <a:extLst>
              <a:ext uri="{FF2B5EF4-FFF2-40B4-BE49-F238E27FC236}">
                <a16:creationId xmlns:a16="http://schemas.microsoft.com/office/drawing/2014/main" id="{B946F158-A59E-CEF2-B22E-8E0B7CF8F4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0407D2-3718-5C1D-7DE8-6A3ED2236DDF}"/>
              </a:ext>
            </a:extLst>
          </p:cNvPr>
          <p:cNvSpPr>
            <a:spLocks noGrp="1"/>
          </p:cNvSpPr>
          <p:nvPr>
            <p:ph type="sldNum" sz="quarter" idx="12"/>
          </p:nvPr>
        </p:nvSpPr>
        <p:spPr/>
        <p:txBody>
          <a:bodyPr/>
          <a:lstStyle/>
          <a:p>
            <a:fld id="{151D3BEA-45F3-48DB-86EB-8AAB61AFEA02}" type="slidenum">
              <a:rPr lang="en-US" smtClean="0"/>
              <a:t>‹#›</a:t>
            </a:fld>
            <a:endParaRPr lang="en-US"/>
          </a:p>
        </p:txBody>
      </p:sp>
    </p:spTree>
    <p:extLst>
      <p:ext uri="{BB962C8B-B14F-4D97-AF65-F5344CB8AC3E}">
        <p14:creationId xmlns:p14="http://schemas.microsoft.com/office/powerpoint/2010/main" val="4103387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B69F16-3A1D-F6EA-C54C-AF5136C212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9B176B-F1DF-6852-6B68-E3082470E8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EDFF9F-C57A-7BA8-31A3-5B2A84C6C427}"/>
              </a:ext>
            </a:extLst>
          </p:cNvPr>
          <p:cNvSpPr>
            <a:spLocks noGrp="1"/>
          </p:cNvSpPr>
          <p:nvPr>
            <p:ph type="dt" sz="half" idx="10"/>
          </p:nvPr>
        </p:nvSpPr>
        <p:spPr/>
        <p:txBody>
          <a:bodyPr/>
          <a:lstStyle/>
          <a:p>
            <a:fld id="{3FE1ACE8-67C2-4B05-B4ED-83B3E4A63A42}" type="datetimeFigureOut">
              <a:rPr lang="en-US" smtClean="0"/>
              <a:t>6/1/2023</a:t>
            </a:fld>
            <a:endParaRPr lang="en-US"/>
          </a:p>
        </p:txBody>
      </p:sp>
      <p:sp>
        <p:nvSpPr>
          <p:cNvPr id="5" name="Footer Placeholder 4">
            <a:extLst>
              <a:ext uri="{FF2B5EF4-FFF2-40B4-BE49-F238E27FC236}">
                <a16:creationId xmlns:a16="http://schemas.microsoft.com/office/drawing/2014/main" id="{B1D60F4D-F77D-E0F7-69CD-F4E7268BCB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0E22FE-B484-1F25-2F1B-935D7942D892}"/>
              </a:ext>
            </a:extLst>
          </p:cNvPr>
          <p:cNvSpPr>
            <a:spLocks noGrp="1"/>
          </p:cNvSpPr>
          <p:nvPr>
            <p:ph type="sldNum" sz="quarter" idx="12"/>
          </p:nvPr>
        </p:nvSpPr>
        <p:spPr/>
        <p:txBody>
          <a:bodyPr/>
          <a:lstStyle/>
          <a:p>
            <a:fld id="{151D3BEA-45F3-48DB-86EB-8AAB61AFEA02}" type="slidenum">
              <a:rPr lang="en-US" smtClean="0"/>
              <a:t>‹#›</a:t>
            </a:fld>
            <a:endParaRPr lang="en-US"/>
          </a:p>
        </p:txBody>
      </p:sp>
    </p:spTree>
    <p:extLst>
      <p:ext uri="{BB962C8B-B14F-4D97-AF65-F5344CB8AC3E}">
        <p14:creationId xmlns:p14="http://schemas.microsoft.com/office/powerpoint/2010/main" val="2228060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1" y="1371601"/>
            <a:ext cx="11430000" cy="4940300"/>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23476464"/>
      </p:ext>
    </p:extLst>
  </p:cSld>
  <p:clrMapOvr>
    <a:masterClrMapping/>
  </p:clrMapOvr>
  <p:extLst>
    <p:ext uri="{DCECCB84-F9BA-43D5-87BE-67443E8EF086}">
      <p15:sldGuideLst xmlns:p15="http://schemas.microsoft.com/office/powerpoint/2012/main">
        <p15:guide id="1" orient="horz" pos="86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Divider - Numbered, Gradient Dark Purple">
    <p:bg>
      <p:bgPr>
        <a:solidFill>
          <a:schemeClr val="accent3"/>
        </a:solidFill>
        <a:effectLst/>
      </p:bgPr>
    </p:bg>
    <p:spTree>
      <p:nvGrpSpPr>
        <p:cNvPr id="1" name=""/>
        <p:cNvGrpSpPr/>
        <p:nvPr/>
      </p:nvGrpSpPr>
      <p:grpSpPr>
        <a:xfrm>
          <a:off x="0" y="0"/>
          <a:ext cx="0" cy="0"/>
          <a:chOff x="0" y="0"/>
          <a:chExt cx="0" cy="0"/>
        </a:xfrm>
      </p:grpSpPr>
      <p:pic>
        <p:nvPicPr>
          <p:cNvPr id="13" name="Picture 12" descr="Background pattern&#10;&#10;Description automatically generated">
            <a:extLst>
              <a:ext uri="{FF2B5EF4-FFF2-40B4-BE49-F238E27FC236}">
                <a16:creationId xmlns:a16="http://schemas.microsoft.com/office/drawing/2014/main" id="{22C143E8-DD15-4271-878B-9FB6C450FCE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3427713"/>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a:xfrm>
            <a:off x="0" y="3428999"/>
            <a:ext cx="12192000" cy="3429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36233B92-45BF-2844-92CF-A75DE09F6EBC}"/>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dirty="0"/>
              <a:t>Place subtitle here in GT Sectra Fine 24pt</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dirty="0"/>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a:t>
            </a:r>
          </a:p>
        </p:txBody>
      </p:sp>
      <p:pic>
        <p:nvPicPr>
          <p:cNvPr id="10" name="Graphic 9">
            <a:extLst>
              <a:ext uri="{FF2B5EF4-FFF2-40B4-BE49-F238E27FC236}">
                <a16:creationId xmlns:a16="http://schemas.microsoft.com/office/drawing/2014/main" id="{F5EE5C91-F3E7-D04C-B168-AD58430426CB}"/>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380999" y="6453886"/>
            <a:ext cx="1538289" cy="201442"/>
          </a:xfrm>
          <a:prstGeom prst="rect">
            <a:avLst/>
          </a:prstGeom>
        </p:spPr>
      </p:pic>
      <p:sp>
        <p:nvSpPr>
          <p:cNvPr id="12" name="TextBox 11">
            <a:extLst>
              <a:ext uri="{FF2B5EF4-FFF2-40B4-BE49-F238E27FC236}">
                <a16:creationId xmlns:a16="http://schemas.microsoft.com/office/drawing/2014/main" id="{7B1FA0F6-1152-D349-8610-1B13A404B54C}"/>
              </a:ext>
            </a:extLst>
          </p:cNvPr>
          <p:cNvSpPr txBox="1"/>
          <p:nvPr userDrawn="1"/>
        </p:nvSpPr>
        <p:spPr>
          <a:xfrm>
            <a:off x="8317890" y="6493727"/>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b="0" i="0" dirty="0">
                <a:solidFill>
                  <a:schemeClr val="tx1">
                    <a:alpha val="75000"/>
                  </a:schemeClr>
                </a:solidFill>
                <a:latin typeface="Graphik" panose="020B0503030202060203" pitchFamily="34" charset="77"/>
              </a:rPr>
              <a:t>Copyright © 2022 Accenture. All rights reserved.</a:t>
            </a:r>
            <a:endParaRPr lang="en-US" b="0" i="0" noProof="0" dirty="0">
              <a:solidFill>
                <a:schemeClr val="tx1">
                  <a:alpha val="75000"/>
                </a:schemeClr>
              </a:solidFill>
              <a:latin typeface="Graphik" panose="020B0503030202060203" pitchFamily="34" charset="77"/>
            </a:endParaRPr>
          </a:p>
        </p:txBody>
      </p:sp>
      <p:sp>
        <p:nvSpPr>
          <p:cNvPr id="14" name="TextBox 13">
            <a:extLst>
              <a:ext uri="{FF2B5EF4-FFF2-40B4-BE49-F238E27FC236}">
                <a16:creationId xmlns:a16="http://schemas.microsoft.com/office/drawing/2014/main" id="{2B965E50-B0AA-CF4A-B756-112B45A0A7C2}"/>
              </a:ext>
            </a:extLst>
          </p:cNvPr>
          <p:cNvSpPr txBox="1"/>
          <p:nvPr userDrawn="1"/>
        </p:nvSpPr>
        <p:spPr>
          <a:xfrm>
            <a:off x="11430000" y="6492441"/>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Tree>
    <p:extLst>
      <p:ext uri="{BB962C8B-B14F-4D97-AF65-F5344CB8AC3E}">
        <p14:creationId xmlns:p14="http://schemas.microsoft.com/office/powerpoint/2010/main" val="119750771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80225-88A7-67A8-9CBE-2ACC55A9E2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1C85D4-A9D6-03A5-2A46-C2822C71AC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1B1BBC-601C-04E2-208E-6352E48D9A10}"/>
              </a:ext>
            </a:extLst>
          </p:cNvPr>
          <p:cNvSpPr>
            <a:spLocks noGrp="1"/>
          </p:cNvSpPr>
          <p:nvPr>
            <p:ph type="dt" sz="half" idx="10"/>
          </p:nvPr>
        </p:nvSpPr>
        <p:spPr/>
        <p:txBody>
          <a:bodyPr/>
          <a:lstStyle/>
          <a:p>
            <a:fld id="{3FE1ACE8-67C2-4B05-B4ED-83B3E4A63A42}" type="datetimeFigureOut">
              <a:rPr lang="en-US" smtClean="0"/>
              <a:t>6/1/2023</a:t>
            </a:fld>
            <a:endParaRPr lang="en-US"/>
          </a:p>
        </p:txBody>
      </p:sp>
      <p:sp>
        <p:nvSpPr>
          <p:cNvPr id="5" name="Footer Placeholder 4">
            <a:extLst>
              <a:ext uri="{FF2B5EF4-FFF2-40B4-BE49-F238E27FC236}">
                <a16:creationId xmlns:a16="http://schemas.microsoft.com/office/drawing/2014/main" id="{B4ED1CF4-BA8B-2F37-E4D3-51F752FB50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5B84AF-2DC4-DD13-BC2A-0AC8668663F1}"/>
              </a:ext>
            </a:extLst>
          </p:cNvPr>
          <p:cNvSpPr>
            <a:spLocks noGrp="1"/>
          </p:cNvSpPr>
          <p:nvPr>
            <p:ph type="sldNum" sz="quarter" idx="12"/>
          </p:nvPr>
        </p:nvSpPr>
        <p:spPr/>
        <p:txBody>
          <a:bodyPr/>
          <a:lstStyle/>
          <a:p>
            <a:fld id="{151D3BEA-45F3-48DB-86EB-8AAB61AFEA02}" type="slidenum">
              <a:rPr lang="en-US" smtClean="0"/>
              <a:t>‹#›</a:t>
            </a:fld>
            <a:endParaRPr lang="en-US"/>
          </a:p>
        </p:txBody>
      </p:sp>
    </p:spTree>
    <p:extLst>
      <p:ext uri="{BB962C8B-B14F-4D97-AF65-F5344CB8AC3E}">
        <p14:creationId xmlns:p14="http://schemas.microsoft.com/office/powerpoint/2010/main" val="1256315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A9B5B-FD1A-71D3-41A4-D50914F697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0FA6B5-127F-62E7-5E6E-EB2F8B5C81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FFAEBC-E790-F698-230C-497DCBCE06D4}"/>
              </a:ext>
            </a:extLst>
          </p:cNvPr>
          <p:cNvSpPr>
            <a:spLocks noGrp="1"/>
          </p:cNvSpPr>
          <p:nvPr>
            <p:ph type="dt" sz="half" idx="10"/>
          </p:nvPr>
        </p:nvSpPr>
        <p:spPr/>
        <p:txBody>
          <a:bodyPr/>
          <a:lstStyle/>
          <a:p>
            <a:fld id="{3FE1ACE8-67C2-4B05-B4ED-83B3E4A63A42}" type="datetimeFigureOut">
              <a:rPr lang="en-US" smtClean="0"/>
              <a:t>6/1/2023</a:t>
            </a:fld>
            <a:endParaRPr lang="en-US"/>
          </a:p>
        </p:txBody>
      </p:sp>
      <p:sp>
        <p:nvSpPr>
          <p:cNvPr id="5" name="Footer Placeholder 4">
            <a:extLst>
              <a:ext uri="{FF2B5EF4-FFF2-40B4-BE49-F238E27FC236}">
                <a16:creationId xmlns:a16="http://schemas.microsoft.com/office/drawing/2014/main" id="{6CD078D7-DA4A-AE65-DF79-2C56AB5FC9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A79F70-C3BA-875B-EBC8-9F15AE5AC41A}"/>
              </a:ext>
            </a:extLst>
          </p:cNvPr>
          <p:cNvSpPr>
            <a:spLocks noGrp="1"/>
          </p:cNvSpPr>
          <p:nvPr>
            <p:ph type="sldNum" sz="quarter" idx="12"/>
          </p:nvPr>
        </p:nvSpPr>
        <p:spPr/>
        <p:txBody>
          <a:bodyPr/>
          <a:lstStyle/>
          <a:p>
            <a:fld id="{151D3BEA-45F3-48DB-86EB-8AAB61AFEA02}" type="slidenum">
              <a:rPr lang="en-US" smtClean="0"/>
              <a:t>‹#›</a:t>
            </a:fld>
            <a:endParaRPr lang="en-US"/>
          </a:p>
        </p:txBody>
      </p:sp>
    </p:spTree>
    <p:extLst>
      <p:ext uri="{BB962C8B-B14F-4D97-AF65-F5344CB8AC3E}">
        <p14:creationId xmlns:p14="http://schemas.microsoft.com/office/powerpoint/2010/main" val="393351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0EB0F-644E-6046-A06F-DBFA899558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E686EF-764E-CDEC-0715-23DD779779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012E52-CF6E-F8DF-1B25-BFCAA04DB8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71E5E5-FAB4-9BDF-8DB1-85017CC63ACE}"/>
              </a:ext>
            </a:extLst>
          </p:cNvPr>
          <p:cNvSpPr>
            <a:spLocks noGrp="1"/>
          </p:cNvSpPr>
          <p:nvPr>
            <p:ph type="dt" sz="half" idx="10"/>
          </p:nvPr>
        </p:nvSpPr>
        <p:spPr/>
        <p:txBody>
          <a:bodyPr/>
          <a:lstStyle/>
          <a:p>
            <a:fld id="{3FE1ACE8-67C2-4B05-B4ED-83B3E4A63A42}" type="datetimeFigureOut">
              <a:rPr lang="en-US" smtClean="0"/>
              <a:t>6/1/2023</a:t>
            </a:fld>
            <a:endParaRPr lang="en-US"/>
          </a:p>
        </p:txBody>
      </p:sp>
      <p:sp>
        <p:nvSpPr>
          <p:cNvPr id="6" name="Footer Placeholder 5">
            <a:extLst>
              <a:ext uri="{FF2B5EF4-FFF2-40B4-BE49-F238E27FC236}">
                <a16:creationId xmlns:a16="http://schemas.microsoft.com/office/drawing/2014/main" id="{184C9610-B45A-AE5E-AE92-11DFB44EDE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E89A32-D59B-27A1-3457-964BF6BEAE3E}"/>
              </a:ext>
            </a:extLst>
          </p:cNvPr>
          <p:cNvSpPr>
            <a:spLocks noGrp="1"/>
          </p:cNvSpPr>
          <p:nvPr>
            <p:ph type="sldNum" sz="quarter" idx="12"/>
          </p:nvPr>
        </p:nvSpPr>
        <p:spPr/>
        <p:txBody>
          <a:bodyPr/>
          <a:lstStyle/>
          <a:p>
            <a:fld id="{151D3BEA-45F3-48DB-86EB-8AAB61AFEA02}" type="slidenum">
              <a:rPr lang="en-US" smtClean="0"/>
              <a:t>‹#›</a:t>
            </a:fld>
            <a:endParaRPr lang="en-US"/>
          </a:p>
        </p:txBody>
      </p:sp>
    </p:spTree>
    <p:extLst>
      <p:ext uri="{BB962C8B-B14F-4D97-AF65-F5344CB8AC3E}">
        <p14:creationId xmlns:p14="http://schemas.microsoft.com/office/powerpoint/2010/main" val="1077097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8FCB6-4719-DAA5-9077-95B1772608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00F420-240E-DA77-DC2E-46E0B3BBDF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467243-1B94-1BCB-2102-3C4C233A18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960D9B-38EB-C414-35E7-D954EB6A34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1CE2B5-588C-0B58-B417-AEB8B07EE0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08205A-9043-2B54-5DE7-CB199734C0FF}"/>
              </a:ext>
            </a:extLst>
          </p:cNvPr>
          <p:cNvSpPr>
            <a:spLocks noGrp="1"/>
          </p:cNvSpPr>
          <p:nvPr>
            <p:ph type="dt" sz="half" idx="10"/>
          </p:nvPr>
        </p:nvSpPr>
        <p:spPr/>
        <p:txBody>
          <a:bodyPr/>
          <a:lstStyle/>
          <a:p>
            <a:fld id="{3FE1ACE8-67C2-4B05-B4ED-83B3E4A63A42}" type="datetimeFigureOut">
              <a:rPr lang="en-US" smtClean="0"/>
              <a:t>6/1/2023</a:t>
            </a:fld>
            <a:endParaRPr lang="en-US"/>
          </a:p>
        </p:txBody>
      </p:sp>
      <p:sp>
        <p:nvSpPr>
          <p:cNvPr id="8" name="Footer Placeholder 7">
            <a:extLst>
              <a:ext uri="{FF2B5EF4-FFF2-40B4-BE49-F238E27FC236}">
                <a16:creationId xmlns:a16="http://schemas.microsoft.com/office/drawing/2014/main" id="{7812DB68-A4F8-926F-7FA7-5AD4350784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C9DAC1-B1A2-F8D8-EB33-AF0DEFF259C4}"/>
              </a:ext>
            </a:extLst>
          </p:cNvPr>
          <p:cNvSpPr>
            <a:spLocks noGrp="1"/>
          </p:cNvSpPr>
          <p:nvPr>
            <p:ph type="sldNum" sz="quarter" idx="12"/>
          </p:nvPr>
        </p:nvSpPr>
        <p:spPr/>
        <p:txBody>
          <a:bodyPr/>
          <a:lstStyle/>
          <a:p>
            <a:fld id="{151D3BEA-45F3-48DB-86EB-8AAB61AFEA02}" type="slidenum">
              <a:rPr lang="en-US" smtClean="0"/>
              <a:t>‹#›</a:t>
            </a:fld>
            <a:endParaRPr lang="en-US"/>
          </a:p>
        </p:txBody>
      </p:sp>
    </p:spTree>
    <p:extLst>
      <p:ext uri="{BB962C8B-B14F-4D97-AF65-F5344CB8AC3E}">
        <p14:creationId xmlns:p14="http://schemas.microsoft.com/office/powerpoint/2010/main" val="2720071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B5040-C1E5-C94F-5E6B-3F71749E1E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B0180F-3FC0-F8AC-2800-E9B6DD81EFE0}"/>
              </a:ext>
            </a:extLst>
          </p:cNvPr>
          <p:cNvSpPr>
            <a:spLocks noGrp="1"/>
          </p:cNvSpPr>
          <p:nvPr>
            <p:ph type="dt" sz="half" idx="10"/>
          </p:nvPr>
        </p:nvSpPr>
        <p:spPr/>
        <p:txBody>
          <a:bodyPr/>
          <a:lstStyle/>
          <a:p>
            <a:fld id="{3FE1ACE8-67C2-4B05-B4ED-83B3E4A63A42}" type="datetimeFigureOut">
              <a:rPr lang="en-US" smtClean="0"/>
              <a:t>6/1/2023</a:t>
            </a:fld>
            <a:endParaRPr lang="en-US"/>
          </a:p>
        </p:txBody>
      </p:sp>
      <p:sp>
        <p:nvSpPr>
          <p:cNvPr id="4" name="Footer Placeholder 3">
            <a:extLst>
              <a:ext uri="{FF2B5EF4-FFF2-40B4-BE49-F238E27FC236}">
                <a16:creationId xmlns:a16="http://schemas.microsoft.com/office/drawing/2014/main" id="{8C72A459-7283-21EA-7530-5D18A3C53D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6DE4D2-06A9-3170-03EA-3832DEA174A8}"/>
              </a:ext>
            </a:extLst>
          </p:cNvPr>
          <p:cNvSpPr>
            <a:spLocks noGrp="1"/>
          </p:cNvSpPr>
          <p:nvPr>
            <p:ph type="sldNum" sz="quarter" idx="12"/>
          </p:nvPr>
        </p:nvSpPr>
        <p:spPr/>
        <p:txBody>
          <a:bodyPr/>
          <a:lstStyle/>
          <a:p>
            <a:fld id="{151D3BEA-45F3-48DB-86EB-8AAB61AFEA02}" type="slidenum">
              <a:rPr lang="en-US" smtClean="0"/>
              <a:t>‹#›</a:t>
            </a:fld>
            <a:endParaRPr lang="en-US"/>
          </a:p>
        </p:txBody>
      </p:sp>
    </p:spTree>
    <p:extLst>
      <p:ext uri="{BB962C8B-B14F-4D97-AF65-F5344CB8AC3E}">
        <p14:creationId xmlns:p14="http://schemas.microsoft.com/office/powerpoint/2010/main" val="443250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EEDD2E-28DB-9D3F-1526-A5F825704A25}"/>
              </a:ext>
            </a:extLst>
          </p:cNvPr>
          <p:cNvSpPr>
            <a:spLocks noGrp="1"/>
          </p:cNvSpPr>
          <p:nvPr>
            <p:ph type="dt" sz="half" idx="10"/>
          </p:nvPr>
        </p:nvSpPr>
        <p:spPr/>
        <p:txBody>
          <a:bodyPr/>
          <a:lstStyle/>
          <a:p>
            <a:fld id="{3FE1ACE8-67C2-4B05-B4ED-83B3E4A63A42}" type="datetimeFigureOut">
              <a:rPr lang="en-US" smtClean="0"/>
              <a:t>6/1/2023</a:t>
            </a:fld>
            <a:endParaRPr lang="en-US"/>
          </a:p>
        </p:txBody>
      </p:sp>
      <p:sp>
        <p:nvSpPr>
          <p:cNvPr id="3" name="Footer Placeholder 2">
            <a:extLst>
              <a:ext uri="{FF2B5EF4-FFF2-40B4-BE49-F238E27FC236}">
                <a16:creationId xmlns:a16="http://schemas.microsoft.com/office/drawing/2014/main" id="{3DF7D72E-7672-5B84-A4A4-D0E5316046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E48242-8AA6-745F-7600-3B0D8A7AC965}"/>
              </a:ext>
            </a:extLst>
          </p:cNvPr>
          <p:cNvSpPr>
            <a:spLocks noGrp="1"/>
          </p:cNvSpPr>
          <p:nvPr>
            <p:ph type="sldNum" sz="quarter" idx="12"/>
          </p:nvPr>
        </p:nvSpPr>
        <p:spPr/>
        <p:txBody>
          <a:bodyPr/>
          <a:lstStyle/>
          <a:p>
            <a:fld id="{151D3BEA-45F3-48DB-86EB-8AAB61AFEA02}" type="slidenum">
              <a:rPr lang="en-US" smtClean="0"/>
              <a:t>‹#›</a:t>
            </a:fld>
            <a:endParaRPr lang="en-US"/>
          </a:p>
        </p:txBody>
      </p:sp>
    </p:spTree>
    <p:extLst>
      <p:ext uri="{BB962C8B-B14F-4D97-AF65-F5344CB8AC3E}">
        <p14:creationId xmlns:p14="http://schemas.microsoft.com/office/powerpoint/2010/main" val="2505879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8160C-FB81-A03F-C836-8EEC061A80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625359-BF32-0F6F-C51E-FE37E58A6D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9F5C70-37C0-F296-A927-02787F9761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079909-1CDD-5F76-7C17-003840F645AF}"/>
              </a:ext>
            </a:extLst>
          </p:cNvPr>
          <p:cNvSpPr>
            <a:spLocks noGrp="1"/>
          </p:cNvSpPr>
          <p:nvPr>
            <p:ph type="dt" sz="half" idx="10"/>
          </p:nvPr>
        </p:nvSpPr>
        <p:spPr/>
        <p:txBody>
          <a:bodyPr/>
          <a:lstStyle/>
          <a:p>
            <a:fld id="{3FE1ACE8-67C2-4B05-B4ED-83B3E4A63A42}" type="datetimeFigureOut">
              <a:rPr lang="en-US" smtClean="0"/>
              <a:t>6/1/2023</a:t>
            </a:fld>
            <a:endParaRPr lang="en-US"/>
          </a:p>
        </p:txBody>
      </p:sp>
      <p:sp>
        <p:nvSpPr>
          <p:cNvPr id="6" name="Footer Placeholder 5">
            <a:extLst>
              <a:ext uri="{FF2B5EF4-FFF2-40B4-BE49-F238E27FC236}">
                <a16:creationId xmlns:a16="http://schemas.microsoft.com/office/drawing/2014/main" id="{E4E4E2DB-BF24-BB4B-52EE-E81B487EF2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9E47DC-B407-EFE5-8FB2-4691760B6267}"/>
              </a:ext>
            </a:extLst>
          </p:cNvPr>
          <p:cNvSpPr>
            <a:spLocks noGrp="1"/>
          </p:cNvSpPr>
          <p:nvPr>
            <p:ph type="sldNum" sz="quarter" idx="12"/>
          </p:nvPr>
        </p:nvSpPr>
        <p:spPr/>
        <p:txBody>
          <a:bodyPr/>
          <a:lstStyle/>
          <a:p>
            <a:fld id="{151D3BEA-45F3-48DB-86EB-8AAB61AFEA02}" type="slidenum">
              <a:rPr lang="en-US" smtClean="0"/>
              <a:t>‹#›</a:t>
            </a:fld>
            <a:endParaRPr lang="en-US"/>
          </a:p>
        </p:txBody>
      </p:sp>
    </p:spTree>
    <p:extLst>
      <p:ext uri="{BB962C8B-B14F-4D97-AF65-F5344CB8AC3E}">
        <p14:creationId xmlns:p14="http://schemas.microsoft.com/office/powerpoint/2010/main" val="559639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C60C6-088D-8DA7-898B-D2CAB4E7B4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21876B-959B-2585-35C4-911093C7C4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BFBCF0-C6CA-25CB-B25E-2C776EC6A6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03D8EA-0809-C992-2598-F1284B00657A}"/>
              </a:ext>
            </a:extLst>
          </p:cNvPr>
          <p:cNvSpPr>
            <a:spLocks noGrp="1"/>
          </p:cNvSpPr>
          <p:nvPr>
            <p:ph type="dt" sz="half" idx="10"/>
          </p:nvPr>
        </p:nvSpPr>
        <p:spPr/>
        <p:txBody>
          <a:bodyPr/>
          <a:lstStyle/>
          <a:p>
            <a:fld id="{3FE1ACE8-67C2-4B05-B4ED-83B3E4A63A42}" type="datetimeFigureOut">
              <a:rPr lang="en-US" smtClean="0"/>
              <a:t>6/1/2023</a:t>
            </a:fld>
            <a:endParaRPr lang="en-US"/>
          </a:p>
        </p:txBody>
      </p:sp>
      <p:sp>
        <p:nvSpPr>
          <p:cNvPr id="6" name="Footer Placeholder 5">
            <a:extLst>
              <a:ext uri="{FF2B5EF4-FFF2-40B4-BE49-F238E27FC236}">
                <a16:creationId xmlns:a16="http://schemas.microsoft.com/office/drawing/2014/main" id="{DF87B9A3-29DD-5C33-57F7-4F40B860F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6E4DB2-4460-5E34-11BB-583F51B35610}"/>
              </a:ext>
            </a:extLst>
          </p:cNvPr>
          <p:cNvSpPr>
            <a:spLocks noGrp="1"/>
          </p:cNvSpPr>
          <p:nvPr>
            <p:ph type="sldNum" sz="quarter" idx="12"/>
          </p:nvPr>
        </p:nvSpPr>
        <p:spPr/>
        <p:txBody>
          <a:bodyPr/>
          <a:lstStyle/>
          <a:p>
            <a:fld id="{151D3BEA-45F3-48DB-86EB-8AAB61AFEA02}" type="slidenum">
              <a:rPr lang="en-US" smtClean="0"/>
              <a:t>‹#›</a:t>
            </a:fld>
            <a:endParaRPr lang="en-US"/>
          </a:p>
        </p:txBody>
      </p:sp>
    </p:spTree>
    <p:extLst>
      <p:ext uri="{BB962C8B-B14F-4D97-AF65-F5344CB8AC3E}">
        <p14:creationId xmlns:p14="http://schemas.microsoft.com/office/powerpoint/2010/main" val="962082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9B0872-EE36-023F-411F-9507ABAA6C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7D0CC9-0DA2-A02E-52E9-4609F15D7B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895032-B9F9-863F-F4C7-1FF6094682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E1ACE8-67C2-4B05-B4ED-83B3E4A63A42}" type="datetimeFigureOut">
              <a:rPr lang="en-US" smtClean="0"/>
              <a:t>6/1/2023</a:t>
            </a:fld>
            <a:endParaRPr lang="en-US"/>
          </a:p>
        </p:txBody>
      </p:sp>
      <p:sp>
        <p:nvSpPr>
          <p:cNvPr id="5" name="Footer Placeholder 4">
            <a:extLst>
              <a:ext uri="{FF2B5EF4-FFF2-40B4-BE49-F238E27FC236}">
                <a16:creationId xmlns:a16="http://schemas.microsoft.com/office/drawing/2014/main" id="{5B979D22-4CEF-0B32-D0FD-CA429B8D46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5E522B-F267-3743-0249-0D0B9817BC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1D3BEA-45F3-48DB-86EB-8AAB61AFEA02}" type="slidenum">
              <a:rPr lang="en-US" smtClean="0"/>
              <a:t>‹#›</a:t>
            </a:fld>
            <a:endParaRPr lang="en-US"/>
          </a:p>
        </p:txBody>
      </p:sp>
    </p:spTree>
    <p:extLst>
      <p:ext uri="{BB962C8B-B14F-4D97-AF65-F5344CB8AC3E}">
        <p14:creationId xmlns:p14="http://schemas.microsoft.com/office/powerpoint/2010/main" val="2559753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3.sv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12.xml"/><Relationship Id="rId4" Type="http://schemas.openxmlformats.org/officeDocument/2006/relationships/image" Target="../media/image36.sv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36.sv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image" Target="../media/image36.sv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pn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8.png"/><Relationship Id="rId7" Type="http://schemas.openxmlformats.org/officeDocument/2006/relationships/diagramColors" Target="../diagrams/colors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E57B6-E78F-1C94-DB96-46715ACAD27A}"/>
              </a:ext>
            </a:extLst>
          </p:cNvPr>
          <p:cNvSpPr>
            <a:spLocks noGrp="1"/>
          </p:cNvSpPr>
          <p:nvPr>
            <p:ph type="ctrTitle"/>
          </p:nvPr>
        </p:nvSpPr>
        <p:spPr/>
        <p:txBody>
          <a:bodyPr>
            <a:normAutofit/>
          </a:bodyPr>
          <a:lstStyle/>
          <a:p>
            <a:r>
              <a:rPr lang="en-US" sz="4400" dirty="0">
                <a:latin typeface="Trebuchet MS" panose="020B0603020202020204" pitchFamily="34" charset="0"/>
              </a:rPr>
              <a:t>Introduction to Python &amp; Fundamentals</a:t>
            </a:r>
          </a:p>
        </p:txBody>
      </p:sp>
      <p:sp>
        <p:nvSpPr>
          <p:cNvPr id="3" name="Subtitle 2">
            <a:extLst>
              <a:ext uri="{FF2B5EF4-FFF2-40B4-BE49-F238E27FC236}">
                <a16:creationId xmlns:a16="http://schemas.microsoft.com/office/drawing/2014/main" id="{448318A9-1D2E-802F-FE4F-3F91B20729F7}"/>
              </a:ext>
            </a:extLst>
          </p:cNvPr>
          <p:cNvSpPr>
            <a:spLocks noGrp="1"/>
          </p:cNvSpPr>
          <p:nvPr>
            <p:ph type="subTitle" idx="1"/>
          </p:nvPr>
        </p:nvSpPr>
        <p:spPr/>
        <p:txBody>
          <a:bodyPr/>
          <a:lstStyle/>
          <a:p>
            <a:r>
              <a:rPr lang="en-US" dirty="0"/>
              <a:t>Presenter Kashif Shoukat</a:t>
            </a:r>
          </a:p>
        </p:txBody>
      </p:sp>
    </p:spTree>
    <p:extLst>
      <p:ext uri="{BB962C8B-B14F-4D97-AF65-F5344CB8AC3E}">
        <p14:creationId xmlns:p14="http://schemas.microsoft.com/office/powerpoint/2010/main" val="1974835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42" name="Rectangle 4139">
            <a:extLst>
              <a:ext uri="{FF2B5EF4-FFF2-40B4-BE49-F238E27FC236}">
                <a16:creationId xmlns:a16="http://schemas.microsoft.com/office/drawing/2014/main" id="{534AE774-7140-49BE-8B41-57CD71D98C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6D585B-1D19-E618-1B21-DA2435668578}"/>
              </a:ext>
            </a:extLst>
          </p:cNvPr>
          <p:cNvSpPr>
            <a:spLocks noGrp="1"/>
          </p:cNvSpPr>
          <p:nvPr>
            <p:ph type="title"/>
          </p:nvPr>
        </p:nvSpPr>
        <p:spPr>
          <a:xfrm>
            <a:off x="831988" y="554875"/>
            <a:ext cx="10075498" cy="2088688"/>
          </a:xfrm>
        </p:spPr>
        <p:txBody>
          <a:bodyPr vert="horz" lIns="91440" tIns="45720" rIns="91440" bIns="45720" rtlCol="0" anchor="ctr">
            <a:normAutofit/>
          </a:bodyPr>
          <a:lstStyle/>
          <a:p>
            <a:pPr algn="ctr"/>
            <a:r>
              <a:rPr lang="en-US" sz="5200" b="1" i="0" dirty="0">
                <a:effectLst/>
              </a:rPr>
              <a:t>Top Apps Built With Python</a:t>
            </a:r>
          </a:p>
        </p:txBody>
      </p:sp>
      <p:pic>
        <p:nvPicPr>
          <p:cNvPr id="4" name="Content Placeholder 3">
            <a:extLst>
              <a:ext uri="{FF2B5EF4-FFF2-40B4-BE49-F238E27FC236}">
                <a16:creationId xmlns:a16="http://schemas.microsoft.com/office/drawing/2014/main" id="{C41B425A-7FE9-CE75-A88E-A35594F6117E}"/>
              </a:ext>
            </a:extLst>
          </p:cNvPr>
          <p:cNvPicPr>
            <a:picLocks noGrp="1" noChangeAspect="1"/>
          </p:cNvPicPr>
          <p:nvPr>
            <p:ph idx="1"/>
          </p:nvPr>
        </p:nvPicPr>
        <p:blipFill rotWithShape="1">
          <a:blip r:embed="rId3"/>
          <a:srcRect t="1416" r="1" b="15507"/>
          <a:stretch/>
        </p:blipFill>
        <p:spPr>
          <a:xfrm>
            <a:off x="189364" y="2785948"/>
            <a:ext cx="11803893" cy="3898019"/>
          </a:xfrm>
          <a:prstGeom prst="rect">
            <a:avLst/>
          </a:prstGeom>
        </p:spPr>
      </p:pic>
    </p:spTree>
    <p:extLst>
      <p:ext uri="{BB962C8B-B14F-4D97-AF65-F5344CB8AC3E}">
        <p14:creationId xmlns:p14="http://schemas.microsoft.com/office/powerpoint/2010/main" val="3978978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40" name="Rectangle 5236">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6D585B-1D19-E618-1B21-DA2435668578}"/>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2000" b="1" i="0" kern="1200">
                <a:solidFill>
                  <a:schemeClr val="tx1"/>
                </a:solidFill>
                <a:effectLst/>
                <a:latin typeface="+mj-lt"/>
                <a:ea typeface="+mj-ea"/>
                <a:cs typeface="+mj-cs"/>
              </a:rPr>
              <a:t>Career Opportunity in Python</a:t>
            </a:r>
            <a:br>
              <a:rPr lang="en-US" sz="2000" b="1" i="0" kern="1200">
                <a:solidFill>
                  <a:schemeClr val="tx1"/>
                </a:solidFill>
                <a:effectLst/>
                <a:latin typeface="+mj-lt"/>
                <a:ea typeface="+mj-ea"/>
                <a:cs typeface="+mj-cs"/>
              </a:rPr>
            </a:br>
            <a:br>
              <a:rPr lang="en-US" sz="2000" b="1" i="0" kern="1200">
                <a:solidFill>
                  <a:schemeClr val="tx1"/>
                </a:solidFill>
                <a:effectLst/>
                <a:latin typeface="+mj-lt"/>
                <a:ea typeface="+mj-ea"/>
                <a:cs typeface="+mj-cs"/>
              </a:rPr>
            </a:br>
            <a:r>
              <a:rPr lang="en-US" sz="2000" b="0" i="0" kern="1200">
                <a:solidFill>
                  <a:schemeClr val="tx1"/>
                </a:solidFill>
                <a:effectLst/>
                <a:latin typeface="+mj-lt"/>
                <a:ea typeface="+mj-ea"/>
                <a:cs typeface="+mj-cs"/>
              </a:rPr>
              <a:t>Are you looking for a skill that opens doors to exciting opportunities and a promising career?</a:t>
            </a:r>
            <a:br>
              <a:rPr lang="en-US" sz="2000" kern="1200">
                <a:solidFill>
                  <a:schemeClr val="tx1"/>
                </a:solidFill>
                <a:latin typeface="+mj-lt"/>
                <a:ea typeface="+mj-ea"/>
                <a:cs typeface="+mj-cs"/>
              </a:rPr>
            </a:br>
            <a:endParaRPr lang="en-US" sz="2000" b="1" i="0" kern="1200">
              <a:solidFill>
                <a:schemeClr val="tx1"/>
              </a:solidFill>
              <a:effectLst/>
              <a:latin typeface="+mj-lt"/>
              <a:ea typeface="+mj-ea"/>
              <a:cs typeface="+mj-cs"/>
            </a:endParaRPr>
          </a:p>
        </p:txBody>
      </p:sp>
      <p:sp>
        <p:nvSpPr>
          <p:cNvPr id="5239" name="Rectangle 5238">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41" name="Rectangle 5240">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4" name="Picture 4" descr="What Is the Average Python Developer Salary? [2023 Guide]">
            <a:extLst>
              <a:ext uri="{FF2B5EF4-FFF2-40B4-BE49-F238E27FC236}">
                <a16:creationId xmlns:a16="http://schemas.microsoft.com/office/drawing/2014/main" id="{7C46ADA6-A9CB-659E-C104-FE3AD9569D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850"/>
          <a:stretch/>
        </p:blipFill>
        <p:spPr bwMode="auto">
          <a:xfrm>
            <a:off x="545238" y="899661"/>
            <a:ext cx="7608304" cy="5129633"/>
          </a:xfrm>
          <a:prstGeom prst="rect">
            <a:avLst/>
          </a:prstGeom>
          <a:noFill/>
          <a:extLst>
            <a:ext uri="{909E8E84-426E-40DD-AFC4-6F175D3DCCD1}">
              <a14:hiddenFill xmlns:a14="http://schemas.microsoft.com/office/drawing/2010/main">
                <a:solidFill>
                  <a:srgbClr val="FFFFFF"/>
                </a:solidFill>
              </a14:hiddenFill>
            </a:ext>
          </a:extLst>
        </p:spPr>
      </p:pic>
      <p:sp>
        <p:nvSpPr>
          <p:cNvPr id="5243" name="Rectangle 5242">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2285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66" name="Rectangle 6165">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6D585B-1D19-E618-1B21-DA2435668578}"/>
              </a:ext>
            </a:extLst>
          </p:cNvPr>
          <p:cNvSpPr>
            <a:spLocks noGrp="1"/>
          </p:cNvSpPr>
          <p:nvPr>
            <p:ph type="title"/>
          </p:nvPr>
        </p:nvSpPr>
        <p:spPr>
          <a:xfrm>
            <a:off x="7239014" y="525982"/>
            <a:ext cx="4282983" cy="1200361"/>
          </a:xfrm>
        </p:spPr>
        <p:txBody>
          <a:bodyPr vert="horz" lIns="91440" tIns="45720" rIns="91440" bIns="45720" rtlCol="0" anchor="b">
            <a:normAutofit/>
          </a:bodyPr>
          <a:lstStyle/>
          <a:p>
            <a:pPr fontAlgn="auto"/>
            <a:r>
              <a:rPr lang="en-US" sz="2500" b="1" i="0" dirty="0">
                <a:effectLst/>
                <a:latin typeface="Trebuchet MS" panose="020B0603020202020204" pitchFamily="34" charset="0"/>
              </a:rPr>
              <a:t>What certifications does the Python Institute offer?</a:t>
            </a:r>
          </a:p>
        </p:txBody>
      </p:sp>
      <p:sp>
        <p:nvSpPr>
          <p:cNvPr id="6163" name="Rectangle 616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4" name="Rectangle 616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6" descr="Python Certification - CancanIT">
            <a:extLst>
              <a:ext uri="{FF2B5EF4-FFF2-40B4-BE49-F238E27FC236}">
                <a16:creationId xmlns:a16="http://schemas.microsoft.com/office/drawing/2014/main" id="{D97D5E06-F958-ADC4-0A4E-1763EF8EF7B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28182" y="650494"/>
            <a:ext cx="5324142" cy="5324142"/>
          </a:xfrm>
          <a:prstGeom prst="rect">
            <a:avLst/>
          </a:prstGeom>
          <a:noFill/>
          <a:extLst>
            <a:ext uri="{909E8E84-426E-40DD-AFC4-6F175D3DCCD1}">
              <a14:hiddenFill xmlns:a14="http://schemas.microsoft.com/office/drawing/2010/main">
                <a:solidFill>
                  <a:srgbClr val="FFFFFF"/>
                </a:solidFill>
              </a14:hiddenFill>
            </a:ext>
          </a:extLst>
        </p:spPr>
      </p:pic>
      <p:sp>
        <p:nvSpPr>
          <p:cNvPr id="6171" name="Rectangle 617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C95AEC06-C318-0589-ADD7-BE44C6F76C99}"/>
              </a:ext>
            </a:extLst>
          </p:cNvPr>
          <p:cNvSpPr>
            <a:spLocks noGrp="1"/>
          </p:cNvSpPr>
          <p:nvPr>
            <p:ph idx="1"/>
          </p:nvPr>
        </p:nvSpPr>
        <p:spPr>
          <a:xfrm>
            <a:off x="7239012" y="2031101"/>
            <a:ext cx="4282984" cy="3511943"/>
          </a:xfrm>
        </p:spPr>
        <p:txBody>
          <a:bodyPr anchor="ctr">
            <a:normAutofit/>
          </a:bodyPr>
          <a:lstStyle/>
          <a:p>
            <a:pPr fontAlgn="auto"/>
            <a:r>
              <a:rPr lang="en-US" sz="1500" b="0" i="0" dirty="0">
                <a:effectLst/>
                <a:latin typeface="Trebuchet MS" panose="020B0603020202020204" pitchFamily="34" charset="0"/>
              </a:rPr>
              <a:t>The </a:t>
            </a:r>
            <a:r>
              <a:rPr lang="en-US" sz="1500" b="0" i="0" dirty="0" err="1">
                <a:effectLst/>
                <a:latin typeface="Trebuchet MS" panose="020B0603020202020204" pitchFamily="34" charset="0"/>
              </a:rPr>
              <a:t>OpenEDG</a:t>
            </a:r>
            <a:r>
              <a:rPr lang="en-US" sz="1500" b="0" i="0" dirty="0">
                <a:effectLst/>
                <a:latin typeface="Trebuchet MS" panose="020B0603020202020204" pitchFamily="34" charset="0"/>
              </a:rPr>
              <a:t> Python Institute offers a wide selection of general-track and specific-track certifications. The general track is made up of three certifications:</a:t>
            </a:r>
          </a:p>
          <a:p>
            <a:pPr fontAlgn="auto">
              <a:buFont typeface="+mj-lt"/>
              <a:buAutoNum type="arabicPeriod"/>
            </a:pPr>
            <a:r>
              <a:rPr lang="en-US" sz="1500" b="1" dirty="0">
                <a:solidFill>
                  <a:srgbClr val="00B050"/>
                </a:solidFill>
                <a:effectLst/>
                <a:latin typeface="Trebuchet MS" panose="020B0603020202020204" pitchFamily="34" charset="0"/>
              </a:rPr>
              <a:t>PCEP</a:t>
            </a:r>
            <a:r>
              <a:rPr lang="en-US" sz="1500" b="1" dirty="0">
                <a:effectLst/>
                <a:latin typeface="Trebuchet MS" panose="020B0603020202020204" pitchFamily="34" charset="0"/>
              </a:rPr>
              <a:t>™ </a:t>
            </a:r>
            <a:r>
              <a:rPr lang="en-US" sz="1500" dirty="0">
                <a:effectLst/>
                <a:latin typeface="Trebuchet MS" panose="020B0603020202020204" pitchFamily="34" charset="0"/>
              </a:rPr>
              <a:t>– Certified Entry-Level Python Programmer certification, for beginners</a:t>
            </a:r>
          </a:p>
          <a:p>
            <a:pPr fontAlgn="auto">
              <a:buFont typeface="+mj-lt"/>
              <a:buAutoNum type="arabicPeriod"/>
            </a:pPr>
            <a:r>
              <a:rPr lang="en-US" sz="1500" b="1" dirty="0">
                <a:solidFill>
                  <a:srgbClr val="00B050"/>
                </a:solidFill>
                <a:effectLst/>
                <a:latin typeface="Trebuchet MS" panose="020B0603020202020204" pitchFamily="34" charset="0"/>
              </a:rPr>
              <a:t>PCAP</a:t>
            </a:r>
            <a:r>
              <a:rPr lang="en-US" sz="1500" b="1" dirty="0">
                <a:effectLst/>
                <a:latin typeface="Trebuchet MS" panose="020B0603020202020204" pitchFamily="34" charset="0"/>
              </a:rPr>
              <a:t>™ </a:t>
            </a:r>
            <a:r>
              <a:rPr lang="en-US" sz="1500" dirty="0">
                <a:effectLst/>
                <a:latin typeface="Trebuchet MS" panose="020B0603020202020204" pitchFamily="34" charset="0"/>
              </a:rPr>
              <a:t>– Certified Associate in Python Programming certification, for intermediate-level Python programmers</a:t>
            </a:r>
          </a:p>
          <a:p>
            <a:pPr fontAlgn="auto">
              <a:buFont typeface="+mj-lt"/>
              <a:buAutoNum type="arabicPeriod"/>
            </a:pPr>
            <a:r>
              <a:rPr lang="en-US" sz="1500" b="1" dirty="0">
                <a:solidFill>
                  <a:srgbClr val="00B050"/>
                </a:solidFill>
                <a:effectLst/>
                <a:latin typeface="Trebuchet MS" panose="020B0603020202020204" pitchFamily="34" charset="0"/>
              </a:rPr>
              <a:t>PCPP1</a:t>
            </a:r>
            <a:r>
              <a:rPr lang="en-US" sz="1500" b="1" dirty="0">
                <a:effectLst/>
                <a:latin typeface="Trebuchet MS" panose="020B0603020202020204" pitchFamily="34" charset="0"/>
              </a:rPr>
              <a:t>™ </a:t>
            </a:r>
            <a:r>
              <a:rPr lang="en-US" sz="1500" dirty="0">
                <a:effectLst/>
                <a:latin typeface="Trebuchet MS" panose="020B0603020202020204" pitchFamily="34" charset="0"/>
              </a:rPr>
              <a:t>– Certified Professional in Python Programming 1 certification, for advanced programmers</a:t>
            </a:r>
          </a:p>
          <a:p>
            <a:endParaRPr lang="en-US" sz="1500" dirty="0"/>
          </a:p>
        </p:txBody>
      </p:sp>
      <p:sp>
        <p:nvSpPr>
          <p:cNvPr id="6173" name="Rectangle 617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8822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88" name="Rectangle 718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6D585B-1D19-E618-1B21-DA2435668578}"/>
              </a:ext>
            </a:extLst>
          </p:cNvPr>
          <p:cNvSpPr>
            <a:spLocks noGrp="1"/>
          </p:cNvSpPr>
          <p:nvPr>
            <p:ph type="title"/>
          </p:nvPr>
        </p:nvSpPr>
        <p:spPr>
          <a:xfrm>
            <a:off x="572493" y="238539"/>
            <a:ext cx="11018520" cy="1434415"/>
          </a:xfrm>
        </p:spPr>
        <p:txBody>
          <a:bodyPr vert="horz" lIns="91440" tIns="45720" rIns="91440" bIns="45720" rtlCol="0" anchor="b">
            <a:normAutofit/>
          </a:bodyPr>
          <a:lstStyle/>
          <a:p>
            <a:pPr fontAlgn="auto"/>
            <a:r>
              <a:rPr lang="en-US" sz="2000" b="1" i="0" dirty="0">
                <a:solidFill>
                  <a:srgbClr val="282829"/>
                </a:solidFill>
                <a:effectLst/>
                <a:latin typeface="-apple-system"/>
              </a:rPr>
              <a:t>How to learn Python quickly and efficiently</a:t>
            </a:r>
            <a:endParaRPr lang="en-US" sz="4600" b="1" i="0" dirty="0">
              <a:effectLst/>
              <a:latin typeface="Trebuchet MS" panose="020B0603020202020204" pitchFamily="34" charset="0"/>
            </a:endParaRPr>
          </a:p>
        </p:txBody>
      </p:sp>
      <p:sp>
        <p:nvSpPr>
          <p:cNvPr id="719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C95AEC06-C318-0589-ADD7-BE44C6F76C99}"/>
              </a:ext>
            </a:extLst>
          </p:cNvPr>
          <p:cNvSpPr>
            <a:spLocks noGrp="1"/>
          </p:cNvSpPr>
          <p:nvPr>
            <p:ph idx="1"/>
          </p:nvPr>
        </p:nvSpPr>
        <p:spPr>
          <a:xfrm>
            <a:off x="572493" y="2071316"/>
            <a:ext cx="6713552" cy="4119172"/>
          </a:xfrm>
        </p:spPr>
        <p:txBody>
          <a:bodyPr anchor="t">
            <a:normAutofit lnSpcReduction="10000"/>
          </a:bodyPr>
          <a:lstStyle/>
          <a:p>
            <a:pPr rtl="0">
              <a:buFont typeface="+mj-lt"/>
              <a:buAutoNum type="arabicPeriod"/>
            </a:pPr>
            <a:r>
              <a:rPr lang="en-US" sz="1500" b="1" i="0" dirty="0">
                <a:solidFill>
                  <a:schemeClr val="accent2">
                    <a:lumMod val="50000"/>
                  </a:schemeClr>
                </a:solidFill>
                <a:effectLst/>
                <a:latin typeface="Trebuchet MS" panose="020B0603020202020204" pitchFamily="34" charset="0"/>
              </a:rPr>
              <a:t>Start with a good tutorial or book</a:t>
            </a:r>
            <a:r>
              <a:rPr lang="en-US" sz="1500" b="1" i="0" dirty="0">
                <a:effectLst/>
                <a:latin typeface="Trebuchet MS" panose="020B0603020202020204" pitchFamily="34" charset="0"/>
              </a:rPr>
              <a:t>: </a:t>
            </a:r>
            <a:r>
              <a:rPr lang="en-US" sz="1500" b="0" i="0" dirty="0">
                <a:effectLst/>
                <a:latin typeface="Trebuchet MS" panose="020B0603020202020204" pitchFamily="34" charset="0"/>
              </a:rPr>
              <a:t>There are many good tutorials and books available that can help you get started with Python. Look for resources that are geared towards beginners and that take a gradual, step-by-step approach to teaching the language.</a:t>
            </a:r>
          </a:p>
          <a:p>
            <a:pPr rtl="0">
              <a:buFont typeface="+mj-lt"/>
              <a:buAutoNum type="arabicPeriod"/>
            </a:pPr>
            <a:r>
              <a:rPr lang="en-US" sz="1500" b="1" i="0" dirty="0">
                <a:solidFill>
                  <a:schemeClr val="accent2">
                    <a:lumMod val="50000"/>
                  </a:schemeClr>
                </a:solidFill>
                <a:effectLst/>
                <a:latin typeface="Trebuchet MS" panose="020B0603020202020204" pitchFamily="34" charset="0"/>
              </a:rPr>
              <a:t>Practice, practice, practice</a:t>
            </a:r>
            <a:r>
              <a:rPr lang="en-US" sz="1500" b="1" i="0" dirty="0">
                <a:effectLst/>
                <a:latin typeface="Trebuchet MS" panose="020B0603020202020204" pitchFamily="34" charset="0"/>
              </a:rPr>
              <a:t>: </a:t>
            </a:r>
            <a:r>
              <a:rPr lang="en-US" sz="1500" b="0" i="0" dirty="0">
                <a:effectLst/>
                <a:latin typeface="Trebuchet MS" panose="020B0603020202020204" pitchFamily="34" charset="0"/>
              </a:rPr>
              <a:t>The best way to learn Python is to write code. Work through exercises and challenges, and try building small projects to get a feel for the language.</a:t>
            </a:r>
          </a:p>
          <a:p>
            <a:pPr rtl="0">
              <a:buFont typeface="+mj-lt"/>
              <a:buAutoNum type="arabicPeriod"/>
            </a:pPr>
            <a:r>
              <a:rPr lang="en-US" sz="1500" b="1" i="0" dirty="0">
                <a:solidFill>
                  <a:schemeClr val="accent2">
                    <a:lumMod val="50000"/>
                  </a:schemeClr>
                </a:solidFill>
                <a:effectLst/>
                <a:latin typeface="Trebuchet MS" panose="020B0603020202020204" pitchFamily="34" charset="0"/>
              </a:rPr>
              <a:t>Take breaks and review your progress</a:t>
            </a:r>
            <a:r>
              <a:rPr lang="en-US" sz="1500" b="1" i="0" dirty="0">
                <a:effectLst/>
                <a:latin typeface="Trebuchet MS" panose="020B0603020202020204" pitchFamily="34" charset="0"/>
              </a:rPr>
              <a:t>:</a:t>
            </a:r>
            <a:r>
              <a:rPr lang="en-US" sz="1500" b="0" i="0" dirty="0">
                <a:effectLst/>
                <a:latin typeface="Trebuchet MS" panose="020B0603020202020204" pitchFamily="34" charset="0"/>
              </a:rPr>
              <a:t> Learning a programming language can be challenging, and it is important to take breaks and review your progress regularly. This can help you stay motivated and avoid burnout.</a:t>
            </a:r>
          </a:p>
          <a:p>
            <a:pPr rtl="0">
              <a:buFont typeface="+mj-lt"/>
              <a:buAutoNum type="arabicPeriod"/>
            </a:pPr>
            <a:r>
              <a:rPr lang="en-US" sz="1500" b="1" i="0" dirty="0">
                <a:solidFill>
                  <a:schemeClr val="accent2">
                    <a:lumMod val="50000"/>
                  </a:schemeClr>
                </a:solidFill>
                <a:effectLst/>
                <a:latin typeface="Trebuchet MS" panose="020B0603020202020204" pitchFamily="34" charset="0"/>
              </a:rPr>
              <a:t>Get help when you need it</a:t>
            </a:r>
            <a:r>
              <a:rPr lang="en-US" sz="1500" b="1" i="0" dirty="0">
                <a:effectLst/>
                <a:latin typeface="Trebuchet MS" panose="020B0603020202020204" pitchFamily="34" charset="0"/>
              </a:rPr>
              <a:t>:</a:t>
            </a:r>
            <a:r>
              <a:rPr lang="en-US" sz="1500" b="0" i="0" dirty="0">
                <a:effectLst/>
                <a:latin typeface="Trebuchet MS" panose="020B0603020202020204" pitchFamily="34" charset="0"/>
              </a:rPr>
              <a:t> Don't be afraid to ask for help when you are stuck or don't understand something. There are many online communities and forums where you can get help from other Python developers.</a:t>
            </a:r>
          </a:p>
          <a:p>
            <a:pPr rtl="0">
              <a:buFont typeface="+mj-lt"/>
              <a:buAutoNum type="arabicPeriod"/>
            </a:pPr>
            <a:r>
              <a:rPr lang="en-US" sz="1500" b="1" i="0" dirty="0">
                <a:solidFill>
                  <a:schemeClr val="accent2">
                    <a:lumMod val="50000"/>
                  </a:schemeClr>
                </a:solidFill>
                <a:effectLst/>
                <a:latin typeface="Trebuchet MS" panose="020B0603020202020204" pitchFamily="34" charset="0"/>
              </a:rPr>
              <a:t>Learn about key concepts</a:t>
            </a:r>
            <a:r>
              <a:rPr lang="en-US" sz="1500" b="1" i="0" dirty="0">
                <a:effectLst/>
                <a:latin typeface="Trebuchet MS" panose="020B0603020202020204" pitchFamily="34" charset="0"/>
              </a:rPr>
              <a:t>:</a:t>
            </a:r>
            <a:r>
              <a:rPr lang="en-US" sz="1500" b="0" i="0" dirty="0">
                <a:effectLst/>
                <a:latin typeface="Trebuchet MS" panose="020B0603020202020204" pitchFamily="34" charset="0"/>
              </a:rPr>
              <a:t> As you learn Python, try to get a deep understanding of key concepts such as data types, variables, control structures, and object-oriented programming. This will help you become a more effective and efficient programmer.</a:t>
            </a:r>
          </a:p>
          <a:p>
            <a:endParaRPr lang="en-US" sz="1500" dirty="0"/>
          </a:p>
        </p:txBody>
      </p:sp>
      <p:pic>
        <p:nvPicPr>
          <p:cNvPr id="7170" name="Picture 2">
            <a:extLst>
              <a:ext uri="{FF2B5EF4-FFF2-40B4-BE49-F238E27FC236}">
                <a16:creationId xmlns:a16="http://schemas.microsoft.com/office/drawing/2014/main" id="{FD48850C-EEE5-7458-5D04-876A3A4A9D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466" r="1" b="19435"/>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854313"/>
      </p:ext>
    </p:extLst>
  </p:cSld>
  <p:clrMapOvr>
    <a:masterClrMapping/>
  </p:clrMapOvr>
  <mc:AlternateContent xmlns:mc="http://schemas.openxmlformats.org/markup-compatibility/2006" xmlns:p14="http://schemas.microsoft.com/office/powerpoint/2010/main">
    <mc:Choice Requires="p14">
      <p:transition spd="slow" p14:dur="2000" advTm="66970"/>
    </mc:Choice>
    <mc:Fallback xmlns="">
      <p:transition spd="slow" advTm="6697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18" name="Rectangle 821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6D585B-1D19-E618-1B21-DA2435668578}"/>
              </a:ext>
            </a:extLst>
          </p:cNvPr>
          <p:cNvSpPr>
            <a:spLocks noGrp="1"/>
          </p:cNvSpPr>
          <p:nvPr>
            <p:ph type="title"/>
          </p:nvPr>
        </p:nvSpPr>
        <p:spPr>
          <a:xfrm>
            <a:off x="572493" y="238539"/>
            <a:ext cx="11018520" cy="1434415"/>
          </a:xfrm>
        </p:spPr>
        <p:txBody>
          <a:bodyPr vert="horz" lIns="91440" tIns="45720" rIns="91440" bIns="45720" rtlCol="0" anchor="b">
            <a:normAutofit/>
          </a:bodyPr>
          <a:lstStyle/>
          <a:p>
            <a:pPr fontAlgn="auto"/>
            <a:r>
              <a:rPr lang="en-US" sz="4600">
                <a:effectLst/>
                <a:latin typeface="Trebuchet MS" panose="020B0603020202020204" pitchFamily="34" charset="0"/>
              </a:rPr>
              <a:t>Installation Method of Python and available IDEs</a:t>
            </a:r>
            <a:endParaRPr lang="en-US" sz="4600" b="1" i="0">
              <a:effectLst/>
              <a:latin typeface="Trebuchet MS" panose="020B0603020202020204" pitchFamily="34" charset="0"/>
            </a:endParaRPr>
          </a:p>
        </p:txBody>
      </p:sp>
      <p:sp>
        <p:nvSpPr>
          <p:cNvPr id="822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C95AEC06-C318-0589-ADD7-BE44C6F76C99}"/>
              </a:ext>
            </a:extLst>
          </p:cNvPr>
          <p:cNvSpPr>
            <a:spLocks noGrp="1"/>
          </p:cNvSpPr>
          <p:nvPr>
            <p:ph idx="1"/>
          </p:nvPr>
        </p:nvSpPr>
        <p:spPr>
          <a:xfrm>
            <a:off x="572493" y="2071316"/>
            <a:ext cx="6713552" cy="4119172"/>
          </a:xfrm>
        </p:spPr>
        <p:txBody>
          <a:bodyPr anchor="t">
            <a:normAutofit/>
          </a:bodyPr>
          <a:lstStyle/>
          <a:p>
            <a:pPr>
              <a:buFont typeface="+mj-lt"/>
              <a:buAutoNum type="arabicPeriod"/>
            </a:pPr>
            <a:r>
              <a:rPr lang="en-US" sz="1800" b="1" i="0" dirty="0">
                <a:effectLst/>
                <a:latin typeface="Trebuchet MS" panose="020B0603020202020204" pitchFamily="34" charset="0"/>
              </a:rPr>
              <a:t>Official Python Distribution</a:t>
            </a:r>
            <a:r>
              <a:rPr lang="en-US" sz="1400" b="0" i="0" dirty="0">
                <a:effectLst/>
                <a:latin typeface="Trebuchet MS" panose="020B0603020202020204" pitchFamily="34" charset="0"/>
              </a:rPr>
              <a:t>: You can get Python directly from the official Python website. It's like getting the basic version of Python with all the important parts.</a:t>
            </a:r>
          </a:p>
          <a:p>
            <a:pPr>
              <a:buFont typeface="+mj-lt"/>
              <a:buAutoNum type="arabicPeriod"/>
            </a:pPr>
            <a:r>
              <a:rPr lang="en-US" sz="1800" b="1" i="0" dirty="0">
                <a:effectLst/>
                <a:latin typeface="Trebuchet MS" panose="020B0603020202020204" pitchFamily="34" charset="0"/>
              </a:rPr>
              <a:t>Package Managers</a:t>
            </a:r>
            <a:r>
              <a:rPr lang="en-US" sz="1400" b="0" i="0" dirty="0">
                <a:effectLst/>
                <a:latin typeface="Trebuchet MS" panose="020B0603020202020204" pitchFamily="34" charset="0"/>
              </a:rPr>
              <a:t>: These make it easier to install and manage Python and its extra features. The most popular one is called pip. It's like a special tool that helps you add and update Python features easily. Other package managers like Anaconda, </a:t>
            </a:r>
            <a:r>
              <a:rPr lang="en-US" sz="1400" b="0" i="0" dirty="0" err="1">
                <a:effectLst/>
                <a:latin typeface="Trebuchet MS" panose="020B0603020202020204" pitchFamily="34" charset="0"/>
              </a:rPr>
              <a:t>Miniconda</a:t>
            </a:r>
            <a:r>
              <a:rPr lang="en-US" sz="1400" b="0" i="0" dirty="0">
                <a:effectLst/>
                <a:latin typeface="Trebuchet MS" panose="020B0603020202020204" pitchFamily="34" charset="0"/>
              </a:rPr>
              <a:t>, and Homebrew are good for specific things like science and data analysis.</a:t>
            </a:r>
          </a:p>
          <a:p>
            <a:pPr>
              <a:buFont typeface="+mj-lt"/>
              <a:buAutoNum type="arabicPeriod"/>
            </a:pPr>
            <a:r>
              <a:rPr lang="en-US" sz="1600" b="1" i="0" dirty="0">
                <a:effectLst/>
                <a:latin typeface="Trebuchet MS" panose="020B0603020202020204" pitchFamily="34" charset="0"/>
              </a:rPr>
              <a:t>Integrated Development Environments (IDEs): </a:t>
            </a:r>
            <a:r>
              <a:rPr lang="en-US" sz="1400" b="0" i="0" dirty="0">
                <a:effectLst/>
                <a:latin typeface="Trebuchet MS" panose="020B0603020202020204" pitchFamily="34" charset="0"/>
              </a:rPr>
              <a:t>IDEs are special computer programs that give you a complete space for writing Python code. They have tools like code editors, debuggers, and project managers. Some well-known IDEs for Python are PyCharm, Visual Studio Code, Atom, and IDLE (which is included with Python).</a:t>
            </a:r>
          </a:p>
          <a:p>
            <a:pPr>
              <a:buFont typeface="+mj-lt"/>
              <a:buAutoNum type="arabicPeriod"/>
            </a:pPr>
            <a:r>
              <a:rPr lang="en-US" sz="1600" b="1" i="0" dirty="0">
                <a:effectLst/>
                <a:latin typeface="Trebuchet MS" panose="020B0603020202020204" pitchFamily="34" charset="0"/>
              </a:rPr>
              <a:t>Online Code Editors</a:t>
            </a:r>
            <a:r>
              <a:rPr lang="en-US" sz="1400" b="1" i="0" dirty="0">
                <a:effectLst/>
                <a:latin typeface="Trebuchet MS" panose="020B0603020202020204" pitchFamily="34" charset="0"/>
              </a:rPr>
              <a:t>: </a:t>
            </a:r>
            <a:r>
              <a:rPr lang="en-US" sz="1400" b="0" i="0" dirty="0">
                <a:effectLst/>
                <a:latin typeface="Trebuchet MS" panose="020B0603020202020204" pitchFamily="34" charset="0"/>
              </a:rPr>
              <a:t>If you don't want to install anything on your computer, you can use online code editors. They let you write and run Python code right in your web browser. Examples of online code editors are </a:t>
            </a:r>
            <a:r>
              <a:rPr lang="en-US" sz="1400" b="0" i="0" dirty="0" err="1">
                <a:effectLst/>
                <a:latin typeface="Trebuchet MS" panose="020B0603020202020204" pitchFamily="34" charset="0"/>
              </a:rPr>
              <a:t>Replit</a:t>
            </a:r>
            <a:r>
              <a:rPr lang="en-US" sz="1400" b="0" i="0" dirty="0">
                <a:effectLst/>
                <a:latin typeface="Trebuchet MS" panose="020B0603020202020204" pitchFamily="34" charset="0"/>
              </a:rPr>
              <a:t>, Google </a:t>
            </a:r>
            <a:r>
              <a:rPr lang="en-US" sz="1400" b="0" i="0" dirty="0" err="1">
                <a:effectLst/>
                <a:latin typeface="Trebuchet MS" panose="020B0603020202020204" pitchFamily="34" charset="0"/>
              </a:rPr>
              <a:t>Colab</a:t>
            </a:r>
            <a:r>
              <a:rPr lang="en-US" sz="1400" b="0" i="0" dirty="0">
                <a:effectLst/>
                <a:latin typeface="Trebuchet MS" panose="020B0603020202020204" pitchFamily="34" charset="0"/>
              </a:rPr>
              <a:t>, and </a:t>
            </a:r>
            <a:r>
              <a:rPr lang="en-US" sz="1400" b="0" i="0" dirty="0" err="1">
                <a:effectLst/>
                <a:latin typeface="Trebuchet MS" panose="020B0603020202020204" pitchFamily="34" charset="0"/>
              </a:rPr>
              <a:t>Jupyter</a:t>
            </a:r>
            <a:r>
              <a:rPr lang="en-US" sz="1400" b="0" i="0" dirty="0">
                <a:effectLst/>
                <a:latin typeface="Trebuchet MS" panose="020B0603020202020204" pitchFamily="34" charset="0"/>
              </a:rPr>
              <a:t> Notebook (you can find them on websites like Azure Notebooks and Google </a:t>
            </a:r>
            <a:r>
              <a:rPr lang="en-US" sz="1400" b="0" i="0" dirty="0" err="1">
                <a:effectLst/>
                <a:latin typeface="Trebuchet MS" panose="020B0603020202020204" pitchFamily="34" charset="0"/>
              </a:rPr>
              <a:t>Colab</a:t>
            </a:r>
            <a:r>
              <a:rPr lang="en-US" sz="1400" b="0" i="0" dirty="0">
                <a:effectLst/>
                <a:latin typeface="Trebuchet MS" panose="020B0603020202020204" pitchFamily="34" charset="0"/>
              </a:rPr>
              <a:t>).</a:t>
            </a:r>
          </a:p>
        </p:txBody>
      </p:sp>
      <p:pic>
        <p:nvPicPr>
          <p:cNvPr id="8196" name="Picture 4" descr="How to Install Python on Windows [Pycharm IDE]">
            <a:extLst>
              <a:ext uri="{FF2B5EF4-FFF2-40B4-BE49-F238E27FC236}">
                <a16:creationId xmlns:a16="http://schemas.microsoft.com/office/drawing/2014/main" id="{9487CF4D-B83A-0EF2-FABD-C2B47B91457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93" r="15295" b="-1"/>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224001"/>
      </p:ext>
    </p:extLst>
  </p:cSld>
  <p:clrMapOvr>
    <a:masterClrMapping/>
  </p:clrMapOvr>
  <mc:AlternateContent xmlns:mc="http://schemas.openxmlformats.org/markup-compatibility/2006" xmlns:p14="http://schemas.microsoft.com/office/powerpoint/2010/main">
    <mc:Choice Requires="p14">
      <p:transition spd="slow" p14:dur="2000" advTm="288"/>
    </mc:Choice>
    <mc:Fallback xmlns="">
      <p:transition spd="slow" advTm="288"/>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41" name="Rectangle 922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6D585B-1D19-E618-1B21-DA2435668578}"/>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b="1" i="0">
                <a:effectLst/>
                <a:latin typeface="source sans pro" panose="020B0503030403020204" pitchFamily="34" charset="0"/>
              </a:rPr>
              <a:t>The Basic Python Syntax</a:t>
            </a:r>
            <a:endParaRPr lang="en-US" sz="5400" b="1" i="0" dirty="0">
              <a:effectLst/>
              <a:latin typeface="source sans pro" panose="020B0503030403020204" pitchFamily="34" charset="0"/>
            </a:endParaRPr>
          </a:p>
        </p:txBody>
      </p:sp>
      <p:sp>
        <p:nvSpPr>
          <p:cNvPr id="924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234" name="Content Placeholder 3">
            <a:extLst>
              <a:ext uri="{FF2B5EF4-FFF2-40B4-BE49-F238E27FC236}">
                <a16:creationId xmlns:a16="http://schemas.microsoft.com/office/drawing/2014/main" id="{302A9D56-0A6A-3233-A077-2F12690920BF}"/>
              </a:ext>
            </a:extLst>
          </p:cNvPr>
          <p:cNvGraphicFramePr>
            <a:graphicFrameLocks noGrp="1"/>
          </p:cNvGraphicFramePr>
          <p:nvPr>
            <p:ph idx="1"/>
          </p:nvPr>
        </p:nvGraphicFramePr>
        <p:xfrm>
          <a:off x="572493" y="2071316"/>
          <a:ext cx="6713552" cy="41191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218" name="Picture 2" descr="PYTHON BASICS • BuyArmenian Marketplace">
            <a:extLst>
              <a:ext uri="{FF2B5EF4-FFF2-40B4-BE49-F238E27FC236}">
                <a16:creationId xmlns:a16="http://schemas.microsoft.com/office/drawing/2014/main" id="{8C5DB361-5196-A25F-C013-7DF13E710F17}"/>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2201" r="13583" b="2"/>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048200"/>
      </p:ext>
    </p:extLst>
  </p:cSld>
  <p:clrMapOvr>
    <a:masterClrMapping/>
  </p:clrMapOvr>
  <mc:AlternateContent xmlns:mc="http://schemas.openxmlformats.org/markup-compatibility/2006" xmlns:p14="http://schemas.microsoft.com/office/powerpoint/2010/main">
    <mc:Choice Requires="p14">
      <p:transition spd="slow" p14:dur="2000" advTm="984"/>
    </mc:Choice>
    <mc:Fallback xmlns="">
      <p:transition spd="slow" advTm="984"/>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59" name="Rectangle 9253">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261" name="Rectangle 9255">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258" name="Rectangle 9257">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A6D585B-1D19-E618-1B21-DA2435668578}"/>
              </a:ext>
            </a:extLst>
          </p:cNvPr>
          <p:cNvSpPr>
            <a:spLocks noGrp="1"/>
          </p:cNvSpPr>
          <p:nvPr>
            <p:ph type="title"/>
          </p:nvPr>
        </p:nvSpPr>
        <p:spPr>
          <a:xfrm>
            <a:off x="1115568" y="548640"/>
            <a:ext cx="10168128" cy="1179576"/>
          </a:xfrm>
        </p:spPr>
        <p:txBody>
          <a:bodyPr vert="horz" lIns="91440" tIns="45720" rIns="91440" bIns="45720" rtlCol="0">
            <a:normAutofit/>
          </a:bodyPr>
          <a:lstStyle/>
          <a:p>
            <a:pPr algn="ctr"/>
            <a:r>
              <a:rPr lang="en-US" sz="3600" b="0" i="0" dirty="0">
                <a:solidFill>
                  <a:srgbClr val="343434"/>
                </a:solidFill>
                <a:effectLst/>
                <a:latin typeface="Trebuchet MS" panose="020B0603020202020204" pitchFamily="34" charset="0"/>
              </a:rPr>
              <a:t>What is comment and do in Python?</a:t>
            </a:r>
            <a:br>
              <a:rPr lang="en-US" sz="1600" b="0" i="0" dirty="0">
                <a:solidFill>
                  <a:srgbClr val="343434"/>
                </a:solidFill>
                <a:effectLst/>
                <a:latin typeface="gibson"/>
              </a:rPr>
            </a:br>
            <a:endParaRPr lang="en-US" sz="4000" b="0" i="0" dirty="0">
              <a:effectLst/>
              <a:latin typeface="source sans pro" panose="020B0503030403020204" pitchFamily="34" charset="0"/>
            </a:endParaRPr>
          </a:p>
        </p:txBody>
      </p:sp>
      <p:sp>
        <p:nvSpPr>
          <p:cNvPr id="9260" name="Rectangle 9259">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 name="Picture 15" descr="A screenshot of a computer&#10;&#10;Description automatically generated with medium confidence">
            <a:extLst>
              <a:ext uri="{FF2B5EF4-FFF2-40B4-BE49-F238E27FC236}">
                <a16:creationId xmlns:a16="http://schemas.microsoft.com/office/drawing/2014/main" id="{3F6714BE-F6EB-8957-ACA4-41A3DB79762E}"/>
              </a:ext>
            </a:extLst>
          </p:cNvPr>
          <p:cNvPicPr>
            <a:picLocks noChangeAspect="1"/>
          </p:cNvPicPr>
          <p:nvPr/>
        </p:nvPicPr>
        <p:blipFill rotWithShape="1">
          <a:blip r:embed="rId3"/>
          <a:srcRect t="365" r="2" b="494"/>
          <a:stretch/>
        </p:blipFill>
        <p:spPr>
          <a:xfrm>
            <a:off x="908304" y="2478024"/>
            <a:ext cx="8515096" cy="3694176"/>
          </a:xfrm>
          <a:prstGeom prst="rect">
            <a:avLst/>
          </a:prstGeom>
        </p:spPr>
      </p:pic>
    </p:spTree>
    <p:extLst>
      <p:ext uri="{BB962C8B-B14F-4D97-AF65-F5344CB8AC3E}">
        <p14:creationId xmlns:p14="http://schemas.microsoft.com/office/powerpoint/2010/main" val="4092411535"/>
      </p:ext>
    </p:extLst>
  </p:cSld>
  <p:clrMapOvr>
    <a:masterClrMapping/>
  </p:clrMapOvr>
  <mc:AlternateContent xmlns:mc="http://schemas.openxmlformats.org/markup-compatibility/2006" xmlns:p14="http://schemas.microsoft.com/office/powerpoint/2010/main">
    <mc:Choice Requires="p14">
      <p:transition spd="slow" p14:dur="2000" advTm="110"/>
    </mc:Choice>
    <mc:Fallback xmlns="">
      <p:transition spd="slow" advTm="11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90" name="Rectangle 9283">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6D585B-1D19-E618-1B21-DA2435668578}"/>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2600" kern="1200">
                <a:solidFill>
                  <a:schemeClr val="tx1"/>
                </a:solidFill>
                <a:latin typeface="+mj-lt"/>
                <a:ea typeface="+mj-ea"/>
                <a:cs typeface="+mj-cs"/>
              </a:rPr>
              <a:t>Example Code for Comments in Python</a:t>
            </a:r>
            <a:br>
              <a:rPr lang="en-US" sz="2600" b="0" i="0" kern="1200">
                <a:solidFill>
                  <a:schemeClr val="tx1"/>
                </a:solidFill>
                <a:effectLst/>
                <a:latin typeface="+mj-lt"/>
                <a:ea typeface="+mj-ea"/>
                <a:cs typeface="+mj-cs"/>
              </a:rPr>
            </a:br>
            <a:br>
              <a:rPr lang="en-US" sz="2600" b="0" i="0" kern="1200">
                <a:solidFill>
                  <a:schemeClr val="tx1"/>
                </a:solidFill>
                <a:effectLst/>
                <a:latin typeface="+mj-lt"/>
                <a:ea typeface="+mj-ea"/>
                <a:cs typeface="+mj-cs"/>
              </a:rPr>
            </a:br>
            <a:endParaRPr lang="en-US" sz="2600" b="0" i="0" kern="1200">
              <a:solidFill>
                <a:schemeClr val="tx1"/>
              </a:solidFill>
              <a:effectLst/>
              <a:latin typeface="+mj-lt"/>
              <a:ea typeface="+mj-ea"/>
              <a:cs typeface="+mj-cs"/>
            </a:endParaRPr>
          </a:p>
        </p:txBody>
      </p:sp>
      <p:sp>
        <p:nvSpPr>
          <p:cNvPr id="929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with medium confidence">
            <a:extLst>
              <a:ext uri="{FF2B5EF4-FFF2-40B4-BE49-F238E27FC236}">
                <a16:creationId xmlns:a16="http://schemas.microsoft.com/office/drawing/2014/main" id="{5D64B7C0-C3EF-E339-0107-F2BB1260EF5D}"/>
              </a:ext>
            </a:extLst>
          </p:cNvPr>
          <p:cNvPicPr>
            <a:picLocks noChangeAspect="1"/>
          </p:cNvPicPr>
          <p:nvPr/>
        </p:nvPicPr>
        <p:blipFill>
          <a:blip r:embed="rId3"/>
          <a:stretch>
            <a:fillRect/>
          </a:stretch>
        </p:blipFill>
        <p:spPr>
          <a:xfrm>
            <a:off x="1147783" y="2633472"/>
            <a:ext cx="9893386" cy="3586353"/>
          </a:xfrm>
          <a:prstGeom prst="rect">
            <a:avLst/>
          </a:prstGeom>
        </p:spPr>
      </p:pic>
    </p:spTree>
    <p:extLst>
      <p:ext uri="{BB962C8B-B14F-4D97-AF65-F5344CB8AC3E}">
        <p14:creationId xmlns:p14="http://schemas.microsoft.com/office/powerpoint/2010/main" val="3290760185"/>
      </p:ext>
    </p:extLst>
  </p:cSld>
  <p:clrMapOvr>
    <a:masterClrMapping/>
  </p:clrMapOvr>
  <mc:AlternateContent xmlns:mc="http://schemas.openxmlformats.org/markup-compatibility/2006" xmlns:p14="http://schemas.microsoft.com/office/powerpoint/2010/main">
    <mc:Choice Requires="p14">
      <p:transition spd="slow" p14:dur="2000" advTm="111"/>
    </mc:Choice>
    <mc:Fallback xmlns="">
      <p:transition spd="slow" advTm="111"/>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90" name="Rectangle 9283">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6D585B-1D19-E618-1B21-DA2435668578}"/>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2600" kern="1200">
                <a:solidFill>
                  <a:schemeClr val="tx1"/>
                </a:solidFill>
                <a:latin typeface="+mj-lt"/>
                <a:ea typeface="+mj-ea"/>
                <a:cs typeface="+mj-cs"/>
              </a:rPr>
              <a:t>Example Code for Comments in Python</a:t>
            </a:r>
            <a:br>
              <a:rPr lang="en-US" sz="2600" b="0" i="0" kern="1200">
                <a:solidFill>
                  <a:schemeClr val="tx1"/>
                </a:solidFill>
                <a:effectLst/>
                <a:latin typeface="+mj-lt"/>
                <a:ea typeface="+mj-ea"/>
                <a:cs typeface="+mj-cs"/>
              </a:rPr>
            </a:br>
            <a:br>
              <a:rPr lang="en-US" sz="2600" b="0" i="0" kern="1200">
                <a:solidFill>
                  <a:schemeClr val="tx1"/>
                </a:solidFill>
                <a:effectLst/>
                <a:latin typeface="+mj-lt"/>
                <a:ea typeface="+mj-ea"/>
                <a:cs typeface="+mj-cs"/>
              </a:rPr>
            </a:br>
            <a:endParaRPr lang="en-US" sz="2600" b="0" i="0" kern="1200">
              <a:solidFill>
                <a:schemeClr val="tx1"/>
              </a:solidFill>
              <a:effectLst/>
              <a:latin typeface="+mj-lt"/>
              <a:ea typeface="+mj-ea"/>
              <a:cs typeface="+mj-cs"/>
            </a:endParaRPr>
          </a:p>
        </p:txBody>
      </p:sp>
      <p:sp>
        <p:nvSpPr>
          <p:cNvPr id="929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with medium confidence">
            <a:extLst>
              <a:ext uri="{FF2B5EF4-FFF2-40B4-BE49-F238E27FC236}">
                <a16:creationId xmlns:a16="http://schemas.microsoft.com/office/drawing/2014/main" id="{5D64B7C0-C3EF-E339-0107-F2BB1260EF5D}"/>
              </a:ext>
            </a:extLst>
          </p:cNvPr>
          <p:cNvPicPr>
            <a:picLocks noChangeAspect="1"/>
          </p:cNvPicPr>
          <p:nvPr/>
        </p:nvPicPr>
        <p:blipFill>
          <a:blip r:embed="rId3"/>
          <a:stretch>
            <a:fillRect/>
          </a:stretch>
        </p:blipFill>
        <p:spPr>
          <a:xfrm>
            <a:off x="1147783" y="2633472"/>
            <a:ext cx="9893386" cy="3586353"/>
          </a:xfrm>
          <a:prstGeom prst="rect">
            <a:avLst/>
          </a:prstGeom>
        </p:spPr>
      </p:pic>
    </p:spTree>
    <p:extLst>
      <p:ext uri="{BB962C8B-B14F-4D97-AF65-F5344CB8AC3E}">
        <p14:creationId xmlns:p14="http://schemas.microsoft.com/office/powerpoint/2010/main" val="823612433"/>
      </p:ext>
    </p:extLst>
  </p:cSld>
  <p:clrMapOvr>
    <a:masterClrMapping/>
  </p:clrMapOvr>
  <mc:AlternateContent xmlns:mc="http://schemas.openxmlformats.org/markup-compatibility/2006" xmlns:p14="http://schemas.microsoft.com/office/powerpoint/2010/main">
    <mc:Choice Requires="p14">
      <p:transition spd="slow" p14:dur="2000" advTm="649"/>
    </mc:Choice>
    <mc:Fallback xmlns="">
      <p:transition spd="slow" advTm="649"/>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14" name="Rectangle 113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6D585B-1D19-E618-1B21-DA243566857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0" i="0" kern="1200">
                <a:solidFill>
                  <a:schemeClr val="bg1"/>
                </a:solidFill>
                <a:effectLst/>
                <a:latin typeface="+mj-lt"/>
                <a:ea typeface="+mj-ea"/>
                <a:cs typeface="+mj-cs"/>
              </a:rPr>
              <a:t>What is Variable</a:t>
            </a:r>
            <a:endParaRPr lang="en-US" sz="3200" b="1" i="0" kern="1200">
              <a:solidFill>
                <a:schemeClr val="bg1"/>
              </a:solidFill>
              <a:effectLst/>
              <a:latin typeface="+mj-lt"/>
              <a:ea typeface="+mj-ea"/>
              <a:cs typeface="+mj-cs"/>
            </a:endParaRPr>
          </a:p>
        </p:txBody>
      </p:sp>
      <p:pic>
        <p:nvPicPr>
          <p:cNvPr id="11268" name="Picture 4" descr="Variable in C programming Language | atnyla">
            <a:extLst>
              <a:ext uri="{FF2B5EF4-FFF2-40B4-BE49-F238E27FC236}">
                <a16:creationId xmlns:a16="http://schemas.microsoft.com/office/drawing/2014/main" id="{981ECE8E-9C8A-5644-55D8-F6673FB9446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90045" y="1675227"/>
            <a:ext cx="7811910"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170857"/>
      </p:ext>
    </p:extLst>
  </p:cSld>
  <p:clrMapOvr>
    <a:masterClrMapping/>
  </p:clrMapOvr>
  <mc:AlternateContent xmlns:mc="http://schemas.openxmlformats.org/markup-compatibility/2006" xmlns:p14="http://schemas.microsoft.com/office/powerpoint/2010/main">
    <mc:Choice Requires="p14">
      <p:transition spd="slow" p14:dur="2000" advTm="544"/>
    </mc:Choice>
    <mc:Fallback xmlns="">
      <p:transition spd="slow" advTm="54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0" name="Rectangle 104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6D585B-1D19-E618-1B21-DA2435668578}"/>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000" b="0" i="0" kern="1200" dirty="0">
                <a:effectLst/>
                <a:latin typeface="+mj-lt"/>
                <a:ea typeface="+mj-ea"/>
                <a:cs typeface="+mj-cs"/>
              </a:rPr>
              <a:t>Today Agenda</a:t>
            </a:r>
            <a:endParaRPr lang="en-US" sz="5000" kern="1200" dirty="0">
              <a:latin typeface="+mj-lt"/>
              <a:ea typeface="+mj-ea"/>
              <a:cs typeface="+mj-cs"/>
            </a:endParaRPr>
          </a:p>
        </p:txBody>
      </p:sp>
      <p:sp>
        <p:nvSpPr>
          <p:cNvPr id="105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Content Placeholder 1038">
            <a:extLst>
              <a:ext uri="{FF2B5EF4-FFF2-40B4-BE49-F238E27FC236}">
                <a16:creationId xmlns:a16="http://schemas.microsoft.com/office/drawing/2014/main" id="{64BA246D-BA1C-4B09-5818-38066CED0781}"/>
              </a:ext>
            </a:extLst>
          </p:cNvPr>
          <p:cNvSpPr>
            <a:spLocks noGrp="1"/>
          </p:cNvSpPr>
          <p:nvPr>
            <p:ph idx="1"/>
          </p:nvPr>
        </p:nvSpPr>
        <p:spPr>
          <a:xfrm>
            <a:off x="630935" y="2807208"/>
            <a:ext cx="7736203" cy="3410712"/>
          </a:xfrm>
        </p:spPr>
        <p:txBody>
          <a:bodyPr anchor="t">
            <a:normAutofit fontScale="92500" lnSpcReduction="10000"/>
          </a:bodyPr>
          <a:lstStyle/>
          <a:p>
            <a:r>
              <a:rPr lang="en-US" sz="2200" dirty="0">
                <a:latin typeface="Trebuchet MS" panose="020B0603020202020204" pitchFamily="34" charset="0"/>
              </a:rPr>
              <a:t>Basic Building blocks of Programming</a:t>
            </a:r>
          </a:p>
          <a:p>
            <a:r>
              <a:rPr lang="en-US" sz="2200" dirty="0">
                <a:latin typeface="Trebuchet MS" panose="020B0603020202020204" pitchFamily="34" charset="0"/>
              </a:rPr>
              <a:t>Python Features &amp; uses of Python</a:t>
            </a:r>
          </a:p>
          <a:p>
            <a:r>
              <a:rPr lang="en-US" sz="2200" dirty="0">
                <a:latin typeface="Trebuchet MS" panose="020B0603020202020204" pitchFamily="34" charset="0"/>
              </a:rPr>
              <a:t>Basic Operations – Assignment, Numbers and Strings</a:t>
            </a:r>
          </a:p>
          <a:p>
            <a:r>
              <a:rPr lang="en-US" sz="2200" dirty="0">
                <a:latin typeface="Trebuchet MS" panose="020B0603020202020204" pitchFamily="34" charset="0"/>
              </a:rPr>
              <a:t>Loops</a:t>
            </a:r>
          </a:p>
          <a:p>
            <a:r>
              <a:rPr lang="en-US" sz="2200" dirty="0">
                <a:latin typeface="Trebuchet MS" panose="020B0603020202020204" pitchFamily="34" charset="0"/>
              </a:rPr>
              <a:t>Errors &amp; Exception Handling</a:t>
            </a:r>
          </a:p>
          <a:p>
            <a:r>
              <a:rPr lang="en-US" sz="2200" dirty="0">
                <a:latin typeface="Trebuchet MS" panose="020B0603020202020204" pitchFamily="34" charset="0"/>
              </a:rPr>
              <a:t>Labs and Discussions</a:t>
            </a:r>
          </a:p>
          <a:p>
            <a:endParaRPr lang="en-US" sz="2200" dirty="0"/>
          </a:p>
          <a:p>
            <a:endParaRPr lang="en-US" sz="2200" dirty="0"/>
          </a:p>
          <a:p>
            <a:r>
              <a:rPr lang="en-US" sz="2200" dirty="0"/>
              <a:t>Python data types</a:t>
            </a:r>
          </a:p>
          <a:p>
            <a:endParaRPr lang="en-US" sz="2200" dirty="0"/>
          </a:p>
        </p:txBody>
      </p:sp>
      <p:pic>
        <p:nvPicPr>
          <p:cNvPr id="1026" name="Picture 2" descr="Python Basics">
            <a:extLst>
              <a:ext uri="{FF2B5EF4-FFF2-40B4-BE49-F238E27FC236}">
                <a16:creationId xmlns:a16="http://schemas.microsoft.com/office/drawing/2014/main" id="{0172CE85-69C2-9236-95B9-18108C267AD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001124" y="1487329"/>
            <a:ext cx="2556891" cy="3883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229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32" name="Rectangle 11331">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34" name="Right Triangle 11333">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36" name="Rectangle 11335">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6D585B-1D19-E618-1B21-DA2435668578}"/>
              </a:ext>
            </a:extLst>
          </p:cNvPr>
          <p:cNvSpPr>
            <a:spLocks noGrp="1"/>
          </p:cNvSpPr>
          <p:nvPr>
            <p:ph type="title"/>
          </p:nvPr>
        </p:nvSpPr>
        <p:spPr>
          <a:xfrm>
            <a:off x="1123356" y="1188637"/>
            <a:ext cx="9984615" cy="1597228"/>
          </a:xfrm>
        </p:spPr>
        <p:txBody>
          <a:bodyPr vert="horz" lIns="91440" tIns="45720" rIns="91440" bIns="45720" rtlCol="0" anchor="ctr">
            <a:normAutofit/>
          </a:bodyPr>
          <a:lstStyle/>
          <a:p>
            <a:r>
              <a:rPr lang="en-US" sz="6000" b="0" i="0" kern="1200" dirty="0">
                <a:solidFill>
                  <a:schemeClr val="tx1"/>
                </a:solidFill>
                <a:effectLst/>
                <a:latin typeface="+mj-lt"/>
                <a:ea typeface="+mj-ea"/>
                <a:cs typeface="+mj-cs"/>
              </a:rPr>
              <a:t>Local vs Global Variables</a:t>
            </a:r>
            <a:endParaRPr lang="en-US" sz="6000" b="1" i="0" kern="1200" dirty="0">
              <a:solidFill>
                <a:schemeClr val="tx1"/>
              </a:solidFill>
              <a:effectLst/>
              <a:latin typeface="+mj-lt"/>
              <a:ea typeface="+mj-ea"/>
              <a:cs typeface="+mj-cs"/>
            </a:endParaRPr>
          </a:p>
        </p:txBody>
      </p:sp>
      <p:pic>
        <p:nvPicPr>
          <p:cNvPr id="11327" name="Graphic 11317" descr="Board Room">
            <a:extLst>
              <a:ext uri="{FF2B5EF4-FFF2-40B4-BE49-F238E27FC236}">
                <a16:creationId xmlns:a16="http://schemas.microsoft.com/office/drawing/2014/main" id="{02B53FC3-C928-80B9-6AE9-47AC492975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26250" y="3018327"/>
            <a:ext cx="2728198" cy="2728198"/>
          </a:xfrm>
          <a:prstGeom prst="rect">
            <a:avLst/>
          </a:prstGeom>
        </p:spPr>
      </p:pic>
      <p:sp>
        <p:nvSpPr>
          <p:cNvPr id="4" name="TextBox 3">
            <a:extLst>
              <a:ext uri="{FF2B5EF4-FFF2-40B4-BE49-F238E27FC236}">
                <a16:creationId xmlns:a16="http://schemas.microsoft.com/office/drawing/2014/main" id="{53C5DE0E-10B9-26AE-612B-7D0B91BE5D36}"/>
              </a:ext>
            </a:extLst>
          </p:cNvPr>
          <p:cNvSpPr txBox="1"/>
          <p:nvPr/>
        </p:nvSpPr>
        <p:spPr>
          <a:xfrm>
            <a:off x="5255260" y="2998278"/>
            <a:ext cx="4238257" cy="272819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100" dirty="0"/>
              <a:t># Global variable</a:t>
            </a:r>
          </a:p>
          <a:p>
            <a:pPr indent="-228600">
              <a:lnSpc>
                <a:spcPct val="90000"/>
              </a:lnSpc>
              <a:spcAft>
                <a:spcPts val="600"/>
              </a:spcAft>
              <a:buFont typeface="Arial" panose="020B0604020202020204" pitchFamily="34" charset="0"/>
              <a:buChar char="•"/>
            </a:pPr>
            <a:r>
              <a:rPr lang="en-US" sz="1100" dirty="0"/>
              <a:t>name = "John"</a:t>
            </a:r>
          </a:p>
          <a:p>
            <a:pPr indent="-228600">
              <a:lnSpc>
                <a:spcPct val="90000"/>
              </a:lnSpc>
              <a:spcAft>
                <a:spcPts val="600"/>
              </a:spcAft>
              <a:buFont typeface="Arial" panose="020B0604020202020204" pitchFamily="34" charset="0"/>
              <a:buChar char="•"/>
            </a:pPr>
            <a:endParaRPr lang="en-US" sz="1100" dirty="0"/>
          </a:p>
          <a:p>
            <a:pPr indent="-228600">
              <a:lnSpc>
                <a:spcPct val="90000"/>
              </a:lnSpc>
              <a:spcAft>
                <a:spcPts val="600"/>
              </a:spcAft>
              <a:buFont typeface="Arial" panose="020B0604020202020204" pitchFamily="34" charset="0"/>
              <a:buChar char="•"/>
            </a:pPr>
            <a:r>
              <a:rPr lang="en-US" sz="1100" dirty="0"/>
              <a:t>def greet():</a:t>
            </a:r>
          </a:p>
          <a:p>
            <a:pPr indent="-228600">
              <a:lnSpc>
                <a:spcPct val="90000"/>
              </a:lnSpc>
              <a:spcAft>
                <a:spcPts val="600"/>
              </a:spcAft>
              <a:buFont typeface="Arial" panose="020B0604020202020204" pitchFamily="34" charset="0"/>
              <a:buChar char="•"/>
            </a:pPr>
            <a:r>
              <a:rPr lang="en-US" sz="1100" dirty="0"/>
              <a:t>    # Local variable</a:t>
            </a:r>
          </a:p>
          <a:p>
            <a:pPr indent="-228600">
              <a:lnSpc>
                <a:spcPct val="90000"/>
              </a:lnSpc>
              <a:spcAft>
                <a:spcPts val="600"/>
              </a:spcAft>
              <a:buFont typeface="Arial" panose="020B0604020202020204" pitchFamily="34" charset="0"/>
              <a:buChar char="•"/>
            </a:pPr>
            <a:r>
              <a:rPr lang="en-US" sz="1100" dirty="0"/>
              <a:t>    message = "Hello"</a:t>
            </a:r>
          </a:p>
          <a:p>
            <a:pPr indent="-228600">
              <a:lnSpc>
                <a:spcPct val="90000"/>
              </a:lnSpc>
              <a:spcAft>
                <a:spcPts val="600"/>
              </a:spcAft>
              <a:buFont typeface="Arial" panose="020B0604020202020204" pitchFamily="34" charset="0"/>
              <a:buChar char="•"/>
            </a:pPr>
            <a:r>
              <a:rPr lang="en-US" sz="1100" dirty="0"/>
              <a:t>    print(message + ", " + name)</a:t>
            </a:r>
          </a:p>
          <a:p>
            <a:pPr indent="-228600">
              <a:lnSpc>
                <a:spcPct val="90000"/>
              </a:lnSpc>
              <a:spcAft>
                <a:spcPts val="600"/>
              </a:spcAft>
              <a:buFont typeface="Arial" panose="020B0604020202020204" pitchFamily="34" charset="0"/>
              <a:buChar char="•"/>
            </a:pPr>
            <a:endParaRPr lang="en-US" sz="1100" dirty="0"/>
          </a:p>
          <a:p>
            <a:pPr indent="-228600">
              <a:lnSpc>
                <a:spcPct val="90000"/>
              </a:lnSpc>
              <a:spcAft>
                <a:spcPts val="600"/>
              </a:spcAft>
              <a:buFont typeface="Arial" panose="020B0604020202020204" pitchFamily="34" charset="0"/>
              <a:buChar char="•"/>
            </a:pPr>
            <a:r>
              <a:rPr lang="en-US" sz="1100" dirty="0"/>
              <a:t>greet()  # Output: Hello, John</a:t>
            </a:r>
          </a:p>
          <a:p>
            <a:pPr indent="-228600">
              <a:lnSpc>
                <a:spcPct val="90000"/>
              </a:lnSpc>
              <a:spcAft>
                <a:spcPts val="600"/>
              </a:spcAft>
              <a:buFont typeface="Arial" panose="020B0604020202020204" pitchFamily="34" charset="0"/>
              <a:buChar char="•"/>
            </a:pPr>
            <a:r>
              <a:rPr lang="en-US" sz="1100" dirty="0"/>
              <a:t>print(name)  # Output: John</a:t>
            </a:r>
          </a:p>
          <a:p>
            <a:pPr indent="-228600">
              <a:lnSpc>
                <a:spcPct val="90000"/>
              </a:lnSpc>
              <a:spcAft>
                <a:spcPts val="600"/>
              </a:spcAft>
              <a:buFont typeface="Arial" panose="020B0604020202020204" pitchFamily="34" charset="0"/>
              <a:buChar char="•"/>
            </a:pPr>
            <a:r>
              <a:rPr lang="en-US" sz="1100" dirty="0"/>
              <a:t>print(message)  # This will give an error because 'message' is a local variable and is not accessible outside the 'greet' function.</a:t>
            </a:r>
          </a:p>
        </p:txBody>
      </p:sp>
    </p:spTree>
    <p:extLst>
      <p:ext uri="{BB962C8B-B14F-4D97-AF65-F5344CB8AC3E}">
        <p14:creationId xmlns:p14="http://schemas.microsoft.com/office/powerpoint/2010/main" val="1446742757"/>
      </p:ext>
    </p:extLst>
  </p:cSld>
  <p:clrMapOvr>
    <a:masterClrMapping/>
  </p:clrMapOvr>
  <mc:AlternateContent xmlns:mc="http://schemas.openxmlformats.org/markup-compatibility/2006">
    <mc:Choice xmlns:p14="http://schemas.microsoft.com/office/powerpoint/2010/main" Requires="p14">
      <p:transition spd="slow" p14:dur="2000" advTm="544"/>
    </mc:Choice>
    <mc:Fallback>
      <p:transition spd="slow" advTm="544"/>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91BC0F-6F2E-4854-916C-78AFD339D4BE}"/>
              </a:ext>
            </a:extLst>
          </p:cNvPr>
          <p:cNvSpPr>
            <a:spLocks noGrp="1"/>
          </p:cNvSpPr>
          <p:nvPr>
            <p:ph type="title"/>
          </p:nvPr>
        </p:nvSpPr>
        <p:spPr/>
        <p:txBody>
          <a:bodyPr/>
          <a:lstStyle/>
          <a:p>
            <a:r>
              <a:rPr lang="lv-LV" sz="3600" dirty="0">
                <a:latin typeface="Trebuchet MS" panose="020B0603020202020204" pitchFamily="34" charset="0"/>
              </a:rPr>
              <a:t>Variables</a:t>
            </a:r>
            <a:endParaRPr lang="en-US" dirty="0">
              <a:latin typeface="Trebuchet MS" panose="020B0603020202020204" pitchFamily="34" charset="0"/>
            </a:endParaRPr>
          </a:p>
        </p:txBody>
      </p:sp>
      <p:graphicFrame>
        <p:nvGraphicFramePr>
          <p:cNvPr id="9" name="Content Placeholder 6">
            <a:extLst>
              <a:ext uri="{FF2B5EF4-FFF2-40B4-BE49-F238E27FC236}">
                <a16:creationId xmlns:a16="http://schemas.microsoft.com/office/drawing/2014/main" id="{8024D70A-33B4-89A9-FBE0-691E44FDF2AA}"/>
              </a:ext>
            </a:extLst>
          </p:cNvPr>
          <p:cNvGraphicFramePr>
            <a:graphicFrameLocks noGrp="1"/>
          </p:cNvGraphicFramePr>
          <p:nvPr>
            <p:ph sz="quarter" idx="10"/>
            <p:extLst>
              <p:ext uri="{D42A27DB-BD31-4B8C-83A1-F6EECF244321}">
                <p14:modId xmlns:p14="http://schemas.microsoft.com/office/powerpoint/2010/main" val="609161256"/>
              </p:ext>
            </p:extLst>
          </p:nvPr>
        </p:nvGraphicFramePr>
        <p:xfrm>
          <a:off x="381001" y="1371601"/>
          <a:ext cx="5435905" cy="4940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6">
            <a:extLst>
              <a:ext uri="{FF2B5EF4-FFF2-40B4-BE49-F238E27FC236}">
                <a16:creationId xmlns:a16="http://schemas.microsoft.com/office/drawing/2014/main" id="{2B5F3C90-CB7E-41D9-A4F2-E6C8FCAED85D}"/>
              </a:ext>
            </a:extLst>
          </p:cNvPr>
          <p:cNvSpPr txBox="1">
            <a:spLocks/>
          </p:cNvSpPr>
          <p:nvPr/>
        </p:nvSpPr>
        <p:spPr>
          <a:xfrm>
            <a:off x="5816906" y="1371600"/>
            <a:ext cx="5435905" cy="4940300"/>
          </a:xfrm>
          <a:prstGeom prst="rect">
            <a:avLst/>
          </a:prstGeom>
        </p:spPr>
        <p:txBody>
          <a:bodyPr vert="horz" lIns="0" tIns="0" rIns="0" bIns="0" rtlCol="0">
            <a:noAutofit/>
          </a:bodyPr>
          <a:lst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pPr marL="0" lvl="1" indent="0">
              <a:buNone/>
            </a:pPr>
            <a:endParaRPr lang="en-US" dirty="0">
              <a:solidFill>
                <a:schemeClr val="accent1"/>
              </a:solidFill>
            </a:endParaRPr>
          </a:p>
        </p:txBody>
      </p:sp>
      <p:sp>
        <p:nvSpPr>
          <p:cNvPr id="3" name="Rectangle 2">
            <a:extLst>
              <a:ext uri="{FF2B5EF4-FFF2-40B4-BE49-F238E27FC236}">
                <a16:creationId xmlns:a16="http://schemas.microsoft.com/office/drawing/2014/main" id="{A463FA86-2C9C-E2F3-C679-C3FE3E1153A2}"/>
              </a:ext>
            </a:extLst>
          </p:cNvPr>
          <p:cNvSpPr>
            <a:spLocks noChangeArrowheads="1"/>
          </p:cNvSpPr>
          <p:nvPr/>
        </p:nvSpPr>
        <p:spPr bwMode="auto">
          <a:xfrm>
            <a:off x="0" y="-477311"/>
            <a:ext cx="65" cy="954622"/>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031DD6E7-5FF0-65DF-9FDD-94B5D669F253}"/>
              </a:ext>
            </a:extLst>
          </p:cNvPr>
          <p:cNvSpPr txBox="1"/>
          <p:nvPr/>
        </p:nvSpPr>
        <p:spPr>
          <a:xfrm>
            <a:off x="5851855" y="1371599"/>
            <a:ext cx="6238240" cy="440120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374151"/>
                </a:solidFill>
                <a:effectLst/>
                <a:latin typeface="Trebuchet MS" panose="020B0603020202020204" pitchFamily="34" charset="0"/>
              </a:rPr>
              <a:t>str</a:t>
            </a:r>
            <a:r>
              <a:rPr kumimoji="0" lang="en-US" altLang="en-US" sz="2000" b="0" i="0" u="none" strike="noStrike" cap="none" normalizeH="0" baseline="0" dirty="0">
                <a:ln>
                  <a:noFill/>
                </a:ln>
                <a:solidFill>
                  <a:srgbClr val="374151"/>
                </a:solidFill>
                <a:effectLst/>
                <a:latin typeface="Trebuchet MS" panose="020B0603020202020204" pitchFamily="34" charset="0"/>
              </a:rPr>
              <a:t>: A variable that holds a sequence of characters (text).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374151"/>
                </a:solidFill>
                <a:effectLst/>
                <a:latin typeface="Trebuchet MS" panose="020B0603020202020204" pitchFamily="34" charset="0"/>
              </a:rPr>
              <a:t>int</a:t>
            </a:r>
            <a:r>
              <a:rPr kumimoji="0" lang="en-US" altLang="en-US" sz="2000" b="0" i="0" u="none" strike="noStrike" cap="none" normalizeH="0" baseline="0" dirty="0">
                <a:ln>
                  <a:noFill/>
                </a:ln>
                <a:solidFill>
                  <a:srgbClr val="374151"/>
                </a:solidFill>
                <a:effectLst/>
                <a:latin typeface="Trebuchet MS" panose="020B0603020202020204" pitchFamily="34" charset="0"/>
              </a:rPr>
              <a:t>: A variable that holds whole numbers (positive, negative, or zero).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374151"/>
                </a:solidFill>
                <a:effectLst/>
                <a:latin typeface="Trebuchet MS" panose="020B0603020202020204" pitchFamily="34" charset="0"/>
              </a:rPr>
              <a:t>float</a:t>
            </a:r>
            <a:r>
              <a:rPr kumimoji="0" lang="en-US" altLang="en-US" sz="2000" b="0" i="0" u="none" strike="noStrike" cap="none" normalizeH="0" baseline="0" dirty="0">
                <a:ln>
                  <a:noFill/>
                </a:ln>
                <a:solidFill>
                  <a:srgbClr val="374151"/>
                </a:solidFill>
                <a:effectLst/>
                <a:latin typeface="Trebuchet MS" panose="020B0603020202020204" pitchFamily="34" charset="0"/>
              </a:rPr>
              <a:t>: A variable that holds numbers with decimal points.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374151"/>
                </a:solidFill>
                <a:effectLst/>
                <a:latin typeface="Trebuchet MS" panose="020B0603020202020204" pitchFamily="34" charset="0"/>
              </a:rPr>
              <a:t>list</a:t>
            </a:r>
            <a:r>
              <a:rPr kumimoji="0" lang="en-US" altLang="en-US" sz="2000" b="0" i="0" u="none" strike="noStrike" cap="none" normalizeH="0" baseline="0" dirty="0">
                <a:ln>
                  <a:noFill/>
                </a:ln>
                <a:solidFill>
                  <a:srgbClr val="374151"/>
                </a:solidFill>
                <a:effectLst/>
                <a:latin typeface="Trebuchet MS" panose="020B0603020202020204" pitchFamily="34" charset="0"/>
              </a:rPr>
              <a:t>: A variable that holds an ordered collection of items.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374151"/>
                </a:solidFill>
                <a:effectLst/>
                <a:latin typeface="Trebuchet MS" panose="020B0603020202020204" pitchFamily="34" charset="0"/>
              </a:rPr>
              <a:t>tuple</a:t>
            </a:r>
            <a:r>
              <a:rPr kumimoji="0" lang="en-US" altLang="en-US" sz="2000" b="0" i="0" u="none" strike="noStrike" cap="none" normalizeH="0" baseline="0" dirty="0">
                <a:ln>
                  <a:noFill/>
                </a:ln>
                <a:solidFill>
                  <a:srgbClr val="374151"/>
                </a:solidFill>
                <a:effectLst/>
                <a:latin typeface="Trebuchet MS" panose="020B0603020202020204" pitchFamily="34" charset="0"/>
              </a:rPr>
              <a:t>: A variable that holds an ordered collection of items that cannot be changed.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374151"/>
                </a:solidFill>
                <a:effectLst/>
                <a:latin typeface="Trebuchet MS" panose="020B0603020202020204" pitchFamily="34" charset="0"/>
              </a:rPr>
              <a:t>set</a:t>
            </a:r>
            <a:r>
              <a:rPr kumimoji="0" lang="en-US" altLang="en-US" sz="2000" b="0" i="0" u="none" strike="noStrike" cap="none" normalizeH="0" baseline="0" dirty="0">
                <a:ln>
                  <a:noFill/>
                </a:ln>
                <a:solidFill>
                  <a:srgbClr val="374151"/>
                </a:solidFill>
                <a:effectLst/>
                <a:latin typeface="Trebuchet MS" panose="020B0603020202020204" pitchFamily="34" charset="0"/>
              </a:rPr>
              <a:t>: A variable that holds a collection of unique items (no duplicates).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rgbClr val="374151"/>
                </a:solidFill>
                <a:effectLst/>
                <a:latin typeface="Trebuchet MS" panose="020B0603020202020204" pitchFamily="34" charset="0"/>
              </a:rPr>
              <a:t>dict</a:t>
            </a:r>
            <a:r>
              <a:rPr kumimoji="0" lang="en-US" altLang="en-US" sz="2000" b="0" i="0" u="none" strike="noStrike" cap="none" normalizeH="0" baseline="0" dirty="0">
                <a:ln>
                  <a:noFill/>
                </a:ln>
                <a:solidFill>
                  <a:srgbClr val="374151"/>
                </a:solidFill>
                <a:effectLst/>
                <a:latin typeface="Trebuchet MS" panose="020B0603020202020204" pitchFamily="34" charset="0"/>
              </a:rPr>
              <a:t>: A variable that holds a collection of key-value pairs.</a:t>
            </a:r>
          </a:p>
        </p:txBody>
      </p:sp>
    </p:spTree>
    <p:extLst>
      <p:ext uri="{BB962C8B-B14F-4D97-AF65-F5344CB8AC3E}">
        <p14:creationId xmlns:p14="http://schemas.microsoft.com/office/powerpoint/2010/main" val="1732309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01" name="Rectangle 9300">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303" name="Rectangle 9302">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A6D585B-1D19-E618-1B21-DA2435668578}"/>
              </a:ext>
            </a:extLst>
          </p:cNvPr>
          <p:cNvSpPr>
            <a:spLocks noGrp="1"/>
          </p:cNvSpPr>
          <p:nvPr>
            <p:ph type="title"/>
          </p:nvPr>
        </p:nvSpPr>
        <p:spPr>
          <a:xfrm>
            <a:off x="841247" y="978619"/>
            <a:ext cx="3410712" cy="1106424"/>
          </a:xfrm>
        </p:spPr>
        <p:txBody>
          <a:bodyPr vert="horz" lIns="91440" tIns="45720" rIns="91440" bIns="45720" rtlCol="0" anchor="ctr">
            <a:normAutofit/>
          </a:bodyPr>
          <a:lstStyle/>
          <a:p>
            <a:r>
              <a:rPr lang="en-US" sz="2800" b="0" i="0" kern="1200" dirty="0">
                <a:solidFill>
                  <a:schemeClr val="tx1"/>
                </a:solidFill>
                <a:effectLst/>
                <a:latin typeface="Trebuchet MS" panose="020B0603020202020204" pitchFamily="34" charset="0"/>
              </a:rPr>
              <a:t>Introduction to Python Data Types</a:t>
            </a:r>
            <a:endParaRPr lang="en-US" sz="2800" b="1" i="0" kern="1200" dirty="0">
              <a:solidFill>
                <a:schemeClr val="tx1"/>
              </a:solidFill>
              <a:effectLst/>
              <a:latin typeface="Trebuchet MS" panose="020B0603020202020204" pitchFamily="34" charset="0"/>
            </a:endParaRPr>
          </a:p>
        </p:txBody>
      </p:sp>
      <p:sp>
        <p:nvSpPr>
          <p:cNvPr id="9305" name="Rectangle 9304">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307" name="Rectangle 930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Rectangle 1">
            <a:extLst>
              <a:ext uri="{FF2B5EF4-FFF2-40B4-BE49-F238E27FC236}">
                <a16:creationId xmlns:a16="http://schemas.microsoft.com/office/drawing/2014/main" id="{FD61FF27-8DB9-6063-3F46-C469EBE59812}"/>
              </a:ext>
            </a:extLst>
          </p:cNvPr>
          <p:cNvSpPr>
            <a:spLocks noChangeArrowheads="1"/>
          </p:cNvSpPr>
          <p:nvPr/>
        </p:nvSpPr>
        <p:spPr bwMode="auto">
          <a:xfrm>
            <a:off x="841248" y="2252870"/>
            <a:ext cx="3412219" cy="356025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lnSpcReduction="10000"/>
          </a:bodyPr>
          <a:lstStyle/>
          <a:p>
            <a:pPr marR="0" lvl="0" fontAlgn="base">
              <a:lnSpc>
                <a:spcPct val="90000"/>
              </a:lnSpc>
              <a:spcBef>
                <a:spcPct val="0"/>
              </a:spcBef>
              <a:spcAft>
                <a:spcPts val="600"/>
              </a:spcAft>
              <a:buClrTx/>
              <a:buSzTx/>
              <a:tabLst/>
            </a:pPr>
            <a:r>
              <a:rPr lang="en-US" sz="2000" b="0" i="0" dirty="0">
                <a:solidFill>
                  <a:srgbClr val="222222"/>
                </a:solidFill>
                <a:effectLst/>
                <a:latin typeface="Trebuchet MS" panose="020B0603020202020204" pitchFamily="34" charset="0"/>
              </a:rPr>
              <a:t>Python data types – In programming a data type is an attribute of data which tells the interpreter how the programmer intends to use the data. Like most languages Python also supports data types. It includes data types such as numeric or non-numeric and </a:t>
            </a:r>
            <a:r>
              <a:rPr lang="en-US" sz="2000" b="0" i="0" dirty="0" err="1">
                <a:solidFill>
                  <a:srgbClr val="222222"/>
                </a:solidFill>
                <a:effectLst/>
                <a:latin typeface="Trebuchet MS" panose="020B0603020202020204" pitchFamily="34" charset="0"/>
              </a:rPr>
              <a:t>boolean</a:t>
            </a:r>
            <a:r>
              <a:rPr lang="en-US" sz="2000" b="0" i="0" dirty="0">
                <a:solidFill>
                  <a:srgbClr val="222222"/>
                </a:solidFill>
                <a:effectLst/>
                <a:latin typeface="Trebuchet MS" panose="020B0603020202020204" pitchFamily="34" charset="0"/>
              </a:rPr>
              <a:t> etc. Every different types of data works in their different way.</a:t>
            </a:r>
            <a:endParaRPr kumimoji="0" lang="en-US" altLang="en-US" sz="2000" b="0" i="0" u="none" strike="noStrike" cap="none" normalizeH="0" baseline="0" dirty="0">
              <a:ln>
                <a:noFill/>
              </a:ln>
              <a:effectLst/>
              <a:latin typeface="Trebuchet MS" panose="020B0603020202020204" pitchFamily="34" charset="0"/>
            </a:endParaRPr>
          </a:p>
        </p:txBody>
      </p:sp>
      <p:graphicFrame>
        <p:nvGraphicFramePr>
          <p:cNvPr id="3" name="Table 2">
            <a:extLst>
              <a:ext uri="{FF2B5EF4-FFF2-40B4-BE49-F238E27FC236}">
                <a16:creationId xmlns:a16="http://schemas.microsoft.com/office/drawing/2014/main" id="{D7C294FF-8D23-CC09-38EF-0956479BF175}"/>
              </a:ext>
            </a:extLst>
          </p:cNvPr>
          <p:cNvGraphicFramePr>
            <a:graphicFrameLocks noGrp="1"/>
          </p:cNvGraphicFramePr>
          <p:nvPr>
            <p:extLst>
              <p:ext uri="{D42A27DB-BD31-4B8C-83A1-F6EECF244321}">
                <p14:modId xmlns:p14="http://schemas.microsoft.com/office/powerpoint/2010/main" val="104045688"/>
              </p:ext>
            </p:extLst>
          </p:nvPr>
        </p:nvGraphicFramePr>
        <p:xfrm>
          <a:off x="5114925" y="812158"/>
          <a:ext cx="6662548" cy="5531156"/>
        </p:xfrm>
        <a:graphic>
          <a:graphicData uri="http://schemas.openxmlformats.org/drawingml/2006/table">
            <a:tbl>
              <a:tblPr/>
              <a:tblGrid>
                <a:gridCol w="3186483">
                  <a:extLst>
                    <a:ext uri="{9D8B030D-6E8A-4147-A177-3AD203B41FA5}">
                      <a16:colId xmlns:a16="http://schemas.microsoft.com/office/drawing/2014/main" val="2506450711"/>
                    </a:ext>
                  </a:extLst>
                </a:gridCol>
                <a:gridCol w="3476065">
                  <a:extLst>
                    <a:ext uri="{9D8B030D-6E8A-4147-A177-3AD203B41FA5}">
                      <a16:colId xmlns:a16="http://schemas.microsoft.com/office/drawing/2014/main" val="64386660"/>
                    </a:ext>
                  </a:extLst>
                </a:gridCol>
              </a:tblGrid>
              <a:tr h="668215">
                <a:tc>
                  <a:txBody>
                    <a:bodyPr/>
                    <a:lstStyle/>
                    <a:p>
                      <a:r>
                        <a:rPr lang="en-US" sz="3000">
                          <a:effectLst/>
                          <a:latin typeface="Trebuchet MS" panose="020B0603020202020204" pitchFamily="34" charset="0"/>
                        </a:rPr>
                        <a:t>Text Type</a:t>
                      </a:r>
                    </a:p>
                  </a:txBody>
                  <a:tcPr marL="151867" marR="151867" marT="75933" marB="75933" anchor="ctr">
                    <a:lnL w="9525" cap="flat" cmpd="sng" algn="ctr">
                      <a:solidFill>
                        <a:srgbClr val="10220D"/>
                      </a:solidFill>
                      <a:prstDash val="solid"/>
                      <a:round/>
                      <a:headEnd type="none" w="med" len="med"/>
                      <a:tailEnd type="none" w="med" len="med"/>
                    </a:lnL>
                    <a:lnR w="9525" cap="flat" cmpd="sng" algn="ctr">
                      <a:solidFill>
                        <a:srgbClr val="10220D"/>
                      </a:solidFill>
                      <a:prstDash val="solid"/>
                      <a:round/>
                      <a:headEnd type="none" w="med" len="med"/>
                      <a:tailEnd type="none" w="med" len="med"/>
                    </a:lnR>
                    <a:lnT w="9525" cap="flat" cmpd="sng" algn="ctr">
                      <a:solidFill>
                        <a:srgbClr val="10220D"/>
                      </a:solidFill>
                      <a:prstDash val="solid"/>
                      <a:round/>
                      <a:headEnd type="none" w="med" len="med"/>
                      <a:tailEnd type="none" w="med" len="med"/>
                    </a:lnT>
                    <a:lnB w="9525" cap="flat" cmpd="sng" algn="ctr">
                      <a:solidFill>
                        <a:srgbClr val="10220D"/>
                      </a:solidFill>
                      <a:prstDash val="solid"/>
                      <a:round/>
                      <a:headEnd type="none" w="med" len="med"/>
                      <a:tailEnd type="none" w="med" len="med"/>
                    </a:lnB>
                  </a:tcPr>
                </a:tc>
                <a:tc>
                  <a:txBody>
                    <a:bodyPr/>
                    <a:lstStyle/>
                    <a:p>
                      <a:r>
                        <a:rPr lang="en-US" sz="3000">
                          <a:effectLst/>
                          <a:latin typeface="Trebuchet MS" panose="020B0603020202020204" pitchFamily="34" charset="0"/>
                        </a:rPr>
                        <a:t>str</a:t>
                      </a:r>
                    </a:p>
                  </a:txBody>
                  <a:tcPr marL="151867" marR="151867" marT="75933" marB="75933" anchor="ctr">
                    <a:lnL w="9525" cap="flat" cmpd="sng" algn="ctr">
                      <a:solidFill>
                        <a:srgbClr val="10220D"/>
                      </a:solidFill>
                      <a:prstDash val="solid"/>
                      <a:round/>
                      <a:headEnd type="none" w="med" len="med"/>
                      <a:tailEnd type="none" w="med" len="med"/>
                    </a:lnL>
                    <a:lnR w="9525" cap="flat" cmpd="sng" algn="ctr">
                      <a:solidFill>
                        <a:srgbClr val="10220D"/>
                      </a:solidFill>
                      <a:prstDash val="solid"/>
                      <a:round/>
                      <a:headEnd type="none" w="med" len="med"/>
                      <a:tailEnd type="none" w="med" len="med"/>
                    </a:lnR>
                    <a:lnT w="9525" cap="flat" cmpd="sng" algn="ctr">
                      <a:solidFill>
                        <a:srgbClr val="10220D"/>
                      </a:solidFill>
                      <a:prstDash val="solid"/>
                      <a:round/>
                      <a:headEnd type="none" w="med" len="med"/>
                      <a:tailEnd type="none" w="med" len="med"/>
                    </a:lnT>
                    <a:lnB w="9525" cap="flat" cmpd="sng" algn="ctr">
                      <a:solidFill>
                        <a:srgbClr val="10220D"/>
                      </a:solidFill>
                      <a:prstDash val="solid"/>
                      <a:round/>
                      <a:headEnd type="none" w="med" len="med"/>
                      <a:tailEnd type="none" w="med" len="med"/>
                    </a:lnB>
                  </a:tcPr>
                </a:tc>
                <a:extLst>
                  <a:ext uri="{0D108BD9-81ED-4DB2-BD59-A6C34878D82A}">
                    <a16:rowId xmlns:a16="http://schemas.microsoft.com/office/drawing/2014/main" val="676496330"/>
                  </a:ext>
                </a:extLst>
              </a:tr>
              <a:tr h="668215">
                <a:tc>
                  <a:txBody>
                    <a:bodyPr/>
                    <a:lstStyle/>
                    <a:p>
                      <a:r>
                        <a:rPr lang="en-US" sz="3000" dirty="0">
                          <a:effectLst/>
                          <a:latin typeface="Trebuchet MS" panose="020B0603020202020204" pitchFamily="34" charset="0"/>
                        </a:rPr>
                        <a:t>Numeric Type</a:t>
                      </a:r>
                    </a:p>
                  </a:txBody>
                  <a:tcPr marL="151867" marR="151867" marT="75933" marB="75933" anchor="ctr">
                    <a:lnL w="9525" cap="flat" cmpd="sng" algn="ctr">
                      <a:solidFill>
                        <a:srgbClr val="10220D"/>
                      </a:solidFill>
                      <a:prstDash val="solid"/>
                      <a:round/>
                      <a:headEnd type="none" w="med" len="med"/>
                      <a:tailEnd type="none" w="med" len="med"/>
                    </a:lnL>
                    <a:lnR w="9525" cap="flat" cmpd="sng" algn="ctr">
                      <a:solidFill>
                        <a:srgbClr val="10220D"/>
                      </a:solidFill>
                      <a:prstDash val="solid"/>
                      <a:round/>
                      <a:headEnd type="none" w="med" len="med"/>
                      <a:tailEnd type="none" w="med" len="med"/>
                    </a:lnR>
                    <a:lnT w="9525" cap="flat" cmpd="sng" algn="ctr">
                      <a:solidFill>
                        <a:srgbClr val="10220D"/>
                      </a:solidFill>
                      <a:prstDash val="solid"/>
                      <a:round/>
                      <a:headEnd type="none" w="med" len="med"/>
                      <a:tailEnd type="none" w="med" len="med"/>
                    </a:lnT>
                    <a:lnB w="9525" cap="flat" cmpd="sng" algn="ctr">
                      <a:solidFill>
                        <a:srgbClr val="10220D"/>
                      </a:solidFill>
                      <a:prstDash val="solid"/>
                      <a:round/>
                      <a:headEnd type="none" w="med" len="med"/>
                      <a:tailEnd type="none" w="med" len="med"/>
                    </a:lnB>
                  </a:tcPr>
                </a:tc>
                <a:tc>
                  <a:txBody>
                    <a:bodyPr/>
                    <a:lstStyle/>
                    <a:p>
                      <a:r>
                        <a:rPr lang="en-US" sz="3000" dirty="0">
                          <a:effectLst/>
                          <a:latin typeface="Trebuchet MS" panose="020B0603020202020204" pitchFamily="34" charset="0"/>
                        </a:rPr>
                        <a:t>int, float, complex</a:t>
                      </a:r>
                    </a:p>
                  </a:txBody>
                  <a:tcPr marL="151867" marR="151867" marT="75933" marB="75933" anchor="ctr">
                    <a:lnL w="9525" cap="flat" cmpd="sng" algn="ctr">
                      <a:solidFill>
                        <a:srgbClr val="10220D"/>
                      </a:solidFill>
                      <a:prstDash val="solid"/>
                      <a:round/>
                      <a:headEnd type="none" w="med" len="med"/>
                      <a:tailEnd type="none" w="med" len="med"/>
                    </a:lnL>
                    <a:lnR w="9525" cap="flat" cmpd="sng" algn="ctr">
                      <a:solidFill>
                        <a:srgbClr val="10220D"/>
                      </a:solidFill>
                      <a:prstDash val="solid"/>
                      <a:round/>
                      <a:headEnd type="none" w="med" len="med"/>
                      <a:tailEnd type="none" w="med" len="med"/>
                    </a:lnR>
                    <a:lnT w="9525" cap="flat" cmpd="sng" algn="ctr">
                      <a:solidFill>
                        <a:srgbClr val="10220D"/>
                      </a:solidFill>
                      <a:prstDash val="solid"/>
                      <a:round/>
                      <a:headEnd type="none" w="med" len="med"/>
                      <a:tailEnd type="none" w="med" len="med"/>
                    </a:lnT>
                    <a:lnB w="9525" cap="flat" cmpd="sng" algn="ctr">
                      <a:solidFill>
                        <a:srgbClr val="10220D"/>
                      </a:solidFill>
                      <a:prstDash val="solid"/>
                      <a:round/>
                      <a:headEnd type="none" w="med" len="med"/>
                      <a:tailEnd type="none" w="med" len="med"/>
                    </a:lnB>
                  </a:tcPr>
                </a:tc>
                <a:extLst>
                  <a:ext uri="{0D108BD9-81ED-4DB2-BD59-A6C34878D82A}">
                    <a16:rowId xmlns:a16="http://schemas.microsoft.com/office/drawing/2014/main" val="1296072928"/>
                  </a:ext>
                </a:extLst>
              </a:tr>
              <a:tr h="668215">
                <a:tc>
                  <a:txBody>
                    <a:bodyPr/>
                    <a:lstStyle/>
                    <a:p>
                      <a:r>
                        <a:rPr lang="en-US" sz="3000">
                          <a:effectLst/>
                          <a:latin typeface="Trebuchet MS" panose="020B0603020202020204" pitchFamily="34" charset="0"/>
                        </a:rPr>
                        <a:t>Sequence Type</a:t>
                      </a:r>
                    </a:p>
                  </a:txBody>
                  <a:tcPr marL="151867" marR="151867" marT="75933" marB="75933" anchor="ctr">
                    <a:lnL w="9525" cap="flat" cmpd="sng" algn="ctr">
                      <a:solidFill>
                        <a:srgbClr val="10220D"/>
                      </a:solidFill>
                      <a:prstDash val="solid"/>
                      <a:round/>
                      <a:headEnd type="none" w="med" len="med"/>
                      <a:tailEnd type="none" w="med" len="med"/>
                    </a:lnL>
                    <a:lnR w="9525" cap="flat" cmpd="sng" algn="ctr">
                      <a:solidFill>
                        <a:srgbClr val="10220D"/>
                      </a:solidFill>
                      <a:prstDash val="solid"/>
                      <a:round/>
                      <a:headEnd type="none" w="med" len="med"/>
                      <a:tailEnd type="none" w="med" len="med"/>
                    </a:lnR>
                    <a:lnT w="9525" cap="flat" cmpd="sng" algn="ctr">
                      <a:solidFill>
                        <a:srgbClr val="10220D"/>
                      </a:solidFill>
                      <a:prstDash val="solid"/>
                      <a:round/>
                      <a:headEnd type="none" w="med" len="med"/>
                      <a:tailEnd type="none" w="med" len="med"/>
                    </a:lnT>
                    <a:lnB w="9525" cap="flat" cmpd="sng" algn="ctr">
                      <a:solidFill>
                        <a:srgbClr val="10220D"/>
                      </a:solidFill>
                      <a:prstDash val="solid"/>
                      <a:round/>
                      <a:headEnd type="none" w="med" len="med"/>
                      <a:tailEnd type="none" w="med" len="med"/>
                    </a:lnB>
                  </a:tcPr>
                </a:tc>
                <a:tc>
                  <a:txBody>
                    <a:bodyPr/>
                    <a:lstStyle/>
                    <a:p>
                      <a:r>
                        <a:rPr lang="en-US" sz="3000">
                          <a:effectLst/>
                          <a:latin typeface="Trebuchet MS" panose="020B0603020202020204" pitchFamily="34" charset="0"/>
                        </a:rPr>
                        <a:t>list, tuple, range</a:t>
                      </a:r>
                    </a:p>
                  </a:txBody>
                  <a:tcPr marL="151867" marR="151867" marT="75933" marB="75933" anchor="ctr">
                    <a:lnL w="9525" cap="flat" cmpd="sng" algn="ctr">
                      <a:solidFill>
                        <a:srgbClr val="10220D"/>
                      </a:solidFill>
                      <a:prstDash val="solid"/>
                      <a:round/>
                      <a:headEnd type="none" w="med" len="med"/>
                      <a:tailEnd type="none" w="med" len="med"/>
                    </a:lnL>
                    <a:lnR w="9525" cap="flat" cmpd="sng" algn="ctr">
                      <a:solidFill>
                        <a:srgbClr val="10220D"/>
                      </a:solidFill>
                      <a:prstDash val="solid"/>
                      <a:round/>
                      <a:headEnd type="none" w="med" len="med"/>
                      <a:tailEnd type="none" w="med" len="med"/>
                    </a:lnR>
                    <a:lnT w="9525" cap="flat" cmpd="sng" algn="ctr">
                      <a:solidFill>
                        <a:srgbClr val="10220D"/>
                      </a:solidFill>
                      <a:prstDash val="solid"/>
                      <a:round/>
                      <a:headEnd type="none" w="med" len="med"/>
                      <a:tailEnd type="none" w="med" len="med"/>
                    </a:lnT>
                    <a:lnB w="9525" cap="flat" cmpd="sng" algn="ctr">
                      <a:solidFill>
                        <a:srgbClr val="10220D"/>
                      </a:solidFill>
                      <a:prstDash val="solid"/>
                      <a:round/>
                      <a:headEnd type="none" w="med" len="med"/>
                      <a:tailEnd type="none" w="med" len="med"/>
                    </a:lnB>
                  </a:tcPr>
                </a:tc>
                <a:extLst>
                  <a:ext uri="{0D108BD9-81ED-4DB2-BD59-A6C34878D82A}">
                    <a16:rowId xmlns:a16="http://schemas.microsoft.com/office/drawing/2014/main" val="3512070037"/>
                  </a:ext>
                </a:extLst>
              </a:tr>
              <a:tr h="668215">
                <a:tc>
                  <a:txBody>
                    <a:bodyPr/>
                    <a:lstStyle/>
                    <a:p>
                      <a:r>
                        <a:rPr lang="en-US" sz="3000">
                          <a:effectLst/>
                          <a:latin typeface="Trebuchet MS" panose="020B0603020202020204" pitchFamily="34" charset="0"/>
                        </a:rPr>
                        <a:t>Mapping Type</a:t>
                      </a:r>
                    </a:p>
                  </a:txBody>
                  <a:tcPr marL="151867" marR="151867" marT="75933" marB="75933" anchor="ctr">
                    <a:lnL w="9525" cap="flat" cmpd="sng" algn="ctr">
                      <a:solidFill>
                        <a:srgbClr val="10220D"/>
                      </a:solidFill>
                      <a:prstDash val="solid"/>
                      <a:round/>
                      <a:headEnd type="none" w="med" len="med"/>
                      <a:tailEnd type="none" w="med" len="med"/>
                    </a:lnL>
                    <a:lnR w="9525" cap="flat" cmpd="sng" algn="ctr">
                      <a:solidFill>
                        <a:srgbClr val="10220D"/>
                      </a:solidFill>
                      <a:prstDash val="solid"/>
                      <a:round/>
                      <a:headEnd type="none" w="med" len="med"/>
                      <a:tailEnd type="none" w="med" len="med"/>
                    </a:lnR>
                    <a:lnT w="9525" cap="flat" cmpd="sng" algn="ctr">
                      <a:solidFill>
                        <a:srgbClr val="10220D"/>
                      </a:solidFill>
                      <a:prstDash val="solid"/>
                      <a:round/>
                      <a:headEnd type="none" w="med" len="med"/>
                      <a:tailEnd type="none" w="med" len="med"/>
                    </a:lnT>
                    <a:lnB w="9525" cap="flat" cmpd="sng" algn="ctr">
                      <a:solidFill>
                        <a:srgbClr val="10220D"/>
                      </a:solidFill>
                      <a:prstDash val="solid"/>
                      <a:round/>
                      <a:headEnd type="none" w="med" len="med"/>
                      <a:tailEnd type="none" w="med" len="med"/>
                    </a:lnB>
                  </a:tcPr>
                </a:tc>
                <a:tc>
                  <a:txBody>
                    <a:bodyPr/>
                    <a:lstStyle/>
                    <a:p>
                      <a:r>
                        <a:rPr lang="en-US" sz="3000">
                          <a:effectLst/>
                          <a:latin typeface="Trebuchet MS" panose="020B0603020202020204" pitchFamily="34" charset="0"/>
                        </a:rPr>
                        <a:t>dict</a:t>
                      </a:r>
                    </a:p>
                  </a:txBody>
                  <a:tcPr marL="151867" marR="151867" marT="75933" marB="75933" anchor="ctr">
                    <a:lnL w="9525" cap="flat" cmpd="sng" algn="ctr">
                      <a:solidFill>
                        <a:srgbClr val="10220D"/>
                      </a:solidFill>
                      <a:prstDash val="solid"/>
                      <a:round/>
                      <a:headEnd type="none" w="med" len="med"/>
                      <a:tailEnd type="none" w="med" len="med"/>
                    </a:lnL>
                    <a:lnR w="9525" cap="flat" cmpd="sng" algn="ctr">
                      <a:solidFill>
                        <a:srgbClr val="10220D"/>
                      </a:solidFill>
                      <a:prstDash val="solid"/>
                      <a:round/>
                      <a:headEnd type="none" w="med" len="med"/>
                      <a:tailEnd type="none" w="med" len="med"/>
                    </a:lnR>
                    <a:lnT w="9525" cap="flat" cmpd="sng" algn="ctr">
                      <a:solidFill>
                        <a:srgbClr val="10220D"/>
                      </a:solidFill>
                      <a:prstDash val="solid"/>
                      <a:round/>
                      <a:headEnd type="none" w="med" len="med"/>
                      <a:tailEnd type="none" w="med" len="med"/>
                    </a:lnT>
                    <a:lnB w="9525" cap="flat" cmpd="sng" algn="ctr">
                      <a:solidFill>
                        <a:srgbClr val="10220D"/>
                      </a:solidFill>
                      <a:prstDash val="solid"/>
                      <a:round/>
                      <a:headEnd type="none" w="med" len="med"/>
                      <a:tailEnd type="none" w="med" len="med"/>
                    </a:lnB>
                  </a:tcPr>
                </a:tc>
                <a:extLst>
                  <a:ext uri="{0D108BD9-81ED-4DB2-BD59-A6C34878D82A}">
                    <a16:rowId xmlns:a16="http://schemas.microsoft.com/office/drawing/2014/main" val="1516171560"/>
                  </a:ext>
                </a:extLst>
              </a:tr>
              <a:tr h="668215">
                <a:tc>
                  <a:txBody>
                    <a:bodyPr/>
                    <a:lstStyle/>
                    <a:p>
                      <a:r>
                        <a:rPr lang="en-US" sz="3000">
                          <a:effectLst/>
                          <a:latin typeface="Trebuchet MS" panose="020B0603020202020204" pitchFamily="34" charset="0"/>
                        </a:rPr>
                        <a:t>Set Type</a:t>
                      </a:r>
                    </a:p>
                  </a:txBody>
                  <a:tcPr marL="151867" marR="151867" marT="75933" marB="75933" anchor="ctr">
                    <a:lnL w="9525" cap="flat" cmpd="sng" algn="ctr">
                      <a:solidFill>
                        <a:srgbClr val="10220D"/>
                      </a:solidFill>
                      <a:prstDash val="solid"/>
                      <a:round/>
                      <a:headEnd type="none" w="med" len="med"/>
                      <a:tailEnd type="none" w="med" len="med"/>
                    </a:lnL>
                    <a:lnR w="9525" cap="flat" cmpd="sng" algn="ctr">
                      <a:solidFill>
                        <a:srgbClr val="10220D"/>
                      </a:solidFill>
                      <a:prstDash val="solid"/>
                      <a:round/>
                      <a:headEnd type="none" w="med" len="med"/>
                      <a:tailEnd type="none" w="med" len="med"/>
                    </a:lnR>
                    <a:lnT w="9525" cap="flat" cmpd="sng" algn="ctr">
                      <a:solidFill>
                        <a:srgbClr val="10220D"/>
                      </a:solidFill>
                      <a:prstDash val="solid"/>
                      <a:round/>
                      <a:headEnd type="none" w="med" len="med"/>
                      <a:tailEnd type="none" w="med" len="med"/>
                    </a:lnT>
                    <a:lnB w="9525" cap="flat" cmpd="sng" algn="ctr">
                      <a:solidFill>
                        <a:srgbClr val="10220D"/>
                      </a:solidFill>
                      <a:prstDash val="solid"/>
                      <a:round/>
                      <a:headEnd type="none" w="med" len="med"/>
                      <a:tailEnd type="none" w="med" len="med"/>
                    </a:lnB>
                  </a:tcPr>
                </a:tc>
                <a:tc>
                  <a:txBody>
                    <a:bodyPr/>
                    <a:lstStyle/>
                    <a:p>
                      <a:r>
                        <a:rPr lang="en-US" sz="3000">
                          <a:effectLst/>
                          <a:latin typeface="Trebuchet MS" panose="020B0603020202020204" pitchFamily="34" charset="0"/>
                        </a:rPr>
                        <a:t>set, frozenset</a:t>
                      </a:r>
                    </a:p>
                  </a:txBody>
                  <a:tcPr marL="151867" marR="151867" marT="75933" marB="75933" anchor="ctr">
                    <a:lnL w="9525" cap="flat" cmpd="sng" algn="ctr">
                      <a:solidFill>
                        <a:srgbClr val="10220D"/>
                      </a:solidFill>
                      <a:prstDash val="solid"/>
                      <a:round/>
                      <a:headEnd type="none" w="med" len="med"/>
                      <a:tailEnd type="none" w="med" len="med"/>
                    </a:lnL>
                    <a:lnR w="9525" cap="flat" cmpd="sng" algn="ctr">
                      <a:solidFill>
                        <a:srgbClr val="10220D"/>
                      </a:solidFill>
                      <a:prstDash val="solid"/>
                      <a:round/>
                      <a:headEnd type="none" w="med" len="med"/>
                      <a:tailEnd type="none" w="med" len="med"/>
                    </a:lnR>
                    <a:lnT w="9525" cap="flat" cmpd="sng" algn="ctr">
                      <a:solidFill>
                        <a:srgbClr val="10220D"/>
                      </a:solidFill>
                      <a:prstDash val="solid"/>
                      <a:round/>
                      <a:headEnd type="none" w="med" len="med"/>
                      <a:tailEnd type="none" w="med" len="med"/>
                    </a:lnT>
                    <a:lnB w="9525" cap="flat" cmpd="sng" algn="ctr">
                      <a:solidFill>
                        <a:srgbClr val="10220D"/>
                      </a:solidFill>
                      <a:prstDash val="solid"/>
                      <a:round/>
                      <a:headEnd type="none" w="med" len="med"/>
                      <a:tailEnd type="none" w="med" len="med"/>
                    </a:lnB>
                  </a:tcPr>
                </a:tc>
                <a:extLst>
                  <a:ext uri="{0D108BD9-81ED-4DB2-BD59-A6C34878D82A}">
                    <a16:rowId xmlns:a16="http://schemas.microsoft.com/office/drawing/2014/main" val="1439056801"/>
                  </a:ext>
                </a:extLst>
              </a:tr>
              <a:tr h="668215">
                <a:tc>
                  <a:txBody>
                    <a:bodyPr/>
                    <a:lstStyle/>
                    <a:p>
                      <a:r>
                        <a:rPr lang="en-US" sz="3000">
                          <a:effectLst/>
                          <a:latin typeface="Trebuchet MS" panose="020B0603020202020204" pitchFamily="34" charset="0"/>
                        </a:rPr>
                        <a:t>Boolean Type</a:t>
                      </a:r>
                    </a:p>
                  </a:txBody>
                  <a:tcPr marL="151867" marR="151867" marT="75933" marB="75933" anchor="ctr">
                    <a:lnL w="9525" cap="flat" cmpd="sng" algn="ctr">
                      <a:solidFill>
                        <a:srgbClr val="10220D"/>
                      </a:solidFill>
                      <a:prstDash val="solid"/>
                      <a:round/>
                      <a:headEnd type="none" w="med" len="med"/>
                      <a:tailEnd type="none" w="med" len="med"/>
                    </a:lnL>
                    <a:lnR w="9525" cap="flat" cmpd="sng" algn="ctr">
                      <a:solidFill>
                        <a:srgbClr val="10220D"/>
                      </a:solidFill>
                      <a:prstDash val="solid"/>
                      <a:round/>
                      <a:headEnd type="none" w="med" len="med"/>
                      <a:tailEnd type="none" w="med" len="med"/>
                    </a:lnR>
                    <a:lnT w="9525" cap="flat" cmpd="sng" algn="ctr">
                      <a:solidFill>
                        <a:srgbClr val="10220D"/>
                      </a:solidFill>
                      <a:prstDash val="solid"/>
                      <a:round/>
                      <a:headEnd type="none" w="med" len="med"/>
                      <a:tailEnd type="none" w="med" len="med"/>
                    </a:lnT>
                    <a:lnB w="9525" cap="flat" cmpd="sng" algn="ctr">
                      <a:solidFill>
                        <a:srgbClr val="10220D"/>
                      </a:solidFill>
                      <a:prstDash val="solid"/>
                      <a:round/>
                      <a:headEnd type="none" w="med" len="med"/>
                      <a:tailEnd type="none" w="med" len="med"/>
                    </a:lnB>
                  </a:tcPr>
                </a:tc>
                <a:tc>
                  <a:txBody>
                    <a:bodyPr/>
                    <a:lstStyle/>
                    <a:p>
                      <a:r>
                        <a:rPr lang="en-US" sz="3000">
                          <a:effectLst/>
                          <a:latin typeface="Trebuchet MS" panose="020B0603020202020204" pitchFamily="34" charset="0"/>
                        </a:rPr>
                        <a:t>Bool</a:t>
                      </a:r>
                    </a:p>
                  </a:txBody>
                  <a:tcPr marL="151867" marR="151867" marT="75933" marB="75933" anchor="ctr">
                    <a:lnL w="9525" cap="flat" cmpd="sng" algn="ctr">
                      <a:solidFill>
                        <a:srgbClr val="10220D"/>
                      </a:solidFill>
                      <a:prstDash val="solid"/>
                      <a:round/>
                      <a:headEnd type="none" w="med" len="med"/>
                      <a:tailEnd type="none" w="med" len="med"/>
                    </a:lnL>
                    <a:lnR w="9525" cap="flat" cmpd="sng" algn="ctr">
                      <a:solidFill>
                        <a:srgbClr val="10220D"/>
                      </a:solidFill>
                      <a:prstDash val="solid"/>
                      <a:round/>
                      <a:headEnd type="none" w="med" len="med"/>
                      <a:tailEnd type="none" w="med" len="med"/>
                    </a:lnR>
                    <a:lnT w="9525" cap="flat" cmpd="sng" algn="ctr">
                      <a:solidFill>
                        <a:srgbClr val="10220D"/>
                      </a:solidFill>
                      <a:prstDash val="solid"/>
                      <a:round/>
                      <a:headEnd type="none" w="med" len="med"/>
                      <a:tailEnd type="none" w="med" len="med"/>
                    </a:lnT>
                    <a:lnB w="9525" cap="flat" cmpd="sng" algn="ctr">
                      <a:solidFill>
                        <a:srgbClr val="10220D"/>
                      </a:solidFill>
                      <a:prstDash val="solid"/>
                      <a:round/>
                      <a:headEnd type="none" w="med" len="med"/>
                      <a:tailEnd type="none" w="med" len="med"/>
                    </a:lnB>
                  </a:tcPr>
                </a:tc>
                <a:extLst>
                  <a:ext uri="{0D108BD9-81ED-4DB2-BD59-A6C34878D82A}">
                    <a16:rowId xmlns:a16="http://schemas.microsoft.com/office/drawing/2014/main" val="838862059"/>
                  </a:ext>
                </a:extLst>
              </a:tr>
              <a:tr h="1123815">
                <a:tc>
                  <a:txBody>
                    <a:bodyPr/>
                    <a:lstStyle/>
                    <a:p>
                      <a:r>
                        <a:rPr lang="en-US" sz="3000">
                          <a:effectLst/>
                          <a:latin typeface="Trebuchet MS" panose="020B0603020202020204" pitchFamily="34" charset="0"/>
                        </a:rPr>
                        <a:t>Binary Type</a:t>
                      </a:r>
                    </a:p>
                  </a:txBody>
                  <a:tcPr marL="151867" marR="151867" marT="75933" marB="75933" anchor="ctr">
                    <a:lnL w="9525" cap="flat" cmpd="sng" algn="ctr">
                      <a:solidFill>
                        <a:srgbClr val="10220D"/>
                      </a:solidFill>
                      <a:prstDash val="solid"/>
                      <a:round/>
                      <a:headEnd type="none" w="med" len="med"/>
                      <a:tailEnd type="none" w="med" len="med"/>
                    </a:lnL>
                    <a:lnR w="9525" cap="flat" cmpd="sng" algn="ctr">
                      <a:solidFill>
                        <a:srgbClr val="10220D"/>
                      </a:solidFill>
                      <a:prstDash val="solid"/>
                      <a:round/>
                      <a:headEnd type="none" w="med" len="med"/>
                      <a:tailEnd type="none" w="med" len="med"/>
                    </a:lnR>
                    <a:lnT w="9525" cap="flat" cmpd="sng" algn="ctr">
                      <a:solidFill>
                        <a:srgbClr val="10220D"/>
                      </a:solidFill>
                      <a:prstDash val="solid"/>
                      <a:round/>
                      <a:headEnd type="none" w="med" len="med"/>
                      <a:tailEnd type="none" w="med" len="med"/>
                    </a:lnT>
                    <a:lnB w="9525" cap="flat" cmpd="sng" algn="ctr">
                      <a:solidFill>
                        <a:srgbClr val="10220D"/>
                      </a:solidFill>
                      <a:prstDash val="solid"/>
                      <a:round/>
                      <a:headEnd type="none" w="med" len="med"/>
                      <a:tailEnd type="none" w="med" len="med"/>
                    </a:lnB>
                  </a:tcPr>
                </a:tc>
                <a:tc>
                  <a:txBody>
                    <a:bodyPr/>
                    <a:lstStyle/>
                    <a:p>
                      <a:r>
                        <a:rPr lang="en-US" sz="3000" dirty="0">
                          <a:effectLst/>
                          <a:latin typeface="Trebuchet MS" panose="020B0603020202020204" pitchFamily="34" charset="0"/>
                        </a:rPr>
                        <a:t>Bytes, </a:t>
                      </a:r>
                      <a:r>
                        <a:rPr lang="en-US" sz="3000" dirty="0" err="1">
                          <a:effectLst/>
                          <a:latin typeface="Trebuchet MS" panose="020B0603020202020204" pitchFamily="34" charset="0"/>
                        </a:rPr>
                        <a:t>bytearray</a:t>
                      </a:r>
                      <a:r>
                        <a:rPr lang="en-US" sz="3000" dirty="0">
                          <a:effectLst/>
                          <a:latin typeface="Trebuchet MS" panose="020B0603020202020204" pitchFamily="34" charset="0"/>
                        </a:rPr>
                        <a:t>, </a:t>
                      </a:r>
                      <a:r>
                        <a:rPr lang="en-US" sz="3000" dirty="0" err="1">
                          <a:effectLst/>
                          <a:latin typeface="Trebuchet MS" panose="020B0603020202020204" pitchFamily="34" charset="0"/>
                        </a:rPr>
                        <a:t>memoryview</a:t>
                      </a:r>
                      <a:endParaRPr lang="en-US" sz="3000" dirty="0">
                        <a:effectLst/>
                        <a:latin typeface="Trebuchet MS" panose="020B0603020202020204" pitchFamily="34" charset="0"/>
                      </a:endParaRPr>
                    </a:p>
                  </a:txBody>
                  <a:tcPr marL="151867" marR="151867" marT="75933" marB="75933" anchor="ctr">
                    <a:lnL w="9525" cap="flat" cmpd="sng" algn="ctr">
                      <a:solidFill>
                        <a:srgbClr val="10220D"/>
                      </a:solidFill>
                      <a:prstDash val="solid"/>
                      <a:round/>
                      <a:headEnd type="none" w="med" len="med"/>
                      <a:tailEnd type="none" w="med" len="med"/>
                    </a:lnL>
                    <a:lnR w="9525" cap="flat" cmpd="sng" algn="ctr">
                      <a:solidFill>
                        <a:srgbClr val="10220D"/>
                      </a:solidFill>
                      <a:prstDash val="solid"/>
                      <a:round/>
                      <a:headEnd type="none" w="med" len="med"/>
                      <a:tailEnd type="none" w="med" len="med"/>
                    </a:lnR>
                    <a:lnT w="9525" cap="flat" cmpd="sng" algn="ctr">
                      <a:solidFill>
                        <a:srgbClr val="10220D"/>
                      </a:solidFill>
                      <a:prstDash val="solid"/>
                      <a:round/>
                      <a:headEnd type="none" w="med" len="med"/>
                      <a:tailEnd type="none" w="med" len="med"/>
                    </a:lnT>
                    <a:lnB w="9525" cap="flat" cmpd="sng" algn="ctr">
                      <a:solidFill>
                        <a:srgbClr val="10220D"/>
                      </a:solidFill>
                      <a:prstDash val="solid"/>
                      <a:round/>
                      <a:headEnd type="none" w="med" len="med"/>
                      <a:tailEnd type="none" w="med" len="med"/>
                    </a:lnB>
                  </a:tcPr>
                </a:tc>
                <a:extLst>
                  <a:ext uri="{0D108BD9-81ED-4DB2-BD59-A6C34878D82A}">
                    <a16:rowId xmlns:a16="http://schemas.microsoft.com/office/drawing/2014/main" val="3863400183"/>
                  </a:ext>
                </a:extLst>
              </a:tr>
            </a:tbl>
          </a:graphicData>
        </a:graphic>
      </p:graphicFrame>
    </p:spTree>
    <p:extLst>
      <p:ext uri="{BB962C8B-B14F-4D97-AF65-F5344CB8AC3E}">
        <p14:creationId xmlns:p14="http://schemas.microsoft.com/office/powerpoint/2010/main" val="3759062622"/>
      </p:ext>
    </p:extLst>
  </p:cSld>
  <p:clrMapOvr>
    <a:masterClrMapping/>
  </p:clrMapOvr>
  <mc:AlternateContent xmlns:mc="http://schemas.openxmlformats.org/markup-compatibility/2006" xmlns:p14="http://schemas.microsoft.com/office/powerpoint/2010/main">
    <mc:Choice Requires="p14">
      <p:transition spd="slow" p14:dur="2000" advTm="20983"/>
    </mc:Choice>
    <mc:Fallback xmlns="">
      <p:transition spd="slow" advTm="20983"/>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08" name="Rectangle 9307">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6D585B-1D19-E618-1B21-DA2435668578}"/>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5100" b="0" i="0" kern="1200">
                <a:solidFill>
                  <a:schemeClr val="tx1"/>
                </a:solidFill>
                <a:effectLst/>
                <a:latin typeface="+mj-lt"/>
                <a:ea typeface="+mj-ea"/>
                <a:cs typeface="+mj-cs"/>
              </a:rPr>
              <a:t>Integer variables – Numeric Data Type</a:t>
            </a:r>
            <a:endParaRPr lang="en-US" sz="5100" b="1" i="0" kern="1200">
              <a:solidFill>
                <a:schemeClr val="tx1"/>
              </a:solidFill>
              <a:effectLst/>
              <a:latin typeface="+mj-lt"/>
              <a:ea typeface="+mj-ea"/>
              <a:cs typeface="+mj-cs"/>
            </a:endParaRPr>
          </a:p>
        </p:txBody>
      </p:sp>
      <p:sp>
        <p:nvSpPr>
          <p:cNvPr id="9310"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 shot of a computer&#10;&#10;Description automatically generated with medium confidence">
            <a:extLst>
              <a:ext uri="{FF2B5EF4-FFF2-40B4-BE49-F238E27FC236}">
                <a16:creationId xmlns:a16="http://schemas.microsoft.com/office/drawing/2014/main" id="{A2ED37B1-452F-5CBB-740D-0B4C6BF6CEFD}"/>
              </a:ext>
            </a:extLst>
          </p:cNvPr>
          <p:cNvPicPr>
            <a:picLocks noChangeAspect="1"/>
          </p:cNvPicPr>
          <p:nvPr/>
        </p:nvPicPr>
        <p:blipFill>
          <a:blip r:embed="rId3"/>
          <a:stretch>
            <a:fillRect/>
          </a:stretch>
        </p:blipFill>
        <p:spPr>
          <a:xfrm>
            <a:off x="320040" y="2752062"/>
            <a:ext cx="11548872" cy="3349172"/>
          </a:xfrm>
          <a:prstGeom prst="rect">
            <a:avLst/>
          </a:prstGeom>
        </p:spPr>
      </p:pic>
    </p:spTree>
    <p:extLst>
      <p:ext uri="{BB962C8B-B14F-4D97-AF65-F5344CB8AC3E}">
        <p14:creationId xmlns:p14="http://schemas.microsoft.com/office/powerpoint/2010/main" val="3210937901"/>
      </p:ext>
    </p:extLst>
  </p:cSld>
  <p:clrMapOvr>
    <a:masterClrMapping/>
  </p:clrMapOvr>
  <mc:AlternateContent xmlns:mc="http://schemas.openxmlformats.org/markup-compatibility/2006" xmlns:p14="http://schemas.microsoft.com/office/powerpoint/2010/main">
    <mc:Choice Requires="p14">
      <p:transition spd="slow" p14:dur="2000" advTm="61422"/>
    </mc:Choice>
    <mc:Fallback xmlns="">
      <p:transition spd="slow" advTm="61422"/>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08" name="Rectangle 9307">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6D585B-1D19-E618-1B21-DA2435668578}"/>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5100" dirty="0"/>
              <a:t>Variable Labs</a:t>
            </a:r>
            <a:endParaRPr lang="en-US" sz="5100" b="1" i="0" kern="1200" dirty="0">
              <a:solidFill>
                <a:schemeClr val="tx1"/>
              </a:solidFill>
              <a:effectLst/>
              <a:latin typeface="+mj-lt"/>
              <a:ea typeface="+mj-ea"/>
              <a:cs typeface="+mj-cs"/>
            </a:endParaRPr>
          </a:p>
        </p:txBody>
      </p:sp>
      <p:sp>
        <p:nvSpPr>
          <p:cNvPr id="9310"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5E930FA-0107-6FAB-F101-62900E86BCB7}"/>
              </a:ext>
            </a:extLst>
          </p:cNvPr>
          <p:cNvSpPr txBox="1"/>
          <p:nvPr/>
        </p:nvSpPr>
        <p:spPr>
          <a:xfrm>
            <a:off x="638881" y="2466975"/>
            <a:ext cx="9562394" cy="1477328"/>
          </a:xfrm>
          <a:prstGeom prst="rect">
            <a:avLst/>
          </a:prstGeom>
          <a:noFill/>
        </p:spPr>
        <p:txBody>
          <a:bodyPr wrap="square" rtlCol="0">
            <a:spAutoFit/>
          </a:bodyPr>
          <a:lstStyle/>
          <a:p>
            <a:pPr algn="l"/>
            <a:r>
              <a:rPr lang="en-US" b="1" i="0" dirty="0">
                <a:solidFill>
                  <a:srgbClr val="374151"/>
                </a:solidFill>
                <a:effectLst/>
                <a:latin typeface="Söhne"/>
              </a:rPr>
              <a:t>Lab 1: My Pet Requirements:</a:t>
            </a:r>
          </a:p>
          <a:p>
            <a:pPr algn="l">
              <a:buFont typeface="Arial" panose="020B0604020202020204" pitchFamily="34" charset="0"/>
              <a:buChar char="•"/>
            </a:pPr>
            <a:r>
              <a:rPr lang="en-US" b="0" i="0" dirty="0">
                <a:solidFill>
                  <a:srgbClr val="374151"/>
                </a:solidFill>
                <a:effectLst/>
                <a:latin typeface="Trebuchet MS" panose="020B0603020202020204" pitchFamily="34" charset="0"/>
              </a:rPr>
              <a:t>Now create a Python program that stores the name of your pet in a variable called "</a:t>
            </a:r>
            <a:r>
              <a:rPr lang="en-US" b="0" i="0" dirty="0" err="1">
                <a:solidFill>
                  <a:srgbClr val="374151"/>
                </a:solidFill>
                <a:effectLst/>
                <a:latin typeface="Trebuchet MS" panose="020B0603020202020204" pitchFamily="34" charset="0"/>
              </a:rPr>
              <a:t>pet_name</a:t>
            </a:r>
            <a:r>
              <a:rPr lang="en-US" b="0" i="0" dirty="0">
                <a:solidFill>
                  <a:srgbClr val="374151"/>
                </a:solidFill>
                <a:effectLst/>
                <a:latin typeface="Trebuchet MS" panose="020B0603020202020204" pitchFamily="34" charset="0"/>
              </a:rPr>
              <a:t>".</a:t>
            </a:r>
          </a:p>
          <a:p>
            <a:pPr algn="l">
              <a:buFont typeface="Arial" panose="020B0604020202020204" pitchFamily="34" charset="0"/>
              <a:buChar char="•"/>
            </a:pPr>
            <a:r>
              <a:rPr lang="en-US" b="0" i="0" dirty="0">
                <a:solidFill>
                  <a:srgbClr val="374151"/>
                </a:solidFill>
                <a:effectLst/>
                <a:latin typeface="Trebuchet MS" panose="020B0603020202020204" pitchFamily="34" charset="0"/>
              </a:rPr>
              <a:t>The program should then print a message that says "I have a pet named [</a:t>
            </a:r>
            <a:r>
              <a:rPr lang="en-US" b="0" i="0" dirty="0" err="1">
                <a:solidFill>
                  <a:srgbClr val="374151"/>
                </a:solidFill>
                <a:effectLst/>
                <a:latin typeface="Trebuchet MS" panose="020B0603020202020204" pitchFamily="34" charset="0"/>
              </a:rPr>
              <a:t>pet_name</a:t>
            </a:r>
            <a:r>
              <a:rPr lang="en-US" b="0" i="0" dirty="0">
                <a:solidFill>
                  <a:srgbClr val="374151"/>
                </a:solidFill>
                <a:effectLst/>
                <a:latin typeface="Trebuchet MS" panose="020B0603020202020204" pitchFamily="34" charset="0"/>
              </a:rPr>
              <a:t>]!".</a:t>
            </a:r>
          </a:p>
          <a:p>
            <a:endParaRPr lang="en-US" dirty="0"/>
          </a:p>
        </p:txBody>
      </p:sp>
    </p:spTree>
    <p:extLst>
      <p:ext uri="{BB962C8B-B14F-4D97-AF65-F5344CB8AC3E}">
        <p14:creationId xmlns:p14="http://schemas.microsoft.com/office/powerpoint/2010/main" val="526090532"/>
      </p:ext>
    </p:extLst>
  </p:cSld>
  <p:clrMapOvr>
    <a:masterClrMapping/>
  </p:clrMapOvr>
  <mc:AlternateContent xmlns:mc="http://schemas.openxmlformats.org/markup-compatibility/2006">
    <mc:Choice xmlns:p14="http://schemas.microsoft.com/office/powerpoint/2010/main" Requires="p14">
      <p:transition spd="slow" p14:dur="2000" advTm="61422"/>
    </mc:Choice>
    <mc:Fallback>
      <p:transition spd="slow" advTm="61422"/>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08" name="Rectangle 9307">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6D585B-1D19-E618-1B21-DA2435668578}"/>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5100" dirty="0"/>
              <a:t>Variable Labs - Solution</a:t>
            </a:r>
            <a:endParaRPr lang="en-US" sz="5100" b="1" i="0" kern="1200" dirty="0">
              <a:solidFill>
                <a:schemeClr val="tx1"/>
              </a:solidFill>
              <a:effectLst/>
              <a:latin typeface="+mj-lt"/>
              <a:ea typeface="+mj-ea"/>
              <a:cs typeface="+mj-cs"/>
            </a:endParaRPr>
          </a:p>
        </p:txBody>
      </p:sp>
      <p:sp>
        <p:nvSpPr>
          <p:cNvPr id="9310"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5E930FA-0107-6FAB-F101-62900E86BCB7}"/>
              </a:ext>
            </a:extLst>
          </p:cNvPr>
          <p:cNvSpPr txBox="1"/>
          <p:nvPr/>
        </p:nvSpPr>
        <p:spPr>
          <a:xfrm>
            <a:off x="638881" y="2466975"/>
            <a:ext cx="3828344" cy="2585323"/>
          </a:xfrm>
          <a:prstGeom prst="rect">
            <a:avLst/>
          </a:prstGeom>
          <a:noFill/>
        </p:spPr>
        <p:txBody>
          <a:bodyPr wrap="square" rtlCol="0">
            <a:spAutoFit/>
          </a:bodyPr>
          <a:lstStyle/>
          <a:p>
            <a:pPr algn="l"/>
            <a:r>
              <a:rPr lang="en-US" b="1" i="0" dirty="0">
                <a:solidFill>
                  <a:srgbClr val="374151"/>
                </a:solidFill>
                <a:effectLst/>
                <a:latin typeface="Söhne"/>
              </a:rPr>
              <a:t>Lab 1: My Pet Requirements:</a:t>
            </a:r>
          </a:p>
          <a:p>
            <a:pPr algn="l">
              <a:buFont typeface="Arial" panose="020B0604020202020204" pitchFamily="34" charset="0"/>
              <a:buChar char="•"/>
            </a:pPr>
            <a:r>
              <a:rPr lang="en-US" b="0" i="0" dirty="0">
                <a:solidFill>
                  <a:srgbClr val="374151"/>
                </a:solidFill>
                <a:effectLst/>
                <a:latin typeface="Trebuchet MS" panose="020B0603020202020204" pitchFamily="34" charset="0"/>
              </a:rPr>
              <a:t>Ask the kid to create a Python program that stores the name of their pet in a variable called "</a:t>
            </a:r>
            <a:r>
              <a:rPr lang="en-US" b="0" i="0" dirty="0" err="1">
                <a:solidFill>
                  <a:srgbClr val="374151"/>
                </a:solidFill>
                <a:effectLst/>
                <a:latin typeface="Trebuchet MS" panose="020B0603020202020204" pitchFamily="34" charset="0"/>
              </a:rPr>
              <a:t>pet_name</a:t>
            </a:r>
            <a:r>
              <a:rPr lang="en-US" b="0" i="0" dirty="0">
                <a:solidFill>
                  <a:srgbClr val="374151"/>
                </a:solidFill>
                <a:effectLst/>
                <a:latin typeface="Trebuchet MS" panose="020B0603020202020204" pitchFamily="34" charset="0"/>
              </a:rPr>
              <a:t>".</a:t>
            </a:r>
          </a:p>
          <a:p>
            <a:pPr algn="l">
              <a:buFont typeface="Arial" panose="020B0604020202020204" pitchFamily="34" charset="0"/>
              <a:buChar char="•"/>
            </a:pPr>
            <a:r>
              <a:rPr lang="en-US" b="0" i="0" dirty="0">
                <a:solidFill>
                  <a:srgbClr val="374151"/>
                </a:solidFill>
                <a:effectLst/>
                <a:latin typeface="Trebuchet MS" panose="020B0603020202020204" pitchFamily="34" charset="0"/>
              </a:rPr>
              <a:t>The program should then print a message that says "I have a pet named [</a:t>
            </a:r>
            <a:r>
              <a:rPr lang="en-US" b="0" i="0" dirty="0" err="1">
                <a:solidFill>
                  <a:srgbClr val="374151"/>
                </a:solidFill>
                <a:effectLst/>
                <a:latin typeface="Trebuchet MS" panose="020B0603020202020204" pitchFamily="34" charset="0"/>
              </a:rPr>
              <a:t>pet_name</a:t>
            </a:r>
            <a:r>
              <a:rPr lang="en-US" b="0" i="0" dirty="0">
                <a:solidFill>
                  <a:srgbClr val="374151"/>
                </a:solidFill>
                <a:effectLst/>
                <a:latin typeface="Trebuchet MS" panose="020B0603020202020204" pitchFamily="34" charset="0"/>
              </a:rPr>
              <a:t>]!".</a:t>
            </a:r>
          </a:p>
          <a:p>
            <a:endParaRPr lang="en-US" dirty="0"/>
          </a:p>
        </p:txBody>
      </p:sp>
      <p:sp>
        <p:nvSpPr>
          <p:cNvPr id="4" name="TextBox 3">
            <a:extLst>
              <a:ext uri="{FF2B5EF4-FFF2-40B4-BE49-F238E27FC236}">
                <a16:creationId xmlns:a16="http://schemas.microsoft.com/office/drawing/2014/main" id="{736BC253-DDAB-1BCE-3F7B-32CF588E87E4}"/>
              </a:ext>
            </a:extLst>
          </p:cNvPr>
          <p:cNvSpPr txBox="1"/>
          <p:nvPr/>
        </p:nvSpPr>
        <p:spPr>
          <a:xfrm>
            <a:off x="4877505" y="2466974"/>
            <a:ext cx="5438069" cy="923330"/>
          </a:xfrm>
          <a:prstGeom prst="rect">
            <a:avLst/>
          </a:prstGeom>
          <a:noFill/>
        </p:spPr>
        <p:txBody>
          <a:bodyPr wrap="square" rtlCol="0">
            <a:spAutoFit/>
          </a:bodyPr>
          <a:lstStyle/>
          <a:p>
            <a:pPr algn="l"/>
            <a:r>
              <a:rPr lang="en-US" b="1" i="0" dirty="0">
                <a:effectLst/>
                <a:latin typeface="Söhne Mono"/>
              </a:rPr>
              <a:t># Lab 1: My Pet</a:t>
            </a:r>
          </a:p>
          <a:p>
            <a:pPr algn="l"/>
            <a:r>
              <a:rPr lang="en-US" b="0" i="0" dirty="0">
                <a:effectLst/>
                <a:latin typeface="Söhne Mono"/>
              </a:rPr>
              <a:t> </a:t>
            </a:r>
            <a:r>
              <a:rPr lang="en-US" b="0" i="0" dirty="0" err="1">
                <a:effectLst/>
                <a:latin typeface="Söhne Mono"/>
              </a:rPr>
              <a:t>pet_name</a:t>
            </a:r>
            <a:r>
              <a:rPr lang="en-US" b="0" i="0" dirty="0">
                <a:effectLst/>
                <a:latin typeface="Söhne Mono"/>
              </a:rPr>
              <a:t> = "Fluffy" </a:t>
            </a:r>
          </a:p>
          <a:p>
            <a:pPr algn="l"/>
            <a:r>
              <a:rPr lang="en-US" dirty="0">
                <a:latin typeface="Söhne Mono"/>
              </a:rPr>
              <a:t> </a:t>
            </a:r>
            <a:r>
              <a:rPr lang="en-US" b="0" i="0" dirty="0">
                <a:effectLst/>
                <a:latin typeface="Söhne Mono"/>
              </a:rPr>
              <a:t>print("I have a pet named " + </a:t>
            </a:r>
            <a:r>
              <a:rPr lang="en-US" b="0" i="0" dirty="0" err="1">
                <a:effectLst/>
                <a:latin typeface="Söhne Mono"/>
              </a:rPr>
              <a:t>pet_name</a:t>
            </a:r>
            <a:r>
              <a:rPr lang="en-US" b="0" i="0" dirty="0">
                <a:effectLst/>
                <a:latin typeface="Söhne Mono"/>
              </a:rPr>
              <a:t> + "!")</a:t>
            </a:r>
            <a:endParaRPr lang="en-US" dirty="0"/>
          </a:p>
        </p:txBody>
      </p:sp>
    </p:spTree>
    <p:extLst>
      <p:ext uri="{BB962C8B-B14F-4D97-AF65-F5344CB8AC3E}">
        <p14:creationId xmlns:p14="http://schemas.microsoft.com/office/powerpoint/2010/main" val="3647592024"/>
      </p:ext>
    </p:extLst>
  </p:cSld>
  <p:clrMapOvr>
    <a:masterClrMapping/>
  </p:clrMapOvr>
  <mc:AlternateContent xmlns:mc="http://schemas.openxmlformats.org/markup-compatibility/2006">
    <mc:Choice xmlns:p14="http://schemas.microsoft.com/office/powerpoint/2010/main" Requires="p14">
      <p:transition spd="slow" p14:dur="2000" advTm="61422"/>
    </mc:Choice>
    <mc:Fallback>
      <p:transition spd="slow" advTm="61422"/>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08" name="Rectangle 9307">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6D585B-1D19-E618-1B21-DA2435668578}"/>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5100" dirty="0"/>
              <a:t>Variable Labs - Solution</a:t>
            </a:r>
            <a:endParaRPr lang="en-US" sz="5100" b="1" i="0" kern="1200" dirty="0">
              <a:solidFill>
                <a:schemeClr val="tx1"/>
              </a:solidFill>
              <a:effectLst/>
              <a:latin typeface="+mj-lt"/>
              <a:ea typeface="+mj-ea"/>
              <a:cs typeface="+mj-cs"/>
            </a:endParaRPr>
          </a:p>
        </p:txBody>
      </p:sp>
      <p:sp>
        <p:nvSpPr>
          <p:cNvPr id="9310"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5E930FA-0107-6FAB-F101-62900E86BCB7}"/>
              </a:ext>
            </a:extLst>
          </p:cNvPr>
          <p:cNvSpPr txBox="1"/>
          <p:nvPr/>
        </p:nvSpPr>
        <p:spPr>
          <a:xfrm>
            <a:off x="638880" y="2466975"/>
            <a:ext cx="8371769" cy="1477328"/>
          </a:xfrm>
          <a:prstGeom prst="rect">
            <a:avLst/>
          </a:prstGeom>
          <a:noFill/>
        </p:spPr>
        <p:txBody>
          <a:bodyPr wrap="square" rtlCol="0">
            <a:spAutoFit/>
          </a:bodyPr>
          <a:lstStyle/>
          <a:p>
            <a:pPr algn="l"/>
            <a:r>
              <a:rPr lang="en-US" b="1" i="0" dirty="0">
                <a:solidFill>
                  <a:srgbClr val="374151"/>
                </a:solidFill>
                <a:effectLst/>
                <a:latin typeface="Söhne"/>
              </a:rPr>
              <a:t>Lab 2: My Pet Requirements:</a:t>
            </a:r>
          </a:p>
          <a:p>
            <a:pPr algn="l">
              <a:buFont typeface="Arial" panose="020B0604020202020204" pitchFamily="34" charset="0"/>
              <a:buChar char="•"/>
            </a:pPr>
            <a:r>
              <a:rPr lang="en-US" b="0" i="0" dirty="0">
                <a:solidFill>
                  <a:srgbClr val="374151"/>
                </a:solidFill>
                <a:effectLst/>
                <a:latin typeface="Söhne"/>
              </a:rPr>
              <a:t>Now create a Python program that stores the names of your three friends in separate variables.</a:t>
            </a:r>
          </a:p>
          <a:p>
            <a:pPr algn="l">
              <a:buFont typeface="Arial" panose="020B0604020202020204" pitchFamily="34" charset="0"/>
              <a:buChar char="•"/>
            </a:pPr>
            <a:r>
              <a:rPr lang="en-US" b="0" i="0" dirty="0">
                <a:solidFill>
                  <a:srgbClr val="374151"/>
                </a:solidFill>
                <a:effectLst/>
                <a:latin typeface="Söhne"/>
              </a:rPr>
              <a:t>The program should then print a message listing all the friends' names.</a:t>
            </a:r>
          </a:p>
          <a:p>
            <a:endParaRPr lang="en-US" dirty="0"/>
          </a:p>
        </p:txBody>
      </p:sp>
    </p:spTree>
    <p:extLst>
      <p:ext uri="{BB962C8B-B14F-4D97-AF65-F5344CB8AC3E}">
        <p14:creationId xmlns:p14="http://schemas.microsoft.com/office/powerpoint/2010/main" val="12309182"/>
      </p:ext>
    </p:extLst>
  </p:cSld>
  <p:clrMapOvr>
    <a:masterClrMapping/>
  </p:clrMapOvr>
  <mc:AlternateContent xmlns:mc="http://schemas.openxmlformats.org/markup-compatibility/2006">
    <mc:Choice xmlns:p14="http://schemas.microsoft.com/office/powerpoint/2010/main" Requires="p14">
      <p:transition spd="slow" p14:dur="2000" advTm="61422"/>
    </mc:Choice>
    <mc:Fallback>
      <p:transition spd="slow" advTm="61422"/>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08" name="Rectangle 9307">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6D585B-1D19-E618-1B21-DA2435668578}"/>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5100" dirty="0"/>
              <a:t>Variable Labs - Solution</a:t>
            </a:r>
            <a:endParaRPr lang="en-US" sz="5100" b="1" i="0" kern="1200" dirty="0">
              <a:solidFill>
                <a:schemeClr val="tx1"/>
              </a:solidFill>
              <a:effectLst/>
              <a:latin typeface="+mj-lt"/>
              <a:ea typeface="+mj-ea"/>
              <a:cs typeface="+mj-cs"/>
            </a:endParaRPr>
          </a:p>
        </p:txBody>
      </p:sp>
      <p:sp>
        <p:nvSpPr>
          <p:cNvPr id="9310"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5E930FA-0107-6FAB-F101-62900E86BCB7}"/>
              </a:ext>
            </a:extLst>
          </p:cNvPr>
          <p:cNvSpPr txBox="1"/>
          <p:nvPr/>
        </p:nvSpPr>
        <p:spPr>
          <a:xfrm>
            <a:off x="638880" y="2466975"/>
            <a:ext cx="3828345" cy="2246769"/>
          </a:xfrm>
          <a:prstGeom prst="rect">
            <a:avLst/>
          </a:prstGeom>
          <a:noFill/>
        </p:spPr>
        <p:txBody>
          <a:bodyPr wrap="square" rtlCol="0">
            <a:spAutoFit/>
          </a:bodyPr>
          <a:lstStyle/>
          <a:p>
            <a:pPr algn="l"/>
            <a:r>
              <a:rPr lang="en-US" sz="1400" b="1" i="0" dirty="0">
                <a:solidFill>
                  <a:srgbClr val="374151"/>
                </a:solidFill>
                <a:effectLst/>
                <a:latin typeface="Trebuchet MS" panose="020B0603020202020204" pitchFamily="34" charset="0"/>
              </a:rPr>
              <a:t>Lab 2: </a:t>
            </a:r>
            <a:r>
              <a:rPr lang="en-US" sz="1400" b="1" dirty="0">
                <a:solidFill>
                  <a:srgbClr val="374151"/>
                </a:solidFill>
                <a:latin typeface="Trebuchet MS" panose="020B0603020202020204" pitchFamily="34" charset="0"/>
              </a:rPr>
              <a:t>taking multiple variables and print them all in one statement</a:t>
            </a:r>
            <a:r>
              <a:rPr lang="en-US" b="1"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Now create a Python program that stores the names of your three friends in separate variables.</a:t>
            </a:r>
          </a:p>
          <a:p>
            <a:pPr algn="l">
              <a:buFont typeface="Arial" panose="020B0604020202020204" pitchFamily="34" charset="0"/>
              <a:buChar char="•"/>
            </a:pPr>
            <a:r>
              <a:rPr lang="en-US" b="0" i="0" dirty="0">
                <a:solidFill>
                  <a:srgbClr val="374151"/>
                </a:solidFill>
                <a:effectLst/>
                <a:latin typeface="Söhne"/>
              </a:rPr>
              <a:t>The program should then print a message listing all the friends' names.</a:t>
            </a:r>
          </a:p>
          <a:p>
            <a:endParaRPr lang="en-US" dirty="0"/>
          </a:p>
        </p:txBody>
      </p:sp>
      <p:sp>
        <p:nvSpPr>
          <p:cNvPr id="4" name="TextBox 3">
            <a:extLst>
              <a:ext uri="{FF2B5EF4-FFF2-40B4-BE49-F238E27FC236}">
                <a16:creationId xmlns:a16="http://schemas.microsoft.com/office/drawing/2014/main" id="{516A5809-1BEC-B825-E4E5-66D476902035}"/>
              </a:ext>
            </a:extLst>
          </p:cNvPr>
          <p:cNvSpPr txBox="1"/>
          <p:nvPr/>
        </p:nvSpPr>
        <p:spPr>
          <a:xfrm>
            <a:off x="4705351" y="2413337"/>
            <a:ext cx="7296150" cy="1754326"/>
          </a:xfrm>
          <a:prstGeom prst="rect">
            <a:avLst/>
          </a:prstGeom>
          <a:noFill/>
        </p:spPr>
        <p:txBody>
          <a:bodyPr wrap="square" rtlCol="0">
            <a:spAutoFit/>
          </a:bodyPr>
          <a:lstStyle/>
          <a:p>
            <a:pPr algn="l"/>
            <a:r>
              <a:rPr lang="en-US" b="1" i="0" dirty="0">
                <a:solidFill>
                  <a:srgbClr val="374151"/>
                </a:solidFill>
                <a:effectLst/>
                <a:latin typeface="Söhne"/>
              </a:rPr>
              <a:t># Lab 3: My Friends</a:t>
            </a:r>
          </a:p>
          <a:p>
            <a:pPr algn="l"/>
            <a:r>
              <a:rPr lang="en-US" b="1" i="0" dirty="0">
                <a:solidFill>
                  <a:srgbClr val="374151"/>
                </a:solidFill>
                <a:effectLst/>
                <a:latin typeface="Söhne"/>
              </a:rPr>
              <a:t>friend1 = "Alice"</a:t>
            </a:r>
          </a:p>
          <a:p>
            <a:pPr algn="l"/>
            <a:r>
              <a:rPr lang="en-US" b="1" i="0" dirty="0">
                <a:solidFill>
                  <a:srgbClr val="374151"/>
                </a:solidFill>
                <a:effectLst/>
                <a:latin typeface="Söhne"/>
              </a:rPr>
              <a:t>friend2 = "Bob"</a:t>
            </a:r>
          </a:p>
          <a:p>
            <a:pPr algn="l"/>
            <a:r>
              <a:rPr lang="en-US" b="1" i="0" dirty="0">
                <a:solidFill>
                  <a:srgbClr val="374151"/>
                </a:solidFill>
                <a:effectLst/>
                <a:latin typeface="Söhne"/>
              </a:rPr>
              <a:t>friend3 = "Charlie"</a:t>
            </a:r>
          </a:p>
          <a:p>
            <a:pPr algn="l"/>
            <a:r>
              <a:rPr lang="en-US" b="1" i="0" dirty="0">
                <a:solidFill>
                  <a:srgbClr val="374151"/>
                </a:solidFill>
                <a:effectLst/>
                <a:latin typeface="Söhne"/>
              </a:rPr>
              <a:t>print("My friends are " + friend1 + ", " + friend2 + ", and " + friend3 + "!")</a:t>
            </a:r>
          </a:p>
          <a:p>
            <a:endParaRPr lang="en-US" dirty="0"/>
          </a:p>
        </p:txBody>
      </p:sp>
    </p:spTree>
    <p:extLst>
      <p:ext uri="{BB962C8B-B14F-4D97-AF65-F5344CB8AC3E}">
        <p14:creationId xmlns:p14="http://schemas.microsoft.com/office/powerpoint/2010/main" val="123830041"/>
      </p:ext>
    </p:extLst>
  </p:cSld>
  <p:clrMapOvr>
    <a:masterClrMapping/>
  </p:clrMapOvr>
  <mc:AlternateContent xmlns:mc="http://schemas.openxmlformats.org/markup-compatibility/2006">
    <mc:Choice xmlns:p14="http://schemas.microsoft.com/office/powerpoint/2010/main" Requires="p14">
      <p:transition spd="slow" p14:dur="2000" advTm="61422"/>
    </mc:Choice>
    <mc:Fallback>
      <p:transition spd="slow" advTm="61422"/>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08" name="Rectangle 9307">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6D585B-1D19-E618-1B21-DA2435668578}"/>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5100" dirty="0"/>
              <a:t>Lab: Swap Variable Values</a:t>
            </a:r>
            <a:endParaRPr lang="en-US" sz="5100" b="1" i="0" kern="1200" dirty="0">
              <a:solidFill>
                <a:schemeClr val="tx1"/>
              </a:solidFill>
              <a:effectLst/>
              <a:latin typeface="+mj-lt"/>
              <a:ea typeface="+mj-ea"/>
              <a:cs typeface="+mj-cs"/>
            </a:endParaRPr>
          </a:p>
        </p:txBody>
      </p:sp>
      <p:sp>
        <p:nvSpPr>
          <p:cNvPr id="9310"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5E930FA-0107-6FAB-F101-62900E86BCB7}"/>
              </a:ext>
            </a:extLst>
          </p:cNvPr>
          <p:cNvSpPr txBox="1"/>
          <p:nvPr/>
        </p:nvSpPr>
        <p:spPr>
          <a:xfrm>
            <a:off x="638880" y="2466975"/>
            <a:ext cx="9705270" cy="1446550"/>
          </a:xfrm>
          <a:prstGeom prst="rect">
            <a:avLst/>
          </a:prstGeom>
          <a:noFill/>
        </p:spPr>
        <p:txBody>
          <a:bodyPr wrap="square" rtlCol="0">
            <a:spAutoFit/>
          </a:bodyPr>
          <a:lstStyle/>
          <a:p>
            <a:pPr algn="l"/>
            <a:r>
              <a:rPr lang="en-US" sz="1400" b="1" i="0" dirty="0">
                <a:solidFill>
                  <a:srgbClr val="374151"/>
                </a:solidFill>
                <a:effectLst/>
                <a:latin typeface="Söhne"/>
              </a:rPr>
              <a:t>Requirements</a:t>
            </a:r>
            <a:r>
              <a:rPr lang="en-US" sz="1400" b="0" i="0" dirty="0">
                <a:solidFill>
                  <a:srgbClr val="374151"/>
                </a:solidFill>
                <a:effectLst/>
                <a:latin typeface="Söhne"/>
              </a:rPr>
              <a:t>:</a:t>
            </a:r>
          </a:p>
          <a:p>
            <a:pPr algn="l"/>
            <a:r>
              <a:rPr lang="en-US" sz="1400" dirty="0">
                <a:solidFill>
                  <a:srgbClr val="374151"/>
                </a:solidFill>
                <a:latin typeface="Söhne"/>
              </a:rPr>
              <a:t>C</a:t>
            </a:r>
            <a:r>
              <a:rPr lang="en-US" sz="1400" b="0" i="0" dirty="0">
                <a:solidFill>
                  <a:srgbClr val="374151"/>
                </a:solidFill>
                <a:effectLst/>
                <a:latin typeface="Söhne"/>
              </a:rPr>
              <a:t>reate a Python program that swaps the values of two variables.</a:t>
            </a:r>
          </a:p>
          <a:p>
            <a:pPr marL="342900" indent="-342900" algn="l">
              <a:buFont typeface="+mj-lt"/>
              <a:buAutoNum type="arabicPeriod"/>
            </a:pPr>
            <a:r>
              <a:rPr lang="en-US" sz="1400" b="0" i="0" dirty="0">
                <a:solidFill>
                  <a:srgbClr val="374151"/>
                </a:solidFill>
                <a:effectLst/>
                <a:latin typeface="Söhne"/>
              </a:rPr>
              <a:t>The program should take two variables, "a" and "b", with initial values.</a:t>
            </a:r>
          </a:p>
          <a:p>
            <a:pPr marL="342900" indent="-342900" algn="l">
              <a:buFont typeface="+mj-lt"/>
              <a:buAutoNum type="arabicPeriod"/>
            </a:pPr>
            <a:r>
              <a:rPr lang="en-US" sz="1400" b="0" i="0" dirty="0">
                <a:solidFill>
                  <a:srgbClr val="374151"/>
                </a:solidFill>
                <a:effectLst/>
                <a:latin typeface="Söhne"/>
              </a:rPr>
              <a:t>After swapping, the values of "a" and "b" should be reversed.</a:t>
            </a:r>
          </a:p>
          <a:p>
            <a:pPr marL="342900" indent="-342900" algn="l">
              <a:buFont typeface="+mj-lt"/>
              <a:buAutoNum type="arabicPeriod"/>
            </a:pPr>
            <a:r>
              <a:rPr lang="en-US" sz="1400" b="0" i="0" dirty="0">
                <a:solidFill>
                  <a:srgbClr val="374151"/>
                </a:solidFill>
                <a:effectLst/>
                <a:latin typeface="Söhne"/>
              </a:rPr>
              <a:t>Finally, the program should print the updated values of "a" and "b".</a:t>
            </a:r>
          </a:p>
          <a:p>
            <a:endParaRPr lang="en-US" dirty="0"/>
          </a:p>
        </p:txBody>
      </p:sp>
    </p:spTree>
    <p:extLst>
      <p:ext uri="{BB962C8B-B14F-4D97-AF65-F5344CB8AC3E}">
        <p14:creationId xmlns:p14="http://schemas.microsoft.com/office/powerpoint/2010/main" val="1343399517"/>
      </p:ext>
    </p:extLst>
  </p:cSld>
  <p:clrMapOvr>
    <a:masterClrMapping/>
  </p:clrMapOvr>
  <mc:AlternateContent xmlns:mc="http://schemas.openxmlformats.org/markup-compatibility/2006">
    <mc:Choice xmlns:p14="http://schemas.microsoft.com/office/powerpoint/2010/main" Requires="p14">
      <p:transition spd="slow" p14:dur="2000" advTm="61422"/>
    </mc:Choice>
    <mc:Fallback>
      <p:transition spd="slow" advTm="61422"/>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E2A65-2355-E745-AA24-6AC740C891C9}"/>
              </a:ext>
            </a:extLst>
          </p:cNvPr>
          <p:cNvSpPr>
            <a:spLocks noGrp="1"/>
          </p:cNvSpPr>
          <p:nvPr>
            <p:ph type="title"/>
          </p:nvPr>
        </p:nvSpPr>
        <p:spPr/>
        <p:txBody>
          <a:bodyPr/>
          <a:lstStyle/>
          <a:p>
            <a:r>
              <a:rPr lang="lv-LV" dirty="0"/>
              <a:t>Operators</a:t>
            </a:r>
            <a:endParaRPr lang="en-US" dirty="0"/>
          </a:p>
        </p:txBody>
      </p:sp>
      <p:sp>
        <p:nvSpPr>
          <p:cNvPr id="4" name="Text Placeholder 3">
            <a:extLst>
              <a:ext uri="{FF2B5EF4-FFF2-40B4-BE49-F238E27FC236}">
                <a16:creationId xmlns:a16="http://schemas.microsoft.com/office/drawing/2014/main" id="{B50C24A7-8E49-A042-9C7B-3FD9ABE224DB}"/>
              </a:ext>
            </a:extLst>
          </p:cNvPr>
          <p:cNvSpPr>
            <a:spLocks noGrp="1"/>
          </p:cNvSpPr>
          <p:nvPr>
            <p:ph type="body" idx="10"/>
          </p:nvPr>
        </p:nvSpPr>
        <p:spPr/>
        <p:txBody>
          <a:bodyPr/>
          <a:lstStyle/>
          <a:p>
            <a:r>
              <a:rPr lang="lv-LV" dirty="0"/>
              <a:t>3</a:t>
            </a:r>
            <a:endParaRPr lang="en-US" dirty="0"/>
          </a:p>
        </p:txBody>
      </p:sp>
    </p:spTree>
    <p:extLst>
      <p:ext uri="{BB962C8B-B14F-4D97-AF65-F5344CB8AC3E}">
        <p14:creationId xmlns:p14="http://schemas.microsoft.com/office/powerpoint/2010/main" val="1280341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5" name="Rectangle 107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6D585B-1D19-E618-1B21-DA2435668578}"/>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b="0" i="0" kern="1200" dirty="0">
                <a:effectLst/>
                <a:latin typeface="Trebuchet MS" panose="020B0603020202020204" pitchFamily="34" charset="0"/>
              </a:rPr>
              <a:t>What is Programming</a:t>
            </a:r>
            <a:endParaRPr lang="en-US" sz="5000" kern="1200" dirty="0">
              <a:latin typeface="Trebuchet MS" panose="020B0603020202020204" pitchFamily="34" charset="0"/>
            </a:endParaRPr>
          </a:p>
        </p:txBody>
      </p:sp>
      <p:sp>
        <p:nvSpPr>
          <p:cNvPr id="1077"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Content Placeholder 1038">
            <a:extLst>
              <a:ext uri="{FF2B5EF4-FFF2-40B4-BE49-F238E27FC236}">
                <a16:creationId xmlns:a16="http://schemas.microsoft.com/office/drawing/2014/main" id="{BD4A794E-E578-9A21-D05C-1AF2FE4B0B13}"/>
              </a:ext>
            </a:extLst>
          </p:cNvPr>
          <p:cNvSpPr>
            <a:spLocks noGrp="1"/>
          </p:cNvSpPr>
          <p:nvPr>
            <p:ph idx="1"/>
          </p:nvPr>
        </p:nvSpPr>
        <p:spPr>
          <a:xfrm>
            <a:off x="630936" y="2660904"/>
            <a:ext cx="4818888" cy="3547872"/>
          </a:xfrm>
        </p:spPr>
        <p:txBody>
          <a:bodyPr anchor="t">
            <a:normAutofit/>
          </a:bodyPr>
          <a:lstStyle/>
          <a:p>
            <a:r>
              <a:rPr lang="en-US" b="0" i="0" dirty="0">
                <a:solidFill>
                  <a:srgbClr val="374151"/>
                </a:solidFill>
                <a:effectLst/>
                <a:latin typeface="Trebuchet MS" panose="020B0603020202020204" pitchFamily="34" charset="0"/>
              </a:rPr>
              <a:t>Programming is the process of giving instructions to a computer to perform tasks or solve problems. It involves writing a set of step-by-step commands in a programming language that the computer can understand and execute.</a:t>
            </a:r>
            <a:endParaRPr lang="en-US" sz="3600" dirty="0">
              <a:latin typeface="Trebuchet MS" panose="020B0603020202020204" pitchFamily="34" charset="0"/>
            </a:endParaRPr>
          </a:p>
        </p:txBody>
      </p:sp>
      <p:pic>
        <p:nvPicPr>
          <p:cNvPr id="1026" name="Picture 2" descr="Python Basics">
            <a:extLst>
              <a:ext uri="{FF2B5EF4-FFF2-40B4-BE49-F238E27FC236}">
                <a16:creationId xmlns:a16="http://schemas.microsoft.com/office/drawing/2014/main" id="{0172CE85-69C2-9236-95B9-18108C267AD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367" r="6636" b="2"/>
          <a:stretch/>
        </p:blipFill>
        <p:spPr bwMode="auto">
          <a:xfrm>
            <a:off x="6099048" y="1460586"/>
            <a:ext cx="5458968" cy="3936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602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91BC0F-6F2E-4854-916C-78AFD339D4BE}"/>
              </a:ext>
            </a:extLst>
          </p:cNvPr>
          <p:cNvSpPr>
            <a:spLocks noGrp="1"/>
          </p:cNvSpPr>
          <p:nvPr>
            <p:ph type="title"/>
          </p:nvPr>
        </p:nvSpPr>
        <p:spPr/>
        <p:txBody>
          <a:bodyPr/>
          <a:lstStyle/>
          <a:p>
            <a:r>
              <a:rPr lang="lv-LV" sz="3600" dirty="0"/>
              <a:t>Operators</a:t>
            </a:r>
            <a:endParaRPr lang="en-US" dirty="0"/>
          </a:p>
        </p:txBody>
      </p:sp>
      <p:sp>
        <p:nvSpPr>
          <p:cNvPr id="7" name="Content Placeholder 6">
            <a:extLst>
              <a:ext uri="{FF2B5EF4-FFF2-40B4-BE49-F238E27FC236}">
                <a16:creationId xmlns:a16="http://schemas.microsoft.com/office/drawing/2014/main" id="{B87DBAAA-5346-4A37-9790-D3EC2E6AF116}"/>
              </a:ext>
            </a:extLst>
          </p:cNvPr>
          <p:cNvSpPr>
            <a:spLocks noGrp="1"/>
          </p:cNvSpPr>
          <p:nvPr>
            <p:ph sz="quarter" idx="10"/>
          </p:nvPr>
        </p:nvSpPr>
        <p:spPr/>
        <p:txBody>
          <a:bodyPr/>
          <a:lstStyle/>
          <a:p>
            <a:pPr marL="342900" indent="-342900">
              <a:buFont typeface="Arial" panose="020B0604020202020204" pitchFamily="34" charset="0"/>
              <a:buChar char="•"/>
            </a:pPr>
            <a:r>
              <a:rPr lang="en-US" dirty="0"/>
              <a:t>Operators are used to perform operations on variables and values</a:t>
            </a:r>
            <a:endParaRPr lang="lv-LV" dirty="0"/>
          </a:p>
          <a:p>
            <a:pPr marL="342900" indent="-342900">
              <a:buFont typeface="Arial" panose="020B0604020202020204" pitchFamily="34" charset="0"/>
              <a:buChar char="•"/>
            </a:pPr>
            <a:r>
              <a:rPr lang="en-US" dirty="0"/>
              <a:t>Python divides the operators in the following groups:</a:t>
            </a:r>
            <a:endParaRPr lang="lv-LV" dirty="0"/>
          </a:p>
          <a:p>
            <a:pPr marL="800100" lvl="2" indent="-342900"/>
            <a:r>
              <a:rPr lang="en-US" dirty="0"/>
              <a:t>Arithmetic operators</a:t>
            </a:r>
            <a:endParaRPr lang="lv-LV" dirty="0"/>
          </a:p>
          <a:p>
            <a:pPr marL="800100" lvl="2" indent="-342900"/>
            <a:r>
              <a:rPr lang="en-US" dirty="0"/>
              <a:t>Assignment operators    </a:t>
            </a:r>
            <a:endParaRPr lang="lv-LV" dirty="0"/>
          </a:p>
          <a:p>
            <a:pPr marL="800100" lvl="2" indent="-342900"/>
            <a:r>
              <a:rPr lang="en-US" dirty="0"/>
              <a:t>Comparison operators    </a:t>
            </a:r>
            <a:endParaRPr lang="lv-LV" dirty="0"/>
          </a:p>
          <a:p>
            <a:pPr marL="800100" lvl="2" indent="-342900"/>
            <a:r>
              <a:rPr lang="en-US" dirty="0"/>
              <a:t>Logical operators    </a:t>
            </a:r>
            <a:endParaRPr lang="lv-LV" dirty="0"/>
          </a:p>
          <a:p>
            <a:pPr marL="800100" lvl="2" indent="-342900"/>
            <a:r>
              <a:rPr lang="en-US" dirty="0"/>
              <a:t>Identity operators    </a:t>
            </a:r>
            <a:endParaRPr lang="lv-LV" dirty="0"/>
          </a:p>
          <a:p>
            <a:pPr marL="800100" lvl="2" indent="-342900"/>
            <a:r>
              <a:rPr lang="en-US" dirty="0"/>
              <a:t>Membership operators    </a:t>
            </a:r>
            <a:endParaRPr lang="lv-LV" dirty="0"/>
          </a:p>
          <a:p>
            <a:pPr marL="800100" lvl="2" indent="-342900"/>
            <a:r>
              <a:rPr lang="en-US" dirty="0"/>
              <a:t>Bitwise operators  </a:t>
            </a:r>
            <a:endParaRPr lang="lv-LV" dirty="0"/>
          </a:p>
        </p:txBody>
      </p:sp>
    </p:spTree>
    <p:extLst>
      <p:ext uri="{BB962C8B-B14F-4D97-AF65-F5344CB8AC3E}">
        <p14:creationId xmlns:p14="http://schemas.microsoft.com/office/powerpoint/2010/main" val="2806318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91BC0F-6F2E-4854-916C-78AFD339D4BE}"/>
              </a:ext>
            </a:extLst>
          </p:cNvPr>
          <p:cNvSpPr>
            <a:spLocks noGrp="1"/>
          </p:cNvSpPr>
          <p:nvPr>
            <p:ph type="title"/>
          </p:nvPr>
        </p:nvSpPr>
        <p:spPr/>
        <p:txBody>
          <a:bodyPr/>
          <a:lstStyle/>
          <a:p>
            <a:r>
              <a:rPr lang="lv-LV" sz="3600" dirty="0"/>
              <a:t>Arithmetic operators</a:t>
            </a:r>
            <a:endParaRPr lang="en-US" dirty="0"/>
          </a:p>
        </p:txBody>
      </p:sp>
      <p:sp>
        <p:nvSpPr>
          <p:cNvPr id="7" name="Content Placeholder 6">
            <a:extLst>
              <a:ext uri="{FF2B5EF4-FFF2-40B4-BE49-F238E27FC236}">
                <a16:creationId xmlns:a16="http://schemas.microsoft.com/office/drawing/2014/main" id="{B87DBAAA-5346-4A37-9790-D3EC2E6AF116}"/>
              </a:ext>
            </a:extLst>
          </p:cNvPr>
          <p:cNvSpPr>
            <a:spLocks noGrp="1"/>
          </p:cNvSpPr>
          <p:nvPr>
            <p:ph sz="quarter" idx="10"/>
          </p:nvPr>
        </p:nvSpPr>
        <p:spPr/>
        <p:txBody>
          <a:bodyPr/>
          <a:lstStyle/>
          <a:p>
            <a:r>
              <a:rPr lang="en-US" dirty="0"/>
              <a:t>Arithmetic operators are used with numeric values to perform common mathematical operations:</a:t>
            </a:r>
          </a:p>
          <a:p>
            <a:pPr marL="342900" indent="-342900">
              <a:buFont typeface="Arial" panose="020B0604020202020204" pitchFamily="34" charset="0"/>
              <a:buChar char="•"/>
            </a:pPr>
            <a:endParaRPr lang="en-US" dirty="0"/>
          </a:p>
        </p:txBody>
      </p:sp>
      <p:graphicFrame>
        <p:nvGraphicFramePr>
          <p:cNvPr id="5" name="Table 7">
            <a:extLst>
              <a:ext uri="{FF2B5EF4-FFF2-40B4-BE49-F238E27FC236}">
                <a16:creationId xmlns:a16="http://schemas.microsoft.com/office/drawing/2014/main" id="{F1866AE0-B5C7-463F-B2D6-2C67346BDC19}"/>
              </a:ext>
            </a:extLst>
          </p:cNvPr>
          <p:cNvGraphicFramePr>
            <a:graphicFrameLocks noGrp="1"/>
          </p:cNvGraphicFramePr>
          <p:nvPr/>
        </p:nvGraphicFramePr>
        <p:xfrm>
          <a:off x="2032000" y="2358391"/>
          <a:ext cx="8127999" cy="2966720"/>
        </p:xfrm>
        <a:graphic>
          <a:graphicData uri="http://schemas.openxmlformats.org/drawingml/2006/table">
            <a:tbl>
              <a:tblPr firstRow="1" bandRow="1">
                <a:tableStyleId>{08FB837D-C827-4EFA-A057-4D05807E0F7C}</a:tableStyleId>
              </a:tblPr>
              <a:tblGrid>
                <a:gridCol w="2709333">
                  <a:extLst>
                    <a:ext uri="{9D8B030D-6E8A-4147-A177-3AD203B41FA5}">
                      <a16:colId xmlns:a16="http://schemas.microsoft.com/office/drawing/2014/main" val="3784872181"/>
                    </a:ext>
                  </a:extLst>
                </a:gridCol>
                <a:gridCol w="2709333">
                  <a:extLst>
                    <a:ext uri="{9D8B030D-6E8A-4147-A177-3AD203B41FA5}">
                      <a16:colId xmlns:a16="http://schemas.microsoft.com/office/drawing/2014/main" val="1986628016"/>
                    </a:ext>
                  </a:extLst>
                </a:gridCol>
                <a:gridCol w="2709333">
                  <a:extLst>
                    <a:ext uri="{9D8B030D-6E8A-4147-A177-3AD203B41FA5}">
                      <a16:colId xmlns:a16="http://schemas.microsoft.com/office/drawing/2014/main" val="1709271338"/>
                    </a:ext>
                  </a:extLst>
                </a:gridCol>
              </a:tblGrid>
              <a:tr h="370840">
                <a:tc>
                  <a:txBody>
                    <a:bodyPr/>
                    <a:lstStyle/>
                    <a:p>
                      <a:r>
                        <a:rPr lang="en-US" dirty="0"/>
                        <a:t>Operator</a:t>
                      </a:r>
                    </a:p>
                  </a:txBody>
                  <a:tcPr/>
                </a:tc>
                <a:tc>
                  <a:txBody>
                    <a:bodyPr/>
                    <a:lstStyle/>
                    <a:p>
                      <a:r>
                        <a:rPr lang="en-US" dirty="0"/>
                        <a:t>Name</a:t>
                      </a:r>
                    </a:p>
                  </a:txBody>
                  <a:tcPr/>
                </a:tc>
                <a:tc>
                  <a:txBody>
                    <a:bodyPr/>
                    <a:lstStyle/>
                    <a:p>
                      <a:r>
                        <a:rPr lang="en-US" dirty="0"/>
                        <a:t>Example</a:t>
                      </a:r>
                    </a:p>
                  </a:txBody>
                  <a:tcPr/>
                </a:tc>
                <a:extLst>
                  <a:ext uri="{0D108BD9-81ED-4DB2-BD59-A6C34878D82A}">
                    <a16:rowId xmlns:a16="http://schemas.microsoft.com/office/drawing/2014/main" val="2790058253"/>
                  </a:ext>
                </a:extLst>
              </a:tr>
              <a:tr h="370840">
                <a:tc>
                  <a:txBody>
                    <a:bodyPr/>
                    <a:lstStyle/>
                    <a:p>
                      <a:r>
                        <a:rPr lang="en-US" dirty="0"/>
                        <a:t>+</a:t>
                      </a:r>
                    </a:p>
                  </a:txBody>
                  <a:tcPr/>
                </a:tc>
                <a:tc>
                  <a:txBody>
                    <a:bodyPr/>
                    <a:lstStyle/>
                    <a:p>
                      <a:r>
                        <a:rPr lang="en-US" dirty="0"/>
                        <a:t>Addition</a:t>
                      </a:r>
                    </a:p>
                  </a:txBody>
                  <a:tcPr/>
                </a:tc>
                <a:tc>
                  <a:txBody>
                    <a:bodyPr/>
                    <a:lstStyle/>
                    <a:p>
                      <a:r>
                        <a:rPr lang="en-US" dirty="0"/>
                        <a:t>x + y</a:t>
                      </a:r>
                    </a:p>
                  </a:txBody>
                  <a:tcPr/>
                </a:tc>
                <a:extLst>
                  <a:ext uri="{0D108BD9-81ED-4DB2-BD59-A6C34878D82A}">
                    <a16:rowId xmlns:a16="http://schemas.microsoft.com/office/drawing/2014/main" val="2976557090"/>
                  </a:ext>
                </a:extLst>
              </a:tr>
              <a:tr h="370840">
                <a:tc>
                  <a:txBody>
                    <a:bodyPr/>
                    <a:lstStyle/>
                    <a:p>
                      <a:r>
                        <a:rPr lang="en-US" dirty="0"/>
                        <a:t>-</a:t>
                      </a:r>
                    </a:p>
                  </a:txBody>
                  <a:tcPr/>
                </a:tc>
                <a:tc>
                  <a:txBody>
                    <a:bodyPr/>
                    <a:lstStyle/>
                    <a:p>
                      <a:r>
                        <a:rPr lang="en-US" dirty="0"/>
                        <a:t>Subtraction </a:t>
                      </a:r>
                    </a:p>
                  </a:txBody>
                  <a:tcPr/>
                </a:tc>
                <a:tc>
                  <a:txBody>
                    <a:bodyPr/>
                    <a:lstStyle/>
                    <a:p>
                      <a:r>
                        <a:rPr lang="en-US" dirty="0"/>
                        <a:t>x - y</a:t>
                      </a:r>
                    </a:p>
                  </a:txBody>
                  <a:tcPr/>
                </a:tc>
                <a:extLst>
                  <a:ext uri="{0D108BD9-81ED-4DB2-BD59-A6C34878D82A}">
                    <a16:rowId xmlns:a16="http://schemas.microsoft.com/office/drawing/2014/main" val="3283500446"/>
                  </a:ext>
                </a:extLst>
              </a:tr>
              <a:tr h="370840">
                <a:tc>
                  <a:txBody>
                    <a:bodyPr/>
                    <a:lstStyle/>
                    <a:p>
                      <a:r>
                        <a:rPr lang="en-US" dirty="0"/>
                        <a:t>*</a:t>
                      </a:r>
                    </a:p>
                  </a:txBody>
                  <a:tcPr/>
                </a:tc>
                <a:tc>
                  <a:txBody>
                    <a:bodyPr/>
                    <a:lstStyle/>
                    <a:p>
                      <a:r>
                        <a:rPr lang="en-US" dirty="0"/>
                        <a:t>Multiplication </a:t>
                      </a:r>
                    </a:p>
                  </a:txBody>
                  <a:tcPr/>
                </a:tc>
                <a:tc>
                  <a:txBody>
                    <a:bodyPr/>
                    <a:lstStyle/>
                    <a:p>
                      <a:r>
                        <a:rPr lang="en-US" dirty="0"/>
                        <a:t>x * y</a:t>
                      </a:r>
                    </a:p>
                  </a:txBody>
                  <a:tcPr/>
                </a:tc>
                <a:extLst>
                  <a:ext uri="{0D108BD9-81ED-4DB2-BD59-A6C34878D82A}">
                    <a16:rowId xmlns:a16="http://schemas.microsoft.com/office/drawing/2014/main" val="689025634"/>
                  </a:ext>
                </a:extLst>
              </a:tr>
              <a:tr h="370840">
                <a:tc>
                  <a:txBody>
                    <a:bodyPr/>
                    <a:lstStyle/>
                    <a:p>
                      <a:r>
                        <a:rPr lang="en-US" dirty="0"/>
                        <a:t>/</a:t>
                      </a:r>
                    </a:p>
                  </a:txBody>
                  <a:tcPr/>
                </a:tc>
                <a:tc>
                  <a:txBody>
                    <a:bodyPr/>
                    <a:lstStyle/>
                    <a:p>
                      <a:r>
                        <a:rPr lang="en-US" dirty="0"/>
                        <a:t>Division </a:t>
                      </a:r>
                    </a:p>
                  </a:txBody>
                  <a:tcPr/>
                </a:tc>
                <a:tc>
                  <a:txBody>
                    <a:bodyPr/>
                    <a:lstStyle/>
                    <a:p>
                      <a:r>
                        <a:rPr lang="en-US" dirty="0"/>
                        <a:t>x / y</a:t>
                      </a:r>
                    </a:p>
                  </a:txBody>
                  <a:tcPr/>
                </a:tc>
                <a:extLst>
                  <a:ext uri="{0D108BD9-81ED-4DB2-BD59-A6C34878D82A}">
                    <a16:rowId xmlns:a16="http://schemas.microsoft.com/office/drawing/2014/main" val="1473581749"/>
                  </a:ext>
                </a:extLst>
              </a:tr>
              <a:tr h="370840">
                <a:tc>
                  <a:txBody>
                    <a:bodyPr/>
                    <a:lstStyle/>
                    <a:p>
                      <a:r>
                        <a:rPr lang="en-US" dirty="0"/>
                        <a:t>%</a:t>
                      </a:r>
                    </a:p>
                  </a:txBody>
                  <a:tcPr/>
                </a:tc>
                <a:tc>
                  <a:txBody>
                    <a:bodyPr/>
                    <a:lstStyle/>
                    <a:p>
                      <a:r>
                        <a:rPr lang="en-US" dirty="0"/>
                        <a:t>Modulus </a:t>
                      </a:r>
                    </a:p>
                  </a:txBody>
                  <a:tcPr/>
                </a:tc>
                <a:tc>
                  <a:txBody>
                    <a:bodyPr/>
                    <a:lstStyle/>
                    <a:p>
                      <a:r>
                        <a:rPr lang="en-US" dirty="0"/>
                        <a:t>x % y</a:t>
                      </a:r>
                    </a:p>
                  </a:txBody>
                  <a:tcPr/>
                </a:tc>
                <a:extLst>
                  <a:ext uri="{0D108BD9-81ED-4DB2-BD59-A6C34878D82A}">
                    <a16:rowId xmlns:a16="http://schemas.microsoft.com/office/drawing/2014/main" val="671946136"/>
                  </a:ext>
                </a:extLst>
              </a:tr>
              <a:tr h="370840">
                <a:tc>
                  <a:txBody>
                    <a:bodyPr/>
                    <a:lstStyle/>
                    <a:p>
                      <a:r>
                        <a:rPr lang="en-US" dirty="0"/>
                        <a:t>**</a:t>
                      </a:r>
                    </a:p>
                  </a:txBody>
                  <a:tcPr/>
                </a:tc>
                <a:tc>
                  <a:txBody>
                    <a:bodyPr/>
                    <a:lstStyle/>
                    <a:p>
                      <a:r>
                        <a:rPr lang="en-US" dirty="0"/>
                        <a:t>Exponentiation </a:t>
                      </a:r>
                    </a:p>
                  </a:txBody>
                  <a:tcPr/>
                </a:tc>
                <a:tc>
                  <a:txBody>
                    <a:bodyPr/>
                    <a:lstStyle/>
                    <a:p>
                      <a:r>
                        <a:rPr lang="en-US" dirty="0"/>
                        <a:t>x ** y</a:t>
                      </a:r>
                    </a:p>
                  </a:txBody>
                  <a:tcPr/>
                </a:tc>
                <a:extLst>
                  <a:ext uri="{0D108BD9-81ED-4DB2-BD59-A6C34878D82A}">
                    <a16:rowId xmlns:a16="http://schemas.microsoft.com/office/drawing/2014/main" val="2338895765"/>
                  </a:ext>
                </a:extLst>
              </a:tr>
              <a:tr h="370840">
                <a:tc>
                  <a:txBody>
                    <a:bodyPr/>
                    <a:lstStyle/>
                    <a:p>
                      <a:r>
                        <a:rPr lang="en-US" dirty="0"/>
                        <a:t>//</a:t>
                      </a:r>
                    </a:p>
                  </a:txBody>
                  <a:tcPr/>
                </a:tc>
                <a:tc>
                  <a:txBody>
                    <a:bodyPr/>
                    <a:lstStyle/>
                    <a:p>
                      <a:r>
                        <a:rPr lang="en-US" dirty="0"/>
                        <a:t>Floor division</a:t>
                      </a:r>
                    </a:p>
                  </a:txBody>
                  <a:tcPr/>
                </a:tc>
                <a:tc>
                  <a:txBody>
                    <a:bodyPr/>
                    <a:lstStyle/>
                    <a:p>
                      <a:r>
                        <a:rPr lang="en-US" dirty="0"/>
                        <a:t>x // y</a:t>
                      </a:r>
                    </a:p>
                  </a:txBody>
                  <a:tcPr/>
                </a:tc>
                <a:extLst>
                  <a:ext uri="{0D108BD9-81ED-4DB2-BD59-A6C34878D82A}">
                    <a16:rowId xmlns:a16="http://schemas.microsoft.com/office/drawing/2014/main" val="1627650760"/>
                  </a:ext>
                </a:extLst>
              </a:tr>
            </a:tbl>
          </a:graphicData>
        </a:graphic>
      </p:graphicFrame>
    </p:spTree>
    <p:extLst>
      <p:ext uri="{BB962C8B-B14F-4D97-AF65-F5344CB8AC3E}">
        <p14:creationId xmlns:p14="http://schemas.microsoft.com/office/powerpoint/2010/main" val="18470600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2">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4">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Title 5">
            <a:extLst>
              <a:ext uri="{FF2B5EF4-FFF2-40B4-BE49-F238E27FC236}">
                <a16:creationId xmlns:a16="http://schemas.microsoft.com/office/drawing/2014/main" id="{6291BC0F-6F2E-4854-916C-78AFD339D4BE}"/>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6600" kern="1200">
                <a:solidFill>
                  <a:schemeClr val="tx1"/>
                </a:solidFill>
                <a:latin typeface="+mj-lt"/>
                <a:ea typeface="+mj-ea"/>
                <a:cs typeface="+mj-cs"/>
              </a:rPr>
              <a:t>Arithmetic operators</a:t>
            </a:r>
          </a:p>
        </p:txBody>
      </p:sp>
      <p:sp>
        <p:nvSpPr>
          <p:cNvPr id="27" name="Rectangle: Rounded Corners 26">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
            <a:extLst>
              <a:ext uri="{FF2B5EF4-FFF2-40B4-BE49-F238E27FC236}">
                <a16:creationId xmlns:a16="http://schemas.microsoft.com/office/drawing/2014/main" id="{03BBC594-E4BF-C583-56C0-91CF4A382712}"/>
              </a:ext>
            </a:extLst>
          </p:cNvPr>
          <p:cNvSpPr txBox="1"/>
          <p:nvPr/>
        </p:nvSpPr>
        <p:spPr>
          <a:xfrm>
            <a:off x="2621128" y="4000990"/>
            <a:ext cx="8189747" cy="1723549"/>
          </a:xfrm>
          <a:prstGeom prst="rect">
            <a:avLst/>
          </a:prstGeom>
          <a:noFill/>
        </p:spPr>
        <p:txBody>
          <a:bodyPr wrap="square">
            <a:spAutoFit/>
          </a:bodyPr>
          <a:lstStyle/>
          <a:p>
            <a:pPr defTabSz="566928">
              <a:spcAft>
                <a:spcPts val="600"/>
              </a:spcAft>
            </a:pPr>
            <a:r>
              <a:rPr lang="en-US" sz="2400" kern="1200">
                <a:solidFill>
                  <a:srgbClr val="374151"/>
                </a:solidFill>
                <a:latin typeface="Söhne"/>
                <a:ea typeface="+mn-ea"/>
                <a:cs typeface="+mn-cs"/>
              </a:rPr>
              <a:t>Arithmetic Operators Lab: </a:t>
            </a:r>
          </a:p>
          <a:p>
            <a:pPr defTabSz="566928">
              <a:spcAft>
                <a:spcPts val="600"/>
              </a:spcAft>
              <a:buFont typeface="+mj-lt"/>
              <a:buAutoNum type="arabicPeriod"/>
            </a:pPr>
            <a:endParaRPr lang="en-US" sz="2400" kern="1200">
              <a:solidFill>
                <a:srgbClr val="374151"/>
              </a:solidFill>
              <a:latin typeface="Söhne"/>
              <a:ea typeface="+mn-ea"/>
              <a:cs typeface="+mn-cs"/>
            </a:endParaRPr>
          </a:p>
          <a:p>
            <a:pPr defTabSz="566928">
              <a:spcAft>
                <a:spcPts val="600"/>
              </a:spcAft>
              <a:buFont typeface="+mj-lt"/>
              <a:buAutoNum type="arabicPeriod"/>
            </a:pPr>
            <a:r>
              <a:rPr lang="en-US" sz="2400" kern="1200">
                <a:solidFill>
                  <a:srgbClr val="374151"/>
                </a:solidFill>
                <a:latin typeface="Söhne"/>
                <a:ea typeface="+mn-ea"/>
                <a:cs typeface="+mn-cs"/>
              </a:rPr>
              <a:t>Problem: Write a program that takes two numbers as input from the user and calculates their sum</a:t>
            </a:r>
            <a:r>
              <a:rPr lang="en-US" sz="1116" kern="1200">
                <a:solidFill>
                  <a:srgbClr val="374151"/>
                </a:solidFill>
                <a:latin typeface="Söhne"/>
                <a:ea typeface="+mn-ea"/>
                <a:cs typeface="+mn-cs"/>
              </a:rPr>
              <a:t>.</a:t>
            </a:r>
            <a:endParaRPr lang="en-US" b="0" i="0">
              <a:solidFill>
                <a:srgbClr val="374151"/>
              </a:solidFill>
              <a:effectLst/>
              <a:latin typeface="Söhne"/>
            </a:endParaRPr>
          </a:p>
        </p:txBody>
      </p:sp>
    </p:spTree>
    <p:extLst>
      <p:ext uri="{BB962C8B-B14F-4D97-AF65-F5344CB8AC3E}">
        <p14:creationId xmlns:p14="http://schemas.microsoft.com/office/powerpoint/2010/main" val="28478688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91BC0F-6F2E-4854-916C-78AFD339D4BE}"/>
              </a:ext>
            </a:extLst>
          </p:cNvPr>
          <p:cNvSpPr>
            <a:spLocks noGrp="1"/>
          </p:cNvSpPr>
          <p:nvPr>
            <p:ph type="title"/>
          </p:nvPr>
        </p:nvSpPr>
        <p:spPr/>
        <p:txBody>
          <a:bodyPr/>
          <a:lstStyle/>
          <a:p>
            <a:r>
              <a:rPr lang="lv-LV" sz="3600" dirty="0"/>
              <a:t>Assignment </a:t>
            </a:r>
            <a:r>
              <a:rPr lang="en-US" sz="3600" dirty="0"/>
              <a:t>o</a:t>
            </a:r>
            <a:r>
              <a:rPr lang="lv-LV" sz="3600" dirty="0"/>
              <a:t>perators</a:t>
            </a:r>
            <a:endParaRPr lang="en-US" dirty="0"/>
          </a:p>
        </p:txBody>
      </p:sp>
      <p:sp>
        <p:nvSpPr>
          <p:cNvPr id="7" name="Content Placeholder 6">
            <a:extLst>
              <a:ext uri="{FF2B5EF4-FFF2-40B4-BE49-F238E27FC236}">
                <a16:creationId xmlns:a16="http://schemas.microsoft.com/office/drawing/2014/main" id="{B87DBAAA-5346-4A37-9790-D3EC2E6AF116}"/>
              </a:ext>
            </a:extLst>
          </p:cNvPr>
          <p:cNvSpPr>
            <a:spLocks noGrp="1"/>
          </p:cNvSpPr>
          <p:nvPr>
            <p:ph sz="quarter" idx="10"/>
          </p:nvPr>
        </p:nvSpPr>
        <p:spPr>
          <a:xfrm>
            <a:off x="5569944" y="453528"/>
            <a:ext cx="5414790" cy="401733"/>
          </a:xfrm>
        </p:spPr>
        <p:txBody>
          <a:bodyPr>
            <a:normAutofit fontScale="85000" lnSpcReduction="10000"/>
          </a:bodyPr>
          <a:lstStyle/>
          <a:p>
            <a:r>
              <a:rPr lang="en-US" dirty="0"/>
              <a:t>are used to assign values to variables:</a:t>
            </a:r>
          </a:p>
        </p:txBody>
      </p:sp>
      <p:graphicFrame>
        <p:nvGraphicFramePr>
          <p:cNvPr id="5" name="Table 7">
            <a:extLst>
              <a:ext uri="{FF2B5EF4-FFF2-40B4-BE49-F238E27FC236}">
                <a16:creationId xmlns:a16="http://schemas.microsoft.com/office/drawing/2014/main" id="{F1866AE0-B5C7-463F-B2D6-2C67346BDC19}"/>
              </a:ext>
            </a:extLst>
          </p:cNvPr>
          <p:cNvGraphicFramePr>
            <a:graphicFrameLocks noGrp="1"/>
          </p:cNvGraphicFramePr>
          <p:nvPr/>
        </p:nvGraphicFramePr>
        <p:xfrm>
          <a:off x="2032000" y="1063128"/>
          <a:ext cx="8127999" cy="5191760"/>
        </p:xfrm>
        <a:graphic>
          <a:graphicData uri="http://schemas.openxmlformats.org/drawingml/2006/table">
            <a:tbl>
              <a:tblPr firstRow="1" bandRow="1">
                <a:tableStyleId>{08FB837D-C827-4EFA-A057-4D05807E0F7C}</a:tableStyleId>
              </a:tblPr>
              <a:tblGrid>
                <a:gridCol w="2709333">
                  <a:extLst>
                    <a:ext uri="{9D8B030D-6E8A-4147-A177-3AD203B41FA5}">
                      <a16:colId xmlns:a16="http://schemas.microsoft.com/office/drawing/2014/main" val="3784872181"/>
                    </a:ext>
                  </a:extLst>
                </a:gridCol>
                <a:gridCol w="2709333">
                  <a:extLst>
                    <a:ext uri="{9D8B030D-6E8A-4147-A177-3AD203B41FA5}">
                      <a16:colId xmlns:a16="http://schemas.microsoft.com/office/drawing/2014/main" val="1986628016"/>
                    </a:ext>
                  </a:extLst>
                </a:gridCol>
                <a:gridCol w="2709333">
                  <a:extLst>
                    <a:ext uri="{9D8B030D-6E8A-4147-A177-3AD203B41FA5}">
                      <a16:colId xmlns:a16="http://schemas.microsoft.com/office/drawing/2014/main" val="1709271338"/>
                    </a:ext>
                  </a:extLst>
                </a:gridCol>
              </a:tblGrid>
              <a:tr h="370840">
                <a:tc>
                  <a:txBody>
                    <a:bodyPr/>
                    <a:lstStyle/>
                    <a:p>
                      <a:r>
                        <a:rPr lang="en-US" dirty="0"/>
                        <a:t>Operator</a:t>
                      </a:r>
                    </a:p>
                  </a:txBody>
                  <a:tcPr/>
                </a:tc>
                <a:tc>
                  <a:txBody>
                    <a:bodyPr/>
                    <a:lstStyle/>
                    <a:p>
                      <a:r>
                        <a:rPr lang="en-US" dirty="0"/>
                        <a:t>Example</a:t>
                      </a:r>
                    </a:p>
                  </a:txBody>
                  <a:tcPr/>
                </a:tc>
                <a:tc>
                  <a:txBody>
                    <a:bodyPr/>
                    <a:lstStyle/>
                    <a:p>
                      <a:r>
                        <a:rPr lang="en-US" dirty="0"/>
                        <a:t>Same As</a:t>
                      </a:r>
                    </a:p>
                  </a:txBody>
                  <a:tcPr/>
                </a:tc>
                <a:extLst>
                  <a:ext uri="{0D108BD9-81ED-4DB2-BD59-A6C34878D82A}">
                    <a16:rowId xmlns:a16="http://schemas.microsoft.com/office/drawing/2014/main" val="2790058253"/>
                  </a:ext>
                </a:extLst>
              </a:tr>
              <a:tr h="370840">
                <a:tc>
                  <a:txBody>
                    <a:bodyPr/>
                    <a:lstStyle/>
                    <a:p>
                      <a:r>
                        <a:rPr lang="en-US" dirty="0"/>
                        <a:t>=</a:t>
                      </a:r>
                    </a:p>
                  </a:txBody>
                  <a:tcPr/>
                </a:tc>
                <a:tc>
                  <a:txBody>
                    <a:bodyPr/>
                    <a:lstStyle/>
                    <a:p>
                      <a:r>
                        <a:rPr lang="en-US" dirty="0"/>
                        <a:t>x = 5</a:t>
                      </a:r>
                    </a:p>
                  </a:txBody>
                  <a:tcPr/>
                </a:tc>
                <a:tc>
                  <a:txBody>
                    <a:bodyPr/>
                    <a:lstStyle/>
                    <a:p>
                      <a:r>
                        <a:rPr lang="en-US" dirty="0"/>
                        <a:t>x = 5</a:t>
                      </a:r>
                    </a:p>
                  </a:txBody>
                  <a:tcPr/>
                </a:tc>
                <a:extLst>
                  <a:ext uri="{0D108BD9-81ED-4DB2-BD59-A6C34878D82A}">
                    <a16:rowId xmlns:a16="http://schemas.microsoft.com/office/drawing/2014/main" val="2976557090"/>
                  </a:ext>
                </a:extLst>
              </a:tr>
              <a:tr h="370840">
                <a:tc>
                  <a:txBody>
                    <a:bodyPr/>
                    <a:lstStyle/>
                    <a:p>
                      <a:r>
                        <a:rPr lang="en-US" dirty="0"/>
                        <a:t>+=</a:t>
                      </a:r>
                    </a:p>
                  </a:txBody>
                  <a:tcPr/>
                </a:tc>
                <a:tc>
                  <a:txBody>
                    <a:bodyPr/>
                    <a:lstStyle/>
                    <a:p>
                      <a:r>
                        <a:rPr lang="en-US" dirty="0"/>
                        <a:t>x += 3</a:t>
                      </a:r>
                    </a:p>
                  </a:txBody>
                  <a:tcPr/>
                </a:tc>
                <a:tc>
                  <a:txBody>
                    <a:bodyPr/>
                    <a:lstStyle/>
                    <a:p>
                      <a:r>
                        <a:rPr lang="en-US" dirty="0"/>
                        <a:t>x = x + 3</a:t>
                      </a:r>
                    </a:p>
                  </a:txBody>
                  <a:tcPr/>
                </a:tc>
                <a:extLst>
                  <a:ext uri="{0D108BD9-81ED-4DB2-BD59-A6C34878D82A}">
                    <a16:rowId xmlns:a16="http://schemas.microsoft.com/office/drawing/2014/main" val="3283500446"/>
                  </a:ext>
                </a:extLst>
              </a:tr>
              <a:tr h="370840">
                <a:tc>
                  <a:txBody>
                    <a:bodyPr/>
                    <a:lstStyle/>
                    <a:p>
                      <a:r>
                        <a:rPr lang="en-US" dirty="0"/>
                        <a:t>-=</a:t>
                      </a:r>
                    </a:p>
                  </a:txBody>
                  <a:tcPr/>
                </a:tc>
                <a:tc>
                  <a:txBody>
                    <a:bodyPr/>
                    <a:lstStyle/>
                    <a:p>
                      <a:r>
                        <a:rPr lang="en-US" dirty="0"/>
                        <a:t>x -= 3</a:t>
                      </a:r>
                    </a:p>
                  </a:txBody>
                  <a:tcPr/>
                </a:tc>
                <a:tc>
                  <a:txBody>
                    <a:bodyPr/>
                    <a:lstStyle/>
                    <a:p>
                      <a:r>
                        <a:rPr lang="en-US" dirty="0"/>
                        <a:t>x = x – 3</a:t>
                      </a:r>
                    </a:p>
                  </a:txBody>
                  <a:tcPr/>
                </a:tc>
                <a:extLst>
                  <a:ext uri="{0D108BD9-81ED-4DB2-BD59-A6C34878D82A}">
                    <a16:rowId xmlns:a16="http://schemas.microsoft.com/office/drawing/2014/main" val="689025634"/>
                  </a:ext>
                </a:extLst>
              </a:tr>
              <a:tr h="370840">
                <a:tc>
                  <a:txBody>
                    <a:bodyPr/>
                    <a:lstStyle/>
                    <a:p>
                      <a:r>
                        <a:rPr lang="en-US" dirty="0"/>
                        <a:t>*=</a:t>
                      </a:r>
                    </a:p>
                  </a:txBody>
                  <a:tcPr/>
                </a:tc>
                <a:tc>
                  <a:txBody>
                    <a:bodyPr/>
                    <a:lstStyle/>
                    <a:p>
                      <a:r>
                        <a:rPr lang="en-US" dirty="0"/>
                        <a:t>x *= 3</a:t>
                      </a:r>
                    </a:p>
                  </a:txBody>
                  <a:tcPr/>
                </a:tc>
                <a:tc>
                  <a:txBody>
                    <a:bodyPr/>
                    <a:lstStyle/>
                    <a:p>
                      <a:r>
                        <a:rPr lang="en-US" dirty="0"/>
                        <a:t>x = x * 3</a:t>
                      </a:r>
                    </a:p>
                  </a:txBody>
                  <a:tcPr/>
                </a:tc>
                <a:extLst>
                  <a:ext uri="{0D108BD9-81ED-4DB2-BD59-A6C34878D82A}">
                    <a16:rowId xmlns:a16="http://schemas.microsoft.com/office/drawing/2014/main" val="1473581749"/>
                  </a:ext>
                </a:extLst>
              </a:tr>
              <a:tr h="370840">
                <a:tc>
                  <a:txBody>
                    <a:bodyPr/>
                    <a:lstStyle/>
                    <a:p>
                      <a:r>
                        <a:rPr lang="en-US" dirty="0"/>
                        <a:t>/=</a:t>
                      </a:r>
                    </a:p>
                  </a:txBody>
                  <a:tcPr/>
                </a:tc>
                <a:tc>
                  <a:txBody>
                    <a:bodyPr/>
                    <a:lstStyle/>
                    <a:p>
                      <a:r>
                        <a:rPr lang="en-US" dirty="0"/>
                        <a:t>x /= 3</a:t>
                      </a:r>
                    </a:p>
                  </a:txBody>
                  <a:tcPr/>
                </a:tc>
                <a:tc>
                  <a:txBody>
                    <a:bodyPr/>
                    <a:lstStyle/>
                    <a:p>
                      <a:r>
                        <a:rPr lang="en-US" dirty="0"/>
                        <a:t>x = x / 3</a:t>
                      </a:r>
                    </a:p>
                  </a:txBody>
                  <a:tcPr/>
                </a:tc>
                <a:extLst>
                  <a:ext uri="{0D108BD9-81ED-4DB2-BD59-A6C34878D82A}">
                    <a16:rowId xmlns:a16="http://schemas.microsoft.com/office/drawing/2014/main" val="671946136"/>
                  </a:ext>
                </a:extLst>
              </a:tr>
              <a:tr h="370840">
                <a:tc>
                  <a:txBody>
                    <a:bodyPr/>
                    <a:lstStyle/>
                    <a:p>
                      <a:r>
                        <a:rPr lang="en-US" dirty="0"/>
                        <a:t>%=</a:t>
                      </a:r>
                    </a:p>
                  </a:txBody>
                  <a:tcPr/>
                </a:tc>
                <a:tc>
                  <a:txBody>
                    <a:bodyPr/>
                    <a:lstStyle/>
                    <a:p>
                      <a:r>
                        <a:rPr lang="en-US" dirty="0"/>
                        <a:t>x %= 3</a:t>
                      </a:r>
                    </a:p>
                  </a:txBody>
                  <a:tcPr/>
                </a:tc>
                <a:tc>
                  <a:txBody>
                    <a:bodyPr/>
                    <a:lstStyle/>
                    <a:p>
                      <a:r>
                        <a:rPr lang="en-US" dirty="0"/>
                        <a:t>x = x % 3</a:t>
                      </a:r>
                    </a:p>
                  </a:txBody>
                  <a:tcPr/>
                </a:tc>
                <a:extLst>
                  <a:ext uri="{0D108BD9-81ED-4DB2-BD59-A6C34878D82A}">
                    <a16:rowId xmlns:a16="http://schemas.microsoft.com/office/drawing/2014/main" val="2338895765"/>
                  </a:ext>
                </a:extLst>
              </a:tr>
              <a:tr h="370840">
                <a:tc>
                  <a:txBody>
                    <a:bodyPr/>
                    <a:lstStyle/>
                    <a:p>
                      <a:r>
                        <a:rPr lang="en-US" dirty="0"/>
                        <a:t>//=</a:t>
                      </a:r>
                    </a:p>
                  </a:txBody>
                  <a:tcPr/>
                </a:tc>
                <a:tc>
                  <a:txBody>
                    <a:bodyPr/>
                    <a:lstStyle/>
                    <a:p>
                      <a:r>
                        <a:rPr lang="en-US" dirty="0"/>
                        <a:t>x //= 3</a:t>
                      </a:r>
                    </a:p>
                  </a:txBody>
                  <a:tcPr/>
                </a:tc>
                <a:tc>
                  <a:txBody>
                    <a:bodyPr/>
                    <a:lstStyle/>
                    <a:p>
                      <a:r>
                        <a:rPr lang="en-US" dirty="0"/>
                        <a:t>x = x // 3</a:t>
                      </a:r>
                    </a:p>
                  </a:txBody>
                  <a:tcPr/>
                </a:tc>
                <a:extLst>
                  <a:ext uri="{0D108BD9-81ED-4DB2-BD59-A6C34878D82A}">
                    <a16:rowId xmlns:a16="http://schemas.microsoft.com/office/drawing/2014/main" val="1627650760"/>
                  </a:ext>
                </a:extLst>
              </a:tr>
              <a:tr h="370840">
                <a:tc>
                  <a:txBody>
                    <a:bodyPr/>
                    <a:lstStyle/>
                    <a:p>
                      <a:r>
                        <a:rPr lang="en-US" dirty="0"/>
                        <a:t>**=</a:t>
                      </a:r>
                    </a:p>
                  </a:txBody>
                  <a:tcPr/>
                </a:tc>
                <a:tc>
                  <a:txBody>
                    <a:bodyPr/>
                    <a:lstStyle/>
                    <a:p>
                      <a:r>
                        <a:rPr lang="en-US" dirty="0"/>
                        <a:t>x **= 3</a:t>
                      </a:r>
                    </a:p>
                  </a:txBody>
                  <a:tcPr/>
                </a:tc>
                <a:tc>
                  <a:txBody>
                    <a:bodyPr/>
                    <a:lstStyle/>
                    <a:p>
                      <a:r>
                        <a:rPr lang="en-US" dirty="0"/>
                        <a:t>x = x ** 3</a:t>
                      </a:r>
                    </a:p>
                  </a:txBody>
                  <a:tcPr/>
                </a:tc>
                <a:extLst>
                  <a:ext uri="{0D108BD9-81ED-4DB2-BD59-A6C34878D82A}">
                    <a16:rowId xmlns:a16="http://schemas.microsoft.com/office/drawing/2014/main" val="811957575"/>
                  </a:ext>
                </a:extLst>
              </a:tr>
              <a:tr h="370840">
                <a:tc>
                  <a:txBody>
                    <a:bodyPr/>
                    <a:lstStyle/>
                    <a:p>
                      <a:r>
                        <a:rPr lang="en-US" dirty="0"/>
                        <a:t>&amp;=</a:t>
                      </a:r>
                    </a:p>
                  </a:txBody>
                  <a:tcPr/>
                </a:tc>
                <a:tc>
                  <a:txBody>
                    <a:bodyPr/>
                    <a:lstStyle/>
                    <a:p>
                      <a:r>
                        <a:rPr lang="en-US" dirty="0"/>
                        <a:t>x &amp;= 3</a:t>
                      </a:r>
                    </a:p>
                  </a:txBody>
                  <a:tcPr/>
                </a:tc>
                <a:tc>
                  <a:txBody>
                    <a:bodyPr/>
                    <a:lstStyle/>
                    <a:p>
                      <a:r>
                        <a:rPr lang="en-US" dirty="0"/>
                        <a:t>x = x &amp; 3</a:t>
                      </a:r>
                    </a:p>
                  </a:txBody>
                  <a:tcPr/>
                </a:tc>
                <a:extLst>
                  <a:ext uri="{0D108BD9-81ED-4DB2-BD59-A6C34878D82A}">
                    <a16:rowId xmlns:a16="http://schemas.microsoft.com/office/drawing/2014/main" val="3093446982"/>
                  </a:ext>
                </a:extLst>
              </a:tr>
              <a:tr h="370840">
                <a:tc>
                  <a:txBody>
                    <a:bodyPr/>
                    <a:lstStyle/>
                    <a:p>
                      <a:r>
                        <a:rPr lang="en-US" dirty="0"/>
                        <a:t>|=</a:t>
                      </a:r>
                    </a:p>
                  </a:txBody>
                  <a:tcPr/>
                </a:tc>
                <a:tc>
                  <a:txBody>
                    <a:bodyPr/>
                    <a:lstStyle/>
                    <a:p>
                      <a:r>
                        <a:rPr lang="en-US" dirty="0"/>
                        <a:t>x |= 3</a:t>
                      </a:r>
                    </a:p>
                  </a:txBody>
                  <a:tcPr/>
                </a:tc>
                <a:tc>
                  <a:txBody>
                    <a:bodyPr/>
                    <a:lstStyle/>
                    <a:p>
                      <a:r>
                        <a:rPr lang="en-US" dirty="0"/>
                        <a:t>x = x | 3</a:t>
                      </a:r>
                    </a:p>
                  </a:txBody>
                  <a:tcPr/>
                </a:tc>
                <a:extLst>
                  <a:ext uri="{0D108BD9-81ED-4DB2-BD59-A6C34878D82A}">
                    <a16:rowId xmlns:a16="http://schemas.microsoft.com/office/drawing/2014/main" val="459301168"/>
                  </a:ext>
                </a:extLst>
              </a:tr>
              <a:tr h="370840">
                <a:tc>
                  <a:txBody>
                    <a:bodyPr/>
                    <a:lstStyle/>
                    <a:p>
                      <a:r>
                        <a:rPr lang="en-US" dirty="0"/>
                        <a:t>^=</a:t>
                      </a:r>
                    </a:p>
                  </a:txBody>
                  <a:tcPr/>
                </a:tc>
                <a:tc>
                  <a:txBody>
                    <a:bodyPr/>
                    <a:lstStyle/>
                    <a:p>
                      <a:r>
                        <a:rPr lang="en-US" dirty="0"/>
                        <a:t>x ^= 3</a:t>
                      </a:r>
                    </a:p>
                  </a:txBody>
                  <a:tcPr/>
                </a:tc>
                <a:tc>
                  <a:txBody>
                    <a:bodyPr/>
                    <a:lstStyle/>
                    <a:p>
                      <a:r>
                        <a:rPr lang="en-US" dirty="0"/>
                        <a:t>x = x ^ 3</a:t>
                      </a:r>
                    </a:p>
                  </a:txBody>
                  <a:tcPr/>
                </a:tc>
                <a:extLst>
                  <a:ext uri="{0D108BD9-81ED-4DB2-BD59-A6C34878D82A}">
                    <a16:rowId xmlns:a16="http://schemas.microsoft.com/office/drawing/2014/main" val="1644337751"/>
                  </a:ext>
                </a:extLst>
              </a:tr>
              <a:tr h="370840">
                <a:tc>
                  <a:txBody>
                    <a:bodyPr/>
                    <a:lstStyle/>
                    <a:p>
                      <a:r>
                        <a:rPr lang="en-US" dirty="0"/>
                        <a:t>&gt;&gt;=</a:t>
                      </a:r>
                    </a:p>
                  </a:txBody>
                  <a:tcPr/>
                </a:tc>
                <a:tc>
                  <a:txBody>
                    <a:bodyPr/>
                    <a:lstStyle/>
                    <a:p>
                      <a:r>
                        <a:rPr lang="en-US" dirty="0"/>
                        <a:t>x &gt;&gt;= 3</a:t>
                      </a:r>
                    </a:p>
                  </a:txBody>
                  <a:tcPr/>
                </a:tc>
                <a:tc>
                  <a:txBody>
                    <a:bodyPr/>
                    <a:lstStyle/>
                    <a:p>
                      <a:r>
                        <a:rPr lang="en-US" dirty="0"/>
                        <a:t>x = x &gt;&gt; 3</a:t>
                      </a:r>
                    </a:p>
                  </a:txBody>
                  <a:tcPr/>
                </a:tc>
                <a:extLst>
                  <a:ext uri="{0D108BD9-81ED-4DB2-BD59-A6C34878D82A}">
                    <a16:rowId xmlns:a16="http://schemas.microsoft.com/office/drawing/2014/main" val="3477953416"/>
                  </a:ext>
                </a:extLst>
              </a:tr>
              <a:tr h="370840">
                <a:tc>
                  <a:txBody>
                    <a:bodyPr/>
                    <a:lstStyle/>
                    <a:p>
                      <a:r>
                        <a:rPr lang="en-US" dirty="0"/>
                        <a:t>&lt;&lt;=</a:t>
                      </a:r>
                    </a:p>
                  </a:txBody>
                  <a:tcPr/>
                </a:tc>
                <a:tc>
                  <a:txBody>
                    <a:bodyPr/>
                    <a:lstStyle/>
                    <a:p>
                      <a:r>
                        <a:rPr lang="en-US" dirty="0"/>
                        <a:t>x &lt;&lt;= 3</a:t>
                      </a:r>
                    </a:p>
                  </a:txBody>
                  <a:tcPr/>
                </a:tc>
                <a:tc>
                  <a:txBody>
                    <a:bodyPr/>
                    <a:lstStyle/>
                    <a:p>
                      <a:r>
                        <a:rPr lang="en-US" dirty="0"/>
                        <a:t>x = x &lt;&lt; 3</a:t>
                      </a:r>
                    </a:p>
                  </a:txBody>
                  <a:tcPr/>
                </a:tc>
                <a:extLst>
                  <a:ext uri="{0D108BD9-81ED-4DB2-BD59-A6C34878D82A}">
                    <a16:rowId xmlns:a16="http://schemas.microsoft.com/office/drawing/2014/main" val="695225922"/>
                  </a:ext>
                </a:extLst>
              </a:tr>
            </a:tbl>
          </a:graphicData>
        </a:graphic>
      </p:graphicFrame>
    </p:spTree>
    <p:extLst>
      <p:ext uri="{BB962C8B-B14F-4D97-AF65-F5344CB8AC3E}">
        <p14:creationId xmlns:p14="http://schemas.microsoft.com/office/powerpoint/2010/main" val="12370935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6291BC0F-6F2E-4854-916C-78AFD339D4BE}"/>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Assignment operators</a:t>
            </a:r>
          </a:p>
        </p:txBody>
      </p:sp>
      <p:sp>
        <p:nvSpPr>
          <p:cNvPr id="7" name="Content Placeholder 6">
            <a:extLst>
              <a:ext uri="{FF2B5EF4-FFF2-40B4-BE49-F238E27FC236}">
                <a16:creationId xmlns:a16="http://schemas.microsoft.com/office/drawing/2014/main" id="{B87DBAAA-5346-4A37-9790-D3EC2E6AF116}"/>
              </a:ext>
            </a:extLst>
          </p:cNvPr>
          <p:cNvSpPr>
            <a:spLocks noGrp="1"/>
          </p:cNvSpPr>
          <p:nvPr>
            <p:ph sz="quarter" idx="10"/>
          </p:nvPr>
        </p:nvSpPr>
        <p:spPr>
          <a:xfrm>
            <a:off x="638882" y="4631161"/>
            <a:ext cx="3571810" cy="1559327"/>
          </a:xfrm>
        </p:spPr>
        <p:txBody>
          <a:bodyPr vert="horz" lIns="91440" tIns="45720" rIns="91440" bIns="45720" rtlCol="0">
            <a:normAutofit/>
          </a:bodyPr>
          <a:lstStyle/>
          <a:p>
            <a:pPr marL="0" indent="0">
              <a:buNone/>
            </a:pPr>
            <a:r>
              <a:rPr lang="en-US" sz="2400" b="0" i="0" kern="1200">
                <a:solidFill>
                  <a:schemeClr val="tx1"/>
                </a:solidFill>
                <a:effectLst/>
                <a:latin typeface="+mn-lt"/>
                <a:ea typeface="+mn-ea"/>
                <a:cs typeface="+mn-cs"/>
              </a:rPr>
              <a:t>Problem: Write a program to calculate and display the discounted price of a product.</a:t>
            </a:r>
            <a:endParaRPr lang="en-US" sz="2400" kern="1200">
              <a:solidFill>
                <a:schemeClr val="tx1"/>
              </a:solidFill>
              <a:latin typeface="+mn-lt"/>
              <a:ea typeface="+mn-ea"/>
              <a:cs typeface="+mn-cs"/>
            </a:endParaRPr>
          </a:p>
        </p:txBody>
      </p:sp>
      <p:sp>
        <p:nvSpPr>
          <p:cNvPr id="1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Light Bulb and Gear">
            <a:extLst>
              <a:ext uri="{FF2B5EF4-FFF2-40B4-BE49-F238E27FC236}">
                <a16:creationId xmlns:a16="http://schemas.microsoft.com/office/drawing/2014/main" id="{6E353CFF-47DC-BB7B-9B1C-6CC8599F54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86400" y="640080"/>
            <a:ext cx="5550408" cy="5550408"/>
          </a:xfrm>
          <a:prstGeom prst="rect">
            <a:avLst/>
          </a:prstGeom>
        </p:spPr>
      </p:pic>
    </p:spTree>
    <p:extLst>
      <p:ext uri="{BB962C8B-B14F-4D97-AF65-F5344CB8AC3E}">
        <p14:creationId xmlns:p14="http://schemas.microsoft.com/office/powerpoint/2010/main" val="40781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700"/>
                                        <p:tgtEl>
                                          <p:spTgt spid="11"/>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91BC0F-6F2E-4854-916C-78AFD339D4BE}"/>
              </a:ext>
            </a:extLst>
          </p:cNvPr>
          <p:cNvSpPr>
            <a:spLocks noGrp="1"/>
          </p:cNvSpPr>
          <p:nvPr>
            <p:ph type="title"/>
          </p:nvPr>
        </p:nvSpPr>
        <p:spPr/>
        <p:txBody>
          <a:bodyPr/>
          <a:lstStyle/>
          <a:p>
            <a:r>
              <a:rPr lang="lv-LV" sz="3600" dirty="0"/>
              <a:t>Comparison </a:t>
            </a:r>
            <a:r>
              <a:rPr lang="en-US" sz="3600" dirty="0"/>
              <a:t>o</a:t>
            </a:r>
            <a:r>
              <a:rPr lang="lv-LV" sz="3600" dirty="0"/>
              <a:t>perators</a:t>
            </a:r>
            <a:endParaRPr lang="en-US" dirty="0"/>
          </a:p>
        </p:txBody>
      </p:sp>
      <p:sp>
        <p:nvSpPr>
          <p:cNvPr id="7" name="Content Placeholder 6">
            <a:extLst>
              <a:ext uri="{FF2B5EF4-FFF2-40B4-BE49-F238E27FC236}">
                <a16:creationId xmlns:a16="http://schemas.microsoft.com/office/drawing/2014/main" id="{B87DBAAA-5346-4A37-9790-D3EC2E6AF116}"/>
              </a:ext>
            </a:extLst>
          </p:cNvPr>
          <p:cNvSpPr>
            <a:spLocks noGrp="1"/>
          </p:cNvSpPr>
          <p:nvPr>
            <p:ph sz="quarter" idx="10"/>
          </p:nvPr>
        </p:nvSpPr>
        <p:spPr/>
        <p:txBody>
          <a:bodyPr/>
          <a:lstStyle/>
          <a:p>
            <a:r>
              <a:rPr lang="en-US" dirty="0"/>
              <a:t>Comparison operators are used to compare two values:</a:t>
            </a:r>
          </a:p>
        </p:txBody>
      </p:sp>
      <p:graphicFrame>
        <p:nvGraphicFramePr>
          <p:cNvPr id="5" name="Table 7">
            <a:extLst>
              <a:ext uri="{FF2B5EF4-FFF2-40B4-BE49-F238E27FC236}">
                <a16:creationId xmlns:a16="http://schemas.microsoft.com/office/drawing/2014/main" id="{F1866AE0-B5C7-463F-B2D6-2C67346BDC19}"/>
              </a:ext>
            </a:extLst>
          </p:cNvPr>
          <p:cNvGraphicFramePr>
            <a:graphicFrameLocks noGrp="1"/>
          </p:cNvGraphicFramePr>
          <p:nvPr/>
        </p:nvGraphicFramePr>
        <p:xfrm>
          <a:off x="2032000" y="2358391"/>
          <a:ext cx="8127999" cy="2865120"/>
        </p:xfrm>
        <a:graphic>
          <a:graphicData uri="http://schemas.openxmlformats.org/drawingml/2006/table">
            <a:tbl>
              <a:tblPr firstRow="1" bandRow="1">
                <a:tableStyleId>{08FB837D-C827-4EFA-A057-4D05807E0F7C}</a:tableStyleId>
              </a:tblPr>
              <a:tblGrid>
                <a:gridCol w="2709333">
                  <a:extLst>
                    <a:ext uri="{9D8B030D-6E8A-4147-A177-3AD203B41FA5}">
                      <a16:colId xmlns:a16="http://schemas.microsoft.com/office/drawing/2014/main" val="3784872181"/>
                    </a:ext>
                  </a:extLst>
                </a:gridCol>
                <a:gridCol w="2709333">
                  <a:extLst>
                    <a:ext uri="{9D8B030D-6E8A-4147-A177-3AD203B41FA5}">
                      <a16:colId xmlns:a16="http://schemas.microsoft.com/office/drawing/2014/main" val="1986628016"/>
                    </a:ext>
                  </a:extLst>
                </a:gridCol>
                <a:gridCol w="2709333">
                  <a:extLst>
                    <a:ext uri="{9D8B030D-6E8A-4147-A177-3AD203B41FA5}">
                      <a16:colId xmlns:a16="http://schemas.microsoft.com/office/drawing/2014/main" val="1709271338"/>
                    </a:ext>
                  </a:extLst>
                </a:gridCol>
              </a:tblGrid>
              <a:tr h="370840">
                <a:tc>
                  <a:txBody>
                    <a:bodyPr/>
                    <a:lstStyle/>
                    <a:p>
                      <a:r>
                        <a:rPr lang="en-US" dirty="0"/>
                        <a:t>Operator</a:t>
                      </a:r>
                    </a:p>
                  </a:txBody>
                  <a:tcPr/>
                </a:tc>
                <a:tc>
                  <a:txBody>
                    <a:bodyPr/>
                    <a:lstStyle/>
                    <a:p>
                      <a:r>
                        <a:rPr lang="en-US" dirty="0"/>
                        <a:t>Name</a:t>
                      </a:r>
                    </a:p>
                  </a:txBody>
                  <a:tcPr/>
                </a:tc>
                <a:tc>
                  <a:txBody>
                    <a:bodyPr/>
                    <a:lstStyle/>
                    <a:p>
                      <a:r>
                        <a:rPr lang="en-US" dirty="0"/>
                        <a:t>Example</a:t>
                      </a:r>
                    </a:p>
                  </a:txBody>
                  <a:tcPr/>
                </a:tc>
                <a:extLst>
                  <a:ext uri="{0D108BD9-81ED-4DB2-BD59-A6C34878D82A}">
                    <a16:rowId xmlns:a16="http://schemas.microsoft.com/office/drawing/2014/main" val="2790058253"/>
                  </a:ext>
                </a:extLst>
              </a:tr>
              <a:tr h="370840">
                <a:tc>
                  <a:txBody>
                    <a:bodyPr/>
                    <a:lstStyle/>
                    <a:p>
                      <a:r>
                        <a:rPr lang="en-US" dirty="0"/>
                        <a:t>==</a:t>
                      </a:r>
                    </a:p>
                  </a:txBody>
                  <a:tcPr/>
                </a:tc>
                <a:tc>
                  <a:txBody>
                    <a:bodyPr/>
                    <a:lstStyle/>
                    <a:p>
                      <a:r>
                        <a:rPr lang="en-US" dirty="0"/>
                        <a:t>Equal</a:t>
                      </a:r>
                    </a:p>
                  </a:txBody>
                  <a:tcPr/>
                </a:tc>
                <a:tc>
                  <a:txBody>
                    <a:bodyPr/>
                    <a:lstStyle/>
                    <a:p>
                      <a:r>
                        <a:rPr lang="en-US" dirty="0"/>
                        <a:t>x == y</a:t>
                      </a:r>
                    </a:p>
                  </a:txBody>
                  <a:tcPr/>
                </a:tc>
                <a:extLst>
                  <a:ext uri="{0D108BD9-81ED-4DB2-BD59-A6C34878D82A}">
                    <a16:rowId xmlns:a16="http://schemas.microsoft.com/office/drawing/2014/main" val="2976557090"/>
                  </a:ext>
                </a:extLst>
              </a:tr>
              <a:tr h="370840">
                <a:tc>
                  <a:txBody>
                    <a:bodyPr/>
                    <a:lstStyle/>
                    <a:p>
                      <a:r>
                        <a:rPr lang="en-US" dirty="0"/>
                        <a:t>!=</a:t>
                      </a:r>
                    </a:p>
                  </a:txBody>
                  <a:tcPr/>
                </a:tc>
                <a:tc>
                  <a:txBody>
                    <a:bodyPr/>
                    <a:lstStyle/>
                    <a:p>
                      <a:r>
                        <a:rPr lang="en-US" dirty="0"/>
                        <a:t>Not equal</a:t>
                      </a:r>
                    </a:p>
                  </a:txBody>
                  <a:tcPr/>
                </a:tc>
                <a:tc>
                  <a:txBody>
                    <a:bodyPr/>
                    <a:lstStyle/>
                    <a:p>
                      <a:r>
                        <a:rPr lang="en-US" dirty="0"/>
                        <a:t>x != y</a:t>
                      </a:r>
                    </a:p>
                  </a:txBody>
                  <a:tcPr/>
                </a:tc>
                <a:extLst>
                  <a:ext uri="{0D108BD9-81ED-4DB2-BD59-A6C34878D82A}">
                    <a16:rowId xmlns:a16="http://schemas.microsoft.com/office/drawing/2014/main" val="3283500446"/>
                  </a:ext>
                </a:extLst>
              </a:tr>
              <a:tr h="370840">
                <a:tc>
                  <a:txBody>
                    <a:bodyPr/>
                    <a:lstStyle/>
                    <a:p>
                      <a:r>
                        <a:rPr lang="en-US" dirty="0"/>
                        <a:t>&gt;</a:t>
                      </a:r>
                    </a:p>
                  </a:txBody>
                  <a:tcPr/>
                </a:tc>
                <a:tc>
                  <a:txBody>
                    <a:bodyPr/>
                    <a:lstStyle/>
                    <a:p>
                      <a:r>
                        <a:rPr lang="en-US" dirty="0"/>
                        <a:t>Greater than </a:t>
                      </a:r>
                    </a:p>
                  </a:txBody>
                  <a:tcPr/>
                </a:tc>
                <a:tc>
                  <a:txBody>
                    <a:bodyPr/>
                    <a:lstStyle/>
                    <a:p>
                      <a:r>
                        <a:rPr lang="en-US" dirty="0"/>
                        <a:t>x &gt; y </a:t>
                      </a:r>
                    </a:p>
                  </a:txBody>
                  <a:tcPr/>
                </a:tc>
                <a:extLst>
                  <a:ext uri="{0D108BD9-81ED-4DB2-BD59-A6C34878D82A}">
                    <a16:rowId xmlns:a16="http://schemas.microsoft.com/office/drawing/2014/main" val="2342638070"/>
                  </a:ext>
                </a:extLst>
              </a:tr>
              <a:tr h="370840">
                <a:tc>
                  <a:txBody>
                    <a:bodyPr/>
                    <a:lstStyle/>
                    <a:p>
                      <a:r>
                        <a:rPr lang="en-US" dirty="0"/>
                        <a:t>&lt; </a:t>
                      </a:r>
                    </a:p>
                  </a:txBody>
                  <a:tcPr/>
                </a:tc>
                <a:tc>
                  <a:txBody>
                    <a:bodyPr/>
                    <a:lstStyle/>
                    <a:p>
                      <a:r>
                        <a:rPr lang="en-US" dirty="0"/>
                        <a:t>Less than</a:t>
                      </a:r>
                    </a:p>
                  </a:txBody>
                  <a:tcPr/>
                </a:tc>
                <a:tc>
                  <a:txBody>
                    <a:bodyPr/>
                    <a:lstStyle/>
                    <a:p>
                      <a:r>
                        <a:rPr lang="en-US" dirty="0"/>
                        <a:t>x &lt; y </a:t>
                      </a:r>
                    </a:p>
                  </a:txBody>
                  <a:tcPr/>
                </a:tc>
                <a:extLst>
                  <a:ext uri="{0D108BD9-81ED-4DB2-BD59-A6C34878D82A}">
                    <a16:rowId xmlns:a16="http://schemas.microsoft.com/office/drawing/2014/main" val="3962360115"/>
                  </a:ext>
                </a:extLst>
              </a:tr>
              <a:tr h="4647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&gt;=</a:t>
                      </a:r>
                    </a:p>
                    <a:p>
                      <a:endParaRPr lang="en-US" dirty="0"/>
                    </a:p>
                  </a:txBody>
                  <a:tcPr/>
                </a:tc>
                <a:tc>
                  <a:txBody>
                    <a:bodyPr/>
                    <a:lstStyle/>
                    <a:p>
                      <a:r>
                        <a:rPr lang="en-US" dirty="0"/>
                        <a:t>Greater than or equal to</a:t>
                      </a:r>
                    </a:p>
                  </a:txBody>
                  <a:tcPr/>
                </a:tc>
                <a:tc>
                  <a:txBody>
                    <a:bodyPr/>
                    <a:lstStyle/>
                    <a:p>
                      <a:r>
                        <a:rPr lang="en-US" dirty="0"/>
                        <a:t>x &gt;= y </a:t>
                      </a:r>
                    </a:p>
                  </a:txBody>
                  <a:tcPr/>
                </a:tc>
                <a:extLst>
                  <a:ext uri="{0D108BD9-81ED-4DB2-BD59-A6C34878D82A}">
                    <a16:rowId xmlns:a16="http://schemas.microsoft.com/office/drawing/2014/main" val="2777277459"/>
                  </a:ext>
                </a:extLst>
              </a:tr>
              <a:tr h="370840">
                <a:tc>
                  <a:txBody>
                    <a:bodyPr/>
                    <a:lstStyle/>
                    <a:p>
                      <a:r>
                        <a:rPr lang="en-US" dirty="0"/>
                        <a:t>&lt;=</a:t>
                      </a:r>
                    </a:p>
                  </a:txBody>
                  <a:tcPr/>
                </a:tc>
                <a:tc>
                  <a:txBody>
                    <a:bodyPr/>
                    <a:lstStyle/>
                    <a:p>
                      <a:r>
                        <a:rPr lang="en-US" dirty="0"/>
                        <a:t>Less than or equal to</a:t>
                      </a:r>
                    </a:p>
                  </a:txBody>
                  <a:tcPr/>
                </a:tc>
                <a:tc>
                  <a:txBody>
                    <a:bodyPr/>
                    <a:lstStyle/>
                    <a:p>
                      <a:r>
                        <a:rPr lang="en-US" dirty="0"/>
                        <a:t>x &lt;= y </a:t>
                      </a:r>
                    </a:p>
                  </a:txBody>
                  <a:tcPr/>
                </a:tc>
                <a:extLst>
                  <a:ext uri="{0D108BD9-81ED-4DB2-BD59-A6C34878D82A}">
                    <a16:rowId xmlns:a16="http://schemas.microsoft.com/office/drawing/2014/main" val="905012381"/>
                  </a:ext>
                </a:extLst>
              </a:tr>
            </a:tbl>
          </a:graphicData>
        </a:graphic>
      </p:graphicFrame>
    </p:spTree>
    <p:extLst>
      <p:ext uri="{BB962C8B-B14F-4D97-AF65-F5344CB8AC3E}">
        <p14:creationId xmlns:p14="http://schemas.microsoft.com/office/powerpoint/2010/main" val="38543143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91BC0F-6F2E-4854-916C-78AFD339D4BE}"/>
              </a:ext>
            </a:extLst>
          </p:cNvPr>
          <p:cNvSpPr>
            <a:spLocks noGrp="1"/>
          </p:cNvSpPr>
          <p:nvPr>
            <p:ph type="title"/>
          </p:nvPr>
        </p:nvSpPr>
        <p:spPr>
          <a:xfrm>
            <a:off x="638882" y="639193"/>
            <a:ext cx="4333168" cy="3573516"/>
          </a:xfrm>
        </p:spPr>
        <p:txBody>
          <a:bodyPr vert="horz" lIns="91440" tIns="45720" rIns="91440" bIns="45720" rtlCol="0" anchor="b">
            <a:normAutofit/>
          </a:bodyPr>
          <a:lstStyle/>
          <a:p>
            <a:r>
              <a:rPr lang="lv-LV" sz="6000" dirty="0"/>
              <a:t>Comparison </a:t>
            </a:r>
            <a:r>
              <a:rPr lang="en-US" sz="6000" dirty="0"/>
              <a:t>o</a:t>
            </a:r>
            <a:r>
              <a:rPr lang="lv-LV" sz="6000" dirty="0"/>
              <a:t>perators</a:t>
            </a:r>
            <a:endParaRPr lang="en-US" sz="5600" kern="1200" dirty="0">
              <a:solidFill>
                <a:schemeClr val="tx1"/>
              </a:solidFill>
              <a:latin typeface="+mj-lt"/>
              <a:ea typeface="+mj-ea"/>
              <a:cs typeface="+mj-cs"/>
            </a:endParaRPr>
          </a:p>
        </p:txBody>
      </p:sp>
      <p:sp>
        <p:nvSpPr>
          <p:cNvPr id="7" name="Content Placeholder 6">
            <a:extLst>
              <a:ext uri="{FF2B5EF4-FFF2-40B4-BE49-F238E27FC236}">
                <a16:creationId xmlns:a16="http://schemas.microsoft.com/office/drawing/2014/main" id="{B87DBAAA-5346-4A37-9790-D3EC2E6AF116}"/>
              </a:ext>
            </a:extLst>
          </p:cNvPr>
          <p:cNvSpPr>
            <a:spLocks noGrp="1"/>
          </p:cNvSpPr>
          <p:nvPr>
            <p:ph sz="quarter" idx="10"/>
          </p:nvPr>
        </p:nvSpPr>
        <p:spPr>
          <a:xfrm>
            <a:off x="638882" y="4631161"/>
            <a:ext cx="3571810" cy="1559327"/>
          </a:xfrm>
        </p:spPr>
        <p:txBody>
          <a:bodyPr vert="horz" lIns="91440" tIns="45720" rIns="91440" bIns="45720" rtlCol="0">
            <a:normAutofit/>
          </a:bodyPr>
          <a:lstStyle/>
          <a:p>
            <a:pPr marL="0" indent="0">
              <a:buNone/>
            </a:pPr>
            <a:r>
              <a:rPr lang="en-US" sz="2400" b="0" i="0" kern="1200" dirty="0">
                <a:solidFill>
                  <a:schemeClr val="tx1"/>
                </a:solidFill>
                <a:effectLst/>
                <a:latin typeface="+mn-lt"/>
                <a:ea typeface="+mn-ea"/>
                <a:cs typeface="+mn-cs"/>
              </a:rPr>
              <a:t>Problem: </a:t>
            </a:r>
            <a:r>
              <a:rPr lang="en-US" sz="1600" b="0" i="0" dirty="0">
                <a:solidFill>
                  <a:srgbClr val="374151"/>
                </a:solidFill>
                <a:effectLst/>
                <a:latin typeface="Söhne"/>
              </a:rPr>
              <a:t>Problem: Write a program that compares two numbers and determines if the first number is greater than the second.</a:t>
            </a:r>
            <a:endParaRPr lang="en-US" sz="2400" kern="1200" dirty="0">
              <a:solidFill>
                <a:schemeClr val="tx1"/>
              </a:solidFill>
              <a:latin typeface="+mn-lt"/>
              <a:ea typeface="+mn-ea"/>
              <a:cs typeface="+mn-cs"/>
            </a:endParaRPr>
          </a:p>
        </p:txBody>
      </p:sp>
      <p:pic>
        <p:nvPicPr>
          <p:cNvPr id="11" name="Graphic 10" descr="Light Bulb and Gear">
            <a:extLst>
              <a:ext uri="{FF2B5EF4-FFF2-40B4-BE49-F238E27FC236}">
                <a16:creationId xmlns:a16="http://schemas.microsoft.com/office/drawing/2014/main" id="{6E353CFF-47DC-BB7B-9B1C-6CC8599F54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86400" y="640080"/>
            <a:ext cx="5550408" cy="5550408"/>
          </a:xfrm>
          <a:prstGeom prst="rect">
            <a:avLst/>
          </a:prstGeom>
        </p:spPr>
      </p:pic>
    </p:spTree>
    <p:extLst>
      <p:ext uri="{BB962C8B-B14F-4D97-AF65-F5344CB8AC3E}">
        <p14:creationId xmlns:p14="http://schemas.microsoft.com/office/powerpoint/2010/main" val="1699158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700"/>
                                        <p:tgtEl>
                                          <p:spTgt spid="11"/>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91BC0F-6F2E-4854-916C-78AFD339D4BE}"/>
              </a:ext>
            </a:extLst>
          </p:cNvPr>
          <p:cNvSpPr>
            <a:spLocks noGrp="1"/>
          </p:cNvSpPr>
          <p:nvPr>
            <p:ph type="title"/>
          </p:nvPr>
        </p:nvSpPr>
        <p:spPr/>
        <p:txBody>
          <a:bodyPr/>
          <a:lstStyle/>
          <a:p>
            <a:r>
              <a:rPr lang="en-US" sz="3600" dirty="0"/>
              <a:t>Logical</a:t>
            </a:r>
            <a:r>
              <a:rPr lang="lv-LV" sz="3600" dirty="0"/>
              <a:t> </a:t>
            </a:r>
            <a:r>
              <a:rPr lang="en-US" sz="3600" dirty="0"/>
              <a:t>o</a:t>
            </a:r>
            <a:r>
              <a:rPr lang="lv-LV" sz="3600" dirty="0"/>
              <a:t>perators</a:t>
            </a:r>
            <a:endParaRPr lang="en-US" dirty="0"/>
          </a:p>
        </p:txBody>
      </p:sp>
      <p:sp>
        <p:nvSpPr>
          <p:cNvPr id="7" name="Content Placeholder 6">
            <a:extLst>
              <a:ext uri="{FF2B5EF4-FFF2-40B4-BE49-F238E27FC236}">
                <a16:creationId xmlns:a16="http://schemas.microsoft.com/office/drawing/2014/main" id="{B87DBAAA-5346-4A37-9790-D3EC2E6AF116}"/>
              </a:ext>
            </a:extLst>
          </p:cNvPr>
          <p:cNvSpPr>
            <a:spLocks noGrp="1"/>
          </p:cNvSpPr>
          <p:nvPr>
            <p:ph sz="quarter" idx="10"/>
          </p:nvPr>
        </p:nvSpPr>
        <p:spPr/>
        <p:txBody>
          <a:bodyPr/>
          <a:lstStyle/>
          <a:p>
            <a:r>
              <a:rPr lang="en-US" dirty="0"/>
              <a:t>Logical operators are used to combine conditional statements:</a:t>
            </a:r>
          </a:p>
        </p:txBody>
      </p:sp>
      <p:graphicFrame>
        <p:nvGraphicFramePr>
          <p:cNvPr id="5" name="Table 7">
            <a:extLst>
              <a:ext uri="{FF2B5EF4-FFF2-40B4-BE49-F238E27FC236}">
                <a16:creationId xmlns:a16="http://schemas.microsoft.com/office/drawing/2014/main" id="{F1866AE0-B5C7-463F-B2D6-2C67346BDC19}"/>
              </a:ext>
            </a:extLst>
          </p:cNvPr>
          <p:cNvGraphicFramePr>
            <a:graphicFrameLocks noGrp="1"/>
          </p:cNvGraphicFramePr>
          <p:nvPr/>
        </p:nvGraphicFramePr>
        <p:xfrm>
          <a:off x="1006819" y="2689860"/>
          <a:ext cx="10178361" cy="1478280"/>
        </p:xfrm>
        <a:graphic>
          <a:graphicData uri="http://schemas.openxmlformats.org/drawingml/2006/table">
            <a:tbl>
              <a:tblPr firstRow="1" bandRow="1">
                <a:tableStyleId>{08FB837D-C827-4EFA-A057-4D05807E0F7C}</a:tableStyleId>
              </a:tblPr>
              <a:tblGrid>
                <a:gridCol w="1298767">
                  <a:extLst>
                    <a:ext uri="{9D8B030D-6E8A-4147-A177-3AD203B41FA5}">
                      <a16:colId xmlns:a16="http://schemas.microsoft.com/office/drawing/2014/main" val="3784872181"/>
                    </a:ext>
                  </a:extLst>
                </a:gridCol>
                <a:gridCol w="6455884">
                  <a:extLst>
                    <a:ext uri="{9D8B030D-6E8A-4147-A177-3AD203B41FA5}">
                      <a16:colId xmlns:a16="http://schemas.microsoft.com/office/drawing/2014/main" val="1986628016"/>
                    </a:ext>
                  </a:extLst>
                </a:gridCol>
                <a:gridCol w="2423710">
                  <a:extLst>
                    <a:ext uri="{9D8B030D-6E8A-4147-A177-3AD203B41FA5}">
                      <a16:colId xmlns:a16="http://schemas.microsoft.com/office/drawing/2014/main" val="1709271338"/>
                    </a:ext>
                  </a:extLst>
                </a:gridCol>
              </a:tblGrid>
              <a:tr h="244084">
                <a:tc>
                  <a:txBody>
                    <a:bodyPr/>
                    <a:lstStyle/>
                    <a:p>
                      <a:r>
                        <a:rPr lang="en-US" dirty="0"/>
                        <a:t>Operator</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2790058253"/>
                  </a:ext>
                </a:extLst>
              </a:tr>
              <a:tr h="370840">
                <a:tc>
                  <a:txBody>
                    <a:bodyPr/>
                    <a:lstStyle/>
                    <a:p>
                      <a:r>
                        <a:rPr lang="en-US" dirty="0"/>
                        <a:t>and</a:t>
                      </a:r>
                    </a:p>
                  </a:txBody>
                  <a:tcPr/>
                </a:tc>
                <a:tc>
                  <a:txBody>
                    <a:bodyPr/>
                    <a:lstStyle/>
                    <a:p>
                      <a:r>
                        <a:rPr lang="en-US" dirty="0"/>
                        <a:t>Returns True if both statements are true</a:t>
                      </a:r>
                    </a:p>
                  </a:txBody>
                  <a:tcPr/>
                </a:tc>
                <a:tc>
                  <a:txBody>
                    <a:bodyPr/>
                    <a:lstStyle/>
                    <a:p>
                      <a:r>
                        <a:rPr lang="en-US" dirty="0"/>
                        <a:t>x &lt; 5 and x &lt; 10</a:t>
                      </a:r>
                    </a:p>
                  </a:txBody>
                  <a:tcPr/>
                </a:tc>
                <a:extLst>
                  <a:ext uri="{0D108BD9-81ED-4DB2-BD59-A6C34878D82A}">
                    <a16:rowId xmlns:a16="http://schemas.microsoft.com/office/drawing/2014/main" val="2976557090"/>
                  </a:ext>
                </a:extLst>
              </a:tr>
              <a:tr h="370840">
                <a:tc>
                  <a:txBody>
                    <a:bodyPr/>
                    <a:lstStyle/>
                    <a:p>
                      <a:r>
                        <a:rPr lang="en-US" dirty="0"/>
                        <a:t>or</a:t>
                      </a:r>
                    </a:p>
                  </a:txBody>
                  <a:tcPr/>
                </a:tc>
                <a:tc>
                  <a:txBody>
                    <a:bodyPr/>
                    <a:lstStyle/>
                    <a:p>
                      <a:r>
                        <a:rPr lang="en-US" dirty="0"/>
                        <a:t>Returns True if one of the statements is true</a:t>
                      </a:r>
                    </a:p>
                  </a:txBody>
                  <a:tcPr/>
                </a:tc>
                <a:tc>
                  <a:txBody>
                    <a:bodyPr/>
                    <a:lstStyle/>
                    <a:p>
                      <a:r>
                        <a:rPr lang="en-US" dirty="0"/>
                        <a:t>x &lt; 5 or x &lt; 4</a:t>
                      </a:r>
                    </a:p>
                  </a:txBody>
                  <a:tcPr/>
                </a:tc>
                <a:extLst>
                  <a:ext uri="{0D108BD9-81ED-4DB2-BD59-A6C34878D82A}">
                    <a16:rowId xmlns:a16="http://schemas.microsoft.com/office/drawing/2014/main" val="3283500446"/>
                  </a:ext>
                </a:extLst>
              </a:tr>
              <a:tr h="370840">
                <a:tc>
                  <a:txBody>
                    <a:bodyPr/>
                    <a:lstStyle/>
                    <a:p>
                      <a:r>
                        <a:rPr lang="en-US" dirty="0"/>
                        <a:t>not</a:t>
                      </a:r>
                    </a:p>
                  </a:txBody>
                  <a:tcPr/>
                </a:tc>
                <a:tc>
                  <a:txBody>
                    <a:bodyPr/>
                    <a:lstStyle/>
                    <a:p>
                      <a:r>
                        <a:rPr lang="en-US" dirty="0"/>
                        <a:t>Reverse the result, returns False if the result is true not</a:t>
                      </a:r>
                    </a:p>
                  </a:txBody>
                  <a:tcPr/>
                </a:tc>
                <a:tc>
                  <a:txBody>
                    <a:bodyPr/>
                    <a:lstStyle/>
                    <a:p>
                      <a:r>
                        <a:rPr lang="en-US" dirty="0"/>
                        <a:t>(x &lt; 5 and x &lt; 10)</a:t>
                      </a:r>
                    </a:p>
                  </a:txBody>
                  <a:tcPr/>
                </a:tc>
                <a:extLst>
                  <a:ext uri="{0D108BD9-81ED-4DB2-BD59-A6C34878D82A}">
                    <a16:rowId xmlns:a16="http://schemas.microsoft.com/office/drawing/2014/main" val="2342638070"/>
                  </a:ext>
                </a:extLst>
              </a:tr>
            </a:tbl>
          </a:graphicData>
        </a:graphic>
      </p:graphicFrame>
    </p:spTree>
    <p:extLst>
      <p:ext uri="{BB962C8B-B14F-4D97-AF65-F5344CB8AC3E}">
        <p14:creationId xmlns:p14="http://schemas.microsoft.com/office/powerpoint/2010/main" val="38057766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91BC0F-6F2E-4854-916C-78AFD339D4BE}"/>
              </a:ext>
            </a:extLst>
          </p:cNvPr>
          <p:cNvSpPr>
            <a:spLocks noGrp="1"/>
          </p:cNvSpPr>
          <p:nvPr>
            <p:ph type="title"/>
          </p:nvPr>
        </p:nvSpPr>
        <p:spPr>
          <a:xfrm>
            <a:off x="638882" y="639193"/>
            <a:ext cx="4333168" cy="3573516"/>
          </a:xfrm>
        </p:spPr>
        <p:txBody>
          <a:bodyPr vert="horz" lIns="91440" tIns="45720" rIns="91440" bIns="45720" rtlCol="0" anchor="b">
            <a:normAutofit/>
          </a:bodyPr>
          <a:lstStyle/>
          <a:p>
            <a:r>
              <a:rPr lang="lv-LV" sz="6000" dirty="0"/>
              <a:t>Logical Operators</a:t>
            </a:r>
            <a:endParaRPr lang="en-US" sz="5600" kern="1200" dirty="0">
              <a:solidFill>
                <a:schemeClr val="tx1"/>
              </a:solidFill>
              <a:latin typeface="+mj-lt"/>
              <a:ea typeface="+mj-ea"/>
              <a:cs typeface="+mj-cs"/>
            </a:endParaRPr>
          </a:p>
        </p:txBody>
      </p:sp>
      <p:sp>
        <p:nvSpPr>
          <p:cNvPr id="7" name="Content Placeholder 6">
            <a:extLst>
              <a:ext uri="{FF2B5EF4-FFF2-40B4-BE49-F238E27FC236}">
                <a16:creationId xmlns:a16="http://schemas.microsoft.com/office/drawing/2014/main" id="{B87DBAAA-5346-4A37-9790-D3EC2E6AF116}"/>
              </a:ext>
            </a:extLst>
          </p:cNvPr>
          <p:cNvSpPr>
            <a:spLocks noGrp="1"/>
          </p:cNvSpPr>
          <p:nvPr>
            <p:ph sz="quarter" idx="10"/>
          </p:nvPr>
        </p:nvSpPr>
        <p:spPr>
          <a:xfrm>
            <a:off x="638881" y="4631161"/>
            <a:ext cx="5180893" cy="1559327"/>
          </a:xfrm>
        </p:spPr>
        <p:txBody>
          <a:bodyPr vert="horz" lIns="91440" tIns="45720" rIns="91440" bIns="45720" rtlCol="0">
            <a:normAutofit/>
          </a:bodyPr>
          <a:lstStyle/>
          <a:p>
            <a:pPr marL="0" indent="0">
              <a:buNone/>
            </a:pPr>
            <a:r>
              <a:rPr lang="en-US" b="0" i="0" dirty="0">
                <a:solidFill>
                  <a:srgbClr val="374151"/>
                </a:solidFill>
                <a:effectLst/>
                <a:latin typeface="Söhne"/>
              </a:rPr>
              <a:t>Problem: Write a program that checks if a number is positive and even</a:t>
            </a:r>
            <a:endParaRPr lang="en-US" sz="4000" kern="1200" dirty="0">
              <a:solidFill>
                <a:schemeClr val="tx1"/>
              </a:solidFill>
              <a:latin typeface="+mn-lt"/>
              <a:ea typeface="+mn-ea"/>
              <a:cs typeface="+mn-cs"/>
            </a:endParaRPr>
          </a:p>
        </p:txBody>
      </p:sp>
      <p:pic>
        <p:nvPicPr>
          <p:cNvPr id="11" name="Graphic 10" descr="Light Bulb and Gear">
            <a:extLst>
              <a:ext uri="{FF2B5EF4-FFF2-40B4-BE49-F238E27FC236}">
                <a16:creationId xmlns:a16="http://schemas.microsoft.com/office/drawing/2014/main" id="{6E353CFF-47DC-BB7B-9B1C-6CC8599F54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86400" y="640080"/>
            <a:ext cx="5550408" cy="5550408"/>
          </a:xfrm>
          <a:prstGeom prst="rect">
            <a:avLst/>
          </a:prstGeom>
        </p:spPr>
      </p:pic>
    </p:spTree>
    <p:extLst>
      <p:ext uri="{BB962C8B-B14F-4D97-AF65-F5344CB8AC3E}">
        <p14:creationId xmlns:p14="http://schemas.microsoft.com/office/powerpoint/2010/main" val="287384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700"/>
                                        <p:tgtEl>
                                          <p:spTgt spid="11"/>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91BC0F-6F2E-4854-916C-78AFD339D4BE}"/>
              </a:ext>
            </a:extLst>
          </p:cNvPr>
          <p:cNvSpPr>
            <a:spLocks noGrp="1"/>
          </p:cNvSpPr>
          <p:nvPr>
            <p:ph type="title"/>
          </p:nvPr>
        </p:nvSpPr>
        <p:spPr/>
        <p:txBody>
          <a:bodyPr/>
          <a:lstStyle/>
          <a:p>
            <a:r>
              <a:rPr lang="en-US" sz="3600" dirty="0"/>
              <a:t>Identity</a:t>
            </a:r>
            <a:r>
              <a:rPr lang="lv-LV" sz="3600" dirty="0"/>
              <a:t> </a:t>
            </a:r>
            <a:r>
              <a:rPr lang="en-US" sz="3600" dirty="0"/>
              <a:t>o</a:t>
            </a:r>
            <a:r>
              <a:rPr lang="lv-LV" sz="3600" dirty="0"/>
              <a:t>perators</a:t>
            </a:r>
            <a:endParaRPr lang="en-US" dirty="0"/>
          </a:p>
        </p:txBody>
      </p:sp>
      <p:sp>
        <p:nvSpPr>
          <p:cNvPr id="7" name="Content Placeholder 6">
            <a:extLst>
              <a:ext uri="{FF2B5EF4-FFF2-40B4-BE49-F238E27FC236}">
                <a16:creationId xmlns:a16="http://schemas.microsoft.com/office/drawing/2014/main" id="{B87DBAAA-5346-4A37-9790-D3EC2E6AF116}"/>
              </a:ext>
            </a:extLst>
          </p:cNvPr>
          <p:cNvSpPr>
            <a:spLocks noGrp="1"/>
          </p:cNvSpPr>
          <p:nvPr>
            <p:ph sz="quarter" idx="10"/>
          </p:nvPr>
        </p:nvSpPr>
        <p:spPr/>
        <p:txBody>
          <a:bodyPr/>
          <a:lstStyle/>
          <a:p>
            <a:r>
              <a:rPr lang="en-US" dirty="0"/>
              <a:t>Identity operators are used to compare the objects, not if they are equal, but if they are actually the same object, with the same memory location:</a:t>
            </a:r>
          </a:p>
        </p:txBody>
      </p:sp>
      <p:graphicFrame>
        <p:nvGraphicFramePr>
          <p:cNvPr id="5" name="Table 7">
            <a:extLst>
              <a:ext uri="{FF2B5EF4-FFF2-40B4-BE49-F238E27FC236}">
                <a16:creationId xmlns:a16="http://schemas.microsoft.com/office/drawing/2014/main" id="{F1866AE0-B5C7-463F-B2D6-2C67346BDC19}"/>
              </a:ext>
            </a:extLst>
          </p:cNvPr>
          <p:cNvGraphicFramePr>
            <a:graphicFrameLocks noGrp="1"/>
          </p:cNvGraphicFramePr>
          <p:nvPr/>
        </p:nvGraphicFramePr>
        <p:xfrm>
          <a:off x="1006819" y="2689860"/>
          <a:ext cx="10178361" cy="1107440"/>
        </p:xfrm>
        <a:graphic>
          <a:graphicData uri="http://schemas.openxmlformats.org/drawingml/2006/table">
            <a:tbl>
              <a:tblPr firstRow="1" bandRow="1">
                <a:tableStyleId>{08FB837D-C827-4EFA-A057-4D05807E0F7C}</a:tableStyleId>
              </a:tblPr>
              <a:tblGrid>
                <a:gridCol w="1298767">
                  <a:extLst>
                    <a:ext uri="{9D8B030D-6E8A-4147-A177-3AD203B41FA5}">
                      <a16:colId xmlns:a16="http://schemas.microsoft.com/office/drawing/2014/main" val="3784872181"/>
                    </a:ext>
                  </a:extLst>
                </a:gridCol>
                <a:gridCol w="6455884">
                  <a:extLst>
                    <a:ext uri="{9D8B030D-6E8A-4147-A177-3AD203B41FA5}">
                      <a16:colId xmlns:a16="http://schemas.microsoft.com/office/drawing/2014/main" val="1986628016"/>
                    </a:ext>
                  </a:extLst>
                </a:gridCol>
                <a:gridCol w="2423710">
                  <a:extLst>
                    <a:ext uri="{9D8B030D-6E8A-4147-A177-3AD203B41FA5}">
                      <a16:colId xmlns:a16="http://schemas.microsoft.com/office/drawing/2014/main" val="1709271338"/>
                    </a:ext>
                  </a:extLst>
                </a:gridCol>
              </a:tblGrid>
              <a:tr h="244084">
                <a:tc>
                  <a:txBody>
                    <a:bodyPr/>
                    <a:lstStyle/>
                    <a:p>
                      <a:r>
                        <a:rPr lang="en-US" dirty="0"/>
                        <a:t>Operator</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2790058253"/>
                  </a:ext>
                </a:extLst>
              </a:tr>
              <a:tr h="370840">
                <a:tc>
                  <a:txBody>
                    <a:bodyPr/>
                    <a:lstStyle/>
                    <a:p>
                      <a:r>
                        <a:rPr lang="en-US" dirty="0"/>
                        <a:t>is</a:t>
                      </a:r>
                    </a:p>
                  </a:txBody>
                  <a:tcPr/>
                </a:tc>
                <a:tc>
                  <a:txBody>
                    <a:bodyPr/>
                    <a:lstStyle/>
                    <a:p>
                      <a:r>
                        <a:rPr lang="en-US" dirty="0"/>
                        <a:t>Returns True if both variables are the same object</a:t>
                      </a:r>
                    </a:p>
                  </a:txBody>
                  <a:tcPr/>
                </a:tc>
                <a:tc>
                  <a:txBody>
                    <a:bodyPr/>
                    <a:lstStyle/>
                    <a:p>
                      <a:r>
                        <a:rPr lang="en-US" dirty="0"/>
                        <a:t>x is y</a:t>
                      </a:r>
                    </a:p>
                  </a:txBody>
                  <a:tcPr/>
                </a:tc>
                <a:extLst>
                  <a:ext uri="{0D108BD9-81ED-4DB2-BD59-A6C34878D82A}">
                    <a16:rowId xmlns:a16="http://schemas.microsoft.com/office/drawing/2014/main" val="2976557090"/>
                  </a:ext>
                </a:extLst>
              </a:tr>
              <a:tr h="370840">
                <a:tc>
                  <a:txBody>
                    <a:bodyPr/>
                    <a:lstStyle/>
                    <a:p>
                      <a:r>
                        <a:rPr lang="en-US" dirty="0"/>
                        <a:t>is not</a:t>
                      </a:r>
                    </a:p>
                  </a:txBody>
                  <a:tcPr/>
                </a:tc>
                <a:tc>
                  <a:txBody>
                    <a:bodyPr/>
                    <a:lstStyle/>
                    <a:p>
                      <a:r>
                        <a:rPr lang="en-US" dirty="0"/>
                        <a:t>Returns True if both variables are not the same object</a:t>
                      </a:r>
                    </a:p>
                  </a:txBody>
                  <a:tcPr/>
                </a:tc>
                <a:tc>
                  <a:txBody>
                    <a:bodyPr/>
                    <a:lstStyle/>
                    <a:p>
                      <a:r>
                        <a:rPr lang="en-US" dirty="0"/>
                        <a:t>x is not y</a:t>
                      </a:r>
                    </a:p>
                  </a:txBody>
                  <a:tcPr/>
                </a:tc>
                <a:extLst>
                  <a:ext uri="{0D108BD9-81ED-4DB2-BD59-A6C34878D82A}">
                    <a16:rowId xmlns:a16="http://schemas.microsoft.com/office/drawing/2014/main" val="3283500446"/>
                  </a:ext>
                </a:extLst>
              </a:tr>
            </a:tbl>
          </a:graphicData>
        </a:graphic>
      </p:graphicFrame>
    </p:spTree>
    <p:extLst>
      <p:ext uri="{BB962C8B-B14F-4D97-AF65-F5344CB8AC3E}">
        <p14:creationId xmlns:p14="http://schemas.microsoft.com/office/powerpoint/2010/main" val="3214856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2" name="Rectangle 108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6D585B-1D19-E618-1B21-DA2435668578}"/>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a:latin typeface="Trebuchet MS" panose="020B0603020202020204" pitchFamily="34" charset="0"/>
              </a:rPr>
              <a:t>K</a:t>
            </a:r>
            <a:r>
              <a:rPr lang="en-US" sz="5400" b="0" i="0" kern="1200">
                <a:effectLst/>
                <a:latin typeface="Trebuchet MS" panose="020B0603020202020204" pitchFamily="34" charset="0"/>
              </a:rPr>
              <a:t>ey things to remember</a:t>
            </a:r>
            <a:endParaRPr lang="en-US" sz="5400" kern="1200">
              <a:latin typeface="Trebuchet MS" panose="020B0603020202020204" pitchFamily="34" charset="0"/>
            </a:endParaRPr>
          </a:p>
        </p:txBody>
      </p:sp>
      <p:sp>
        <p:nvSpPr>
          <p:cNvPr id="108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Content Placeholder 1038">
            <a:extLst>
              <a:ext uri="{FF2B5EF4-FFF2-40B4-BE49-F238E27FC236}">
                <a16:creationId xmlns:a16="http://schemas.microsoft.com/office/drawing/2014/main" id="{BD4A794E-E578-9A21-D05C-1AF2FE4B0B13}"/>
              </a:ext>
            </a:extLst>
          </p:cNvPr>
          <p:cNvSpPr>
            <a:spLocks noGrp="1"/>
          </p:cNvSpPr>
          <p:nvPr>
            <p:ph idx="1"/>
          </p:nvPr>
        </p:nvSpPr>
        <p:spPr>
          <a:xfrm>
            <a:off x="640080" y="2872899"/>
            <a:ext cx="4243589" cy="3320668"/>
          </a:xfrm>
        </p:spPr>
        <p:txBody>
          <a:bodyPr>
            <a:normAutofit/>
          </a:bodyPr>
          <a:lstStyle/>
          <a:p>
            <a:r>
              <a:rPr lang="en-US" sz="2200" b="0" i="0" dirty="0">
                <a:effectLst/>
                <a:latin typeface="Trebuchet MS" panose="020B0603020202020204" pitchFamily="34" charset="0"/>
              </a:rPr>
              <a:t>Syntax</a:t>
            </a:r>
          </a:p>
          <a:p>
            <a:r>
              <a:rPr lang="en-US" sz="2200" dirty="0">
                <a:latin typeface="Trebuchet MS" panose="020B0603020202020204" pitchFamily="34" charset="0"/>
              </a:rPr>
              <a:t>Readability</a:t>
            </a:r>
          </a:p>
          <a:p>
            <a:r>
              <a:rPr lang="en-US" sz="2200" dirty="0">
                <a:latin typeface="Trebuchet MS" panose="020B0603020202020204" pitchFamily="34" charset="0"/>
              </a:rPr>
              <a:t>Practice</a:t>
            </a:r>
          </a:p>
          <a:p>
            <a:r>
              <a:rPr lang="en-US" sz="2200" dirty="0">
                <a:latin typeface="Trebuchet MS" panose="020B0603020202020204" pitchFamily="34" charset="0"/>
              </a:rPr>
              <a:t>Problem soloing</a:t>
            </a:r>
          </a:p>
          <a:p>
            <a:r>
              <a:rPr lang="en-US" sz="2200" dirty="0">
                <a:latin typeface="Trebuchet MS" panose="020B0603020202020204" pitchFamily="34" charset="0"/>
              </a:rPr>
              <a:t>Debugging</a:t>
            </a:r>
          </a:p>
          <a:p>
            <a:r>
              <a:rPr lang="en-US" sz="2200" dirty="0">
                <a:latin typeface="Trebuchet MS" panose="020B0603020202020204" pitchFamily="34" charset="0"/>
              </a:rPr>
              <a:t>Documentation</a:t>
            </a:r>
          </a:p>
          <a:p>
            <a:endParaRPr lang="en-US" sz="2200" dirty="0">
              <a:latin typeface="Trebuchet MS" panose="020B0603020202020204" pitchFamily="34" charset="0"/>
            </a:endParaRPr>
          </a:p>
        </p:txBody>
      </p:sp>
      <p:pic>
        <p:nvPicPr>
          <p:cNvPr id="1026" name="Picture 2" descr="Python Basics">
            <a:extLst>
              <a:ext uri="{FF2B5EF4-FFF2-40B4-BE49-F238E27FC236}">
                <a16:creationId xmlns:a16="http://schemas.microsoft.com/office/drawing/2014/main" id="{0172CE85-69C2-9236-95B9-18108C267AD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155" r="17424"/>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75470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91BC0F-6F2E-4854-916C-78AFD339D4BE}"/>
              </a:ext>
            </a:extLst>
          </p:cNvPr>
          <p:cNvSpPr>
            <a:spLocks noGrp="1"/>
          </p:cNvSpPr>
          <p:nvPr>
            <p:ph type="title"/>
          </p:nvPr>
        </p:nvSpPr>
        <p:spPr/>
        <p:txBody>
          <a:bodyPr/>
          <a:lstStyle/>
          <a:p>
            <a:r>
              <a:rPr lang="en-US" sz="3600" dirty="0"/>
              <a:t>Membership</a:t>
            </a:r>
            <a:r>
              <a:rPr lang="lv-LV" sz="3600" dirty="0"/>
              <a:t> </a:t>
            </a:r>
            <a:r>
              <a:rPr lang="en-US" sz="3600" dirty="0"/>
              <a:t>o</a:t>
            </a:r>
            <a:r>
              <a:rPr lang="lv-LV" sz="3600" dirty="0"/>
              <a:t>perators</a:t>
            </a:r>
            <a:endParaRPr lang="en-US" dirty="0"/>
          </a:p>
        </p:txBody>
      </p:sp>
      <p:sp>
        <p:nvSpPr>
          <p:cNvPr id="7" name="Content Placeholder 6">
            <a:extLst>
              <a:ext uri="{FF2B5EF4-FFF2-40B4-BE49-F238E27FC236}">
                <a16:creationId xmlns:a16="http://schemas.microsoft.com/office/drawing/2014/main" id="{B87DBAAA-5346-4A37-9790-D3EC2E6AF116}"/>
              </a:ext>
            </a:extLst>
          </p:cNvPr>
          <p:cNvSpPr>
            <a:spLocks noGrp="1"/>
          </p:cNvSpPr>
          <p:nvPr>
            <p:ph sz="quarter" idx="10"/>
          </p:nvPr>
        </p:nvSpPr>
        <p:spPr/>
        <p:txBody>
          <a:bodyPr/>
          <a:lstStyle/>
          <a:p>
            <a:r>
              <a:rPr lang="en-US" dirty="0"/>
              <a:t>Membership operators are used to test if a sequence is presented in an object:</a:t>
            </a:r>
          </a:p>
        </p:txBody>
      </p:sp>
      <p:graphicFrame>
        <p:nvGraphicFramePr>
          <p:cNvPr id="5" name="Table 7">
            <a:extLst>
              <a:ext uri="{FF2B5EF4-FFF2-40B4-BE49-F238E27FC236}">
                <a16:creationId xmlns:a16="http://schemas.microsoft.com/office/drawing/2014/main" id="{F1866AE0-B5C7-463F-B2D6-2C67346BDC19}"/>
              </a:ext>
            </a:extLst>
          </p:cNvPr>
          <p:cNvGraphicFramePr>
            <a:graphicFrameLocks noGrp="1"/>
          </p:cNvGraphicFramePr>
          <p:nvPr/>
        </p:nvGraphicFramePr>
        <p:xfrm>
          <a:off x="1006819" y="2689860"/>
          <a:ext cx="10178361" cy="1645920"/>
        </p:xfrm>
        <a:graphic>
          <a:graphicData uri="http://schemas.openxmlformats.org/drawingml/2006/table">
            <a:tbl>
              <a:tblPr firstRow="1" bandRow="1">
                <a:tableStyleId>{08FB837D-C827-4EFA-A057-4D05807E0F7C}</a:tableStyleId>
              </a:tblPr>
              <a:tblGrid>
                <a:gridCol w="1298767">
                  <a:extLst>
                    <a:ext uri="{9D8B030D-6E8A-4147-A177-3AD203B41FA5}">
                      <a16:colId xmlns:a16="http://schemas.microsoft.com/office/drawing/2014/main" val="3784872181"/>
                    </a:ext>
                  </a:extLst>
                </a:gridCol>
                <a:gridCol w="5802828">
                  <a:extLst>
                    <a:ext uri="{9D8B030D-6E8A-4147-A177-3AD203B41FA5}">
                      <a16:colId xmlns:a16="http://schemas.microsoft.com/office/drawing/2014/main" val="1986628016"/>
                    </a:ext>
                  </a:extLst>
                </a:gridCol>
                <a:gridCol w="3076766">
                  <a:extLst>
                    <a:ext uri="{9D8B030D-6E8A-4147-A177-3AD203B41FA5}">
                      <a16:colId xmlns:a16="http://schemas.microsoft.com/office/drawing/2014/main" val="1709271338"/>
                    </a:ext>
                  </a:extLst>
                </a:gridCol>
              </a:tblGrid>
              <a:tr h="244084">
                <a:tc>
                  <a:txBody>
                    <a:bodyPr/>
                    <a:lstStyle/>
                    <a:p>
                      <a:r>
                        <a:rPr lang="en-US" dirty="0"/>
                        <a:t>Operator</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2790058253"/>
                  </a:ext>
                </a:extLst>
              </a:tr>
              <a:tr h="370840">
                <a:tc>
                  <a:txBody>
                    <a:bodyPr/>
                    <a:lstStyle/>
                    <a:p>
                      <a:r>
                        <a:rPr lang="en-US" dirty="0"/>
                        <a:t>in</a:t>
                      </a:r>
                    </a:p>
                  </a:txBody>
                  <a:tcPr/>
                </a:tc>
                <a:tc>
                  <a:txBody>
                    <a:bodyPr/>
                    <a:lstStyle/>
                    <a:p>
                      <a:r>
                        <a:rPr lang="en-US" dirty="0"/>
                        <a:t>Returns True if a sequence with the specified value is present in the object</a:t>
                      </a:r>
                    </a:p>
                  </a:txBody>
                  <a:tcPr/>
                </a:tc>
                <a:tc>
                  <a:txBody>
                    <a:bodyPr/>
                    <a:lstStyle/>
                    <a:p>
                      <a:r>
                        <a:rPr lang="en-US" dirty="0"/>
                        <a:t>x in y</a:t>
                      </a:r>
                    </a:p>
                  </a:txBody>
                  <a:tcPr/>
                </a:tc>
                <a:extLst>
                  <a:ext uri="{0D108BD9-81ED-4DB2-BD59-A6C34878D82A}">
                    <a16:rowId xmlns:a16="http://schemas.microsoft.com/office/drawing/2014/main" val="2976557090"/>
                  </a:ext>
                </a:extLst>
              </a:tr>
              <a:tr h="370840">
                <a:tc>
                  <a:txBody>
                    <a:bodyPr/>
                    <a:lstStyle/>
                    <a:p>
                      <a:r>
                        <a:rPr lang="en-US" dirty="0"/>
                        <a:t>not in</a:t>
                      </a:r>
                    </a:p>
                  </a:txBody>
                  <a:tcPr/>
                </a:tc>
                <a:tc>
                  <a:txBody>
                    <a:bodyPr/>
                    <a:lstStyle/>
                    <a:p>
                      <a:r>
                        <a:rPr lang="en-US" dirty="0"/>
                        <a:t>Returns True if a sequence with the specified value is not present in the object</a:t>
                      </a:r>
                    </a:p>
                  </a:txBody>
                  <a:tcPr/>
                </a:tc>
                <a:tc>
                  <a:txBody>
                    <a:bodyPr/>
                    <a:lstStyle/>
                    <a:p>
                      <a:r>
                        <a:rPr lang="en-US" dirty="0"/>
                        <a:t>x not in y</a:t>
                      </a:r>
                    </a:p>
                  </a:txBody>
                  <a:tcPr/>
                </a:tc>
                <a:extLst>
                  <a:ext uri="{0D108BD9-81ED-4DB2-BD59-A6C34878D82A}">
                    <a16:rowId xmlns:a16="http://schemas.microsoft.com/office/drawing/2014/main" val="3283500446"/>
                  </a:ext>
                </a:extLst>
              </a:tr>
            </a:tbl>
          </a:graphicData>
        </a:graphic>
      </p:graphicFrame>
    </p:spTree>
    <p:extLst>
      <p:ext uri="{BB962C8B-B14F-4D97-AF65-F5344CB8AC3E}">
        <p14:creationId xmlns:p14="http://schemas.microsoft.com/office/powerpoint/2010/main" val="17011526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91BC0F-6F2E-4854-916C-78AFD339D4BE}"/>
              </a:ext>
            </a:extLst>
          </p:cNvPr>
          <p:cNvSpPr>
            <a:spLocks noGrp="1"/>
          </p:cNvSpPr>
          <p:nvPr>
            <p:ph type="title"/>
          </p:nvPr>
        </p:nvSpPr>
        <p:spPr/>
        <p:txBody>
          <a:bodyPr/>
          <a:lstStyle/>
          <a:p>
            <a:r>
              <a:rPr lang="en-US" sz="3600" dirty="0"/>
              <a:t>Bitwise</a:t>
            </a:r>
            <a:r>
              <a:rPr lang="lv-LV" sz="3600" dirty="0"/>
              <a:t> </a:t>
            </a:r>
            <a:r>
              <a:rPr lang="en-US" sz="3600" dirty="0"/>
              <a:t>o</a:t>
            </a:r>
            <a:r>
              <a:rPr lang="lv-LV" sz="3600" dirty="0"/>
              <a:t>perators</a:t>
            </a:r>
            <a:endParaRPr lang="en-US" dirty="0"/>
          </a:p>
        </p:txBody>
      </p:sp>
      <p:sp>
        <p:nvSpPr>
          <p:cNvPr id="7" name="Content Placeholder 6">
            <a:extLst>
              <a:ext uri="{FF2B5EF4-FFF2-40B4-BE49-F238E27FC236}">
                <a16:creationId xmlns:a16="http://schemas.microsoft.com/office/drawing/2014/main" id="{B87DBAAA-5346-4A37-9790-D3EC2E6AF116}"/>
              </a:ext>
            </a:extLst>
          </p:cNvPr>
          <p:cNvSpPr>
            <a:spLocks noGrp="1"/>
          </p:cNvSpPr>
          <p:nvPr>
            <p:ph sz="quarter" idx="10"/>
          </p:nvPr>
        </p:nvSpPr>
        <p:spPr/>
        <p:txBody>
          <a:bodyPr/>
          <a:lstStyle/>
          <a:p>
            <a:r>
              <a:rPr lang="en-US" dirty="0"/>
              <a:t>Bitwise operators are used to compare (binary) numbers:</a:t>
            </a:r>
          </a:p>
        </p:txBody>
      </p:sp>
      <p:graphicFrame>
        <p:nvGraphicFramePr>
          <p:cNvPr id="5" name="Table 7">
            <a:extLst>
              <a:ext uri="{FF2B5EF4-FFF2-40B4-BE49-F238E27FC236}">
                <a16:creationId xmlns:a16="http://schemas.microsoft.com/office/drawing/2014/main" id="{F1866AE0-B5C7-463F-B2D6-2C67346BDC19}"/>
              </a:ext>
            </a:extLst>
          </p:cNvPr>
          <p:cNvGraphicFramePr>
            <a:graphicFrameLocks noGrp="1"/>
          </p:cNvGraphicFramePr>
          <p:nvPr/>
        </p:nvGraphicFramePr>
        <p:xfrm>
          <a:off x="1006819" y="2689860"/>
          <a:ext cx="10178361" cy="3129280"/>
        </p:xfrm>
        <a:graphic>
          <a:graphicData uri="http://schemas.openxmlformats.org/drawingml/2006/table">
            <a:tbl>
              <a:tblPr firstRow="1" bandRow="1">
                <a:tableStyleId>{08FB837D-C827-4EFA-A057-4D05807E0F7C}</a:tableStyleId>
              </a:tblPr>
              <a:tblGrid>
                <a:gridCol w="2088921">
                  <a:extLst>
                    <a:ext uri="{9D8B030D-6E8A-4147-A177-3AD203B41FA5}">
                      <a16:colId xmlns:a16="http://schemas.microsoft.com/office/drawing/2014/main" val="3784872181"/>
                    </a:ext>
                  </a:extLst>
                </a:gridCol>
                <a:gridCol w="2677099">
                  <a:extLst>
                    <a:ext uri="{9D8B030D-6E8A-4147-A177-3AD203B41FA5}">
                      <a16:colId xmlns:a16="http://schemas.microsoft.com/office/drawing/2014/main" val="1986628016"/>
                    </a:ext>
                  </a:extLst>
                </a:gridCol>
                <a:gridCol w="5412341">
                  <a:extLst>
                    <a:ext uri="{9D8B030D-6E8A-4147-A177-3AD203B41FA5}">
                      <a16:colId xmlns:a16="http://schemas.microsoft.com/office/drawing/2014/main" val="1709271338"/>
                    </a:ext>
                  </a:extLst>
                </a:gridCol>
              </a:tblGrid>
              <a:tr h="244084">
                <a:tc>
                  <a:txBody>
                    <a:bodyPr/>
                    <a:lstStyle/>
                    <a:p>
                      <a:r>
                        <a:rPr lang="en-US" dirty="0"/>
                        <a:t>Operator</a:t>
                      </a:r>
                    </a:p>
                  </a:txBody>
                  <a:tcPr/>
                </a:tc>
                <a:tc>
                  <a:txBody>
                    <a:bodyPr/>
                    <a:lstStyle/>
                    <a:p>
                      <a:r>
                        <a:rPr lang="en-US" dirty="0"/>
                        <a:t>Name</a:t>
                      </a:r>
                    </a:p>
                  </a:txBody>
                  <a:tcPr/>
                </a:tc>
                <a:tc>
                  <a:txBody>
                    <a:bodyPr/>
                    <a:lstStyle/>
                    <a:p>
                      <a:r>
                        <a:rPr lang="en-US" dirty="0"/>
                        <a:t>Description</a:t>
                      </a:r>
                    </a:p>
                  </a:txBody>
                  <a:tcPr/>
                </a:tc>
                <a:extLst>
                  <a:ext uri="{0D108BD9-81ED-4DB2-BD59-A6C34878D82A}">
                    <a16:rowId xmlns:a16="http://schemas.microsoft.com/office/drawing/2014/main" val="2790058253"/>
                  </a:ext>
                </a:extLst>
              </a:tr>
              <a:tr h="370840">
                <a:tc>
                  <a:txBody>
                    <a:bodyPr/>
                    <a:lstStyle/>
                    <a:p>
                      <a:r>
                        <a:rPr lang="en-US" dirty="0"/>
                        <a:t>&amp;</a:t>
                      </a:r>
                    </a:p>
                  </a:txBody>
                  <a:tcPr/>
                </a:tc>
                <a:tc>
                  <a:txBody>
                    <a:bodyPr/>
                    <a:lstStyle/>
                    <a:p>
                      <a:r>
                        <a:rPr lang="en-US" dirty="0"/>
                        <a:t>AND</a:t>
                      </a:r>
                    </a:p>
                  </a:txBody>
                  <a:tcPr/>
                </a:tc>
                <a:tc>
                  <a:txBody>
                    <a:bodyPr/>
                    <a:lstStyle/>
                    <a:p>
                      <a:r>
                        <a:rPr lang="en-US" dirty="0"/>
                        <a:t>Sets each bit to 1 if both bits are 1</a:t>
                      </a:r>
                    </a:p>
                  </a:txBody>
                  <a:tcPr/>
                </a:tc>
                <a:extLst>
                  <a:ext uri="{0D108BD9-81ED-4DB2-BD59-A6C34878D82A}">
                    <a16:rowId xmlns:a16="http://schemas.microsoft.com/office/drawing/2014/main" val="2976557090"/>
                  </a:ext>
                </a:extLst>
              </a:tr>
              <a:tr h="370840">
                <a:tc>
                  <a:txBody>
                    <a:bodyPr/>
                    <a:lstStyle/>
                    <a:p>
                      <a:r>
                        <a:rPr lang="en-US" dirty="0"/>
                        <a:t>|</a:t>
                      </a:r>
                    </a:p>
                  </a:txBody>
                  <a:tcPr/>
                </a:tc>
                <a:tc>
                  <a:txBody>
                    <a:bodyPr/>
                    <a:lstStyle/>
                    <a:p>
                      <a:r>
                        <a:rPr lang="en-US" dirty="0"/>
                        <a:t>OR</a:t>
                      </a:r>
                    </a:p>
                  </a:txBody>
                  <a:tcPr/>
                </a:tc>
                <a:tc>
                  <a:txBody>
                    <a:bodyPr/>
                    <a:lstStyle/>
                    <a:p>
                      <a:r>
                        <a:rPr lang="en-US" dirty="0"/>
                        <a:t>Sets each bit to 1 if one of two bits is 1</a:t>
                      </a:r>
                    </a:p>
                  </a:txBody>
                  <a:tcPr/>
                </a:tc>
                <a:extLst>
                  <a:ext uri="{0D108BD9-81ED-4DB2-BD59-A6C34878D82A}">
                    <a16:rowId xmlns:a16="http://schemas.microsoft.com/office/drawing/2014/main" val="3283500446"/>
                  </a:ext>
                </a:extLst>
              </a:tr>
              <a:tr h="370840">
                <a:tc>
                  <a:txBody>
                    <a:bodyPr/>
                    <a:lstStyle/>
                    <a:p>
                      <a:r>
                        <a:rPr lang="en-US" dirty="0"/>
                        <a:t>^</a:t>
                      </a:r>
                    </a:p>
                  </a:txBody>
                  <a:tcPr/>
                </a:tc>
                <a:tc>
                  <a:txBody>
                    <a:bodyPr/>
                    <a:lstStyle/>
                    <a:p>
                      <a:r>
                        <a:rPr lang="en-US" dirty="0"/>
                        <a:t>XOR</a:t>
                      </a:r>
                    </a:p>
                  </a:txBody>
                  <a:tcPr/>
                </a:tc>
                <a:tc>
                  <a:txBody>
                    <a:bodyPr/>
                    <a:lstStyle/>
                    <a:p>
                      <a:r>
                        <a:rPr lang="en-US" dirty="0"/>
                        <a:t>Sets each bit to 1 if only one of two bits is 1</a:t>
                      </a:r>
                    </a:p>
                  </a:txBody>
                  <a:tcPr/>
                </a:tc>
                <a:extLst>
                  <a:ext uri="{0D108BD9-81ED-4DB2-BD59-A6C34878D82A}">
                    <a16:rowId xmlns:a16="http://schemas.microsoft.com/office/drawing/2014/main" val="2632942321"/>
                  </a:ext>
                </a:extLst>
              </a:tr>
              <a:tr h="370840">
                <a:tc>
                  <a:txBody>
                    <a:bodyPr/>
                    <a:lstStyle/>
                    <a:p>
                      <a:r>
                        <a:rPr lang="en-US" dirty="0"/>
                        <a:t>~</a:t>
                      </a:r>
                    </a:p>
                  </a:txBody>
                  <a:tcPr/>
                </a:tc>
                <a:tc>
                  <a:txBody>
                    <a:bodyPr/>
                    <a:lstStyle/>
                    <a:p>
                      <a:r>
                        <a:rPr lang="en-US" dirty="0"/>
                        <a:t>NOT</a:t>
                      </a:r>
                    </a:p>
                  </a:txBody>
                  <a:tcPr/>
                </a:tc>
                <a:tc>
                  <a:txBody>
                    <a:bodyPr/>
                    <a:lstStyle/>
                    <a:p>
                      <a:r>
                        <a:rPr lang="en-US" dirty="0"/>
                        <a:t>Inverts all the bits</a:t>
                      </a:r>
                    </a:p>
                  </a:txBody>
                  <a:tcPr/>
                </a:tc>
                <a:extLst>
                  <a:ext uri="{0D108BD9-81ED-4DB2-BD59-A6C34878D82A}">
                    <a16:rowId xmlns:a16="http://schemas.microsoft.com/office/drawing/2014/main" val="157126870"/>
                  </a:ext>
                </a:extLst>
              </a:tr>
              <a:tr h="370840">
                <a:tc>
                  <a:txBody>
                    <a:bodyPr/>
                    <a:lstStyle/>
                    <a:p>
                      <a:r>
                        <a:rPr lang="en-US" dirty="0"/>
                        <a:t>&lt;&lt;</a:t>
                      </a:r>
                    </a:p>
                  </a:txBody>
                  <a:tcPr/>
                </a:tc>
                <a:tc>
                  <a:txBody>
                    <a:bodyPr/>
                    <a:lstStyle/>
                    <a:p>
                      <a:r>
                        <a:rPr lang="en-US" dirty="0"/>
                        <a:t>Zero fill left shift</a:t>
                      </a:r>
                    </a:p>
                  </a:txBody>
                  <a:tcPr/>
                </a:tc>
                <a:tc>
                  <a:txBody>
                    <a:bodyPr/>
                    <a:lstStyle/>
                    <a:p>
                      <a:r>
                        <a:rPr lang="en-US" dirty="0"/>
                        <a:t>Shift left by pushing zeros in from the right and let the leftmost bits fall off</a:t>
                      </a:r>
                    </a:p>
                  </a:txBody>
                  <a:tcPr/>
                </a:tc>
                <a:extLst>
                  <a:ext uri="{0D108BD9-81ED-4DB2-BD59-A6C34878D82A}">
                    <a16:rowId xmlns:a16="http://schemas.microsoft.com/office/drawing/2014/main" val="116026556"/>
                  </a:ext>
                </a:extLst>
              </a:tr>
              <a:tr h="370840">
                <a:tc>
                  <a:txBody>
                    <a:bodyPr/>
                    <a:lstStyle/>
                    <a:p>
                      <a:r>
                        <a:rPr lang="en-US" dirty="0"/>
                        <a:t>&gt;&gt;</a:t>
                      </a:r>
                    </a:p>
                  </a:txBody>
                  <a:tcPr/>
                </a:tc>
                <a:tc>
                  <a:txBody>
                    <a:bodyPr/>
                    <a:lstStyle/>
                    <a:p>
                      <a:r>
                        <a:rPr lang="en-US" dirty="0"/>
                        <a:t>Signed right shift</a:t>
                      </a:r>
                    </a:p>
                  </a:txBody>
                  <a:tcPr/>
                </a:tc>
                <a:tc>
                  <a:txBody>
                    <a:bodyPr/>
                    <a:lstStyle/>
                    <a:p>
                      <a:r>
                        <a:rPr lang="en-US" dirty="0"/>
                        <a:t>Shift right by pushing copies of the leftmost bit in from the left, and let the rightmost bits fall off</a:t>
                      </a:r>
                    </a:p>
                  </a:txBody>
                  <a:tcPr/>
                </a:tc>
                <a:extLst>
                  <a:ext uri="{0D108BD9-81ED-4DB2-BD59-A6C34878D82A}">
                    <a16:rowId xmlns:a16="http://schemas.microsoft.com/office/drawing/2014/main" val="989121805"/>
                  </a:ext>
                </a:extLst>
              </a:tr>
            </a:tbl>
          </a:graphicData>
        </a:graphic>
      </p:graphicFrame>
    </p:spTree>
    <p:extLst>
      <p:ext uri="{BB962C8B-B14F-4D97-AF65-F5344CB8AC3E}">
        <p14:creationId xmlns:p14="http://schemas.microsoft.com/office/powerpoint/2010/main" val="17477964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91BC0F-6F2E-4854-916C-78AFD339D4BE}"/>
              </a:ext>
            </a:extLst>
          </p:cNvPr>
          <p:cNvSpPr>
            <a:spLocks noGrp="1"/>
          </p:cNvSpPr>
          <p:nvPr>
            <p:ph type="title"/>
          </p:nvPr>
        </p:nvSpPr>
        <p:spPr/>
        <p:txBody>
          <a:bodyPr/>
          <a:lstStyle/>
          <a:p>
            <a:r>
              <a:rPr lang="en-US" sz="3600" dirty="0"/>
              <a:t>O</a:t>
            </a:r>
            <a:r>
              <a:rPr lang="lv-LV" sz="3600" dirty="0"/>
              <a:t>perator</a:t>
            </a:r>
            <a:r>
              <a:rPr lang="en-US" sz="3600" dirty="0"/>
              <a:t> </a:t>
            </a:r>
            <a:r>
              <a:rPr lang="en-US" dirty="0"/>
              <a:t>precedence</a:t>
            </a:r>
          </a:p>
        </p:txBody>
      </p:sp>
      <p:sp>
        <p:nvSpPr>
          <p:cNvPr id="7" name="Content Placeholder 6">
            <a:extLst>
              <a:ext uri="{FF2B5EF4-FFF2-40B4-BE49-F238E27FC236}">
                <a16:creationId xmlns:a16="http://schemas.microsoft.com/office/drawing/2014/main" id="{B87DBAAA-5346-4A37-9790-D3EC2E6AF116}"/>
              </a:ext>
            </a:extLst>
          </p:cNvPr>
          <p:cNvSpPr>
            <a:spLocks noGrp="1"/>
          </p:cNvSpPr>
          <p:nvPr>
            <p:ph sz="quarter" idx="10"/>
          </p:nvPr>
        </p:nvSpPr>
        <p:spPr>
          <a:xfrm>
            <a:off x="381000" y="1055324"/>
            <a:ext cx="11430000" cy="776688"/>
          </a:xfrm>
        </p:spPr>
        <p:txBody>
          <a:bodyPr/>
          <a:lstStyle/>
          <a:p>
            <a:r>
              <a:rPr lang="en-US" dirty="0"/>
              <a:t>The operator precedence in descending order, higher to lower:</a:t>
            </a:r>
          </a:p>
        </p:txBody>
      </p:sp>
      <p:graphicFrame>
        <p:nvGraphicFramePr>
          <p:cNvPr id="5" name="Table 7">
            <a:extLst>
              <a:ext uri="{FF2B5EF4-FFF2-40B4-BE49-F238E27FC236}">
                <a16:creationId xmlns:a16="http://schemas.microsoft.com/office/drawing/2014/main" id="{F1866AE0-B5C7-463F-B2D6-2C67346BDC19}"/>
              </a:ext>
            </a:extLst>
          </p:cNvPr>
          <p:cNvGraphicFramePr>
            <a:graphicFrameLocks noGrp="1"/>
          </p:cNvGraphicFramePr>
          <p:nvPr/>
        </p:nvGraphicFramePr>
        <p:xfrm>
          <a:off x="1469222" y="1515735"/>
          <a:ext cx="9253556" cy="4780400"/>
        </p:xfrm>
        <a:graphic>
          <a:graphicData uri="http://schemas.openxmlformats.org/drawingml/2006/table">
            <a:tbl>
              <a:tblPr firstRow="1" bandRow="1">
                <a:tableStyleId>{08FB837D-C827-4EFA-A057-4D05807E0F7C}</a:tableStyleId>
              </a:tblPr>
              <a:tblGrid>
                <a:gridCol w="4217219">
                  <a:extLst>
                    <a:ext uri="{9D8B030D-6E8A-4147-A177-3AD203B41FA5}">
                      <a16:colId xmlns:a16="http://schemas.microsoft.com/office/drawing/2014/main" val="3784872181"/>
                    </a:ext>
                  </a:extLst>
                </a:gridCol>
                <a:gridCol w="5036337">
                  <a:extLst>
                    <a:ext uri="{9D8B030D-6E8A-4147-A177-3AD203B41FA5}">
                      <a16:colId xmlns:a16="http://schemas.microsoft.com/office/drawing/2014/main" val="1986628016"/>
                    </a:ext>
                  </a:extLst>
                </a:gridCol>
              </a:tblGrid>
              <a:tr h="335391">
                <a:tc>
                  <a:txBody>
                    <a:bodyPr/>
                    <a:lstStyle/>
                    <a:p>
                      <a:r>
                        <a:rPr lang="en-US" sz="1600" dirty="0"/>
                        <a:t>Operator</a:t>
                      </a:r>
                    </a:p>
                  </a:txBody>
                  <a:tcPr/>
                </a:tc>
                <a:tc>
                  <a:txBody>
                    <a:bodyPr/>
                    <a:lstStyle/>
                    <a:p>
                      <a:r>
                        <a:rPr lang="en-US" sz="1600" dirty="0"/>
                        <a:t>Meaning</a:t>
                      </a:r>
                    </a:p>
                  </a:txBody>
                  <a:tcPr/>
                </a:tc>
                <a:extLst>
                  <a:ext uri="{0D108BD9-81ED-4DB2-BD59-A6C34878D82A}">
                    <a16:rowId xmlns:a16="http://schemas.microsoft.com/office/drawing/2014/main" val="2790058253"/>
                  </a:ext>
                </a:extLst>
              </a:tr>
              <a:tr h="335391">
                <a:tc>
                  <a:txBody>
                    <a:bodyPr/>
                    <a:lstStyle/>
                    <a:p>
                      <a:r>
                        <a:rPr lang="en-US" sz="1600" dirty="0"/>
                        <a:t>()</a:t>
                      </a:r>
                    </a:p>
                  </a:txBody>
                  <a:tcPr/>
                </a:tc>
                <a:tc>
                  <a:txBody>
                    <a:bodyPr/>
                    <a:lstStyle/>
                    <a:p>
                      <a:r>
                        <a:rPr lang="en-US" sz="1600" dirty="0"/>
                        <a:t>Parentheses</a:t>
                      </a:r>
                    </a:p>
                  </a:txBody>
                  <a:tcPr/>
                </a:tc>
                <a:extLst>
                  <a:ext uri="{0D108BD9-81ED-4DB2-BD59-A6C34878D82A}">
                    <a16:rowId xmlns:a16="http://schemas.microsoft.com/office/drawing/2014/main" val="2976557090"/>
                  </a:ext>
                </a:extLst>
              </a:tr>
              <a:tr h="335391">
                <a:tc>
                  <a:txBody>
                    <a:bodyPr/>
                    <a:lstStyle/>
                    <a:p>
                      <a:r>
                        <a:rPr lang="en-US" sz="1600" dirty="0"/>
                        <a:t>**</a:t>
                      </a:r>
                    </a:p>
                  </a:txBody>
                  <a:tcPr/>
                </a:tc>
                <a:tc>
                  <a:txBody>
                    <a:bodyPr/>
                    <a:lstStyle/>
                    <a:p>
                      <a:r>
                        <a:rPr lang="en-US" sz="1600" dirty="0"/>
                        <a:t>Exponent</a:t>
                      </a:r>
                    </a:p>
                  </a:txBody>
                  <a:tcPr/>
                </a:tc>
                <a:extLst>
                  <a:ext uri="{0D108BD9-81ED-4DB2-BD59-A6C34878D82A}">
                    <a16:rowId xmlns:a16="http://schemas.microsoft.com/office/drawing/2014/main" val="3283500446"/>
                  </a:ext>
                </a:extLst>
              </a:tr>
              <a:tr h="335391">
                <a:tc>
                  <a:txBody>
                    <a:bodyPr/>
                    <a:lstStyle/>
                    <a:p>
                      <a:r>
                        <a:rPr lang="en-US" sz="1600" dirty="0"/>
                        <a:t>+x, -x, ~x</a:t>
                      </a:r>
                    </a:p>
                  </a:txBody>
                  <a:tcPr/>
                </a:tc>
                <a:tc>
                  <a:txBody>
                    <a:bodyPr/>
                    <a:lstStyle/>
                    <a:p>
                      <a:r>
                        <a:rPr lang="en-US" sz="1600" dirty="0"/>
                        <a:t>Unary plus, Unary minus, Bitwise NOT</a:t>
                      </a:r>
                    </a:p>
                  </a:txBody>
                  <a:tcPr/>
                </a:tc>
                <a:extLst>
                  <a:ext uri="{0D108BD9-81ED-4DB2-BD59-A6C34878D82A}">
                    <a16:rowId xmlns:a16="http://schemas.microsoft.com/office/drawing/2014/main" val="2342638070"/>
                  </a:ext>
                </a:extLst>
              </a:tr>
              <a:tr h="335391">
                <a:tc>
                  <a:txBody>
                    <a:bodyPr/>
                    <a:lstStyle/>
                    <a:p>
                      <a:r>
                        <a:rPr lang="en-US" sz="1600" dirty="0"/>
                        <a:t>*, /, //, %</a:t>
                      </a:r>
                    </a:p>
                  </a:txBody>
                  <a:tcPr/>
                </a:tc>
                <a:tc>
                  <a:txBody>
                    <a:bodyPr/>
                    <a:lstStyle/>
                    <a:p>
                      <a:r>
                        <a:rPr lang="en-US" sz="1600" dirty="0"/>
                        <a:t>Multiplication, Division, Floor division, Modulus</a:t>
                      </a:r>
                    </a:p>
                  </a:txBody>
                  <a:tcPr/>
                </a:tc>
                <a:extLst>
                  <a:ext uri="{0D108BD9-81ED-4DB2-BD59-A6C34878D82A}">
                    <a16:rowId xmlns:a16="http://schemas.microsoft.com/office/drawing/2014/main" val="3962360115"/>
                  </a:ext>
                </a:extLst>
              </a:tr>
              <a:tr h="4203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 -</a:t>
                      </a:r>
                    </a:p>
                  </a:txBody>
                  <a:tcPr/>
                </a:tc>
                <a:tc>
                  <a:txBody>
                    <a:bodyPr/>
                    <a:lstStyle/>
                    <a:p>
                      <a:r>
                        <a:rPr lang="en-US" sz="1600" dirty="0"/>
                        <a:t>Addition, Subtraction</a:t>
                      </a:r>
                    </a:p>
                  </a:txBody>
                  <a:tcPr/>
                </a:tc>
                <a:extLst>
                  <a:ext uri="{0D108BD9-81ED-4DB2-BD59-A6C34878D82A}">
                    <a16:rowId xmlns:a16="http://schemas.microsoft.com/office/drawing/2014/main" val="2777277459"/>
                  </a:ext>
                </a:extLst>
              </a:tr>
              <a:tr h="335391">
                <a:tc>
                  <a:txBody>
                    <a:bodyPr/>
                    <a:lstStyle/>
                    <a:p>
                      <a:r>
                        <a:rPr lang="en-US" sz="1600" dirty="0"/>
                        <a:t>&lt;&lt;, &gt;&gt;</a:t>
                      </a:r>
                    </a:p>
                  </a:txBody>
                  <a:tcPr/>
                </a:tc>
                <a:tc>
                  <a:txBody>
                    <a:bodyPr/>
                    <a:lstStyle/>
                    <a:p>
                      <a:r>
                        <a:rPr lang="en-US" sz="1600" dirty="0"/>
                        <a:t>Bitwise shift operators</a:t>
                      </a:r>
                    </a:p>
                  </a:txBody>
                  <a:tcPr/>
                </a:tc>
                <a:extLst>
                  <a:ext uri="{0D108BD9-81ED-4DB2-BD59-A6C34878D82A}">
                    <a16:rowId xmlns:a16="http://schemas.microsoft.com/office/drawing/2014/main" val="905012381"/>
                  </a:ext>
                </a:extLst>
              </a:tr>
              <a:tr h="335391">
                <a:tc>
                  <a:txBody>
                    <a:bodyPr/>
                    <a:lstStyle/>
                    <a:p>
                      <a:r>
                        <a:rPr lang="en-US" sz="1600" dirty="0"/>
                        <a:t>&amp;</a:t>
                      </a:r>
                    </a:p>
                  </a:txBody>
                  <a:tcPr/>
                </a:tc>
                <a:tc>
                  <a:txBody>
                    <a:bodyPr/>
                    <a:lstStyle/>
                    <a:p>
                      <a:r>
                        <a:rPr lang="en-US" sz="1600" dirty="0"/>
                        <a:t>Bitwise AND</a:t>
                      </a:r>
                    </a:p>
                  </a:txBody>
                  <a:tcPr/>
                </a:tc>
                <a:extLst>
                  <a:ext uri="{0D108BD9-81ED-4DB2-BD59-A6C34878D82A}">
                    <a16:rowId xmlns:a16="http://schemas.microsoft.com/office/drawing/2014/main" val="2382041370"/>
                  </a:ext>
                </a:extLst>
              </a:tr>
              <a:tr h="335391">
                <a:tc>
                  <a:txBody>
                    <a:bodyPr/>
                    <a:lstStyle/>
                    <a:p>
                      <a:r>
                        <a:rPr lang="en-US" sz="1600" dirty="0"/>
                        <a:t>^</a:t>
                      </a:r>
                    </a:p>
                  </a:txBody>
                  <a:tcPr/>
                </a:tc>
                <a:tc>
                  <a:txBody>
                    <a:bodyPr/>
                    <a:lstStyle/>
                    <a:p>
                      <a:r>
                        <a:rPr lang="en-US" sz="1600" dirty="0"/>
                        <a:t>Bitwise XOR</a:t>
                      </a:r>
                    </a:p>
                  </a:txBody>
                  <a:tcPr/>
                </a:tc>
                <a:extLst>
                  <a:ext uri="{0D108BD9-81ED-4DB2-BD59-A6C34878D82A}">
                    <a16:rowId xmlns:a16="http://schemas.microsoft.com/office/drawing/2014/main" val="2549588871"/>
                  </a:ext>
                </a:extLst>
              </a:tr>
              <a:tr h="335391">
                <a:tc>
                  <a:txBody>
                    <a:bodyPr/>
                    <a:lstStyle/>
                    <a:p>
                      <a:r>
                        <a:rPr lang="en-US" sz="1600" dirty="0"/>
                        <a:t>|</a:t>
                      </a:r>
                    </a:p>
                  </a:txBody>
                  <a:tcPr/>
                </a:tc>
                <a:tc>
                  <a:txBody>
                    <a:bodyPr/>
                    <a:lstStyle/>
                    <a:p>
                      <a:r>
                        <a:rPr lang="en-US" sz="1600" dirty="0"/>
                        <a:t>Bitwise OR</a:t>
                      </a:r>
                    </a:p>
                  </a:txBody>
                  <a:tcPr/>
                </a:tc>
                <a:extLst>
                  <a:ext uri="{0D108BD9-81ED-4DB2-BD59-A6C34878D82A}">
                    <a16:rowId xmlns:a16="http://schemas.microsoft.com/office/drawing/2014/main" val="210737048"/>
                  </a:ext>
                </a:extLst>
              </a:tr>
              <a:tr h="335391">
                <a:tc>
                  <a:txBody>
                    <a:bodyPr/>
                    <a:lstStyle/>
                    <a:p>
                      <a:r>
                        <a:rPr lang="en-US" sz="1600" dirty="0"/>
                        <a:t>==, !=, &gt;, &gt;=, &lt;, &lt;=, is, is not, in, not in</a:t>
                      </a:r>
                    </a:p>
                  </a:txBody>
                  <a:tcPr/>
                </a:tc>
                <a:tc>
                  <a:txBody>
                    <a:bodyPr/>
                    <a:lstStyle/>
                    <a:p>
                      <a:r>
                        <a:rPr lang="en-US" sz="1600" dirty="0"/>
                        <a:t>Comparisons, Identity, Membership operators</a:t>
                      </a:r>
                    </a:p>
                  </a:txBody>
                  <a:tcPr/>
                </a:tc>
                <a:extLst>
                  <a:ext uri="{0D108BD9-81ED-4DB2-BD59-A6C34878D82A}">
                    <a16:rowId xmlns:a16="http://schemas.microsoft.com/office/drawing/2014/main" val="2304152523"/>
                  </a:ext>
                </a:extLst>
              </a:tr>
              <a:tr h="335391">
                <a:tc>
                  <a:txBody>
                    <a:bodyPr/>
                    <a:lstStyle/>
                    <a:p>
                      <a:r>
                        <a:rPr lang="en-US" sz="1600" dirty="0"/>
                        <a:t>not</a:t>
                      </a:r>
                    </a:p>
                  </a:txBody>
                  <a:tcPr/>
                </a:tc>
                <a:tc>
                  <a:txBody>
                    <a:bodyPr/>
                    <a:lstStyle/>
                    <a:p>
                      <a:r>
                        <a:rPr lang="en-US" sz="1600" dirty="0"/>
                        <a:t>Logical NOT</a:t>
                      </a:r>
                    </a:p>
                  </a:txBody>
                  <a:tcPr/>
                </a:tc>
                <a:extLst>
                  <a:ext uri="{0D108BD9-81ED-4DB2-BD59-A6C34878D82A}">
                    <a16:rowId xmlns:a16="http://schemas.microsoft.com/office/drawing/2014/main" val="3755429284"/>
                  </a:ext>
                </a:extLst>
              </a:tr>
              <a:tr h="335391">
                <a:tc>
                  <a:txBody>
                    <a:bodyPr/>
                    <a:lstStyle/>
                    <a:p>
                      <a:r>
                        <a:rPr lang="en-US" sz="1600" dirty="0"/>
                        <a:t>and</a:t>
                      </a:r>
                    </a:p>
                  </a:txBody>
                  <a:tcPr/>
                </a:tc>
                <a:tc>
                  <a:txBody>
                    <a:bodyPr/>
                    <a:lstStyle/>
                    <a:p>
                      <a:r>
                        <a:rPr lang="en-US" sz="1600" dirty="0"/>
                        <a:t>Logical AND</a:t>
                      </a:r>
                    </a:p>
                  </a:txBody>
                  <a:tcPr/>
                </a:tc>
                <a:extLst>
                  <a:ext uri="{0D108BD9-81ED-4DB2-BD59-A6C34878D82A}">
                    <a16:rowId xmlns:a16="http://schemas.microsoft.com/office/drawing/2014/main" val="157556336"/>
                  </a:ext>
                </a:extLst>
              </a:tr>
              <a:tr h="335391">
                <a:tc>
                  <a:txBody>
                    <a:bodyPr/>
                    <a:lstStyle/>
                    <a:p>
                      <a:r>
                        <a:rPr lang="en-US" sz="1600" dirty="0"/>
                        <a:t>or</a:t>
                      </a:r>
                    </a:p>
                  </a:txBody>
                  <a:tcPr/>
                </a:tc>
                <a:tc>
                  <a:txBody>
                    <a:bodyPr/>
                    <a:lstStyle/>
                    <a:p>
                      <a:r>
                        <a:rPr lang="en-US" sz="1600" dirty="0"/>
                        <a:t>Logical OR</a:t>
                      </a:r>
                    </a:p>
                  </a:txBody>
                  <a:tcPr/>
                </a:tc>
                <a:extLst>
                  <a:ext uri="{0D108BD9-81ED-4DB2-BD59-A6C34878D82A}">
                    <a16:rowId xmlns:a16="http://schemas.microsoft.com/office/drawing/2014/main" val="3642480660"/>
                  </a:ext>
                </a:extLst>
              </a:tr>
            </a:tbl>
          </a:graphicData>
        </a:graphic>
      </p:graphicFrame>
    </p:spTree>
    <p:extLst>
      <p:ext uri="{BB962C8B-B14F-4D97-AF65-F5344CB8AC3E}">
        <p14:creationId xmlns:p14="http://schemas.microsoft.com/office/powerpoint/2010/main" val="13251445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E2A65-2355-E745-AA24-6AC740C891C9}"/>
              </a:ext>
            </a:extLst>
          </p:cNvPr>
          <p:cNvSpPr>
            <a:spLocks noGrp="1"/>
          </p:cNvSpPr>
          <p:nvPr>
            <p:ph type="title"/>
          </p:nvPr>
        </p:nvSpPr>
        <p:spPr/>
        <p:txBody>
          <a:bodyPr/>
          <a:lstStyle/>
          <a:p>
            <a:r>
              <a:rPr lang="lv-LV" dirty="0"/>
              <a:t>Functions</a:t>
            </a:r>
            <a:endParaRPr lang="en-US" dirty="0"/>
          </a:p>
        </p:txBody>
      </p:sp>
      <p:sp>
        <p:nvSpPr>
          <p:cNvPr id="4" name="Text Placeholder 3">
            <a:extLst>
              <a:ext uri="{FF2B5EF4-FFF2-40B4-BE49-F238E27FC236}">
                <a16:creationId xmlns:a16="http://schemas.microsoft.com/office/drawing/2014/main" id="{B50C24A7-8E49-A042-9C7B-3FD9ABE224DB}"/>
              </a:ext>
            </a:extLst>
          </p:cNvPr>
          <p:cNvSpPr>
            <a:spLocks noGrp="1"/>
          </p:cNvSpPr>
          <p:nvPr>
            <p:ph type="body" idx="10"/>
          </p:nvPr>
        </p:nvSpPr>
        <p:spPr/>
        <p:txBody>
          <a:bodyPr/>
          <a:lstStyle/>
          <a:p>
            <a:r>
              <a:rPr lang="lv-LV" dirty="0"/>
              <a:t>4</a:t>
            </a:r>
            <a:endParaRPr lang="en-US" dirty="0"/>
          </a:p>
        </p:txBody>
      </p:sp>
    </p:spTree>
    <p:extLst>
      <p:ext uri="{BB962C8B-B14F-4D97-AF65-F5344CB8AC3E}">
        <p14:creationId xmlns:p14="http://schemas.microsoft.com/office/powerpoint/2010/main" val="40200822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94B95A-D9A0-3946-94E7-DFBF0E4EA89D}"/>
              </a:ext>
            </a:extLst>
          </p:cNvPr>
          <p:cNvSpPr>
            <a:spLocks noGrp="1"/>
          </p:cNvSpPr>
          <p:nvPr>
            <p:ph type="title"/>
          </p:nvPr>
        </p:nvSpPr>
        <p:spPr/>
        <p:txBody>
          <a:bodyPr/>
          <a:lstStyle/>
          <a:p>
            <a:r>
              <a:rPr lang="en-US" dirty="0"/>
              <a:t>Functions</a:t>
            </a:r>
          </a:p>
        </p:txBody>
      </p:sp>
      <p:sp>
        <p:nvSpPr>
          <p:cNvPr id="4" name="Content Placeholder 3">
            <a:extLst>
              <a:ext uri="{FF2B5EF4-FFF2-40B4-BE49-F238E27FC236}">
                <a16:creationId xmlns:a16="http://schemas.microsoft.com/office/drawing/2014/main" id="{C1813216-4F44-0344-882E-D89AEC9818C2}"/>
              </a:ext>
            </a:extLst>
          </p:cNvPr>
          <p:cNvSpPr>
            <a:spLocks noGrp="1"/>
          </p:cNvSpPr>
          <p:nvPr>
            <p:ph sz="quarter" idx="10"/>
          </p:nvPr>
        </p:nvSpPr>
        <p:spPr/>
        <p:txBody>
          <a:bodyPr/>
          <a:lstStyle/>
          <a:p>
            <a:pPr marL="342900" indent="-342900">
              <a:buFont typeface="Arial" panose="020B0604020202020204" pitchFamily="34" charset="0"/>
              <a:buChar char="•"/>
            </a:pPr>
            <a:r>
              <a:rPr lang="en-US" dirty="0"/>
              <a:t>A function is a block of code which only runs when it is called.</a:t>
            </a:r>
          </a:p>
          <a:p>
            <a:pPr marL="342900" indent="-342900">
              <a:buFont typeface="Arial" panose="020B0604020202020204" pitchFamily="34" charset="0"/>
              <a:buChar char="•"/>
            </a:pPr>
            <a:r>
              <a:rPr lang="en-US" dirty="0"/>
              <a:t>You can pass data, known as parameters, into a function.</a:t>
            </a:r>
          </a:p>
          <a:p>
            <a:pPr marL="342900" indent="-342900">
              <a:buFont typeface="Arial" panose="020B0604020202020204" pitchFamily="34" charset="0"/>
              <a:buChar char="•"/>
            </a:pPr>
            <a:r>
              <a:rPr lang="en-US" dirty="0"/>
              <a:t>A function can return data as a result.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Arguments:        </a:t>
            </a:r>
          </a:p>
          <a:p>
            <a:pPr marL="800100" lvl="2" indent="-342900"/>
            <a:r>
              <a:rPr lang="en-US" dirty="0"/>
              <a:t>Positional</a:t>
            </a:r>
          </a:p>
          <a:p>
            <a:pPr marL="800100" lvl="2" indent="-342900"/>
            <a:r>
              <a:rPr lang="en-US" dirty="0"/>
              <a:t>Keyword</a:t>
            </a:r>
          </a:p>
          <a:p>
            <a:pPr marL="1028700" lvl="3" indent="-342900"/>
            <a:r>
              <a:rPr lang="en-US" dirty="0"/>
              <a:t>Default values</a:t>
            </a:r>
          </a:p>
          <a:p>
            <a:pPr marL="342900" indent="-342900">
              <a:buFont typeface="Arial" panose="020B0604020202020204" pitchFamily="34" charset="0"/>
              <a:buChar char="•"/>
            </a:pPr>
            <a:r>
              <a:rPr lang="en-US" dirty="0"/>
              <a:t>You can mix both fashions if you want - there is only one unbreakable rule:</a:t>
            </a:r>
          </a:p>
          <a:p>
            <a:pPr algn="ctr"/>
            <a:r>
              <a:rPr lang="en-US" b="1" dirty="0">
                <a:solidFill>
                  <a:schemeClr val="accent1"/>
                </a:solidFill>
              </a:rPr>
              <a:t>positional arguments must be put before keyword arguments</a:t>
            </a:r>
          </a:p>
        </p:txBody>
      </p:sp>
      <p:sp>
        <p:nvSpPr>
          <p:cNvPr id="5" name="TextBox 4">
            <a:extLst>
              <a:ext uri="{FF2B5EF4-FFF2-40B4-BE49-F238E27FC236}">
                <a16:creationId xmlns:a16="http://schemas.microsoft.com/office/drawing/2014/main" id="{BDEDF681-AFE2-4887-B912-3981B0ECFC77}"/>
              </a:ext>
            </a:extLst>
          </p:cNvPr>
          <p:cNvSpPr txBox="1"/>
          <p:nvPr/>
        </p:nvSpPr>
        <p:spPr>
          <a:xfrm>
            <a:off x="6453130" y="3241586"/>
            <a:ext cx="4796009" cy="1200329"/>
          </a:xfrm>
          <a:prstGeom prst="rect">
            <a:avLst/>
          </a:prstGeom>
          <a:noFill/>
        </p:spPr>
        <p:txBody>
          <a:bodyPr wrap="square">
            <a:spAutoFit/>
          </a:bodyPr>
          <a:lstStyle/>
          <a:p>
            <a:r>
              <a:rPr lang="en-US" b="0" i="0" dirty="0">
                <a:solidFill>
                  <a:schemeClr val="accent2"/>
                </a:solidFill>
                <a:effectLst/>
                <a:latin typeface="+mj-lt"/>
              </a:rPr>
              <a:t>def</a:t>
            </a:r>
            <a:r>
              <a:rPr lang="en-US" b="0" i="0" dirty="0">
                <a:effectLst/>
                <a:latin typeface="+mj-lt"/>
              </a:rPr>
              <a:t> </a:t>
            </a:r>
            <a:r>
              <a:rPr lang="en-US" b="0" i="0" dirty="0" err="1">
                <a:effectLst/>
                <a:latin typeface="+mj-lt"/>
              </a:rPr>
              <a:t>my_function</a:t>
            </a:r>
            <a:r>
              <a:rPr lang="en-US" b="0" i="0" dirty="0">
                <a:effectLst/>
                <a:latin typeface="+mj-lt"/>
              </a:rPr>
              <a:t>(name):</a:t>
            </a:r>
          </a:p>
          <a:p>
            <a:r>
              <a:rPr lang="en-US" b="0" i="0" dirty="0">
                <a:solidFill>
                  <a:schemeClr val="accent2"/>
                </a:solidFill>
                <a:effectLst/>
                <a:latin typeface="+mj-lt"/>
              </a:rPr>
              <a:t>	print</a:t>
            </a:r>
            <a:r>
              <a:rPr lang="en-US" b="0" i="0" dirty="0">
                <a:effectLst/>
                <a:latin typeface="+mj-lt"/>
              </a:rPr>
              <a:t>(“Good morning, “ + name)</a:t>
            </a:r>
          </a:p>
          <a:p>
            <a:br>
              <a:rPr lang="en-US" dirty="0">
                <a:latin typeface="+mj-lt"/>
              </a:rPr>
            </a:br>
            <a:r>
              <a:rPr lang="en-US" i="0" dirty="0" err="1">
                <a:effectLst/>
                <a:latin typeface="+mj-lt"/>
              </a:rPr>
              <a:t>my_function</a:t>
            </a:r>
            <a:r>
              <a:rPr lang="en-US" i="0" dirty="0">
                <a:effectLst/>
                <a:latin typeface="+mj-lt"/>
              </a:rPr>
              <a:t>()</a:t>
            </a:r>
            <a:endParaRPr lang="en-US" dirty="0">
              <a:latin typeface="+mj-lt"/>
            </a:endParaRPr>
          </a:p>
        </p:txBody>
      </p:sp>
    </p:spTree>
    <p:extLst>
      <p:ext uri="{BB962C8B-B14F-4D97-AF65-F5344CB8AC3E}">
        <p14:creationId xmlns:p14="http://schemas.microsoft.com/office/powerpoint/2010/main" val="28311300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F94B95A-D9A0-3946-94E7-DFBF0E4EA89D}"/>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200" b="0" i="0" kern="1200" dirty="0">
                <a:solidFill>
                  <a:schemeClr val="tx1"/>
                </a:solidFill>
                <a:effectLst/>
                <a:latin typeface="+mj-lt"/>
                <a:ea typeface="+mj-ea"/>
                <a:cs typeface="+mj-cs"/>
              </a:rPr>
              <a:t>Exercise 1. Function lab</a:t>
            </a:r>
            <a:br>
              <a:rPr lang="en-US" sz="4200" b="0" i="0" kern="1200" dirty="0">
                <a:solidFill>
                  <a:schemeClr val="tx1"/>
                </a:solidFill>
                <a:effectLst/>
                <a:latin typeface="+mj-lt"/>
                <a:ea typeface="+mj-ea"/>
                <a:cs typeface="+mj-cs"/>
              </a:rPr>
            </a:br>
            <a:endParaRPr lang="en-US" sz="4200" kern="1200" dirty="0">
              <a:solidFill>
                <a:schemeClr val="tx1"/>
              </a:solidFill>
              <a:latin typeface="+mj-lt"/>
              <a:ea typeface="+mj-ea"/>
              <a:cs typeface="+mj-cs"/>
            </a:endParaRP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2">
            <a:extLst>
              <a:ext uri="{FF2B5EF4-FFF2-40B4-BE49-F238E27FC236}">
                <a16:creationId xmlns:a16="http://schemas.microsoft.com/office/drawing/2014/main" id="{B54814E5-D9C4-1076-50F7-50A349048271}"/>
              </a:ext>
            </a:extLst>
          </p:cNvPr>
          <p:cNvSpPr>
            <a:spLocks noGrp="1" noChangeArrowheads="1"/>
          </p:cNvSpPr>
          <p:nvPr>
            <p:ph sz="quarter" idx="10"/>
          </p:nvPr>
        </p:nvSpPr>
        <p:spPr bwMode="auto">
          <a:xfrm>
            <a:off x="838200" y="1929384"/>
            <a:ext cx="10515600" cy="425196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spcBef>
                <a:spcPct val="0"/>
              </a:spcBef>
              <a:spcAft>
                <a:spcPts val="600"/>
              </a:spcAft>
              <a:buClrTx/>
              <a:buSzTx/>
              <a:buNone/>
              <a:tabLst/>
            </a:pPr>
            <a:r>
              <a:rPr kumimoji="0" lang="en-US" altLang="en-US" sz="1800" b="1" i="0" u="none" strike="noStrike" cap="none" normalizeH="0" baseline="0" dirty="0">
                <a:ln>
                  <a:noFill/>
                </a:ln>
                <a:effectLst/>
                <a:latin typeface="+mn-lt"/>
              </a:rPr>
              <a:t>Exercise 1. Temperature Converter</a:t>
            </a:r>
          </a:p>
          <a:p>
            <a:pPr marL="0" marR="0" lvl="0" eaLnBrk="1" fontAlgn="base" hangingPunct="1">
              <a:spcBef>
                <a:spcPct val="0"/>
              </a:spcBef>
              <a:spcAft>
                <a:spcPts val="600"/>
              </a:spcAft>
              <a:buClrTx/>
              <a:buSzTx/>
              <a:tabLst/>
            </a:pPr>
            <a:endParaRPr kumimoji="0" lang="en-US" altLang="en-US" sz="1400" b="0" i="0" u="none" strike="noStrike" cap="none" normalizeH="0" baseline="0" dirty="0">
              <a:ln>
                <a:noFill/>
              </a:ln>
              <a:effectLst/>
              <a:latin typeface="+mn-lt"/>
            </a:endParaRPr>
          </a:p>
          <a:p>
            <a:pPr marL="0" marR="0" lvl="0" indent="0" eaLnBrk="1" fontAlgn="base" hangingPunct="1">
              <a:spcBef>
                <a:spcPct val="0"/>
              </a:spcBef>
              <a:spcAft>
                <a:spcPts val="600"/>
              </a:spcAft>
              <a:buClrTx/>
              <a:buSzTx/>
              <a:buNone/>
              <a:tabLst/>
            </a:pPr>
            <a:r>
              <a:rPr kumimoji="0" lang="en-US" altLang="en-US" sz="1400" b="0" i="0" u="none" strike="noStrike" cap="none" normalizeH="0" baseline="0" dirty="0">
                <a:ln>
                  <a:noFill/>
                </a:ln>
                <a:effectLst/>
                <a:latin typeface="+mn-lt"/>
              </a:rPr>
              <a:t>Exercise goal : </a:t>
            </a:r>
          </a:p>
          <a:p>
            <a:pPr marL="0" marR="0" lvl="0" indent="0" eaLnBrk="1" fontAlgn="base" hangingPunct="1">
              <a:spcBef>
                <a:spcPct val="0"/>
              </a:spcBef>
              <a:spcAft>
                <a:spcPts val="600"/>
              </a:spcAft>
              <a:buClrTx/>
              <a:buSzTx/>
              <a:buNone/>
              <a:tabLst/>
            </a:pPr>
            <a:r>
              <a:rPr lang="en-US" altLang="en-US" sz="1400" dirty="0">
                <a:latin typeface="+mn-lt"/>
              </a:rPr>
              <a:t>	</a:t>
            </a:r>
            <a:r>
              <a:rPr kumimoji="0" lang="en-US" altLang="en-US" sz="1400" b="0" i="0" u="none" strike="noStrike" cap="none" normalizeH="0" baseline="0" dirty="0">
                <a:ln>
                  <a:noFill/>
                </a:ln>
                <a:effectLst/>
                <a:latin typeface="+mn-lt"/>
              </a:rPr>
              <a:t>Write a program that converts temperature from Celsius to Fahrenheit and vice versa.</a:t>
            </a:r>
          </a:p>
          <a:p>
            <a:pPr marL="0" marR="0" lvl="0" indent="0" eaLnBrk="1" fontAlgn="base" hangingPunct="1">
              <a:spcBef>
                <a:spcPct val="0"/>
              </a:spcBef>
              <a:spcAft>
                <a:spcPts val="600"/>
              </a:spcAft>
              <a:buClrTx/>
              <a:buSzTx/>
              <a:buNone/>
              <a:tabLst/>
            </a:pPr>
            <a:r>
              <a:rPr kumimoji="0" lang="en-US" altLang="en-US" sz="1400" b="0" i="0" u="none" strike="noStrike" cap="none" normalizeH="0" baseline="0" dirty="0">
                <a:ln>
                  <a:noFill/>
                </a:ln>
                <a:effectLst/>
                <a:latin typeface="+mn-lt"/>
              </a:rPr>
              <a:t>Instructions</a:t>
            </a:r>
          </a:p>
          <a:p>
            <a:pPr marL="0" marR="0" lvl="0" eaLnBrk="1" fontAlgn="base" hangingPunct="1">
              <a:spcBef>
                <a:spcPct val="0"/>
              </a:spcBef>
              <a:spcAft>
                <a:spcPts val="600"/>
              </a:spcAft>
              <a:buClrTx/>
              <a:buSzTx/>
              <a:tabLst/>
            </a:pPr>
            <a:r>
              <a:rPr kumimoji="0" lang="en-US" altLang="en-US" sz="1400" b="0" i="0" u="none" strike="noStrike" cap="none" normalizeH="0" baseline="0" dirty="0">
                <a:ln>
                  <a:noFill/>
                </a:ln>
                <a:effectLst/>
                <a:latin typeface="+mn-lt"/>
              </a:rPr>
              <a:t>Define two variables </a:t>
            </a:r>
            <a:r>
              <a:rPr kumimoji="0" lang="en-US" altLang="en-US" sz="1400" b="0" i="0" u="none" strike="noStrike" cap="none" normalizeH="0" baseline="0" dirty="0" err="1">
                <a:ln>
                  <a:noFill/>
                </a:ln>
                <a:effectLst/>
                <a:latin typeface="+mn-lt"/>
              </a:rPr>
              <a:t>celsius</a:t>
            </a:r>
            <a:r>
              <a:rPr kumimoji="0" lang="en-US" altLang="en-US" sz="1400" b="0" i="0" u="none" strike="noStrike" cap="none" normalizeH="0" baseline="0" dirty="0">
                <a:ln>
                  <a:noFill/>
                </a:ln>
                <a:effectLst/>
                <a:latin typeface="+mn-lt"/>
              </a:rPr>
              <a:t> and </a:t>
            </a:r>
            <a:r>
              <a:rPr kumimoji="0" lang="en-US" altLang="en-US" sz="1400" b="0" i="0" u="none" strike="noStrike" cap="none" normalizeH="0" baseline="0" dirty="0" err="1">
                <a:ln>
                  <a:noFill/>
                </a:ln>
                <a:effectLst/>
                <a:latin typeface="+mn-lt"/>
              </a:rPr>
              <a:t>fahrenheit</a:t>
            </a:r>
            <a:r>
              <a:rPr kumimoji="0" lang="en-US" altLang="en-US" sz="1400" b="0" i="0" u="none" strike="noStrike" cap="none" normalizeH="0" baseline="0" dirty="0">
                <a:ln>
                  <a:noFill/>
                </a:ln>
                <a:effectLst/>
                <a:latin typeface="+mn-lt"/>
              </a:rPr>
              <a:t> with initial values of 0.</a:t>
            </a:r>
          </a:p>
          <a:p>
            <a:pPr marL="0" marR="0" lvl="0" eaLnBrk="1" fontAlgn="base" hangingPunct="1">
              <a:spcBef>
                <a:spcPct val="0"/>
              </a:spcBef>
              <a:spcAft>
                <a:spcPts val="600"/>
              </a:spcAft>
              <a:buClrTx/>
              <a:buSzTx/>
              <a:tabLst/>
            </a:pPr>
            <a:r>
              <a:rPr kumimoji="0" lang="en-US" altLang="en-US" sz="1400" b="0" i="0" u="none" strike="noStrike" cap="none" normalizeH="0" baseline="0" dirty="0">
                <a:ln>
                  <a:noFill/>
                </a:ln>
                <a:effectLst/>
                <a:latin typeface="+mn-lt"/>
              </a:rPr>
              <a:t>Ask the user to enter a temperature in Celsius or Fahrenheit.</a:t>
            </a:r>
          </a:p>
          <a:p>
            <a:pPr marL="0" marR="0" lvl="0" eaLnBrk="1" fontAlgn="base" hangingPunct="1">
              <a:spcBef>
                <a:spcPct val="0"/>
              </a:spcBef>
              <a:spcAft>
                <a:spcPts val="600"/>
              </a:spcAft>
              <a:buClrTx/>
              <a:buSzTx/>
              <a:tabLst/>
            </a:pPr>
            <a:r>
              <a:rPr kumimoji="0" lang="en-US" altLang="en-US" sz="1400" b="0" i="0" u="none" strike="noStrike" cap="none" normalizeH="0" baseline="0" dirty="0">
                <a:ln>
                  <a:noFill/>
                </a:ln>
                <a:effectLst/>
                <a:latin typeface="+mn-lt"/>
              </a:rPr>
              <a:t>Convert the temperature to the other unit using the conversion formulas:</a:t>
            </a:r>
          </a:p>
          <a:p>
            <a:pPr marL="457200" marR="0" lvl="1" eaLnBrk="1" fontAlgn="base" hangingPunct="1">
              <a:spcBef>
                <a:spcPct val="0"/>
              </a:spcBef>
              <a:spcAft>
                <a:spcPts val="600"/>
              </a:spcAft>
              <a:buClrTx/>
              <a:buSzTx/>
              <a:tabLst/>
            </a:pPr>
            <a:r>
              <a:rPr kumimoji="0" lang="en-US" altLang="en-US" sz="1400" b="0" i="0" u="none" strike="noStrike" cap="none" normalizeH="0" baseline="0" dirty="0">
                <a:ln>
                  <a:noFill/>
                </a:ln>
                <a:effectLst/>
                <a:latin typeface="+mn-lt"/>
              </a:rPr>
              <a:t>Celsius to Fahrenheit: </a:t>
            </a:r>
            <a:r>
              <a:rPr kumimoji="0" lang="en-US" altLang="en-US" sz="1400" b="0" i="0" u="none" strike="noStrike" cap="none" normalizeH="0" baseline="0" dirty="0" err="1">
                <a:ln>
                  <a:noFill/>
                </a:ln>
                <a:effectLst/>
                <a:latin typeface="+mn-lt"/>
              </a:rPr>
              <a:t>fahrenheit</a:t>
            </a:r>
            <a:r>
              <a:rPr kumimoji="0" lang="en-US" altLang="en-US" sz="1400" b="0" i="0" u="none" strike="noStrike" cap="none" normalizeH="0" baseline="0" dirty="0">
                <a:ln>
                  <a:noFill/>
                </a:ln>
                <a:effectLst/>
                <a:latin typeface="+mn-lt"/>
              </a:rPr>
              <a:t> = (</a:t>
            </a:r>
            <a:r>
              <a:rPr kumimoji="0" lang="en-US" altLang="en-US" sz="1400" b="0" i="0" u="none" strike="noStrike" cap="none" normalizeH="0" baseline="0" dirty="0" err="1">
                <a:ln>
                  <a:noFill/>
                </a:ln>
                <a:effectLst/>
                <a:latin typeface="+mn-lt"/>
              </a:rPr>
              <a:t>celsius</a:t>
            </a:r>
            <a:r>
              <a:rPr kumimoji="0" lang="en-US" altLang="en-US" sz="1400" b="0" i="0" u="none" strike="noStrike" cap="none" normalizeH="0" baseline="0" dirty="0">
                <a:ln>
                  <a:noFill/>
                </a:ln>
                <a:effectLst/>
                <a:latin typeface="+mn-lt"/>
              </a:rPr>
              <a:t> * 9/5) + 32</a:t>
            </a:r>
          </a:p>
          <a:p>
            <a:pPr marL="457200" marR="0" lvl="1" eaLnBrk="1" fontAlgn="base" hangingPunct="1">
              <a:spcBef>
                <a:spcPct val="0"/>
              </a:spcBef>
              <a:spcAft>
                <a:spcPts val="600"/>
              </a:spcAft>
              <a:buClrTx/>
              <a:buSzTx/>
              <a:tabLst/>
            </a:pPr>
            <a:r>
              <a:rPr kumimoji="0" lang="en-US" altLang="en-US" sz="1400" b="0" i="0" u="none" strike="noStrike" cap="none" normalizeH="0" baseline="0" dirty="0">
                <a:ln>
                  <a:noFill/>
                </a:ln>
                <a:effectLst/>
                <a:latin typeface="+mn-lt"/>
              </a:rPr>
              <a:t>Fahrenheit to Celsius: </a:t>
            </a:r>
            <a:r>
              <a:rPr kumimoji="0" lang="en-US" altLang="en-US" sz="1400" b="0" i="0" u="none" strike="noStrike" cap="none" normalizeH="0" baseline="0" dirty="0" err="1">
                <a:ln>
                  <a:noFill/>
                </a:ln>
                <a:effectLst/>
                <a:latin typeface="+mn-lt"/>
              </a:rPr>
              <a:t>celsius</a:t>
            </a:r>
            <a:r>
              <a:rPr kumimoji="0" lang="en-US" altLang="en-US" sz="1400" b="0" i="0" u="none" strike="noStrike" cap="none" normalizeH="0" baseline="0" dirty="0">
                <a:ln>
                  <a:noFill/>
                </a:ln>
                <a:effectLst/>
                <a:latin typeface="+mn-lt"/>
              </a:rPr>
              <a:t> = (</a:t>
            </a:r>
            <a:r>
              <a:rPr kumimoji="0" lang="en-US" altLang="en-US" sz="1400" b="0" i="0" u="none" strike="noStrike" cap="none" normalizeH="0" baseline="0" dirty="0" err="1">
                <a:ln>
                  <a:noFill/>
                </a:ln>
                <a:effectLst/>
                <a:latin typeface="+mn-lt"/>
              </a:rPr>
              <a:t>fahrenheit</a:t>
            </a:r>
            <a:r>
              <a:rPr kumimoji="0" lang="en-US" altLang="en-US" sz="1400" b="0" i="0" u="none" strike="noStrike" cap="none" normalizeH="0" baseline="0" dirty="0">
                <a:ln>
                  <a:noFill/>
                </a:ln>
                <a:effectLst/>
                <a:latin typeface="+mn-lt"/>
              </a:rPr>
              <a:t> - 32) * 5/9</a:t>
            </a:r>
          </a:p>
          <a:p>
            <a:pPr marL="0" marR="0" lvl="0" eaLnBrk="1" fontAlgn="base" hangingPunct="1">
              <a:spcBef>
                <a:spcPct val="0"/>
              </a:spcBef>
              <a:spcAft>
                <a:spcPts val="600"/>
              </a:spcAft>
              <a:buClrTx/>
              <a:buSzTx/>
              <a:tabLst/>
            </a:pPr>
            <a:r>
              <a:rPr kumimoji="0" lang="en-US" altLang="en-US" sz="1400" b="0" i="0" u="none" strike="noStrike" cap="none" normalizeH="0" baseline="0" dirty="0">
                <a:ln>
                  <a:noFill/>
                </a:ln>
                <a:effectLst/>
                <a:latin typeface="+mn-lt"/>
              </a:rPr>
              <a:t>Print the converted temperature.</a:t>
            </a:r>
          </a:p>
          <a:p>
            <a:pPr marL="0" marR="0" lvl="0" eaLnBrk="1" fontAlgn="base" hangingPunct="1">
              <a:spcBef>
                <a:spcPct val="0"/>
              </a:spcBef>
              <a:spcAft>
                <a:spcPts val="600"/>
              </a:spcAft>
              <a:buClrTx/>
              <a:buSzTx/>
              <a:tabLst/>
            </a:pPr>
            <a:endParaRPr kumimoji="0" lang="en-US" altLang="en-US" sz="1400" b="0" i="0" u="none" strike="noStrike" cap="none" normalizeH="0" baseline="0" dirty="0">
              <a:ln>
                <a:noFill/>
              </a:ln>
              <a:effectLst/>
              <a:latin typeface="+mn-lt"/>
            </a:endParaRPr>
          </a:p>
          <a:p>
            <a:pPr marL="0" marR="0" lvl="0" indent="0" eaLnBrk="1" fontAlgn="base" hangingPunct="1">
              <a:spcBef>
                <a:spcPct val="0"/>
              </a:spcBef>
              <a:spcAft>
                <a:spcPts val="600"/>
              </a:spcAft>
              <a:buClrTx/>
              <a:buSzTx/>
              <a:buNone/>
              <a:tabLst/>
            </a:pPr>
            <a:r>
              <a:rPr kumimoji="0" lang="en-US" altLang="en-US" sz="1400" b="0" i="0" u="none" strike="noStrike" cap="none" normalizeH="0" baseline="0" dirty="0">
                <a:ln>
                  <a:noFill/>
                </a:ln>
                <a:effectLst/>
                <a:latin typeface="+mn-lt"/>
              </a:rPr>
              <a:t>Self test instructions</a:t>
            </a:r>
          </a:p>
          <a:p>
            <a:pPr marL="0" marR="0" lvl="0" eaLnBrk="1" fontAlgn="base" hangingPunct="1">
              <a:spcBef>
                <a:spcPct val="0"/>
              </a:spcBef>
              <a:spcAft>
                <a:spcPts val="600"/>
              </a:spcAft>
              <a:buClrTx/>
              <a:buSzTx/>
              <a:tabLst/>
            </a:pPr>
            <a:r>
              <a:rPr kumimoji="0" lang="en-US" altLang="en-US" sz="1400" b="0" i="0" u="none" strike="noStrike" cap="none" normalizeH="0" baseline="0" dirty="0">
                <a:ln>
                  <a:noFill/>
                </a:ln>
                <a:effectLst/>
                <a:latin typeface="+mn-lt"/>
              </a:rPr>
              <a:t>Test the program by entering a temperature of 0°C. The output should be 32°F.</a:t>
            </a:r>
          </a:p>
          <a:p>
            <a:pPr marL="0" marR="0" lvl="0" eaLnBrk="1" fontAlgn="base" hangingPunct="1">
              <a:spcBef>
                <a:spcPct val="0"/>
              </a:spcBef>
              <a:spcAft>
                <a:spcPts val="600"/>
              </a:spcAft>
              <a:buClrTx/>
              <a:buSzTx/>
              <a:tabLst/>
            </a:pPr>
            <a:r>
              <a:rPr kumimoji="0" lang="en-US" altLang="en-US" sz="1400" b="0" i="0" u="none" strike="noStrike" cap="none" normalizeH="0" baseline="0" dirty="0">
                <a:ln>
                  <a:noFill/>
                </a:ln>
                <a:effectLst/>
                <a:latin typeface="+mn-lt"/>
              </a:rPr>
              <a:t>Test the program by entering a temperature of 32°F. The output should be 0°C.</a:t>
            </a:r>
          </a:p>
          <a:p>
            <a:pPr marL="0" marR="0" lvl="0" eaLnBrk="1" fontAlgn="base" hangingPunct="1">
              <a:spcBef>
                <a:spcPct val="0"/>
              </a:spcBef>
              <a:spcAft>
                <a:spcPts val="600"/>
              </a:spcAft>
              <a:buClrTx/>
              <a:buSzTx/>
              <a:tabLst/>
            </a:pPr>
            <a:endParaRPr kumimoji="0" lang="en-US" altLang="en-US" sz="1400" b="0" i="0" u="none" strike="noStrike" cap="none" normalizeH="0" baseline="0" dirty="0">
              <a:ln>
                <a:noFill/>
              </a:ln>
              <a:effectLst/>
              <a:latin typeface="+mn-lt"/>
            </a:endParaRPr>
          </a:p>
        </p:txBody>
      </p:sp>
    </p:spTree>
    <p:extLst>
      <p:ext uri="{BB962C8B-B14F-4D97-AF65-F5344CB8AC3E}">
        <p14:creationId xmlns:p14="http://schemas.microsoft.com/office/powerpoint/2010/main" val="36245788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F94B95A-D9A0-3946-94E7-DFBF0E4EA89D}"/>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200" b="0" i="0" kern="1200">
                <a:solidFill>
                  <a:schemeClr val="tx1"/>
                </a:solidFill>
                <a:effectLst/>
                <a:latin typeface="+mj-lt"/>
                <a:ea typeface="+mj-ea"/>
                <a:cs typeface="+mj-cs"/>
              </a:rPr>
              <a:t>Exercise 1. Temperature Converter</a:t>
            </a:r>
            <a:br>
              <a:rPr lang="en-US" sz="4200" b="0" i="0" kern="1200">
                <a:solidFill>
                  <a:schemeClr val="tx1"/>
                </a:solidFill>
                <a:effectLst/>
                <a:latin typeface="+mj-lt"/>
                <a:ea typeface="+mj-ea"/>
                <a:cs typeface="+mj-cs"/>
              </a:rPr>
            </a:br>
            <a:endParaRPr lang="en-US" sz="4200" kern="1200">
              <a:solidFill>
                <a:schemeClr val="tx1"/>
              </a:solidFill>
              <a:latin typeface="+mj-lt"/>
              <a:ea typeface="+mj-ea"/>
              <a:cs typeface="+mj-cs"/>
            </a:endParaRP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2">
            <a:extLst>
              <a:ext uri="{FF2B5EF4-FFF2-40B4-BE49-F238E27FC236}">
                <a16:creationId xmlns:a16="http://schemas.microsoft.com/office/drawing/2014/main" id="{B54814E5-D9C4-1076-50F7-50A349048271}"/>
              </a:ext>
            </a:extLst>
          </p:cNvPr>
          <p:cNvSpPr>
            <a:spLocks noGrp="1" noChangeArrowheads="1"/>
          </p:cNvSpPr>
          <p:nvPr>
            <p:ph sz="quarter" idx="10"/>
          </p:nvPr>
        </p:nvSpPr>
        <p:spPr bwMode="auto">
          <a:xfrm>
            <a:off x="838200" y="1929384"/>
            <a:ext cx="10515600" cy="425196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spcBef>
                <a:spcPct val="0"/>
              </a:spcBef>
              <a:spcAft>
                <a:spcPts val="600"/>
              </a:spcAft>
              <a:buClrTx/>
              <a:buSzTx/>
              <a:buNone/>
              <a:tabLst/>
            </a:pPr>
            <a:r>
              <a:rPr kumimoji="0" lang="en-US" altLang="en-US" sz="1800" b="1" i="0" u="none" strike="noStrike" cap="none" normalizeH="0" baseline="0" dirty="0">
                <a:ln>
                  <a:noFill/>
                </a:ln>
                <a:effectLst/>
                <a:latin typeface="+mn-lt"/>
              </a:rPr>
              <a:t>Exercise 1. Temperature Converter</a:t>
            </a:r>
          </a:p>
          <a:p>
            <a:pPr marL="0" marR="0" lvl="0" eaLnBrk="1" fontAlgn="base" hangingPunct="1">
              <a:spcBef>
                <a:spcPct val="0"/>
              </a:spcBef>
              <a:spcAft>
                <a:spcPts val="600"/>
              </a:spcAft>
              <a:buClrTx/>
              <a:buSzTx/>
              <a:tabLst/>
            </a:pPr>
            <a:endParaRPr kumimoji="0" lang="en-US" altLang="en-US" sz="1400" b="0" i="0" u="none" strike="noStrike" cap="none" normalizeH="0" baseline="0" dirty="0">
              <a:ln>
                <a:noFill/>
              </a:ln>
              <a:effectLst/>
              <a:latin typeface="+mn-lt"/>
            </a:endParaRPr>
          </a:p>
          <a:p>
            <a:pPr marL="0" marR="0" lvl="0" indent="0" eaLnBrk="1" fontAlgn="base" hangingPunct="1">
              <a:spcBef>
                <a:spcPct val="0"/>
              </a:spcBef>
              <a:spcAft>
                <a:spcPts val="600"/>
              </a:spcAft>
              <a:buClrTx/>
              <a:buSzTx/>
              <a:buNone/>
              <a:tabLst/>
            </a:pPr>
            <a:r>
              <a:rPr kumimoji="0" lang="en-US" altLang="en-US" sz="1400" b="0" i="0" u="none" strike="noStrike" cap="none" normalizeH="0" baseline="0" dirty="0">
                <a:ln>
                  <a:noFill/>
                </a:ln>
                <a:effectLst/>
                <a:latin typeface="+mn-lt"/>
              </a:rPr>
              <a:t>Exercise goal : </a:t>
            </a:r>
          </a:p>
          <a:p>
            <a:pPr marL="0" marR="0" lvl="0" indent="0" eaLnBrk="1" fontAlgn="base" hangingPunct="1">
              <a:spcBef>
                <a:spcPct val="0"/>
              </a:spcBef>
              <a:spcAft>
                <a:spcPts val="600"/>
              </a:spcAft>
              <a:buClrTx/>
              <a:buSzTx/>
              <a:buNone/>
              <a:tabLst/>
            </a:pPr>
            <a:r>
              <a:rPr lang="en-US" altLang="en-US" sz="1400" dirty="0">
                <a:latin typeface="+mn-lt"/>
              </a:rPr>
              <a:t>	</a:t>
            </a:r>
            <a:r>
              <a:rPr kumimoji="0" lang="en-US" altLang="en-US" sz="1400" b="0" i="0" u="none" strike="noStrike" cap="none" normalizeH="0" baseline="0" dirty="0">
                <a:ln>
                  <a:noFill/>
                </a:ln>
                <a:effectLst/>
                <a:latin typeface="+mn-lt"/>
              </a:rPr>
              <a:t>Write a program that converts temperature from Celsius to Fahrenheit and vice versa.</a:t>
            </a:r>
          </a:p>
          <a:p>
            <a:pPr marL="0" marR="0" lvl="0" indent="0" eaLnBrk="1" fontAlgn="base" hangingPunct="1">
              <a:spcBef>
                <a:spcPct val="0"/>
              </a:spcBef>
              <a:spcAft>
                <a:spcPts val="600"/>
              </a:spcAft>
              <a:buClrTx/>
              <a:buSzTx/>
              <a:buNone/>
              <a:tabLst/>
            </a:pPr>
            <a:r>
              <a:rPr kumimoji="0" lang="en-US" altLang="en-US" sz="1400" b="0" i="0" u="none" strike="noStrike" cap="none" normalizeH="0" baseline="0" dirty="0">
                <a:ln>
                  <a:noFill/>
                </a:ln>
                <a:effectLst/>
                <a:latin typeface="+mn-lt"/>
              </a:rPr>
              <a:t>Instructions</a:t>
            </a:r>
          </a:p>
          <a:p>
            <a:pPr marL="0" marR="0" lvl="0" eaLnBrk="1" fontAlgn="base" hangingPunct="1">
              <a:spcBef>
                <a:spcPct val="0"/>
              </a:spcBef>
              <a:spcAft>
                <a:spcPts val="600"/>
              </a:spcAft>
              <a:buClrTx/>
              <a:buSzTx/>
              <a:tabLst/>
            </a:pPr>
            <a:r>
              <a:rPr kumimoji="0" lang="en-US" altLang="en-US" sz="1400" b="0" i="0" u="none" strike="noStrike" cap="none" normalizeH="0" baseline="0" dirty="0">
                <a:ln>
                  <a:noFill/>
                </a:ln>
                <a:effectLst/>
                <a:latin typeface="+mn-lt"/>
              </a:rPr>
              <a:t>Define two variables </a:t>
            </a:r>
            <a:r>
              <a:rPr kumimoji="0" lang="en-US" altLang="en-US" sz="1400" b="0" i="0" u="none" strike="noStrike" cap="none" normalizeH="0" baseline="0" dirty="0" err="1">
                <a:ln>
                  <a:noFill/>
                </a:ln>
                <a:effectLst/>
                <a:latin typeface="+mn-lt"/>
              </a:rPr>
              <a:t>celsius</a:t>
            </a:r>
            <a:r>
              <a:rPr kumimoji="0" lang="en-US" altLang="en-US" sz="1400" b="0" i="0" u="none" strike="noStrike" cap="none" normalizeH="0" baseline="0" dirty="0">
                <a:ln>
                  <a:noFill/>
                </a:ln>
                <a:effectLst/>
                <a:latin typeface="+mn-lt"/>
              </a:rPr>
              <a:t> and </a:t>
            </a:r>
            <a:r>
              <a:rPr kumimoji="0" lang="en-US" altLang="en-US" sz="1400" b="0" i="0" u="none" strike="noStrike" cap="none" normalizeH="0" baseline="0" dirty="0" err="1">
                <a:ln>
                  <a:noFill/>
                </a:ln>
                <a:effectLst/>
                <a:latin typeface="+mn-lt"/>
              </a:rPr>
              <a:t>fahrenheit</a:t>
            </a:r>
            <a:r>
              <a:rPr kumimoji="0" lang="en-US" altLang="en-US" sz="1400" b="0" i="0" u="none" strike="noStrike" cap="none" normalizeH="0" baseline="0" dirty="0">
                <a:ln>
                  <a:noFill/>
                </a:ln>
                <a:effectLst/>
                <a:latin typeface="+mn-lt"/>
              </a:rPr>
              <a:t> with initial values of 0.</a:t>
            </a:r>
          </a:p>
          <a:p>
            <a:pPr marL="0" marR="0" lvl="0" eaLnBrk="1" fontAlgn="base" hangingPunct="1">
              <a:spcBef>
                <a:spcPct val="0"/>
              </a:spcBef>
              <a:spcAft>
                <a:spcPts val="600"/>
              </a:spcAft>
              <a:buClrTx/>
              <a:buSzTx/>
              <a:tabLst/>
            </a:pPr>
            <a:r>
              <a:rPr kumimoji="0" lang="en-US" altLang="en-US" sz="1400" b="0" i="0" u="none" strike="noStrike" cap="none" normalizeH="0" baseline="0" dirty="0">
                <a:ln>
                  <a:noFill/>
                </a:ln>
                <a:effectLst/>
                <a:latin typeface="+mn-lt"/>
              </a:rPr>
              <a:t>Ask the user to enter a temperature in Celsius or Fahrenheit.</a:t>
            </a:r>
          </a:p>
          <a:p>
            <a:pPr marL="0" marR="0" lvl="0" eaLnBrk="1" fontAlgn="base" hangingPunct="1">
              <a:spcBef>
                <a:spcPct val="0"/>
              </a:spcBef>
              <a:spcAft>
                <a:spcPts val="600"/>
              </a:spcAft>
              <a:buClrTx/>
              <a:buSzTx/>
              <a:tabLst/>
            </a:pPr>
            <a:r>
              <a:rPr kumimoji="0" lang="en-US" altLang="en-US" sz="1400" b="0" i="0" u="none" strike="noStrike" cap="none" normalizeH="0" baseline="0" dirty="0">
                <a:ln>
                  <a:noFill/>
                </a:ln>
                <a:effectLst/>
                <a:latin typeface="+mn-lt"/>
              </a:rPr>
              <a:t>Convert the temperature to the other unit using the conversion formulas:</a:t>
            </a:r>
          </a:p>
          <a:p>
            <a:pPr marL="457200" marR="0" lvl="1" eaLnBrk="1" fontAlgn="base" hangingPunct="1">
              <a:spcBef>
                <a:spcPct val="0"/>
              </a:spcBef>
              <a:spcAft>
                <a:spcPts val="600"/>
              </a:spcAft>
              <a:buClrTx/>
              <a:buSzTx/>
              <a:tabLst/>
            </a:pPr>
            <a:r>
              <a:rPr kumimoji="0" lang="en-US" altLang="en-US" sz="1400" b="0" i="0" u="none" strike="noStrike" cap="none" normalizeH="0" baseline="0" dirty="0">
                <a:ln>
                  <a:noFill/>
                </a:ln>
                <a:effectLst/>
                <a:latin typeface="+mn-lt"/>
              </a:rPr>
              <a:t>Celsius to Fahrenheit: </a:t>
            </a:r>
            <a:r>
              <a:rPr kumimoji="0" lang="en-US" altLang="en-US" sz="1400" b="0" i="0" u="none" strike="noStrike" cap="none" normalizeH="0" baseline="0" dirty="0" err="1">
                <a:ln>
                  <a:noFill/>
                </a:ln>
                <a:effectLst/>
                <a:latin typeface="+mn-lt"/>
              </a:rPr>
              <a:t>fahrenheit</a:t>
            </a:r>
            <a:r>
              <a:rPr kumimoji="0" lang="en-US" altLang="en-US" sz="1400" b="0" i="0" u="none" strike="noStrike" cap="none" normalizeH="0" baseline="0" dirty="0">
                <a:ln>
                  <a:noFill/>
                </a:ln>
                <a:effectLst/>
                <a:latin typeface="+mn-lt"/>
              </a:rPr>
              <a:t> = (</a:t>
            </a:r>
            <a:r>
              <a:rPr kumimoji="0" lang="en-US" altLang="en-US" sz="1400" b="0" i="0" u="none" strike="noStrike" cap="none" normalizeH="0" baseline="0" dirty="0" err="1">
                <a:ln>
                  <a:noFill/>
                </a:ln>
                <a:effectLst/>
                <a:latin typeface="+mn-lt"/>
              </a:rPr>
              <a:t>celsius</a:t>
            </a:r>
            <a:r>
              <a:rPr kumimoji="0" lang="en-US" altLang="en-US" sz="1400" b="0" i="0" u="none" strike="noStrike" cap="none" normalizeH="0" baseline="0" dirty="0">
                <a:ln>
                  <a:noFill/>
                </a:ln>
                <a:effectLst/>
                <a:latin typeface="+mn-lt"/>
              </a:rPr>
              <a:t> * 9/5) + 32</a:t>
            </a:r>
          </a:p>
          <a:p>
            <a:pPr marL="457200" marR="0" lvl="1" eaLnBrk="1" fontAlgn="base" hangingPunct="1">
              <a:spcBef>
                <a:spcPct val="0"/>
              </a:spcBef>
              <a:spcAft>
                <a:spcPts val="600"/>
              </a:spcAft>
              <a:buClrTx/>
              <a:buSzTx/>
              <a:tabLst/>
            </a:pPr>
            <a:r>
              <a:rPr kumimoji="0" lang="en-US" altLang="en-US" sz="1400" b="0" i="0" u="none" strike="noStrike" cap="none" normalizeH="0" baseline="0" dirty="0">
                <a:ln>
                  <a:noFill/>
                </a:ln>
                <a:effectLst/>
                <a:latin typeface="+mn-lt"/>
              </a:rPr>
              <a:t>Fahrenheit to Celsius: </a:t>
            </a:r>
            <a:r>
              <a:rPr kumimoji="0" lang="en-US" altLang="en-US" sz="1400" b="0" i="0" u="none" strike="noStrike" cap="none" normalizeH="0" baseline="0" dirty="0" err="1">
                <a:ln>
                  <a:noFill/>
                </a:ln>
                <a:effectLst/>
                <a:latin typeface="+mn-lt"/>
              </a:rPr>
              <a:t>celsius</a:t>
            </a:r>
            <a:r>
              <a:rPr kumimoji="0" lang="en-US" altLang="en-US" sz="1400" b="0" i="0" u="none" strike="noStrike" cap="none" normalizeH="0" baseline="0" dirty="0">
                <a:ln>
                  <a:noFill/>
                </a:ln>
                <a:effectLst/>
                <a:latin typeface="+mn-lt"/>
              </a:rPr>
              <a:t> = (</a:t>
            </a:r>
            <a:r>
              <a:rPr kumimoji="0" lang="en-US" altLang="en-US" sz="1400" b="0" i="0" u="none" strike="noStrike" cap="none" normalizeH="0" baseline="0" dirty="0" err="1">
                <a:ln>
                  <a:noFill/>
                </a:ln>
                <a:effectLst/>
                <a:latin typeface="+mn-lt"/>
              </a:rPr>
              <a:t>fahrenheit</a:t>
            </a:r>
            <a:r>
              <a:rPr kumimoji="0" lang="en-US" altLang="en-US" sz="1400" b="0" i="0" u="none" strike="noStrike" cap="none" normalizeH="0" baseline="0" dirty="0">
                <a:ln>
                  <a:noFill/>
                </a:ln>
                <a:effectLst/>
                <a:latin typeface="+mn-lt"/>
              </a:rPr>
              <a:t> - 32) * 5/9</a:t>
            </a:r>
          </a:p>
          <a:p>
            <a:pPr marL="0" marR="0" lvl="0" eaLnBrk="1" fontAlgn="base" hangingPunct="1">
              <a:spcBef>
                <a:spcPct val="0"/>
              </a:spcBef>
              <a:spcAft>
                <a:spcPts val="600"/>
              </a:spcAft>
              <a:buClrTx/>
              <a:buSzTx/>
              <a:tabLst/>
            </a:pPr>
            <a:r>
              <a:rPr kumimoji="0" lang="en-US" altLang="en-US" sz="1400" b="0" i="0" u="none" strike="noStrike" cap="none" normalizeH="0" baseline="0" dirty="0">
                <a:ln>
                  <a:noFill/>
                </a:ln>
                <a:effectLst/>
                <a:latin typeface="+mn-lt"/>
              </a:rPr>
              <a:t>Print the converted temperature.</a:t>
            </a:r>
          </a:p>
          <a:p>
            <a:pPr marL="0" marR="0" lvl="0" eaLnBrk="1" fontAlgn="base" hangingPunct="1">
              <a:spcBef>
                <a:spcPct val="0"/>
              </a:spcBef>
              <a:spcAft>
                <a:spcPts val="600"/>
              </a:spcAft>
              <a:buClrTx/>
              <a:buSzTx/>
              <a:tabLst/>
            </a:pPr>
            <a:endParaRPr kumimoji="0" lang="en-US" altLang="en-US" sz="1400" b="0" i="0" u="none" strike="noStrike" cap="none" normalizeH="0" baseline="0" dirty="0">
              <a:ln>
                <a:noFill/>
              </a:ln>
              <a:effectLst/>
              <a:latin typeface="+mn-lt"/>
            </a:endParaRPr>
          </a:p>
          <a:p>
            <a:pPr marL="0" marR="0" lvl="0" indent="0" eaLnBrk="1" fontAlgn="base" hangingPunct="1">
              <a:spcBef>
                <a:spcPct val="0"/>
              </a:spcBef>
              <a:spcAft>
                <a:spcPts val="600"/>
              </a:spcAft>
              <a:buClrTx/>
              <a:buSzTx/>
              <a:buNone/>
              <a:tabLst/>
            </a:pPr>
            <a:r>
              <a:rPr kumimoji="0" lang="en-US" altLang="en-US" sz="1400" b="0" i="0" u="none" strike="noStrike" cap="none" normalizeH="0" baseline="0" dirty="0">
                <a:ln>
                  <a:noFill/>
                </a:ln>
                <a:effectLst/>
                <a:latin typeface="+mn-lt"/>
              </a:rPr>
              <a:t>Self test instructions</a:t>
            </a:r>
          </a:p>
          <a:p>
            <a:pPr marL="0" marR="0" lvl="0" eaLnBrk="1" fontAlgn="base" hangingPunct="1">
              <a:spcBef>
                <a:spcPct val="0"/>
              </a:spcBef>
              <a:spcAft>
                <a:spcPts val="600"/>
              </a:spcAft>
              <a:buClrTx/>
              <a:buSzTx/>
              <a:tabLst/>
            </a:pPr>
            <a:r>
              <a:rPr kumimoji="0" lang="en-US" altLang="en-US" sz="1400" b="0" i="0" u="none" strike="noStrike" cap="none" normalizeH="0" baseline="0" dirty="0">
                <a:ln>
                  <a:noFill/>
                </a:ln>
                <a:effectLst/>
                <a:latin typeface="+mn-lt"/>
              </a:rPr>
              <a:t>Test the program by entering a temperature of 0°C. The output should be 32°F.</a:t>
            </a:r>
          </a:p>
          <a:p>
            <a:pPr marL="0" marR="0" lvl="0" eaLnBrk="1" fontAlgn="base" hangingPunct="1">
              <a:spcBef>
                <a:spcPct val="0"/>
              </a:spcBef>
              <a:spcAft>
                <a:spcPts val="600"/>
              </a:spcAft>
              <a:buClrTx/>
              <a:buSzTx/>
              <a:tabLst/>
            </a:pPr>
            <a:r>
              <a:rPr kumimoji="0" lang="en-US" altLang="en-US" sz="1400" b="0" i="0" u="none" strike="noStrike" cap="none" normalizeH="0" baseline="0" dirty="0">
                <a:ln>
                  <a:noFill/>
                </a:ln>
                <a:effectLst/>
                <a:latin typeface="+mn-lt"/>
              </a:rPr>
              <a:t>Test the program by entering a temperature of 32°F. The output should be 0°C.</a:t>
            </a:r>
          </a:p>
          <a:p>
            <a:pPr marL="0" marR="0" lvl="0" eaLnBrk="1" fontAlgn="base" hangingPunct="1">
              <a:spcBef>
                <a:spcPct val="0"/>
              </a:spcBef>
              <a:spcAft>
                <a:spcPts val="600"/>
              </a:spcAft>
              <a:buClrTx/>
              <a:buSzTx/>
              <a:tabLst/>
            </a:pPr>
            <a:endParaRPr kumimoji="0" lang="en-US" altLang="en-US" sz="1400" b="0" i="0" u="none" strike="noStrike" cap="none" normalizeH="0" baseline="0" dirty="0">
              <a:ln>
                <a:noFill/>
              </a:ln>
              <a:effectLst/>
              <a:latin typeface="+mn-lt"/>
            </a:endParaRPr>
          </a:p>
        </p:txBody>
      </p:sp>
    </p:spTree>
    <p:extLst>
      <p:ext uri="{BB962C8B-B14F-4D97-AF65-F5344CB8AC3E}">
        <p14:creationId xmlns:p14="http://schemas.microsoft.com/office/powerpoint/2010/main" val="5882691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F94B95A-D9A0-3946-94E7-DFBF0E4EA89D}"/>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200" b="0" i="0" kern="1200">
                <a:solidFill>
                  <a:schemeClr val="tx1"/>
                </a:solidFill>
                <a:effectLst/>
                <a:latin typeface="+mj-lt"/>
                <a:ea typeface="+mj-ea"/>
                <a:cs typeface="+mj-cs"/>
              </a:rPr>
              <a:t>Exercise 1. Temperature Converter</a:t>
            </a:r>
            <a:br>
              <a:rPr lang="en-US" sz="4200" b="0" i="0" kern="1200">
                <a:solidFill>
                  <a:schemeClr val="tx1"/>
                </a:solidFill>
                <a:effectLst/>
                <a:latin typeface="+mj-lt"/>
                <a:ea typeface="+mj-ea"/>
                <a:cs typeface="+mj-cs"/>
              </a:rPr>
            </a:br>
            <a:endParaRPr lang="en-US" sz="4200" kern="1200">
              <a:solidFill>
                <a:schemeClr val="tx1"/>
              </a:solidFill>
              <a:latin typeface="+mj-lt"/>
              <a:ea typeface="+mj-ea"/>
              <a:cs typeface="+mj-cs"/>
            </a:endParaRP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2">
            <a:extLst>
              <a:ext uri="{FF2B5EF4-FFF2-40B4-BE49-F238E27FC236}">
                <a16:creationId xmlns:a16="http://schemas.microsoft.com/office/drawing/2014/main" id="{B54814E5-D9C4-1076-50F7-50A349048271}"/>
              </a:ext>
            </a:extLst>
          </p:cNvPr>
          <p:cNvSpPr>
            <a:spLocks noGrp="1" noChangeArrowheads="1"/>
          </p:cNvSpPr>
          <p:nvPr>
            <p:ph sz="quarter" idx="10"/>
          </p:nvPr>
        </p:nvSpPr>
        <p:spPr bwMode="auto">
          <a:xfrm>
            <a:off x="838200" y="1929384"/>
            <a:ext cx="10515600" cy="425196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spcBef>
                <a:spcPct val="0"/>
              </a:spcBef>
              <a:spcAft>
                <a:spcPts val="600"/>
              </a:spcAft>
              <a:buClrTx/>
              <a:buSzTx/>
              <a:buNone/>
              <a:tabLst/>
            </a:pPr>
            <a:r>
              <a:rPr kumimoji="0" lang="en-US" altLang="en-US" sz="1800" b="1" i="0" u="none" strike="noStrike" cap="none" normalizeH="0" baseline="0" dirty="0">
                <a:ln>
                  <a:noFill/>
                </a:ln>
                <a:effectLst/>
                <a:latin typeface="+mn-lt"/>
              </a:rPr>
              <a:t>Exercise 1. Temperature Converter</a:t>
            </a:r>
          </a:p>
          <a:p>
            <a:pPr marL="0" marR="0" lvl="0" eaLnBrk="1" fontAlgn="base" hangingPunct="1">
              <a:spcBef>
                <a:spcPct val="0"/>
              </a:spcBef>
              <a:spcAft>
                <a:spcPts val="600"/>
              </a:spcAft>
              <a:buClrTx/>
              <a:buSzTx/>
              <a:tabLst/>
            </a:pPr>
            <a:endParaRPr kumimoji="0" lang="en-US" altLang="en-US" sz="1400" b="0" i="0" u="none" strike="noStrike" cap="none" normalizeH="0" baseline="0" dirty="0">
              <a:ln>
                <a:noFill/>
              </a:ln>
              <a:effectLst/>
              <a:latin typeface="+mn-lt"/>
            </a:endParaRPr>
          </a:p>
          <a:p>
            <a:pPr marL="0" marR="0" lvl="0" indent="0" eaLnBrk="1" fontAlgn="base" hangingPunct="1">
              <a:spcBef>
                <a:spcPct val="0"/>
              </a:spcBef>
              <a:spcAft>
                <a:spcPts val="600"/>
              </a:spcAft>
              <a:buClrTx/>
              <a:buSzTx/>
              <a:buNone/>
              <a:tabLst/>
            </a:pPr>
            <a:r>
              <a:rPr kumimoji="0" lang="en-US" altLang="en-US" sz="1400" b="0" i="0" u="none" strike="noStrike" cap="none" normalizeH="0" baseline="0" dirty="0">
                <a:ln>
                  <a:noFill/>
                </a:ln>
                <a:effectLst/>
                <a:latin typeface="+mn-lt"/>
              </a:rPr>
              <a:t>Exercise goal : </a:t>
            </a:r>
          </a:p>
          <a:p>
            <a:pPr marL="0" marR="0" lvl="0" indent="0" eaLnBrk="1" fontAlgn="base" hangingPunct="1">
              <a:spcBef>
                <a:spcPct val="0"/>
              </a:spcBef>
              <a:spcAft>
                <a:spcPts val="600"/>
              </a:spcAft>
              <a:buClrTx/>
              <a:buSzTx/>
              <a:buNone/>
              <a:tabLst/>
            </a:pPr>
            <a:r>
              <a:rPr lang="en-US" altLang="en-US" sz="1400" dirty="0">
                <a:latin typeface="+mn-lt"/>
              </a:rPr>
              <a:t>	</a:t>
            </a:r>
            <a:r>
              <a:rPr kumimoji="0" lang="en-US" altLang="en-US" sz="1400" b="0" i="0" u="none" strike="noStrike" cap="none" normalizeH="0" baseline="0" dirty="0">
                <a:ln>
                  <a:noFill/>
                </a:ln>
                <a:effectLst/>
                <a:latin typeface="+mn-lt"/>
              </a:rPr>
              <a:t>Write a program that converts temperature from Celsius to Fahrenheit and vice versa.</a:t>
            </a:r>
          </a:p>
          <a:p>
            <a:pPr marL="0" marR="0" lvl="0" indent="0" eaLnBrk="1" fontAlgn="base" hangingPunct="1">
              <a:spcBef>
                <a:spcPct val="0"/>
              </a:spcBef>
              <a:spcAft>
                <a:spcPts val="600"/>
              </a:spcAft>
              <a:buClrTx/>
              <a:buSzTx/>
              <a:buNone/>
              <a:tabLst/>
            </a:pPr>
            <a:r>
              <a:rPr kumimoji="0" lang="en-US" altLang="en-US" sz="1400" b="0" i="0" u="none" strike="noStrike" cap="none" normalizeH="0" baseline="0" dirty="0">
                <a:ln>
                  <a:noFill/>
                </a:ln>
                <a:effectLst/>
                <a:latin typeface="+mn-lt"/>
              </a:rPr>
              <a:t>Instructions</a:t>
            </a:r>
          </a:p>
          <a:p>
            <a:pPr marL="0" marR="0" lvl="0" eaLnBrk="1" fontAlgn="base" hangingPunct="1">
              <a:spcBef>
                <a:spcPct val="0"/>
              </a:spcBef>
              <a:spcAft>
                <a:spcPts val="600"/>
              </a:spcAft>
              <a:buClrTx/>
              <a:buSzTx/>
              <a:tabLst/>
            </a:pPr>
            <a:r>
              <a:rPr kumimoji="0" lang="en-US" altLang="en-US" sz="1400" b="0" i="0" u="none" strike="noStrike" cap="none" normalizeH="0" baseline="0" dirty="0">
                <a:ln>
                  <a:noFill/>
                </a:ln>
                <a:effectLst/>
                <a:latin typeface="+mn-lt"/>
              </a:rPr>
              <a:t>Define two variables </a:t>
            </a:r>
            <a:r>
              <a:rPr kumimoji="0" lang="en-US" altLang="en-US" sz="1400" b="0" i="0" u="none" strike="noStrike" cap="none" normalizeH="0" baseline="0" dirty="0" err="1">
                <a:ln>
                  <a:noFill/>
                </a:ln>
                <a:effectLst/>
                <a:latin typeface="+mn-lt"/>
              </a:rPr>
              <a:t>celsius</a:t>
            </a:r>
            <a:r>
              <a:rPr kumimoji="0" lang="en-US" altLang="en-US" sz="1400" b="0" i="0" u="none" strike="noStrike" cap="none" normalizeH="0" baseline="0" dirty="0">
                <a:ln>
                  <a:noFill/>
                </a:ln>
                <a:effectLst/>
                <a:latin typeface="+mn-lt"/>
              </a:rPr>
              <a:t> and </a:t>
            </a:r>
            <a:r>
              <a:rPr kumimoji="0" lang="en-US" altLang="en-US" sz="1400" b="0" i="0" u="none" strike="noStrike" cap="none" normalizeH="0" baseline="0" dirty="0" err="1">
                <a:ln>
                  <a:noFill/>
                </a:ln>
                <a:effectLst/>
                <a:latin typeface="+mn-lt"/>
              </a:rPr>
              <a:t>fahrenheit</a:t>
            </a:r>
            <a:r>
              <a:rPr kumimoji="0" lang="en-US" altLang="en-US" sz="1400" b="0" i="0" u="none" strike="noStrike" cap="none" normalizeH="0" baseline="0" dirty="0">
                <a:ln>
                  <a:noFill/>
                </a:ln>
                <a:effectLst/>
                <a:latin typeface="+mn-lt"/>
              </a:rPr>
              <a:t> with initial values of 0.</a:t>
            </a:r>
          </a:p>
          <a:p>
            <a:pPr marL="0" marR="0" lvl="0" eaLnBrk="1" fontAlgn="base" hangingPunct="1">
              <a:spcBef>
                <a:spcPct val="0"/>
              </a:spcBef>
              <a:spcAft>
                <a:spcPts val="600"/>
              </a:spcAft>
              <a:buClrTx/>
              <a:buSzTx/>
              <a:tabLst/>
            </a:pPr>
            <a:r>
              <a:rPr kumimoji="0" lang="en-US" altLang="en-US" sz="1400" b="0" i="0" u="none" strike="noStrike" cap="none" normalizeH="0" baseline="0" dirty="0">
                <a:ln>
                  <a:noFill/>
                </a:ln>
                <a:effectLst/>
                <a:latin typeface="+mn-lt"/>
              </a:rPr>
              <a:t>Ask the user to enter a temperature in Celsius or Fahrenheit.</a:t>
            </a:r>
          </a:p>
          <a:p>
            <a:pPr marL="0" marR="0" lvl="0" eaLnBrk="1" fontAlgn="base" hangingPunct="1">
              <a:spcBef>
                <a:spcPct val="0"/>
              </a:spcBef>
              <a:spcAft>
                <a:spcPts val="600"/>
              </a:spcAft>
              <a:buClrTx/>
              <a:buSzTx/>
              <a:tabLst/>
            </a:pPr>
            <a:r>
              <a:rPr kumimoji="0" lang="en-US" altLang="en-US" sz="1400" b="0" i="0" u="none" strike="noStrike" cap="none" normalizeH="0" baseline="0" dirty="0">
                <a:ln>
                  <a:noFill/>
                </a:ln>
                <a:effectLst/>
                <a:latin typeface="+mn-lt"/>
              </a:rPr>
              <a:t>Convert the temperature to the other unit using the conversion formulas:</a:t>
            </a:r>
          </a:p>
          <a:p>
            <a:pPr marL="457200" marR="0" lvl="1" eaLnBrk="1" fontAlgn="base" hangingPunct="1">
              <a:spcBef>
                <a:spcPct val="0"/>
              </a:spcBef>
              <a:spcAft>
                <a:spcPts val="600"/>
              </a:spcAft>
              <a:buClrTx/>
              <a:buSzTx/>
              <a:tabLst/>
            </a:pPr>
            <a:r>
              <a:rPr kumimoji="0" lang="en-US" altLang="en-US" sz="1400" b="0" i="0" u="none" strike="noStrike" cap="none" normalizeH="0" baseline="0" dirty="0">
                <a:ln>
                  <a:noFill/>
                </a:ln>
                <a:effectLst/>
                <a:latin typeface="+mn-lt"/>
              </a:rPr>
              <a:t>Celsius to Fahrenheit: </a:t>
            </a:r>
            <a:r>
              <a:rPr kumimoji="0" lang="en-US" altLang="en-US" sz="1400" b="0" i="0" u="none" strike="noStrike" cap="none" normalizeH="0" baseline="0" dirty="0" err="1">
                <a:ln>
                  <a:noFill/>
                </a:ln>
                <a:effectLst/>
                <a:latin typeface="+mn-lt"/>
              </a:rPr>
              <a:t>fahrenheit</a:t>
            </a:r>
            <a:r>
              <a:rPr kumimoji="0" lang="en-US" altLang="en-US" sz="1400" b="0" i="0" u="none" strike="noStrike" cap="none" normalizeH="0" baseline="0" dirty="0">
                <a:ln>
                  <a:noFill/>
                </a:ln>
                <a:effectLst/>
                <a:latin typeface="+mn-lt"/>
              </a:rPr>
              <a:t> = (</a:t>
            </a:r>
            <a:r>
              <a:rPr kumimoji="0" lang="en-US" altLang="en-US" sz="1400" b="0" i="0" u="none" strike="noStrike" cap="none" normalizeH="0" baseline="0" dirty="0" err="1">
                <a:ln>
                  <a:noFill/>
                </a:ln>
                <a:effectLst/>
                <a:latin typeface="+mn-lt"/>
              </a:rPr>
              <a:t>celsius</a:t>
            </a:r>
            <a:r>
              <a:rPr kumimoji="0" lang="en-US" altLang="en-US" sz="1400" b="0" i="0" u="none" strike="noStrike" cap="none" normalizeH="0" baseline="0" dirty="0">
                <a:ln>
                  <a:noFill/>
                </a:ln>
                <a:effectLst/>
                <a:latin typeface="+mn-lt"/>
              </a:rPr>
              <a:t> * 9/5) + 32</a:t>
            </a:r>
          </a:p>
          <a:p>
            <a:pPr marL="457200" marR="0" lvl="1" eaLnBrk="1" fontAlgn="base" hangingPunct="1">
              <a:spcBef>
                <a:spcPct val="0"/>
              </a:spcBef>
              <a:spcAft>
                <a:spcPts val="600"/>
              </a:spcAft>
              <a:buClrTx/>
              <a:buSzTx/>
              <a:tabLst/>
            </a:pPr>
            <a:r>
              <a:rPr kumimoji="0" lang="en-US" altLang="en-US" sz="1400" b="0" i="0" u="none" strike="noStrike" cap="none" normalizeH="0" baseline="0" dirty="0">
                <a:ln>
                  <a:noFill/>
                </a:ln>
                <a:effectLst/>
                <a:latin typeface="+mn-lt"/>
              </a:rPr>
              <a:t>Fahrenheit to Celsius: </a:t>
            </a:r>
            <a:r>
              <a:rPr kumimoji="0" lang="en-US" altLang="en-US" sz="1400" b="0" i="0" u="none" strike="noStrike" cap="none" normalizeH="0" baseline="0" dirty="0" err="1">
                <a:ln>
                  <a:noFill/>
                </a:ln>
                <a:effectLst/>
                <a:latin typeface="+mn-lt"/>
              </a:rPr>
              <a:t>celsius</a:t>
            </a:r>
            <a:r>
              <a:rPr kumimoji="0" lang="en-US" altLang="en-US" sz="1400" b="0" i="0" u="none" strike="noStrike" cap="none" normalizeH="0" baseline="0" dirty="0">
                <a:ln>
                  <a:noFill/>
                </a:ln>
                <a:effectLst/>
                <a:latin typeface="+mn-lt"/>
              </a:rPr>
              <a:t> = (</a:t>
            </a:r>
            <a:r>
              <a:rPr kumimoji="0" lang="en-US" altLang="en-US" sz="1400" b="0" i="0" u="none" strike="noStrike" cap="none" normalizeH="0" baseline="0" dirty="0" err="1">
                <a:ln>
                  <a:noFill/>
                </a:ln>
                <a:effectLst/>
                <a:latin typeface="+mn-lt"/>
              </a:rPr>
              <a:t>fahrenheit</a:t>
            </a:r>
            <a:r>
              <a:rPr kumimoji="0" lang="en-US" altLang="en-US" sz="1400" b="0" i="0" u="none" strike="noStrike" cap="none" normalizeH="0" baseline="0" dirty="0">
                <a:ln>
                  <a:noFill/>
                </a:ln>
                <a:effectLst/>
                <a:latin typeface="+mn-lt"/>
              </a:rPr>
              <a:t> - 32) * 5/9</a:t>
            </a:r>
          </a:p>
          <a:p>
            <a:pPr marL="0" marR="0" lvl="0" eaLnBrk="1" fontAlgn="base" hangingPunct="1">
              <a:spcBef>
                <a:spcPct val="0"/>
              </a:spcBef>
              <a:spcAft>
                <a:spcPts val="600"/>
              </a:spcAft>
              <a:buClrTx/>
              <a:buSzTx/>
              <a:tabLst/>
            </a:pPr>
            <a:r>
              <a:rPr kumimoji="0" lang="en-US" altLang="en-US" sz="1400" b="0" i="0" u="none" strike="noStrike" cap="none" normalizeH="0" baseline="0" dirty="0">
                <a:ln>
                  <a:noFill/>
                </a:ln>
                <a:effectLst/>
                <a:latin typeface="+mn-lt"/>
              </a:rPr>
              <a:t>Print the converted temperature.</a:t>
            </a:r>
          </a:p>
          <a:p>
            <a:pPr marL="0" marR="0" lvl="0" eaLnBrk="1" fontAlgn="base" hangingPunct="1">
              <a:spcBef>
                <a:spcPct val="0"/>
              </a:spcBef>
              <a:spcAft>
                <a:spcPts val="600"/>
              </a:spcAft>
              <a:buClrTx/>
              <a:buSzTx/>
              <a:tabLst/>
            </a:pPr>
            <a:endParaRPr kumimoji="0" lang="en-US" altLang="en-US" sz="1400" b="0" i="0" u="none" strike="noStrike" cap="none" normalizeH="0" baseline="0" dirty="0">
              <a:ln>
                <a:noFill/>
              </a:ln>
              <a:effectLst/>
              <a:latin typeface="+mn-lt"/>
            </a:endParaRPr>
          </a:p>
          <a:p>
            <a:pPr marL="0" marR="0" lvl="0" indent="0" eaLnBrk="1" fontAlgn="base" hangingPunct="1">
              <a:spcBef>
                <a:spcPct val="0"/>
              </a:spcBef>
              <a:spcAft>
                <a:spcPts val="600"/>
              </a:spcAft>
              <a:buClrTx/>
              <a:buSzTx/>
              <a:buNone/>
              <a:tabLst/>
            </a:pPr>
            <a:r>
              <a:rPr kumimoji="0" lang="en-US" altLang="en-US" sz="1400" b="0" i="0" u="none" strike="noStrike" cap="none" normalizeH="0" baseline="0" dirty="0">
                <a:ln>
                  <a:noFill/>
                </a:ln>
                <a:effectLst/>
                <a:latin typeface="+mn-lt"/>
              </a:rPr>
              <a:t>Self test instructions</a:t>
            </a:r>
          </a:p>
          <a:p>
            <a:pPr marL="0" marR="0" lvl="0" eaLnBrk="1" fontAlgn="base" hangingPunct="1">
              <a:spcBef>
                <a:spcPct val="0"/>
              </a:spcBef>
              <a:spcAft>
                <a:spcPts val="600"/>
              </a:spcAft>
              <a:buClrTx/>
              <a:buSzTx/>
              <a:tabLst/>
            </a:pPr>
            <a:r>
              <a:rPr kumimoji="0" lang="en-US" altLang="en-US" sz="1400" b="0" i="0" u="none" strike="noStrike" cap="none" normalizeH="0" baseline="0" dirty="0">
                <a:ln>
                  <a:noFill/>
                </a:ln>
                <a:effectLst/>
                <a:latin typeface="+mn-lt"/>
              </a:rPr>
              <a:t>Test the program by entering a temperature of 0°C. The output should be 32°F.</a:t>
            </a:r>
          </a:p>
          <a:p>
            <a:pPr marL="0" marR="0" lvl="0" eaLnBrk="1" fontAlgn="base" hangingPunct="1">
              <a:spcBef>
                <a:spcPct val="0"/>
              </a:spcBef>
              <a:spcAft>
                <a:spcPts val="600"/>
              </a:spcAft>
              <a:buClrTx/>
              <a:buSzTx/>
              <a:tabLst/>
            </a:pPr>
            <a:r>
              <a:rPr kumimoji="0" lang="en-US" altLang="en-US" sz="1400" b="0" i="0" u="none" strike="noStrike" cap="none" normalizeH="0" baseline="0" dirty="0">
                <a:ln>
                  <a:noFill/>
                </a:ln>
                <a:effectLst/>
                <a:latin typeface="+mn-lt"/>
              </a:rPr>
              <a:t>Test the program by entering a temperature of 32°F. The output should be 0°C.</a:t>
            </a:r>
          </a:p>
          <a:p>
            <a:pPr marL="0" marR="0" lvl="0" eaLnBrk="1" fontAlgn="base" hangingPunct="1">
              <a:spcBef>
                <a:spcPct val="0"/>
              </a:spcBef>
              <a:spcAft>
                <a:spcPts val="600"/>
              </a:spcAft>
              <a:buClrTx/>
              <a:buSzTx/>
              <a:tabLst/>
            </a:pPr>
            <a:endParaRPr kumimoji="0" lang="en-US" altLang="en-US" sz="1400" b="0" i="0" u="none" strike="noStrike" cap="none" normalizeH="0" baseline="0" dirty="0">
              <a:ln>
                <a:noFill/>
              </a:ln>
              <a:effectLst/>
              <a:latin typeface="+mn-lt"/>
            </a:endParaRPr>
          </a:p>
        </p:txBody>
      </p:sp>
    </p:spTree>
    <p:extLst>
      <p:ext uri="{BB962C8B-B14F-4D97-AF65-F5344CB8AC3E}">
        <p14:creationId xmlns:p14="http://schemas.microsoft.com/office/powerpoint/2010/main" val="1610606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5" name="Rectangle 107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6D585B-1D19-E618-1B21-DA2435668578}"/>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b="0" i="0" kern="1200">
                <a:effectLst/>
                <a:latin typeface="Trebuchet MS" panose="020B0603020202020204" pitchFamily="34" charset="0"/>
              </a:rPr>
              <a:t>Python Introduction</a:t>
            </a:r>
            <a:endParaRPr lang="en-US" sz="5000" kern="1200">
              <a:latin typeface="Trebuchet MS" panose="020B0603020202020204" pitchFamily="34" charset="0"/>
            </a:endParaRPr>
          </a:p>
        </p:txBody>
      </p:sp>
      <p:sp>
        <p:nvSpPr>
          <p:cNvPr id="1077"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Content Placeholder 1038">
            <a:extLst>
              <a:ext uri="{FF2B5EF4-FFF2-40B4-BE49-F238E27FC236}">
                <a16:creationId xmlns:a16="http://schemas.microsoft.com/office/drawing/2014/main" id="{BD4A794E-E578-9A21-D05C-1AF2FE4B0B13}"/>
              </a:ext>
            </a:extLst>
          </p:cNvPr>
          <p:cNvSpPr>
            <a:spLocks noGrp="1"/>
          </p:cNvSpPr>
          <p:nvPr>
            <p:ph idx="1"/>
          </p:nvPr>
        </p:nvSpPr>
        <p:spPr>
          <a:xfrm>
            <a:off x="630936" y="2660904"/>
            <a:ext cx="4818888" cy="3547872"/>
          </a:xfrm>
        </p:spPr>
        <p:txBody>
          <a:bodyPr anchor="t">
            <a:normAutofit/>
          </a:bodyPr>
          <a:lstStyle/>
          <a:p>
            <a:r>
              <a:rPr lang="en-US" sz="2200" dirty="0">
                <a:latin typeface="Trebuchet MS" panose="020B0603020202020204" pitchFamily="34" charset="0"/>
              </a:rPr>
              <a:t>Python is </a:t>
            </a:r>
            <a:r>
              <a:rPr lang="en-US" sz="2200" b="1" dirty="0">
                <a:latin typeface="Trebuchet MS" panose="020B0603020202020204" pitchFamily="34" charset="0"/>
              </a:rPr>
              <a:t>simple</a:t>
            </a:r>
            <a:r>
              <a:rPr lang="en-US" sz="2200" dirty="0">
                <a:latin typeface="Trebuchet MS" panose="020B0603020202020204" pitchFamily="34" charset="0"/>
              </a:rPr>
              <a:t>, </a:t>
            </a:r>
            <a:r>
              <a:rPr lang="en-US" sz="2200" b="1" dirty="0">
                <a:latin typeface="Trebuchet MS" panose="020B0603020202020204" pitchFamily="34" charset="0"/>
              </a:rPr>
              <a:t>easy to learn</a:t>
            </a:r>
            <a:r>
              <a:rPr lang="en-US" sz="2200" dirty="0">
                <a:latin typeface="Trebuchet MS" panose="020B0603020202020204" pitchFamily="34" charset="0"/>
              </a:rPr>
              <a:t>, </a:t>
            </a:r>
            <a:r>
              <a:rPr lang="en-US" sz="2200" b="1" dirty="0">
                <a:latin typeface="Trebuchet MS" panose="020B0603020202020204" pitchFamily="34" charset="0"/>
              </a:rPr>
              <a:t>powerful</a:t>
            </a:r>
            <a:r>
              <a:rPr lang="en-US" sz="2200" dirty="0">
                <a:latin typeface="Trebuchet MS" panose="020B0603020202020204" pitchFamily="34" charset="0"/>
              </a:rPr>
              <a:t>, </a:t>
            </a:r>
            <a:r>
              <a:rPr lang="en-US" sz="2200" b="1" dirty="0">
                <a:latin typeface="Trebuchet MS" panose="020B0603020202020204" pitchFamily="34" charset="0"/>
              </a:rPr>
              <a:t>high level </a:t>
            </a:r>
            <a:r>
              <a:rPr lang="en-US" sz="2200" dirty="0">
                <a:latin typeface="Trebuchet MS" panose="020B0603020202020204" pitchFamily="34" charset="0"/>
              </a:rPr>
              <a:t>and </a:t>
            </a:r>
            <a:r>
              <a:rPr lang="en-US" sz="2200" b="1" dirty="0">
                <a:latin typeface="Trebuchet MS" panose="020B0603020202020204" pitchFamily="34" charset="0"/>
              </a:rPr>
              <a:t>object-oriented programming</a:t>
            </a:r>
            <a:r>
              <a:rPr lang="en-US" sz="2200" dirty="0">
                <a:latin typeface="Trebuchet MS" panose="020B0603020202020204" pitchFamily="34" charset="0"/>
              </a:rPr>
              <a:t> &amp; </a:t>
            </a:r>
            <a:r>
              <a:rPr lang="en-US" sz="2200" b="1" dirty="0">
                <a:latin typeface="Trebuchet MS" panose="020B0603020202020204" pitchFamily="34" charset="0"/>
              </a:rPr>
              <a:t>interpreted</a:t>
            </a:r>
            <a:r>
              <a:rPr lang="en-US" sz="2200" dirty="0">
                <a:latin typeface="Trebuchet MS" panose="020B0603020202020204" pitchFamily="34" charset="0"/>
              </a:rPr>
              <a:t> scripting language.</a:t>
            </a:r>
          </a:p>
          <a:p>
            <a:r>
              <a:rPr lang="en-US" sz="2200" dirty="0">
                <a:latin typeface="Trebuchet MS" panose="020B0603020202020204" pitchFamily="34" charset="0"/>
              </a:rPr>
              <a:t>Developed in the late 1980s by Guido van Rossum at the National Research Institute for Mathematics and Computer Science in the Netherlands</a:t>
            </a:r>
          </a:p>
        </p:txBody>
      </p:sp>
      <p:pic>
        <p:nvPicPr>
          <p:cNvPr id="1026" name="Picture 2" descr="Python Basics">
            <a:extLst>
              <a:ext uri="{FF2B5EF4-FFF2-40B4-BE49-F238E27FC236}">
                <a16:creationId xmlns:a16="http://schemas.microsoft.com/office/drawing/2014/main" id="{0172CE85-69C2-9236-95B9-18108C267AD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367" r="6636" b="2"/>
          <a:stretch/>
        </p:blipFill>
        <p:spPr bwMode="auto">
          <a:xfrm>
            <a:off x="6099048" y="1460586"/>
            <a:ext cx="5458968" cy="3936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455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83" name="Rectangle 2082">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6D585B-1D19-E618-1B21-DA2435668578}"/>
              </a:ext>
            </a:extLst>
          </p:cNvPr>
          <p:cNvSpPr>
            <a:spLocks noGrp="1"/>
          </p:cNvSpPr>
          <p:nvPr>
            <p:ph type="title"/>
          </p:nvPr>
        </p:nvSpPr>
        <p:spPr>
          <a:xfrm>
            <a:off x="838200" y="176214"/>
            <a:ext cx="10515600" cy="1481188"/>
          </a:xfrm>
        </p:spPr>
        <p:txBody>
          <a:bodyPr vert="horz" lIns="91440" tIns="45720" rIns="91440" bIns="45720" rtlCol="0">
            <a:normAutofit/>
          </a:bodyPr>
          <a:lstStyle/>
          <a:p>
            <a:pPr algn="ctr"/>
            <a:r>
              <a:rPr lang="en-US" sz="4000" b="0" i="0" kern="1200">
                <a:effectLst/>
                <a:latin typeface="Trebuchet MS" panose="020B0603020202020204" pitchFamily="34" charset="0"/>
              </a:rPr>
              <a:t>Python Versions</a:t>
            </a:r>
            <a:endParaRPr lang="en-US" sz="4000" kern="1200">
              <a:latin typeface="Trebuchet MS" panose="020B0603020202020204" pitchFamily="34" charset="0"/>
            </a:endParaRPr>
          </a:p>
        </p:txBody>
      </p:sp>
      <p:sp>
        <p:nvSpPr>
          <p:cNvPr id="2130" name="Content Placeholder 1038">
            <a:extLst>
              <a:ext uri="{FF2B5EF4-FFF2-40B4-BE49-F238E27FC236}">
                <a16:creationId xmlns:a16="http://schemas.microsoft.com/office/drawing/2014/main" id="{BD4A794E-E578-9A21-D05C-1AF2FE4B0B13}"/>
              </a:ext>
            </a:extLst>
          </p:cNvPr>
          <p:cNvSpPr>
            <a:spLocks noGrp="1"/>
          </p:cNvSpPr>
          <p:nvPr>
            <p:ph idx="1"/>
          </p:nvPr>
        </p:nvSpPr>
        <p:spPr>
          <a:xfrm>
            <a:off x="838200" y="1847128"/>
            <a:ext cx="3990968" cy="4272681"/>
          </a:xfrm>
        </p:spPr>
        <p:txBody>
          <a:bodyPr>
            <a:normAutofit/>
          </a:bodyPr>
          <a:lstStyle/>
          <a:p>
            <a:r>
              <a:rPr lang="en-US" sz="2000" b="0" i="0">
                <a:effectLst/>
                <a:latin typeface="Trebuchet MS" panose="020B0603020202020204" pitchFamily="34" charset="0"/>
              </a:rPr>
              <a:t>Technology is constantly changing. That the great thing about our industry and the frustrating thing about our industry. </a:t>
            </a:r>
          </a:p>
          <a:p>
            <a:r>
              <a:rPr lang="en-US" sz="2000" b="0" i="0">
                <a:effectLst/>
                <a:latin typeface="Trebuchet MS" panose="020B0603020202020204" pitchFamily="34" charset="0"/>
              </a:rPr>
              <a:t>In Python, there was a bit of a riff when the language went from version 2.x to 3.x. The debate is mostly over but know that some popular packages were slow to embrace Python 3 and developers were forced to choose between versions.</a:t>
            </a:r>
            <a:endParaRPr lang="en-US" sz="2000">
              <a:latin typeface="Trebuchet MS" panose="020B0603020202020204" pitchFamily="34" charset="0"/>
            </a:endParaRPr>
          </a:p>
        </p:txBody>
      </p:sp>
      <p:pic>
        <p:nvPicPr>
          <p:cNvPr id="2050" name="Picture 2" descr="Python History and Version - simitech">
            <a:extLst>
              <a:ext uri="{FF2B5EF4-FFF2-40B4-BE49-F238E27FC236}">
                <a16:creationId xmlns:a16="http://schemas.microsoft.com/office/drawing/2014/main" id="{6794C28A-5D5F-40AA-34B0-1B6BD6EE4A2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654" r="13215" b="2"/>
          <a:stretch/>
        </p:blipFill>
        <p:spPr bwMode="auto">
          <a:xfrm>
            <a:off x="5191128" y="1847129"/>
            <a:ext cx="6162670" cy="4272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625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8" name="Rectangle 307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99" name="Arc 308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A6D585B-1D19-E618-1B21-DA2435668578}"/>
              </a:ext>
            </a:extLst>
          </p:cNvPr>
          <p:cNvSpPr>
            <a:spLocks noGrp="1"/>
          </p:cNvSpPr>
          <p:nvPr>
            <p:ph type="title"/>
          </p:nvPr>
        </p:nvSpPr>
        <p:spPr>
          <a:xfrm>
            <a:off x="5894962" y="479493"/>
            <a:ext cx="5458838" cy="1325563"/>
          </a:xfrm>
        </p:spPr>
        <p:txBody>
          <a:bodyPr vert="horz" lIns="91440" tIns="45720" rIns="91440" bIns="45720" rtlCol="0">
            <a:normAutofit/>
          </a:bodyPr>
          <a:lstStyle/>
          <a:p>
            <a:r>
              <a:rPr lang="en-US" b="1" i="0">
                <a:effectLst/>
                <a:latin typeface="Trebuchet MS" panose="020B0603020202020204" pitchFamily="34" charset="0"/>
              </a:rPr>
              <a:t>Why Choose Python?</a:t>
            </a:r>
          </a:p>
        </p:txBody>
      </p:sp>
      <p:sp>
        <p:nvSpPr>
          <p:cNvPr id="3100" name="Freeform: Shape 308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74" name="Picture 2" descr="Why Choose Python Web Development?">
            <a:extLst>
              <a:ext uri="{FF2B5EF4-FFF2-40B4-BE49-F238E27FC236}">
                <a16:creationId xmlns:a16="http://schemas.microsoft.com/office/drawing/2014/main" id="{A798AA53-F661-138C-C558-7DD4C4E6BC2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8084" y="1634836"/>
            <a:ext cx="5312480" cy="310575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graphicFrame>
        <p:nvGraphicFramePr>
          <p:cNvPr id="3088" name="Content Placeholder 1038">
            <a:extLst>
              <a:ext uri="{FF2B5EF4-FFF2-40B4-BE49-F238E27FC236}">
                <a16:creationId xmlns:a16="http://schemas.microsoft.com/office/drawing/2014/main" id="{D2D52D41-F88F-0ADF-6704-A459B09EE0A6}"/>
              </a:ext>
            </a:extLst>
          </p:cNvPr>
          <p:cNvGraphicFramePr>
            <a:graphicFrameLocks noGrp="1"/>
          </p:cNvGraphicFramePr>
          <p:nvPr>
            <p:ph idx="1"/>
            <p:extLst>
              <p:ext uri="{D42A27DB-BD31-4B8C-83A1-F6EECF244321}">
                <p14:modId xmlns:p14="http://schemas.microsoft.com/office/powerpoint/2010/main" val="1722485080"/>
              </p:ext>
            </p:extLst>
          </p:nvPr>
        </p:nvGraphicFramePr>
        <p:xfrm>
          <a:off x="5894962" y="1984443"/>
          <a:ext cx="5458838" cy="41925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03573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92" name="Rectangle 1749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9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68" name="Content Placeholder 17467">
            <a:extLst>
              <a:ext uri="{FF2B5EF4-FFF2-40B4-BE49-F238E27FC236}">
                <a16:creationId xmlns:a16="http://schemas.microsoft.com/office/drawing/2014/main" id="{FA048451-CCB0-6D73-4150-6640D92760A5}"/>
              </a:ext>
            </a:extLst>
          </p:cNvPr>
          <p:cNvSpPr>
            <a:spLocks noGrp="1"/>
          </p:cNvSpPr>
          <p:nvPr>
            <p:ph idx="1"/>
          </p:nvPr>
        </p:nvSpPr>
        <p:spPr>
          <a:xfrm>
            <a:off x="630936" y="2807208"/>
            <a:ext cx="3429000" cy="3410712"/>
          </a:xfrm>
        </p:spPr>
        <p:txBody>
          <a:bodyPr anchor="t">
            <a:normAutofit/>
          </a:bodyPr>
          <a:lstStyle/>
          <a:p>
            <a:r>
              <a:rPr lang="en-US" sz="2200">
                <a:latin typeface="Trebuchet MS" panose="020B0603020202020204" pitchFamily="34" charset="0"/>
              </a:rPr>
              <a:t>Python Features</a:t>
            </a:r>
          </a:p>
        </p:txBody>
      </p:sp>
      <p:pic>
        <p:nvPicPr>
          <p:cNvPr id="17412" name="Picture 4" descr="Key features of Python programming language">
            <a:extLst>
              <a:ext uri="{FF2B5EF4-FFF2-40B4-BE49-F238E27FC236}">
                <a16:creationId xmlns:a16="http://schemas.microsoft.com/office/drawing/2014/main" id="{5D6374AD-406D-296B-5C95-87F514DE040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177" r="2" b="6644"/>
          <a:stretch/>
        </p:blipFill>
        <p:spPr bwMode="auto">
          <a:xfrm>
            <a:off x="4654296" y="1629877"/>
            <a:ext cx="6903720" cy="3598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283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28" name="Rectangle 4127">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6D585B-1D19-E618-1B21-DA2435668578}"/>
              </a:ext>
            </a:extLst>
          </p:cNvPr>
          <p:cNvSpPr>
            <a:spLocks noGrp="1"/>
          </p:cNvSpPr>
          <p:nvPr>
            <p:ph type="title"/>
          </p:nvPr>
        </p:nvSpPr>
        <p:spPr>
          <a:xfrm>
            <a:off x="1008184" y="174032"/>
            <a:ext cx="10175631" cy="1111843"/>
          </a:xfrm>
        </p:spPr>
        <p:txBody>
          <a:bodyPr vert="horz" lIns="91440" tIns="45720" rIns="91440" bIns="45720" rtlCol="0" anchor="ctr">
            <a:normAutofit/>
          </a:bodyPr>
          <a:lstStyle/>
          <a:p>
            <a:pPr algn="ctr"/>
            <a:r>
              <a:rPr lang="en-US" sz="4000" b="1" i="0">
                <a:effectLst/>
                <a:latin typeface="Trebuchet MS" panose="020B0603020202020204" pitchFamily="34" charset="0"/>
              </a:rPr>
              <a:t>Benefits </a:t>
            </a:r>
            <a:r>
              <a:rPr lang="en-US" sz="4000" b="1">
                <a:latin typeface="Trebuchet MS" panose="020B0603020202020204" pitchFamily="34" charset="0"/>
              </a:rPr>
              <a:t>O</a:t>
            </a:r>
            <a:r>
              <a:rPr lang="en-US" sz="4000" b="1" i="0">
                <a:effectLst/>
                <a:latin typeface="Trebuchet MS" panose="020B0603020202020204" pitchFamily="34" charset="0"/>
              </a:rPr>
              <a:t>f Python</a:t>
            </a:r>
          </a:p>
        </p:txBody>
      </p:sp>
      <p:pic>
        <p:nvPicPr>
          <p:cNvPr id="4100" name="Picture 4" descr="10 Reasons to Choose Python for Your Next Web Development Project">
            <a:extLst>
              <a:ext uri="{FF2B5EF4-FFF2-40B4-BE49-F238E27FC236}">
                <a16:creationId xmlns:a16="http://schemas.microsoft.com/office/drawing/2014/main" id="{2A2E0764-FBD1-BB42-65D6-9D6CD1462C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773"/>
          <a:stretch/>
        </p:blipFill>
        <p:spPr bwMode="auto">
          <a:xfrm>
            <a:off x="2921084" y="2405149"/>
            <a:ext cx="6343735" cy="389939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088" name="Content Placeholder 1038">
            <a:extLst>
              <a:ext uri="{FF2B5EF4-FFF2-40B4-BE49-F238E27FC236}">
                <a16:creationId xmlns:a16="http://schemas.microsoft.com/office/drawing/2014/main" id="{D2D52D41-F88F-0ADF-6704-A459B09EE0A6}"/>
              </a:ext>
            </a:extLst>
          </p:cNvPr>
          <p:cNvGraphicFramePr>
            <a:graphicFrameLocks noGrp="1"/>
          </p:cNvGraphicFramePr>
          <p:nvPr>
            <p:ph idx="1"/>
            <p:extLst>
              <p:ext uri="{D42A27DB-BD31-4B8C-83A1-F6EECF244321}">
                <p14:modId xmlns:p14="http://schemas.microsoft.com/office/powerpoint/2010/main" val="3801821347"/>
              </p:ext>
            </p:extLst>
          </p:nvPr>
        </p:nvGraphicFramePr>
        <p:xfrm>
          <a:off x="1008184" y="1459907"/>
          <a:ext cx="10175630" cy="7679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58412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3601</TotalTime>
  <Words>10475</Words>
  <Application>Microsoft Office PowerPoint</Application>
  <PresentationFormat>Widescreen</PresentationFormat>
  <Paragraphs>914</Paragraphs>
  <Slides>47</Slides>
  <Notes>39</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47</vt:i4>
      </vt:variant>
    </vt:vector>
  </HeadingPairs>
  <TitlesOfParts>
    <vt:vector size="66" baseType="lpstr">
      <vt:lpstr>-apple-system</vt:lpstr>
      <vt:lpstr>Arial</vt:lpstr>
      <vt:lpstr>Calibri</vt:lpstr>
      <vt:lpstr>Calibri Light</vt:lpstr>
      <vt:lpstr>gibson</vt:lpstr>
      <vt:lpstr>Google Sans</vt:lpstr>
      <vt:lpstr>Graphik</vt:lpstr>
      <vt:lpstr>GT Sectra Fine</vt:lpstr>
      <vt:lpstr>Poppins</vt:lpstr>
      <vt:lpstr>Raleway</vt:lpstr>
      <vt:lpstr>Roboto</vt:lpstr>
      <vt:lpstr>Segoe UI</vt:lpstr>
      <vt:lpstr>Söhne</vt:lpstr>
      <vt:lpstr>Söhne Mono</vt:lpstr>
      <vt:lpstr>Source Sans Pro</vt:lpstr>
      <vt:lpstr>Trebuchet MS</vt:lpstr>
      <vt:lpstr>var( --e-global-typography-469fbed-font-family )</vt:lpstr>
      <vt:lpstr>Verdana</vt:lpstr>
      <vt:lpstr>Office Theme</vt:lpstr>
      <vt:lpstr>Introduction to Python &amp; Fundamentals</vt:lpstr>
      <vt:lpstr>Today Agenda</vt:lpstr>
      <vt:lpstr>What is Programming</vt:lpstr>
      <vt:lpstr>Key things to remember</vt:lpstr>
      <vt:lpstr>Python Introduction</vt:lpstr>
      <vt:lpstr>Python Versions</vt:lpstr>
      <vt:lpstr>Why Choose Python?</vt:lpstr>
      <vt:lpstr>PowerPoint Presentation</vt:lpstr>
      <vt:lpstr>Benefits Of Python</vt:lpstr>
      <vt:lpstr>Top Apps Built With Python</vt:lpstr>
      <vt:lpstr>Career Opportunity in Python  Are you looking for a skill that opens doors to exciting opportunities and a promising career? </vt:lpstr>
      <vt:lpstr>What certifications does the Python Institute offer?</vt:lpstr>
      <vt:lpstr>How to learn Python quickly and efficiently</vt:lpstr>
      <vt:lpstr>Installation Method of Python and available IDEs</vt:lpstr>
      <vt:lpstr>The Basic Python Syntax</vt:lpstr>
      <vt:lpstr>What is comment and do in Python? </vt:lpstr>
      <vt:lpstr>Example Code for Comments in Python  </vt:lpstr>
      <vt:lpstr>Example Code for Comments in Python  </vt:lpstr>
      <vt:lpstr>What is Variable</vt:lpstr>
      <vt:lpstr>Local vs Global Variables</vt:lpstr>
      <vt:lpstr>Variables</vt:lpstr>
      <vt:lpstr>Introduction to Python Data Types</vt:lpstr>
      <vt:lpstr>Integer variables – Numeric Data Type</vt:lpstr>
      <vt:lpstr>Variable Labs</vt:lpstr>
      <vt:lpstr>Variable Labs - Solution</vt:lpstr>
      <vt:lpstr>Variable Labs - Solution</vt:lpstr>
      <vt:lpstr>Variable Labs - Solution</vt:lpstr>
      <vt:lpstr>Lab: Swap Variable Values</vt:lpstr>
      <vt:lpstr>Operators</vt:lpstr>
      <vt:lpstr>Operators</vt:lpstr>
      <vt:lpstr>Arithmetic operators</vt:lpstr>
      <vt:lpstr>Arithmetic operators</vt:lpstr>
      <vt:lpstr>Assignment operators</vt:lpstr>
      <vt:lpstr>Assignment operators</vt:lpstr>
      <vt:lpstr>Comparison operators</vt:lpstr>
      <vt:lpstr>Comparison operators</vt:lpstr>
      <vt:lpstr>Logical operators</vt:lpstr>
      <vt:lpstr>Logical Operators</vt:lpstr>
      <vt:lpstr>Identity operators</vt:lpstr>
      <vt:lpstr>Membership operators</vt:lpstr>
      <vt:lpstr>Bitwise operators</vt:lpstr>
      <vt:lpstr>Operator precedence</vt:lpstr>
      <vt:lpstr>Functions</vt:lpstr>
      <vt:lpstr>Functions</vt:lpstr>
      <vt:lpstr>Exercise 1. Function lab </vt:lpstr>
      <vt:lpstr>Exercise 1. Temperature Converter </vt:lpstr>
      <vt:lpstr>Exercise 1. Temperature Converter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 &amp; Fundamentals</dc:title>
  <dc:creator>Shoukat, Kashif</dc:creator>
  <cp:lastModifiedBy>Shoukat, Kashif</cp:lastModifiedBy>
  <cp:revision>7</cp:revision>
  <dcterms:created xsi:type="dcterms:W3CDTF">2023-05-29T19:33:40Z</dcterms:created>
  <dcterms:modified xsi:type="dcterms:W3CDTF">2023-06-01T15:25:29Z</dcterms:modified>
</cp:coreProperties>
</file>