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19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19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019808" y="6781808"/>
            <a:ext cx="82926" cy="82926"/>
          </a:xfrm>
          <a:prstGeom prst="rect">
            <a:avLst/>
          </a:prstGeom>
          <a:solidFill>
            <a:srgbClr val="00B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6019808" y="6781808"/>
            <a:ext cx="82926" cy="82926"/>
          </a:xfrm>
          <a:prstGeom prst="rect">
            <a:avLst/>
          </a:prstGeom>
          <a:solidFill>
            <a:srgbClr val="00B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5358086" y="4135941"/>
            <a:ext cx="747113" cy="2724523"/>
          </a:xfrm>
          <a:prstGeom prst="rect">
            <a:avLst/>
          </a:prstGeom>
          <a:solidFill>
            <a:srgbClr val="00B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5358086" y="4135941"/>
            <a:ext cx="747113" cy="2724523"/>
          </a:xfrm>
          <a:prstGeom prst="rect">
            <a:avLst/>
          </a:prstGeom>
          <a:solidFill>
            <a:srgbClr val="00B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6086475" y="4096494"/>
            <a:ext cx="19050" cy="2761505"/>
          </a:xfrm>
          <a:prstGeom prst="rect">
            <a:avLst/>
          </a:prstGeom>
          <a:solidFill>
            <a:srgbClr val="00B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6086475" y="4096494"/>
            <a:ext cx="19050" cy="2761505"/>
          </a:xfrm>
          <a:prstGeom prst="rect">
            <a:avLst/>
          </a:prstGeom>
          <a:solidFill>
            <a:srgbClr val="00B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086799" y="4274379"/>
            <a:ext cx="710019" cy="2586085"/>
          </a:xfrm>
          <a:prstGeom prst="rect">
            <a:avLst/>
          </a:prstGeom>
          <a:solidFill>
            <a:srgbClr val="00B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086799" y="4274379"/>
            <a:ext cx="710019" cy="2586085"/>
          </a:xfrm>
          <a:prstGeom prst="rect">
            <a:avLst/>
          </a:prstGeom>
          <a:solidFill>
            <a:srgbClr val="00B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6087751" y="4625649"/>
            <a:ext cx="1302596" cy="2237112"/>
          </a:xfrm>
          <a:prstGeom prst="rect">
            <a:avLst/>
          </a:prstGeom>
          <a:solidFill>
            <a:srgbClr val="00B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087751" y="4625649"/>
            <a:ext cx="1302596" cy="2237112"/>
          </a:xfrm>
          <a:prstGeom prst="rect">
            <a:avLst/>
          </a:prstGeom>
          <a:solidFill>
            <a:srgbClr val="00B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6089264" y="5105376"/>
            <a:ext cx="1759358" cy="1759358"/>
          </a:xfrm>
          <a:prstGeom prst="rect">
            <a:avLst/>
          </a:prstGeom>
          <a:solidFill>
            <a:srgbClr val="00B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6089264" y="5105376"/>
            <a:ext cx="1759358" cy="1759358"/>
          </a:xfrm>
          <a:prstGeom prst="rect">
            <a:avLst/>
          </a:prstGeom>
          <a:solidFill>
            <a:srgbClr val="00B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863798" y="2626072"/>
            <a:ext cx="4121497" cy="80962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sz="7200" b="1">
                <a:solidFill>
                  <a:srgbClr val="4DD3FF"/>
                </a:solidFill>
                <a:latin typeface="Roboto"/>
              </a:rPr>
              <a:t>MiniMax-M1: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55852" y="2626072"/>
            <a:ext cx="6172348" cy="80962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sz="7200" b="1">
                <a:solidFill>
                  <a:srgbClr val="FFFFFF"/>
                </a:solidFill>
                <a:latin typeface="Roboto"/>
              </a:rPr>
              <a:t>开启高效推理新纪元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81400" y="3898552"/>
            <a:ext cx="5029200" cy="3333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/>
            <a:r>
              <a:rPr sz="2400">
                <a:solidFill>
                  <a:srgbClr val="C0D6F0"/>
                </a:solidFill>
                <a:latin typeface="Roboto"/>
              </a:rPr>
              <a:t>一款为复杂任务而生的超高效、长上下文语言模型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000" y="6229350"/>
            <a:ext cx="1746498" cy="2476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/>
            <a:r>
              <a:rPr sz="1800">
                <a:solidFill>
                  <a:srgbClr val="A0B8D8"/>
                </a:solidFill>
                <a:latin typeface="Roboto"/>
              </a:rPr>
              <a:t>报告人: MiniMax Agent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241012" y="6229350"/>
            <a:ext cx="1188987" cy="2476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/>
            <a:r>
              <a:rPr sz="1800">
                <a:solidFill>
                  <a:srgbClr val="A0B8D8"/>
                </a:solidFill>
                <a:latin typeface="Roboto"/>
              </a:rPr>
              <a:t>2025年6月19日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2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2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5619750" y="3438525"/>
            <a:ext cx="952500" cy="19050"/>
          </a:xfrm>
          <a:prstGeom prst="rect">
            <a:avLst/>
          </a:prstGeom>
          <a:solidFill>
            <a:srgbClr val="005A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619750" y="3438525"/>
            <a:ext cx="952500" cy="19050"/>
          </a:xfrm>
          <a:prstGeom prst="rect">
            <a:avLst/>
          </a:prstGeom>
          <a:solidFill>
            <a:srgbClr val="005A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3789908" y="3933825"/>
            <a:ext cx="4612183" cy="1714500"/>
          </a:xfrm>
          <a:prstGeom prst="roundRect">
            <a:avLst>
              <a:gd name="adj" fmla="val 17777"/>
            </a:avLst>
          </a:prstGeom>
          <a:solidFill>
            <a:srgbClr val="FFFFFF"/>
          </a:solidFill>
          <a:ln w="127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3789908" y="3933825"/>
            <a:ext cx="4612183" cy="1714500"/>
          </a:xfrm>
          <a:prstGeom prst="roundRect">
            <a:avLst>
              <a:gd name="adj" fmla="val 17777"/>
            </a:avLst>
          </a:prstGeom>
          <a:solidFill>
            <a:srgbClr val="FFFFFF"/>
          </a:solidFill>
          <a:ln w="127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551908" y="4229100"/>
            <a:ext cx="1570136" cy="2476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/>
            <a:r>
              <a:rPr sz="1800">
                <a:solidFill>
                  <a:srgbClr val="555555"/>
                </a:solidFill>
                <a:latin typeface="Noto Sans SC"/>
              </a:rPr>
              <a:t>model@minimax.io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1908" y="4667250"/>
            <a:ext cx="3459658" cy="2476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/>
            <a:r>
              <a:rPr sz="1800">
                <a:solidFill>
                  <a:srgbClr val="555555"/>
                </a:solidFill>
                <a:latin typeface="Noto Sans SC"/>
              </a:rPr>
              <a:t>https://github.com/MiniMax-AI/MiniMax-M1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1908" y="5105400"/>
            <a:ext cx="2037754" cy="2476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/>
            <a:r>
              <a:rPr sz="1800">
                <a:solidFill>
                  <a:srgbClr val="555555"/>
                </a:solidFill>
                <a:latin typeface="Noto Sans SC"/>
              </a:rPr>
              <a:t>报告日期：2025年6月19日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89908" y="1209675"/>
            <a:ext cx="4612183" cy="12096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/>
            <a:r>
              <a:rPr sz="8800">
                <a:solidFill>
                  <a:srgbClr val="003366"/>
                </a:solidFill>
                <a:latin typeface="Noto Sans SC"/>
              </a:rPr>
              <a:t>感谢聆听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89908" y="2562225"/>
            <a:ext cx="4612183" cy="4953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/>
            <a:r>
              <a:rPr sz="3600">
                <a:solidFill>
                  <a:srgbClr val="5A6A7B"/>
                </a:solidFill>
                <a:latin typeface="Noto Sans SC"/>
              </a:rPr>
              <a:t>欢迎提问与交流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22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22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62000" y="546794"/>
            <a:ext cx="5867400" cy="12876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>
              <a:lnSpc>
                <a:spcPct val="130000"/>
              </a:lnSpc>
            </a:pPr>
            <a:r>
              <a:rPr sz="5200" b="1">
                <a:solidFill>
                  <a:srgbClr val="FFFFFF"/>
                </a:solidFill>
                <a:latin typeface="Noto Sans SC"/>
              </a:rPr>
              <a:t>我们面临的挑战：大模型的"思考成本"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2215455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/>
            <a:r>
              <a:rPr sz="2800">
                <a:solidFill>
                  <a:srgbClr val="F5B851"/>
                </a:solidFill>
                <a:latin typeface="Noto Sans SC"/>
              </a:rPr>
              <a:t>为什么我们需要M1？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2977455"/>
            <a:ext cx="123676" cy="37713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>
              <a:lnSpc>
                <a:spcPct val="180000"/>
              </a:lnSpc>
            </a:pPr>
            <a:r>
              <a:rPr sz="2200" b="1">
                <a:solidFill>
                  <a:srgbClr val="F5B851"/>
                </a:solidFill>
                <a:latin typeface="Noto Sans SC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9976" y="3167955"/>
            <a:ext cx="5629423" cy="6858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>
              <a:lnSpc>
                <a:spcPct val="180000"/>
              </a:lnSpc>
            </a:pPr>
            <a:r>
              <a:rPr sz="2000">
                <a:solidFill>
                  <a:srgbClr val="CCCCCC"/>
                </a:solidFill>
                <a:latin typeface="Noto Sans SC"/>
              </a:rPr>
              <a:t>现实世界的任务日益复杂（如分析财报、解决软件bug），需要模型进行更深入、更长时间的思考。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4282380"/>
            <a:ext cx="123676" cy="37713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>
              <a:lnSpc>
                <a:spcPct val="180000"/>
              </a:lnSpc>
            </a:pPr>
            <a:r>
              <a:rPr sz="2200" b="1">
                <a:solidFill>
                  <a:srgbClr val="F5B851"/>
                </a:solidFill>
                <a:latin typeface="Noto Sans SC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52476" y="4501455"/>
            <a:ext cx="1912739" cy="27622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>
              <a:lnSpc>
                <a:spcPct val="180000"/>
              </a:lnSpc>
            </a:pPr>
            <a:r>
              <a:rPr sz="2000">
                <a:solidFill>
                  <a:srgbClr val="F5B851"/>
                </a:solidFill>
                <a:latin typeface="Noto Sans SC"/>
              </a:rPr>
              <a:t>"想得越久，成本越高"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9976" y="4472880"/>
            <a:ext cx="5629423" cy="6858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>
              <a:lnSpc>
                <a:spcPct val="180000"/>
              </a:lnSpc>
            </a:pPr>
            <a:r>
              <a:rPr sz="2000">
                <a:solidFill>
                  <a:srgbClr val="CCCCCC"/>
                </a:solidFill>
                <a:latin typeface="Noto Sans SC"/>
              </a:rPr>
              <a:t>传统大模型，计算力的瓶颈限制了其应用深度。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5587305"/>
            <a:ext cx="123676" cy="37713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>
              <a:lnSpc>
                <a:spcPct val="180000"/>
              </a:lnSpc>
            </a:pPr>
            <a:r>
              <a:rPr sz="2200" b="1">
                <a:solidFill>
                  <a:srgbClr val="F5B851"/>
                </a:solidFill>
                <a:latin typeface="Noto Sans SC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9976" y="5777805"/>
            <a:ext cx="4762500" cy="3429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>
              <a:lnSpc>
                <a:spcPct val="180000"/>
              </a:lnSpc>
            </a:pPr>
            <a:r>
              <a:rPr sz="2000">
                <a:solidFill>
                  <a:srgbClr val="CCCCCC"/>
                </a:solidFill>
                <a:latin typeface="Noto Sans SC"/>
              </a:rPr>
              <a:t>急需一种既能深度思考，又能控制成本的全新解决方案。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77150" y="4600575"/>
            <a:ext cx="3429000" cy="1905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7677150" y="4600575"/>
            <a:ext cx="3429000" cy="1905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1143911" y="4552611"/>
            <a:ext cx="67351" cy="67351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1143911" y="4552611"/>
            <a:ext cx="67351" cy="67351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7677150" y="1857375"/>
            <a:ext cx="19050" cy="276225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7677150" y="1857375"/>
            <a:ext cx="19050" cy="276225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7629186" y="1752261"/>
            <a:ext cx="67351" cy="67351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7629186" y="1752261"/>
            <a:ext cx="67351" cy="67351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23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23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747813" y="738187"/>
            <a:ext cx="6696223" cy="6667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/>
            <a:r>
              <a:rPr sz="4800" b="1">
                <a:solidFill>
                  <a:srgbClr val="FFFFFF"/>
                </a:solidFill>
                <a:latin typeface="Noto Sans SC"/>
              </a:rPr>
              <a:t>我们的解决方案：MiniMax-M1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7813" y="1547812"/>
            <a:ext cx="6696223" cy="3333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/>
            <a:r>
              <a:rPr sz="2400">
                <a:solidFill>
                  <a:srgbClr val="A0A8C4"/>
                </a:solidFill>
                <a:latin typeface="Noto Sans SC"/>
              </a:rPr>
              <a:t>M1是什么？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7813" y="2024062"/>
            <a:ext cx="6696223" cy="2476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/>
            <a:r>
              <a:rPr sz="1800">
                <a:solidFill>
                  <a:srgbClr val="C0C8E7"/>
                </a:solidFill>
                <a:latin typeface="Noto Sans SC"/>
              </a:rPr>
              <a:t>全球首个开源、大规模、专为高效深度推理打造的语言模型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57250" y="2700337"/>
            <a:ext cx="3048000" cy="3419475"/>
          </a:xfrm>
          <a:prstGeom prst="roundRect">
            <a:avLst>
              <a:gd name="adj" fmla="val 10000"/>
            </a:avLst>
          </a:prstGeom>
          <a:solidFill>
            <a:srgbClr val="141D47"/>
          </a:solidFill>
          <a:ln w="12700">
            <a:solidFill>
              <a:srgbClr val="00FF9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857250" y="2700337"/>
            <a:ext cx="3048000" cy="3419475"/>
          </a:xfrm>
          <a:prstGeom prst="roundRect">
            <a:avLst>
              <a:gd name="adj" fmla="val 10000"/>
            </a:avLst>
          </a:prstGeom>
          <a:solidFill>
            <a:srgbClr val="141D47"/>
          </a:solidFill>
          <a:ln w="12700">
            <a:solidFill>
              <a:srgbClr val="00FF9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2114550" y="3224212"/>
            <a:ext cx="914400" cy="3333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/>
            <a:r>
              <a:rPr sz="2400">
                <a:solidFill>
                  <a:srgbClr val="E0E0E0"/>
                </a:solidFill>
                <a:latin typeface="Noto Sans SC"/>
              </a:rPr>
              <a:t>想得更久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04528" y="4024312"/>
            <a:ext cx="667345" cy="8001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8400" b="1">
                <a:solidFill>
                  <a:srgbClr val="00FF9B"/>
                </a:solidFill>
                <a:latin typeface="Orbitron"/>
              </a:rPr>
              <a:t>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48073" y="4443412"/>
            <a:ext cx="609748" cy="3048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FF9B"/>
                </a:solidFill>
                <a:latin typeface="Noto Sans SC"/>
              </a:rPr>
              <a:t>万字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95833" y="5214937"/>
            <a:ext cx="2370683" cy="2286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sz="1600">
                <a:solidFill>
                  <a:srgbClr val="A0A8C4"/>
                </a:solidFill>
                <a:latin typeface="Noto Sans SC"/>
              </a:rPr>
              <a:t>超长输出：支持8万字的思考与输出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572000" y="2700337"/>
            <a:ext cx="3048000" cy="3419475"/>
          </a:xfrm>
          <a:prstGeom prst="roundRect">
            <a:avLst>
              <a:gd name="adj" fmla="val 10000"/>
            </a:avLst>
          </a:prstGeom>
          <a:solidFill>
            <a:srgbClr val="141D47"/>
          </a:solidFill>
          <a:ln w="12700">
            <a:solidFill>
              <a:srgbClr val="00FF9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4572000" y="2700337"/>
            <a:ext cx="3048000" cy="3419475"/>
          </a:xfrm>
          <a:prstGeom prst="roundRect">
            <a:avLst>
              <a:gd name="adj" fmla="val 10000"/>
            </a:avLst>
          </a:prstGeom>
          <a:solidFill>
            <a:srgbClr val="141D47"/>
          </a:solidFill>
          <a:ln w="12700">
            <a:solidFill>
              <a:srgbClr val="00FF9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5829300" y="3224212"/>
            <a:ext cx="914400" cy="3333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/>
            <a:r>
              <a:rPr sz="2400">
                <a:solidFill>
                  <a:srgbClr val="E0E0E0"/>
                </a:solidFill>
                <a:latin typeface="Noto Sans SC"/>
              </a:rPr>
              <a:t>看得更全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29187" y="4024312"/>
            <a:ext cx="1647527" cy="8001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8400" b="1">
                <a:solidFill>
                  <a:srgbClr val="00FF9B"/>
                </a:solidFill>
                <a:latin typeface="Orbitron"/>
              </a:rPr>
              <a:t>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52914" y="4443412"/>
            <a:ext cx="609748" cy="3048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FF9B"/>
                </a:solidFill>
                <a:latin typeface="Noto Sans SC"/>
              </a:rPr>
              <a:t>万字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7275" y="5214937"/>
            <a:ext cx="2457450" cy="4572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sz="1600">
                <a:solidFill>
                  <a:srgbClr val="A0A8C4"/>
                </a:solidFill>
                <a:latin typeface="Noto Sans SC"/>
              </a:rPr>
              <a:t>超长输入：能处理100万字的上下文信息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286750" y="2700337"/>
            <a:ext cx="3048000" cy="3419475"/>
          </a:xfrm>
          <a:prstGeom prst="roundRect">
            <a:avLst>
              <a:gd name="adj" fmla="val 10000"/>
            </a:avLst>
          </a:prstGeom>
          <a:solidFill>
            <a:srgbClr val="141D47"/>
          </a:solidFill>
          <a:ln w="12700">
            <a:solidFill>
              <a:srgbClr val="00FF9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8286750" y="2700337"/>
            <a:ext cx="3048000" cy="3419475"/>
          </a:xfrm>
          <a:prstGeom prst="roundRect">
            <a:avLst>
              <a:gd name="adj" fmla="val 10000"/>
            </a:avLst>
          </a:prstGeom>
          <a:solidFill>
            <a:srgbClr val="141D47"/>
          </a:solidFill>
          <a:ln w="12700">
            <a:solidFill>
              <a:srgbClr val="00FF9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544050" y="3224212"/>
            <a:ext cx="914400" cy="3333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/>
            <a:r>
              <a:rPr sz="2400">
                <a:solidFill>
                  <a:srgbClr val="E0E0E0"/>
                </a:solidFill>
                <a:latin typeface="Noto Sans SC"/>
              </a:rPr>
              <a:t>算得更快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67192" y="4024312"/>
            <a:ext cx="1001017" cy="6096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6400" b="1">
                <a:solidFill>
                  <a:srgbClr val="00FF9B"/>
                </a:solidFill>
                <a:latin typeface="Orbitron"/>
              </a:rPr>
              <a:t>1/4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44410" y="4271962"/>
            <a:ext cx="609748" cy="3048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>
                <a:solidFill>
                  <a:srgbClr val="00FF9B"/>
                </a:solidFill>
                <a:latin typeface="Noto Sans SC"/>
              </a:rPr>
              <a:t>成本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82025" y="5024437"/>
            <a:ext cx="2457450" cy="4572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sz="1600">
                <a:solidFill>
                  <a:srgbClr val="A0A8C4"/>
                </a:solidFill>
                <a:latin typeface="Noto Sans SC"/>
              </a:rPr>
              <a:t>超高效率：计算成本仅为同类模型的1/4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0" y="782538"/>
            <a:ext cx="12192000" cy="6096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/>
            <a:r>
              <a:rPr sz="4800" b="1">
                <a:solidFill>
                  <a:srgbClr val="FEEA00"/>
                </a:solidFill>
                <a:latin typeface="PingFang SC"/>
              </a:rPr>
              <a:t>揭秘M1的“超级引擎”：闪电注意力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98426"/>
            <a:ext cx="12192000" cy="2952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/>
            <a:r>
              <a:rPr sz="2400">
                <a:solidFill>
                  <a:srgbClr val="E0E0E0"/>
                </a:solidFill>
                <a:latin typeface="PingFang SC"/>
              </a:rPr>
              <a:t>M1为何如此高效？</a:t>
            </a:r>
          </a:p>
        </p:txBody>
      </p:sp>
      <p:sp>
        <p:nvSpPr>
          <p:cNvPr id="8" name="Rectangle 7"/>
          <p:cNvSpPr/>
          <p:nvPr/>
        </p:nvSpPr>
        <p:spPr>
          <a:xfrm>
            <a:off x="2762250" y="2977008"/>
            <a:ext cx="1333500" cy="47625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762250" y="2977008"/>
            <a:ext cx="1333500" cy="476250"/>
          </a:xfrm>
          <a:prstGeom prst="rect">
            <a:avLst/>
          </a:prstGeom>
          <a:noFill/>
          <a:ln w="12700">
            <a:noFill/>
          </a:ln>
        </p:spPr>
        <p:txBody>
          <a:bodyPr wrap="none" lIns="0" rIns="0" tIns="0" bIns="95250">
            <a:spAutoFit/>
          </a:bodyPr>
          <a:lstStyle/>
          <a:p>
            <a:pPr algn="ctr"/>
            <a:r>
              <a:rPr sz="2800">
                <a:solidFill>
                  <a:srgbClr val="FFFFFF"/>
                </a:solidFill>
                <a:latin typeface="PingFang SC"/>
              </a:rPr>
              <a:t>传统注意力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2125" y="5548758"/>
            <a:ext cx="3333750" cy="5485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>
              <a:lnSpc>
                <a:spcPct val="160000"/>
              </a:lnSpc>
            </a:pPr>
            <a:r>
              <a:rPr sz="1800">
                <a:solidFill>
                  <a:srgbClr val="B0C4DE"/>
                </a:solidFill>
                <a:latin typeface="PingFang SC"/>
              </a:rPr>
              <a:t>告别“暴力计算”：传统模型处理长文本就像地毯式搜索，效率低下。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96250" y="2977008"/>
            <a:ext cx="1333500" cy="47625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8096250" y="2977008"/>
            <a:ext cx="1333500" cy="476250"/>
          </a:xfrm>
          <a:prstGeom prst="rect">
            <a:avLst/>
          </a:prstGeom>
          <a:noFill/>
          <a:ln w="12700">
            <a:noFill/>
          </a:ln>
        </p:spPr>
        <p:txBody>
          <a:bodyPr wrap="none" lIns="0" rIns="0" tIns="0" bIns="95250">
            <a:spAutoFit/>
          </a:bodyPr>
          <a:lstStyle/>
          <a:p>
            <a:pPr algn="ctr"/>
            <a:r>
              <a:rPr sz="2800">
                <a:solidFill>
                  <a:srgbClr val="FFFFFF"/>
                </a:solidFill>
                <a:latin typeface="PingFang SC"/>
              </a:rPr>
              <a:t>闪电注意力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96125" y="5548758"/>
            <a:ext cx="3333750" cy="5485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>
              <a:lnSpc>
                <a:spcPct val="160000"/>
              </a:lnSpc>
            </a:pPr>
            <a:r>
              <a:rPr sz="1800">
                <a:solidFill>
                  <a:srgbClr val="B0C4DE"/>
                </a:solidFill>
                <a:latin typeface="PingFang SC"/>
              </a:rPr>
              <a:t>M1的智慧：“闪电注意力”像一个智能导航，用线性复杂度快速定位关键信息。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608391" y="6276975"/>
            <a:ext cx="307478" cy="20002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/>
            <a:r>
              <a:rPr sz="1600" b="1">
                <a:solidFill>
                  <a:srgbClr val="FEEA00"/>
                </a:solidFill>
                <a:latin typeface="PingFang SC"/>
              </a:rPr>
              <a:t>75%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5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5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3305175" y="3067050"/>
            <a:ext cx="1581150" cy="1581150"/>
          </a:xfrm>
          <a:prstGeom prst="roundRect">
            <a:avLst>
              <a:gd name="adj" fmla="val 60240"/>
            </a:avLst>
          </a:prstGeom>
          <a:solidFill>
            <a:srgbClr val="5E28A7"/>
          </a:solidFill>
          <a:ln w="381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3305175" y="3067050"/>
            <a:ext cx="1581150" cy="1581150"/>
          </a:xfrm>
          <a:prstGeom prst="roundRect">
            <a:avLst>
              <a:gd name="adj" fmla="val 60240"/>
            </a:avLst>
          </a:prstGeom>
          <a:solidFill>
            <a:srgbClr val="5E28A7"/>
          </a:solidFill>
          <a:ln w="381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3513832" y="3929062"/>
            <a:ext cx="1163687" cy="23812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/>
            <a:r>
              <a:rPr sz="1600">
                <a:solidFill>
                  <a:srgbClr val="FFFFFF"/>
                </a:solidFill>
                <a:latin typeface="Poppins"/>
              </a:rPr>
              <a:t>Router / Gating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305175" y="3067050"/>
            <a:ext cx="1581150" cy="1581150"/>
          </a:xfrm>
          <a:prstGeom prst="roundRect">
            <a:avLst>
              <a:gd name="adj" fmla="val 60240"/>
            </a:avLst>
          </a:prstGeom>
          <a:solidFill>
            <a:srgbClr val="5E28A7"/>
          </a:solidFill>
          <a:ln w="381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3305175" y="3067050"/>
            <a:ext cx="1581150" cy="1581150"/>
          </a:xfrm>
          <a:prstGeom prst="roundRect">
            <a:avLst>
              <a:gd name="adj" fmla="val 60240"/>
            </a:avLst>
          </a:prstGeom>
          <a:solidFill>
            <a:srgbClr val="5E28A7"/>
          </a:solidFill>
          <a:ln w="381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ounded Rectangle 10"/>
          <p:cNvSpPr/>
          <p:nvPr/>
        </p:nvSpPr>
        <p:spPr>
          <a:xfrm>
            <a:off x="1706472" y="1896972"/>
            <a:ext cx="911405" cy="911405"/>
          </a:xfrm>
          <a:prstGeom prst="roundRect">
            <a:avLst>
              <a:gd name="adj" fmla="val 100000"/>
            </a:avLst>
          </a:prstGeom>
          <a:solidFill>
            <a:srgbClr val="0077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ounded Rectangle 11"/>
          <p:cNvSpPr/>
          <p:nvPr/>
        </p:nvSpPr>
        <p:spPr>
          <a:xfrm>
            <a:off x="1706472" y="1896972"/>
            <a:ext cx="911405" cy="911405"/>
          </a:xfrm>
          <a:prstGeom prst="roundRect">
            <a:avLst>
              <a:gd name="adj" fmla="val 100000"/>
            </a:avLst>
          </a:prstGeom>
          <a:solidFill>
            <a:srgbClr val="0077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1706472" y="1896972"/>
            <a:ext cx="911405" cy="911405"/>
          </a:xfrm>
          <a:prstGeom prst="roundRect">
            <a:avLst>
              <a:gd name="adj" fmla="val 100000"/>
            </a:avLst>
          </a:prstGeom>
          <a:solidFill>
            <a:srgbClr val="0077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ounded Rectangle 13"/>
          <p:cNvSpPr/>
          <p:nvPr/>
        </p:nvSpPr>
        <p:spPr>
          <a:xfrm>
            <a:off x="1706472" y="1896972"/>
            <a:ext cx="911405" cy="911405"/>
          </a:xfrm>
          <a:prstGeom prst="roundRect">
            <a:avLst>
              <a:gd name="adj" fmla="val 100000"/>
            </a:avLst>
          </a:prstGeom>
          <a:solidFill>
            <a:srgbClr val="0077FF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6277234" y="2657734"/>
            <a:ext cx="913880" cy="913880"/>
          </a:xfrm>
          <a:prstGeom prst="roundRect">
            <a:avLst>
              <a:gd name="adj" fmla="val 100000"/>
            </a:avLst>
          </a:prstGeom>
          <a:solidFill>
            <a:srgbClr val="00A040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6277234" y="2657734"/>
            <a:ext cx="913880" cy="913880"/>
          </a:xfrm>
          <a:prstGeom prst="roundRect">
            <a:avLst>
              <a:gd name="adj" fmla="val 100000"/>
            </a:avLst>
          </a:prstGeom>
          <a:solidFill>
            <a:srgbClr val="00A040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6277234" y="2657734"/>
            <a:ext cx="913880" cy="913880"/>
          </a:xfrm>
          <a:prstGeom prst="roundRect">
            <a:avLst>
              <a:gd name="adj" fmla="val 100000"/>
            </a:avLst>
          </a:prstGeom>
          <a:solidFill>
            <a:srgbClr val="00A040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ounded Rectangle 17"/>
          <p:cNvSpPr/>
          <p:nvPr/>
        </p:nvSpPr>
        <p:spPr>
          <a:xfrm>
            <a:off x="6277234" y="2657734"/>
            <a:ext cx="913880" cy="913880"/>
          </a:xfrm>
          <a:prstGeom prst="roundRect">
            <a:avLst>
              <a:gd name="adj" fmla="val 100000"/>
            </a:avLst>
          </a:prstGeom>
          <a:solidFill>
            <a:srgbClr val="00A040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ounded Rectangle 18"/>
          <p:cNvSpPr/>
          <p:nvPr/>
        </p:nvSpPr>
        <p:spPr>
          <a:xfrm>
            <a:off x="5524500" y="4953000"/>
            <a:ext cx="895350" cy="895350"/>
          </a:xfrm>
          <a:prstGeom prst="roundRect">
            <a:avLst>
              <a:gd name="adj" fmla="val 100000"/>
            </a:avLst>
          </a:prstGeom>
          <a:solidFill>
            <a:srgbClr val="3C3C64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5524500" y="4953000"/>
            <a:ext cx="895350" cy="895350"/>
          </a:xfrm>
          <a:prstGeom prst="roundRect">
            <a:avLst>
              <a:gd name="adj" fmla="val 100000"/>
            </a:avLst>
          </a:prstGeom>
          <a:solidFill>
            <a:srgbClr val="3C3C64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ounded Rectangle 20"/>
          <p:cNvSpPr/>
          <p:nvPr/>
        </p:nvSpPr>
        <p:spPr>
          <a:xfrm>
            <a:off x="5524500" y="4953000"/>
            <a:ext cx="895350" cy="895350"/>
          </a:xfrm>
          <a:prstGeom prst="roundRect">
            <a:avLst>
              <a:gd name="adj" fmla="val 100000"/>
            </a:avLst>
          </a:prstGeom>
          <a:solidFill>
            <a:srgbClr val="3C3C64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5524500" y="4953000"/>
            <a:ext cx="895350" cy="895350"/>
          </a:xfrm>
          <a:prstGeom prst="roundRect">
            <a:avLst>
              <a:gd name="adj" fmla="val 100000"/>
            </a:avLst>
          </a:prstGeom>
          <a:solidFill>
            <a:srgbClr val="3C3C64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ed Rectangle 22"/>
          <p:cNvSpPr/>
          <p:nvPr/>
        </p:nvSpPr>
        <p:spPr>
          <a:xfrm>
            <a:off x="2857500" y="5048250"/>
            <a:ext cx="895350" cy="895350"/>
          </a:xfrm>
          <a:prstGeom prst="roundRect">
            <a:avLst>
              <a:gd name="adj" fmla="val 100000"/>
            </a:avLst>
          </a:prstGeom>
          <a:solidFill>
            <a:srgbClr val="3C3C64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ounded Rectangle 23"/>
          <p:cNvSpPr/>
          <p:nvPr/>
        </p:nvSpPr>
        <p:spPr>
          <a:xfrm>
            <a:off x="2857500" y="5048250"/>
            <a:ext cx="895350" cy="895350"/>
          </a:xfrm>
          <a:prstGeom prst="roundRect">
            <a:avLst>
              <a:gd name="adj" fmla="val 100000"/>
            </a:avLst>
          </a:prstGeom>
          <a:solidFill>
            <a:srgbClr val="3C3C64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ounded Rectangle 24"/>
          <p:cNvSpPr/>
          <p:nvPr/>
        </p:nvSpPr>
        <p:spPr>
          <a:xfrm>
            <a:off x="2857500" y="5048250"/>
            <a:ext cx="895350" cy="895350"/>
          </a:xfrm>
          <a:prstGeom prst="roundRect">
            <a:avLst>
              <a:gd name="adj" fmla="val 100000"/>
            </a:avLst>
          </a:prstGeom>
          <a:solidFill>
            <a:srgbClr val="3C3C64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ounded Rectangle 25"/>
          <p:cNvSpPr/>
          <p:nvPr/>
        </p:nvSpPr>
        <p:spPr>
          <a:xfrm>
            <a:off x="2857500" y="5048250"/>
            <a:ext cx="895350" cy="895350"/>
          </a:xfrm>
          <a:prstGeom prst="roundRect">
            <a:avLst>
              <a:gd name="adj" fmla="val 100000"/>
            </a:avLst>
          </a:prstGeom>
          <a:solidFill>
            <a:srgbClr val="3C3C64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ounded Rectangle 26"/>
          <p:cNvSpPr/>
          <p:nvPr/>
        </p:nvSpPr>
        <p:spPr>
          <a:xfrm>
            <a:off x="762000" y="3619500"/>
            <a:ext cx="895350" cy="895350"/>
          </a:xfrm>
          <a:prstGeom prst="roundRect">
            <a:avLst>
              <a:gd name="adj" fmla="val 100000"/>
            </a:avLst>
          </a:prstGeom>
          <a:solidFill>
            <a:srgbClr val="3C3C64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ounded Rectangle 27"/>
          <p:cNvSpPr/>
          <p:nvPr/>
        </p:nvSpPr>
        <p:spPr>
          <a:xfrm>
            <a:off x="762000" y="3619500"/>
            <a:ext cx="895350" cy="895350"/>
          </a:xfrm>
          <a:prstGeom prst="roundRect">
            <a:avLst>
              <a:gd name="adj" fmla="val 100000"/>
            </a:avLst>
          </a:prstGeom>
          <a:solidFill>
            <a:srgbClr val="3C3C64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ounded Rectangle 28"/>
          <p:cNvSpPr/>
          <p:nvPr/>
        </p:nvSpPr>
        <p:spPr>
          <a:xfrm>
            <a:off x="762000" y="3619500"/>
            <a:ext cx="895350" cy="895350"/>
          </a:xfrm>
          <a:prstGeom prst="roundRect">
            <a:avLst>
              <a:gd name="adj" fmla="val 100000"/>
            </a:avLst>
          </a:prstGeom>
          <a:solidFill>
            <a:srgbClr val="3C3C64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ounded Rectangle 29"/>
          <p:cNvSpPr/>
          <p:nvPr/>
        </p:nvSpPr>
        <p:spPr>
          <a:xfrm>
            <a:off x="762000" y="3619500"/>
            <a:ext cx="895350" cy="895350"/>
          </a:xfrm>
          <a:prstGeom prst="roundRect">
            <a:avLst>
              <a:gd name="adj" fmla="val 100000"/>
            </a:avLst>
          </a:prstGeom>
          <a:solidFill>
            <a:srgbClr val="3C3C64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ounded Rectangle 30"/>
          <p:cNvSpPr/>
          <p:nvPr/>
        </p:nvSpPr>
        <p:spPr>
          <a:xfrm>
            <a:off x="762000" y="4762500"/>
            <a:ext cx="895350" cy="895350"/>
          </a:xfrm>
          <a:prstGeom prst="roundRect">
            <a:avLst>
              <a:gd name="adj" fmla="val 100000"/>
            </a:avLst>
          </a:prstGeom>
          <a:solidFill>
            <a:srgbClr val="3C3C64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ounded Rectangle 31"/>
          <p:cNvSpPr/>
          <p:nvPr/>
        </p:nvSpPr>
        <p:spPr>
          <a:xfrm>
            <a:off x="762000" y="4762500"/>
            <a:ext cx="895350" cy="895350"/>
          </a:xfrm>
          <a:prstGeom prst="roundRect">
            <a:avLst>
              <a:gd name="adj" fmla="val 100000"/>
            </a:avLst>
          </a:prstGeom>
          <a:solidFill>
            <a:srgbClr val="3C3C64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ounded Rectangle 32"/>
          <p:cNvSpPr/>
          <p:nvPr/>
        </p:nvSpPr>
        <p:spPr>
          <a:xfrm>
            <a:off x="762000" y="4762500"/>
            <a:ext cx="895350" cy="895350"/>
          </a:xfrm>
          <a:prstGeom prst="roundRect">
            <a:avLst>
              <a:gd name="adj" fmla="val 100000"/>
            </a:avLst>
          </a:prstGeom>
          <a:solidFill>
            <a:srgbClr val="3C3C64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762000" y="4762500"/>
            <a:ext cx="895350" cy="895350"/>
          </a:xfrm>
          <a:prstGeom prst="roundRect">
            <a:avLst>
              <a:gd name="adj" fmla="val 100000"/>
            </a:avLst>
          </a:prstGeom>
          <a:solidFill>
            <a:srgbClr val="3C3C64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7381875" y="5010150"/>
            <a:ext cx="4000500" cy="1133475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381875" y="5010150"/>
            <a:ext cx="4000500" cy="1133475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8397180" y="5610225"/>
            <a:ext cx="1102221" cy="4762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r"/>
            <a:r>
              <a:rPr sz="3200" b="1">
                <a:solidFill>
                  <a:srgbClr val="999999"/>
                </a:solidFill>
                <a:latin typeface="Poppins"/>
              </a:rPr>
              <a:t>4560亿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689901" y="5553075"/>
            <a:ext cx="381000" cy="5905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r"/>
            <a:r>
              <a:rPr sz="4000">
                <a:solidFill>
                  <a:srgbClr val="00F0FF"/>
                </a:solidFill>
                <a:latin typeface="Poppins"/>
              </a:rPr>
              <a:t>→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05352" y="5523547"/>
            <a:ext cx="1233071" cy="649604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r"/>
            <a:r>
              <a:rPr sz="4000" b="1">
                <a:solidFill>
                  <a:srgbClr val="00FF9C"/>
                </a:solidFill>
                <a:latin typeface="Poppins"/>
              </a:rPr>
              <a:t>459亿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94971" y="3110061"/>
            <a:ext cx="543073" cy="2571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r">
              <a:lnSpc>
                <a:spcPct val="170000"/>
              </a:lnSpc>
            </a:pPr>
            <a:r>
              <a:rPr sz="1900">
                <a:solidFill>
                  <a:srgbClr val="FFFFFF"/>
                </a:solidFill>
                <a:latin typeface="Poppins"/>
              </a:rPr>
              <a:t>类比：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164514" y="3417689"/>
            <a:ext cx="1036736" cy="2571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r">
              <a:lnSpc>
                <a:spcPct val="170000"/>
              </a:lnSpc>
            </a:pPr>
            <a:r>
              <a:rPr sz="1900">
                <a:solidFill>
                  <a:srgbClr val="FFFFFF"/>
                </a:solidFill>
                <a:latin typeface="Poppins"/>
              </a:rPr>
              <a:t>"专家顾问团"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33382" y="3868191"/>
            <a:ext cx="905023" cy="2571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r">
              <a:lnSpc>
                <a:spcPct val="170000"/>
              </a:lnSpc>
            </a:pPr>
            <a:r>
              <a:rPr sz="1900">
                <a:solidFill>
                  <a:srgbClr val="FFFFFF"/>
                </a:solidFill>
                <a:latin typeface="Poppins"/>
              </a:rPr>
              <a:t>工作方式：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1500" y="476250"/>
            <a:ext cx="6453931" cy="7239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/>
            <a:r>
              <a:rPr sz="4800" b="1">
                <a:solidFill>
                  <a:srgbClr val="00F0FF"/>
                </a:solidFill>
                <a:latin typeface="Poppins"/>
              </a:rPr>
              <a:t>M1的"专家大脑"：混合专家模型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1500" y="1295400"/>
            <a:ext cx="6453931" cy="35242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/>
            <a:r>
              <a:rPr sz="2400">
                <a:solidFill>
                  <a:srgbClr val="C0C0FF"/>
                </a:solidFill>
                <a:latin typeface="Poppins"/>
              </a:rPr>
              <a:t>M1如何兼顾"博学"与"专注"？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76250" y="476250"/>
            <a:ext cx="11239500" cy="5905500"/>
          </a:xfrm>
          <a:prstGeom prst="roundRect">
            <a:avLst>
              <a:gd name="adj" fmla="val 4838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476250" y="476250"/>
            <a:ext cx="11239500" cy="5905500"/>
          </a:xfrm>
          <a:prstGeom prst="roundRect">
            <a:avLst>
              <a:gd name="adj" fmla="val 4838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857250" y="857250"/>
            <a:ext cx="10477500" cy="46672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/>
            <a:r>
              <a:rPr sz="4200">
                <a:solidFill>
                  <a:srgbClr val="0D2C54"/>
                </a:solidFill>
                <a:latin typeface="Helvetica Neue"/>
              </a:rPr>
              <a:t>独特的"学习方法"：CISPO强化学习算法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7250" y="1419225"/>
            <a:ext cx="10477500" cy="2476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/>
            <a:r>
              <a:rPr sz="2200">
                <a:solidFill>
                  <a:srgbClr val="333333"/>
                </a:solidFill>
                <a:latin typeface="Helvetica Neue"/>
              </a:rPr>
              <a:t>M1如何学会像人一样深度推理？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57250" y="2378868"/>
            <a:ext cx="10477500" cy="1314450"/>
          </a:xfrm>
          <a:prstGeom prst="roundRect">
            <a:avLst>
              <a:gd name="adj" fmla="val 14492"/>
            </a:avLst>
          </a:prstGeom>
          <a:solidFill>
            <a:srgbClr val="F9FAFC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857250" y="2378868"/>
            <a:ext cx="10477500" cy="1314450"/>
          </a:xfrm>
          <a:prstGeom prst="roundRect">
            <a:avLst>
              <a:gd name="adj" fmla="val 14492"/>
            </a:avLst>
          </a:prstGeom>
          <a:solidFill>
            <a:srgbClr val="F9FAFC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3324671" y="3212306"/>
            <a:ext cx="95250" cy="1143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3324671" y="3212306"/>
            <a:ext cx="95250" cy="1143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995094" y="3212306"/>
            <a:ext cx="95250" cy="1143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995094" y="3212306"/>
            <a:ext cx="95250" cy="1143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8665666" y="3212306"/>
            <a:ext cx="95250" cy="1143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8665666" y="3212306"/>
            <a:ext cx="95250" cy="1143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857250" y="4355306"/>
            <a:ext cx="10477500" cy="1314450"/>
          </a:xfrm>
          <a:prstGeom prst="roundRect">
            <a:avLst>
              <a:gd name="adj" fmla="val 14492"/>
            </a:avLst>
          </a:prstGeom>
          <a:solidFill>
            <a:srgbClr val="F9FAFC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857250" y="4355306"/>
            <a:ext cx="10477500" cy="1314450"/>
          </a:xfrm>
          <a:prstGeom prst="roundRect">
            <a:avLst>
              <a:gd name="adj" fmla="val 14492"/>
            </a:avLst>
          </a:prstGeom>
          <a:solidFill>
            <a:srgbClr val="F9FAFC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3324671" y="5188743"/>
            <a:ext cx="95250" cy="1143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3324671" y="5188743"/>
            <a:ext cx="95250" cy="1143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5995094" y="5188743"/>
            <a:ext cx="95250" cy="1143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5995094" y="5188743"/>
            <a:ext cx="95250" cy="1143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8665666" y="5188743"/>
            <a:ext cx="95250" cy="1143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8665666" y="5188743"/>
            <a:ext cx="95250" cy="1143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20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44251" y="1352550"/>
            <a:ext cx="224525" cy="1524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/>
            <a:r>
              <a:rPr sz="1400">
                <a:solidFill>
                  <a:srgbClr val="E0E0E0"/>
                </a:solidFill>
                <a:latin typeface="Arial"/>
              </a:rPr>
              <a:t>250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251" y="2305050"/>
            <a:ext cx="224525" cy="1524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/>
            <a:r>
              <a:rPr sz="1400">
                <a:solidFill>
                  <a:srgbClr val="E0E0E0"/>
                </a:solidFill>
                <a:latin typeface="Arial"/>
              </a:rPr>
              <a:t>200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251" y="3257550"/>
            <a:ext cx="224525" cy="1524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/>
            <a:r>
              <a:rPr sz="1400">
                <a:solidFill>
                  <a:srgbClr val="E0E0E0"/>
                </a:solidFill>
                <a:latin typeface="Arial"/>
              </a:rPr>
              <a:t>150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4251" y="4210050"/>
            <a:ext cx="224525" cy="1524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/>
            <a:r>
              <a:rPr sz="1400">
                <a:solidFill>
                  <a:srgbClr val="E0E0E0"/>
                </a:solidFill>
                <a:latin typeface="Arial"/>
              </a:rPr>
              <a:t>100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7175" y="1961405"/>
            <a:ext cx="152400" cy="839688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/>
            <a:r>
              <a:rPr sz="1400">
                <a:solidFill>
                  <a:srgbClr val="E0E0E0"/>
                </a:solidFill>
                <a:latin typeface="Arial"/>
              </a:rPr>
              <a:t>Power (Watts)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35809" y="6353175"/>
            <a:ext cx="150362" cy="1524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/>
            <a:r>
              <a:rPr sz="1400">
                <a:solidFill>
                  <a:srgbClr val="E0E0E0"/>
                </a:solidFill>
                <a:latin typeface="Arial"/>
              </a:rPr>
              <a:t>13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40809" y="6353175"/>
            <a:ext cx="150362" cy="1524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/>
            <a:r>
              <a:rPr sz="1400">
                <a:solidFill>
                  <a:srgbClr val="E0E0E0"/>
                </a:solidFill>
                <a:latin typeface="Arial"/>
              </a:rPr>
              <a:t>17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45809" y="6353175"/>
            <a:ext cx="150362" cy="1524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/>
            <a:r>
              <a:rPr sz="1400">
                <a:solidFill>
                  <a:srgbClr val="E0E0E0"/>
                </a:solidFill>
                <a:latin typeface="Arial"/>
              </a:rPr>
              <a:t>21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50809" y="6353175"/>
            <a:ext cx="150362" cy="1524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/>
            <a:r>
              <a:rPr sz="1400">
                <a:solidFill>
                  <a:srgbClr val="E0E0E0"/>
                </a:solidFill>
                <a:latin typeface="Arial"/>
              </a:rPr>
              <a:t>25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58017" y="6305550"/>
            <a:ext cx="105965" cy="2095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/>
            <a:r>
              <a:rPr sz="2000">
                <a:solidFill>
                  <a:srgbClr val="E0E0E0"/>
                </a:solidFill>
                <a:latin typeface="Arial"/>
              </a:rPr>
              <a:t>7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362176" y="1876425"/>
            <a:ext cx="5467350" cy="457200"/>
          </a:xfrm>
          <a:prstGeom prst="roundRect">
            <a:avLst>
              <a:gd name="adj" fmla="val 33333"/>
            </a:avLst>
          </a:prstGeom>
          <a:solidFill>
            <a:srgbClr val="2A2F45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3362176" y="1876425"/>
            <a:ext cx="5467350" cy="457200"/>
          </a:xfrm>
          <a:prstGeom prst="roundRect">
            <a:avLst>
              <a:gd name="adj" fmla="val 33333"/>
            </a:avLst>
          </a:prstGeom>
          <a:solidFill>
            <a:srgbClr val="2A2F45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3628876" y="1990725"/>
            <a:ext cx="857250" cy="2286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/>
            <a:r>
              <a:rPr sz="1800">
                <a:solidFill>
                  <a:srgbClr val="FBBF24"/>
                </a:solidFill>
                <a:latin typeface="PingFang SC"/>
              </a:rPr>
              <a:t>综合实力：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362176" y="1876425"/>
            <a:ext cx="5467350" cy="457200"/>
          </a:xfrm>
          <a:prstGeom prst="roundRect">
            <a:avLst>
              <a:gd name="adj" fmla="val 33333"/>
            </a:avLst>
          </a:prstGeom>
          <a:solidFill>
            <a:srgbClr val="2A2F45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3362176" y="1876425"/>
            <a:ext cx="5467350" cy="457200"/>
          </a:xfrm>
          <a:prstGeom prst="roundRect">
            <a:avLst>
              <a:gd name="adj" fmla="val 33333"/>
            </a:avLst>
          </a:prstGeom>
          <a:solidFill>
            <a:srgbClr val="2A2F45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2702867" y="571500"/>
            <a:ext cx="6786116" cy="6096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/>
            <a:r>
              <a:rPr sz="4800">
                <a:solidFill>
                  <a:srgbClr val="FFFFFF"/>
                </a:solidFill>
                <a:latin typeface="PingFang SC"/>
              </a:rPr>
              <a:t>性能展示: M1在真实世界中的表现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02867" y="1295400"/>
            <a:ext cx="6786116" cy="2952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/>
            <a:r>
              <a:rPr sz="2400">
                <a:solidFill>
                  <a:srgbClr val="AAB0C0"/>
                </a:solidFill>
                <a:latin typeface="PingFang SC"/>
              </a:rPr>
              <a:t>M1的实战能力如何？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66750" y="2905125"/>
            <a:ext cx="3429000" cy="2876550"/>
          </a:xfrm>
          <a:prstGeom prst="roundRect">
            <a:avLst>
              <a:gd name="adj" fmla="val 10596"/>
            </a:avLst>
          </a:prstGeom>
          <a:solidFill>
            <a:srgbClr val="2A2F45"/>
          </a:solidFill>
          <a:ln w="127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ounded Rectangle 23"/>
          <p:cNvSpPr/>
          <p:nvPr/>
        </p:nvSpPr>
        <p:spPr>
          <a:xfrm>
            <a:off x="666750" y="2905125"/>
            <a:ext cx="3429000" cy="2876550"/>
          </a:xfrm>
          <a:prstGeom prst="roundRect">
            <a:avLst>
              <a:gd name="adj" fmla="val 10596"/>
            </a:avLst>
          </a:prstGeom>
          <a:solidFill>
            <a:srgbClr val="2A2F45"/>
          </a:solidFill>
          <a:ln w="127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1323975" y="3181350"/>
            <a:ext cx="838200" cy="2857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/>
            <a:r>
              <a:rPr sz="2200">
                <a:solidFill>
                  <a:srgbClr val="FBBF24"/>
                </a:solidFill>
                <a:latin typeface="PingFang SC"/>
              </a:rPr>
              <a:t>软件工程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2975" y="3619500"/>
            <a:ext cx="2876550" cy="7143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>
              <a:lnSpc>
                <a:spcPct val="160000"/>
              </a:lnSpc>
            </a:pPr>
            <a:r>
              <a:rPr sz="1600">
                <a:solidFill>
                  <a:srgbClr val="B0B8D0"/>
                </a:solidFill>
                <a:latin typeface="PingFang SC"/>
              </a:rPr>
              <a:t>解决真实GitHub问题的能力，展现卓越的工程实践水平。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42975" y="4857750"/>
            <a:ext cx="2876550" cy="114300"/>
          </a:xfrm>
          <a:prstGeom prst="roundRect">
            <a:avLst>
              <a:gd name="adj" fmla="val 100000"/>
            </a:avLst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ounded Rectangle 27"/>
          <p:cNvSpPr/>
          <p:nvPr/>
        </p:nvSpPr>
        <p:spPr>
          <a:xfrm>
            <a:off x="942975" y="4857750"/>
            <a:ext cx="2876550" cy="114300"/>
          </a:xfrm>
          <a:prstGeom prst="roundRect">
            <a:avLst>
              <a:gd name="adj" fmla="val 100000"/>
            </a:avLst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ounded Rectangle 28"/>
          <p:cNvSpPr/>
          <p:nvPr/>
        </p:nvSpPr>
        <p:spPr>
          <a:xfrm>
            <a:off x="942975" y="4857750"/>
            <a:ext cx="2732633" cy="114300"/>
          </a:xfrm>
          <a:prstGeom prst="roundRect">
            <a:avLst>
              <a:gd name="adj" fmla="val 100000"/>
            </a:avLst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ounded Rectangle 29"/>
          <p:cNvSpPr/>
          <p:nvPr/>
        </p:nvSpPr>
        <p:spPr>
          <a:xfrm>
            <a:off x="942975" y="4857750"/>
            <a:ext cx="2732633" cy="114300"/>
          </a:xfrm>
          <a:prstGeom prst="roundRect">
            <a:avLst>
              <a:gd name="adj" fmla="val 100000"/>
            </a:avLst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942975" y="4576762"/>
            <a:ext cx="551408" cy="1905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/>
            <a:r>
              <a:rPr sz="1500">
                <a:solidFill>
                  <a:srgbClr val="D1D5DB"/>
                </a:solidFill>
                <a:latin typeface="PingFang SC"/>
              </a:rPr>
              <a:t>M1 模型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381375" y="4562475"/>
            <a:ext cx="438150" cy="219075"/>
          </a:xfrm>
          <a:prstGeom prst="roundRect">
            <a:avLst>
              <a:gd name="adj" fmla="val 100000"/>
            </a:avLst>
          </a:prstGeom>
          <a:solidFill>
            <a:srgbClr val="6EE7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3381375" y="4562475"/>
            <a:ext cx="438150" cy="219075"/>
          </a:xfrm>
          <a:prstGeom prst="rect">
            <a:avLst/>
          </a:prstGeom>
          <a:solidFill>
            <a:srgbClr val="6EE7B7"/>
          </a:solidFill>
          <a:ln>
            <a:noFill/>
          </a:ln>
        </p:spPr>
        <p:txBody>
          <a:bodyPr wrap="none" lIns="95250" rIns="95250" tIns="28575" bIns="28575">
            <a:spAutoFit/>
          </a:bodyPr>
          <a:lstStyle/>
          <a:p>
            <a:pPr algn="l"/>
            <a:r>
              <a:rPr sz="1300">
                <a:solidFill>
                  <a:srgbClr val="1C2030"/>
                </a:solidFill>
                <a:latin typeface="PingFang SC"/>
              </a:rPr>
              <a:t>领先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42975" y="5391150"/>
            <a:ext cx="2876550" cy="114300"/>
          </a:xfrm>
          <a:prstGeom prst="roundRect">
            <a:avLst>
              <a:gd name="adj" fmla="val 100000"/>
            </a:avLst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ounded Rectangle 34"/>
          <p:cNvSpPr/>
          <p:nvPr/>
        </p:nvSpPr>
        <p:spPr>
          <a:xfrm>
            <a:off x="942975" y="5391150"/>
            <a:ext cx="2876550" cy="114300"/>
          </a:xfrm>
          <a:prstGeom prst="roundRect">
            <a:avLst>
              <a:gd name="adj" fmla="val 100000"/>
            </a:avLst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ounded Rectangle 35"/>
          <p:cNvSpPr/>
          <p:nvPr/>
        </p:nvSpPr>
        <p:spPr>
          <a:xfrm>
            <a:off x="942975" y="5391150"/>
            <a:ext cx="2157412" cy="114300"/>
          </a:xfrm>
          <a:prstGeom prst="roundRect">
            <a:avLst>
              <a:gd name="adj" fmla="val 100000"/>
            </a:avLst>
          </a:prstGeom>
          <a:solidFill>
            <a:srgbClr val="4F46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ounded Rectangle 36"/>
          <p:cNvSpPr/>
          <p:nvPr/>
        </p:nvSpPr>
        <p:spPr>
          <a:xfrm>
            <a:off x="942975" y="5391150"/>
            <a:ext cx="2157412" cy="114300"/>
          </a:xfrm>
          <a:prstGeom prst="roundRect">
            <a:avLst>
              <a:gd name="adj" fmla="val 100000"/>
            </a:avLst>
          </a:prstGeom>
          <a:solidFill>
            <a:srgbClr val="4F46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942975" y="5124450"/>
            <a:ext cx="571500" cy="1905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/>
            <a:r>
              <a:rPr sz="1500">
                <a:solidFill>
                  <a:srgbClr val="D1D5DB"/>
                </a:solidFill>
                <a:latin typeface="PingFang SC"/>
              </a:rPr>
              <a:t>顶尖竞品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381500" y="2905125"/>
            <a:ext cx="3429000" cy="2876550"/>
          </a:xfrm>
          <a:prstGeom prst="roundRect">
            <a:avLst>
              <a:gd name="adj" fmla="val 10596"/>
            </a:avLst>
          </a:prstGeom>
          <a:solidFill>
            <a:srgbClr val="2A2F45"/>
          </a:solidFill>
          <a:ln w="127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ounded Rectangle 39"/>
          <p:cNvSpPr/>
          <p:nvPr/>
        </p:nvSpPr>
        <p:spPr>
          <a:xfrm>
            <a:off x="4381500" y="2905125"/>
            <a:ext cx="3429000" cy="2876550"/>
          </a:xfrm>
          <a:prstGeom prst="roundRect">
            <a:avLst>
              <a:gd name="adj" fmla="val 10596"/>
            </a:avLst>
          </a:prstGeom>
          <a:solidFill>
            <a:srgbClr val="2A2F45"/>
          </a:solidFill>
          <a:ln w="127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5038725" y="3181350"/>
            <a:ext cx="1611362" cy="2857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/>
            <a:r>
              <a:rPr sz="2200">
                <a:solidFill>
                  <a:srgbClr val="FBBF24"/>
                </a:solidFill>
                <a:latin typeface="PingFang SC"/>
              </a:rPr>
              <a:t>工具使用 (Agent)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57725" y="3619500"/>
            <a:ext cx="2876550" cy="7143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>
              <a:lnSpc>
                <a:spcPct val="160000"/>
              </a:lnSpc>
            </a:pPr>
            <a:r>
              <a:rPr sz="1600">
                <a:solidFill>
                  <a:srgbClr val="B0B8D0"/>
                </a:solidFill>
                <a:latin typeface="PingFang SC"/>
              </a:rPr>
              <a:t>作为智能体调用工具的能力，高效完成复杂任务。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657725" y="4857750"/>
            <a:ext cx="2876550" cy="114300"/>
          </a:xfrm>
          <a:prstGeom prst="roundRect">
            <a:avLst>
              <a:gd name="adj" fmla="val 100000"/>
            </a:avLst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ounded Rectangle 43"/>
          <p:cNvSpPr/>
          <p:nvPr/>
        </p:nvSpPr>
        <p:spPr>
          <a:xfrm>
            <a:off x="4657725" y="4857750"/>
            <a:ext cx="2876550" cy="114300"/>
          </a:xfrm>
          <a:prstGeom prst="roundRect">
            <a:avLst>
              <a:gd name="adj" fmla="val 100000"/>
            </a:avLst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ounded Rectangle 44"/>
          <p:cNvSpPr/>
          <p:nvPr/>
        </p:nvSpPr>
        <p:spPr>
          <a:xfrm>
            <a:off x="4657725" y="4857750"/>
            <a:ext cx="2588865" cy="114300"/>
          </a:xfrm>
          <a:prstGeom prst="roundRect">
            <a:avLst>
              <a:gd name="adj" fmla="val 100000"/>
            </a:avLst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ounded Rectangle 45"/>
          <p:cNvSpPr/>
          <p:nvPr/>
        </p:nvSpPr>
        <p:spPr>
          <a:xfrm>
            <a:off x="4657725" y="4857750"/>
            <a:ext cx="2588865" cy="114300"/>
          </a:xfrm>
          <a:prstGeom prst="roundRect">
            <a:avLst>
              <a:gd name="adj" fmla="val 100000"/>
            </a:avLst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4657725" y="4576762"/>
            <a:ext cx="551408" cy="1905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/>
            <a:r>
              <a:rPr sz="1500">
                <a:solidFill>
                  <a:srgbClr val="D1D5DB"/>
                </a:solidFill>
                <a:latin typeface="PingFang SC"/>
              </a:rPr>
              <a:t>M1 模型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096125" y="4562475"/>
            <a:ext cx="438150" cy="219075"/>
          </a:xfrm>
          <a:prstGeom prst="roundRect">
            <a:avLst>
              <a:gd name="adj" fmla="val 100000"/>
            </a:avLst>
          </a:prstGeom>
          <a:solidFill>
            <a:srgbClr val="34D3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/>
          <p:cNvSpPr txBox="1"/>
          <p:nvPr/>
        </p:nvSpPr>
        <p:spPr>
          <a:xfrm>
            <a:off x="7096125" y="4562475"/>
            <a:ext cx="438150" cy="219075"/>
          </a:xfrm>
          <a:prstGeom prst="rect">
            <a:avLst/>
          </a:prstGeom>
          <a:solidFill>
            <a:srgbClr val="34D399"/>
          </a:solidFill>
          <a:ln>
            <a:noFill/>
          </a:ln>
        </p:spPr>
        <p:txBody>
          <a:bodyPr wrap="none" lIns="95250" rIns="95250" tIns="28575" bIns="28575">
            <a:spAutoFit/>
          </a:bodyPr>
          <a:lstStyle/>
          <a:p>
            <a:pPr algn="l"/>
            <a:r>
              <a:rPr sz="1300">
                <a:solidFill>
                  <a:srgbClr val="1C2030"/>
                </a:solidFill>
                <a:latin typeface="PingFang SC"/>
              </a:rPr>
              <a:t>超越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657725" y="5391150"/>
            <a:ext cx="2876550" cy="114300"/>
          </a:xfrm>
          <a:prstGeom prst="roundRect">
            <a:avLst>
              <a:gd name="adj" fmla="val 100000"/>
            </a:avLst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ounded Rectangle 50"/>
          <p:cNvSpPr/>
          <p:nvPr/>
        </p:nvSpPr>
        <p:spPr>
          <a:xfrm>
            <a:off x="4657725" y="5391150"/>
            <a:ext cx="2876550" cy="114300"/>
          </a:xfrm>
          <a:prstGeom prst="roundRect">
            <a:avLst>
              <a:gd name="adj" fmla="val 100000"/>
            </a:avLst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ounded Rectangle 51"/>
          <p:cNvSpPr/>
          <p:nvPr/>
        </p:nvSpPr>
        <p:spPr>
          <a:xfrm>
            <a:off x="4657725" y="5391150"/>
            <a:ext cx="1869727" cy="114300"/>
          </a:xfrm>
          <a:prstGeom prst="roundRect">
            <a:avLst>
              <a:gd name="adj" fmla="val 100000"/>
            </a:avLst>
          </a:prstGeom>
          <a:solidFill>
            <a:srgbClr val="4F46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ounded Rectangle 52"/>
          <p:cNvSpPr/>
          <p:nvPr/>
        </p:nvSpPr>
        <p:spPr>
          <a:xfrm>
            <a:off x="4657725" y="5391150"/>
            <a:ext cx="1869727" cy="114300"/>
          </a:xfrm>
          <a:prstGeom prst="roundRect">
            <a:avLst>
              <a:gd name="adj" fmla="val 100000"/>
            </a:avLst>
          </a:prstGeom>
          <a:solidFill>
            <a:srgbClr val="4F46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TextBox 53"/>
          <p:cNvSpPr txBox="1"/>
          <p:nvPr/>
        </p:nvSpPr>
        <p:spPr>
          <a:xfrm>
            <a:off x="4657725" y="5124450"/>
            <a:ext cx="1002655" cy="1905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/>
            <a:r>
              <a:rPr sz="1500">
                <a:solidFill>
                  <a:srgbClr val="D1D5DB"/>
                </a:solidFill>
                <a:latin typeface="PingFang SC"/>
              </a:rPr>
              <a:t>Gemini 2.5 Pro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8096250" y="2905125"/>
            <a:ext cx="3429000" cy="2876550"/>
          </a:xfrm>
          <a:prstGeom prst="roundRect">
            <a:avLst>
              <a:gd name="adj" fmla="val 10596"/>
            </a:avLst>
          </a:prstGeom>
          <a:solidFill>
            <a:srgbClr val="2A2F45"/>
          </a:solidFill>
          <a:ln w="127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ounded Rectangle 55"/>
          <p:cNvSpPr/>
          <p:nvPr/>
        </p:nvSpPr>
        <p:spPr>
          <a:xfrm>
            <a:off x="8096250" y="2905125"/>
            <a:ext cx="3429000" cy="2876550"/>
          </a:xfrm>
          <a:prstGeom prst="roundRect">
            <a:avLst>
              <a:gd name="adj" fmla="val 10596"/>
            </a:avLst>
          </a:prstGeom>
          <a:solidFill>
            <a:srgbClr val="2A2F45"/>
          </a:solidFill>
          <a:ln w="127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TextBox 56"/>
          <p:cNvSpPr txBox="1"/>
          <p:nvPr/>
        </p:nvSpPr>
        <p:spPr>
          <a:xfrm>
            <a:off x="8753475" y="3181350"/>
            <a:ext cx="1047750" cy="2857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/>
            <a:r>
              <a:rPr sz="2200">
                <a:solidFill>
                  <a:srgbClr val="FBBF24"/>
                </a:solidFill>
                <a:latin typeface="PingFang SC"/>
              </a:rPr>
              <a:t>长文本理解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72475" y="3619500"/>
            <a:ext cx="2876550" cy="7143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>
              <a:lnSpc>
                <a:spcPct val="160000"/>
              </a:lnSpc>
            </a:pPr>
            <a:r>
              <a:rPr sz="1600">
                <a:solidFill>
                  <a:srgbClr val="B0B8D0"/>
                </a:solidFill>
                <a:latin typeface="PingFang SC"/>
              </a:rPr>
              <a:t>在海量信息中精准提炼关键内容，阅读理解能力出众。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8372475" y="4857750"/>
            <a:ext cx="2876550" cy="114300"/>
          </a:xfrm>
          <a:prstGeom prst="roundRect">
            <a:avLst>
              <a:gd name="adj" fmla="val 100000"/>
            </a:avLst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ounded Rectangle 59"/>
          <p:cNvSpPr/>
          <p:nvPr/>
        </p:nvSpPr>
        <p:spPr>
          <a:xfrm>
            <a:off x="8372475" y="4857750"/>
            <a:ext cx="2876550" cy="114300"/>
          </a:xfrm>
          <a:prstGeom prst="roundRect">
            <a:avLst>
              <a:gd name="adj" fmla="val 100000"/>
            </a:avLst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ounded Rectangle 60"/>
          <p:cNvSpPr/>
          <p:nvPr/>
        </p:nvSpPr>
        <p:spPr>
          <a:xfrm>
            <a:off x="8372475" y="4857750"/>
            <a:ext cx="2646312" cy="114300"/>
          </a:xfrm>
          <a:prstGeom prst="roundRect">
            <a:avLst>
              <a:gd name="adj" fmla="val 100000"/>
            </a:avLst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ounded Rectangle 61"/>
          <p:cNvSpPr/>
          <p:nvPr/>
        </p:nvSpPr>
        <p:spPr>
          <a:xfrm>
            <a:off x="8372475" y="4857750"/>
            <a:ext cx="2646312" cy="114300"/>
          </a:xfrm>
          <a:prstGeom prst="roundRect">
            <a:avLst>
              <a:gd name="adj" fmla="val 100000"/>
            </a:avLst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TextBox 62"/>
          <p:cNvSpPr txBox="1"/>
          <p:nvPr/>
        </p:nvSpPr>
        <p:spPr>
          <a:xfrm>
            <a:off x="8372475" y="4576762"/>
            <a:ext cx="551408" cy="1905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/>
            <a:r>
              <a:rPr sz="1500">
                <a:solidFill>
                  <a:srgbClr val="D1D5DB"/>
                </a:solidFill>
                <a:latin typeface="PingFang SC"/>
              </a:rPr>
              <a:t>M1 模型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10810875" y="4562475"/>
            <a:ext cx="438150" cy="219075"/>
          </a:xfrm>
          <a:prstGeom prst="roundRect">
            <a:avLst>
              <a:gd name="adj" fmla="val 100000"/>
            </a:avLst>
          </a:prstGeom>
          <a:solidFill>
            <a:srgbClr val="34D3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10810875" y="4562475"/>
            <a:ext cx="438150" cy="219075"/>
          </a:xfrm>
          <a:prstGeom prst="rect">
            <a:avLst/>
          </a:prstGeom>
          <a:solidFill>
            <a:srgbClr val="34D399"/>
          </a:solidFill>
          <a:ln>
            <a:noFill/>
          </a:ln>
        </p:spPr>
        <p:txBody>
          <a:bodyPr wrap="none" lIns="95250" rIns="95250" tIns="28575" bIns="28575">
            <a:spAutoFit/>
          </a:bodyPr>
          <a:lstStyle/>
          <a:p>
            <a:pPr algn="l"/>
            <a:r>
              <a:rPr sz="1300">
                <a:solidFill>
                  <a:srgbClr val="1C2030"/>
                </a:solidFill>
                <a:latin typeface="PingFang SC"/>
              </a:rPr>
              <a:t>超越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8372475" y="5391150"/>
            <a:ext cx="2876550" cy="114300"/>
          </a:xfrm>
          <a:prstGeom prst="roundRect">
            <a:avLst>
              <a:gd name="adj" fmla="val 100000"/>
            </a:avLst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ounded Rectangle 66"/>
          <p:cNvSpPr/>
          <p:nvPr/>
        </p:nvSpPr>
        <p:spPr>
          <a:xfrm>
            <a:off x="8372475" y="5391150"/>
            <a:ext cx="2876550" cy="114300"/>
          </a:xfrm>
          <a:prstGeom prst="roundRect">
            <a:avLst>
              <a:gd name="adj" fmla="val 100000"/>
            </a:avLst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ounded Rectangle 67"/>
          <p:cNvSpPr/>
          <p:nvPr/>
        </p:nvSpPr>
        <p:spPr>
          <a:xfrm>
            <a:off x="8372475" y="5391150"/>
            <a:ext cx="2301180" cy="114300"/>
          </a:xfrm>
          <a:prstGeom prst="roundRect">
            <a:avLst>
              <a:gd name="adj" fmla="val 100000"/>
            </a:avLst>
          </a:prstGeom>
          <a:solidFill>
            <a:srgbClr val="4F46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ounded Rectangle 68"/>
          <p:cNvSpPr/>
          <p:nvPr/>
        </p:nvSpPr>
        <p:spPr>
          <a:xfrm>
            <a:off x="8372475" y="5391150"/>
            <a:ext cx="2301180" cy="114300"/>
          </a:xfrm>
          <a:prstGeom prst="roundRect">
            <a:avLst>
              <a:gd name="adj" fmla="val 100000"/>
            </a:avLst>
          </a:prstGeom>
          <a:solidFill>
            <a:srgbClr val="4F46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8372475" y="5124450"/>
            <a:ext cx="1544240" cy="1905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/>
            <a:r>
              <a:rPr sz="1500">
                <a:solidFill>
                  <a:srgbClr val="D1D5DB"/>
                </a:solidFill>
                <a:latin typeface="PingFang SC"/>
              </a:rPr>
              <a:t>OpenAI o3 &amp; Claude 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19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19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3143250" y="2085975"/>
            <a:ext cx="6305550" cy="306705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3143250" y="2085975"/>
            <a:ext cx="6305550" cy="306705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3214836" y="2776388"/>
            <a:ext cx="200025" cy="125759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/>
            <a:r>
              <a:rPr sz="1600">
                <a:solidFill>
                  <a:srgbClr val="8892B0"/>
                </a:solidFill>
                <a:latin typeface="Helvetica Neue"/>
              </a:rPr>
              <a:t>准确率 (Accuracy)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91225" y="4981575"/>
            <a:ext cx="1871513" cy="20002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/>
            <a:r>
              <a:rPr sz="1600">
                <a:solidFill>
                  <a:srgbClr val="8892B0"/>
                </a:solidFill>
                <a:latin typeface="Helvetica Neue"/>
              </a:rPr>
              <a:t>推理步数 (Inference Steps)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476750" y="4143375"/>
            <a:ext cx="152400" cy="152400"/>
          </a:xfrm>
          <a:prstGeom prst="roundRect">
            <a:avLst>
              <a:gd name="adj" fmla="val 100000"/>
            </a:avLst>
          </a:prstGeom>
          <a:solidFill>
            <a:srgbClr val="FFB74D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ounded Rectangle 10"/>
          <p:cNvSpPr/>
          <p:nvPr/>
        </p:nvSpPr>
        <p:spPr>
          <a:xfrm>
            <a:off x="4476750" y="4143375"/>
            <a:ext cx="152400" cy="152400"/>
          </a:xfrm>
          <a:prstGeom prst="roundRect">
            <a:avLst>
              <a:gd name="adj" fmla="val 100000"/>
            </a:avLst>
          </a:prstGeom>
          <a:solidFill>
            <a:srgbClr val="FFB74D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ounded Rectangle 11"/>
          <p:cNvSpPr/>
          <p:nvPr/>
        </p:nvSpPr>
        <p:spPr>
          <a:xfrm>
            <a:off x="7524750" y="2809875"/>
            <a:ext cx="152400" cy="152400"/>
          </a:xfrm>
          <a:prstGeom prst="roundRect">
            <a:avLst>
              <a:gd name="adj" fmla="val 100000"/>
            </a:avLst>
          </a:prstGeom>
          <a:solidFill>
            <a:srgbClr val="66BB6A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7524750" y="2809875"/>
            <a:ext cx="152400" cy="152400"/>
          </a:xfrm>
          <a:prstGeom prst="roundRect">
            <a:avLst>
              <a:gd name="adj" fmla="val 100000"/>
            </a:avLst>
          </a:prstGeom>
          <a:solidFill>
            <a:srgbClr val="66BB6A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571500" y="476250"/>
            <a:ext cx="11049000" cy="65722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/>
            <a:r>
              <a:rPr sz="5200">
                <a:solidFill>
                  <a:srgbClr val="FFFFFF"/>
                </a:solidFill>
                <a:latin typeface="Helvetica Neue"/>
              </a:rPr>
              <a:t>思考得更久，结果会更好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1500" y="1228725"/>
            <a:ext cx="11049000" cy="35242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/>
            <a:r>
              <a:rPr sz="2800">
                <a:solidFill>
                  <a:srgbClr val="A8B2D1"/>
                </a:solidFill>
                <a:latin typeface="Helvetica Neue"/>
              </a:rPr>
              <a:t>为什么80K比40K更强？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9150" y="2850802"/>
            <a:ext cx="2857500" cy="3048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/>
            <a:r>
              <a:rPr sz="2400">
                <a:solidFill>
                  <a:srgbClr val="FFB74D"/>
                </a:solidFill>
                <a:latin typeface="Helvetica Neue"/>
              </a:rPr>
              <a:t>40K (标准版)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9150" y="3298477"/>
            <a:ext cx="2857500" cy="5485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>
              <a:lnSpc>
                <a:spcPct val="160000"/>
              </a:lnSpc>
            </a:pPr>
            <a:r>
              <a:rPr sz="1800">
                <a:solidFill>
                  <a:srgbClr val="CCD6F6"/>
                </a:solidFill>
                <a:latin typeface="Helvetica Neue"/>
              </a:rPr>
              <a:t>我们训练了模型的标准版本，在数学竞赛等复杂任务上表现出色。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9150" y="3942308"/>
            <a:ext cx="2857500" cy="4572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/>
            <a:r>
              <a:rPr sz="3600" b="1">
                <a:solidFill>
                  <a:srgbClr val="FFB74D"/>
                </a:solidFill>
                <a:latin typeface="Helvetica Neue"/>
              </a:rPr>
              <a:t>75.2%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9150" y="4447133"/>
            <a:ext cx="2857500" cy="27429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>
              <a:lnSpc>
                <a:spcPct val="160000"/>
              </a:lnSpc>
            </a:pPr>
            <a:r>
              <a:rPr sz="1800">
                <a:solidFill>
                  <a:srgbClr val="CCD6F6"/>
                </a:solidFill>
                <a:latin typeface="Helvetica Neue"/>
              </a:rPr>
              <a:t>数学竞赛准确率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15350" y="2835622"/>
            <a:ext cx="2857500" cy="3048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/>
            <a:r>
              <a:rPr sz="2400">
                <a:solidFill>
                  <a:srgbClr val="66BB6A"/>
                </a:solidFill>
                <a:latin typeface="Helvetica Neue"/>
              </a:rPr>
              <a:t>80K (深度思考版)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15350" y="3283297"/>
            <a:ext cx="2857500" cy="5485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>
              <a:lnSpc>
                <a:spcPct val="160000"/>
              </a:lnSpc>
            </a:pPr>
            <a:r>
              <a:rPr sz="1800">
                <a:solidFill>
                  <a:srgbClr val="CCD6F6"/>
                </a:solidFill>
                <a:latin typeface="Helvetica Neue"/>
              </a:rPr>
              <a:t>通过扩展训练，模型准确率获得持续且显著的提升。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15350" y="3927127"/>
            <a:ext cx="2857500" cy="4572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/>
            <a:r>
              <a:rPr sz="3600" b="1">
                <a:solidFill>
                  <a:srgbClr val="66BB6A"/>
                </a:solidFill>
                <a:latin typeface="Helvetica Neue"/>
              </a:rPr>
              <a:t>85.1%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66250" y="4451002"/>
            <a:ext cx="677465" cy="2571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>
              <a:lnSpc>
                <a:spcPct val="160000"/>
              </a:lnSpc>
            </a:pPr>
            <a:r>
              <a:rPr sz="2000">
                <a:solidFill>
                  <a:srgbClr val="66BB6A"/>
                </a:solidFill>
                <a:latin typeface="Helvetica Neue"/>
              </a:rPr>
              <a:t>(+9.9%)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15350" y="4431952"/>
            <a:ext cx="2857500" cy="3048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>
              <a:lnSpc>
                <a:spcPct val="160000"/>
              </a:lnSpc>
            </a:pPr>
            <a:r>
              <a:rPr sz="1800">
                <a:solidFill>
                  <a:srgbClr val="CCD6F6"/>
                </a:solidFill>
                <a:latin typeface="Helvetica Neue"/>
              </a:rPr>
              <a:t>数学竞赛准确率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500" y="6038850"/>
            <a:ext cx="11049000" cy="2476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/>
            <a:r>
              <a:rPr sz="2000" i="1">
                <a:solidFill>
                  <a:srgbClr val="A8B2D1"/>
                </a:solidFill>
                <a:latin typeface="Helvetica Neue"/>
              </a:rPr>
              <a:t>这证实了M1的核心设计理念：更长的推理过程能带来更优的解决方案。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A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A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1F9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1F9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1466850" y="1961257"/>
            <a:ext cx="9258300" cy="1763762"/>
          </a:xfrm>
          <a:prstGeom prst="roundRect">
            <a:avLst>
              <a:gd name="adj" fmla="val 16201"/>
            </a:avLst>
          </a:prstGeom>
          <a:solidFill>
            <a:srgbClr val="FFFFFF"/>
          </a:solidFill>
          <a:ln w="127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1466850" y="1961257"/>
            <a:ext cx="9258300" cy="1763762"/>
          </a:xfrm>
          <a:prstGeom prst="roundRect">
            <a:avLst>
              <a:gd name="adj" fmla="val 16201"/>
            </a:avLst>
          </a:prstGeom>
          <a:solidFill>
            <a:srgbClr val="FFFFFF"/>
          </a:solidFill>
          <a:ln w="127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809750" y="2323207"/>
            <a:ext cx="857250" cy="3085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>
              <a:lnSpc>
                <a:spcPct val="180000"/>
              </a:lnSpc>
            </a:pPr>
            <a:r>
              <a:rPr sz="1800" b="1">
                <a:solidFill>
                  <a:srgbClr val="FFD700"/>
                </a:solidFill>
                <a:latin typeface="PingFang SC"/>
              </a:rPr>
              <a:t>核心价值：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2250" y="2323207"/>
            <a:ext cx="7620000" cy="61704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>
              <a:lnSpc>
                <a:spcPct val="180000"/>
              </a:lnSpc>
            </a:pPr>
            <a:r>
              <a:rPr sz="1800">
                <a:solidFill>
                  <a:srgbClr val="FFFFFF"/>
                </a:solidFill>
                <a:latin typeface="PingFang SC"/>
              </a:rPr>
              <a:t>MiniMax-M1为解决需要深度思考和长文本处理的复杂现实世界问题，提供了一个高性价比且性能强大的开源解决方案。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9750" y="3054548"/>
            <a:ext cx="685800" cy="3085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>
              <a:lnSpc>
                <a:spcPct val="180000"/>
              </a:lnSpc>
            </a:pPr>
            <a:r>
              <a:rPr sz="1800" b="1">
                <a:solidFill>
                  <a:srgbClr val="FFD700"/>
                </a:solidFill>
                <a:latin typeface="PingFang SC"/>
              </a:rPr>
              <a:t>开放性：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90800" y="3113484"/>
            <a:ext cx="266700" cy="266700"/>
          </a:xfrm>
          <a:prstGeom prst="roundRect">
            <a:avLst>
              <a:gd name="adj" fmla="val 100000"/>
            </a:avLst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2590800" y="3054548"/>
            <a:ext cx="7172027" cy="3085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l">
              <a:lnSpc>
                <a:spcPct val="180000"/>
              </a:lnSpc>
            </a:pPr>
            <a:r>
              <a:rPr sz="1800">
                <a:solidFill>
                  <a:srgbClr val="FFFFFF"/>
                </a:solidFill>
                <a:latin typeface="PingFang SC"/>
              </a:rPr>
              <a:t>我们已将模型完全开源，并提供API，欢迎社区共同推动技术发展，构建开放共赢的生态。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3000" y="381000"/>
            <a:ext cx="2286000" cy="6096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/>
            <a:r>
              <a:rPr sz="4800" b="1">
                <a:solidFill>
                  <a:srgbClr val="FFD700"/>
                </a:solidFill>
                <a:latin typeface="PingFang SC"/>
              </a:rPr>
              <a:t>总结与展望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53000" y="1085850"/>
            <a:ext cx="2286000" cy="3048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/>
            <a:r>
              <a:rPr sz="2400" b="1">
                <a:solidFill>
                  <a:srgbClr val="E0E0E0"/>
                </a:solidFill>
                <a:latin typeface="PingFang SC"/>
              </a:rPr>
              <a:t>M1的价值与未来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1500" y="4267944"/>
            <a:ext cx="11049000" cy="2857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/>
            <a:r>
              <a:rPr sz="2200" b="1">
                <a:solidFill>
                  <a:srgbClr val="E0E0E0"/>
                </a:solidFill>
                <a:latin typeface="PingFang SC"/>
              </a:rPr>
              <a:t>未来方向：M1将成为下一代智能体 (Agent) 的坚实基础，赋能于以下前沿领域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028825" y="4839444"/>
            <a:ext cx="990600" cy="990600"/>
          </a:xfrm>
          <a:prstGeom prst="roundRect">
            <a:avLst>
              <a:gd name="adj" fmla="val 96153"/>
            </a:avLst>
          </a:prstGeom>
          <a:solidFill>
            <a:srgbClr val="FFD70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2028825" y="4839444"/>
            <a:ext cx="990600" cy="990600"/>
          </a:xfrm>
          <a:prstGeom prst="roundRect">
            <a:avLst>
              <a:gd name="adj" fmla="val 96153"/>
            </a:avLst>
          </a:prstGeom>
          <a:solidFill>
            <a:srgbClr val="FFD70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2095500" y="5972919"/>
            <a:ext cx="857250" cy="2286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/>
            <a:r>
              <a:rPr sz="1800">
                <a:solidFill>
                  <a:srgbClr val="FFFFFF"/>
                </a:solidFill>
                <a:latin typeface="PingFang SC"/>
              </a:rPr>
              <a:t>自动化办公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410075" y="4839444"/>
            <a:ext cx="990600" cy="990600"/>
          </a:xfrm>
          <a:prstGeom prst="roundRect">
            <a:avLst>
              <a:gd name="adj" fmla="val 96153"/>
            </a:avLst>
          </a:prstGeom>
          <a:solidFill>
            <a:srgbClr val="FFD70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4410075" y="4839444"/>
            <a:ext cx="990600" cy="990600"/>
          </a:xfrm>
          <a:prstGeom prst="roundRect">
            <a:avLst>
              <a:gd name="adj" fmla="val 96153"/>
            </a:avLst>
          </a:prstGeom>
          <a:solidFill>
            <a:srgbClr val="FFD70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562475" y="5972919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/>
            <a:r>
              <a:rPr sz="1800">
                <a:solidFill>
                  <a:srgbClr val="FFFFFF"/>
                </a:solidFill>
                <a:latin typeface="PingFang SC"/>
              </a:rPr>
              <a:t>科学发现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791325" y="4839444"/>
            <a:ext cx="990600" cy="990600"/>
          </a:xfrm>
          <a:prstGeom prst="roundRect">
            <a:avLst>
              <a:gd name="adj" fmla="val 96153"/>
            </a:avLst>
          </a:prstGeom>
          <a:solidFill>
            <a:srgbClr val="FFD70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ed Rectangle 22"/>
          <p:cNvSpPr/>
          <p:nvPr/>
        </p:nvSpPr>
        <p:spPr>
          <a:xfrm>
            <a:off x="6791325" y="4839444"/>
            <a:ext cx="990600" cy="990600"/>
          </a:xfrm>
          <a:prstGeom prst="roundRect">
            <a:avLst>
              <a:gd name="adj" fmla="val 96153"/>
            </a:avLst>
          </a:prstGeom>
          <a:solidFill>
            <a:srgbClr val="FFD70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6943725" y="5972919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/>
            <a:r>
              <a:rPr sz="1800">
                <a:solidFill>
                  <a:srgbClr val="FFFFFF"/>
                </a:solidFill>
                <a:latin typeface="PingFang SC"/>
              </a:rPr>
              <a:t>智能助理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9172575" y="4839444"/>
            <a:ext cx="990600" cy="990600"/>
          </a:xfrm>
          <a:prstGeom prst="roundRect">
            <a:avLst>
              <a:gd name="adj" fmla="val 96153"/>
            </a:avLst>
          </a:prstGeom>
          <a:solidFill>
            <a:srgbClr val="FFD70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ounded Rectangle 25"/>
          <p:cNvSpPr/>
          <p:nvPr/>
        </p:nvSpPr>
        <p:spPr>
          <a:xfrm>
            <a:off x="9172575" y="4839444"/>
            <a:ext cx="990600" cy="990600"/>
          </a:xfrm>
          <a:prstGeom prst="roundRect">
            <a:avLst>
              <a:gd name="adj" fmla="val 96153"/>
            </a:avLst>
          </a:prstGeom>
          <a:solidFill>
            <a:srgbClr val="FFD70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9324975" y="5972919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>
            <a:spAutoFit/>
          </a:bodyPr>
          <a:lstStyle/>
          <a:p>
            <a:pPr algn="ctr"/>
            <a:r>
              <a:rPr sz="1800">
                <a:solidFill>
                  <a:srgbClr val="FFFFFF"/>
                </a:solidFill>
                <a:latin typeface="PingFang SC"/>
              </a:rPr>
              <a:t>教育培训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