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1074" r:id="rId3"/>
    <p:sldId id="1075" r:id="rId4"/>
    <p:sldId id="1076" r:id="rId5"/>
    <p:sldId id="285" r:id="rId6"/>
    <p:sldId id="1077" r:id="rId7"/>
    <p:sldId id="1078" r:id="rId8"/>
    <p:sldId id="1079" r:id="rId9"/>
    <p:sldId id="1080" r:id="rId10"/>
    <p:sldId id="1081" r:id="rId11"/>
    <p:sldId id="1082" r:id="rId12"/>
    <p:sldId id="1083" r:id="rId13"/>
    <p:sldId id="287" r:id="rId14"/>
    <p:sldId id="32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RENZO STOFELLA" initials="LS" lastIdx="2" clrIdx="0">
    <p:extLst>
      <p:ext uri="{19B8F6BF-5375-455C-9EA6-DF929625EA0E}">
        <p15:presenceInfo xmlns:p15="http://schemas.microsoft.com/office/powerpoint/2012/main" userId="32ee39aa2c6ca785" providerId="Windows Live"/>
      </p:ext>
    </p:extLst>
  </p:cmAuthor>
  <p:cmAuthor id="2" name="Spectre" initials="S" lastIdx="2" clrIdx="1">
    <p:extLst>
      <p:ext uri="{19B8F6BF-5375-455C-9EA6-DF929625EA0E}">
        <p15:presenceInfo xmlns:p15="http://schemas.microsoft.com/office/powerpoint/2012/main" userId="Spectr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4472C4"/>
    <a:srgbClr val="0099FF"/>
    <a:srgbClr val="D0CECE"/>
    <a:srgbClr val="A5A5A5"/>
    <a:srgbClr val="5B9BD5"/>
    <a:srgbClr val="1992E8"/>
    <a:srgbClr val="7FCCFF"/>
    <a:srgbClr val="9BD7FF"/>
    <a:srgbClr val="5AB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9744" autoAdjust="0"/>
  </p:normalViewPr>
  <p:slideViewPr>
    <p:cSldViewPr snapToGrid="0">
      <p:cViewPr varScale="1">
        <p:scale>
          <a:sx n="53" d="100"/>
          <a:sy n="53" d="100"/>
        </p:scale>
        <p:origin x="11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5-10T00:45:52.415" idx="1">
    <p:pos x="7860" y="1645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5B255-86BC-469D-BD07-3C36E2C3F144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E0231-EEBE-4E83-96B1-2FB1F3827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00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FA003C-ACE2-4EF7-AF62-71758D32E637}" type="slidenum">
              <a:rPr kumimoji="0" lang="bg-BG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bg-BG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1257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E0231-EEBE-4E83-96B1-2FB1F3827F1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913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E0231-EEBE-4E83-96B1-2FB1F3827F1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257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3805F-A22C-45C8-9C4F-371396EDB6F5}" type="datetime1">
              <a:rPr lang="en-GB" smtClean="0"/>
              <a:t>10/05/2019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618959"/>
      </p:ext>
    </p:extLst>
  </p:cSld>
  <p:clrMapOvr>
    <a:masterClrMapping/>
  </p:clrMapOvr>
  <p:transition spd="slow" advClick="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D81A4B-61E1-439F-9FF9-4DF06FEEA102}" type="datetime1">
              <a:rPr lang="en-GB" smtClean="0"/>
              <a:t>10/05/2019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911271"/>
      </p:ext>
    </p:extLst>
  </p:cSld>
  <p:clrMapOvr>
    <a:masterClrMapping/>
  </p:clrMapOvr>
  <p:transition spd="slow" advClick="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6397BC-BB34-419A-8CBE-210FC82E14AB}" type="datetime1">
              <a:rPr lang="en-GB" smtClean="0"/>
              <a:t>10/05/2019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855193"/>
      </p:ext>
    </p:extLst>
  </p:cSld>
  <p:clrMapOvr>
    <a:masterClrMapping/>
  </p:clrMapOvr>
  <p:transition spd="slow" advClick="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397427"/>
      </p:ext>
    </p:extLst>
  </p:cSld>
  <p:clrMapOvr>
    <a:masterClrMapping/>
  </p:clrMapOvr>
  <p:transition spd="slow" advClick="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11900"/>
            <a:ext cx="12192000" cy="4095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21583"/>
            <a:ext cx="10515600" cy="520701"/>
          </a:xfrm>
        </p:spPr>
        <p:txBody>
          <a:bodyPr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552464-495C-43E8-AEA9-AE6E19C60F7B}" type="datetime1">
              <a:rPr lang="en-GB" smtClean="0"/>
              <a:t>10/05/2019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463093"/>
      </p:ext>
    </p:extLst>
  </p:cSld>
  <p:clrMapOvr>
    <a:masterClrMapping/>
  </p:clrMapOvr>
  <p:transition spd="slow" advClick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052720-1600-4264-90B5-341DE8EBE5F4}" type="datetime1">
              <a:rPr lang="en-GB" smtClean="0"/>
              <a:t>10/05/2019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479908"/>
      </p:ext>
    </p:extLst>
  </p:cSld>
  <p:clrMapOvr>
    <a:masterClrMapping/>
  </p:clrMapOvr>
  <p:transition spd="slow" advClick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1C896D-DE1F-4B3D-97B7-7D782905F10B}" type="datetime1">
              <a:rPr lang="en-GB" smtClean="0"/>
              <a:t>10/05/2019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598574"/>
      </p:ext>
    </p:extLst>
  </p:cSld>
  <p:clrMapOvr>
    <a:masterClrMapping/>
  </p:clrMapOvr>
  <p:transition spd="slow" advClick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62B964-394A-43DF-AC82-A64B5C385C71}" type="datetime1">
              <a:rPr lang="en-GB" smtClean="0"/>
              <a:t>10/05/2019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413744"/>
      </p:ext>
    </p:extLst>
  </p:cSld>
  <p:clrMapOvr>
    <a:masterClrMapping/>
  </p:clrMapOvr>
  <p:transition spd="slow" advClick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46742"/>
            <a:ext cx="10515600" cy="537030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82374E-BA49-474C-A459-6C6E5B5F46ED}" type="datetime1">
              <a:rPr lang="en-GB" smtClean="0"/>
              <a:t>10/05/2019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53103"/>
      </p:ext>
    </p:extLst>
  </p:cSld>
  <p:clrMapOvr>
    <a:masterClrMapping/>
  </p:clrMapOvr>
  <p:transition spd="slow" advClick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A5242E-CE0A-4C20-89AB-AB2DDD85A073}" type="datetime1">
              <a:rPr lang="en-GB" smtClean="0"/>
              <a:t>10/05/2019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208363"/>
      </p:ext>
    </p:extLst>
  </p:cSld>
  <p:clrMapOvr>
    <a:masterClrMapping/>
  </p:clrMapOvr>
  <p:transition spd="slow" advClick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72C397-C2BC-4EB1-A607-E91DDF290B29}" type="datetime1">
              <a:rPr lang="en-GB" smtClean="0"/>
              <a:t>10/05/2019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71471"/>
      </p:ext>
    </p:extLst>
  </p:cSld>
  <p:clrMapOvr>
    <a:masterClrMapping/>
  </p:clrMapOvr>
  <p:transition spd="slow" advClick="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7E0103-CC26-4A9D-8BE3-7F3A8160FB0F}" type="datetime1">
              <a:rPr lang="en-GB" smtClean="0"/>
              <a:t>10/05/2019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Group 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745621"/>
      </p:ext>
    </p:extLst>
  </p:cSld>
  <p:clrMapOvr>
    <a:masterClrMapping/>
  </p:clrMapOvr>
  <p:transition spd="slow" advClick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/>
              <a:t>Group 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1EBC6FE4-E8DC-423C-956D-542A5AAB937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Click="0">
    <p:push dir="u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5810102" cy="68732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16" name="TextBox 14"/>
          <p:cNvSpPr txBox="1"/>
          <p:nvPr/>
        </p:nvSpPr>
        <p:spPr>
          <a:xfrm>
            <a:off x="-1" y="1954812"/>
            <a:ext cx="5810100" cy="1154154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>
              <a:defRPr/>
            </a:pPr>
            <a:r>
              <a:rPr lang="it-IT" sz="7200" b="1" kern="0" dirty="0" smtClean="0">
                <a:solidFill>
                  <a:prstClr val="white"/>
                </a:solidFill>
                <a:latin typeface="Century Gothic" panose="020B0502020202090204" pitchFamily="34" charset="0"/>
                <a:cs typeface="Lato Regular"/>
              </a:rPr>
              <a:t>Chicago</a:t>
            </a:r>
            <a:endParaRPr lang="it-IT" sz="4000" b="1" kern="0" dirty="0">
              <a:solidFill>
                <a:prstClr val="white"/>
              </a:solidFill>
              <a:latin typeface="Century Gothic" panose="020B0502020202090204" pitchFamily="34" charset="0"/>
              <a:cs typeface="Lato Regular"/>
            </a:endParaRPr>
          </a:p>
        </p:txBody>
      </p:sp>
      <p:sp>
        <p:nvSpPr>
          <p:cNvPr id="17" name="CasellaDiTesto 1"/>
          <p:cNvSpPr txBox="1"/>
          <p:nvPr/>
        </p:nvSpPr>
        <p:spPr>
          <a:xfrm>
            <a:off x="-1" y="6342251"/>
            <a:ext cx="5810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prstClr val="white"/>
                </a:solidFill>
                <a:latin typeface="Century Gothic" panose="020B0502020202090204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Academic Year 2017/2018</a:t>
            </a:r>
            <a:endParaRPr lang="it-IT" sz="1600" kern="0" dirty="0">
              <a:solidFill>
                <a:prstClr val="white"/>
              </a:solidFill>
              <a:latin typeface="Century Gothic" panose="020B0502020202090204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-1" y="3601937"/>
            <a:ext cx="58101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2800" b="1" kern="0" dirty="0" smtClean="0">
                <a:solidFill>
                  <a:prstClr val="white"/>
                </a:solidFill>
                <a:latin typeface="Century Gothic" panose="020B0502020202090204" pitchFamily="34" charset="0"/>
                <a:cs typeface="Lato Regular"/>
              </a:rPr>
              <a:t>Crime Data Visualization</a:t>
            </a:r>
            <a:endParaRPr lang="it-IT" sz="2800" b="1" kern="0" dirty="0">
              <a:solidFill>
                <a:prstClr val="white"/>
              </a:solidFill>
              <a:latin typeface="Century Gothic" panose="020B0502020202090204" pitchFamily="34" charset="0"/>
              <a:cs typeface="Lato Regular"/>
            </a:endParaRPr>
          </a:p>
          <a:p>
            <a:pPr algn="ctr">
              <a:defRPr/>
            </a:pPr>
            <a:r>
              <a:rPr lang="it-IT" sz="3200" b="1" kern="0" dirty="0">
                <a:solidFill>
                  <a:prstClr val="white"/>
                </a:solidFill>
                <a:latin typeface="Century Gothic" panose="020B0502020202090204" pitchFamily="34" charset="0"/>
                <a:cs typeface="Lato Regular"/>
              </a:rPr>
              <a:t> -</a:t>
            </a:r>
          </a:p>
          <a:p>
            <a:pPr algn="ctr">
              <a:defRPr/>
            </a:pPr>
            <a:r>
              <a:rPr lang="it-IT" sz="2800" dirty="0">
                <a:solidFill>
                  <a:schemeClr val="bg1"/>
                </a:solidFill>
                <a:latin typeface="Century Gothic" panose="020B0502020202090204" pitchFamily="34" charset="0"/>
              </a:rPr>
              <a:t>Main Results and Recommendations </a:t>
            </a:r>
            <a:endParaRPr lang="id-ID" sz="2800" b="1" kern="0" dirty="0">
              <a:solidFill>
                <a:prstClr val="white"/>
              </a:solidFill>
              <a:latin typeface="Century Gothic" panose="020B0502020202090204" pitchFamily="34" charset="0"/>
              <a:cs typeface="Lato Regular"/>
            </a:endParaRPr>
          </a:p>
          <a:p>
            <a:endParaRPr lang="it-IT" sz="3200" dirty="0">
              <a:latin typeface="Century Gothic" panose="020B0502020202090204" pitchFamily="34" charset="0"/>
            </a:endParaRPr>
          </a:p>
        </p:txBody>
      </p:sp>
      <p:sp>
        <p:nvSpPr>
          <p:cNvPr id="21" name="TextBox 75"/>
          <p:cNvSpPr txBox="1"/>
          <p:nvPr/>
        </p:nvSpPr>
        <p:spPr>
          <a:xfrm>
            <a:off x="6662951" y="4996247"/>
            <a:ext cx="4697735" cy="975570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i="1" dirty="0" smtClean="0">
                <a:solidFill>
                  <a:srgbClr val="4472C4"/>
                </a:solidFill>
                <a:latin typeface="Century Gothic" panose="020B0502020202090204" pitchFamily="34" charset="0"/>
              </a:rPr>
              <a:t>by</a:t>
            </a:r>
            <a:endParaRPr lang="en-US" sz="2000" b="1" i="1" dirty="0" smtClean="0">
              <a:solidFill>
                <a:srgbClr val="4472C4"/>
              </a:solidFill>
              <a:latin typeface="Century Gothic" panose="020B050202020209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b="1" dirty="0" err="1" smtClean="0">
                <a:solidFill>
                  <a:srgbClr val="4472C4"/>
                </a:solidFill>
                <a:latin typeface="Century Gothic" panose="020B0502020202090204" pitchFamily="34" charset="0"/>
              </a:rPr>
              <a:t>Rubiya</a:t>
            </a:r>
            <a:r>
              <a:rPr lang="en-US" sz="2000" b="1" dirty="0" smtClean="0">
                <a:solidFill>
                  <a:srgbClr val="4472C4"/>
                </a:solidFill>
                <a:latin typeface="Century Gothic" panose="020B0502020202090204" pitchFamily="34" charset="0"/>
              </a:rPr>
              <a:t> </a:t>
            </a:r>
            <a:r>
              <a:rPr lang="en-US" sz="2000" b="1" dirty="0" err="1" smtClean="0">
                <a:solidFill>
                  <a:srgbClr val="4472C4"/>
                </a:solidFill>
                <a:latin typeface="Century Gothic" panose="020B0502020202090204" pitchFamily="34" charset="0"/>
              </a:rPr>
              <a:t>Riaz</a:t>
            </a:r>
            <a:endParaRPr lang="en-US" sz="2000" b="1" dirty="0">
              <a:solidFill>
                <a:srgbClr val="4472C4"/>
              </a:solidFill>
              <a:latin typeface="Century Gothic" panose="020B050202020209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099" y="0"/>
            <a:ext cx="6403443" cy="360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5707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463"/>
            <a:ext cx="11000874" cy="520701"/>
          </a:xfrm>
        </p:spPr>
        <p:txBody>
          <a:bodyPr/>
          <a:lstStyle/>
          <a:p>
            <a:r>
              <a:rPr lang="en-GB" dirty="0" smtClean="0"/>
              <a:t>Tertiary Analysis: Plotting Crime using previous results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10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37" y="1504841"/>
            <a:ext cx="2659039" cy="15778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23405" y="1800039"/>
            <a:ext cx="31041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Theft</a:t>
            </a:r>
            <a:r>
              <a:rPr lang="en-GB" sz="1400" dirty="0" smtClean="0"/>
              <a:t> in </a:t>
            </a:r>
            <a:r>
              <a:rPr lang="en-GB" sz="1400" i="1" dirty="0" smtClean="0"/>
              <a:t>streets, year 2016 with arrests made,</a:t>
            </a:r>
          </a:p>
          <a:p>
            <a:r>
              <a:rPr lang="en-GB" sz="1400" dirty="0"/>
              <a:t>M</a:t>
            </a:r>
            <a:r>
              <a:rPr lang="en-GB" sz="1400" dirty="0" smtClean="0"/>
              <a:t>ost prevalent along the harbour. </a:t>
            </a:r>
            <a:endParaRPr lang="it-IT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24" y="3830578"/>
            <a:ext cx="2613081" cy="15505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23405" y="4076014"/>
            <a:ext cx="2616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Criminal Damage </a:t>
            </a:r>
            <a:r>
              <a:rPr lang="en-GB" sz="1400" dirty="0" smtClean="0"/>
              <a:t>in </a:t>
            </a:r>
            <a:r>
              <a:rPr lang="en-GB" sz="1400" i="1" dirty="0" smtClean="0"/>
              <a:t>streets, year 2016 with arrests made.</a:t>
            </a:r>
          </a:p>
          <a:p>
            <a:r>
              <a:rPr lang="en-GB" sz="1400" dirty="0" smtClean="0"/>
              <a:t>Most dense areas:</a:t>
            </a:r>
          </a:p>
          <a:p>
            <a:r>
              <a:rPr lang="en-GB" sz="1400" dirty="0" smtClean="0"/>
              <a:t>-West Roosevelt road</a:t>
            </a:r>
          </a:p>
          <a:p>
            <a:r>
              <a:rPr lang="en-GB" sz="1400" dirty="0"/>
              <a:t>-</a:t>
            </a:r>
            <a:r>
              <a:rPr lang="en-GB" sz="1400" dirty="0" smtClean="0"/>
              <a:t>West 71</a:t>
            </a:r>
            <a:r>
              <a:rPr lang="en-GB" sz="1400" baseline="30000" dirty="0" smtClean="0"/>
              <a:t>st </a:t>
            </a:r>
            <a:endParaRPr lang="en-GB" sz="1400" dirty="0" smtClean="0"/>
          </a:p>
          <a:p>
            <a:r>
              <a:rPr lang="en-GB" sz="1400" dirty="0" smtClean="0"/>
              <a:t>-Grant park</a:t>
            </a:r>
            <a:endParaRPr lang="it-IT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569" y="3992475"/>
            <a:ext cx="2615679" cy="1552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046950" y="3956081"/>
            <a:ext cx="25840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Battery</a:t>
            </a:r>
            <a:r>
              <a:rPr lang="en-GB" sz="1400" dirty="0" smtClean="0"/>
              <a:t> in </a:t>
            </a:r>
            <a:r>
              <a:rPr lang="en-GB" sz="1400" i="1" dirty="0" smtClean="0"/>
              <a:t>apartments, year 2016 with arrests made.</a:t>
            </a:r>
          </a:p>
          <a:p>
            <a:r>
              <a:rPr lang="en-GB" sz="1400" dirty="0" smtClean="0"/>
              <a:t>Areas:</a:t>
            </a:r>
          </a:p>
          <a:p>
            <a:r>
              <a:rPr lang="en-GB" sz="1400" dirty="0" smtClean="0"/>
              <a:t>-East 79</a:t>
            </a:r>
            <a:r>
              <a:rPr lang="en-GB" sz="1400" baseline="30000" dirty="0" smtClean="0"/>
              <a:t>th</a:t>
            </a:r>
            <a:r>
              <a:rPr lang="en-GB" sz="1400" dirty="0" smtClean="0"/>
              <a:t> Street</a:t>
            </a:r>
          </a:p>
          <a:p>
            <a:r>
              <a:rPr lang="en-GB" sz="1400" dirty="0" smtClean="0"/>
              <a:t>-West Roosevelt Road</a:t>
            </a:r>
            <a:endParaRPr lang="it-IT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274" y="1540967"/>
            <a:ext cx="2686267" cy="15939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943129" y="1922448"/>
            <a:ext cx="3311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Narcotics</a:t>
            </a:r>
            <a:r>
              <a:rPr lang="en-GB" sz="1200" dirty="0" smtClean="0"/>
              <a:t> on </a:t>
            </a:r>
            <a:r>
              <a:rPr lang="en-GB" sz="1200" i="1" dirty="0" smtClean="0"/>
              <a:t>sidewalks, year 2016 with arrests made</a:t>
            </a:r>
            <a:r>
              <a:rPr lang="en-GB" sz="1200" dirty="0" smtClean="0"/>
              <a:t>. Most prevalent:</a:t>
            </a:r>
          </a:p>
          <a:p>
            <a:r>
              <a:rPr lang="en-GB" sz="1200" dirty="0" smtClean="0"/>
              <a:t>-West Roosevelt Road</a:t>
            </a:r>
          </a:p>
          <a:p>
            <a:r>
              <a:rPr lang="en-GB" sz="1200" dirty="0" smtClean="0"/>
              <a:t>-Harbour</a:t>
            </a:r>
            <a:endParaRPr lang="it-IT" sz="1200" dirty="0"/>
          </a:p>
        </p:txBody>
      </p:sp>
      <p:sp>
        <p:nvSpPr>
          <p:cNvPr id="14" name="Rettangolo 1">
            <a:extLst>
              <a:ext uri="{FF2B5EF4-FFF2-40B4-BE49-F238E27FC236}">
                <a16:creationId xmlns:a16="http://schemas.microsoft.com/office/drawing/2014/main" xmlns="" id="{CCB81068-19D4-42C6-A195-875C6BC0B2B1}"/>
              </a:ext>
            </a:extLst>
          </p:cNvPr>
          <p:cNvSpPr/>
          <p:nvPr/>
        </p:nvSpPr>
        <p:spPr>
          <a:xfrm>
            <a:off x="2794819" y="532414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258829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Tertiary Analysis contd.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11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84748" y="842284"/>
            <a:ext cx="7772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Code:</a:t>
            </a:r>
          </a:p>
          <a:p>
            <a:r>
              <a:rPr lang="it-IT" dirty="0" smtClean="0">
                <a:solidFill>
                  <a:srgbClr val="0070C0"/>
                </a:solidFill>
              </a:rPr>
              <a:t>bnd </a:t>
            </a:r>
            <a:r>
              <a:rPr lang="it-IT" dirty="0">
                <a:solidFill>
                  <a:srgbClr val="0070C0"/>
                </a:solidFill>
              </a:rPr>
              <a:t>&lt;- readOGR("pd.geojson</a:t>
            </a:r>
            <a:r>
              <a:rPr lang="it-IT" dirty="0" smtClean="0">
                <a:solidFill>
                  <a:srgbClr val="0070C0"/>
                </a:solidFill>
              </a:rPr>
              <a:t>")   </a:t>
            </a:r>
            <a:r>
              <a:rPr lang="it-IT" i="1" dirty="0" smtClean="0"/>
              <a:t>##function of rgdal library to read basic map of </a:t>
            </a:r>
            <a:br>
              <a:rPr lang="it-IT" i="1" dirty="0" smtClean="0"/>
            </a:br>
            <a:r>
              <a:rPr lang="it-IT" i="1" dirty="0" smtClean="0"/>
              <a:t>                                                             chicago</a:t>
            </a:r>
          </a:p>
          <a:p>
            <a:endParaRPr lang="en-GB" i="1" dirty="0" smtClean="0">
              <a:solidFill>
                <a:srgbClr val="0070C0"/>
              </a:solidFill>
            </a:endParaRPr>
          </a:p>
          <a:p>
            <a:r>
              <a:rPr lang="en-GB" i="1" dirty="0" smtClean="0"/>
              <a:t>##leaflet() function to plot basic map of </a:t>
            </a:r>
            <a:r>
              <a:rPr lang="en-GB" i="1" dirty="0" err="1" smtClean="0"/>
              <a:t>chicago</a:t>
            </a:r>
            <a:endParaRPr lang="it-IT" i="1" dirty="0"/>
          </a:p>
          <a:p>
            <a:r>
              <a:rPr lang="it-IT" dirty="0">
                <a:solidFill>
                  <a:srgbClr val="0070C0"/>
                </a:solidFill>
              </a:rPr>
              <a:t>m&lt;-leaflet() %&gt;% addProviderTiles(providers$Stamen.Toner) %&gt;% </a:t>
            </a:r>
          </a:p>
          <a:p>
            <a:r>
              <a:rPr lang="it-IT" dirty="0">
                <a:solidFill>
                  <a:srgbClr val="0070C0"/>
                </a:solidFill>
              </a:rPr>
              <a:t>  addPolygons(data=bnd, color="#690000", weight=1,)+</a:t>
            </a:r>
          </a:p>
          <a:p>
            <a:r>
              <a:rPr lang="it-IT" dirty="0">
                <a:solidFill>
                  <a:srgbClr val="0070C0"/>
                </a:solidFill>
              </a:rPr>
              <a:t>  addCircleMarkers(data = bnd, popup = popupTable(bnd</a:t>
            </a:r>
            <a:r>
              <a:rPr lang="it-IT" dirty="0" smtClean="0">
                <a:solidFill>
                  <a:srgbClr val="0070C0"/>
                </a:solidFill>
              </a:rPr>
              <a:t>))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it-IT" i="1" dirty="0" smtClean="0"/>
              <a:t>##sql query to get highest theft locations for year=2016,location=Street,Arrest=1 </a:t>
            </a:r>
            <a:endParaRPr lang="it-IT" i="1" dirty="0"/>
          </a:p>
          <a:p>
            <a:r>
              <a:rPr lang="it-IT" dirty="0">
                <a:solidFill>
                  <a:srgbClr val="0070C0"/>
                </a:solidFill>
              </a:rPr>
              <a:t>maptheft = sqldf("Select Latitude, Longitude </a:t>
            </a:r>
          </a:p>
          <a:p>
            <a:r>
              <a:rPr lang="it-IT" dirty="0">
                <a:solidFill>
                  <a:srgbClr val="0070C0"/>
                </a:solidFill>
              </a:rPr>
              <a:t>                  from data </a:t>
            </a:r>
          </a:p>
          <a:p>
            <a:r>
              <a:rPr lang="it-IT" dirty="0">
                <a:solidFill>
                  <a:srgbClr val="0070C0"/>
                </a:solidFill>
              </a:rPr>
              <a:t>                  where Year=2016 and </a:t>
            </a:r>
          </a:p>
          <a:p>
            <a:r>
              <a:rPr lang="it-IT" dirty="0">
                <a:solidFill>
                  <a:srgbClr val="0070C0"/>
                </a:solidFill>
              </a:rPr>
              <a:t>                  PrimaryType='THEFT' </a:t>
            </a:r>
          </a:p>
          <a:p>
            <a:r>
              <a:rPr lang="it-IT" dirty="0">
                <a:solidFill>
                  <a:srgbClr val="0070C0"/>
                </a:solidFill>
              </a:rPr>
              <a:t>                  and LocationDescription='STREET' and </a:t>
            </a:r>
          </a:p>
          <a:p>
            <a:r>
              <a:rPr lang="it-IT" dirty="0">
                <a:solidFill>
                  <a:srgbClr val="0070C0"/>
                </a:solidFill>
              </a:rPr>
              <a:t>                  Arrest=1")</a:t>
            </a:r>
          </a:p>
          <a:p>
            <a:r>
              <a:rPr lang="it-IT" i="1" dirty="0" smtClean="0"/>
              <a:t>##plot above the basic plot</a:t>
            </a:r>
          </a:p>
          <a:p>
            <a:r>
              <a:rPr lang="it-IT" dirty="0" smtClean="0">
                <a:solidFill>
                  <a:srgbClr val="0070C0"/>
                </a:solidFill>
              </a:rPr>
              <a:t>m %&gt;% </a:t>
            </a:r>
            <a:br>
              <a:rPr lang="it-IT" dirty="0" smtClean="0">
                <a:solidFill>
                  <a:srgbClr val="0070C0"/>
                </a:solidFill>
              </a:rPr>
            </a:br>
            <a:r>
              <a:rPr lang="it-IT" dirty="0" smtClean="0">
                <a:solidFill>
                  <a:srgbClr val="0070C0"/>
                </a:solidFill>
              </a:rPr>
              <a:t>addCircleMarkers(lng=maptheft$Longitude,lat=maptheft$Latitude,radius=0</a:t>
            </a:r>
            <a:r>
              <a:rPr lang="it-IT" dirty="0">
                <a:solidFill>
                  <a:srgbClr val="0070C0"/>
                </a:solidFill>
              </a:rPr>
              <a:t>)</a:t>
            </a:r>
          </a:p>
          <a:p>
            <a:endParaRPr lang="it-IT" dirty="0">
              <a:solidFill>
                <a:srgbClr val="0070C0"/>
              </a:solidFill>
            </a:endParaRPr>
          </a:p>
          <a:p>
            <a:endParaRPr lang="it-I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041" y="1390371"/>
            <a:ext cx="3548356" cy="2208946"/>
          </a:xfrm>
          <a:prstGeom prst="rect">
            <a:avLst/>
          </a:prstGeom>
        </p:spPr>
      </p:pic>
      <p:sp>
        <p:nvSpPr>
          <p:cNvPr id="8" name="Rettangolo 1">
            <a:extLst>
              <a:ext uri="{FF2B5EF4-FFF2-40B4-BE49-F238E27FC236}">
                <a16:creationId xmlns:a16="http://schemas.microsoft.com/office/drawing/2014/main" xmlns="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452818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News to cross-check direction of analysis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12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348" y="3670880"/>
            <a:ext cx="4435898" cy="23738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430" y="3413115"/>
            <a:ext cx="2853096" cy="26316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293" y="1271493"/>
            <a:ext cx="3898232" cy="18497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1528" y="1271493"/>
            <a:ext cx="3499095" cy="2141621"/>
          </a:xfrm>
          <a:prstGeom prst="rect">
            <a:avLst/>
          </a:prstGeom>
        </p:spPr>
      </p:pic>
      <p:sp>
        <p:nvSpPr>
          <p:cNvPr id="12" name="Rettangolo 1">
            <a:extLst>
              <a:ext uri="{FF2B5EF4-FFF2-40B4-BE49-F238E27FC236}">
                <a16:creationId xmlns:a16="http://schemas.microsoft.com/office/drawing/2014/main" xmlns="" id="{CCB81068-19D4-42C6-A195-875C6BC0B2B1}"/>
              </a:ext>
            </a:extLst>
          </p:cNvPr>
          <p:cNvSpPr/>
          <p:nvPr/>
        </p:nvSpPr>
        <p:spPr>
          <a:xfrm>
            <a:off x="2165685" y="796565"/>
            <a:ext cx="7943364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40110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4</a:t>
            </a:r>
          </a:p>
        </p:txBody>
      </p:sp>
      <p:sp>
        <p:nvSpPr>
          <p:cNvPr id="29" name="Rettangolo 1">
            <a:extLst>
              <a:ext uri="{FF2B5EF4-FFF2-40B4-BE49-F238E27FC236}">
                <a16:creationId xmlns:a16="http://schemas.microsoft.com/office/drawing/2014/main" xmlns="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30" name="Rectangle 102">
            <a:extLst>
              <a:ext uri="{FF2B5EF4-FFF2-40B4-BE49-F238E27FC236}">
                <a16:creationId xmlns:a16="http://schemas.microsoft.com/office/drawing/2014/main" xmlns="" id="{5260063C-1648-49A0-B862-5267832E9D76}"/>
              </a:ext>
            </a:extLst>
          </p:cNvPr>
          <p:cNvSpPr/>
          <p:nvPr/>
        </p:nvSpPr>
        <p:spPr>
          <a:xfrm>
            <a:off x="2483927" y="89197"/>
            <a:ext cx="72241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prstClr val="black"/>
                </a:solidFill>
                <a:latin typeface="Century Gothic" panose="020B0502020202020204" pitchFamily="34" charset="0"/>
                <a:ea typeface="+mj-ea"/>
                <a:cs typeface="+mj-cs"/>
              </a:rPr>
              <a:t>RESULTS AND CONCLUSION</a:t>
            </a:r>
            <a:endParaRPr lang="en-US" dirty="0"/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xmlns="" id="{F754B0B4-D112-475E-80B0-72A118F6D6F2}"/>
              </a:ext>
            </a:extLst>
          </p:cNvPr>
          <p:cNvGrpSpPr>
            <a:grpSpLocks noChangeAspect="1"/>
          </p:cNvGrpSpPr>
          <p:nvPr/>
        </p:nvGrpSpPr>
        <p:grpSpPr>
          <a:xfrm>
            <a:off x="519638" y="1091681"/>
            <a:ext cx="2924259" cy="2167930"/>
            <a:chOff x="1927461" y="409125"/>
            <a:chExt cx="7559439" cy="5604267"/>
          </a:xfrm>
        </p:grpSpPr>
        <p:sp>
          <p:nvSpPr>
            <p:cNvPr id="236" name="Freeform 171">
              <a:extLst>
                <a:ext uri="{FF2B5EF4-FFF2-40B4-BE49-F238E27FC236}">
                  <a16:creationId xmlns:a16="http://schemas.microsoft.com/office/drawing/2014/main" xmlns="" id="{DC739183-55E6-48BD-97BB-D34664A29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4161" y="5675446"/>
              <a:ext cx="2859508" cy="337946"/>
            </a:xfrm>
            <a:custGeom>
              <a:avLst/>
              <a:gdLst>
                <a:gd name="T0" fmla="*/ 1663 w 1664"/>
                <a:gd name="T1" fmla="*/ 109 h 217"/>
                <a:gd name="T2" fmla="*/ 1663 w 1664"/>
                <a:gd name="T3" fmla="*/ 109 h 217"/>
                <a:gd name="T4" fmla="*/ 832 w 1664"/>
                <a:gd name="T5" fmla="*/ 216 h 217"/>
                <a:gd name="T6" fmla="*/ 0 w 1664"/>
                <a:gd name="T7" fmla="*/ 109 h 217"/>
                <a:gd name="T8" fmla="*/ 832 w 1664"/>
                <a:gd name="T9" fmla="*/ 0 h 217"/>
                <a:gd name="T10" fmla="*/ 1663 w 1664"/>
                <a:gd name="T11" fmla="*/ 10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4" h="217">
                  <a:moveTo>
                    <a:pt x="1663" y="109"/>
                  </a:moveTo>
                  <a:lnTo>
                    <a:pt x="1663" y="109"/>
                  </a:lnTo>
                  <a:cubicBezTo>
                    <a:pt x="1663" y="169"/>
                    <a:pt x="1292" y="216"/>
                    <a:pt x="832" y="216"/>
                  </a:cubicBezTo>
                  <a:cubicBezTo>
                    <a:pt x="371" y="216"/>
                    <a:pt x="0" y="169"/>
                    <a:pt x="0" y="109"/>
                  </a:cubicBezTo>
                  <a:cubicBezTo>
                    <a:pt x="0" y="49"/>
                    <a:pt x="371" y="0"/>
                    <a:pt x="832" y="0"/>
                  </a:cubicBezTo>
                  <a:cubicBezTo>
                    <a:pt x="1292" y="0"/>
                    <a:pt x="1663" y="49"/>
                    <a:pt x="1663" y="109"/>
                  </a:cubicBezTo>
                </a:path>
              </a:pathLst>
            </a:custGeom>
            <a:solidFill>
              <a:srgbClr val="92B7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7" name="Freeform 172">
              <a:extLst>
                <a:ext uri="{FF2B5EF4-FFF2-40B4-BE49-F238E27FC236}">
                  <a16:creationId xmlns:a16="http://schemas.microsoft.com/office/drawing/2014/main" xmlns="" id="{C9FAD3CD-E141-4492-9CE4-3EE5716D6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771" y="451368"/>
              <a:ext cx="4061110" cy="239378"/>
            </a:xfrm>
            <a:custGeom>
              <a:avLst/>
              <a:gdLst>
                <a:gd name="T0" fmla="*/ 2357 w 2358"/>
                <a:gd name="T1" fmla="*/ 152 h 153"/>
                <a:gd name="T2" fmla="*/ 0 w 2358"/>
                <a:gd name="T3" fmla="*/ 152 h 153"/>
                <a:gd name="T4" fmla="*/ 0 w 2358"/>
                <a:gd name="T5" fmla="*/ 0 h 153"/>
                <a:gd name="T6" fmla="*/ 2357 w 2358"/>
                <a:gd name="T7" fmla="*/ 0 h 153"/>
                <a:gd name="T8" fmla="*/ 2357 w 2358"/>
                <a:gd name="T9" fmla="*/ 15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8" h="153">
                  <a:moveTo>
                    <a:pt x="2357" y="152"/>
                  </a:moveTo>
                  <a:lnTo>
                    <a:pt x="0" y="152"/>
                  </a:lnTo>
                  <a:lnTo>
                    <a:pt x="0" y="0"/>
                  </a:lnTo>
                  <a:lnTo>
                    <a:pt x="2357" y="0"/>
                  </a:lnTo>
                  <a:lnTo>
                    <a:pt x="2357" y="152"/>
                  </a:lnTo>
                </a:path>
              </a:pathLst>
            </a:custGeom>
            <a:solidFill>
              <a:srgbClr val="403F3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8" name="Freeform 173">
              <a:extLst>
                <a:ext uri="{FF2B5EF4-FFF2-40B4-BE49-F238E27FC236}">
                  <a16:creationId xmlns:a16="http://schemas.microsoft.com/office/drawing/2014/main" xmlns="" id="{F888E69D-34AD-4982-87B4-8B6E0266A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461" y="409125"/>
              <a:ext cx="159708" cy="330905"/>
            </a:xfrm>
            <a:custGeom>
              <a:avLst/>
              <a:gdLst>
                <a:gd name="T0" fmla="*/ 98 w 99"/>
                <a:gd name="T1" fmla="*/ 187 h 213"/>
                <a:gd name="T2" fmla="*/ 98 w 99"/>
                <a:gd name="T3" fmla="*/ 187 h 213"/>
                <a:gd name="T4" fmla="*/ 67 w 99"/>
                <a:gd name="T5" fmla="*/ 212 h 213"/>
                <a:gd name="T6" fmla="*/ 32 w 99"/>
                <a:gd name="T7" fmla="*/ 212 h 213"/>
                <a:gd name="T8" fmla="*/ 0 w 99"/>
                <a:gd name="T9" fmla="*/ 187 h 213"/>
                <a:gd name="T10" fmla="*/ 0 w 99"/>
                <a:gd name="T11" fmla="*/ 26 h 213"/>
                <a:gd name="T12" fmla="*/ 32 w 99"/>
                <a:gd name="T13" fmla="*/ 0 h 213"/>
                <a:gd name="T14" fmla="*/ 67 w 99"/>
                <a:gd name="T15" fmla="*/ 0 h 213"/>
                <a:gd name="T16" fmla="*/ 98 w 99"/>
                <a:gd name="T17" fmla="*/ 26 h 213"/>
                <a:gd name="T18" fmla="*/ 98 w 99"/>
                <a:gd name="T19" fmla="*/ 18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213">
                  <a:moveTo>
                    <a:pt x="98" y="187"/>
                  </a:moveTo>
                  <a:lnTo>
                    <a:pt x="98" y="187"/>
                  </a:lnTo>
                  <a:cubicBezTo>
                    <a:pt x="98" y="201"/>
                    <a:pt x="84" y="212"/>
                    <a:pt x="67" y="212"/>
                  </a:cubicBezTo>
                  <a:cubicBezTo>
                    <a:pt x="32" y="212"/>
                    <a:pt x="32" y="212"/>
                    <a:pt x="32" y="212"/>
                  </a:cubicBezTo>
                  <a:cubicBezTo>
                    <a:pt x="15" y="212"/>
                    <a:pt x="0" y="201"/>
                    <a:pt x="0" y="18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1"/>
                    <a:pt x="15" y="0"/>
                    <a:pt x="3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84" y="0"/>
                    <a:pt x="98" y="11"/>
                    <a:pt x="98" y="26"/>
                  </a:cubicBezTo>
                  <a:lnTo>
                    <a:pt x="98" y="187"/>
                  </a:lnTo>
                </a:path>
              </a:pathLst>
            </a:custGeom>
            <a:solidFill>
              <a:srgbClr val="3130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9" name="Freeform 174">
              <a:extLst>
                <a:ext uri="{FF2B5EF4-FFF2-40B4-BE49-F238E27FC236}">
                  <a16:creationId xmlns:a16="http://schemas.microsoft.com/office/drawing/2014/main" xmlns="" id="{561541A9-7D9A-4856-BF9E-B8B98E036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279" y="409125"/>
              <a:ext cx="159708" cy="330905"/>
            </a:xfrm>
            <a:custGeom>
              <a:avLst/>
              <a:gdLst>
                <a:gd name="T0" fmla="*/ 98 w 99"/>
                <a:gd name="T1" fmla="*/ 187 h 213"/>
                <a:gd name="T2" fmla="*/ 98 w 99"/>
                <a:gd name="T3" fmla="*/ 187 h 213"/>
                <a:gd name="T4" fmla="*/ 66 w 99"/>
                <a:gd name="T5" fmla="*/ 212 h 213"/>
                <a:gd name="T6" fmla="*/ 31 w 99"/>
                <a:gd name="T7" fmla="*/ 212 h 213"/>
                <a:gd name="T8" fmla="*/ 0 w 99"/>
                <a:gd name="T9" fmla="*/ 187 h 213"/>
                <a:gd name="T10" fmla="*/ 0 w 99"/>
                <a:gd name="T11" fmla="*/ 26 h 213"/>
                <a:gd name="T12" fmla="*/ 31 w 99"/>
                <a:gd name="T13" fmla="*/ 0 h 213"/>
                <a:gd name="T14" fmla="*/ 66 w 99"/>
                <a:gd name="T15" fmla="*/ 0 h 213"/>
                <a:gd name="T16" fmla="*/ 98 w 99"/>
                <a:gd name="T17" fmla="*/ 26 h 213"/>
                <a:gd name="T18" fmla="*/ 98 w 99"/>
                <a:gd name="T19" fmla="*/ 18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213">
                  <a:moveTo>
                    <a:pt x="98" y="187"/>
                  </a:moveTo>
                  <a:lnTo>
                    <a:pt x="98" y="187"/>
                  </a:lnTo>
                  <a:cubicBezTo>
                    <a:pt x="98" y="201"/>
                    <a:pt x="86" y="212"/>
                    <a:pt x="66" y="212"/>
                  </a:cubicBezTo>
                  <a:cubicBezTo>
                    <a:pt x="31" y="212"/>
                    <a:pt x="31" y="212"/>
                    <a:pt x="31" y="212"/>
                  </a:cubicBezTo>
                  <a:cubicBezTo>
                    <a:pt x="14" y="212"/>
                    <a:pt x="0" y="201"/>
                    <a:pt x="0" y="18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1"/>
                    <a:pt x="14" y="0"/>
                    <a:pt x="31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86" y="0"/>
                    <a:pt x="98" y="11"/>
                    <a:pt x="98" y="26"/>
                  </a:cubicBezTo>
                  <a:lnTo>
                    <a:pt x="98" y="187"/>
                  </a:lnTo>
                </a:path>
              </a:pathLst>
            </a:custGeom>
            <a:solidFill>
              <a:srgbClr val="3130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0" name="Freeform 175">
              <a:extLst>
                <a:ext uri="{FF2B5EF4-FFF2-40B4-BE49-F238E27FC236}">
                  <a16:creationId xmlns:a16="http://schemas.microsoft.com/office/drawing/2014/main" xmlns="" id="{1D6FE70C-D020-4B0B-A4B7-8CEA419BA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800" y="683705"/>
              <a:ext cx="3947033" cy="3478025"/>
            </a:xfrm>
            <a:custGeom>
              <a:avLst/>
              <a:gdLst>
                <a:gd name="T0" fmla="*/ 2293 w 2294"/>
                <a:gd name="T1" fmla="*/ 2184 h 2185"/>
                <a:gd name="T2" fmla="*/ 0 w 2294"/>
                <a:gd name="T3" fmla="*/ 2184 h 2185"/>
                <a:gd name="T4" fmla="*/ 0 w 2294"/>
                <a:gd name="T5" fmla="*/ 0 h 2185"/>
                <a:gd name="T6" fmla="*/ 2293 w 2294"/>
                <a:gd name="T7" fmla="*/ 0 h 2185"/>
                <a:gd name="T8" fmla="*/ 2293 w 2294"/>
                <a:gd name="T9" fmla="*/ 2184 h 2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185">
                  <a:moveTo>
                    <a:pt x="2293" y="2184"/>
                  </a:moveTo>
                  <a:lnTo>
                    <a:pt x="0" y="2184"/>
                  </a:lnTo>
                  <a:lnTo>
                    <a:pt x="0" y="0"/>
                  </a:lnTo>
                  <a:lnTo>
                    <a:pt x="2293" y="0"/>
                  </a:lnTo>
                  <a:lnTo>
                    <a:pt x="2293" y="2184"/>
                  </a:lnTo>
                </a:path>
              </a:pathLst>
            </a:custGeom>
            <a:solidFill>
              <a:srgbClr val="3130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1" name="Freeform 176">
              <a:extLst>
                <a:ext uri="{FF2B5EF4-FFF2-40B4-BE49-F238E27FC236}">
                  <a16:creationId xmlns:a16="http://schemas.microsoft.com/office/drawing/2014/main" xmlns="" id="{9C75A837-FC91-4A68-86F9-27EE27F98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060" y="732991"/>
              <a:ext cx="3779724" cy="3379459"/>
            </a:xfrm>
            <a:custGeom>
              <a:avLst/>
              <a:gdLst>
                <a:gd name="T0" fmla="*/ 2195 w 2196"/>
                <a:gd name="T1" fmla="*/ 2094 h 2121"/>
                <a:gd name="T2" fmla="*/ 2195 w 2196"/>
                <a:gd name="T3" fmla="*/ 2094 h 2121"/>
                <a:gd name="T4" fmla="*/ 2164 w 2196"/>
                <a:gd name="T5" fmla="*/ 2120 h 2121"/>
                <a:gd name="T6" fmla="*/ 32 w 2196"/>
                <a:gd name="T7" fmla="*/ 2120 h 2121"/>
                <a:gd name="T8" fmla="*/ 0 w 2196"/>
                <a:gd name="T9" fmla="*/ 2094 h 2121"/>
                <a:gd name="T10" fmla="*/ 0 w 2196"/>
                <a:gd name="T11" fmla="*/ 26 h 2121"/>
                <a:gd name="T12" fmla="*/ 32 w 2196"/>
                <a:gd name="T13" fmla="*/ 0 h 2121"/>
                <a:gd name="T14" fmla="*/ 2164 w 2196"/>
                <a:gd name="T15" fmla="*/ 0 h 2121"/>
                <a:gd name="T16" fmla="*/ 2195 w 2196"/>
                <a:gd name="T17" fmla="*/ 26 h 2121"/>
                <a:gd name="T18" fmla="*/ 2195 w 2196"/>
                <a:gd name="T19" fmla="*/ 2094 h 2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6" h="2121">
                  <a:moveTo>
                    <a:pt x="2195" y="2094"/>
                  </a:moveTo>
                  <a:lnTo>
                    <a:pt x="2195" y="2094"/>
                  </a:lnTo>
                  <a:cubicBezTo>
                    <a:pt x="2195" y="2109"/>
                    <a:pt x="2181" y="2120"/>
                    <a:pt x="2164" y="2120"/>
                  </a:cubicBezTo>
                  <a:cubicBezTo>
                    <a:pt x="32" y="2120"/>
                    <a:pt x="32" y="2120"/>
                    <a:pt x="32" y="2120"/>
                  </a:cubicBezTo>
                  <a:cubicBezTo>
                    <a:pt x="15" y="2120"/>
                    <a:pt x="0" y="2109"/>
                    <a:pt x="0" y="209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5" y="0"/>
                    <a:pt x="32" y="0"/>
                  </a:cubicBezTo>
                  <a:cubicBezTo>
                    <a:pt x="2164" y="0"/>
                    <a:pt x="2164" y="0"/>
                    <a:pt x="2164" y="0"/>
                  </a:cubicBezTo>
                  <a:cubicBezTo>
                    <a:pt x="2181" y="0"/>
                    <a:pt x="2195" y="12"/>
                    <a:pt x="2195" y="26"/>
                  </a:cubicBezTo>
                  <a:lnTo>
                    <a:pt x="2195" y="2094"/>
                  </a:lnTo>
                </a:path>
              </a:pathLst>
            </a:custGeom>
            <a:solidFill>
              <a:srgbClr val="F0EF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2" name="Freeform 177">
              <a:extLst>
                <a:ext uri="{FF2B5EF4-FFF2-40B4-BE49-F238E27FC236}">
                  <a16:creationId xmlns:a16="http://schemas.microsoft.com/office/drawing/2014/main" xmlns="" id="{2CC50EAD-9669-4176-9392-ED07DC441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3101" y="4140611"/>
              <a:ext cx="654036" cy="140812"/>
            </a:xfrm>
            <a:custGeom>
              <a:avLst/>
              <a:gdLst>
                <a:gd name="T0" fmla="*/ 311 w 384"/>
                <a:gd name="T1" fmla="*/ 92 h 93"/>
                <a:gd name="T2" fmla="*/ 75 w 384"/>
                <a:gd name="T3" fmla="*/ 92 h 93"/>
                <a:gd name="T4" fmla="*/ 0 w 384"/>
                <a:gd name="T5" fmla="*/ 28 h 93"/>
                <a:gd name="T6" fmla="*/ 23 w 384"/>
                <a:gd name="T7" fmla="*/ 0 h 93"/>
                <a:gd name="T8" fmla="*/ 86 w 384"/>
                <a:gd name="T9" fmla="*/ 51 h 93"/>
                <a:gd name="T10" fmla="*/ 297 w 384"/>
                <a:gd name="T11" fmla="*/ 51 h 93"/>
                <a:gd name="T12" fmla="*/ 363 w 384"/>
                <a:gd name="T13" fmla="*/ 2 h 93"/>
                <a:gd name="T14" fmla="*/ 383 w 384"/>
                <a:gd name="T15" fmla="*/ 34 h 93"/>
                <a:gd name="T16" fmla="*/ 311 w 384"/>
                <a:gd name="T1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4" h="93">
                  <a:moveTo>
                    <a:pt x="311" y="92"/>
                  </a:moveTo>
                  <a:lnTo>
                    <a:pt x="75" y="92"/>
                  </a:lnTo>
                  <a:lnTo>
                    <a:pt x="0" y="28"/>
                  </a:lnTo>
                  <a:lnTo>
                    <a:pt x="23" y="0"/>
                  </a:lnTo>
                  <a:lnTo>
                    <a:pt x="86" y="51"/>
                  </a:lnTo>
                  <a:lnTo>
                    <a:pt x="297" y="51"/>
                  </a:lnTo>
                  <a:lnTo>
                    <a:pt x="363" y="2"/>
                  </a:lnTo>
                  <a:lnTo>
                    <a:pt x="383" y="34"/>
                  </a:lnTo>
                  <a:lnTo>
                    <a:pt x="311" y="92"/>
                  </a:lnTo>
                </a:path>
              </a:pathLst>
            </a:custGeom>
            <a:solidFill>
              <a:srgbClr val="3130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3" name="Freeform 182">
              <a:extLst>
                <a:ext uri="{FF2B5EF4-FFF2-40B4-BE49-F238E27FC236}">
                  <a16:creationId xmlns:a16="http://schemas.microsoft.com/office/drawing/2014/main" xmlns="" id="{99C34AE8-65A1-4C25-838E-77EF2080F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6542" y="1345518"/>
              <a:ext cx="1148366" cy="2133283"/>
            </a:xfrm>
            <a:custGeom>
              <a:avLst/>
              <a:gdLst>
                <a:gd name="T0" fmla="*/ 670 w 671"/>
                <a:gd name="T1" fmla="*/ 1160 h 1339"/>
                <a:gd name="T2" fmla="*/ 670 w 671"/>
                <a:gd name="T3" fmla="*/ 1160 h 1339"/>
                <a:gd name="T4" fmla="*/ 665 w 671"/>
                <a:gd name="T5" fmla="*/ 1160 h 1339"/>
                <a:gd name="T6" fmla="*/ 173 w 671"/>
                <a:gd name="T7" fmla="*/ 668 h 1339"/>
                <a:gd name="T8" fmla="*/ 665 w 671"/>
                <a:gd name="T9" fmla="*/ 176 h 1339"/>
                <a:gd name="T10" fmla="*/ 670 w 671"/>
                <a:gd name="T11" fmla="*/ 176 h 1339"/>
                <a:gd name="T12" fmla="*/ 670 w 671"/>
                <a:gd name="T13" fmla="*/ 0 h 1339"/>
                <a:gd name="T14" fmla="*/ 670 w 671"/>
                <a:gd name="T15" fmla="*/ 0 h 1339"/>
                <a:gd name="T16" fmla="*/ 0 w 671"/>
                <a:gd name="T17" fmla="*/ 671 h 1339"/>
                <a:gd name="T18" fmla="*/ 670 w 671"/>
                <a:gd name="T19" fmla="*/ 1338 h 1339"/>
                <a:gd name="T20" fmla="*/ 670 w 671"/>
                <a:gd name="T21" fmla="*/ 1338 h 1339"/>
                <a:gd name="T22" fmla="*/ 670 w 671"/>
                <a:gd name="T23" fmla="*/ 1160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1" h="1339">
                  <a:moveTo>
                    <a:pt x="670" y="1160"/>
                  </a:moveTo>
                  <a:lnTo>
                    <a:pt x="670" y="1160"/>
                  </a:lnTo>
                  <a:cubicBezTo>
                    <a:pt x="670" y="1160"/>
                    <a:pt x="667" y="1160"/>
                    <a:pt x="665" y="1160"/>
                  </a:cubicBezTo>
                  <a:cubicBezTo>
                    <a:pt x="394" y="1160"/>
                    <a:pt x="173" y="941"/>
                    <a:pt x="173" y="668"/>
                  </a:cubicBezTo>
                  <a:cubicBezTo>
                    <a:pt x="173" y="398"/>
                    <a:pt x="394" y="176"/>
                    <a:pt x="665" y="176"/>
                  </a:cubicBezTo>
                  <a:cubicBezTo>
                    <a:pt x="667" y="176"/>
                    <a:pt x="670" y="176"/>
                    <a:pt x="670" y="176"/>
                  </a:cubicBezTo>
                  <a:cubicBezTo>
                    <a:pt x="670" y="0"/>
                    <a:pt x="670" y="0"/>
                    <a:pt x="670" y="0"/>
                  </a:cubicBezTo>
                  <a:lnTo>
                    <a:pt x="670" y="0"/>
                  </a:lnTo>
                  <a:cubicBezTo>
                    <a:pt x="300" y="0"/>
                    <a:pt x="0" y="300"/>
                    <a:pt x="0" y="671"/>
                  </a:cubicBezTo>
                  <a:cubicBezTo>
                    <a:pt x="0" y="1039"/>
                    <a:pt x="300" y="1338"/>
                    <a:pt x="670" y="1338"/>
                  </a:cubicBezTo>
                  <a:lnTo>
                    <a:pt x="670" y="1338"/>
                  </a:lnTo>
                  <a:lnTo>
                    <a:pt x="670" y="1160"/>
                  </a:lnTo>
                </a:path>
              </a:pathLst>
            </a:custGeom>
            <a:solidFill>
              <a:srgbClr val="00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4" name="Freeform 183">
              <a:extLst>
                <a:ext uri="{FF2B5EF4-FFF2-40B4-BE49-F238E27FC236}">
                  <a16:creationId xmlns:a16="http://schemas.microsoft.com/office/drawing/2014/main" xmlns="" id="{0312B1F2-3A97-481A-BD71-A4391BCC1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700" y="3478800"/>
              <a:ext cx="0" cy="0"/>
            </a:xfrm>
            <a:custGeom>
              <a:avLst/>
              <a:gdLst>
                <a:gd name="T0" fmla="*/ 3 w 4"/>
                <a:gd name="T1" fmla="*/ 0 h 1"/>
                <a:gd name="T2" fmla="*/ 3 w 4"/>
                <a:gd name="T3" fmla="*/ 0 h 1"/>
                <a:gd name="T4" fmla="*/ 3 w 4"/>
                <a:gd name="T5" fmla="*/ 0 h 1"/>
                <a:gd name="T6" fmla="*/ 0 w 4"/>
                <a:gd name="T7" fmla="*/ 0 h 1"/>
                <a:gd name="T8" fmla="*/ 3 w 4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cubicBezTo>
                    <a:pt x="3" y="0"/>
                    <a:pt x="3" y="0"/>
                    <a:pt x="0" y="0"/>
                  </a:cubicBezTo>
                  <a:lnTo>
                    <a:pt x="3" y="0"/>
                  </a:lnTo>
                </a:path>
              </a:pathLst>
            </a:custGeom>
            <a:solidFill>
              <a:srgbClr val="F5886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5" name="Freeform 184">
              <a:extLst>
                <a:ext uri="{FF2B5EF4-FFF2-40B4-BE49-F238E27FC236}">
                  <a16:creationId xmlns:a16="http://schemas.microsoft.com/office/drawing/2014/main" xmlns="" id="{54023336-1A63-4C64-9312-722C9D7DA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700" y="2436800"/>
              <a:ext cx="1148366" cy="1034959"/>
            </a:xfrm>
            <a:custGeom>
              <a:avLst/>
              <a:gdLst>
                <a:gd name="T0" fmla="*/ 670 w 671"/>
                <a:gd name="T1" fmla="*/ 0 h 653"/>
                <a:gd name="T2" fmla="*/ 670 w 671"/>
                <a:gd name="T3" fmla="*/ 0 h 653"/>
                <a:gd name="T4" fmla="*/ 498 w 671"/>
                <a:gd name="T5" fmla="*/ 0 h 653"/>
                <a:gd name="T6" fmla="*/ 6 w 671"/>
                <a:gd name="T7" fmla="*/ 474 h 653"/>
                <a:gd name="T8" fmla="*/ 0 w 671"/>
                <a:gd name="T9" fmla="*/ 474 h 653"/>
                <a:gd name="T10" fmla="*/ 0 w 671"/>
                <a:gd name="T11" fmla="*/ 652 h 653"/>
                <a:gd name="T12" fmla="*/ 670 w 671"/>
                <a:gd name="T13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1" h="653">
                  <a:moveTo>
                    <a:pt x="670" y="0"/>
                  </a:moveTo>
                  <a:lnTo>
                    <a:pt x="670" y="0"/>
                  </a:lnTo>
                  <a:cubicBezTo>
                    <a:pt x="498" y="0"/>
                    <a:pt x="498" y="0"/>
                    <a:pt x="498" y="0"/>
                  </a:cubicBezTo>
                  <a:cubicBezTo>
                    <a:pt x="489" y="261"/>
                    <a:pt x="271" y="474"/>
                    <a:pt x="6" y="474"/>
                  </a:cubicBezTo>
                  <a:cubicBezTo>
                    <a:pt x="3" y="474"/>
                    <a:pt x="0" y="474"/>
                    <a:pt x="0" y="474"/>
                  </a:cubicBezTo>
                  <a:cubicBezTo>
                    <a:pt x="0" y="652"/>
                    <a:pt x="0" y="652"/>
                    <a:pt x="0" y="652"/>
                  </a:cubicBezTo>
                  <a:cubicBezTo>
                    <a:pt x="365" y="652"/>
                    <a:pt x="662" y="359"/>
                    <a:pt x="670" y="0"/>
                  </a:cubicBezTo>
                </a:path>
              </a:pathLst>
            </a:custGeom>
            <a:solidFill>
              <a:srgbClr val="4472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6" name="Freeform 185">
              <a:extLst>
                <a:ext uri="{FF2B5EF4-FFF2-40B4-BE49-F238E27FC236}">
                  <a16:creationId xmlns:a16="http://schemas.microsoft.com/office/drawing/2014/main" xmlns="" id="{0031D330-0E5F-431C-BDC0-0BB3EE698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700" y="1338476"/>
              <a:ext cx="0" cy="0"/>
            </a:xfrm>
            <a:custGeom>
              <a:avLst/>
              <a:gdLst>
                <a:gd name="T0" fmla="*/ 0 w 4"/>
                <a:gd name="T1" fmla="*/ 0 h 1"/>
                <a:gd name="T2" fmla="*/ 0 w 4"/>
                <a:gd name="T3" fmla="*/ 0 h 1"/>
                <a:gd name="T4" fmla="*/ 3 w 4"/>
                <a:gd name="T5" fmla="*/ 0 h 1"/>
                <a:gd name="T6" fmla="*/ 3 w 4"/>
                <a:gd name="T7" fmla="*/ 0 h 1"/>
                <a:gd name="T8" fmla="*/ 0 w 4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lnTo>
                    <a:pt x="0" y="0"/>
                  </a:lnTo>
                  <a:cubicBezTo>
                    <a:pt x="3" y="0"/>
                    <a:pt x="3" y="0"/>
                    <a:pt x="3" y="0"/>
                  </a:cubicBezTo>
                  <a:lnTo>
                    <a:pt x="3" y="0"/>
                  </a:lnTo>
                  <a:lnTo>
                    <a:pt x="0" y="0"/>
                  </a:lnTo>
                </a:path>
              </a:pathLst>
            </a:custGeom>
            <a:solidFill>
              <a:srgbClr val="9B8C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7" name="Freeform 186">
              <a:extLst>
                <a:ext uri="{FF2B5EF4-FFF2-40B4-BE49-F238E27FC236}">
                  <a16:creationId xmlns:a16="http://schemas.microsoft.com/office/drawing/2014/main" xmlns="" id="{7DA67457-F822-4A92-88ED-9B62DF1B7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700" y="1338476"/>
              <a:ext cx="1148366" cy="1091282"/>
            </a:xfrm>
            <a:custGeom>
              <a:avLst/>
              <a:gdLst>
                <a:gd name="T0" fmla="*/ 0 w 671"/>
                <a:gd name="T1" fmla="*/ 0 h 689"/>
                <a:gd name="T2" fmla="*/ 0 w 671"/>
                <a:gd name="T3" fmla="*/ 0 h 689"/>
                <a:gd name="T4" fmla="*/ 0 w 671"/>
                <a:gd name="T5" fmla="*/ 178 h 689"/>
                <a:gd name="T6" fmla="*/ 6 w 671"/>
                <a:gd name="T7" fmla="*/ 178 h 689"/>
                <a:gd name="T8" fmla="*/ 498 w 671"/>
                <a:gd name="T9" fmla="*/ 670 h 689"/>
                <a:gd name="T10" fmla="*/ 498 w 671"/>
                <a:gd name="T11" fmla="*/ 688 h 689"/>
                <a:gd name="T12" fmla="*/ 670 w 671"/>
                <a:gd name="T13" fmla="*/ 688 h 689"/>
                <a:gd name="T14" fmla="*/ 668 w 671"/>
                <a:gd name="T15" fmla="*/ 670 h 689"/>
                <a:gd name="T16" fmla="*/ 0 w 671"/>
                <a:gd name="T17" fmla="*/ 0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1" h="689">
                  <a:moveTo>
                    <a:pt x="0" y="0"/>
                  </a:moveTo>
                  <a:lnTo>
                    <a:pt x="0" y="0"/>
                  </a:ln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3" y="178"/>
                    <a:pt x="6" y="178"/>
                  </a:cubicBezTo>
                  <a:cubicBezTo>
                    <a:pt x="276" y="178"/>
                    <a:pt x="498" y="400"/>
                    <a:pt x="498" y="670"/>
                  </a:cubicBezTo>
                  <a:cubicBezTo>
                    <a:pt x="498" y="676"/>
                    <a:pt x="498" y="688"/>
                    <a:pt x="498" y="688"/>
                  </a:cubicBezTo>
                  <a:cubicBezTo>
                    <a:pt x="670" y="688"/>
                    <a:pt x="670" y="688"/>
                    <a:pt x="670" y="688"/>
                  </a:cubicBezTo>
                  <a:cubicBezTo>
                    <a:pt x="670" y="688"/>
                    <a:pt x="668" y="676"/>
                    <a:pt x="668" y="670"/>
                  </a:cubicBezTo>
                  <a:cubicBezTo>
                    <a:pt x="668" y="302"/>
                    <a:pt x="374" y="2"/>
                    <a:pt x="0" y="0"/>
                  </a:cubicBezTo>
                </a:path>
              </a:pathLst>
            </a:custGeom>
            <a:solidFill>
              <a:srgbClr val="A5A5A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8" name="Freeform 187">
              <a:extLst>
                <a:ext uri="{FF2B5EF4-FFF2-40B4-BE49-F238E27FC236}">
                  <a16:creationId xmlns:a16="http://schemas.microsoft.com/office/drawing/2014/main" xmlns="" id="{34B3AE7F-7FF2-4078-AD3B-936270D92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7002" y="3457679"/>
              <a:ext cx="456305" cy="126729"/>
            </a:xfrm>
            <a:custGeom>
              <a:avLst/>
              <a:gdLst>
                <a:gd name="T0" fmla="*/ 267 w 268"/>
                <a:gd name="T1" fmla="*/ 81 h 82"/>
                <a:gd name="T2" fmla="*/ 0 w 268"/>
                <a:gd name="T3" fmla="*/ 81 h 82"/>
                <a:gd name="T4" fmla="*/ 0 w 268"/>
                <a:gd name="T5" fmla="*/ 0 h 82"/>
                <a:gd name="T6" fmla="*/ 267 w 268"/>
                <a:gd name="T7" fmla="*/ 0 h 82"/>
                <a:gd name="T8" fmla="*/ 267 w 268"/>
                <a:gd name="T9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2">
                  <a:moveTo>
                    <a:pt x="267" y="81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81"/>
                  </a:lnTo>
                </a:path>
              </a:pathLst>
            </a:custGeom>
            <a:solidFill>
              <a:srgbClr val="00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9" name="Freeform 188">
              <a:extLst>
                <a:ext uri="{FF2B5EF4-FFF2-40B4-BE49-F238E27FC236}">
                  <a16:creationId xmlns:a16="http://schemas.microsoft.com/office/drawing/2014/main" xmlns="" id="{4A5AADB8-D9F0-4217-9791-AB8BEF141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7002" y="3640731"/>
              <a:ext cx="456305" cy="133770"/>
            </a:xfrm>
            <a:custGeom>
              <a:avLst/>
              <a:gdLst>
                <a:gd name="T0" fmla="*/ 267 w 268"/>
                <a:gd name="T1" fmla="*/ 89 h 90"/>
                <a:gd name="T2" fmla="*/ 0 w 268"/>
                <a:gd name="T3" fmla="*/ 89 h 90"/>
                <a:gd name="T4" fmla="*/ 0 w 268"/>
                <a:gd name="T5" fmla="*/ 0 h 90"/>
                <a:gd name="T6" fmla="*/ 267 w 268"/>
                <a:gd name="T7" fmla="*/ 0 h 90"/>
                <a:gd name="T8" fmla="*/ 267 w 268"/>
                <a:gd name="T9" fmla="*/ 8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90">
                  <a:moveTo>
                    <a:pt x="267" y="89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89"/>
                  </a:lnTo>
                </a:path>
              </a:pathLst>
            </a:custGeom>
            <a:solidFill>
              <a:srgbClr val="A5A5A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0" name="Freeform 189">
              <a:extLst>
                <a:ext uri="{FF2B5EF4-FFF2-40B4-BE49-F238E27FC236}">
                  <a16:creationId xmlns:a16="http://schemas.microsoft.com/office/drawing/2014/main" xmlns="" id="{05A4C20D-A9C4-4B46-A466-F94D496DB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7002" y="3823786"/>
              <a:ext cx="456305" cy="126729"/>
            </a:xfrm>
            <a:custGeom>
              <a:avLst/>
              <a:gdLst>
                <a:gd name="T0" fmla="*/ 267 w 268"/>
                <a:gd name="T1" fmla="*/ 81 h 82"/>
                <a:gd name="T2" fmla="*/ 0 w 268"/>
                <a:gd name="T3" fmla="*/ 81 h 82"/>
                <a:gd name="T4" fmla="*/ 0 w 268"/>
                <a:gd name="T5" fmla="*/ 0 h 82"/>
                <a:gd name="T6" fmla="*/ 267 w 268"/>
                <a:gd name="T7" fmla="*/ 0 h 82"/>
                <a:gd name="T8" fmla="*/ 267 w 268"/>
                <a:gd name="T9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2">
                  <a:moveTo>
                    <a:pt x="267" y="81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81"/>
                  </a:lnTo>
                </a:path>
              </a:pathLst>
            </a:custGeom>
            <a:solidFill>
              <a:srgbClr val="4472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1" name="Freeform 190">
              <a:extLst>
                <a:ext uri="{FF2B5EF4-FFF2-40B4-BE49-F238E27FC236}">
                  <a16:creationId xmlns:a16="http://schemas.microsoft.com/office/drawing/2014/main" xmlns="" id="{41ECA416-98C5-4C5F-AF0D-34BB10997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0235" y="1437045"/>
              <a:ext cx="486724" cy="126729"/>
            </a:xfrm>
            <a:custGeom>
              <a:avLst/>
              <a:gdLst>
                <a:gd name="T0" fmla="*/ 285 w 286"/>
                <a:gd name="T1" fmla="*/ 81 h 82"/>
                <a:gd name="T2" fmla="*/ 0 w 286"/>
                <a:gd name="T3" fmla="*/ 81 h 82"/>
                <a:gd name="T4" fmla="*/ 0 w 286"/>
                <a:gd name="T5" fmla="*/ 0 h 82"/>
                <a:gd name="T6" fmla="*/ 285 w 286"/>
                <a:gd name="T7" fmla="*/ 0 h 82"/>
                <a:gd name="T8" fmla="*/ 285 w 286"/>
                <a:gd name="T9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82">
                  <a:moveTo>
                    <a:pt x="285" y="81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285" y="0"/>
                  </a:lnTo>
                  <a:lnTo>
                    <a:pt x="285" y="81"/>
                  </a:lnTo>
                </a:path>
              </a:pathLst>
            </a:custGeom>
            <a:solidFill>
              <a:srgbClr val="D7D6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2" name="Freeform 191">
              <a:extLst>
                <a:ext uri="{FF2B5EF4-FFF2-40B4-BE49-F238E27FC236}">
                  <a16:creationId xmlns:a16="http://schemas.microsoft.com/office/drawing/2014/main" xmlns="" id="{CFE6FFB0-741B-4346-96F2-431EBA2E2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0037" y="1437045"/>
              <a:ext cx="486724" cy="126729"/>
            </a:xfrm>
            <a:custGeom>
              <a:avLst/>
              <a:gdLst>
                <a:gd name="T0" fmla="*/ 285 w 286"/>
                <a:gd name="T1" fmla="*/ 81 h 82"/>
                <a:gd name="T2" fmla="*/ 0 w 286"/>
                <a:gd name="T3" fmla="*/ 81 h 82"/>
                <a:gd name="T4" fmla="*/ 0 w 286"/>
                <a:gd name="T5" fmla="*/ 0 h 82"/>
                <a:gd name="T6" fmla="*/ 285 w 286"/>
                <a:gd name="T7" fmla="*/ 0 h 82"/>
                <a:gd name="T8" fmla="*/ 285 w 286"/>
                <a:gd name="T9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82">
                  <a:moveTo>
                    <a:pt x="285" y="81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285" y="0"/>
                  </a:lnTo>
                  <a:lnTo>
                    <a:pt x="285" y="81"/>
                  </a:lnTo>
                </a:path>
              </a:pathLst>
            </a:custGeom>
            <a:solidFill>
              <a:srgbClr val="D7D6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3" name="Freeform 192">
              <a:extLst>
                <a:ext uri="{FF2B5EF4-FFF2-40B4-BE49-F238E27FC236}">
                  <a16:creationId xmlns:a16="http://schemas.microsoft.com/office/drawing/2014/main" xmlns="" id="{AC1B9853-1AF5-4654-82A5-9273C9388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171" y="3211259"/>
              <a:ext cx="486724" cy="119690"/>
            </a:xfrm>
            <a:custGeom>
              <a:avLst/>
              <a:gdLst>
                <a:gd name="T0" fmla="*/ 285 w 286"/>
                <a:gd name="T1" fmla="*/ 80 h 81"/>
                <a:gd name="T2" fmla="*/ 0 w 286"/>
                <a:gd name="T3" fmla="*/ 80 h 81"/>
                <a:gd name="T4" fmla="*/ 0 w 286"/>
                <a:gd name="T5" fmla="*/ 0 h 81"/>
                <a:gd name="T6" fmla="*/ 285 w 286"/>
                <a:gd name="T7" fmla="*/ 0 h 81"/>
                <a:gd name="T8" fmla="*/ 285 w 286"/>
                <a:gd name="T9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81">
                  <a:moveTo>
                    <a:pt x="285" y="80"/>
                  </a:moveTo>
                  <a:lnTo>
                    <a:pt x="0" y="80"/>
                  </a:lnTo>
                  <a:lnTo>
                    <a:pt x="0" y="0"/>
                  </a:lnTo>
                  <a:lnTo>
                    <a:pt x="285" y="0"/>
                  </a:lnTo>
                  <a:lnTo>
                    <a:pt x="285" y="80"/>
                  </a:lnTo>
                </a:path>
              </a:pathLst>
            </a:custGeom>
            <a:solidFill>
              <a:srgbClr val="D7D6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4" name="Freeform 193">
              <a:extLst>
                <a:ext uri="{FF2B5EF4-FFF2-40B4-BE49-F238E27FC236}">
                  <a16:creationId xmlns:a16="http://schemas.microsoft.com/office/drawing/2014/main" xmlns="" id="{59E40EBB-B08E-47BB-A5FD-45EEF54BB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962" y="1514490"/>
              <a:ext cx="463910" cy="197135"/>
            </a:xfrm>
            <a:custGeom>
              <a:avLst/>
              <a:gdLst>
                <a:gd name="T0" fmla="*/ 268 w 272"/>
                <a:gd name="T1" fmla="*/ 127 h 128"/>
                <a:gd name="T2" fmla="*/ 141 w 272"/>
                <a:gd name="T3" fmla="*/ 0 h 128"/>
                <a:gd name="T4" fmla="*/ 0 w 272"/>
                <a:gd name="T5" fmla="*/ 0 h 128"/>
                <a:gd name="T6" fmla="*/ 0 w 272"/>
                <a:gd name="T7" fmla="*/ 0 h 128"/>
                <a:gd name="T8" fmla="*/ 141 w 272"/>
                <a:gd name="T9" fmla="*/ 0 h 128"/>
                <a:gd name="T10" fmla="*/ 144 w 272"/>
                <a:gd name="T11" fmla="*/ 0 h 128"/>
                <a:gd name="T12" fmla="*/ 271 w 272"/>
                <a:gd name="T13" fmla="*/ 124 h 128"/>
                <a:gd name="T14" fmla="*/ 268 w 272"/>
                <a:gd name="T15" fmla="*/ 12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128">
                  <a:moveTo>
                    <a:pt x="268" y="127"/>
                  </a:moveTo>
                  <a:lnTo>
                    <a:pt x="14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1" y="0"/>
                  </a:lnTo>
                  <a:lnTo>
                    <a:pt x="144" y="0"/>
                  </a:lnTo>
                  <a:lnTo>
                    <a:pt x="271" y="124"/>
                  </a:lnTo>
                  <a:lnTo>
                    <a:pt x="268" y="127"/>
                  </a:lnTo>
                </a:path>
              </a:pathLst>
            </a:custGeom>
            <a:solidFill>
              <a:srgbClr val="83838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5" name="Freeform 194">
              <a:extLst>
                <a:ext uri="{FF2B5EF4-FFF2-40B4-BE49-F238E27FC236}">
                  <a16:creationId xmlns:a16="http://schemas.microsoft.com/office/drawing/2014/main" xmlns="" id="{C58B5358-9AF4-46AF-A6CB-A4CB30EE1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0918" y="1514490"/>
              <a:ext cx="479121" cy="211215"/>
            </a:xfrm>
            <a:custGeom>
              <a:avLst/>
              <a:gdLst>
                <a:gd name="T0" fmla="*/ 2 w 282"/>
                <a:gd name="T1" fmla="*/ 135 h 136"/>
                <a:gd name="T2" fmla="*/ 0 w 282"/>
                <a:gd name="T3" fmla="*/ 135 h 136"/>
                <a:gd name="T4" fmla="*/ 135 w 282"/>
                <a:gd name="T5" fmla="*/ 0 h 136"/>
                <a:gd name="T6" fmla="*/ 281 w 282"/>
                <a:gd name="T7" fmla="*/ 0 h 136"/>
                <a:gd name="T8" fmla="*/ 281 w 282"/>
                <a:gd name="T9" fmla="*/ 0 h 136"/>
                <a:gd name="T10" fmla="*/ 138 w 282"/>
                <a:gd name="T11" fmla="*/ 0 h 136"/>
                <a:gd name="T12" fmla="*/ 2 w 282"/>
                <a:gd name="T13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" h="136">
                  <a:moveTo>
                    <a:pt x="2" y="135"/>
                  </a:moveTo>
                  <a:lnTo>
                    <a:pt x="0" y="135"/>
                  </a:lnTo>
                  <a:lnTo>
                    <a:pt x="135" y="0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138" y="0"/>
                  </a:lnTo>
                  <a:lnTo>
                    <a:pt x="2" y="135"/>
                  </a:lnTo>
                </a:path>
              </a:pathLst>
            </a:custGeom>
            <a:solidFill>
              <a:srgbClr val="83838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6" name="Freeform 195">
              <a:extLst>
                <a:ext uri="{FF2B5EF4-FFF2-40B4-BE49-F238E27FC236}">
                  <a16:creationId xmlns:a16="http://schemas.microsoft.com/office/drawing/2014/main" xmlns="" id="{C10E8F86-D7CB-4B8E-99F7-023F67EB1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8944" y="3154934"/>
              <a:ext cx="334623" cy="126729"/>
            </a:xfrm>
            <a:custGeom>
              <a:avLst/>
              <a:gdLst>
                <a:gd name="T0" fmla="*/ 198 w 199"/>
                <a:gd name="T1" fmla="*/ 84 h 85"/>
                <a:gd name="T2" fmla="*/ 77 w 199"/>
                <a:gd name="T3" fmla="*/ 84 h 85"/>
                <a:gd name="T4" fmla="*/ 0 w 199"/>
                <a:gd name="T5" fmla="*/ 6 h 85"/>
                <a:gd name="T6" fmla="*/ 2 w 199"/>
                <a:gd name="T7" fmla="*/ 0 h 85"/>
                <a:gd name="T8" fmla="*/ 77 w 199"/>
                <a:gd name="T9" fmla="*/ 75 h 85"/>
                <a:gd name="T10" fmla="*/ 198 w 199"/>
                <a:gd name="T11" fmla="*/ 75 h 85"/>
                <a:gd name="T12" fmla="*/ 198 w 199"/>
                <a:gd name="T13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" h="85">
                  <a:moveTo>
                    <a:pt x="198" y="84"/>
                  </a:moveTo>
                  <a:lnTo>
                    <a:pt x="77" y="84"/>
                  </a:lnTo>
                  <a:lnTo>
                    <a:pt x="0" y="6"/>
                  </a:lnTo>
                  <a:lnTo>
                    <a:pt x="2" y="0"/>
                  </a:lnTo>
                  <a:lnTo>
                    <a:pt x="77" y="75"/>
                  </a:lnTo>
                  <a:lnTo>
                    <a:pt x="198" y="75"/>
                  </a:lnTo>
                  <a:lnTo>
                    <a:pt x="198" y="84"/>
                  </a:lnTo>
                </a:path>
              </a:pathLst>
            </a:custGeom>
            <a:solidFill>
              <a:srgbClr val="83838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7" name="Freeform 205">
              <a:extLst>
                <a:ext uri="{FF2B5EF4-FFF2-40B4-BE49-F238E27FC236}">
                  <a16:creationId xmlns:a16="http://schemas.microsoft.com/office/drawing/2014/main" xmlns="" id="{3A0AF28F-E057-4510-BD52-18DA9E369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5381" y="5647285"/>
              <a:ext cx="121682" cy="126729"/>
            </a:xfrm>
            <a:custGeom>
              <a:avLst/>
              <a:gdLst>
                <a:gd name="T0" fmla="*/ 75 w 76"/>
                <a:gd name="T1" fmla="*/ 81 h 82"/>
                <a:gd name="T2" fmla="*/ 0 w 76"/>
                <a:gd name="T3" fmla="*/ 81 h 82"/>
                <a:gd name="T4" fmla="*/ 0 w 76"/>
                <a:gd name="T5" fmla="*/ 0 h 82"/>
                <a:gd name="T6" fmla="*/ 75 w 76"/>
                <a:gd name="T7" fmla="*/ 0 h 82"/>
                <a:gd name="T8" fmla="*/ 75 w 76"/>
                <a:gd name="T9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82">
                  <a:moveTo>
                    <a:pt x="75" y="81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75" y="0"/>
                  </a:lnTo>
                  <a:lnTo>
                    <a:pt x="75" y="81"/>
                  </a:lnTo>
                </a:path>
              </a:pathLst>
            </a:custGeom>
            <a:solidFill>
              <a:srgbClr val="EFEE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8" name="Freeform 206">
              <a:extLst>
                <a:ext uri="{FF2B5EF4-FFF2-40B4-BE49-F238E27FC236}">
                  <a16:creationId xmlns:a16="http://schemas.microsoft.com/office/drawing/2014/main" xmlns="" id="{B1964DA0-3F1A-4DEA-9DB9-2FDDB5E52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2860" y="5738812"/>
              <a:ext cx="334623" cy="112649"/>
            </a:xfrm>
            <a:custGeom>
              <a:avLst/>
              <a:gdLst>
                <a:gd name="T0" fmla="*/ 190 w 197"/>
                <a:gd name="T1" fmla="*/ 37 h 73"/>
                <a:gd name="T2" fmla="*/ 190 w 197"/>
                <a:gd name="T3" fmla="*/ 37 h 73"/>
                <a:gd name="T4" fmla="*/ 150 w 197"/>
                <a:gd name="T5" fmla="*/ 72 h 73"/>
                <a:gd name="T6" fmla="*/ 41 w 197"/>
                <a:gd name="T7" fmla="*/ 72 h 73"/>
                <a:gd name="T8" fmla="*/ 0 w 197"/>
                <a:gd name="T9" fmla="*/ 37 h 73"/>
                <a:gd name="T10" fmla="*/ 0 w 197"/>
                <a:gd name="T11" fmla="*/ 37 h 73"/>
                <a:gd name="T12" fmla="*/ 41 w 197"/>
                <a:gd name="T13" fmla="*/ 0 h 73"/>
                <a:gd name="T14" fmla="*/ 176 w 197"/>
                <a:gd name="T15" fmla="*/ 0 h 73"/>
                <a:gd name="T16" fmla="*/ 190 w 197"/>
                <a:gd name="T17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73">
                  <a:moveTo>
                    <a:pt x="190" y="37"/>
                  </a:moveTo>
                  <a:lnTo>
                    <a:pt x="190" y="37"/>
                  </a:lnTo>
                  <a:cubicBezTo>
                    <a:pt x="190" y="55"/>
                    <a:pt x="173" y="72"/>
                    <a:pt x="150" y="72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17" y="72"/>
                    <a:pt x="0" y="55"/>
                    <a:pt x="0" y="37"/>
                  </a:cubicBezTo>
                  <a:lnTo>
                    <a:pt x="0" y="37"/>
                  </a:lnTo>
                  <a:cubicBezTo>
                    <a:pt x="0" y="17"/>
                    <a:pt x="17" y="0"/>
                    <a:pt x="41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96" y="0"/>
                    <a:pt x="190" y="17"/>
                    <a:pt x="190" y="37"/>
                  </a:cubicBezTo>
                </a:path>
              </a:pathLst>
            </a:custGeom>
            <a:solidFill>
              <a:srgbClr val="03030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9" name="Freeform 207">
              <a:extLst>
                <a:ext uri="{FF2B5EF4-FFF2-40B4-BE49-F238E27FC236}">
                  <a16:creationId xmlns:a16="http://schemas.microsoft.com/office/drawing/2014/main" xmlns="" id="{774C4B86-E077-4A5C-B1B6-42650AE8F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9211" y="5647285"/>
              <a:ext cx="121682" cy="126729"/>
            </a:xfrm>
            <a:custGeom>
              <a:avLst/>
              <a:gdLst>
                <a:gd name="T0" fmla="*/ 0 w 76"/>
                <a:gd name="T1" fmla="*/ 81 h 82"/>
                <a:gd name="T2" fmla="*/ 75 w 76"/>
                <a:gd name="T3" fmla="*/ 81 h 82"/>
                <a:gd name="T4" fmla="*/ 75 w 76"/>
                <a:gd name="T5" fmla="*/ 0 h 82"/>
                <a:gd name="T6" fmla="*/ 0 w 76"/>
                <a:gd name="T7" fmla="*/ 0 h 82"/>
                <a:gd name="T8" fmla="*/ 0 w 76"/>
                <a:gd name="T9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82">
                  <a:moveTo>
                    <a:pt x="0" y="81"/>
                  </a:moveTo>
                  <a:lnTo>
                    <a:pt x="75" y="81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81"/>
                  </a:lnTo>
                </a:path>
              </a:pathLst>
            </a:custGeom>
            <a:solidFill>
              <a:srgbClr val="EFEE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0" name="Freeform 208">
              <a:extLst>
                <a:ext uri="{FF2B5EF4-FFF2-40B4-BE49-F238E27FC236}">
                  <a16:creationId xmlns:a16="http://schemas.microsoft.com/office/drawing/2014/main" xmlns="" id="{FEC3BF1C-4C36-4189-B455-78BC1B1F8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8792" y="5738812"/>
              <a:ext cx="334623" cy="112649"/>
            </a:xfrm>
            <a:custGeom>
              <a:avLst/>
              <a:gdLst>
                <a:gd name="T0" fmla="*/ 6 w 197"/>
                <a:gd name="T1" fmla="*/ 37 h 73"/>
                <a:gd name="T2" fmla="*/ 6 w 197"/>
                <a:gd name="T3" fmla="*/ 37 h 73"/>
                <a:gd name="T4" fmla="*/ 46 w 197"/>
                <a:gd name="T5" fmla="*/ 72 h 73"/>
                <a:gd name="T6" fmla="*/ 156 w 197"/>
                <a:gd name="T7" fmla="*/ 72 h 73"/>
                <a:gd name="T8" fmla="*/ 196 w 197"/>
                <a:gd name="T9" fmla="*/ 37 h 73"/>
                <a:gd name="T10" fmla="*/ 196 w 197"/>
                <a:gd name="T11" fmla="*/ 37 h 73"/>
                <a:gd name="T12" fmla="*/ 156 w 197"/>
                <a:gd name="T13" fmla="*/ 0 h 73"/>
                <a:gd name="T14" fmla="*/ 23 w 197"/>
                <a:gd name="T15" fmla="*/ 0 h 73"/>
                <a:gd name="T16" fmla="*/ 6 w 197"/>
                <a:gd name="T17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73">
                  <a:moveTo>
                    <a:pt x="6" y="37"/>
                  </a:moveTo>
                  <a:lnTo>
                    <a:pt x="6" y="37"/>
                  </a:lnTo>
                  <a:cubicBezTo>
                    <a:pt x="6" y="55"/>
                    <a:pt x="23" y="72"/>
                    <a:pt x="46" y="72"/>
                  </a:cubicBezTo>
                  <a:cubicBezTo>
                    <a:pt x="156" y="72"/>
                    <a:pt x="156" y="72"/>
                    <a:pt x="156" y="72"/>
                  </a:cubicBezTo>
                  <a:cubicBezTo>
                    <a:pt x="178" y="72"/>
                    <a:pt x="196" y="55"/>
                    <a:pt x="196" y="37"/>
                  </a:cubicBezTo>
                  <a:lnTo>
                    <a:pt x="196" y="37"/>
                  </a:lnTo>
                  <a:cubicBezTo>
                    <a:pt x="196" y="17"/>
                    <a:pt x="178" y="0"/>
                    <a:pt x="15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0" y="0"/>
                    <a:pt x="6" y="17"/>
                    <a:pt x="6" y="37"/>
                  </a:cubicBezTo>
                </a:path>
              </a:pathLst>
            </a:custGeom>
            <a:solidFill>
              <a:srgbClr val="03030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1" name="Freeform 209">
              <a:extLst>
                <a:ext uri="{FF2B5EF4-FFF2-40B4-BE49-F238E27FC236}">
                  <a16:creationId xmlns:a16="http://schemas.microsoft.com/office/drawing/2014/main" xmlns="" id="{2A1F24FB-5301-44E6-BC38-31549E419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4410" y="1253988"/>
              <a:ext cx="2532490" cy="2091040"/>
            </a:xfrm>
            <a:custGeom>
              <a:avLst/>
              <a:gdLst>
                <a:gd name="T0" fmla="*/ 1162 w 1471"/>
                <a:gd name="T1" fmla="*/ 1082 h 1313"/>
                <a:gd name="T2" fmla="*/ 1162 w 1471"/>
                <a:gd name="T3" fmla="*/ 1082 h 1313"/>
                <a:gd name="T4" fmla="*/ 1176 w 1471"/>
                <a:gd name="T5" fmla="*/ 1036 h 1313"/>
                <a:gd name="T6" fmla="*/ 1182 w 1471"/>
                <a:gd name="T7" fmla="*/ 570 h 1313"/>
                <a:gd name="T8" fmla="*/ 1243 w 1471"/>
                <a:gd name="T9" fmla="*/ 0 h 1313"/>
                <a:gd name="T10" fmla="*/ 1047 w 1471"/>
                <a:gd name="T11" fmla="*/ 187 h 1313"/>
                <a:gd name="T12" fmla="*/ 354 w 1471"/>
                <a:gd name="T13" fmla="*/ 101 h 1313"/>
                <a:gd name="T14" fmla="*/ 23 w 1471"/>
                <a:gd name="T15" fmla="*/ 507 h 1313"/>
                <a:gd name="T16" fmla="*/ 98 w 1471"/>
                <a:gd name="T17" fmla="*/ 1243 h 1313"/>
                <a:gd name="T18" fmla="*/ 987 w 1471"/>
                <a:gd name="T19" fmla="*/ 1183 h 1313"/>
                <a:gd name="T20" fmla="*/ 1162 w 1471"/>
                <a:gd name="T21" fmla="*/ 1082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1" h="1313">
                  <a:moveTo>
                    <a:pt x="1162" y="1082"/>
                  </a:moveTo>
                  <a:lnTo>
                    <a:pt x="1162" y="1082"/>
                  </a:lnTo>
                  <a:cubicBezTo>
                    <a:pt x="1162" y="1082"/>
                    <a:pt x="1176" y="1079"/>
                    <a:pt x="1176" y="1036"/>
                  </a:cubicBezTo>
                  <a:cubicBezTo>
                    <a:pt x="1176" y="992"/>
                    <a:pt x="1182" y="570"/>
                    <a:pt x="1182" y="570"/>
                  </a:cubicBezTo>
                  <a:cubicBezTo>
                    <a:pt x="1182" y="570"/>
                    <a:pt x="1470" y="314"/>
                    <a:pt x="1243" y="0"/>
                  </a:cubicBezTo>
                  <a:cubicBezTo>
                    <a:pt x="1243" y="0"/>
                    <a:pt x="1223" y="216"/>
                    <a:pt x="1047" y="187"/>
                  </a:cubicBezTo>
                  <a:cubicBezTo>
                    <a:pt x="871" y="155"/>
                    <a:pt x="474" y="95"/>
                    <a:pt x="354" y="101"/>
                  </a:cubicBezTo>
                  <a:cubicBezTo>
                    <a:pt x="233" y="106"/>
                    <a:pt x="0" y="196"/>
                    <a:pt x="23" y="507"/>
                  </a:cubicBezTo>
                  <a:cubicBezTo>
                    <a:pt x="46" y="820"/>
                    <a:pt x="77" y="1185"/>
                    <a:pt x="98" y="1243"/>
                  </a:cubicBezTo>
                  <a:cubicBezTo>
                    <a:pt x="118" y="1312"/>
                    <a:pt x="987" y="1183"/>
                    <a:pt x="987" y="1183"/>
                  </a:cubicBezTo>
                  <a:lnTo>
                    <a:pt x="1162" y="1082"/>
                  </a:lnTo>
                </a:path>
              </a:pathLst>
            </a:custGeom>
            <a:solidFill>
              <a:srgbClr val="614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2" name="Freeform 210">
              <a:extLst>
                <a:ext uri="{FF2B5EF4-FFF2-40B4-BE49-F238E27FC236}">
                  <a16:creationId xmlns:a16="http://schemas.microsoft.com/office/drawing/2014/main" xmlns="" id="{C03B71A9-7FA1-448A-BBB3-0716F805C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5672" y="2859231"/>
              <a:ext cx="250967" cy="295701"/>
            </a:xfrm>
            <a:custGeom>
              <a:avLst/>
              <a:gdLst>
                <a:gd name="T0" fmla="*/ 147 w 148"/>
                <a:gd name="T1" fmla="*/ 144 h 188"/>
                <a:gd name="T2" fmla="*/ 147 w 148"/>
                <a:gd name="T3" fmla="*/ 144 h 188"/>
                <a:gd name="T4" fmla="*/ 101 w 148"/>
                <a:gd name="T5" fmla="*/ 187 h 188"/>
                <a:gd name="T6" fmla="*/ 47 w 148"/>
                <a:gd name="T7" fmla="*/ 187 h 188"/>
                <a:gd name="T8" fmla="*/ 0 w 148"/>
                <a:gd name="T9" fmla="*/ 144 h 188"/>
                <a:gd name="T10" fmla="*/ 0 w 148"/>
                <a:gd name="T11" fmla="*/ 46 h 188"/>
                <a:gd name="T12" fmla="*/ 47 w 148"/>
                <a:gd name="T13" fmla="*/ 0 h 188"/>
                <a:gd name="T14" fmla="*/ 101 w 148"/>
                <a:gd name="T15" fmla="*/ 0 h 188"/>
                <a:gd name="T16" fmla="*/ 147 w 148"/>
                <a:gd name="T17" fmla="*/ 46 h 188"/>
                <a:gd name="T18" fmla="*/ 147 w 148"/>
                <a:gd name="T19" fmla="*/ 14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88">
                  <a:moveTo>
                    <a:pt x="147" y="144"/>
                  </a:moveTo>
                  <a:lnTo>
                    <a:pt x="147" y="144"/>
                  </a:lnTo>
                  <a:cubicBezTo>
                    <a:pt x="147" y="167"/>
                    <a:pt x="127" y="187"/>
                    <a:pt x="101" y="187"/>
                  </a:cubicBezTo>
                  <a:cubicBezTo>
                    <a:pt x="47" y="187"/>
                    <a:pt x="47" y="187"/>
                    <a:pt x="47" y="187"/>
                  </a:cubicBezTo>
                  <a:cubicBezTo>
                    <a:pt x="21" y="187"/>
                    <a:pt x="0" y="167"/>
                    <a:pt x="0" y="14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0"/>
                    <a:pt x="21" y="0"/>
                    <a:pt x="4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27" y="0"/>
                    <a:pt x="147" y="20"/>
                    <a:pt x="147" y="46"/>
                  </a:cubicBezTo>
                  <a:lnTo>
                    <a:pt x="147" y="144"/>
                  </a:lnTo>
                </a:path>
              </a:pathLst>
            </a:custGeom>
            <a:solidFill>
              <a:srgbClr val="E8AB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3" name="Freeform 211">
              <a:extLst>
                <a:ext uri="{FF2B5EF4-FFF2-40B4-BE49-F238E27FC236}">
                  <a16:creationId xmlns:a16="http://schemas.microsoft.com/office/drawing/2014/main" xmlns="" id="{8F56BA50-B100-42B7-ADB8-14A717B7B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4420" y="2859231"/>
              <a:ext cx="250967" cy="295701"/>
            </a:xfrm>
            <a:custGeom>
              <a:avLst/>
              <a:gdLst>
                <a:gd name="T0" fmla="*/ 147 w 148"/>
                <a:gd name="T1" fmla="*/ 144 h 188"/>
                <a:gd name="T2" fmla="*/ 147 w 148"/>
                <a:gd name="T3" fmla="*/ 144 h 188"/>
                <a:gd name="T4" fmla="*/ 100 w 148"/>
                <a:gd name="T5" fmla="*/ 187 h 188"/>
                <a:gd name="T6" fmla="*/ 43 w 148"/>
                <a:gd name="T7" fmla="*/ 187 h 188"/>
                <a:gd name="T8" fmla="*/ 0 w 148"/>
                <a:gd name="T9" fmla="*/ 144 h 188"/>
                <a:gd name="T10" fmla="*/ 0 w 148"/>
                <a:gd name="T11" fmla="*/ 46 h 188"/>
                <a:gd name="T12" fmla="*/ 43 w 148"/>
                <a:gd name="T13" fmla="*/ 0 h 188"/>
                <a:gd name="T14" fmla="*/ 100 w 148"/>
                <a:gd name="T15" fmla="*/ 0 h 188"/>
                <a:gd name="T16" fmla="*/ 147 w 148"/>
                <a:gd name="T17" fmla="*/ 46 h 188"/>
                <a:gd name="T18" fmla="*/ 147 w 148"/>
                <a:gd name="T19" fmla="*/ 14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88">
                  <a:moveTo>
                    <a:pt x="147" y="144"/>
                  </a:moveTo>
                  <a:lnTo>
                    <a:pt x="147" y="144"/>
                  </a:lnTo>
                  <a:cubicBezTo>
                    <a:pt x="147" y="167"/>
                    <a:pt x="126" y="187"/>
                    <a:pt x="100" y="187"/>
                  </a:cubicBezTo>
                  <a:cubicBezTo>
                    <a:pt x="43" y="187"/>
                    <a:pt x="43" y="187"/>
                    <a:pt x="43" y="187"/>
                  </a:cubicBezTo>
                  <a:cubicBezTo>
                    <a:pt x="20" y="187"/>
                    <a:pt x="0" y="167"/>
                    <a:pt x="0" y="14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0"/>
                    <a:pt x="20" y="0"/>
                    <a:pt x="43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26" y="0"/>
                    <a:pt x="147" y="20"/>
                    <a:pt x="147" y="46"/>
                  </a:cubicBezTo>
                  <a:lnTo>
                    <a:pt x="147" y="144"/>
                  </a:lnTo>
                </a:path>
              </a:pathLst>
            </a:custGeom>
            <a:solidFill>
              <a:srgbClr val="E8AB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4" name="Freeform 212">
              <a:extLst>
                <a:ext uri="{FF2B5EF4-FFF2-40B4-BE49-F238E27FC236}">
                  <a16:creationId xmlns:a16="http://schemas.microsoft.com/office/drawing/2014/main" xmlns="" id="{BAD8D800-4C69-4408-B143-EC9EC85CB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6338" y="2774745"/>
              <a:ext cx="433489" cy="359068"/>
            </a:xfrm>
            <a:custGeom>
              <a:avLst/>
              <a:gdLst>
                <a:gd name="T0" fmla="*/ 236 w 257"/>
                <a:gd name="T1" fmla="*/ 147 h 228"/>
                <a:gd name="T2" fmla="*/ 236 w 257"/>
                <a:gd name="T3" fmla="*/ 147 h 228"/>
                <a:gd name="T4" fmla="*/ 242 w 257"/>
                <a:gd name="T5" fmla="*/ 205 h 228"/>
                <a:gd name="T6" fmla="*/ 242 w 257"/>
                <a:gd name="T7" fmla="*/ 205 h 228"/>
                <a:gd name="T8" fmla="*/ 184 w 257"/>
                <a:gd name="T9" fmla="*/ 213 h 228"/>
                <a:gd name="T10" fmla="*/ 23 w 257"/>
                <a:gd name="T11" fmla="*/ 81 h 228"/>
                <a:gd name="T12" fmla="*/ 17 w 257"/>
                <a:gd name="T13" fmla="*/ 21 h 228"/>
                <a:gd name="T14" fmla="*/ 17 w 257"/>
                <a:gd name="T15" fmla="*/ 21 h 228"/>
                <a:gd name="T16" fmla="*/ 75 w 257"/>
                <a:gd name="T17" fmla="*/ 15 h 228"/>
                <a:gd name="T18" fmla="*/ 236 w 257"/>
                <a:gd name="T19" fmla="*/ 14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228">
                  <a:moveTo>
                    <a:pt x="236" y="147"/>
                  </a:moveTo>
                  <a:lnTo>
                    <a:pt x="236" y="147"/>
                  </a:lnTo>
                  <a:cubicBezTo>
                    <a:pt x="253" y="162"/>
                    <a:pt x="256" y="188"/>
                    <a:pt x="242" y="205"/>
                  </a:cubicBezTo>
                  <a:lnTo>
                    <a:pt x="242" y="205"/>
                  </a:lnTo>
                  <a:cubicBezTo>
                    <a:pt x="228" y="225"/>
                    <a:pt x="202" y="227"/>
                    <a:pt x="184" y="213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3" y="66"/>
                    <a:pt x="0" y="40"/>
                    <a:pt x="17" y="21"/>
                  </a:cubicBezTo>
                  <a:lnTo>
                    <a:pt x="17" y="21"/>
                  </a:lnTo>
                  <a:cubicBezTo>
                    <a:pt x="32" y="3"/>
                    <a:pt x="58" y="0"/>
                    <a:pt x="75" y="15"/>
                  </a:cubicBezTo>
                  <a:lnTo>
                    <a:pt x="236" y="147"/>
                  </a:lnTo>
                </a:path>
              </a:pathLst>
            </a:custGeom>
            <a:solidFill>
              <a:srgbClr val="FCDB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5" name="Freeform 213">
              <a:extLst>
                <a:ext uri="{FF2B5EF4-FFF2-40B4-BE49-F238E27FC236}">
                  <a16:creationId xmlns:a16="http://schemas.microsoft.com/office/drawing/2014/main" xmlns="" id="{B1ED8BA4-E071-4482-AB09-3B39689A7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8622" y="4457434"/>
              <a:ext cx="136892" cy="464676"/>
            </a:xfrm>
            <a:custGeom>
              <a:avLst/>
              <a:gdLst>
                <a:gd name="T0" fmla="*/ 84 w 85"/>
                <a:gd name="T1" fmla="*/ 253 h 295"/>
                <a:gd name="T2" fmla="*/ 84 w 85"/>
                <a:gd name="T3" fmla="*/ 253 h 295"/>
                <a:gd name="T4" fmla="*/ 40 w 85"/>
                <a:gd name="T5" fmla="*/ 294 h 295"/>
                <a:gd name="T6" fmla="*/ 40 w 85"/>
                <a:gd name="T7" fmla="*/ 294 h 295"/>
                <a:gd name="T8" fmla="*/ 0 w 85"/>
                <a:gd name="T9" fmla="*/ 253 h 295"/>
                <a:gd name="T10" fmla="*/ 0 w 85"/>
                <a:gd name="T11" fmla="*/ 40 h 295"/>
                <a:gd name="T12" fmla="*/ 40 w 85"/>
                <a:gd name="T13" fmla="*/ 0 h 295"/>
                <a:gd name="T14" fmla="*/ 40 w 85"/>
                <a:gd name="T15" fmla="*/ 0 h 295"/>
                <a:gd name="T16" fmla="*/ 84 w 85"/>
                <a:gd name="T17" fmla="*/ 40 h 295"/>
                <a:gd name="T18" fmla="*/ 84 w 85"/>
                <a:gd name="T19" fmla="*/ 25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295">
                  <a:moveTo>
                    <a:pt x="84" y="253"/>
                  </a:moveTo>
                  <a:lnTo>
                    <a:pt x="84" y="253"/>
                  </a:lnTo>
                  <a:cubicBezTo>
                    <a:pt x="84" y="276"/>
                    <a:pt x="64" y="294"/>
                    <a:pt x="40" y="294"/>
                  </a:cubicBezTo>
                  <a:lnTo>
                    <a:pt x="40" y="294"/>
                  </a:lnTo>
                  <a:cubicBezTo>
                    <a:pt x="21" y="294"/>
                    <a:pt x="0" y="276"/>
                    <a:pt x="0" y="25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7"/>
                    <a:pt x="21" y="0"/>
                    <a:pt x="40" y="0"/>
                  </a:cubicBezTo>
                  <a:lnTo>
                    <a:pt x="40" y="0"/>
                  </a:lnTo>
                  <a:cubicBezTo>
                    <a:pt x="64" y="0"/>
                    <a:pt x="84" y="17"/>
                    <a:pt x="84" y="40"/>
                  </a:cubicBezTo>
                  <a:lnTo>
                    <a:pt x="84" y="253"/>
                  </a:lnTo>
                </a:path>
              </a:pathLst>
            </a:custGeom>
            <a:solidFill>
              <a:srgbClr val="FCDB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6" name="Freeform 214">
              <a:extLst>
                <a:ext uri="{FF2B5EF4-FFF2-40B4-BE49-F238E27FC236}">
                  <a16:creationId xmlns:a16="http://schemas.microsoft.com/office/drawing/2014/main" xmlns="" id="{F8E06517-471B-4F97-A16B-905929A0C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0168" y="4886906"/>
              <a:ext cx="1695931" cy="830783"/>
            </a:xfrm>
            <a:custGeom>
              <a:avLst/>
              <a:gdLst>
                <a:gd name="T0" fmla="*/ 854 w 988"/>
                <a:gd name="T1" fmla="*/ 0 h 524"/>
                <a:gd name="T2" fmla="*/ 854 w 988"/>
                <a:gd name="T3" fmla="*/ 0 h 524"/>
                <a:gd name="T4" fmla="*/ 138 w 988"/>
                <a:gd name="T5" fmla="*/ 0 h 524"/>
                <a:gd name="T6" fmla="*/ 0 w 988"/>
                <a:gd name="T7" fmla="*/ 0 h 524"/>
                <a:gd name="T8" fmla="*/ 0 w 988"/>
                <a:gd name="T9" fmla="*/ 135 h 524"/>
                <a:gd name="T10" fmla="*/ 0 w 988"/>
                <a:gd name="T11" fmla="*/ 523 h 524"/>
                <a:gd name="T12" fmla="*/ 89 w 988"/>
                <a:gd name="T13" fmla="*/ 523 h 524"/>
                <a:gd name="T14" fmla="*/ 89 w 988"/>
                <a:gd name="T15" fmla="*/ 236 h 524"/>
                <a:gd name="T16" fmla="*/ 196 w 988"/>
                <a:gd name="T17" fmla="*/ 132 h 524"/>
                <a:gd name="T18" fmla="*/ 797 w 988"/>
                <a:gd name="T19" fmla="*/ 132 h 524"/>
                <a:gd name="T20" fmla="*/ 898 w 988"/>
                <a:gd name="T21" fmla="*/ 233 h 524"/>
                <a:gd name="T22" fmla="*/ 898 w 988"/>
                <a:gd name="T23" fmla="*/ 523 h 524"/>
                <a:gd name="T24" fmla="*/ 987 w 988"/>
                <a:gd name="T25" fmla="*/ 523 h 524"/>
                <a:gd name="T26" fmla="*/ 987 w 988"/>
                <a:gd name="T27" fmla="*/ 135 h 524"/>
                <a:gd name="T28" fmla="*/ 987 w 988"/>
                <a:gd name="T29" fmla="*/ 0 h 524"/>
                <a:gd name="T30" fmla="*/ 854 w 988"/>
                <a:gd name="T31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8" h="524">
                  <a:moveTo>
                    <a:pt x="854" y="0"/>
                  </a:moveTo>
                  <a:lnTo>
                    <a:pt x="854" y="0"/>
                  </a:lnTo>
                  <a:cubicBezTo>
                    <a:pt x="138" y="0"/>
                    <a:pt x="138" y="0"/>
                    <a:pt x="13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523"/>
                    <a:pt x="0" y="523"/>
                    <a:pt x="0" y="523"/>
                  </a:cubicBezTo>
                  <a:cubicBezTo>
                    <a:pt x="89" y="523"/>
                    <a:pt x="89" y="523"/>
                    <a:pt x="89" y="523"/>
                  </a:cubicBezTo>
                  <a:cubicBezTo>
                    <a:pt x="89" y="236"/>
                    <a:pt x="89" y="236"/>
                    <a:pt x="89" y="236"/>
                  </a:cubicBezTo>
                  <a:cubicBezTo>
                    <a:pt x="98" y="181"/>
                    <a:pt x="141" y="141"/>
                    <a:pt x="196" y="132"/>
                  </a:cubicBezTo>
                  <a:cubicBezTo>
                    <a:pt x="797" y="132"/>
                    <a:pt x="797" y="132"/>
                    <a:pt x="797" y="132"/>
                  </a:cubicBezTo>
                  <a:cubicBezTo>
                    <a:pt x="849" y="141"/>
                    <a:pt x="889" y="181"/>
                    <a:pt x="898" y="233"/>
                  </a:cubicBezTo>
                  <a:cubicBezTo>
                    <a:pt x="898" y="523"/>
                    <a:pt x="898" y="523"/>
                    <a:pt x="898" y="523"/>
                  </a:cubicBezTo>
                  <a:cubicBezTo>
                    <a:pt x="987" y="523"/>
                    <a:pt x="987" y="523"/>
                    <a:pt x="987" y="523"/>
                  </a:cubicBezTo>
                  <a:cubicBezTo>
                    <a:pt x="987" y="135"/>
                    <a:pt x="987" y="135"/>
                    <a:pt x="987" y="135"/>
                  </a:cubicBezTo>
                  <a:cubicBezTo>
                    <a:pt x="987" y="0"/>
                    <a:pt x="987" y="0"/>
                    <a:pt x="987" y="0"/>
                  </a:cubicBezTo>
                  <a:lnTo>
                    <a:pt x="854" y="0"/>
                  </a:lnTo>
                </a:path>
              </a:pathLst>
            </a:custGeom>
            <a:solidFill>
              <a:srgbClr val="32333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7" name="Freeform 215">
              <a:extLst>
                <a:ext uri="{FF2B5EF4-FFF2-40B4-BE49-F238E27FC236}">
                  <a16:creationId xmlns:a16="http://schemas.microsoft.com/office/drawing/2014/main" xmlns="" id="{4465FEB2-B233-4FF8-BD82-D29DFF5D7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4538" y="3309826"/>
              <a:ext cx="2091396" cy="1640444"/>
            </a:xfrm>
            <a:custGeom>
              <a:avLst/>
              <a:gdLst>
                <a:gd name="T0" fmla="*/ 1142 w 1215"/>
                <a:gd name="T1" fmla="*/ 51 h 1031"/>
                <a:gd name="T2" fmla="*/ 1142 w 1215"/>
                <a:gd name="T3" fmla="*/ 51 h 1031"/>
                <a:gd name="T4" fmla="*/ 1019 w 1215"/>
                <a:gd name="T5" fmla="*/ 0 h 1031"/>
                <a:gd name="T6" fmla="*/ 17 w 1215"/>
                <a:gd name="T7" fmla="*/ 0 h 1031"/>
                <a:gd name="T8" fmla="*/ 0 w 1215"/>
                <a:gd name="T9" fmla="*/ 3 h 1031"/>
                <a:gd name="T10" fmla="*/ 0 w 1215"/>
                <a:gd name="T11" fmla="*/ 109 h 1031"/>
                <a:gd name="T12" fmla="*/ 0 w 1215"/>
                <a:gd name="T13" fmla="*/ 106 h 1031"/>
                <a:gd name="T14" fmla="*/ 0 w 1215"/>
                <a:gd name="T15" fmla="*/ 1001 h 1031"/>
                <a:gd name="T16" fmla="*/ 29 w 1215"/>
                <a:gd name="T17" fmla="*/ 1030 h 1031"/>
                <a:gd name="T18" fmla="*/ 1007 w 1215"/>
                <a:gd name="T19" fmla="*/ 1030 h 1031"/>
                <a:gd name="T20" fmla="*/ 1036 w 1215"/>
                <a:gd name="T21" fmla="*/ 1001 h 1031"/>
                <a:gd name="T22" fmla="*/ 1036 w 1215"/>
                <a:gd name="T23" fmla="*/ 106 h 1031"/>
                <a:gd name="T24" fmla="*/ 1073 w 1215"/>
                <a:gd name="T25" fmla="*/ 130 h 1031"/>
                <a:gd name="T26" fmla="*/ 1108 w 1215"/>
                <a:gd name="T27" fmla="*/ 233 h 1031"/>
                <a:gd name="T28" fmla="*/ 1108 w 1215"/>
                <a:gd name="T29" fmla="*/ 932 h 1031"/>
                <a:gd name="T30" fmla="*/ 1214 w 1215"/>
                <a:gd name="T31" fmla="*/ 932 h 1031"/>
                <a:gd name="T32" fmla="*/ 1214 w 1215"/>
                <a:gd name="T33" fmla="*/ 233 h 1031"/>
                <a:gd name="T34" fmla="*/ 1142 w 1215"/>
                <a:gd name="T35" fmla="*/ 5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5" h="1031">
                  <a:moveTo>
                    <a:pt x="1142" y="51"/>
                  </a:moveTo>
                  <a:lnTo>
                    <a:pt x="1142" y="51"/>
                  </a:lnTo>
                  <a:cubicBezTo>
                    <a:pt x="1102" y="14"/>
                    <a:pt x="1053" y="3"/>
                    <a:pt x="1019" y="0"/>
                  </a:cubicBezTo>
                  <a:cubicBezTo>
                    <a:pt x="1016" y="0"/>
                    <a:pt x="23" y="0"/>
                    <a:pt x="17" y="0"/>
                  </a:cubicBezTo>
                  <a:cubicBezTo>
                    <a:pt x="14" y="0"/>
                    <a:pt x="8" y="3"/>
                    <a:pt x="0" y="3"/>
                  </a:cubicBezTo>
                  <a:cubicBezTo>
                    <a:pt x="0" y="109"/>
                    <a:pt x="0" y="109"/>
                    <a:pt x="0" y="109"/>
                  </a:cubicBezTo>
                  <a:lnTo>
                    <a:pt x="0" y="106"/>
                  </a:lnTo>
                  <a:cubicBezTo>
                    <a:pt x="0" y="1001"/>
                    <a:pt x="0" y="1001"/>
                    <a:pt x="0" y="1001"/>
                  </a:cubicBezTo>
                  <a:cubicBezTo>
                    <a:pt x="0" y="1015"/>
                    <a:pt x="14" y="1030"/>
                    <a:pt x="29" y="1030"/>
                  </a:cubicBezTo>
                  <a:cubicBezTo>
                    <a:pt x="1007" y="1030"/>
                    <a:pt x="1007" y="1030"/>
                    <a:pt x="1007" y="1030"/>
                  </a:cubicBezTo>
                  <a:cubicBezTo>
                    <a:pt x="1021" y="1030"/>
                    <a:pt x="1036" y="1015"/>
                    <a:pt x="1036" y="1001"/>
                  </a:cubicBezTo>
                  <a:cubicBezTo>
                    <a:pt x="1036" y="106"/>
                    <a:pt x="1036" y="106"/>
                    <a:pt x="1036" y="106"/>
                  </a:cubicBezTo>
                  <a:cubicBezTo>
                    <a:pt x="1044" y="112"/>
                    <a:pt x="1062" y="118"/>
                    <a:pt x="1073" y="130"/>
                  </a:cubicBezTo>
                  <a:cubicBezTo>
                    <a:pt x="1096" y="150"/>
                    <a:pt x="1108" y="184"/>
                    <a:pt x="1108" y="233"/>
                  </a:cubicBezTo>
                  <a:cubicBezTo>
                    <a:pt x="1108" y="932"/>
                    <a:pt x="1108" y="932"/>
                    <a:pt x="1108" y="932"/>
                  </a:cubicBezTo>
                  <a:cubicBezTo>
                    <a:pt x="1214" y="932"/>
                    <a:pt x="1214" y="932"/>
                    <a:pt x="1214" y="932"/>
                  </a:cubicBezTo>
                  <a:cubicBezTo>
                    <a:pt x="1214" y="233"/>
                    <a:pt x="1214" y="233"/>
                    <a:pt x="1214" y="233"/>
                  </a:cubicBezTo>
                  <a:cubicBezTo>
                    <a:pt x="1214" y="155"/>
                    <a:pt x="1188" y="95"/>
                    <a:pt x="1142" y="51"/>
                  </a:cubicBezTo>
                </a:path>
              </a:pathLst>
            </a:custGeom>
            <a:solidFill>
              <a:srgbClr val="EFEE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8" name="Freeform 216">
              <a:extLst>
                <a:ext uri="{FF2B5EF4-FFF2-40B4-BE49-F238E27FC236}">
                  <a16:creationId xmlns:a16="http://schemas.microsoft.com/office/drawing/2014/main" xmlns="" id="{E13F3908-A44A-43ED-90F7-EE58D73DF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5466" y="3795623"/>
              <a:ext cx="220547" cy="689973"/>
            </a:xfrm>
            <a:custGeom>
              <a:avLst/>
              <a:gdLst>
                <a:gd name="T0" fmla="*/ 130 w 131"/>
                <a:gd name="T1" fmla="*/ 388 h 435"/>
                <a:gd name="T2" fmla="*/ 66 w 131"/>
                <a:gd name="T3" fmla="*/ 434 h 435"/>
                <a:gd name="T4" fmla="*/ 0 w 131"/>
                <a:gd name="T5" fmla="*/ 388 h 435"/>
                <a:gd name="T6" fmla="*/ 29 w 131"/>
                <a:gd name="T7" fmla="*/ 0 h 435"/>
                <a:gd name="T8" fmla="*/ 104 w 131"/>
                <a:gd name="T9" fmla="*/ 0 h 435"/>
                <a:gd name="T10" fmla="*/ 130 w 131"/>
                <a:gd name="T11" fmla="*/ 38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435">
                  <a:moveTo>
                    <a:pt x="130" y="388"/>
                  </a:moveTo>
                  <a:lnTo>
                    <a:pt x="66" y="434"/>
                  </a:lnTo>
                  <a:lnTo>
                    <a:pt x="0" y="388"/>
                  </a:lnTo>
                  <a:lnTo>
                    <a:pt x="29" y="0"/>
                  </a:lnTo>
                  <a:lnTo>
                    <a:pt x="104" y="0"/>
                  </a:lnTo>
                  <a:lnTo>
                    <a:pt x="130" y="388"/>
                  </a:lnTo>
                </a:path>
              </a:pathLst>
            </a:custGeom>
            <a:solidFill>
              <a:srgbClr val="5B9BD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9" name="Freeform 217">
              <a:extLst>
                <a:ext uri="{FF2B5EF4-FFF2-40B4-BE49-F238E27FC236}">
                  <a16:creationId xmlns:a16="http://schemas.microsoft.com/office/drawing/2014/main" xmlns="" id="{089D545D-31B5-411C-826E-1FF97D42C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4542" y="3309828"/>
              <a:ext cx="2091396" cy="1640446"/>
            </a:xfrm>
            <a:custGeom>
              <a:avLst/>
              <a:gdLst>
                <a:gd name="T0" fmla="*/ 1142 w 1215"/>
                <a:gd name="T1" fmla="*/ 51 h 1031"/>
                <a:gd name="T2" fmla="*/ 1142 w 1215"/>
                <a:gd name="T3" fmla="*/ 51 h 1031"/>
                <a:gd name="T4" fmla="*/ 1019 w 1215"/>
                <a:gd name="T5" fmla="*/ 0 h 1031"/>
                <a:gd name="T6" fmla="*/ 950 w 1215"/>
                <a:gd name="T7" fmla="*/ 0 h 1031"/>
                <a:gd name="T8" fmla="*/ 523 w 1215"/>
                <a:gd name="T9" fmla="*/ 670 h 1031"/>
                <a:gd name="T10" fmla="*/ 83 w 1215"/>
                <a:gd name="T11" fmla="*/ 0 h 1031"/>
                <a:gd name="T12" fmla="*/ 17 w 1215"/>
                <a:gd name="T13" fmla="*/ 0 h 1031"/>
                <a:gd name="T14" fmla="*/ 0 w 1215"/>
                <a:gd name="T15" fmla="*/ 3 h 1031"/>
                <a:gd name="T16" fmla="*/ 0 w 1215"/>
                <a:gd name="T17" fmla="*/ 109 h 1031"/>
                <a:gd name="T18" fmla="*/ 0 w 1215"/>
                <a:gd name="T19" fmla="*/ 106 h 1031"/>
                <a:gd name="T20" fmla="*/ 0 w 1215"/>
                <a:gd name="T21" fmla="*/ 1001 h 1031"/>
                <a:gd name="T22" fmla="*/ 29 w 1215"/>
                <a:gd name="T23" fmla="*/ 1030 h 1031"/>
                <a:gd name="T24" fmla="*/ 1007 w 1215"/>
                <a:gd name="T25" fmla="*/ 1030 h 1031"/>
                <a:gd name="T26" fmla="*/ 1036 w 1215"/>
                <a:gd name="T27" fmla="*/ 1001 h 1031"/>
                <a:gd name="T28" fmla="*/ 1036 w 1215"/>
                <a:gd name="T29" fmla="*/ 106 h 1031"/>
                <a:gd name="T30" fmla="*/ 1073 w 1215"/>
                <a:gd name="T31" fmla="*/ 130 h 1031"/>
                <a:gd name="T32" fmla="*/ 1108 w 1215"/>
                <a:gd name="T33" fmla="*/ 233 h 1031"/>
                <a:gd name="T34" fmla="*/ 1108 w 1215"/>
                <a:gd name="T35" fmla="*/ 889 h 1031"/>
                <a:gd name="T36" fmla="*/ 1214 w 1215"/>
                <a:gd name="T37" fmla="*/ 889 h 1031"/>
                <a:gd name="T38" fmla="*/ 1214 w 1215"/>
                <a:gd name="T39" fmla="*/ 233 h 1031"/>
                <a:gd name="T40" fmla="*/ 1142 w 1215"/>
                <a:gd name="T41" fmla="*/ 5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5" h="1031">
                  <a:moveTo>
                    <a:pt x="1142" y="51"/>
                  </a:moveTo>
                  <a:lnTo>
                    <a:pt x="1142" y="51"/>
                  </a:lnTo>
                  <a:cubicBezTo>
                    <a:pt x="1102" y="17"/>
                    <a:pt x="1053" y="3"/>
                    <a:pt x="1019" y="0"/>
                  </a:cubicBezTo>
                  <a:cubicBezTo>
                    <a:pt x="1016" y="0"/>
                    <a:pt x="993" y="0"/>
                    <a:pt x="950" y="0"/>
                  </a:cubicBezTo>
                  <a:cubicBezTo>
                    <a:pt x="523" y="670"/>
                    <a:pt x="523" y="670"/>
                    <a:pt x="523" y="67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43" y="0"/>
                    <a:pt x="17" y="0"/>
                    <a:pt x="17" y="0"/>
                  </a:cubicBezTo>
                  <a:cubicBezTo>
                    <a:pt x="12" y="0"/>
                    <a:pt x="8" y="3"/>
                    <a:pt x="0" y="3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09"/>
                    <a:pt x="0" y="109"/>
                    <a:pt x="0" y="106"/>
                  </a:cubicBezTo>
                  <a:cubicBezTo>
                    <a:pt x="0" y="1001"/>
                    <a:pt x="0" y="1001"/>
                    <a:pt x="0" y="1001"/>
                  </a:cubicBezTo>
                  <a:cubicBezTo>
                    <a:pt x="0" y="1015"/>
                    <a:pt x="14" y="1030"/>
                    <a:pt x="29" y="1030"/>
                  </a:cubicBezTo>
                  <a:cubicBezTo>
                    <a:pt x="1007" y="1030"/>
                    <a:pt x="1007" y="1030"/>
                    <a:pt x="1007" y="1030"/>
                  </a:cubicBezTo>
                  <a:cubicBezTo>
                    <a:pt x="1021" y="1030"/>
                    <a:pt x="1036" y="1015"/>
                    <a:pt x="1036" y="1001"/>
                  </a:cubicBezTo>
                  <a:cubicBezTo>
                    <a:pt x="1036" y="106"/>
                    <a:pt x="1036" y="106"/>
                    <a:pt x="1036" y="106"/>
                  </a:cubicBezTo>
                  <a:cubicBezTo>
                    <a:pt x="1044" y="112"/>
                    <a:pt x="1062" y="118"/>
                    <a:pt x="1073" y="130"/>
                  </a:cubicBezTo>
                  <a:cubicBezTo>
                    <a:pt x="1096" y="150"/>
                    <a:pt x="1108" y="184"/>
                    <a:pt x="1108" y="233"/>
                  </a:cubicBezTo>
                  <a:cubicBezTo>
                    <a:pt x="1108" y="889"/>
                    <a:pt x="1108" y="889"/>
                    <a:pt x="1108" y="889"/>
                  </a:cubicBezTo>
                  <a:cubicBezTo>
                    <a:pt x="1214" y="889"/>
                    <a:pt x="1214" y="889"/>
                    <a:pt x="1214" y="889"/>
                  </a:cubicBezTo>
                  <a:cubicBezTo>
                    <a:pt x="1214" y="233"/>
                    <a:pt x="1214" y="233"/>
                    <a:pt x="1214" y="233"/>
                  </a:cubicBezTo>
                  <a:cubicBezTo>
                    <a:pt x="1214" y="155"/>
                    <a:pt x="1188" y="95"/>
                    <a:pt x="1142" y="51"/>
                  </a:cubicBezTo>
                </a:path>
              </a:pathLst>
            </a:custGeom>
            <a:solidFill>
              <a:srgbClr val="2222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0" name="Freeform 218">
              <a:extLst>
                <a:ext uri="{FF2B5EF4-FFF2-40B4-BE49-F238E27FC236}">
                  <a16:creationId xmlns:a16="http://schemas.microsoft.com/office/drawing/2014/main" xmlns="" id="{A928FFC6-E4BF-426D-8C14-29163AC6E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183" y="2831070"/>
              <a:ext cx="220547" cy="197135"/>
            </a:xfrm>
            <a:custGeom>
              <a:avLst/>
              <a:gdLst>
                <a:gd name="T0" fmla="*/ 132 w 133"/>
                <a:gd name="T1" fmla="*/ 57 h 127"/>
                <a:gd name="T2" fmla="*/ 132 w 133"/>
                <a:gd name="T3" fmla="*/ 57 h 127"/>
                <a:gd name="T4" fmla="*/ 69 w 133"/>
                <a:gd name="T5" fmla="*/ 0 h 127"/>
                <a:gd name="T6" fmla="*/ 0 w 133"/>
                <a:gd name="T7" fmla="*/ 60 h 127"/>
                <a:gd name="T8" fmla="*/ 74 w 133"/>
                <a:gd name="T9" fmla="*/ 126 h 127"/>
                <a:gd name="T10" fmla="*/ 132 w 133"/>
                <a:gd name="T11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127">
                  <a:moveTo>
                    <a:pt x="132" y="57"/>
                  </a:moveTo>
                  <a:lnTo>
                    <a:pt x="132" y="57"/>
                  </a:lnTo>
                  <a:cubicBezTo>
                    <a:pt x="109" y="37"/>
                    <a:pt x="86" y="20"/>
                    <a:pt x="69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3" y="83"/>
                    <a:pt x="48" y="106"/>
                    <a:pt x="74" y="126"/>
                  </a:cubicBezTo>
                  <a:lnTo>
                    <a:pt x="132" y="57"/>
                  </a:lnTo>
                </a:path>
              </a:pathLst>
            </a:custGeom>
            <a:solidFill>
              <a:srgbClr val="EFEE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1" name="Freeform 219">
              <a:extLst>
                <a:ext uri="{FF2B5EF4-FFF2-40B4-BE49-F238E27FC236}">
                  <a16:creationId xmlns:a16="http://schemas.microsoft.com/office/drawing/2014/main" xmlns="" id="{FAD76070-4A93-4EED-81DD-5E51303E4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5207" y="2859233"/>
              <a:ext cx="1452570" cy="612526"/>
            </a:xfrm>
            <a:custGeom>
              <a:avLst/>
              <a:gdLst>
                <a:gd name="T0" fmla="*/ 834 w 847"/>
                <a:gd name="T1" fmla="*/ 386 h 387"/>
                <a:gd name="T2" fmla="*/ 834 w 847"/>
                <a:gd name="T3" fmla="*/ 386 h 387"/>
                <a:gd name="T4" fmla="*/ 0 w 847"/>
                <a:gd name="T5" fmla="*/ 66 h 387"/>
                <a:gd name="T6" fmla="*/ 72 w 847"/>
                <a:gd name="T7" fmla="*/ 0 h 387"/>
                <a:gd name="T8" fmla="*/ 846 w 847"/>
                <a:gd name="T9" fmla="*/ 288 h 387"/>
                <a:gd name="T10" fmla="*/ 834 w 847"/>
                <a:gd name="T11" fmla="*/ 386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387">
                  <a:moveTo>
                    <a:pt x="834" y="386"/>
                  </a:moveTo>
                  <a:lnTo>
                    <a:pt x="834" y="386"/>
                  </a:lnTo>
                  <a:cubicBezTo>
                    <a:pt x="811" y="383"/>
                    <a:pt x="236" y="322"/>
                    <a:pt x="0" y="66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282" y="230"/>
                    <a:pt x="840" y="288"/>
                    <a:pt x="846" y="288"/>
                  </a:cubicBezTo>
                  <a:lnTo>
                    <a:pt x="834" y="386"/>
                  </a:lnTo>
                </a:path>
              </a:pathLst>
            </a:custGeom>
            <a:solidFill>
              <a:srgbClr val="2222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2" name="Freeform 220">
              <a:extLst>
                <a:ext uri="{FF2B5EF4-FFF2-40B4-BE49-F238E27FC236}">
                  <a16:creationId xmlns:a16="http://schemas.microsoft.com/office/drawing/2014/main" xmlns="" id="{17B6856D-B920-4D49-B05A-13F63F00E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9038" y="3309828"/>
              <a:ext cx="745296" cy="1063122"/>
            </a:xfrm>
            <a:custGeom>
              <a:avLst/>
              <a:gdLst>
                <a:gd name="T0" fmla="*/ 437 w 438"/>
                <a:gd name="T1" fmla="*/ 670 h 671"/>
                <a:gd name="T2" fmla="*/ 158 w 438"/>
                <a:gd name="T3" fmla="*/ 466 h 671"/>
                <a:gd name="T4" fmla="*/ 143 w 438"/>
                <a:gd name="T5" fmla="*/ 368 h 671"/>
                <a:gd name="T6" fmla="*/ 20 w 438"/>
                <a:gd name="T7" fmla="*/ 239 h 671"/>
                <a:gd name="T8" fmla="*/ 0 w 438"/>
                <a:gd name="T9" fmla="*/ 0 h 671"/>
                <a:gd name="T10" fmla="*/ 437 w 438"/>
                <a:gd name="T11" fmla="*/ 67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8" h="671">
                  <a:moveTo>
                    <a:pt x="437" y="670"/>
                  </a:moveTo>
                  <a:lnTo>
                    <a:pt x="158" y="466"/>
                  </a:lnTo>
                  <a:lnTo>
                    <a:pt x="143" y="368"/>
                  </a:lnTo>
                  <a:lnTo>
                    <a:pt x="20" y="239"/>
                  </a:lnTo>
                  <a:lnTo>
                    <a:pt x="0" y="0"/>
                  </a:lnTo>
                  <a:lnTo>
                    <a:pt x="437" y="670"/>
                  </a:lnTo>
                </a:path>
              </a:pathLst>
            </a:custGeom>
            <a:solidFill>
              <a:srgbClr val="32333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3" name="Freeform 221">
              <a:extLst>
                <a:ext uri="{FF2B5EF4-FFF2-40B4-BE49-F238E27FC236}">
                  <a16:creationId xmlns:a16="http://schemas.microsoft.com/office/drawing/2014/main" xmlns="" id="{4639CCBB-F220-407A-92BA-1E5E7FCFF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1939" y="3309828"/>
              <a:ext cx="730088" cy="1063122"/>
            </a:xfrm>
            <a:custGeom>
              <a:avLst/>
              <a:gdLst>
                <a:gd name="T0" fmla="*/ 0 w 429"/>
                <a:gd name="T1" fmla="*/ 670 h 671"/>
                <a:gd name="T2" fmla="*/ 282 w 429"/>
                <a:gd name="T3" fmla="*/ 466 h 671"/>
                <a:gd name="T4" fmla="*/ 296 w 429"/>
                <a:gd name="T5" fmla="*/ 368 h 671"/>
                <a:gd name="T6" fmla="*/ 417 w 429"/>
                <a:gd name="T7" fmla="*/ 239 h 671"/>
                <a:gd name="T8" fmla="*/ 428 w 429"/>
                <a:gd name="T9" fmla="*/ 0 h 671"/>
                <a:gd name="T10" fmla="*/ 0 w 429"/>
                <a:gd name="T11" fmla="*/ 67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9" h="671">
                  <a:moveTo>
                    <a:pt x="0" y="670"/>
                  </a:moveTo>
                  <a:lnTo>
                    <a:pt x="282" y="466"/>
                  </a:lnTo>
                  <a:lnTo>
                    <a:pt x="296" y="368"/>
                  </a:lnTo>
                  <a:lnTo>
                    <a:pt x="417" y="239"/>
                  </a:lnTo>
                  <a:lnTo>
                    <a:pt x="428" y="0"/>
                  </a:lnTo>
                  <a:lnTo>
                    <a:pt x="0" y="670"/>
                  </a:lnTo>
                </a:path>
              </a:pathLst>
            </a:custGeom>
            <a:solidFill>
              <a:srgbClr val="32333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4" name="Freeform 222">
              <a:extLst>
                <a:ext uri="{FF2B5EF4-FFF2-40B4-BE49-F238E27FC236}">
                  <a16:creationId xmlns:a16="http://schemas.microsoft.com/office/drawing/2014/main" xmlns="" id="{F076F2CF-EE68-4572-9384-21211DC1B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0170" y="2218544"/>
              <a:ext cx="1688326" cy="1633403"/>
            </a:xfrm>
            <a:custGeom>
              <a:avLst/>
              <a:gdLst>
                <a:gd name="T0" fmla="*/ 981 w 982"/>
                <a:gd name="T1" fmla="*/ 938 h 1028"/>
                <a:gd name="T2" fmla="*/ 981 w 982"/>
                <a:gd name="T3" fmla="*/ 938 h 1028"/>
                <a:gd name="T4" fmla="*/ 875 w 982"/>
                <a:gd name="T5" fmla="*/ 1027 h 1028"/>
                <a:gd name="T6" fmla="*/ 107 w 982"/>
                <a:gd name="T7" fmla="*/ 1027 h 1028"/>
                <a:gd name="T8" fmla="*/ 0 w 982"/>
                <a:gd name="T9" fmla="*/ 938 h 1028"/>
                <a:gd name="T10" fmla="*/ 0 w 982"/>
                <a:gd name="T11" fmla="*/ 92 h 1028"/>
                <a:gd name="T12" fmla="*/ 107 w 982"/>
                <a:gd name="T13" fmla="*/ 0 h 1028"/>
                <a:gd name="T14" fmla="*/ 875 w 982"/>
                <a:gd name="T15" fmla="*/ 0 h 1028"/>
                <a:gd name="T16" fmla="*/ 981 w 982"/>
                <a:gd name="T17" fmla="*/ 92 h 1028"/>
                <a:gd name="T18" fmla="*/ 981 w 982"/>
                <a:gd name="T19" fmla="*/ 938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2" h="1028">
                  <a:moveTo>
                    <a:pt x="981" y="938"/>
                  </a:moveTo>
                  <a:lnTo>
                    <a:pt x="981" y="938"/>
                  </a:lnTo>
                  <a:cubicBezTo>
                    <a:pt x="981" y="987"/>
                    <a:pt x="932" y="1027"/>
                    <a:pt x="875" y="1027"/>
                  </a:cubicBezTo>
                  <a:cubicBezTo>
                    <a:pt x="107" y="1027"/>
                    <a:pt x="107" y="1027"/>
                    <a:pt x="107" y="1027"/>
                  </a:cubicBezTo>
                  <a:cubicBezTo>
                    <a:pt x="49" y="1027"/>
                    <a:pt x="0" y="987"/>
                    <a:pt x="0" y="93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40"/>
                    <a:pt x="49" y="0"/>
                    <a:pt x="107" y="0"/>
                  </a:cubicBezTo>
                  <a:cubicBezTo>
                    <a:pt x="875" y="0"/>
                    <a:pt x="875" y="0"/>
                    <a:pt x="875" y="0"/>
                  </a:cubicBezTo>
                  <a:cubicBezTo>
                    <a:pt x="932" y="0"/>
                    <a:pt x="981" y="40"/>
                    <a:pt x="981" y="92"/>
                  </a:cubicBezTo>
                  <a:lnTo>
                    <a:pt x="981" y="938"/>
                  </a:lnTo>
                </a:path>
              </a:pathLst>
            </a:custGeom>
            <a:solidFill>
              <a:srgbClr val="FCDB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5" name="Freeform 223">
              <a:extLst>
                <a:ext uri="{FF2B5EF4-FFF2-40B4-BE49-F238E27FC236}">
                  <a16:creationId xmlns:a16="http://schemas.microsoft.com/office/drawing/2014/main" xmlns="" id="{CA9E72AB-E8EF-452E-95BB-1A92C2B9D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1139" y="3063409"/>
              <a:ext cx="167312" cy="147851"/>
            </a:xfrm>
            <a:custGeom>
              <a:avLst/>
              <a:gdLst>
                <a:gd name="T0" fmla="*/ 100 w 101"/>
                <a:gd name="T1" fmla="*/ 49 h 98"/>
                <a:gd name="T2" fmla="*/ 100 w 101"/>
                <a:gd name="T3" fmla="*/ 49 h 98"/>
                <a:gd name="T4" fmla="*/ 52 w 101"/>
                <a:gd name="T5" fmla="*/ 97 h 98"/>
                <a:gd name="T6" fmla="*/ 0 w 101"/>
                <a:gd name="T7" fmla="*/ 49 h 98"/>
                <a:gd name="T8" fmla="*/ 52 w 101"/>
                <a:gd name="T9" fmla="*/ 0 h 98"/>
                <a:gd name="T10" fmla="*/ 100 w 101"/>
                <a:gd name="T11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98">
                  <a:moveTo>
                    <a:pt x="100" y="49"/>
                  </a:moveTo>
                  <a:lnTo>
                    <a:pt x="100" y="49"/>
                  </a:lnTo>
                  <a:cubicBezTo>
                    <a:pt x="100" y="77"/>
                    <a:pt x="78" y="97"/>
                    <a:pt x="52" y="97"/>
                  </a:cubicBezTo>
                  <a:cubicBezTo>
                    <a:pt x="23" y="97"/>
                    <a:pt x="0" y="77"/>
                    <a:pt x="0" y="49"/>
                  </a:cubicBezTo>
                  <a:cubicBezTo>
                    <a:pt x="0" y="20"/>
                    <a:pt x="23" y="0"/>
                    <a:pt x="52" y="0"/>
                  </a:cubicBezTo>
                  <a:cubicBezTo>
                    <a:pt x="78" y="0"/>
                    <a:pt x="100" y="20"/>
                    <a:pt x="100" y="49"/>
                  </a:cubicBezTo>
                </a:path>
              </a:pathLst>
            </a:custGeom>
            <a:solidFill>
              <a:srgbClr val="130A0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6" name="Freeform 224">
              <a:extLst>
                <a:ext uri="{FF2B5EF4-FFF2-40B4-BE49-F238E27FC236}">
                  <a16:creationId xmlns:a16="http://schemas.microsoft.com/office/drawing/2014/main" xmlns="" id="{B0E08948-00B7-4E57-B1FA-6AF22021D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1560" y="3098613"/>
              <a:ext cx="38025" cy="35202"/>
            </a:xfrm>
            <a:custGeom>
              <a:avLst/>
              <a:gdLst>
                <a:gd name="T0" fmla="*/ 26 w 27"/>
                <a:gd name="T1" fmla="*/ 14 h 27"/>
                <a:gd name="T2" fmla="*/ 26 w 27"/>
                <a:gd name="T3" fmla="*/ 14 h 27"/>
                <a:gd name="T4" fmla="*/ 11 w 27"/>
                <a:gd name="T5" fmla="*/ 26 h 27"/>
                <a:gd name="T6" fmla="*/ 0 w 27"/>
                <a:gd name="T7" fmla="*/ 14 h 27"/>
                <a:gd name="T8" fmla="*/ 11 w 27"/>
                <a:gd name="T9" fmla="*/ 0 h 27"/>
                <a:gd name="T10" fmla="*/ 26 w 27"/>
                <a:gd name="T11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26" y="14"/>
                  </a:moveTo>
                  <a:lnTo>
                    <a:pt x="26" y="14"/>
                  </a:lnTo>
                  <a:cubicBezTo>
                    <a:pt x="26" y="20"/>
                    <a:pt x="20" y="26"/>
                    <a:pt x="11" y="26"/>
                  </a:cubicBezTo>
                  <a:cubicBezTo>
                    <a:pt x="5" y="26"/>
                    <a:pt x="0" y="20"/>
                    <a:pt x="0" y="14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20" y="0"/>
                    <a:pt x="26" y="5"/>
                    <a:pt x="26" y="14"/>
                  </a:cubicBezTo>
                </a:path>
              </a:pathLst>
            </a:custGeom>
            <a:solidFill>
              <a:srgbClr val="EFEE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7" name="Freeform 225">
              <a:extLst>
                <a:ext uri="{FF2B5EF4-FFF2-40B4-BE49-F238E27FC236}">
                  <a16:creationId xmlns:a16="http://schemas.microsoft.com/office/drawing/2014/main" xmlns="" id="{0805F59B-7661-451C-921C-D9B572AE7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7823" y="3063409"/>
              <a:ext cx="167312" cy="147851"/>
            </a:xfrm>
            <a:custGeom>
              <a:avLst/>
              <a:gdLst>
                <a:gd name="T0" fmla="*/ 101 w 102"/>
                <a:gd name="T1" fmla="*/ 49 h 98"/>
                <a:gd name="T2" fmla="*/ 101 w 102"/>
                <a:gd name="T3" fmla="*/ 49 h 98"/>
                <a:gd name="T4" fmla="*/ 49 w 102"/>
                <a:gd name="T5" fmla="*/ 97 h 98"/>
                <a:gd name="T6" fmla="*/ 0 w 102"/>
                <a:gd name="T7" fmla="*/ 49 h 98"/>
                <a:gd name="T8" fmla="*/ 49 w 102"/>
                <a:gd name="T9" fmla="*/ 0 h 98"/>
                <a:gd name="T10" fmla="*/ 101 w 102"/>
                <a:gd name="T11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98">
                  <a:moveTo>
                    <a:pt x="101" y="49"/>
                  </a:moveTo>
                  <a:lnTo>
                    <a:pt x="101" y="49"/>
                  </a:lnTo>
                  <a:cubicBezTo>
                    <a:pt x="101" y="77"/>
                    <a:pt x="78" y="97"/>
                    <a:pt x="49" y="97"/>
                  </a:cubicBezTo>
                  <a:cubicBezTo>
                    <a:pt x="24" y="97"/>
                    <a:pt x="0" y="77"/>
                    <a:pt x="0" y="49"/>
                  </a:cubicBezTo>
                  <a:cubicBezTo>
                    <a:pt x="0" y="20"/>
                    <a:pt x="24" y="0"/>
                    <a:pt x="49" y="0"/>
                  </a:cubicBezTo>
                  <a:cubicBezTo>
                    <a:pt x="78" y="0"/>
                    <a:pt x="101" y="20"/>
                    <a:pt x="101" y="49"/>
                  </a:cubicBezTo>
                </a:path>
              </a:pathLst>
            </a:custGeom>
            <a:solidFill>
              <a:srgbClr val="130A0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8" name="Freeform 226">
              <a:extLst>
                <a:ext uri="{FF2B5EF4-FFF2-40B4-BE49-F238E27FC236}">
                  <a16:creationId xmlns:a16="http://schemas.microsoft.com/office/drawing/2014/main" xmlns="" id="{F8209354-8AAA-46C1-A62F-BDCCF8CEF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3787" y="3443598"/>
              <a:ext cx="425884" cy="197135"/>
            </a:xfrm>
            <a:custGeom>
              <a:avLst/>
              <a:gdLst>
                <a:gd name="T0" fmla="*/ 245 w 252"/>
                <a:gd name="T1" fmla="*/ 6 h 128"/>
                <a:gd name="T2" fmla="*/ 245 w 252"/>
                <a:gd name="T3" fmla="*/ 6 h 128"/>
                <a:gd name="T4" fmla="*/ 231 w 252"/>
                <a:gd name="T5" fmla="*/ 0 h 128"/>
                <a:gd name="T6" fmla="*/ 21 w 252"/>
                <a:gd name="T7" fmla="*/ 0 h 128"/>
                <a:gd name="T8" fmla="*/ 3 w 252"/>
                <a:gd name="T9" fmla="*/ 6 h 128"/>
                <a:gd name="T10" fmla="*/ 3 w 252"/>
                <a:gd name="T11" fmla="*/ 23 h 128"/>
                <a:gd name="T12" fmla="*/ 130 w 252"/>
                <a:gd name="T13" fmla="*/ 127 h 128"/>
                <a:gd name="T14" fmla="*/ 248 w 252"/>
                <a:gd name="T15" fmla="*/ 21 h 128"/>
                <a:gd name="T16" fmla="*/ 245 w 252"/>
                <a:gd name="T17" fmla="*/ 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2" h="128">
                  <a:moveTo>
                    <a:pt x="245" y="6"/>
                  </a:moveTo>
                  <a:lnTo>
                    <a:pt x="245" y="6"/>
                  </a:lnTo>
                  <a:cubicBezTo>
                    <a:pt x="242" y="0"/>
                    <a:pt x="236" y="0"/>
                    <a:pt x="23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5" y="0"/>
                    <a:pt x="9" y="0"/>
                    <a:pt x="3" y="6"/>
                  </a:cubicBezTo>
                  <a:cubicBezTo>
                    <a:pt x="0" y="12"/>
                    <a:pt x="0" y="18"/>
                    <a:pt x="3" y="23"/>
                  </a:cubicBezTo>
                  <a:cubicBezTo>
                    <a:pt x="6" y="26"/>
                    <a:pt x="55" y="127"/>
                    <a:pt x="130" y="127"/>
                  </a:cubicBezTo>
                  <a:cubicBezTo>
                    <a:pt x="208" y="127"/>
                    <a:pt x="248" y="26"/>
                    <a:pt x="248" y="21"/>
                  </a:cubicBezTo>
                  <a:cubicBezTo>
                    <a:pt x="251" y="15"/>
                    <a:pt x="248" y="9"/>
                    <a:pt x="245" y="6"/>
                  </a:cubicBezTo>
                </a:path>
              </a:pathLst>
            </a:custGeom>
            <a:solidFill>
              <a:srgbClr val="F47E5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9" name="Freeform 227">
              <a:extLst>
                <a:ext uri="{FF2B5EF4-FFF2-40B4-BE49-F238E27FC236}">
                  <a16:creationId xmlns:a16="http://schemas.microsoft.com/office/drawing/2014/main" xmlns="" id="{9004DDF9-085E-45C9-B0D7-FBF276FBB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6897" y="2183342"/>
              <a:ext cx="714877" cy="295701"/>
            </a:xfrm>
            <a:custGeom>
              <a:avLst/>
              <a:gdLst>
                <a:gd name="T0" fmla="*/ 417 w 418"/>
                <a:gd name="T1" fmla="*/ 0 h 188"/>
                <a:gd name="T2" fmla="*/ 0 w 418"/>
                <a:gd name="T3" fmla="*/ 0 h 188"/>
                <a:gd name="T4" fmla="*/ 207 w 418"/>
                <a:gd name="T5" fmla="*/ 187 h 188"/>
                <a:gd name="T6" fmla="*/ 417 w 418"/>
                <a:gd name="T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8" h="188">
                  <a:moveTo>
                    <a:pt x="417" y="0"/>
                  </a:moveTo>
                  <a:lnTo>
                    <a:pt x="0" y="0"/>
                  </a:lnTo>
                  <a:lnTo>
                    <a:pt x="207" y="187"/>
                  </a:lnTo>
                  <a:lnTo>
                    <a:pt x="417" y="0"/>
                  </a:lnTo>
                </a:path>
              </a:pathLst>
            </a:custGeom>
            <a:solidFill>
              <a:srgbClr val="614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0" name="Freeform 228">
              <a:extLst>
                <a:ext uri="{FF2B5EF4-FFF2-40B4-BE49-F238E27FC236}">
                  <a16:creationId xmlns:a16="http://schemas.microsoft.com/office/drawing/2014/main" xmlns="" id="{4837F204-5EB9-4B32-B5B6-3D3A4AFF7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8245" y="3098613"/>
              <a:ext cx="38025" cy="35202"/>
            </a:xfrm>
            <a:custGeom>
              <a:avLst/>
              <a:gdLst>
                <a:gd name="T0" fmla="*/ 26 w 27"/>
                <a:gd name="T1" fmla="*/ 14 h 27"/>
                <a:gd name="T2" fmla="*/ 26 w 27"/>
                <a:gd name="T3" fmla="*/ 14 h 27"/>
                <a:gd name="T4" fmla="*/ 12 w 27"/>
                <a:gd name="T5" fmla="*/ 26 h 27"/>
                <a:gd name="T6" fmla="*/ 0 w 27"/>
                <a:gd name="T7" fmla="*/ 14 h 27"/>
                <a:gd name="T8" fmla="*/ 12 w 27"/>
                <a:gd name="T9" fmla="*/ 0 h 27"/>
                <a:gd name="T10" fmla="*/ 26 w 27"/>
                <a:gd name="T11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26" y="14"/>
                  </a:moveTo>
                  <a:lnTo>
                    <a:pt x="26" y="14"/>
                  </a:lnTo>
                  <a:cubicBezTo>
                    <a:pt x="26" y="20"/>
                    <a:pt x="21" y="26"/>
                    <a:pt x="12" y="26"/>
                  </a:cubicBezTo>
                  <a:cubicBezTo>
                    <a:pt x="6" y="26"/>
                    <a:pt x="0" y="20"/>
                    <a:pt x="0" y="14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21" y="0"/>
                    <a:pt x="26" y="5"/>
                    <a:pt x="26" y="14"/>
                  </a:cubicBezTo>
                </a:path>
              </a:pathLst>
            </a:custGeom>
            <a:solidFill>
              <a:srgbClr val="EFEE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1" name="Freeform 229">
              <a:extLst>
                <a:ext uri="{FF2B5EF4-FFF2-40B4-BE49-F238E27FC236}">
                  <a16:creationId xmlns:a16="http://schemas.microsoft.com/office/drawing/2014/main" xmlns="" id="{3D5716A7-AED2-4B34-969C-4759645E8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4914" y="2943721"/>
              <a:ext cx="53235" cy="56323"/>
            </a:xfrm>
            <a:custGeom>
              <a:avLst/>
              <a:gdLst>
                <a:gd name="T0" fmla="*/ 34 w 35"/>
                <a:gd name="T1" fmla="*/ 20 h 38"/>
                <a:gd name="T2" fmla="*/ 34 w 35"/>
                <a:gd name="T3" fmla="*/ 20 h 38"/>
                <a:gd name="T4" fmla="*/ 17 w 35"/>
                <a:gd name="T5" fmla="*/ 37 h 38"/>
                <a:gd name="T6" fmla="*/ 0 w 35"/>
                <a:gd name="T7" fmla="*/ 20 h 38"/>
                <a:gd name="T8" fmla="*/ 17 w 35"/>
                <a:gd name="T9" fmla="*/ 0 h 38"/>
                <a:gd name="T10" fmla="*/ 34 w 35"/>
                <a:gd name="T11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8">
                  <a:moveTo>
                    <a:pt x="34" y="20"/>
                  </a:moveTo>
                  <a:lnTo>
                    <a:pt x="34" y="20"/>
                  </a:lnTo>
                  <a:cubicBezTo>
                    <a:pt x="34" y="29"/>
                    <a:pt x="28" y="37"/>
                    <a:pt x="17" y="37"/>
                  </a:cubicBezTo>
                  <a:cubicBezTo>
                    <a:pt x="8" y="37"/>
                    <a:pt x="0" y="29"/>
                    <a:pt x="0" y="20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8" y="0"/>
                    <a:pt x="34" y="8"/>
                    <a:pt x="34" y="20"/>
                  </a:cubicBezTo>
                </a:path>
              </a:pathLst>
            </a:custGeom>
            <a:solidFill>
              <a:srgbClr val="6162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2" name="Freeform 230">
              <a:extLst>
                <a:ext uri="{FF2B5EF4-FFF2-40B4-BE49-F238E27FC236}">
                  <a16:creationId xmlns:a16="http://schemas.microsoft.com/office/drawing/2014/main" xmlns="" id="{726F2330-1ABC-4D75-9B63-BFA84D405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9886" y="4668651"/>
              <a:ext cx="53235" cy="49284"/>
            </a:xfrm>
            <a:custGeom>
              <a:avLst/>
              <a:gdLst>
                <a:gd name="T0" fmla="*/ 35 w 36"/>
                <a:gd name="T1" fmla="*/ 17 h 35"/>
                <a:gd name="T2" fmla="*/ 35 w 36"/>
                <a:gd name="T3" fmla="*/ 17 h 35"/>
                <a:gd name="T4" fmla="*/ 17 w 36"/>
                <a:gd name="T5" fmla="*/ 34 h 35"/>
                <a:gd name="T6" fmla="*/ 0 w 36"/>
                <a:gd name="T7" fmla="*/ 17 h 35"/>
                <a:gd name="T8" fmla="*/ 17 w 36"/>
                <a:gd name="T9" fmla="*/ 0 h 35"/>
                <a:gd name="T10" fmla="*/ 35 w 36"/>
                <a:gd name="T11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5">
                  <a:moveTo>
                    <a:pt x="35" y="17"/>
                  </a:moveTo>
                  <a:lnTo>
                    <a:pt x="35" y="17"/>
                  </a:lnTo>
                  <a:cubicBezTo>
                    <a:pt x="35" y="28"/>
                    <a:pt x="29" y="34"/>
                    <a:pt x="17" y="34"/>
                  </a:cubicBezTo>
                  <a:cubicBezTo>
                    <a:pt x="9" y="34"/>
                    <a:pt x="0" y="28"/>
                    <a:pt x="0" y="17"/>
                  </a:cubicBezTo>
                  <a:cubicBezTo>
                    <a:pt x="0" y="8"/>
                    <a:pt x="9" y="0"/>
                    <a:pt x="17" y="0"/>
                  </a:cubicBezTo>
                  <a:cubicBezTo>
                    <a:pt x="29" y="0"/>
                    <a:pt x="35" y="8"/>
                    <a:pt x="35" y="17"/>
                  </a:cubicBezTo>
                </a:path>
              </a:pathLst>
            </a:custGeom>
            <a:solidFill>
              <a:srgbClr val="6162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" name="Freeform 231">
              <a:extLst>
                <a:ext uri="{FF2B5EF4-FFF2-40B4-BE49-F238E27FC236}">
                  <a16:creationId xmlns:a16="http://schemas.microsoft.com/office/drawing/2014/main" xmlns="" id="{51B1EB30-3935-4FB9-AD6F-1C310C06E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6468" y="2894436"/>
              <a:ext cx="53235" cy="56323"/>
            </a:xfrm>
            <a:custGeom>
              <a:avLst/>
              <a:gdLst>
                <a:gd name="T0" fmla="*/ 35 w 36"/>
                <a:gd name="T1" fmla="*/ 20 h 39"/>
                <a:gd name="T2" fmla="*/ 35 w 36"/>
                <a:gd name="T3" fmla="*/ 20 h 39"/>
                <a:gd name="T4" fmla="*/ 18 w 36"/>
                <a:gd name="T5" fmla="*/ 38 h 39"/>
                <a:gd name="T6" fmla="*/ 0 w 36"/>
                <a:gd name="T7" fmla="*/ 20 h 39"/>
                <a:gd name="T8" fmla="*/ 18 w 36"/>
                <a:gd name="T9" fmla="*/ 0 h 39"/>
                <a:gd name="T10" fmla="*/ 35 w 36"/>
                <a:gd name="T1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9">
                  <a:moveTo>
                    <a:pt x="35" y="20"/>
                  </a:moveTo>
                  <a:lnTo>
                    <a:pt x="35" y="20"/>
                  </a:lnTo>
                  <a:cubicBezTo>
                    <a:pt x="35" y="29"/>
                    <a:pt x="26" y="38"/>
                    <a:pt x="18" y="38"/>
                  </a:cubicBezTo>
                  <a:cubicBezTo>
                    <a:pt x="6" y="38"/>
                    <a:pt x="0" y="29"/>
                    <a:pt x="0" y="20"/>
                  </a:cubicBezTo>
                  <a:cubicBezTo>
                    <a:pt x="0" y="9"/>
                    <a:pt x="6" y="0"/>
                    <a:pt x="18" y="0"/>
                  </a:cubicBezTo>
                  <a:cubicBezTo>
                    <a:pt x="26" y="0"/>
                    <a:pt x="35" y="9"/>
                    <a:pt x="35" y="20"/>
                  </a:cubicBezTo>
                </a:path>
              </a:pathLst>
            </a:custGeom>
            <a:solidFill>
              <a:srgbClr val="6162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4" name="Freeform 232">
              <a:extLst>
                <a:ext uri="{FF2B5EF4-FFF2-40B4-BE49-F238E27FC236}">
                  <a16:creationId xmlns:a16="http://schemas.microsoft.com/office/drawing/2014/main" xmlns="" id="{442391AA-006C-44B0-BFC0-B25FFFF7D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9886" y="4591204"/>
              <a:ext cx="53235" cy="49284"/>
            </a:xfrm>
            <a:custGeom>
              <a:avLst/>
              <a:gdLst>
                <a:gd name="T0" fmla="*/ 35 w 36"/>
                <a:gd name="T1" fmla="*/ 18 h 36"/>
                <a:gd name="T2" fmla="*/ 35 w 36"/>
                <a:gd name="T3" fmla="*/ 18 h 36"/>
                <a:gd name="T4" fmla="*/ 17 w 36"/>
                <a:gd name="T5" fmla="*/ 35 h 36"/>
                <a:gd name="T6" fmla="*/ 0 w 36"/>
                <a:gd name="T7" fmla="*/ 18 h 36"/>
                <a:gd name="T8" fmla="*/ 17 w 36"/>
                <a:gd name="T9" fmla="*/ 0 h 36"/>
                <a:gd name="T10" fmla="*/ 35 w 36"/>
                <a:gd name="T11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6">
                  <a:moveTo>
                    <a:pt x="35" y="18"/>
                  </a:moveTo>
                  <a:lnTo>
                    <a:pt x="35" y="18"/>
                  </a:lnTo>
                  <a:cubicBezTo>
                    <a:pt x="35" y="26"/>
                    <a:pt x="29" y="35"/>
                    <a:pt x="17" y="35"/>
                  </a:cubicBezTo>
                  <a:cubicBezTo>
                    <a:pt x="9" y="35"/>
                    <a:pt x="0" y="26"/>
                    <a:pt x="0" y="18"/>
                  </a:cubicBezTo>
                  <a:cubicBezTo>
                    <a:pt x="0" y="9"/>
                    <a:pt x="9" y="0"/>
                    <a:pt x="17" y="0"/>
                  </a:cubicBezTo>
                  <a:cubicBezTo>
                    <a:pt x="29" y="0"/>
                    <a:pt x="35" y="9"/>
                    <a:pt x="35" y="18"/>
                  </a:cubicBezTo>
                </a:path>
              </a:pathLst>
            </a:custGeom>
            <a:solidFill>
              <a:srgbClr val="6162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" name="Freeform 233">
              <a:extLst>
                <a:ext uri="{FF2B5EF4-FFF2-40B4-BE49-F238E27FC236}">
                  <a16:creationId xmlns:a16="http://schemas.microsoft.com/office/drawing/2014/main" xmlns="" id="{2A344B96-53FA-4C3E-A894-AA88EFC40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0160" y="1789072"/>
              <a:ext cx="448700" cy="1323621"/>
            </a:xfrm>
            <a:custGeom>
              <a:avLst/>
              <a:gdLst>
                <a:gd name="T0" fmla="*/ 256 w 266"/>
                <a:gd name="T1" fmla="*/ 831 h 832"/>
                <a:gd name="T2" fmla="*/ 256 w 266"/>
                <a:gd name="T3" fmla="*/ 831 h 832"/>
                <a:gd name="T4" fmla="*/ 247 w 266"/>
                <a:gd name="T5" fmla="*/ 825 h 832"/>
                <a:gd name="T6" fmla="*/ 0 w 266"/>
                <a:gd name="T7" fmla="*/ 14 h 832"/>
                <a:gd name="T8" fmla="*/ 5 w 266"/>
                <a:gd name="T9" fmla="*/ 2 h 832"/>
                <a:gd name="T10" fmla="*/ 17 w 266"/>
                <a:gd name="T11" fmla="*/ 8 h 832"/>
                <a:gd name="T12" fmla="*/ 265 w 266"/>
                <a:gd name="T13" fmla="*/ 820 h 832"/>
                <a:gd name="T14" fmla="*/ 256 w 266"/>
                <a:gd name="T15" fmla="*/ 831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832">
                  <a:moveTo>
                    <a:pt x="256" y="831"/>
                  </a:moveTo>
                  <a:lnTo>
                    <a:pt x="256" y="831"/>
                  </a:lnTo>
                  <a:cubicBezTo>
                    <a:pt x="250" y="831"/>
                    <a:pt x="247" y="828"/>
                    <a:pt x="247" y="82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"/>
                    <a:pt x="3" y="2"/>
                    <a:pt x="5" y="2"/>
                  </a:cubicBezTo>
                  <a:cubicBezTo>
                    <a:pt x="11" y="0"/>
                    <a:pt x="17" y="2"/>
                    <a:pt x="17" y="8"/>
                  </a:cubicBezTo>
                  <a:cubicBezTo>
                    <a:pt x="265" y="820"/>
                    <a:pt x="265" y="820"/>
                    <a:pt x="265" y="820"/>
                  </a:cubicBezTo>
                  <a:cubicBezTo>
                    <a:pt x="265" y="825"/>
                    <a:pt x="262" y="831"/>
                    <a:pt x="256" y="831"/>
                  </a:cubicBezTo>
                </a:path>
              </a:pathLst>
            </a:custGeom>
            <a:solidFill>
              <a:srgbClr val="453B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xmlns="" id="{5D03F3ED-C3A9-4D8D-9A0C-325274DE2FD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44004" y="1969010"/>
              <a:ext cx="1456176" cy="724363"/>
              <a:chOff x="1427475" y="1338707"/>
              <a:chExt cx="5220445" cy="2804951"/>
            </a:xfrm>
          </p:grpSpPr>
          <p:sp>
            <p:nvSpPr>
              <p:cNvPr id="287" name="Freeform 2">
                <a:extLst>
                  <a:ext uri="{FF2B5EF4-FFF2-40B4-BE49-F238E27FC236}">
                    <a16:creationId xmlns:a16="http://schemas.microsoft.com/office/drawing/2014/main" xmlns="" id="{2D1F49D3-551A-4913-A423-0E7DEC11A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7475" y="1386308"/>
                <a:ext cx="5182759" cy="2171775"/>
              </a:xfrm>
              <a:custGeom>
                <a:avLst/>
                <a:gdLst>
                  <a:gd name="T0" fmla="*/ 71 w 11528"/>
                  <a:gd name="T1" fmla="*/ 4830 h 4831"/>
                  <a:gd name="T2" fmla="*/ 1218 w 11528"/>
                  <a:gd name="T3" fmla="*/ 2783 h 4831"/>
                  <a:gd name="T4" fmla="*/ 2990 w 11528"/>
                  <a:gd name="T5" fmla="*/ 4582 h 4831"/>
                  <a:gd name="T6" fmla="*/ 4466 w 11528"/>
                  <a:gd name="T7" fmla="*/ 1574 h 4831"/>
                  <a:gd name="T8" fmla="*/ 6181 w 11528"/>
                  <a:gd name="T9" fmla="*/ 3270 h 4831"/>
                  <a:gd name="T10" fmla="*/ 7151 w 11528"/>
                  <a:gd name="T11" fmla="*/ 370 h 4831"/>
                  <a:gd name="T12" fmla="*/ 9629 w 11528"/>
                  <a:gd name="T13" fmla="*/ 2342 h 4831"/>
                  <a:gd name="T14" fmla="*/ 11527 w 11528"/>
                  <a:gd name="T15" fmla="*/ 51 h 4831"/>
                  <a:gd name="T16" fmla="*/ 11467 w 11528"/>
                  <a:gd name="T17" fmla="*/ 0 h 4831"/>
                  <a:gd name="T18" fmla="*/ 9620 w 11528"/>
                  <a:gd name="T19" fmla="*/ 2230 h 4831"/>
                  <a:gd name="T20" fmla="*/ 7108 w 11528"/>
                  <a:gd name="T21" fmla="*/ 234 h 4831"/>
                  <a:gd name="T22" fmla="*/ 6143 w 11528"/>
                  <a:gd name="T23" fmla="*/ 3120 h 4831"/>
                  <a:gd name="T24" fmla="*/ 4442 w 11528"/>
                  <a:gd name="T25" fmla="*/ 1438 h 4831"/>
                  <a:gd name="T26" fmla="*/ 2966 w 11528"/>
                  <a:gd name="T27" fmla="*/ 4442 h 4831"/>
                  <a:gd name="T28" fmla="*/ 1200 w 11528"/>
                  <a:gd name="T29" fmla="*/ 2647 h 4831"/>
                  <a:gd name="T30" fmla="*/ 0 w 11528"/>
                  <a:gd name="T31" fmla="*/ 4788 h 4831"/>
                  <a:gd name="T32" fmla="*/ 71 w 11528"/>
                  <a:gd name="T33" fmla="*/ 4830 h 4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528" h="4831">
                    <a:moveTo>
                      <a:pt x="71" y="4830"/>
                    </a:moveTo>
                    <a:lnTo>
                      <a:pt x="1218" y="2783"/>
                    </a:lnTo>
                    <a:lnTo>
                      <a:pt x="2990" y="4582"/>
                    </a:lnTo>
                    <a:lnTo>
                      <a:pt x="4466" y="1574"/>
                    </a:lnTo>
                    <a:lnTo>
                      <a:pt x="6181" y="3270"/>
                    </a:lnTo>
                    <a:lnTo>
                      <a:pt x="7151" y="370"/>
                    </a:lnTo>
                    <a:lnTo>
                      <a:pt x="9629" y="2342"/>
                    </a:lnTo>
                    <a:lnTo>
                      <a:pt x="11527" y="51"/>
                    </a:lnTo>
                    <a:lnTo>
                      <a:pt x="11467" y="0"/>
                    </a:lnTo>
                    <a:lnTo>
                      <a:pt x="9620" y="2230"/>
                    </a:lnTo>
                    <a:lnTo>
                      <a:pt x="7108" y="234"/>
                    </a:lnTo>
                    <a:lnTo>
                      <a:pt x="6143" y="3120"/>
                    </a:lnTo>
                    <a:lnTo>
                      <a:pt x="4442" y="1438"/>
                    </a:lnTo>
                    <a:lnTo>
                      <a:pt x="2966" y="4442"/>
                    </a:lnTo>
                    <a:lnTo>
                      <a:pt x="1200" y="2647"/>
                    </a:lnTo>
                    <a:lnTo>
                      <a:pt x="0" y="4788"/>
                    </a:lnTo>
                    <a:lnTo>
                      <a:pt x="71" y="4830"/>
                    </a:lnTo>
                  </a:path>
                </a:pathLst>
              </a:custGeom>
              <a:solidFill>
                <a:srgbClr val="C0282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288" name="Freeform 3">
                <a:extLst>
                  <a:ext uri="{FF2B5EF4-FFF2-40B4-BE49-F238E27FC236}">
                    <a16:creationId xmlns:a16="http://schemas.microsoft.com/office/drawing/2014/main" xmlns="" id="{4AC62029-C6ED-4680-A1D4-899FB0BE3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7475" y="1386308"/>
                <a:ext cx="5182759" cy="2171775"/>
              </a:xfrm>
              <a:custGeom>
                <a:avLst/>
                <a:gdLst>
                  <a:gd name="T0" fmla="*/ 71 w 11528"/>
                  <a:gd name="T1" fmla="*/ 4830 h 4831"/>
                  <a:gd name="T2" fmla="*/ 1218 w 11528"/>
                  <a:gd name="T3" fmla="*/ 2783 h 4831"/>
                  <a:gd name="T4" fmla="*/ 2990 w 11528"/>
                  <a:gd name="T5" fmla="*/ 4582 h 4831"/>
                  <a:gd name="T6" fmla="*/ 4466 w 11528"/>
                  <a:gd name="T7" fmla="*/ 1574 h 4831"/>
                  <a:gd name="T8" fmla="*/ 6181 w 11528"/>
                  <a:gd name="T9" fmla="*/ 3270 h 4831"/>
                  <a:gd name="T10" fmla="*/ 7151 w 11528"/>
                  <a:gd name="T11" fmla="*/ 370 h 4831"/>
                  <a:gd name="T12" fmla="*/ 9629 w 11528"/>
                  <a:gd name="T13" fmla="*/ 2342 h 4831"/>
                  <a:gd name="T14" fmla="*/ 11527 w 11528"/>
                  <a:gd name="T15" fmla="*/ 51 h 4831"/>
                  <a:gd name="T16" fmla="*/ 11467 w 11528"/>
                  <a:gd name="T17" fmla="*/ 0 h 4831"/>
                  <a:gd name="T18" fmla="*/ 9620 w 11528"/>
                  <a:gd name="T19" fmla="*/ 2230 h 4831"/>
                  <a:gd name="T20" fmla="*/ 7108 w 11528"/>
                  <a:gd name="T21" fmla="*/ 234 h 4831"/>
                  <a:gd name="T22" fmla="*/ 6143 w 11528"/>
                  <a:gd name="T23" fmla="*/ 3120 h 4831"/>
                  <a:gd name="T24" fmla="*/ 4442 w 11528"/>
                  <a:gd name="T25" fmla="*/ 1438 h 4831"/>
                  <a:gd name="T26" fmla="*/ 2966 w 11528"/>
                  <a:gd name="T27" fmla="*/ 4442 h 4831"/>
                  <a:gd name="T28" fmla="*/ 1200 w 11528"/>
                  <a:gd name="T29" fmla="*/ 2647 h 4831"/>
                  <a:gd name="T30" fmla="*/ 0 w 11528"/>
                  <a:gd name="T31" fmla="*/ 4788 h 4831"/>
                  <a:gd name="T32" fmla="*/ 71 w 11528"/>
                  <a:gd name="T33" fmla="*/ 4830 h 4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528" h="4831">
                    <a:moveTo>
                      <a:pt x="71" y="4830"/>
                    </a:moveTo>
                    <a:lnTo>
                      <a:pt x="1218" y="2783"/>
                    </a:lnTo>
                    <a:lnTo>
                      <a:pt x="2990" y="4582"/>
                    </a:lnTo>
                    <a:lnTo>
                      <a:pt x="4466" y="1574"/>
                    </a:lnTo>
                    <a:lnTo>
                      <a:pt x="6181" y="3270"/>
                    </a:lnTo>
                    <a:lnTo>
                      <a:pt x="7151" y="370"/>
                    </a:lnTo>
                    <a:lnTo>
                      <a:pt x="9629" y="2342"/>
                    </a:lnTo>
                    <a:lnTo>
                      <a:pt x="11527" y="51"/>
                    </a:lnTo>
                    <a:lnTo>
                      <a:pt x="11467" y="0"/>
                    </a:lnTo>
                    <a:lnTo>
                      <a:pt x="9620" y="2230"/>
                    </a:lnTo>
                    <a:lnTo>
                      <a:pt x="7108" y="234"/>
                    </a:lnTo>
                    <a:lnTo>
                      <a:pt x="6143" y="3120"/>
                    </a:lnTo>
                    <a:lnTo>
                      <a:pt x="4442" y="1438"/>
                    </a:lnTo>
                    <a:lnTo>
                      <a:pt x="2966" y="4442"/>
                    </a:lnTo>
                    <a:lnTo>
                      <a:pt x="1200" y="2647"/>
                    </a:lnTo>
                    <a:lnTo>
                      <a:pt x="0" y="4788"/>
                    </a:lnTo>
                    <a:lnTo>
                      <a:pt x="71" y="4830"/>
                    </a:lnTo>
                  </a:path>
                </a:pathLst>
              </a:custGeom>
              <a:solidFill>
                <a:srgbClr val="C0282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289" name="Freeform 4">
                <a:extLst>
                  <a:ext uri="{FF2B5EF4-FFF2-40B4-BE49-F238E27FC236}">
                    <a16:creationId xmlns:a16="http://schemas.microsoft.com/office/drawing/2014/main" xmlns="" id="{BEC7CE72-7229-4C6A-BD1F-287FB6B2E7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8747" y="1338707"/>
                <a:ext cx="99173" cy="105118"/>
              </a:xfrm>
              <a:custGeom>
                <a:avLst/>
                <a:gdLst>
                  <a:gd name="T0" fmla="*/ 187 w 226"/>
                  <a:gd name="T1" fmla="*/ 239 h 240"/>
                  <a:gd name="T2" fmla="*/ 225 w 226"/>
                  <a:gd name="T3" fmla="*/ 0 h 240"/>
                  <a:gd name="T4" fmla="*/ 0 w 226"/>
                  <a:gd name="T5" fmla="*/ 84 h 240"/>
                  <a:gd name="T6" fmla="*/ 187 w 226"/>
                  <a:gd name="T7" fmla="*/ 239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6" h="240">
                    <a:moveTo>
                      <a:pt x="187" y="239"/>
                    </a:moveTo>
                    <a:lnTo>
                      <a:pt x="225" y="0"/>
                    </a:lnTo>
                    <a:lnTo>
                      <a:pt x="0" y="84"/>
                    </a:lnTo>
                    <a:lnTo>
                      <a:pt x="187" y="239"/>
                    </a:lnTo>
                  </a:path>
                </a:pathLst>
              </a:custGeom>
              <a:solidFill>
                <a:srgbClr val="C0282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290" name="Freeform 5">
                <a:extLst>
                  <a:ext uri="{FF2B5EF4-FFF2-40B4-BE49-F238E27FC236}">
                    <a16:creationId xmlns:a16="http://schemas.microsoft.com/office/drawing/2014/main" xmlns="" id="{F6E977CB-8480-4662-83E9-CFA3E5218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1499" y="1798846"/>
                <a:ext cx="2154029" cy="2272926"/>
              </a:xfrm>
              <a:custGeom>
                <a:avLst/>
                <a:gdLst>
                  <a:gd name="T0" fmla="*/ 1425 w 4794"/>
                  <a:gd name="T1" fmla="*/ 1326 h 5057"/>
                  <a:gd name="T2" fmla="*/ 1425 w 4794"/>
                  <a:gd name="T3" fmla="*/ 1326 h 5057"/>
                  <a:gd name="T4" fmla="*/ 1275 w 4794"/>
                  <a:gd name="T5" fmla="*/ 1514 h 5057"/>
                  <a:gd name="T6" fmla="*/ 848 w 4794"/>
                  <a:gd name="T7" fmla="*/ 2151 h 5057"/>
                  <a:gd name="T8" fmla="*/ 478 w 4794"/>
                  <a:gd name="T9" fmla="*/ 2831 h 5057"/>
                  <a:gd name="T10" fmla="*/ 304 w 4794"/>
                  <a:gd name="T11" fmla="*/ 4119 h 5057"/>
                  <a:gd name="T12" fmla="*/ 328 w 4794"/>
                  <a:gd name="T13" fmla="*/ 4517 h 5057"/>
                  <a:gd name="T14" fmla="*/ 735 w 4794"/>
                  <a:gd name="T15" fmla="*/ 4517 h 5057"/>
                  <a:gd name="T16" fmla="*/ 2516 w 4794"/>
                  <a:gd name="T17" fmla="*/ 5056 h 5057"/>
                  <a:gd name="T18" fmla="*/ 4161 w 4794"/>
                  <a:gd name="T19" fmla="*/ 4686 h 5057"/>
                  <a:gd name="T20" fmla="*/ 4592 w 4794"/>
                  <a:gd name="T21" fmla="*/ 4724 h 5057"/>
                  <a:gd name="T22" fmla="*/ 4629 w 4794"/>
                  <a:gd name="T23" fmla="*/ 4297 h 5057"/>
                  <a:gd name="T24" fmla="*/ 4658 w 4794"/>
                  <a:gd name="T25" fmla="*/ 3313 h 5057"/>
                  <a:gd name="T26" fmla="*/ 4025 w 4794"/>
                  <a:gd name="T27" fmla="*/ 2113 h 5057"/>
                  <a:gd name="T28" fmla="*/ 3402 w 4794"/>
                  <a:gd name="T29" fmla="*/ 1167 h 5057"/>
                  <a:gd name="T30" fmla="*/ 3781 w 4794"/>
                  <a:gd name="T31" fmla="*/ 666 h 5057"/>
                  <a:gd name="T32" fmla="*/ 3678 w 4794"/>
                  <a:gd name="T33" fmla="*/ 352 h 5057"/>
                  <a:gd name="T34" fmla="*/ 3392 w 4794"/>
                  <a:gd name="T35" fmla="*/ 226 h 5057"/>
                  <a:gd name="T36" fmla="*/ 3078 w 4794"/>
                  <a:gd name="T37" fmla="*/ 80 h 5057"/>
                  <a:gd name="T38" fmla="*/ 2854 w 4794"/>
                  <a:gd name="T39" fmla="*/ 230 h 5057"/>
                  <a:gd name="T40" fmla="*/ 2554 w 4794"/>
                  <a:gd name="T41" fmla="*/ 66 h 5057"/>
                  <a:gd name="T42" fmla="*/ 2141 w 4794"/>
                  <a:gd name="T43" fmla="*/ 178 h 5057"/>
                  <a:gd name="T44" fmla="*/ 2165 w 4794"/>
                  <a:gd name="T45" fmla="*/ 324 h 5057"/>
                  <a:gd name="T46" fmla="*/ 1977 w 4794"/>
                  <a:gd name="T47" fmla="*/ 234 h 5057"/>
                  <a:gd name="T48" fmla="*/ 1593 w 4794"/>
                  <a:gd name="T49" fmla="*/ 155 h 5057"/>
                  <a:gd name="T50" fmla="*/ 1237 w 4794"/>
                  <a:gd name="T51" fmla="*/ 413 h 5057"/>
                  <a:gd name="T52" fmla="*/ 1143 w 4794"/>
                  <a:gd name="T53" fmla="*/ 755 h 5057"/>
                  <a:gd name="T54" fmla="*/ 1425 w 4794"/>
                  <a:gd name="T55" fmla="*/ 1326 h 50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794" h="5057">
                    <a:moveTo>
                      <a:pt x="1425" y="1326"/>
                    </a:moveTo>
                    <a:lnTo>
                      <a:pt x="1425" y="1326"/>
                    </a:lnTo>
                    <a:cubicBezTo>
                      <a:pt x="1425" y="1326"/>
                      <a:pt x="1340" y="1429"/>
                      <a:pt x="1275" y="1514"/>
                    </a:cubicBezTo>
                    <a:cubicBezTo>
                      <a:pt x="1204" y="1594"/>
                      <a:pt x="914" y="1912"/>
                      <a:pt x="848" y="2151"/>
                    </a:cubicBezTo>
                    <a:cubicBezTo>
                      <a:pt x="778" y="2390"/>
                      <a:pt x="604" y="2591"/>
                      <a:pt x="478" y="2831"/>
                    </a:cubicBezTo>
                    <a:cubicBezTo>
                      <a:pt x="352" y="3069"/>
                      <a:pt x="0" y="3739"/>
                      <a:pt x="304" y="4119"/>
                    </a:cubicBezTo>
                    <a:cubicBezTo>
                      <a:pt x="304" y="4119"/>
                      <a:pt x="290" y="4466"/>
                      <a:pt x="328" y="4517"/>
                    </a:cubicBezTo>
                    <a:cubicBezTo>
                      <a:pt x="365" y="4569"/>
                      <a:pt x="735" y="4517"/>
                      <a:pt x="735" y="4517"/>
                    </a:cubicBezTo>
                    <a:cubicBezTo>
                      <a:pt x="735" y="4517"/>
                      <a:pt x="979" y="5056"/>
                      <a:pt x="2516" y="5056"/>
                    </a:cubicBezTo>
                    <a:cubicBezTo>
                      <a:pt x="4053" y="5056"/>
                      <a:pt x="4161" y="4686"/>
                      <a:pt x="4161" y="4686"/>
                    </a:cubicBezTo>
                    <a:cubicBezTo>
                      <a:pt x="4161" y="4686"/>
                      <a:pt x="4536" y="4798"/>
                      <a:pt x="4592" y="4724"/>
                    </a:cubicBezTo>
                    <a:cubicBezTo>
                      <a:pt x="4643" y="4648"/>
                      <a:pt x="4629" y="4297"/>
                      <a:pt x="4629" y="4297"/>
                    </a:cubicBezTo>
                    <a:cubicBezTo>
                      <a:pt x="4629" y="4297"/>
                      <a:pt x="4793" y="3702"/>
                      <a:pt x="4658" y="3313"/>
                    </a:cubicBezTo>
                    <a:cubicBezTo>
                      <a:pt x="4526" y="2919"/>
                      <a:pt x="4128" y="2456"/>
                      <a:pt x="4025" y="2113"/>
                    </a:cubicBezTo>
                    <a:cubicBezTo>
                      <a:pt x="3917" y="1767"/>
                      <a:pt x="3575" y="1289"/>
                      <a:pt x="3402" y="1167"/>
                    </a:cubicBezTo>
                    <a:cubicBezTo>
                      <a:pt x="3229" y="1050"/>
                      <a:pt x="3379" y="614"/>
                      <a:pt x="3781" y="666"/>
                    </a:cubicBezTo>
                    <a:cubicBezTo>
                      <a:pt x="3678" y="352"/>
                      <a:pt x="3678" y="352"/>
                      <a:pt x="3678" y="352"/>
                    </a:cubicBezTo>
                    <a:cubicBezTo>
                      <a:pt x="3678" y="352"/>
                      <a:pt x="3580" y="450"/>
                      <a:pt x="3392" y="226"/>
                    </a:cubicBezTo>
                    <a:cubicBezTo>
                      <a:pt x="3205" y="0"/>
                      <a:pt x="3078" y="80"/>
                      <a:pt x="3078" y="80"/>
                    </a:cubicBezTo>
                    <a:cubicBezTo>
                      <a:pt x="3078" y="80"/>
                      <a:pt x="2942" y="263"/>
                      <a:pt x="2854" y="230"/>
                    </a:cubicBezTo>
                    <a:cubicBezTo>
                      <a:pt x="2764" y="202"/>
                      <a:pt x="2699" y="52"/>
                      <a:pt x="2554" y="66"/>
                    </a:cubicBezTo>
                    <a:cubicBezTo>
                      <a:pt x="2413" y="80"/>
                      <a:pt x="2174" y="104"/>
                      <a:pt x="2141" y="178"/>
                    </a:cubicBezTo>
                    <a:cubicBezTo>
                      <a:pt x="2113" y="253"/>
                      <a:pt x="2226" y="268"/>
                      <a:pt x="2165" y="324"/>
                    </a:cubicBezTo>
                    <a:cubicBezTo>
                      <a:pt x="2137" y="347"/>
                      <a:pt x="2066" y="291"/>
                      <a:pt x="1977" y="234"/>
                    </a:cubicBezTo>
                    <a:cubicBezTo>
                      <a:pt x="1874" y="169"/>
                      <a:pt x="1739" y="104"/>
                      <a:pt x="1593" y="155"/>
                    </a:cubicBezTo>
                    <a:cubicBezTo>
                      <a:pt x="1326" y="253"/>
                      <a:pt x="1218" y="324"/>
                      <a:pt x="1237" y="413"/>
                    </a:cubicBezTo>
                    <a:cubicBezTo>
                      <a:pt x="1251" y="502"/>
                      <a:pt x="1077" y="675"/>
                      <a:pt x="1143" y="755"/>
                    </a:cubicBezTo>
                    <a:cubicBezTo>
                      <a:pt x="1214" y="839"/>
                      <a:pt x="1813" y="605"/>
                      <a:pt x="1425" y="1326"/>
                    </a:cubicBezTo>
                  </a:path>
                </a:pathLst>
              </a:custGeom>
              <a:solidFill>
                <a:srgbClr val="D4BA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291" name="Freeform 6">
                <a:extLst>
                  <a:ext uri="{FF2B5EF4-FFF2-40B4-BE49-F238E27FC236}">
                    <a16:creationId xmlns:a16="http://schemas.microsoft.com/office/drawing/2014/main" xmlns="" id="{DEDF7A8D-83D9-4728-9F61-C2D051E12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9426" y="2009081"/>
                <a:ext cx="1445936" cy="2086491"/>
              </a:xfrm>
              <a:custGeom>
                <a:avLst/>
                <a:gdLst>
                  <a:gd name="T0" fmla="*/ 2202 w 3220"/>
                  <a:gd name="T1" fmla="*/ 0 h 4644"/>
                  <a:gd name="T2" fmla="*/ 2202 w 3220"/>
                  <a:gd name="T3" fmla="*/ 0 h 4644"/>
                  <a:gd name="T4" fmla="*/ 2198 w 3220"/>
                  <a:gd name="T5" fmla="*/ 5 h 4644"/>
                  <a:gd name="T6" fmla="*/ 1687 w 3220"/>
                  <a:gd name="T7" fmla="*/ 670 h 4644"/>
                  <a:gd name="T8" fmla="*/ 1472 w 3220"/>
                  <a:gd name="T9" fmla="*/ 665 h 4644"/>
                  <a:gd name="T10" fmla="*/ 412 w 3220"/>
                  <a:gd name="T11" fmla="*/ 754 h 4644"/>
                  <a:gd name="T12" fmla="*/ 33 w 3220"/>
                  <a:gd name="T13" fmla="*/ 843 h 4644"/>
                  <a:gd name="T14" fmla="*/ 33 w 3220"/>
                  <a:gd name="T15" fmla="*/ 843 h 4644"/>
                  <a:gd name="T16" fmla="*/ 295 w 3220"/>
                  <a:gd name="T17" fmla="*/ 839 h 4644"/>
                  <a:gd name="T18" fmla="*/ 2310 w 3220"/>
                  <a:gd name="T19" fmla="*/ 1706 h 4644"/>
                  <a:gd name="T20" fmla="*/ 2582 w 3220"/>
                  <a:gd name="T21" fmla="*/ 2286 h 4644"/>
                  <a:gd name="T22" fmla="*/ 2859 w 3220"/>
                  <a:gd name="T23" fmla="*/ 2741 h 4644"/>
                  <a:gd name="T24" fmla="*/ 2910 w 3220"/>
                  <a:gd name="T25" fmla="*/ 3828 h 4644"/>
                  <a:gd name="T26" fmla="*/ 2535 w 3220"/>
                  <a:gd name="T27" fmla="*/ 4226 h 4644"/>
                  <a:gd name="T28" fmla="*/ 2029 w 3220"/>
                  <a:gd name="T29" fmla="*/ 4353 h 4644"/>
                  <a:gd name="T30" fmla="*/ 1021 w 3220"/>
                  <a:gd name="T31" fmla="*/ 4470 h 4644"/>
                  <a:gd name="T32" fmla="*/ 399 w 3220"/>
                  <a:gd name="T33" fmla="*/ 4569 h 4644"/>
                  <a:gd name="T34" fmla="*/ 347 w 3220"/>
                  <a:gd name="T35" fmla="*/ 4569 h 4644"/>
                  <a:gd name="T36" fmla="*/ 75 w 3220"/>
                  <a:gd name="T37" fmla="*/ 4554 h 4644"/>
                  <a:gd name="T38" fmla="*/ 989 w 3220"/>
                  <a:gd name="T39" fmla="*/ 4643 h 4644"/>
                  <a:gd name="T40" fmla="*/ 989 w 3220"/>
                  <a:gd name="T41" fmla="*/ 4643 h 4644"/>
                  <a:gd name="T42" fmla="*/ 993 w 3220"/>
                  <a:gd name="T43" fmla="*/ 4643 h 4644"/>
                  <a:gd name="T44" fmla="*/ 993 w 3220"/>
                  <a:gd name="T45" fmla="*/ 4643 h 4644"/>
                  <a:gd name="T46" fmla="*/ 993 w 3220"/>
                  <a:gd name="T47" fmla="*/ 4643 h 4644"/>
                  <a:gd name="T48" fmla="*/ 993 w 3220"/>
                  <a:gd name="T49" fmla="*/ 4643 h 4644"/>
                  <a:gd name="T50" fmla="*/ 998 w 3220"/>
                  <a:gd name="T51" fmla="*/ 4643 h 4644"/>
                  <a:gd name="T52" fmla="*/ 998 w 3220"/>
                  <a:gd name="T53" fmla="*/ 4643 h 4644"/>
                  <a:gd name="T54" fmla="*/ 998 w 3220"/>
                  <a:gd name="T55" fmla="*/ 4643 h 4644"/>
                  <a:gd name="T56" fmla="*/ 998 w 3220"/>
                  <a:gd name="T57" fmla="*/ 4643 h 4644"/>
                  <a:gd name="T58" fmla="*/ 1003 w 3220"/>
                  <a:gd name="T59" fmla="*/ 4643 h 4644"/>
                  <a:gd name="T60" fmla="*/ 1003 w 3220"/>
                  <a:gd name="T61" fmla="*/ 4643 h 4644"/>
                  <a:gd name="T62" fmla="*/ 1003 w 3220"/>
                  <a:gd name="T63" fmla="*/ 4643 h 4644"/>
                  <a:gd name="T64" fmla="*/ 1003 w 3220"/>
                  <a:gd name="T65" fmla="*/ 4643 h 4644"/>
                  <a:gd name="T66" fmla="*/ 1008 w 3220"/>
                  <a:gd name="T67" fmla="*/ 4643 h 4644"/>
                  <a:gd name="T68" fmla="*/ 1008 w 3220"/>
                  <a:gd name="T69" fmla="*/ 4643 h 4644"/>
                  <a:gd name="T70" fmla="*/ 1008 w 3220"/>
                  <a:gd name="T71" fmla="*/ 4643 h 4644"/>
                  <a:gd name="T72" fmla="*/ 1008 w 3220"/>
                  <a:gd name="T73" fmla="*/ 4643 h 4644"/>
                  <a:gd name="T74" fmla="*/ 1012 w 3220"/>
                  <a:gd name="T75" fmla="*/ 4643 h 4644"/>
                  <a:gd name="T76" fmla="*/ 1012 w 3220"/>
                  <a:gd name="T77" fmla="*/ 4643 h 4644"/>
                  <a:gd name="T78" fmla="*/ 1012 w 3220"/>
                  <a:gd name="T79" fmla="*/ 4643 h 4644"/>
                  <a:gd name="T80" fmla="*/ 1012 w 3220"/>
                  <a:gd name="T81" fmla="*/ 4643 h 4644"/>
                  <a:gd name="T82" fmla="*/ 1017 w 3220"/>
                  <a:gd name="T83" fmla="*/ 4643 h 4644"/>
                  <a:gd name="T84" fmla="*/ 1017 w 3220"/>
                  <a:gd name="T85" fmla="*/ 4643 h 4644"/>
                  <a:gd name="T86" fmla="*/ 1017 w 3220"/>
                  <a:gd name="T87" fmla="*/ 4643 h 4644"/>
                  <a:gd name="T88" fmla="*/ 1017 w 3220"/>
                  <a:gd name="T89" fmla="*/ 4643 h 4644"/>
                  <a:gd name="T90" fmla="*/ 1017 w 3220"/>
                  <a:gd name="T91" fmla="*/ 4643 h 4644"/>
                  <a:gd name="T92" fmla="*/ 1021 w 3220"/>
                  <a:gd name="T93" fmla="*/ 4643 h 4644"/>
                  <a:gd name="T94" fmla="*/ 1021 w 3220"/>
                  <a:gd name="T95" fmla="*/ 4643 h 4644"/>
                  <a:gd name="T96" fmla="*/ 2666 w 3220"/>
                  <a:gd name="T97" fmla="*/ 4273 h 4644"/>
                  <a:gd name="T98" fmla="*/ 3008 w 3220"/>
                  <a:gd name="T99" fmla="*/ 4339 h 4644"/>
                  <a:gd name="T100" fmla="*/ 3097 w 3220"/>
                  <a:gd name="T101" fmla="*/ 4311 h 4644"/>
                  <a:gd name="T102" fmla="*/ 3135 w 3220"/>
                  <a:gd name="T103" fmla="*/ 3992 h 4644"/>
                  <a:gd name="T104" fmla="*/ 3135 w 3220"/>
                  <a:gd name="T105" fmla="*/ 3884 h 4644"/>
                  <a:gd name="T106" fmla="*/ 3135 w 3220"/>
                  <a:gd name="T107" fmla="*/ 3884 h 4644"/>
                  <a:gd name="T108" fmla="*/ 3135 w 3220"/>
                  <a:gd name="T109" fmla="*/ 3884 h 4644"/>
                  <a:gd name="T110" fmla="*/ 3219 w 3220"/>
                  <a:gd name="T111" fmla="*/ 3266 h 4644"/>
                  <a:gd name="T112" fmla="*/ 3163 w 3220"/>
                  <a:gd name="T113" fmla="*/ 2900 h 4644"/>
                  <a:gd name="T114" fmla="*/ 2530 w 3220"/>
                  <a:gd name="T115" fmla="*/ 1700 h 4644"/>
                  <a:gd name="T116" fmla="*/ 1907 w 3220"/>
                  <a:gd name="T117" fmla="*/ 754 h 4644"/>
                  <a:gd name="T118" fmla="*/ 1837 w 3220"/>
                  <a:gd name="T119" fmla="*/ 600 h 4644"/>
                  <a:gd name="T120" fmla="*/ 2221 w 3220"/>
                  <a:gd name="T121" fmla="*/ 248 h 4644"/>
                  <a:gd name="T122" fmla="*/ 2287 w 3220"/>
                  <a:gd name="T123" fmla="*/ 253 h 4644"/>
                  <a:gd name="T124" fmla="*/ 2202 w 3220"/>
                  <a:gd name="T125" fmla="*/ 0 h 4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220" h="4644">
                    <a:moveTo>
                      <a:pt x="2202" y="0"/>
                    </a:moveTo>
                    <a:lnTo>
                      <a:pt x="2202" y="0"/>
                    </a:lnTo>
                    <a:cubicBezTo>
                      <a:pt x="2202" y="5"/>
                      <a:pt x="2198" y="5"/>
                      <a:pt x="2198" y="5"/>
                    </a:cubicBezTo>
                    <a:cubicBezTo>
                      <a:pt x="1902" y="47"/>
                      <a:pt x="1560" y="347"/>
                      <a:pt x="1687" y="670"/>
                    </a:cubicBezTo>
                    <a:cubicBezTo>
                      <a:pt x="1617" y="670"/>
                      <a:pt x="1541" y="665"/>
                      <a:pt x="1472" y="665"/>
                    </a:cubicBezTo>
                    <a:cubicBezTo>
                      <a:pt x="1050" y="665"/>
                      <a:pt x="675" y="712"/>
                      <a:pt x="412" y="754"/>
                    </a:cubicBezTo>
                    <a:cubicBezTo>
                      <a:pt x="145" y="801"/>
                      <a:pt x="0" y="843"/>
                      <a:pt x="33" y="843"/>
                    </a:cubicBezTo>
                    <a:lnTo>
                      <a:pt x="33" y="843"/>
                    </a:lnTo>
                    <a:cubicBezTo>
                      <a:pt x="122" y="843"/>
                      <a:pt x="211" y="839"/>
                      <a:pt x="295" y="839"/>
                    </a:cubicBezTo>
                    <a:cubicBezTo>
                      <a:pt x="1959" y="839"/>
                      <a:pt x="2179" y="1439"/>
                      <a:pt x="2310" y="1706"/>
                    </a:cubicBezTo>
                    <a:cubicBezTo>
                      <a:pt x="2404" y="1898"/>
                      <a:pt x="2484" y="2099"/>
                      <a:pt x="2582" y="2286"/>
                    </a:cubicBezTo>
                    <a:cubicBezTo>
                      <a:pt x="2666" y="2446"/>
                      <a:pt x="2783" y="2582"/>
                      <a:pt x="2859" y="2741"/>
                    </a:cubicBezTo>
                    <a:cubicBezTo>
                      <a:pt x="3008" y="3045"/>
                      <a:pt x="3116" y="3547"/>
                      <a:pt x="2910" y="3828"/>
                    </a:cubicBezTo>
                    <a:cubicBezTo>
                      <a:pt x="2798" y="3973"/>
                      <a:pt x="2657" y="4090"/>
                      <a:pt x="2535" y="4226"/>
                    </a:cubicBezTo>
                    <a:cubicBezTo>
                      <a:pt x="2418" y="4348"/>
                      <a:pt x="2193" y="4301"/>
                      <a:pt x="2029" y="4353"/>
                    </a:cubicBezTo>
                    <a:cubicBezTo>
                      <a:pt x="1701" y="4461"/>
                      <a:pt x="1354" y="4400"/>
                      <a:pt x="1021" y="4470"/>
                    </a:cubicBezTo>
                    <a:cubicBezTo>
                      <a:pt x="811" y="4517"/>
                      <a:pt x="609" y="4564"/>
                      <a:pt x="399" y="4569"/>
                    </a:cubicBezTo>
                    <a:cubicBezTo>
                      <a:pt x="380" y="4569"/>
                      <a:pt x="365" y="4569"/>
                      <a:pt x="347" y="4569"/>
                    </a:cubicBezTo>
                    <a:cubicBezTo>
                      <a:pt x="258" y="4569"/>
                      <a:pt x="169" y="4564"/>
                      <a:pt x="75" y="4554"/>
                    </a:cubicBezTo>
                    <a:cubicBezTo>
                      <a:pt x="314" y="4606"/>
                      <a:pt x="609" y="4643"/>
                      <a:pt x="989" y="4643"/>
                    </a:cubicBezTo>
                    <a:lnTo>
                      <a:pt x="989" y="4643"/>
                    </a:lnTo>
                    <a:lnTo>
                      <a:pt x="993" y="4643"/>
                    </a:lnTo>
                    <a:lnTo>
                      <a:pt x="993" y="4643"/>
                    </a:lnTo>
                    <a:lnTo>
                      <a:pt x="993" y="4643"/>
                    </a:lnTo>
                    <a:lnTo>
                      <a:pt x="993" y="4643"/>
                    </a:lnTo>
                    <a:lnTo>
                      <a:pt x="998" y="4643"/>
                    </a:lnTo>
                    <a:lnTo>
                      <a:pt x="998" y="4643"/>
                    </a:lnTo>
                    <a:lnTo>
                      <a:pt x="998" y="4643"/>
                    </a:lnTo>
                    <a:lnTo>
                      <a:pt x="998" y="4643"/>
                    </a:lnTo>
                    <a:lnTo>
                      <a:pt x="1003" y="4643"/>
                    </a:lnTo>
                    <a:lnTo>
                      <a:pt x="1003" y="4643"/>
                    </a:lnTo>
                    <a:lnTo>
                      <a:pt x="1003" y="4643"/>
                    </a:lnTo>
                    <a:lnTo>
                      <a:pt x="1003" y="4643"/>
                    </a:lnTo>
                    <a:cubicBezTo>
                      <a:pt x="1003" y="4643"/>
                      <a:pt x="1003" y="4643"/>
                      <a:pt x="1008" y="4643"/>
                    </a:cubicBezTo>
                    <a:lnTo>
                      <a:pt x="1008" y="4643"/>
                    </a:lnTo>
                    <a:lnTo>
                      <a:pt x="1008" y="4643"/>
                    </a:lnTo>
                    <a:lnTo>
                      <a:pt x="1008" y="4643"/>
                    </a:lnTo>
                    <a:cubicBezTo>
                      <a:pt x="1008" y="4643"/>
                      <a:pt x="1008" y="4643"/>
                      <a:pt x="1012" y="4643"/>
                    </a:cubicBezTo>
                    <a:lnTo>
                      <a:pt x="1012" y="4643"/>
                    </a:lnTo>
                    <a:lnTo>
                      <a:pt x="1012" y="4643"/>
                    </a:lnTo>
                    <a:lnTo>
                      <a:pt x="1012" y="4643"/>
                    </a:lnTo>
                    <a:cubicBezTo>
                      <a:pt x="1012" y="4643"/>
                      <a:pt x="1012" y="4643"/>
                      <a:pt x="1017" y="4643"/>
                    </a:cubicBezTo>
                    <a:lnTo>
                      <a:pt x="1017" y="4643"/>
                    </a:lnTo>
                    <a:lnTo>
                      <a:pt x="1017" y="4643"/>
                    </a:lnTo>
                    <a:lnTo>
                      <a:pt x="1017" y="4643"/>
                    </a:lnTo>
                    <a:lnTo>
                      <a:pt x="1017" y="4643"/>
                    </a:lnTo>
                    <a:cubicBezTo>
                      <a:pt x="1021" y="4643"/>
                      <a:pt x="1021" y="4643"/>
                      <a:pt x="1021" y="4643"/>
                    </a:cubicBezTo>
                    <a:lnTo>
                      <a:pt x="1021" y="4643"/>
                    </a:lnTo>
                    <a:cubicBezTo>
                      <a:pt x="2558" y="4643"/>
                      <a:pt x="2666" y="4273"/>
                      <a:pt x="2666" y="4273"/>
                    </a:cubicBezTo>
                    <a:cubicBezTo>
                      <a:pt x="2666" y="4273"/>
                      <a:pt x="2877" y="4339"/>
                      <a:pt x="3008" y="4339"/>
                    </a:cubicBezTo>
                    <a:cubicBezTo>
                      <a:pt x="3051" y="4339"/>
                      <a:pt x="3083" y="4329"/>
                      <a:pt x="3097" y="4311"/>
                    </a:cubicBezTo>
                    <a:cubicBezTo>
                      <a:pt x="3130" y="4263"/>
                      <a:pt x="3135" y="4105"/>
                      <a:pt x="3135" y="3992"/>
                    </a:cubicBezTo>
                    <a:cubicBezTo>
                      <a:pt x="3135" y="3931"/>
                      <a:pt x="3135" y="3884"/>
                      <a:pt x="3135" y="3884"/>
                    </a:cubicBezTo>
                    <a:lnTo>
                      <a:pt x="3135" y="3884"/>
                    </a:lnTo>
                    <a:lnTo>
                      <a:pt x="3135" y="3884"/>
                    </a:lnTo>
                    <a:cubicBezTo>
                      <a:pt x="3135" y="3884"/>
                      <a:pt x="3219" y="3580"/>
                      <a:pt x="3219" y="3266"/>
                    </a:cubicBezTo>
                    <a:cubicBezTo>
                      <a:pt x="3219" y="3139"/>
                      <a:pt x="3205" y="3013"/>
                      <a:pt x="3163" y="2900"/>
                    </a:cubicBezTo>
                    <a:cubicBezTo>
                      <a:pt x="3032" y="2507"/>
                      <a:pt x="2633" y="2043"/>
                      <a:pt x="2530" y="1700"/>
                    </a:cubicBezTo>
                    <a:cubicBezTo>
                      <a:pt x="2422" y="1354"/>
                      <a:pt x="2081" y="876"/>
                      <a:pt x="1907" y="754"/>
                    </a:cubicBezTo>
                    <a:cubicBezTo>
                      <a:pt x="1860" y="722"/>
                      <a:pt x="1837" y="665"/>
                      <a:pt x="1837" y="600"/>
                    </a:cubicBezTo>
                    <a:cubicBezTo>
                      <a:pt x="1837" y="445"/>
                      <a:pt x="1973" y="248"/>
                      <a:pt x="2221" y="248"/>
                    </a:cubicBezTo>
                    <a:cubicBezTo>
                      <a:pt x="2244" y="248"/>
                      <a:pt x="2268" y="253"/>
                      <a:pt x="2287" y="253"/>
                    </a:cubicBezTo>
                    <a:cubicBezTo>
                      <a:pt x="2202" y="0"/>
                      <a:pt x="2202" y="0"/>
                      <a:pt x="2202" y="0"/>
                    </a:cubicBezTo>
                  </a:path>
                </a:pathLst>
              </a:custGeom>
              <a:solidFill>
                <a:srgbClr val="CDB27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292" name="Freeform 7">
                <a:extLst>
                  <a:ext uri="{FF2B5EF4-FFF2-40B4-BE49-F238E27FC236}">
                    <a16:creationId xmlns:a16="http://schemas.microsoft.com/office/drawing/2014/main" xmlns="" id="{58EB874E-9832-4930-87A2-5C6D8FECF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5707" y="2258984"/>
                <a:ext cx="894537" cy="134868"/>
              </a:xfrm>
              <a:custGeom>
                <a:avLst/>
                <a:gdLst>
                  <a:gd name="T0" fmla="*/ 23 w 1993"/>
                  <a:gd name="T1" fmla="*/ 299 h 305"/>
                  <a:gd name="T2" fmla="*/ 1401 w 1993"/>
                  <a:gd name="T3" fmla="*/ 131 h 305"/>
                  <a:gd name="T4" fmla="*/ 1992 w 1993"/>
                  <a:gd name="T5" fmla="*/ 140 h 305"/>
                  <a:gd name="T6" fmla="*/ 1040 w 1993"/>
                  <a:gd name="T7" fmla="*/ 56 h 305"/>
                  <a:gd name="T8" fmla="*/ 80 w 1993"/>
                  <a:gd name="T9" fmla="*/ 164 h 305"/>
                  <a:gd name="T10" fmla="*/ 113 w 1993"/>
                  <a:gd name="T11" fmla="*/ 173 h 305"/>
                  <a:gd name="T12" fmla="*/ 1467 w 1993"/>
                  <a:gd name="T13" fmla="*/ 51 h 305"/>
                  <a:gd name="T14" fmla="*/ 1949 w 1993"/>
                  <a:gd name="T15" fmla="*/ 32 h 305"/>
                  <a:gd name="T16" fmla="*/ 1973 w 1993"/>
                  <a:gd name="T17" fmla="*/ 37 h 305"/>
                  <a:gd name="T18" fmla="*/ 1968 w 1993"/>
                  <a:gd name="T19" fmla="*/ 32 h 305"/>
                  <a:gd name="T20" fmla="*/ 1973 w 1993"/>
                  <a:gd name="T21" fmla="*/ 27 h 305"/>
                  <a:gd name="T22" fmla="*/ 1977 w 1993"/>
                  <a:gd name="T23" fmla="*/ 23 h 305"/>
                  <a:gd name="T24" fmla="*/ 1968 w 1993"/>
                  <a:gd name="T25" fmla="*/ 32 h 305"/>
                  <a:gd name="T26" fmla="*/ 1968 w 1993"/>
                  <a:gd name="T27" fmla="*/ 32 h 305"/>
                  <a:gd name="T28" fmla="*/ 1963 w 1993"/>
                  <a:gd name="T29" fmla="*/ 27 h 305"/>
                  <a:gd name="T30" fmla="*/ 1977 w 1993"/>
                  <a:gd name="T31" fmla="*/ 23 h 305"/>
                  <a:gd name="T32" fmla="*/ 1977 w 1993"/>
                  <a:gd name="T33" fmla="*/ 23 h 305"/>
                  <a:gd name="T34" fmla="*/ 1963 w 1993"/>
                  <a:gd name="T35" fmla="*/ 27 h 305"/>
                  <a:gd name="T36" fmla="*/ 1963 w 1993"/>
                  <a:gd name="T37" fmla="*/ 23 h 305"/>
                  <a:gd name="T38" fmla="*/ 1963 w 1993"/>
                  <a:gd name="T39" fmla="*/ 14 h 305"/>
                  <a:gd name="T40" fmla="*/ 1977 w 1993"/>
                  <a:gd name="T41" fmla="*/ 23 h 305"/>
                  <a:gd name="T42" fmla="*/ 1977 w 1993"/>
                  <a:gd name="T43" fmla="*/ 23 h 305"/>
                  <a:gd name="T44" fmla="*/ 1963 w 1993"/>
                  <a:gd name="T45" fmla="*/ 14 h 305"/>
                  <a:gd name="T46" fmla="*/ 1968 w 1993"/>
                  <a:gd name="T47" fmla="*/ 9 h 305"/>
                  <a:gd name="T48" fmla="*/ 1973 w 1993"/>
                  <a:gd name="T49" fmla="*/ 9 h 305"/>
                  <a:gd name="T50" fmla="*/ 1977 w 1993"/>
                  <a:gd name="T51" fmla="*/ 19 h 305"/>
                  <a:gd name="T52" fmla="*/ 1973 w 1993"/>
                  <a:gd name="T53" fmla="*/ 19 h 305"/>
                  <a:gd name="T54" fmla="*/ 1973 w 1993"/>
                  <a:gd name="T55" fmla="*/ 9 h 305"/>
                  <a:gd name="T56" fmla="*/ 1973 w 1993"/>
                  <a:gd name="T57" fmla="*/ 9 h 305"/>
                  <a:gd name="T58" fmla="*/ 1973 w 1993"/>
                  <a:gd name="T59" fmla="*/ 9 h 305"/>
                  <a:gd name="T60" fmla="*/ 1973 w 1993"/>
                  <a:gd name="T61" fmla="*/ 14 h 305"/>
                  <a:gd name="T62" fmla="*/ 1973 w 1993"/>
                  <a:gd name="T63" fmla="*/ 9 h 305"/>
                  <a:gd name="T64" fmla="*/ 1973 w 1993"/>
                  <a:gd name="T65" fmla="*/ 9 h 305"/>
                  <a:gd name="T66" fmla="*/ 1973 w 1993"/>
                  <a:gd name="T67" fmla="*/ 9 h 305"/>
                  <a:gd name="T68" fmla="*/ 1930 w 1993"/>
                  <a:gd name="T69" fmla="*/ 9 h 305"/>
                  <a:gd name="T70" fmla="*/ 689 w 1993"/>
                  <a:gd name="T71" fmla="*/ 9 h 305"/>
                  <a:gd name="T72" fmla="*/ 173 w 1993"/>
                  <a:gd name="T73" fmla="*/ 0 h 305"/>
                  <a:gd name="T74" fmla="*/ 117 w 1993"/>
                  <a:gd name="T75" fmla="*/ 19 h 305"/>
                  <a:gd name="T76" fmla="*/ 1645 w 1993"/>
                  <a:gd name="T77" fmla="*/ 42 h 305"/>
                  <a:gd name="T78" fmla="*/ 1954 w 1993"/>
                  <a:gd name="T79" fmla="*/ 37 h 305"/>
                  <a:gd name="T80" fmla="*/ 1977 w 1993"/>
                  <a:gd name="T81" fmla="*/ 37 h 305"/>
                  <a:gd name="T82" fmla="*/ 1987 w 1993"/>
                  <a:gd name="T83" fmla="*/ 32 h 305"/>
                  <a:gd name="T84" fmla="*/ 1992 w 1993"/>
                  <a:gd name="T85" fmla="*/ 23 h 305"/>
                  <a:gd name="T86" fmla="*/ 1987 w 1993"/>
                  <a:gd name="T87" fmla="*/ 9 h 305"/>
                  <a:gd name="T88" fmla="*/ 1977 w 1993"/>
                  <a:gd name="T89" fmla="*/ 4 h 305"/>
                  <a:gd name="T90" fmla="*/ 1949 w 1993"/>
                  <a:gd name="T91" fmla="*/ 4 h 305"/>
                  <a:gd name="T92" fmla="*/ 1429 w 1993"/>
                  <a:gd name="T93" fmla="*/ 23 h 305"/>
                  <a:gd name="T94" fmla="*/ 94 w 1993"/>
                  <a:gd name="T95" fmla="*/ 164 h 305"/>
                  <a:gd name="T96" fmla="*/ 1040 w 1993"/>
                  <a:gd name="T97" fmla="*/ 88 h 305"/>
                  <a:gd name="T98" fmla="*/ 1903 w 1993"/>
                  <a:gd name="T99" fmla="*/ 145 h 305"/>
                  <a:gd name="T100" fmla="*/ 1968 w 1993"/>
                  <a:gd name="T101" fmla="*/ 154 h 305"/>
                  <a:gd name="T102" fmla="*/ 1977 w 1993"/>
                  <a:gd name="T103" fmla="*/ 140 h 305"/>
                  <a:gd name="T104" fmla="*/ 1401 w 1993"/>
                  <a:gd name="T105" fmla="*/ 103 h 305"/>
                  <a:gd name="T106" fmla="*/ 5 w 1993"/>
                  <a:gd name="T107" fmla="*/ 29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93" h="305">
                    <a:moveTo>
                      <a:pt x="23" y="299"/>
                    </a:moveTo>
                    <a:lnTo>
                      <a:pt x="23" y="299"/>
                    </a:lnTo>
                    <a:lnTo>
                      <a:pt x="23" y="299"/>
                    </a:lnTo>
                    <a:cubicBezTo>
                      <a:pt x="37" y="295"/>
                      <a:pt x="553" y="131"/>
                      <a:pt x="1401" y="131"/>
                    </a:cubicBezTo>
                    <a:cubicBezTo>
                      <a:pt x="1579" y="131"/>
                      <a:pt x="1771" y="135"/>
                      <a:pt x="1977" y="154"/>
                    </a:cubicBezTo>
                    <a:cubicBezTo>
                      <a:pt x="1982" y="154"/>
                      <a:pt x="1992" y="150"/>
                      <a:pt x="1992" y="140"/>
                    </a:cubicBezTo>
                    <a:cubicBezTo>
                      <a:pt x="1992" y="135"/>
                      <a:pt x="1987" y="126"/>
                      <a:pt x="1977" y="126"/>
                    </a:cubicBezTo>
                    <a:cubicBezTo>
                      <a:pt x="1977" y="126"/>
                      <a:pt x="1570" y="56"/>
                      <a:pt x="1040" y="56"/>
                    </a:cubicBezTo>
                    <a:cubicBezTo>
                      <a:pt x="745" y="56"/>
                      <a:pt x="408" y="79"/>
                      <a:pt x="89" y="150"/>
                    </a:cubicBezTo>
                    <a:cubicBezTo>
                      <a:pt x="84" y="150"/>
                      <a:pt x="80" y="154"/>
                      <a:pt x="80" y="164"/>
                    </a:cubicBezTo>
                    <a:cubicBezTo>
                      <a:pt x="80" y="173"/>
                      <a:pt x="89" y="178"/>
                      <a:pt x="94" y="178"/>
                    </a:cubicBezTo>
                    <a:cubicBezTo>
                      <a:pt x="94" y="178"/>
                      <a:pt x="99" y="178"/>
                      <a:pt x="113" y="173"/>
                    </a:cubicBezTo>
                    <a:cubicBezTo>
                      <a:pt x="187" y="168"/>
                      <a:pt x="534" y="131"/>
                      <a:pt x="909" y="98"/>
                    </a:cubicBezTo>
                    <a:cubicBezTo>
                      <a:pt x="1096" y="79"/>
                      <a:pt x="1294" y="65"/>
                      <a:pt x="1467" y="51"/>
                    </a:cubicBezTo>
                    <a:cubicBezTo>
                      <a:pt x="1635" y="37"/>
                      <a:pt x="1785" y="32"/>
                      <a:pt x="1879" y="32"/>
                    </a:cubicBezTo>
                    <a:cubicBezTo>
                      <a:pt x="1907" y="32"/>
                      <a:pt x="1930" y="32"/>
                      <a:pt x="1949" y="32"/>
                    </a:cubicBezTo>
                    <a:cubicBezTo>
                      <a:pt x="1959" y="32"/>
                      <a:pt x="1963" y="32"/>
                      <a:pt x="1968" y="32"/>
                    </a:cubicBezTo>
                    <a:cubicBezTo>
                      <a:pt x="1968" y="37"/>
                      <a:pt x="1973" y="37"/>
                      <a:pt x="1973" y="37"/>
                    </a:cubicBezTo>
                    <a:cubicBezTo>
                      <a:pt x="1973" y="27"/>
                      <a:pt x="1973" y="27"/>
                      <a:pt x="1973" y="27"/>
                    </a:cubicBezTo>
                    <a:cubicBezTo>
                      <a:pt x="1968" y="32"/>
                      <a:pt x="1968" y="32"/>
                      <a:pt x="1968" y="32"/>
                    </a:cubicBezTo>
                    <a:cubicBezTo>
                      <a:pt x="1973" y="37"/>
                      <a:pt x="1973" y="37"/>
                      <a:pt x="1973" y="37"/>
                    </a:cubicBezTo>
                    <a:cubicBezTo>
                      <a:pt x="1973" y="27"/>
                      <a:pt x="1973" y="27"/>
                      <a:pt x="1973" y="27"/>
                    </a:cubicBezTo>
                    <a:cubicBezTo>
                      <a:pt x="1968" y="32"/>
                      <a:pt x="1968" y="32"/>
                      <a:pt x="1968" y="32"/>
                    </a:cubicBezTo>
                    <a:cubicBezTo>
                      <a:pt x="1977" y="23"/>
                      <a:pt x="1977" y="23"/>
                      <a:pt x="1977" y="23"/>
                    </a:cubicBezTo>
                    <a:cubicBezTo>
                      <a:pt x="1968" y="32"/>
                      <a:pt x="1968" y="32"/>
                      <a:pt x="1968" y="32"/>
                    </a:cubicBezTo>
                    <a:lnTo>
                      <a:pt x="1968" y="32"/>
                    </a:lnTo>
                    <a:cubicBezTo>
                      <a:pt x="1977" y="23"/>
                      <a:pt x="1977" y="23"/>
                      <a:pt x="1977" y="23"/>
                    </a:cubicBezTo>
                    <a:cubicBezTo>
                      <a:pt x="1968" y="32"/>
                      <a:pt x="1968" y="32"/>
                      <a:pt x="1968" y="32"/>
                    </a:cubicBezTo>
                    <a:cubicBezTo>
                      <a:pt x="1977" y="23"/>
                      <a:pt x="1977" y="23"/>
                      <a:pt x="1977" y="23"/>
                    </a:cubicBezTo>
                    <a:cubicBezTo>
                      <a:pt x="1963" y="27"/>
                      <a:pt x="1963" y="27"/>
                      <a:pt x="1963" y="27"/>
                    </a:cubicBezTo>
                    <a:cubicBezTo>
                      <a:pt x="1963" y="27"/>
                      <a:pt x="1963" y="32"/>
                      <a:pt x="1968" y="32"/>
                    </a:cubicBezTo>
                    <a:cubicBezTo>
                      <a:pt x="1977" y="23"/>
                      <a:pt x="1977" y="23"/>
                      <a:pt x="1977" y="23"/>
                    </a:cubicBezTo>
                    <a:cubicBezTo>
                      <a:pt x="1963" y="27"/>
                      <a:pt x="1963" y="27"/>
                      <a:pt x="1963" y="27"/>
                    </a:cubicBezTo>
                    <a:cubicBezTo>
                      <a:pt x="1977" y="23"/>
                      <a:pt x="1977" y="23"/>
                      <a:pt x="1977" y="23"/>
                    </a:cubicBezTo>
                    <a:cubicBezTo>
                      <a:pt x="1963" y="23"/>
                      <a:pt x="1963" y="23"/>
                      <a:pt x="1963" y="23"/>
                    </a:cubicBezTo>
                    <a:lnTo>
                      <a:pt x="1963" y="27"/>
                    </a:lnTo>
                    <a:cubicBezTo>
                      <a:pt x="1977" y="23"/>
                      <a:pt x="1977" y="23"/>
                      <a:pt x="1977" y="23"/>
                    </a:cubicBezTo>
                    <a:cubicBezTo>
                      <a:pt x="1963" y="23"/>
                      <a:pt x="1963" y="23"/>
                      <a:pt x="1963" y="23"/>
                    </a:cubicBezTo>
                    <a:cubicBezTo>
                      <a:pt x="1977" y="23"/>
                      <a:pt x="1977" y="23"/>
                      <a:pt x="1977" y="23"/>
                    </a:cubicBezTo>
                    <a:cubicBezTo>
                      <a:pt x="1963" y="14"/>
                      <a:pt x="1963" y="14"/>
                      <a:pt x="1963" y="14"/>
                    </a:cubicBezTo>
                    <a:cubicBezTo>
                      <a:pt x="1963" y="19"/>
                      <a:pt x="1963" y="19"/>
                      <a:pt x="1963" y="23"/>
                    </a:cubicBezTo>
                    <a:cubicBezTo>
                      <a:pt x="1977" y="23"/>
                      <a:pt x="1977" y="23"/>
                      <a:pt x="1977" y="23"/>
                    </a:cubicBezTo>
                    <a:cubicBezTo>
                      <a:pt x="1963" y="14"/>
                      <a:pt x="1963" y="14"/>
                      <a:pt x="1963" y="14"/>
                    </a:cubicBezTo>
                    <a:cubicBezTo>
                      <a:pt x="1977" y="23"/>
                      <a:pt x="1977" y="23"/>
                      <a:pt x="1977" y="23"/>
                    </a:cubicBezTo>
                    <a:cubicBezTo>
                      <a:pt x="1968" y="9"/>
                      <a:pt x="1968" y="9"/>
                      <a:pt x="1968" y="9"/>
                    </a:cubicBezTo>
                    <a:lnTo>
                      <a:pt x="1963" y="14"/>
                    </a:lnTo>
                    <a:cubicBezTo>
                      <a:pt x="1977" y="23"/>
                      <a:pt x="1977" y="23"/>
                      <a:pt x="1977" y="23"/>
                    </a:cubicBezTo>
                    <a:cubicBezTo>
                      <a:pt x="1968" y="9"/>
                      <a:pt x="1968" y="9"/>
                      <a:pt x="1968" y="9"/>
                    </a:cubicBezTo>
                    <a:cubicBezTo>
                      <a:pt x="1977" y="19"/>
                      <a:pt x="1977" y="19"/>
                      <a:pt x="1977" y="19"/>
                    </a:cubicBezTo>
                    <a:cubicBezTo>
                      <a:pt x="1973" y="9"/>
                      <a:pt x="1973" y="9"/>
                      <a:pt x="1973" y="9"/>
                    </a:cubicBezTo>
                    <a:cubicBezTo>
                      <a:pt x="1968" y="9"/>
                      <a:pt x="1968" y="9"/>
                      <a:pt x="1968" y="9"/>
                    </a:cubicBezTo>
                    <a:cubicBezTo>
                      <a:pt x="1977" y="19"/>
                      <a:pt x="1977" y="19"/>
                      <a:pt x="1977" y="19"/>
                    </a:cubicBezTo>
                    <a:cubicBezTo>
                      <a:pt x="1973" y="9"/>
                      <a:pt x="1973" y="9"/>
                      <a:pt x="1973" y="9"/>
                    </a:cubicBezTo>
                    <a:cubicBezTo>
                      <a:pt x="1973" y="19"/>
                      <a:pt x="1973" y="19"/>
                      <a:pt x="1973" y="19"/>
                    </a:cubicBezTo>
                    <a:cubicBezTo>
                      <a:pt x="1973" y="9"/>
                      <a:pt x="1973" y="9"/>
                      <a:pt x="1973" y="9"/>
                    </a:cubicBezTo>
                    <a:lnTo>
                      <a:pt x="1973" y="9"/>
                    </a:lnTo>
                    <a:cubicBezTo>
                      <a:pt x="1973" y="19"/>
                      <a:pt x="1973" y="19"/>
                      <a:pt x="1973" y="19"/>
                    </a:cubicBezTo>
                    <a:cubicBezTo>
                      <a:pt x="1973" y="9"/>
                      <a:pt x="1973" y="9"/>
                      <a:pt x="1973" y="9"/>
                    </a:cubicBezTo>
                    <a:cubicBezTo>
                      <a:pt x="1973" y="14"/>
                      <a:pt x="1973" y="14"/>
                      <a:pt x="1973" y="14"/>
                    </a:cubicBezTo>
                    <a:cubicBezTo>
                      <a:pt x="1973" y="9"/>
                      <a:pt x="1973" y="9"/>
                      <a:pt x="1973" y="9"/>
                    </a:cubicBezTo>
                    <a:lnTo>
                      <a:pt x="1973" y="9"/>
                    </a:lnTo>
                    <a:cubicBezTo>
                      <a:pt x="1973" y="14"/>
                      <a:pt x="1973" y="14"/>
                      <a:pt x="1973" y="14"/>
                    </a:cubicBezTo>
                    <a:cubicBezTo>
                      <a:pt x="1973" y="9"/>
                      <a:pt x="1973" y="9"/>
                      <a:pt x="1973" y="9"/>
                    </a:cubicBezTo>
                    <a:lnTo>
                      <a:pt x="1973" y="9"/>
                    </a:lnTo>
                    <a:lnTo>
                      <a:pt x="1973" y="9"/>
                    </a:lnTo>
                    <a:lnTo>
                      <a:pt x="1973" y="9"/>
                    </a:lnTo>
                    <a:lnTo>
                      <a:pt x="1973" y="9"/>
                    </a:lnTo>
                    <a:lnTo>
                      <a:pt x="1973" y="9"/>
                    </a:lnTo>
                    <a:cubicBezTo>
                      <a:pt x="1973" y="9"/>
                      <a:pt x="1973" y="9"/>
                      <a:pt x="1968" y="9"/>
                    </a:cubicBezTo>
                    <a:cubicBezTo>
                      <a:pt x="1963" y="9"/>
                      <a:pt x="1949" y="9"/>
                      <a:pt x="1930" y="9"/>
                    </a:cubicBezTo>
                    <a:cubicBezTo>
                      <a:pt x="1874" y="14"/>
                      <a:pt x="1771" y="14"/>
                      <a:pt x="1645" y="14"/>
                    </a:cubicBezTo>
                    <a:cubicBezTo>
                      <a:pt x="1378" y="14"/>
                      <a:pt x="1003" y="9"/>
                      <a:pt x="689" y="9"/>
                    </a:cubicBezTo>
                    <a:cubicBezTo>
                      <a:pt x="534" y="4"/>
                      <a:pt x="394" y="4"/>
                      <a:pt x="295" y="4"/>
                    </a:cubicBezTo>
                    <a:cubicBezTo>
                      <a:pt x="244" y="4"/>
                      <a:pt x="202" y="4"/>
                      <a:pt x="173" y="0"/>
                    </a:cubicBezTo>
                    <a:cubicBezTo>
                      <a:pt x="145" y="0"/>
                      <a:pt x="131" y="0"/>
                      <a:pt x="131" y="0"/>
                    </a:cubicBezTo>
                    <a:cubicBezTo>
                      <a:pt x="122" y="0"/>
                      <a:pt x="117" y="9"/>
                      <a:pt x="117" y="19"/>
                    </a:cubicBezTo>
                    <a:cubicBezTo>
                      <a:pt x="117" y="23"/>
                      <a:pt x="122" y="32"/>
                      <a:pt x="131" y="32"/>
                    </a:cubicBezTo>
                    <a:cubicBezTo>
                      <a:pt x="131" y="32"/>
                      <a:pt x="1110" y="42"/>
                      <a:pt x="1645" y="42"/>
                    </a:cubicBezTo>
                    <a:cubicBezTo>
                      <a:pt x="1743" y="42"/>
                      <a:pt x="1827" y="42"/>
                      <a:pt x="1884" y="42"/>
                    </a:cubicBezTo>
                    <a:cubicBezTo>
                      <a:pt x="1912" y="42"/>
                      <a:pt x="1935" y="42"/>
                      <a:pt x="1954" y="37"/>
                    </a:cubicBezTo>
                    <a:cubicBezTo>
                      <a:pt x="1963" y="37"/>
                      <a:pt x="1968" y="37"/>
                      <a:pt x="1973" y="37"/>
                    </a:cubicBezTo>
                    <a:lnTo>
                      <a:pt x="1977" y="37"/>
                    </a:lnTo>
                    <a:cubicBezTo>
                      <a:pt x="1982" y="37"/>
                      <a:pt x="1982" y="37"/>
                      <a:pt x="1982" y="37"/>
                    </a:cubicBezTo>
                    <a:lnTo>
                      <a:pt x="1987" y="32"/>
                    </a:lnTo>
                    <a:cubicBezTo>
                      <a:pt x="1987" y="32"/>
                      <a:pt x="1992" y="32"/>
                      <a:pt x="1992" y="27"/>
                    </a:cubicBezTo>
                    <a:lnTo>
                      <a:pt x="1992" y="23"/>
                    </a:lnTo>
                    <a:cubicBezTo>
                      <a:pt x="1992" y="19"/>
                      <a:pt x="1992" y="19"/>
                      <a:pt x="1992" y="14"/>
                    </a:cubicBezTo>
                    <a:cubicBezTo>
                      <a:pt x="1987" y="14"/>
                      <a:pt x="1987" y="9"/>
                      <a:pt x="1987" y="9"/>
                    </a:cubicBezTo>
                    <a:cubicBezTo>
                      <a:pt x="1982" y="9"/>
                      <a:pt x="1982" y="9"/>
                      <a:pt x="1982" y="9"/>
                    </a:cubicBezTo>
                    <a:cubicBezTo>
                      <a:pt x="1982" y="9"/>
                      <a:pt x="1982" y="9"/>
                      <a:pt x="1977" y="4"/>
                    </a:cubicBezTo>
                    <a:cubicBezTo>
                      <a:pt x="1977" y="4"/>
                      <a:pt x="1977" y="4"/>
                      <a:pt x="1973" y="4"/>
                    </a:cubicBezTo>
                    <a:cubicBezTo>
                      <a:pt x="1968" y="4"/>
                      <a:pt x="1963" y="4"/>
                      <a:pt x="1949" y="4"/>
                    </a:cubicBezTo>
                    <a:cubicBezTo>
                      <a:pt x="1930" y="0"/>
                      <a:pt x="1907" y="0"/>
                      <a:pt x="1879" y="0"/>
                    </a:cubicBezTo>
                    <a:cubicBezTo>
                      <a:pt x="1776" y="0"/>
                      <a:pt x="1616" y="9"/>
                      <a:pt x="1429" y="23"/>
                    </a:cubicBezTo>
                    <a:cubicBezTo>
                      <a:pt x="867" y="65"/>
                      <a:pt x="94" y="150"/>
                      <a:pt x="94" y="150"/>
                    </a:cubicBezTo>
                    <a:cubicBezTo>
                      <a:pt x="94" y="164"/>
                      <a:pt x="94" y="164"/>
                      <a:pt x="94" y="164"/>
                    </a:cubicBezTo>
                    <a:cubicBezTo>
                      <a:pt x="99" y="178"/>
                      <a:pt x="99" y="178"/>
                      <a:pt x="99" y="178"/>
                    </a:cubicBezTo>
                    <a:cubicBezTo>
                      <a:pt x="413" y="107"/>
                      <a:pt x="745" y="88"/>
                      <a:pt x="1040" y="88"/>
                    </a:cubicBezTo>
                    <a:cubicBezTo>
                      <a:pt x="1302" y="88"/>
                      <a:pt x="1537" y="103"/>
                      <a:pt x="1706" y="122"/>
                    </a:cubicBezTo>
                    <a:cubicBezTo>
                      <a:pt x="1790" y="131"/>
                      <a:pt x="1856" y="140"/>
                      <a:pt x="1903" y="145"/>
                    </a:cubicBezTo>
                    <a:cubicBezTo>
                      <a:pt x="1926" y="150"/>
                      <a:pt x="1945" y="150"/>
                      <a:pt x="1954" y="154"/>
                    </a:cubicBezTo>
                    <a:cubicBezTo>
                      <a:pt x="1963" y="154"/>
                      <a:pt x="1968" y="154"/>
                      <a:pt x="1968" y="154"/>
                    </a:cubicBezTo>
                    <a:cubicBezTo>
                      <a:pt x="1973" y="154"/>
                      <a:pt x="1973" y="154"/>
                      <a:pt x="1973" y="154"/>
                    </a:cubicBezTo>
                    <a:cubicBezTo>
                      <a:pt x="1977" y="140"/>
                      <a:pt x="1977" y="140"/>
                      <a:pt x="1977" y="140"/>
                    </a:cubicBezTo>
                    <a:cubicBezTo>
                      <a:pt x="1977" y="126"/>
                      <a:pt x="1977" y="126"/>
                      <a:pt x="1977" y="126"/>
                    </a:cubicBezTo>
                    <a:cubicBezTo>
                      <a:pt x="1771" y="107"/>
                      <a:pt x="1579" y="103"/>
                      <a:pt x="1401" y="103"/>
                    </a:cubicBezTo>
                    <a:cubicBezTo>
                      <a:pt x="534" y="103"/>
                      <a:pt x="14" y="272"/>
                      <a:pt x="14" y="272"/>
                    </a:cubicBezTo>
                    <a:cubicBezTo>
                      <a:pt x="5" y="276"/>
                      <a:pt x="0" y="285"/>
                      <a:pt x="5" y="290"/>
                    </a:cubicBezTo>
                    <a:cubicBezTo>
                      <a:pt x="5" y="299"/>
                      <a:pt x="14" y="304"/>
                      <a:pt x="23" y="299"/>
                    </a:cubicBezTo>
                  </a:path>
                </a:pathLst>
              </a:custGeom>
              <a:solidFill>
                <a:srgbClr val="A57C5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293" name="Freeform 8">
                <a:extLst>
                  <a:ext uri="{FF2B5EF4-FFF2-40B4-BE49-F238E27FC236}">
                    <a16:creationId xmlns:a16="http://schemas.microsoft.com/office/drawing/2014/main" xmlns="" id="{577403BB-FDB3-4CBC-A3F3-7D747BE5F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1821" y="2836141"/>
                <a:ext cx="456194" cy="1001595"/>
              </a:xfrm>
              <a:custGeom>
                <a:avLst/>
                <a:gdLst>
                  <a:gd name="T0" fmla="*/ 0 w 1018"/>
                  <a:gd name="T1" fmla="*/ 2231 h 2232"/>
                  <a:gd name="T2" fmla="*/ 1017 w 1018"/>
                  <a:gd name="T3" fmla="*/ 2231 h 2232"/>
                  <a:gd name="T4" fmla="*/ 1017 w 1018"/>
                  <a:gd name="T5" fmla="*/ 0 h 2232"/>
                  <a:gd name="T6" fmla="*/ 0 w 1018"/>
                  <a:gd name="T7" fmla="*/ 0 h 2232"/>
                  <a:gd name="T8" fmla="*/ 0 w 1018"/>
                  <a:gd name="T9" fmla="*/ 2231 h 2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8" h="2232">
                    <a:moveTo>
                      <a:pt x="0" y="2231"/>
                    </a:moveTo>
                    <a:lnTo>
                      <a:pt x="1017" y="2231"/>
                    </a:lnTo>
                    <a:lnTo>
                      <a:pt x="1017" y="0"/>
                    </a:lnTo>
                    <a:lnTo>
                      <a:pt x="0" y="0"/>
                    </a:lnTo>
                    <a:lnTo>
                      <a:pt x="0" y="2231"/>
                    </a:lnTo>
                  </a:path>
                </a:pathLst>
              </a:custGeom>
              <a:solidFill>
                <a:srgbClr val="D4BA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294" name="Text Box 9">
                <a:extLst>
                  <a:ext uri="{FF2B5EF4-FFF2-40B4-BE49-F238E27FC236}">
                    <a16:creationId xmlns:a16="http://schemas.microsoft.com/office/drawing/2014/main" xmlns="" id="{E92A45E5-2DB1-4707-9BA5-06079B0A43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81820" y="2606071"/>
                <a:ext cx="743794" cy="1134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r>
                  <a:rPr lang="en-US" sz="2000" baseline="-25000" dirty="0">
                    <a:solidFill>
                      <a:srgbClr val="C3A56C"/>
                    </a:solidFill>
                    <a:latin typeface="Myriad Pro" charset="0"/>
                    <a:cs typeface="Myriad Pro" charset="0"/>
                  </a:rPr>
                  <a:t>$</a:t>
                </a:r>
              </a:p>
            </p:txBody>
          </p:sp>
          <p:sp>
            <p:nvSpPr>
              <p:cNvPr id="295" name="Freeform 10">
                <a:extLst>
                  <a:ext uri="{FF2B5EF4-FFF2-40B4-BE49-F238E27FC236}">
                    <a16:creationId xmlns:a16="http://schemas.microsoft.com/office/drawing/2014/main" xmlns="" id="{48DF9F41-41ED-44BC-9066-4104974E0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7208" y="3831786"/>
                <a:ext cx="638671" cy="259820"/>
              </a:xfrm>
              <a:custGeom>
                <a:avLst/>
                <a:gdLst>
                  <a:gd name="T0" fmla="*/ 1369 w 1426"/>
                  <a:gd name="T1" fmla="*/ 178 h 582"/>
                  <a:gd name="T2" fmla="*/ 1369 w 1426"/>
                  <a:gd name="T3" fmla="*/ 178 h 582"/>
                  <a:gd name="T4" fmla="*/ 713 w 1426"/>
                  <a:gd name="T5" fmla="*/ 0 h 582"/>
                  <a:gd name="T6" fmla="*/ 56 w 1426"/>
                  <a:gd name="T7" fmla="*/ 178 h 582"/>
                  <a:gd name="T8" fmla="*/ 0 w 1426"/>
                  <a:gd name="T9" fmla="*/ 178 h 582"/>
                  <a:gd name="T10" fmla="*/ 0 w 1426"/>
                  <a:gd name="T11" fmla="*/ 290 h 582"/>
                  <a:gd name="T12" fmla="*/ 713 w 1426"/>
                  <a:gd name="T13" fmla="*/ 581 h 582"/>
                  <a:gd name="T14" fmla="*/ 1425 w 1426"/>
                  <a:gd name="T15" fmla="*/ 290 h 582"/>
                  <a:gd name="T16" fmla="*/ 1425 w 1426"/>
                  <a:gd name="T17" fmla="*/ 178 h 582"/>
                  <a:gd name="T18" fmla="*/ 1369 w 1426"/>
                  <a:gd name="T19" fmla="*/ 178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6" h="582">
                    <a:moveTo>
                      <a:pt x="1369" y="178"/>
                    </a:moveTo>
                    <a:lnTo>
                      <a:pt x="1369" y="178"/>
                    </a:lnTo>
                    <a:cubicBezTo>
                      <a:pt x="1261" y="75"/>
                      <a:pt x="1008" y="0"/>
                      <a:pt x="713" y="0"/>
                    </a:cubicBezTo>
                    <a:cubicBezTo>
                      <a:pt x="417" y="0"/>
                      <a:pt x="164" y="75"/>
                      <a:pt x="56" y="178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290"/>
                      <a:pt x="0" y="290"/>
                      <a:pt x="0" y="290"/>
                    </a:cubicBezTo>
                    <a:cubicBezTo>
                      <a:pt x="0" y="455"/>
                      <a:pt x="319" y="581"/>
                      <a:pt x="713" y="581"/>
                    </a:cubicBezTo>
                    <a:cubicBezTo>
                      <a:pt x="1106" y="581"/>
                      <a:pt x="1425" y="455"/>
                      <a:pt x="1425" y="290"/>
                    </a:cubicBezTo>
                    <a:cubicBezTo>
                      <a:pt x="1425" y="178"/>
                      <a:pt x="1425" y="178"/>
                      <a:pt x="1425" y="178"/>
                    </a:cubicBezTo>
                    <a:lnTo>
                      <a:pt x="1369" y="178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296" name="Freeform 11">
                <a:extLst>
                  <a:ext uri="{FF2B5EF4-FFF2-40B4-BE49-F238E27FC236}">
                    <a16:creationId xmlns:a16="http://schemas.microsoft.com/office/drawing/2014/main" xmlns="" id="{EACB5152-ED69-440D-9484-59E49E71F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7208" y="3780219"/>
                <a:ext cx="638671" cy="259820"/>
              </a:xfrm>
              <a:custGeom>
                <a:avLst/>
                <a:gdLst>
                  <a:gd name="T0" fmla="*/ 1425 w 1426"/>
                  <a:gd name="T1" fmla="*/ 290 h 581"/>
                  <a:gd name="T2" fmla="*/ 1425 w 1426"/>
                  <a:gd name="T3" fmla="*/ 290 h 581"/>
                  <a:gd name="T4" fmla="*/ 713 w 1426"/>
                  <a:gd name="T5" fmla="*/ 580 h 581"/>
                  <a:gd name="T6" fmla="*/ 0 w 1426"/>
                  <a:gd name="T7" fmla="*/ 290 h 581"/>
                  <a:gd name="T8" fmla="*/ 713 w 1426"/>
                  <a:gd name="T9" fmla="*/ 0 h 581"/>
                  <a:gd name="T10" fmla="*/ 1425 w 1426"/>
                  <a:gd name="T11" fmla="*/ 29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6" h="581">
                    <a:moveTo>
                      <a:pt x="1425" y="290"/>
                    </a:moveTo>
                    <a:lnTo>
                      <a:pt x="1425" y="290"/>
                    </a:lnTo>
                    <a:cubicBezTo>
                      <a:pt x="1425" y="449"/>
                      <a:pt x="1106" y="580"/>
                      <a:pt x="713" y="580"/>
                    </a:cubicBezTo>
                    <a:cubicBezTo>
                      <a:pt x="319" y="580"/>
                      <a:pt x="0" y="449"/>
                      <a:pt x="0" y="290"/>
                    </a:cubicBezTo>
                    <a:cubicBezTo>
                      <a:pt x="0" y="131"/>
                      <a:pt x="319" y="0"/>
                      <a:pt x="713" y="0"/>
                    </a:cubicBezTo>
                    <a:cubicBezTo>
                      <a:pt x="1106" y="0"/>
                      <a:pt x="1425" y="131"/>
                      <a:pt x="1425" y="290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297" name="Freeform 12">
                <a:extLst>
                  <a:ext uri="{FF2B5EF4-FFF2-40B4-BE49-F238E27FC236}">
                    <a16:creationId xmlns:a16="http://schemas.microsoft.com/office/drawing/2014/main" xmlns="" id="{1365232F-1591-4958-AA5A-EA0F89239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844" y="3788152"/>
                <a:ext cx="553383" cy="216186"/>
              </a:xfrm>
              <a:custGeom>
                <a:avLst/>
                <a:gdLst>
                  <a:gd name="T0" fmla="*/ 1233 w 1234"/>
                  <a:gd name="T1" fmla="*/ 239 h 484"/>
                  <a:gd name="T2" fmla="*/ 1233 w 1234"/>
                  <a:gd name="T3" fmla="*/ 239 h 484"/>
                  <a:gd name="T4" fmla="*/ 619 w 1234"/>
                  <a:gd name="T5" fmla="*/ 483 h 484"/>
                  <a:gd name="T6" fmla="*/ 0 w 1234"/>
                  <a:gd name="T7" fmla="*/ 239 h 484"/>
                  <a:gd name="T8" fmla="*/ 619 w 1234"/>
                  <a:gd name="T9" fmla="*/ 0 h 484"/>
                  <a:gd name="T10" fmla="*/ 1233 w 1234"/>
                  <a:gd name="T11" fmla="*/ 239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4" h="484">
                    <a:moveTo>
                      <a:pt x="1233" y="239"/>
                    </a:moveTo>
                    <a:lnTo>
                      <a:pt x="1233" y="239"/>
                    </a:lnTo>
                    <a:cubicBezTo>
                      <a:pt x="1233" y="375"/>
                      <a:pt x="956" y="483"/>
                      <a:pt x="619" y="483"/>
                    </a:cubicBezTo>
                    <a:cubicBezTo>
                      <a:pt x="277" y="483"/>
                      <a:pt x="0" y="375"/>
                      <a:pt x="0" y="239"/>
                    </a:cubicBezTo>
                    <a:cubicBezTo>
                      <a:pt x="0" y="108"/>
                      <a:pt x="277" y="0"/>
                      <a:pt x="619" y="0"/>
                    </a:cubicBezTo>
                    <a:cubicBezTo>
                      <a:pt x="956" y="0"/>
                      <a:pt x="1233" y="108"/>
                      <a:pt x="1233" y="239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298" name="Freeform 13">
                <a:extLst>
                  <a:ext uri="{FF2B5EF4-FFF2-40B4-BE49-F238E27FC236}">
                    <a16:creationId xmlns:a16="http://schemas.microsoft.com/office/drawing/2014/main" xmlns="" id="{251C73C8-A75B-49F4-9112-9443D434B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390" y="3762368"/>
                <a:ext cx="638671" cy="259820"/>
              </a:xfrm>
              <a:custGeom>
                <a:avLst/>
                <a:gdLst>
                  <a:gd name="T0" fmla="*/ 1368 w 1426"/>
                  <a:gd name="T1" fmla="*/ 177 h 581"/>
                  <a:gd name="T2" fmla="*/ 1368 w 1426"/>
                  <a:gd name="T3" fmla="*/ 177 h 581"/>
                  <a:gd name="T4" fmla="*/ 712 w 1426"/>
                  <a:gd name="T5" fmla="*/ 0 h 581"/>
                  <a:gd name="T6" fmla="*/ 56 w 1426"/>
                  <a:gd name="T7" fmla="*/ 177 h 581"/>
                  <a:gd name="T8" fmla="*/ 0 w 1426"/>
                  <a:gd name="T9" fmla="*/ 177 h 581"/>
                  <a:gd name="T10" fmla="*/ 0 w 1426"/>
                  <a:gd name="T11" fmla="*/ 290 h 581"/>
                  <a:gd name="T12" fmla="*/ 712 w 1426"/>
                  <a:gd name="T13" fmla="*/ 580 h 581"/>
                  <a:gd name="T14" fmla="*/ 1425 w 1426"/>
                  <a:gd name="T15" fmla="*/ 290 h 581"/>
                  <a:gd name="T16" fmla="*/ 1425 w 1426"/>
                  <a:gd name="T17" fmla="*/ 177 h 581"/>
                  <a:gd name="T18" fmla="*/ 1368 w 1426"/>
                  <a:gd name="T19" fmla="*/ 177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6" h="581">
                    <a:moveTo>
                      <a:pt x="1368" y="177"/>
                    </a:moveTo>
                    <a:lnTo>
                      <a:pt x="1368" y="177"/>
                    </a:lnTo>
                    <a:cubicBezTo>
                      <a:pt x="1260" y="74"/>
                      <a:pt x="1007" y="0"/>
                      <a:pt x="712" y="0"/>
                    </a:cubicBezTo>
                    <a:cubicBezTo>
                      <a:pt x="417" y="0"/>
                      <a:pt x="164" y="74"/>
                      <a:pt x="56" y="177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290"/>
                      <a:pt x="0" y="290"/>
                      <a:pt x="0" y="290"/>
                    </a:cubicBezTo>
                    <a:cubicBezTo>
                      <a:pt x="0" y="454"/>
                      <a:pt x="318" y="580"/>
                      <a:pt x="712" y="580"/>
                    </a:cubicBezTo>
                    <a:cubicBezTo>
                      <a:pt x="1106" y="580"/>
                      <a:pt x="1425" y="454"/>
                      <a:pt x="1425" y="290"/>
                    </a:cubicBezTo>
                    <a:cubicBezTo>
                      <a:pt x="1425" y="177"/>
                      <a:pt x="1425" y="177"/>
                      <a:pt x="1425" y="177"/>
                    </a:cubicBezTo>
                    <a:lnTo>
                      <a:pt x="1368" y="177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299" name="Freeform 14">
                <a:extLst>
                  <a:ext uri="{FF2B5EF4-FFF2-40B4-BE49-F238E27FC236}">
                    <a16:creationId xmlns:a16="http://schemas.microsoft.com/office/drawing/2014/main" xmlns="" id="{F251624C-8570-4758-8E67-C2040049B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390" y="3710801"/>
                <a:ext cx="638671" cy="259820"/>
              </a:xfrm>
              <a:custGeom>
                <a:avLst/>
                <a:gdLst>
                  <a:gd name="T0" fmla="*/ 1425 w 1426"/>
                  <a:gd name="T1" fmla="*/ 290 h 582"/>
                  <a:gd name="T2" fmla="*/ 1425 w 1426"/>
                  <a:gd name="T3" fmla="*/ 290 h 582"/>
                  <a:gd name="T4" fmla="*/ 712 w 1426"/>
                  <a:gd name="T5" fmla="*/ 581 h 582"/>
                  <a:gd name="T6" fmla="*/ 0 w 1426"/>
                  <a:gd name="T7" fmla="*/ 290 h 582"/>
                  <a:gd name="T8" fmla="*/ 712 w 1426"/>
                  <a:gd name="T9" fmla="*/ 0 h 582"/>
                  <a:gd name="T10" fmla="*/ 1425 w 1426"/>
                  <a:gd name="T11" fmla="*/ 29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6" h="582">
                    <a:moveTo>
                      <a:pt x="1425" y="290"/>
                    </a:moveTo>
                    <a:lnTo>
                      <a:pt x="1425" y="290"/>
                    </a:lnTo>
                    <a:cubicBezTo>
                      <a:pt x="1425" y="450"/>
                      <a:pt x="1106" y="581"/>
                      <a:pt x="712" y="581"/>
                    </a:cubicBezTo>
                    <a:cubicBezTo>
                      <a:pt x="318" y="581"/>
                      <a:pt x="0" y="450"/>
                      <a:pt x="0" y="290"/>
                    </a:cubicBezTo>
                    <a:cubicBezTo>
                      <a:pt x="0" y="131"/>
                      <a:pt x="318" y="0"/>
                      <a:pt x="712" y="0"/>
                    </a:cubicBezTo>
                    <a:cubicBezTo>
                      <a:pt x="1106" y="0"/>
                      <a:pt x="1425" y="131"/>
                      <a:pt x="1425" y="290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00" name="Freeform 15">
                <a:extLst>
                  <a:ext uri="{FF2B5EF4-FFF2-40B4-BE49-F238E27FC236}">
                    <a16:creationId xmlns:a16="http://schemas.microsoft.com/office/drawing/2014/main" xmlns="" id="{F0C049D6-B2A2-4BBB-BA65-3ACE29DFD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7043" y="3718735"/>
                <a:ext cx="553383" cy="216186"/>
              </a:xfrm>
              <a:custGeom>
                <a:avLst/>
                <a:gdLst>
                  <a:gd name="T0" fmla="*/ 1232 w 1233"/>
                  <a:gd name="T1" fmla="*/ 243 h 483"/>
                  <a:gd name="T2" fmla="*/ 1232 w 1233"/>
                  <a:gd name="T3" fmla="*/ 243 h 483"/>
                  <a:gd name="T4" fmla="*/ 618 w 1233"/>
                  <a:gd name="T5" fmla="*/ 482 h 483"/>
                  <a:gd name="T6" fmla="*/ 0 w 1233"/>
                  <a:gd name="T7" fmla="*/ 243 h 483"/>
                  <a:gd name="T8" fmla="*/ 618 w 1233"/>
                  <a:gd name="T9" fmla="*/ 0 h 483"/>
                  <a:gd name="T10" fmla="*/ 1232 w 1233"/>
                  <a:gd name="T11" fmla="*/ 2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3" h="483">
                    <a:moveTo>
                      <a:pt x="1232" y="243"/>
                    </a:moveTo>
                    <a:lnTo>
                      <a:pt x="1232" y="243"/>
                    </a:lnTo>
                    <a:cubicBezTo>
                      <a:pt x="1232" y="374"/>
                      <a:pt x="956" y="482"/>
                      <a:pt x="618" y="482"/>
                    </a:cubicBezTo>
                    <a:cubicBezTo>
                      <a:pt x="276" y="482"/>
                      <a:pt x="0" y="374"/>
                      <a:pt x="0" y="243"/>
                    </a:cubicBezTo>
                    <a:cubicBezTo>
                      <a:pt x="0" y="107"/>
                      <a:pt x="276" y="0"/>
                      <a:pt x="618" y="0"/>
                    </a:cubicBezTo>
                    <a:cubicBezTo>
                      <a:pt x="956" y="0"/>
                      <a:pt x="1232" y="107"/>
                      <a:pt x="1232" y="243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01" name="Freeform 16">
                <a:extLst>
                  <a:ext uri="{FF2B5EF4-FFF2-40B4-BE49-F238E27FC236}">
                    <a16:creationId xmlns:a16="http://schemas.microsoft.com/office/drawing/2014/main" xmlns="" id="{748B5192-6CEE-4015-8977-B9C3A5258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390" y="3700884"/>
                <a:ext cx="638671" cy="259820"/>
              </a:xfrm>
              <a:custGeom>
                <a:avLst/>
                <a:gdLst>
                  <a:gd name="T0" fmla="*/ 1368 w 1426"/>
                  <a:gd name="T1" fmla="*/ 174 h 582"/>
                  <a:gd name="T2" fmla="*/ 1368 w 1426"/>
                  <a:gd name="T3" fmla="*/ 174 h 582"/>
                  <a:gd name="T4" fmla="*/ 712 w 1426"/>
                  <a:gd name="T5" fmla="*/ 0 h 582"/>
                  <a:gd name="T6" fmla="*/ 56 w 1426"/>
                  <a:gd name="T7" fmla="*/ 174 h 582"/>
                  <a:gd name="T8" fmla="*/ 0 w 1426"/>
                  <a:gd name="T9" fmla="*/ 174 h 582"/>
                  <a:gd name="T10" fmla="*/ 0 w 1426"/>
                  <a:gd name="T11" fmla="*/ 291 h 582"/>
                  <a:gd name="T12" fmla="*/ 712 w 1426"/>
                  <a:gd name="T13" fmla="*/ 581 h 582"/>
                  <a:gd name="T14" fmla="*/ 1425 w 1426"/>
                  <a:gd name="T15" fmla="*/ 291 h 582"/>
                  <a:gd name="T16" fmla="*/ 1425 w 1426"/>
                  <a:gd name="T17" fmla="*/ 174 h 582"/>
                  <a:gd name="T18" fmla="*/ 1368 w 1426"/>
                  <a:gd name="T19" fmla="*/ 174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6" h="582">
                    <a:moveTo>
                      <a:pt x="1368" y="174"/>
                    </a:moveTo>
                    <a:lnTo>
                      <a:pt x="1368" y="174"/>
                    </a:lnTo>
                    <a:cubicBezTo>
                      <a:pt x="1260" y="71"/>
                      <a:pt x="1007" y="0"/>
                      <a:pt x="712" y="0"/>
                    </a:cubicBezTo>
                    <a:cubicBezTo>
                      <a:pt x="417" y="0"/>
                      <a:pt x="164" y="71"/>
                      <a:pt x="56" y="174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0" y="291"/>
                      <a:pt x="0" y="291"/>
                      <a:pt x="0" y="291"/>
                    </a:cubicBezTo>
                    <a:cubicBezTo>
                      <a:pt x="0" y="451"/>
                      <a:pt x="318" y="581"/>
                      <a:pt x="712" y="581"/>
                    </a:cubicBezTo>
                    <a:cubicBezTo>
                      <a:pt x="1106" y="581"/>
                      <a:pt x="1425" y="451"/>
                      <a:pt x="1425" y="291"/>
                    </a:cubicBezTo>
                    <a:cubicBezTo>
                      <a:pt x="1425" y="174"/>
                      <a:pt x="1425" y="174"/>
                      <a:pt x="1425" y="174"/>
                    </a:cubicBezTo>
                    <a:lnTo>
                      <a:pt x="1368" y="174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02" name="Freeform 17">
                <a:extLst>
                  <a:ext uri="{FF2B5EF4-FFF2-40B4-BE49-F238E27FC236}">
                    <a16:creationId xmlns:a16="http://schemas.microsoft.com/office/drawing/2014/main" xmlns="" id="{58DEE775-7897-420D-BF2C-A9D20AEE49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390" y="3647334"/>
                <a:ext cx="638671" cy="259820"/>
              </a:xfrm>
              <a:custGeom>
                <a:avLst/>
                <a:gdLst>
                  <a:gd name="T0" fmla="*/ 1425 w 1426"/>
                  <a:gd name="T1" fmla="*/ 291 h 582"/>
                  <a:gd name="T2" fmla="*/ 1425 w 1426"/>
                  <a:gd name="T3" fmla="*/ 291 h 582"/>
                  <a:gd name="T4" fmla="*/ 712 w 1426"/>
                  <a:gd name="T5" fmla="*/ 581 h 582"/>
                  <a:gd name="T6" fmla="*/ 0 w 1426"/>
                  <a:gd name="T7" fmla="*/ 291 h 582"/>
                  <a:gd name="T8" fmla="*/ 712 w 1426"/>
                  <a:gd name="T9" fmla="*/ 0 h 582"/>
                  <a:gd name="T10" fmla="*/ 1425 w 1426"/>
                  <a:gd name="T11" fmla="*/ 291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6" h="582">
                    <a:moveTo>
                      <a:pt x="1425" y="291"/>
                    </a:moveTo>
                    <a:lnTo>
                      <a:pt x="1425" y="291"/>
                    </a:lnTo>
                    <a:cubicBezTo>
                      <a:pt x="1425" y="450"/>
                      <a:pt x="1106" y="581"/>
                      <a:pt x="712" y="581"/>
                    </a:cubicBezTo>
                    <a:cubicBezTo>
                      <a:pt x="318" y="581"/>
                      <a:pt x="0" y="450"/>
                      <a:pt x="0" y="291"/>
                    </a:cubicBezTo>
                    <a:cubicBezTo>
                      <a:pt x="0" y="131"/>
                      <a:pt x="318" y="0"/>
                      <a:pt x="712" y="0"/>
                    </a:cubicBezTo>
                    <a:cubicBezTo>
                      <a:pt x="1106" y="0"/>
                      <a:pt x="1425" y="131"/>
                      <a:pt x="1425" y="291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03" name="Freeform 18">
                <a:extLst>
                  <a:ext uri="{FF2B5EF4-FFF2-40B4-BE49-F238E27FC236}">
                    <a16:creationId xmlns:a16="http://schemas.microsoft.com/office/drawing/2014/main" xmlns="" id="{F92235DE-D801-48B0-8AF8-454B8F17D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7043" y="3655267"/>
                <a:ext cx="553383" cy="216186"/>
              </a:xfrm>
              <a:custGeom>
                <a:avLst/>
                <a:gdLst>
                  <a:gd name="T0" fmla="*/ 1232 w 1233"/>
                  <a:gd name="T1" fmla="*/ 243 h 484"/>
                  <a:gd name="T2" fmla="*/ 1232 w 1233"/>
                  <a:gd name="T3" fmla="*/ 243 h 484"/>
                  <a:gd name="T4" fmla="*/ 618 w 1233"/>
                  <a:gd name="T5" fmla="*/ 483 h 484"/>
                  <a:gd name="T6" fmla="*/ 0 w 1233"/>
                  <a:gd name="T7" fmla="*/ 243 h 484"/>
                  <a:gd name="T8" fmla="*/ 618 w 1233"/>
                  <a:gd name="T9" fmla="*/ 0 h 484"/>
                  <a:gd name="T10" fmla="*/ 1232 w 1233"/>
                  <a:gd name="T11" fmla="*/ 2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3" h="484">
                    <a:moveTo>
                      <a:pt x="1232" y="243"/>
                    </a:moveTo>
                    <a:lnTo>
                      <a:pt x="1232" y="243"/>
                    </a:lnTo>
                    <a:cubicBezTo>
                      <a:pt x="1232" y="375"/>
                      <a:pt x="956" y="483"/>
                      <a:pt x="618" y="483"/>
                    </a:cubicBezTo>
                    <a:cubicBezTo>
                      <a:pt x="276" y="483"/>
                      <a:pt x="0" y="375"/>
                      <a:pt x="0" y="243"/>
                    </a:cubicBezTo>
                    <a:cubicBezTo>
                      <a:pt x="0" y="108"/>
                      <a:pt x="276" y="0"/>
                      <a:pt x="618" y="0"/>
                    </a:cubicBezTo>
                    <a:cubicBezTo>
                      <a:pt x="956" y="0"/>
                      <a:pt x="1232" y="108"/>
                      <a:pt x="1232" y="243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04" name="Freeform 19">
                <a:extLst>
                  <a:ext uri="{FF2B5EF4-FFF2-40B4-BE49-F238E27FC236}">
                    <a16:creationId xmlns:a16="http://schemas.microsoft.com/office/drawing/2014/main" xmlns="" id="{71982842-ED2C-424F-B496-1E005F7D46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390" y="3635434"/>
                <a:ext cx="638671" cy="259820"/>
              </a:xfrm>
              <a:custGeom>
                <a:avLst/>
                <a:gdLst>
                  <a:gd name="T0" fmla="*/ 1368 w 1426"/>
                  <a:gd name="T1" fmla="*/ 174 h 582"/>
                  <a:gd name="T2" fmla="*/ 1368 w 1426"/>
                  <a:gd name="T3" fmla="*/ 174 h 582"/>
                  <a:gd name="T4" fmla="*/ 712 w 1426"/>
                  <a:gd name="T5" fmla="*/ 0 h 582"/>
                  <a:gd name="T6" fmla="*/ 56 w 1426"/>
                  <a:gd name="T7" fmla="*/ 174 h 582"/>
                  <a:gd name="T8" fmla="*/ 0 w 1426"/>
                  <a:gd name="T9" fmla="*/ 174 h 582"/>
                  <a:gd name="T10" fmla="*/ 0 w 1426"/>
                  <a:gd name="T11" fmla="*/ 290 h 582"/>
                  <a:gd name="T12" fmla="*/ 712 w 1426"/>
                  <a:gd name="T13" fmla="*/ 581 h 582"/>
                  <a:gd name="T14" fmla="*/ 1425 w 1426"/>
                  <a:gd name="T15" fmla="*/ 290 h 582"/>
                  <a:gd name="T16" fmla="*/ 1425 w 1426"/>
                  <a:gd name="T17" fmla="*/ 174 h 582"/>
                  <a:gd name="T18" fmla="*/ 1368 w 1426"/>
                  <a:gd name="T19" fmla="*/ 174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6" h="582">
                    <a:moveTo>
                      <a:pt x="1368" y="174"/>
                    </a:moveTo>
                    <a:lnTo>
                      <a:pt x="1368" y="174"/>
                    </a:lnTo>
                    <a:cubicBezTo>
                      <a:pt x="1260" y="71"/>
                      <a:pt x="1007" y="0"/>
                      <a:pt x="712" y="0"/>
                    </a:cubicBezTo>
                    <a:cubicBezTo>
                      <a:pt x="417" y="0"/>
                      <a:pt x="164" y="71"/>
                      <a:pt x="56" y="174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0" y="290"/>
                      <a:pt x="0" y="290"/>
                      <a:pt x="0" y="290"/>
                    </a:cubicBezTo>
                    <a:cubicBezTo>
                      <a:pt x="0" y="450"/>
                      <a:pt x="318" y="581"/>
                      <a:pt x="712" y="581"/>
                    </a:cubicBezTo>
                    <a:cubicBezTo>
                      <a:pt x="1106" y="581"/>
                      <a:pt x="1425" y="450"/>
                      <a:pt x="1425" y="290"/>
                    </a:cubicBezTo>
                    <a:cubicBezTo>
                      <a:pt x="1425" y="174"/>
                      <a:pt x="1425" y="174"/>
                      <a:pt x="1425" y="174"/>
                    </a:cubicBezTo>
                    <a:lnTo>
                      <a:pt x="1368" y="174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05" name="Freeform 20">
                <a:extLst>
                  <a:ext uri="{FF2B5EF4-FFF2-40B4-BE49-F238E27FC236}">
                    <a16:creationId xmlns:a16="http://schemas.microsoft.com/office/drawing/2014/main" xmlns="" id="{87378791-DBCC-4094-ADA2-944F02BDE6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390" y="3581883"/>
                <a:ext cx="638671" cy="259820"/>
              </a:xfrm>
              <a:custGeom>
                <a:avLst/>
                <a:gdLst>
                  <a:gd name="T0" fmla="*/ 1425 w 1426"/>
                  <a:gd name="T1" fmla="*/ 291 h 582"/>
                  <a:gd name="T2" fmla="*/ 1425 w 1426"/>
                  <a:gd name="T3" fmla="*/ 291 h 582"/>
                  <a:gd name="T4" fmla="*/ 712 w 1426"/>
                  <a:gd name="T5" fmla="*/ 581 h 582"/>
                  <a:gd name="T6" fmla="*/ 0 w 1426"/>
                  <a:gd name="T7" fmla="*/ 291 h 582"/>
                  <a:gd name="T8" fmla="*/ 712 w 1426"/>
                  <a:gd name="T9" fmla="*/ 0 h 582"/>
                  <a:gd name="T10" fmla="*/ 1425 w 1426"/>
                  <a:gd name="T11" fmla="*/ 291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6" h="582">
                    <a:moveTo>
                      <a:pt x="1425" y="291"/>
                    </a:moveTo>
                    <a:lnTo>
                      <a:pt x="1425" y="291"/>
                    </a:lnTo>
                    <a:cubicBezTo>
                      <a:pt x="1425" y="455"/>
                      <a:pt x="1106" y="581"/>
                      <a:pt x="712" y="581"/>
                    </a:cubicBezTo>
                    <a:cubicBezTo>
                      <a:pt x="318" y="581"/>
                      <a:pt x="0" y="455"/>
                      <a:pt x="0" y="291"/>
                    </a:cubicBezTo>
                    <a:cubicBezTo>
                      <a:pt x="0" y="131"/>
                      <a:pt x="318" y="0"/>
                      <a:pt x="712" y="0"/>
                    </a:cubicBezTo>
                    <a:cubicBezTo>
                      <a:pt x="1106" y="0"/>
                      <a:pt x="1425" y="131"/>
                      <a:pt x="1425" y="291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06" name="Freeform 21">
                <a:extLst>
                  <a:ext uri="{FF2B5EF4-FFF2-40B4-BE49-F238E27FC236}">
                    <a16:creationId xmlns:a16="http://schemas.microsoft.com/office/drawing/2014/main" xmlns="" id="{1160CC5D-F2D5-4C10-A7BE-576437B022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7043" y="3591800"/>
                <a:ext cx="553383" cy="216186"/>
              </a:xfrm>
              <a:custGeom>
                <a:avLst/>
                <a:gdLst>
                  <a:gd name="T0" fmla="*/ 1232 w 1233"/>
                  <a:gd name="T1" fmla="*/ 243 h 484"/>
                  <a:gd name="T2" fmla="*/ 1232 w 1233"/>
                  <a:gd name="T3" fmla="*/ 243 h 484"/>
                  <a:gd name="T4" fmla="*/ 618 w 1233"/>
                  <a:gd name="T5" fmla="*/ 483 h 484"/>
                  <a:gd name="T6" fmla="*/ 0 w 1233"/>
                  <a:gd name="T7" fmla="*/ 243 h 484"/>
                  <a:gd name="T8" fmla="*/ 618 w 1233"/>
                  <a:gd name="T9" fmla="*/ 0 h 484"/>
                  <a:gd name="T10" fmla="*/ 1232 w 1233"/>
                  <a:gd name="T11" fmla="*/ 2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3" h="484">
                    <a:moveTo>
                      <a:pt x="1232" y="243"/>
                    </a:moveTo>
                    <a:lnTo>
                      <a:pt x="1232" y="243"/>
                    </a:lnTo>
                    <a:cubicBezTo>
                      <a:pt x="1232" y="375"/>
                      <a:pt x="956" y="483"/>
                      <a:pt x="618" y="483"/>
                    </a:cubicBezTo>
                    <a:cubicBezTo>
                      <a:pt x="276" y="483"/>
                      <a:pt x="0" y="375"/>
                      <a:pt x="0" y="243"/>
                    </a:cubicBezTo>
                    <a:cubicBezTo>
                      <a:pt x="0" y="108"/>
                      <a:pt x="276" y="0"/>
                      <a:pt x="618" y="0"/>
                    </a:cubicBezTo>
                    <a:cubicBezTo>
                      <a:pt x="956" y="0"/>
                      <a:pt x="1232" y="108"/>
                      <a:pt x="1232" y="243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07" name="Freeform 22">
                <a:extLst>
                  <a:ext uri="{FF2B5EF4-FFF2-40B4-BE49-F238E27FC236}">
                    <a16:creationId xmlns:a16="http://schemas.microsoft.com/office/drawing/2014/main" xmlns="" id="{FC504195-1B52-4DAE-A82C-101C0CC24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3572" y="3566016"/>
                <a:ext cx="638671" cy="261803"/>
              </a:xfrm>
              <a:custGeom>
                <a:avLst/>
                <a:gdLst>
                  <a:gd name="T0" fmla="*/ 1369 w 1426"/>
                  <a:gd name="T1" fmla="*/ 179 h 587"/>
                  <a:gd name="T2" fmla="*/ 1369 w 1426"/>
                  <a:gd name="T3" fmla="*/ 179 h 587"/>
                  <a:gd name="T4" fmla="*/ 713 w 1426"/>
                  <a:gd name="T5" fmla="*/ 0 h 587"/>
                  <a:gd name="T6" fmla="*/ 56 w 1426"/>
                  <a:gd name="T7" fmla="*/ 179 h 587"/>
                  <a:gd name="T8" fmla="*/ 0 w 1426"/>
                  <a:gd name="T9" fmla="*/ 179 h 587"/>
                  <a:gd name="T10" fmla="*/ 0 w 1426"/>
                  <a:gd name="T11" fmla="*/ 291 h 587"/>
                  <a:gd name="T12" fmla="*/ 713 w 1426"/>
                  <a:gd name="T13" fmla="*/ 586 h 587"/>
                  <a:gd name="T14" fmla="*/ 1425 w 1426"/>
                  <a:gd name="T15" fmla="*/ 291 h 587"/>
                  <a:gd name="T16" fmla="*/ 1425 w 1426"/>
                  <a:gd name="T17" fmla="*/ 179 h 587"/>
                  <a:gd name="T18" fmla="*/ 1369 w 1426"/>
                  <a:gd name="T19" fmla="*/ 179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6" h="587">
                    <a:moveTo>
                      <a:pt x="1369" y="179"/>
                    </a:moveTo>
                    <a:lnTo>
                      <a:pt x="1369" y="179"/>
                    </a:lnTo>
                    <a:cubicBezTo>
                      <a:pt x="1261" y="76"/>
                      <a:pt x="1008" y="0"/>
                      <a:pt x="713" y="0"/>
                    </a:cubicBezTo>
                    <a:cubicBezTo>
                      <a:pt x="417" y="0"/>
                      <a:pt x="164" y="76"/>
                      <a:pt x="56" y="179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0" y="291"/>
                      <a:pt x="0" y="291"/>
                      <a:pt x="0" y="291"/>
                    </a:cubicBezTo>
                    <a:cubicBezTo>
                      <a:pt x="0" y="455"/>
                      <a:pt x="319" y="586"/>
                      <a:pt x="713" y="586"/>
                    </a:cubicBezTo>
                    <a:cubicBezTo>
                      <a:pt x="1106" y="586"/>
                      <a:pt x="1425" y="455"/>
                      <a:pt x="1425" y="291"/>
                    </a:cubicBezTo>
                    <a:cubicBezTo>
                      <a:pt x="1425" y="179"/>
                      <a:pt x="1425" y="179"/>
                      <a:pt x="1425" y="179"/>
                    </a:cubicBezTo>
                    <a:lnTo>
                      <a:pt x="1369" y="179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08" name="Freeform 23">
                <a:extLst>
                  <a:ext uri="{FF2B5EF4-FFF2-40B4-BE49-F238E27FC236}">
                    <a16:creationId xmlns:a16="http://schemas.microsoft.com/office/drawing/2014/main" xmlns="" id="{5926BC5F-88B2-47C9-8422-9087E1067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3572" y="3514449"/>
                <a:ext cx="638671" cy="259820"/>
              </a:xfrm>
              <a:custGeom>
                <a:avLst/>
                <a:gdLst>
                  <a:gd name="T0" fmla="*/ 1425 w 1426"/>
                  <a:gd name="T1" fmla="*/ 291 h 582"/>
                  <a:gd name="T2" fmla="*/ 1425 w 1426"/>
                  <a:gd name="T3" fmla="*/ 291 h 582"/>
                  <a:gd name="T4" fmla="*/ 713 w 1426"/>
                  <a:gd name="T5" fmla="*/ 581 h 582"/>
                  <a:gd name="T6" fmla="*/ 0 w 1426"/>
                  <a:gd name="T7" fmla="*/ 291 h 582"/>
                  <a:gd name="T8" fmla="*/ 713 w 1426"/>
                  <a:gd name="T9" fmla="*/ 0 h 582"/>
                  <a:gd name="T10" fmla="*/ 1425 w 1426"/>
                  <a:gd name="T11" fmla="*/ 291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6" h="582">
                    <a:moveTo>
                      <a:pt x="1425" y="291"/>
                    </a:moveTo>
                    <a:lnTo>
                      <a:pt x="1425" y="291"/>
                    </a:lnTo>
                    <a:cubicBezTo>
                      <a:pt x="1425" y="450"/>
                      <a:pt x="1106" y="581"/>
                      <a:pt x="713" y="581"/>
                    </a:cubicBezTo>
                    <a:cubicBezTo>
                      <a:pt x="319" y="581"/>
                      <a:pt x="0" y="450"/>
                      <a:pt x="0" y="291"/>
                    </a:cubicBezTo>
                    <a:cubicBezTo>
                      <a:pt x="0" y="131"/>
                      <a:pt x="319" y="0"/>
                      <a:pt x="713" y="0"/>
                    </a:cubicBezTo>
                    <a:cubicBezTo>
                      <a:pt x="1106" y="0"/>
                      <a:pt x="1425" y="131"/>
                      <a:pt x="1425" y="291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09" name="Freeform 24">
                <a:extLst>
                  <a:ext uri="{FF2B5EF4-FFF2-40B4-BE49-F238E27FC236}">
                    <a16:creationId xmlns:a16="http://schemas.microsoft.com/office/drawing/2014/main" xmlns="" id="{C39841BB-3275-46E4-883C-34350DF0B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7208" y="3524366"/>
                <a:ext cx="551400" cy="216186"/>
              </a:xfrm>
              <a:custGeom>
                <a:avLst/>
                <a:gdLst>
                  <a:gd name="T0" fmla="*/ 1228 w 1229"/>
                  <a:gd name="T1" fmla="*/ 243 h 483"/>
                  <a:gd name="T2" fmla="*/ 1228 w 1229"/>
                  <a:gd name="T3" fmla="*/ 243 h 483"/>
                  <a:gd name="T4" fmla="*/ 615 w 1229"/>
                  <a:gd name="T5" fmla="*/ 482 h 483"/>
                  <a:gd name="T6" fmla="*/ 0 w 1229"/>
                  <a:gd name="T7" fmla="*/ 243 h 483"/>
                  <a:gd name="T8" fmla="*/ 615 w 1229"/>
                  <a:gd name="T9" fmla="*/ 0 h 483"/>
                  <a:gd name="T10" fmla="*/ 1228 w 1229"/>
                  <a:gd name="T11" fmla="*/ 2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29" h="483">
                    <a:moveTo>
                      <a:pt x="1228" y="243"/>
                    </a:moveTo>
                    <a:lnTo>
                      <a:pt x="1228" y="243"/>
                    </a:lnTo>
                    <a:cubicBezTo>
                      <a:pt x="1228" y="375"/>
                      <a:pt x="956" y="482"/>
                      <a:pt x="615" y="482"/>
                    </a:cubicBezTo>
                    <a:cubicBezTo>
                      <a:pt x="272" y="482"/>
                      <a:pt x="0" y="375"/>
                      <a:pt x="0" y="243"/>
                    </a:cubicBezTo>
                    <a:cubicBezTo>
                      <a:pt x="0" y="108"/>
                      <a:pt x="272" y="0"/>
                      <a:pt x="615" y="0"/>
                    </a:cubicBezTo>
                    <a:cubicBezTo>
                      <a:pt x="956" y="0"/>
                      <a:pt x="1228" y="108"/>
                      <a:pt x="1228" y="243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10" name="Freeform 25">
                <a:extLst>
                  <a:ext uri="{FF2B5EF4-FFF2-40B4-BE49-F238E27FC236}">
                    <a16:creationId xmlns:a16="http://schemas.microsoft.com/office/drawing/2014/main" xmlns="" id="{3669A2CF-5078-40A8-BD36-5A65205C0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7208" y="3504532"/>
                <a:ext cx="638671" cy="259820"/>
              </a:xfrm>
              <a:custGeom>
                <a:avLst/>
                <a:gdLst>
                  <a:gd name="T0" fmla="*/ 1369 w 1426"/>
                  <a:gd name="T1" fmla="*/ 173 h 581"/>
                  <a:gd name="T2" fmla="*/ 1369 w 1426"/>
                  <a:gd name="T3" fmla="*/ 173 h 581"/>
                  <a:gd name="T4" fmla="*/ 713 w 1426"/>
                  <a:gd name="T5" fmla="*/ 0 h 581"/>
                  <a:gd name="T6" fmla="*/ 56 w 1426"/>
                  <a:gd name="T7" fmla="*/ 173 h 581"/>
                  <a:gd name="T8" fmla="*/ 0 w 1426"/>
                  <a:gd name="T9" fmla="*/ 173 h 581"/>
                  <a:gd name="T10" fmla="*/ 0 w 1426"/>
                  <a:gd name="T11" fmla="*/ 290 h 581"/>
                  <a:gd name="T12" fmla="*/ 713 w 1426"/>
                  <a:gd name="T13" fmla="*/ 580 h 581"/>
                  <a:gd name="T14" fmla="*/ 1425 w 1426"/>
                  <a:gd name="T15" fmla="*/ 290 h 581"/>
                  <a:gd name="T16" fmla="*/ 1425 w 1426"/>
                  <a:gd name="T17" fmla="*/ 173 h 581"/>
                  <a:gd name="T18" fmla="*/ 1369 w 1426"/>
                  <a:gd name="T19" fmla="*/ 173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6" h="581">
                    <a:moveTo>
                      <a:pt x="1369" y="173"/>
                    </a:moveTo>
                    <a:lnTo>
                      <a:pt x="1369" y="173"/>
                    </a:lnTo>
                    <a:cubicBezTo>
                      <a:pt x="1261" y="70"/>
                      <a:pt x="1008" y="0"/>
                      <a:pt x="713" y="0"/>
                    </a:cubicBezTo>
                    <a:cubicBezTo>
                      <a:pt x="417" y="0"/>
                      <a:pt x="164" y="70"/>
                      <a:pt x="56" y="173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290"/>
                      <a:pt x="0" y="290"/>
                      <a:pt x="0" y="290"/>
                    </a:cubicBezTo>
                    <a:cubicBezTo>
                      <a:pt x="0" y="449"/>
                      <a:pt x="319" y="580"/>
                      <a:pt x="713" y="580"/>
                    </a:cubicBezTo>
                    <a:cubicBezTo>
                      <a:pt x="1106" y="580"/>
                      <a:pt x="1425" y="449"/>
                      <a:pt x="1425" y="290"/>
                    </a:cubicBezTo>
                    <a:cubicBezTo>
                      <a:pt x="1425" y="173"/>
                      <a:pt x="1425" y="173"/>
                      <a:pt x="1425" y="173"/>
                    </a:cubicBezTo>
                    <a:lnTo>
                      <a:pt x="1369" y="173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11" name="Freeform 26">
                <a:extLst>
                  <a:ext uri="{FF2B5EF4-FFF2-40B4-BE49-F238E27FC236}">
                    <a16:creationId xmlns:a16="http://schemas.microsoft.com/office/drawing/2014/main" xmlns="" id="{3CADA98C-F3BD-4449-B8F1-0B9027D64A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7208" y="3450982"/>
                <a:ext cx="638671" cy="259820"/>
              </a:xfrm>
              <a:custGeom>
                <a:avLst/>
                <a:gdLst>
                  <a:gd name="T0" fmla="*/ 1425 w 1426"/>
                  <a:gd name="T1" fmla="*/ 291 h 583"/>
                  <a:gd name="T2" fmla="*/ 1425 w 1426"/>
                  <a:gd name="T3" fmla="*/ 291 h 583"/>
                  <a:gd name="T4" fmla="*/ 713 w 1426"/>
                  <a:gd name="T5" fmla="*/ 582 h 583"/>
                  <a:gd name="T6" fmla="*/ 0 w 1426"/>
                  <a:gd name="T7" fmla="*/ 291 h 583"/>
                  <a:gd name="T8" fmla="*/ 713 w 1426"/>
                  <a:gd name="T9" fmla="*/ 0 h 583"/>
                  <a:gd name="T10" fmla="*/ 1425 w 1426"/>
                  <a:gd name="T11" fmla="*/ 291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6" h="583">
                    <a:moveTo>
                      <a:pt x="1425" y="291"/>
                    </a:moveTo>
                    <a:lnTo>
                      <a:pt x="1425" y="291"/>
                    </a:lnTo>
                    <a:cubicBezTo>
                      <a:pt x="1425" y="455"/>
                      <a:pt x="1106" y="582"/>
                      <a:pt x="713" y="582"/>
                    </a:cubicBezTo>
                    <a:cubicBezTo>
                      <a:pt x="319" y="582"/>
                      <a:pt x="0" y="455"/>
                      <a:pt x="0" y="291"/>
                    </a:cubicBezTo>
                    <a:cubicBezTo>
                      <a:pt x="0" y="132"/>
                      <a:pt x="319" y="0"/>
                      <a:pt x="713" y="0"/>
                    </a:cubicBezTo>
                    <a:cubicBezTo>
                      <a:pt x="1106" y="0"/>
                      <a:pt x="1425" y="132"/>
                      <a:pt x="1425" y="291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12" name="Freeform 27">
                <a:extLst>
                  <a:ext uri="{FF2B5EF4-FFF2-40B4-BE49-F238E27FC236}">
                    <a16:creationId xmlns:a16="http://schemas.microsoft.com/office/drawing/2014/main" xmlns="" id="{3E664011-6121-42D1-B260-C18EC2A1D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844" y="3460898"/>
                <a:ext cx="553383" cy="216186"/>
              </a:xfrm>
              <a:custGeom>
                <a:avLst/>
                <a:gdLst>
                  <a:gd name="T0" fmla="*/ 1233 w 1234"/>
                  <a:gd name="T1" fmla="*/ 244 h 484"/>
                  <a:gd name="T2" fmla="*/ 1233 w 1234"/>
                  <a:gd name="T3" fmla="*/ 244 h 484"/>
                  <a:gd name="T4" fmla="*/ 619 w 1234"/>
                  <a:gd name="T5" fmla="*/ 483 h 484"/>
                  <a:gd name="T6" fmla="*/ 0 w 1234"/>
                  <a:gd name="T7" fmla="*/ 244 h 484"/>
                  <a:gd name="T8" fmla="*/ 619 w 1234"/>
                  <a:gd name="T9" fmla="*/ 0 h 484"/>
                  <a:gd name="T10" fmla="*/ 1233 w 1234"/>
                  <a:gd name="T11" fmla="*/ 2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4" h="484">
                    <a:moveTo>
                      <a:pt x="1233" y="244"/>
                    </a:moveTo>
                    <a:lnTo>
                      <a:pt x="1233" y="244"/>
                    </a:lnTo>
                    <a:cubicBezTo>
                      <a:pt x="1233" y="375"/>
                      <a:pt x="956" y="483"/>
                      <a:pt x="619" y="483"/>
                    </a:cubicBezTo>
                    <a:cubicBezTo>
                      <a:pt x="277" y="483"/>
                      <a:pt x="0" y="375"/>
                      <a:pt x="0" y="244"/>
                    </a:cubicBezTo>
                    <a:cubicBezTo>
                      <a:pt x="0" y="108"/>
                      <a:pt x="277" y="0"/>
                      <a:pt x="619" y="0"/>
                    </a:cubicBezTo>
                    <a:cubicBezTo>
                      <a:pt x="956" y="0"/>
                      <a:pt x="1233" y="108"/>
                      <a:pt x="1233" y="244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13" name="Freeform 28">
                <a:extLst>
                  <a:ext uri="{FF2B5EF4-FFF2-40B4-BE49-F238E27FC236}">
                    <a16:creationId xmlns:a16="http://schemas.microsoft.com/office/drawing/2014/main" xmlns="" id="{7BA8DF8C-F14D-4512-A09C-68109CB8E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9688" y="3417264"/>
                <a:ext cx="638671" cy="259820"/>
              </a:xfrm>
              <a:custGeom>
                <a:avLst/>
                <a:gdLst>
                  <a:gd name="T0" fmla="*/ 1368 w 1426"/>
                  <a:gd name="T1" fmla="*/ 178 h 581"/>
                  <a:gd name="T2" fmla="*/ 1368 w 1426"/>
                  <a:gd name="T3" fmla="*/ 178 h 581"/>
                  <a:gd name="T4" fmla="*/ 712 w 1426"/>
                  <a:gd name="T5" fmla="*/ 0 h 581"/>
                  <a:gd name="T6" fmla="*/ 57 w 1426"/>
                  <a:gd name="T7" fmla="*/ 178 h 581"/>
                  <a:gd name="T8" fmla="*/ 0 w 1426"/>
                  <a:gd name="T9" fmla="*/ 178 h 581"/>
                  <a:gd name="T10" fmla="*/ 0 w 1426"/>
                  <a:gd name="T11" fmla="*/ 290 h 581"/>
                  <a:gd name="T12" fmla="*/ 712 w 1426"/>
                  <a:gd name="T13" fmla="*/ 580 h 581"/>
                  <a:gd name="T14" fmla="*/ 1425 w 1426"/>
                  <a:gd name="T15" fmla="*/ 290 h 581"/>
                  <a:gd name="T16" fmla="*/ 1425 w 1426"/>
                  <a:gd name="T17" fmla="*/ 178 h 581"/>
                  <a:gd name="T18" fmla="*/ 1368 w 1426"/>
                  <a:gd name="T19" fmla="*/ 178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6" h="581">
                    <a:moveTo>
                      <a:pt x="1368" y="178"/>
                    </a:moveTo>
                    <a:lnTo>
                      <a:pt x="1368" y="178"/>
                    </a:lnTo>
                    <a:cubicBezTo>
                      <a:pt x="1260" y="74"/>
                      <a:pt x="1008" y="0"/>
                      <a:pt x="712" y="0"/>
                    </a:cubicBezTo>
                    <a:cubicBezTo>
                      <a:pt x="417" y="0"/>
                      <a:pt x="164" y="74"/>
                      <a:pt x="57" y="178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290"/>
                      <a:pt x="0" y="290"/>
                      <a:pt x="0" y="290"/>
                    </a:cubicBezTo>
                    <a:cubicBezTo>
                      <a:pt x="0" y="454"/>
                      <a:pt x="319" y="580"/>
                      <a:pt x="712" y="580"/>
                    </a:cubicBezTo>
                    <a:cubicBezTo>
                      <a:pt x="1106" y="580"/>
                      <a:pt x="1425" y="454"/>
                      <a:pt x="1425" y="290"/>
                    </a:cubicBezTo>
                    <a:cubicBezTo>
                      <a:pt x="1425" y="178"/>
                      <a:pt x="1425" y="178"/>
                      <a:pt x="1425" y="178"/>
                    </a:cubicBezTo>
                    <a:lnTo>
                      <a:pt x="1368" y="178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14" name="Freeform 29">
                <a:extLst>
                  <a:ext uri="{FF2B5EF4-FFF2-40B4-BE49-F238E27FC236}">
                    <a16:creationId xmlns:a16="http://schemas.microsoft.com/office/drawing/2014/main" xmlns="" id="{DBC34C99-0E22-4147-895D-D26A6F357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9688" y="3367681"/>
                <a:ext cx="638671" cy="259820"/>
              </a:xfrm>
              <a:custGeom>
                <a:avLst/>
                <a:gdLst>
                  <a:gd name="T0" fmla="*/ 1425 w 1426"/>
                  <a:gd name="T1" fmla="*/ 291 h 582"/>
                  <a:gd name="T2" fmla="*/ 1425 w 1426"/>
                  <a:gd name="T3" fmla="*/ 291 h 582"/>
                  <a:gd name="T4" fmla="*/ 712 w 1426"/>
                  <a:gd name="T5" fmla="*/ 581 h 582"/>
                  <a:gd name="T6" fmla="*/ 0 w 1426"/>
                  <a:gd name="T7" fmla="*/ 291 h 582"/>
                  <a:gd name="T8" fmla="*/ 712 w 1426"/>
                  <a:gd name="T9" fmla="*/ 0 h 582"/>
                  <a:gd name="T10" fmla="*/ 1425 w 1426"/>
                  <a:gd name="T11" fmla="*/ 291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6" h="582">
                    <a:moveTo>
                      <a:pt x="1425" y="291"/>
                    </a:moveTo>
                    <a:lnTo>
                      <a:pt x="1425" y="291"/>
                    </a:lnTo>
                    <a:cubicBezTo>
                      <a:pt x="1425" y="450"/>
                      <a:pt x="1106" y="581"/>
                      <a:pt x="712" y="581"/>
                    </a:cubicBezTo>
                    <a:cubicBezTo>
                      <a:pt x="319" y="581"/>
                      <a:pt x="0" y="450"/>
                      <a:pt x="0" y="291"/>
                    </a:cubicBezTo>
                    <a:cubicBezTo>
                      <a:pt x="0" y="131"/>
                      <a:pt x="319" y="0"/>
                      <a:pt x="712" y="0"/>
                    </a:cubicBezTo>
                    <a:cubicBezTo>
                      <a:pt x="1106" y="0"/>
                      <a:pt x="1425" y="131"/>
                      <a:pt x="1425" y="291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15" name="Freeform 30">
                <a:extLst>
                  <a:ext uri="{FF2B5EF4-FFF2-40B4-BE49-F238E27FC236}">
                    <a16:creationId xmlns:a16="http://schemas.microsoft.com/office/drawing/2014/main" xmlns="" id="{FEA1238D-4114-4539-8BC8-C674DD288D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3324" y="3375614"/>
                <a:ext cx="553383" cy="216186"/>
              </a:xfrm>
              <a:custGeom>
                <a:avLst/>
                <a:gdLst>
                  <a:gd name="T0" fmla="*/ 1232 w 1233"/>
                  <a:gd name="T1" fmla="*/ 239 h 483"/>
                  <a:gd name="T2" fmla="*/ 1232 w 1233"/>
                  <a:gd name="T3" fmla="*/ 239 h 483"/>
                  <a:gd name="T4" fmla="*/ 613 w 1233"/>
                  <a:gd name="T5" fmla="*/ 482 h 483"/>
                  <a:gd name="T6" fmla="*/ 0 w 1233"/>
                  <a:gd name="T7" fmla="*/ 239 h 483"/>
                  <a:gd name="T8" fmla="*/ 613 w 1233"/>
                  <a:gd name="T9" fmla="*/ 0 h 483"/>
                  <a:gd name="T10" fmla="*/ 1232 w 1233"/>
                  <a:gd name="T11" fmla="*/ 239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3" h="483">
                    <a:moveTo>
                      <a:pt x="1232" y="239"/>
                    </a:moveTo>
                    <a:lnTo>
                      <a:pt x="1232" y="239"/>
                    </a:lnTo>
                    <a:cubicBezTo>
                      <a:pt x="1232" y="375"/>
                      <a:pt x="955" y="482"/>
                      <a:pt x="613" y="482"/>
                    </a:cubicBezTo>
                    <a:cubicBezTo>
                      <a:pt x="272" y="482"/>
                      <a:pt x="0" y="375"/>
                      <a:pt x="0" y="239"/>
                    </a:cubicBezTo>
                    <a:cubicBezTo>
                      <a:pt x="0" y="107"/>
                      <a:pt x="272" y="0"/>
                      <a:pt x="613" y="0"/>
                    </a:cubicBezTo>
                    <a:cubicBezTo>
                      <a:pt x="955" y="0"/>
                      <a:pt x="1232" y="107"/>
                      <a:pt x="1232" y="239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16" name="Freeform 31">
                <a:extLst>
                  <a:ext uri="{FF2B5EF4-FFF2-40B4-BE49-F238E27FC236}">
                    <a16:creationId xmlns:a16="http://schemas.microsoft.com/office/drawing/2014/main" xmlns="" id="{8F94FFEE-947A-4B21-AED1-017ECBBFB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9688" y="3345864"/>
                <a:ext cx="638671" cy="259820"/>
              </a:xfrm>
              <a:custGeom>
                <a:avLst/>
                <a:gdLst>
                  <a:gd name="T0" fmla="*/ 1368 w 1426"/>
                  <a:gd name="T1" fmla="*/ 178 h 582"/>
                  <a:gd name="T2" fmla="*/ 1368 w 1426"/>
                  <a:gd name="T3" fmla="*/ 178 h 582"/>
                  <a:gd name="T4" fmla="*/ 712 w 1426"/>
                  <a:gd name="T5" fmla="*/ 0 h 582"/>
                  <a:gd name="T6" fmla="*/ 57 w 1426"/>
                  <a:gd name="T7" fmla="*/ 178 h 582"/>
                  <a:gd name="T8" fmla="*/ 0 w 1426"/>
                  <a:gd name="T9" fmla="*/ 178 h 582"/>
                  <a:gd name="T10" fmla="*/ 0 w 1426"/>
                  <a:gd name="T11" fmla="*/ 291 h 582"/>
                  <a:gd name="T12" fmla="*/ 712 w 1426"/>
                  <a:gd name="T13" fmla="*/ 581 h 582"/>
                  <a:gd name="T14" fmla="*/ 1425 w 1426"/>
                  <a:gd name="T15" fmla="*/ 291 h 582"/>
                  <a:gd name="T16" fmla="*/ 1425 w 1426"/>
                  <a:gd name="T17" fmla="*/ 178 h 582"/>
                  <a:gd name="T18" fmla="*/ 1368 w 1426"/>
                  <a:gd name="T19" fmla="*/ 178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6" h="582">
                    <a:moveTo>
                      <a:pt x="1368" y="178"/>
                    </a:moveTo>
                    <a:lnTo>
                      <a:pt x="1368" y="178"/>
                    </a:lnTo>
                    <a:cubicBezTo>
                      <a:pt x="1260" y="75"/>
                      <a:pt x="1008" y="0"/>
                      <a:pt x="712" y="0"/>
                    </a:cubicBezTo>
                    <a:cubicBezTo>
                      <a:pt x="417" y="0"/>
                      <a:pt x="164" y="75"/>
                      <a:pt x="57" y="178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291"/>
                      <a:pt x="0" y="291"/>
                      <a:pt x="0" y="291"/>
                    </a:cubicBezTo>
                    <a:cubicBezTo>
                      <a:pt x="0" y="455"/>
                      <a:pt x="319" y="581"/>
                      <a:pt x="712" y="581"/>
                    </a:cubicBezTo>
                    <a:cubicBezTo>
                      <a:pt x="1106" y="581"/>
                      <a:pt x="1425" y="455"/>
                      <a:pt x="1425" y="291"/>
                    </a:cubicBezTo>
                    <a:cubicBezTo>
                      <a:pt x="1425" y="178"/>
                      <a:pt x="1425" y="178"/>
                      <a:pt x="1425" y="178"/>
                    </a:cubicBezTo>
                    <a:lnTo>
                      <a:pt x="1368" y="178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17" name="Freeform 32">
                <a:extLst>
                  <a:ext uri="{FF2B5EF4-FFF2-40B4-BE49-F238E27FC236}">
                    <a16:creationId xmlns:a16="http://schemas.microsoft.com/office/drawing/2014/main" xmlns="" id="{2E68249A-7488-4C34-8313-5406082FB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9688" y="3296280"/>
                <a:ext cx="638671" cy="259820"/>
              </a:xfrm>
              <a:custGeom>
                <a:avLst/>
                <a:gdLst>
                  <a:gd name="T0" fmla="*/ 1425 w 1426"/>
                  <a:gd name="T1" fmla="*/ 290 h 582"/>
                  <a:gd name="T2" fmla="*/ 1425 w 1426"/>
                  <a:gd name="T3" fmla="*/ 290 h 582"/>
                  <a:gd name="T4" fmla="*/ 712 w 1426"/>
                  <a:gd name="T5" fmla="*/ 581 h 582"/>
                  <a:gd name="T6" fmla="*/ 0 w 1426"/>
                  <a:gd name="T7" fmla="*/ 290 h 582"/>
                  <a:gd name="T8" fmla="*/ 712 w 1426"/>
                  <a:gd name="T9" fmla="*/ 0 h 582"/>
                  <a:gd name="T10" fmla="*/ 1425 w 1426"/>
                  <a:gd name="T11" fmla="*/ 29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6" h="582">
                    <a:moveTo>
                      <a:pt x="1425" y="290"/>
                    </a:moveTo>
                    <a:lnTo>
                      <a:pt x="1425" y="290"/>
                    </a:lnTo>
                    <a:cubicBezTo>
                      <a:pt x="1425" y="450"/>
                      <a:pt x="1106" y="581"/>
                      <a:pt x="712" y="581"/>
                    </a:cubicBezTo>
                    <a:cubicBezTo>
                      <a:pt x="319" y="581"/>
                      <a:pt x="0" y="450"/>
                      <a:pt x="0" y="290"/>
                    </a:cubicBezTo>
                    <a:cubicBezTo>
                      <a:pt x="0" y="131"/>
                      <a:pt x="319" y="0"/>
                      <a:pt x="712" y="0"/>
                    </a:cubicBezTo>
                    <a:cubicBezTo>
                      <a:pt x="1106" y="0"/>
                      <a:pt x="1425" y="131"/>
                      <a:pt x="1425" y="290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18" name="Freeform 33">
                <a:extLst>
                  <a:ext uri="{FF2B5EF4-FFF2-40B4-BE49-F238E27FC236}">
                    <a16:creationId xmlns:a16="http://schemas.microsoft.com/office/drawing/2014/main" xmlns="" id="{451522CF-EC0D-4BB8-A60F-6EDDBCD0F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3324" y="3304213"/>
                <a:ext cx="553383" cy="216186"/>
              </a:xfrm>
              <a:custGeom>
                <a:avLst/>
                <a:gdLst>
                  <a:gd name="T0" fmla="*/ 1232 w 1233"/>
                  <a:gd name="T1" fmla="*/ 243 h 483"/>
                  <a:gd name="T2" fmla="*/ 1232 w 1233"/>
                  <a:gd name="T3" fmla="*/ 243 h 483"/>
                  <a:gd name="T4" fmla="*/ 613 w 1233"/>
                  <a:gd name="T5" fmla="*/ 482 h 483"/>
                  <a:gd name="T6" fmla="*/ 0 w 1233"/>
                  <a:gd name="T7" fmla="*/ 243 h 483"/>
                  <a:gd name="T8" fmla="*/ 613 w 1233"/>
                  <a:gd name="T9" fmla="*/ 0 h 483"/>
                  <a:gd name="T10" fmla="*/ 1232 w 1233"/>
                  <a:gd name="T11" fmla="*/ 2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3" h="483">
                    <a:moveTo>
                      <a:pt x="1232" y="243"/>
                    </a:moveTo>
                    <a:lnTo>
                      <a:pt x="1232" y="243"/>
                    </a:lnTo>
                    <a:cubicBezTo>
                      <a:pt x="1232" y="374"/>
                      <a:pt x="955" y="482"/>
                      <a:pt x="613" y="482"/>
                    </a:cubicBezTo>
                    <a:cubicBezTo>
                      <a:pt x="272" y="482"/>
                      <a:pt x="0" y="374"/>
                      <a:pt x="0" y="243"/>
                    </a:cubicBezTo>
                    <a:cubicBezTo>
                      <a:pt x="0" y="107"/>
                      <a:pt x="272" y="0"/>
                      <a:pt x="613" y="0"/>
                    </a:cubicBezTo>
                    <a:cubicBezTo>
                      <a:pt x="955" y="0"/>
                      <a:pt x="1232" y="107"/>
                      <a:pt x="1232" y="243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19" name="Freeform 34">
                <a:extLst>
                  <a:ext uri="{FF2B5EF4-FFF2-40B4-BE49-F238E27FC236}">
                    <a16:creationId xmlns:a16="http://schemas.microsoft.com/office/drawing/2014/main" xmlns="" id="{249FA96C-9600-4458-8BF4-208153602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5473" y="3286363"/>
                <a:ext cx="640655" cy="259820"/>
              </a:xfrm>
              <a:custGeom>
                <a:avLst/>
                <a:gdLst>
                  <a:gd name="T0" fmla="*/ 1368 w 1430"/>
                  <a:gd name="T1" fmla="*/ 178 h 582"/>
                  <a:gd name="T2" fmla="*/ 1368 w 1430"/>
                  <a:gd name="T3" fmla="*/ 178 h 582"/>
                  <a:gd name="T4" fmla="*/ 712 w 1430"/>
                  <a:gd name="T5" fmla="*/ 0 h 582"/>
                  <a:gd name="T6" fmla="*/ 56 w 1430"/>
                  <a:gd name="T7" fmla="*/ 178 h 582"/>
                  <a:gd name="T8" fmla="*/ 0 w 1430"/>
                  <a:gd name="T9" fmla="*/ 178 h 582"/>
                  <a:gd name="T10" fmla="*/ 0 w 1430"/>
                  <a:gd name="T11" fmla="*/ 291 h 582"/>
                  <a:gd name="T12" fmla="*/ 712 w 1430"/>
                  <a:gd name="T13" fmla="*/ 581 h 582"/>
                  <a:gd name="T14" fmla="*/ 1429 w 1430"/>
                  <a:gd name="T15" fmla="*/ 291 h 582"/>
                  <a:gd name="T16" fmla="*/ 1429 w 1430"/>
                  <a:gd name="T17" fmla="*/ 178 h 582"/>
                  <a:gd name="T18" fmla="*/ 1368 w 1430"/>
                  <a:gd name="T19" fmla="*/ 178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30" h="582">
                    <a:moveTo>
                      <a:pt x="1368" y="178"/>
                    </a:moveTo>
                    <a:lnTo>
                      <a:pt x="1368" y="178"/>
                    </a:lnTo>
                    <a:cubicBezTo>
                      <a:pt x="1260" y="75"/>
                      <a:pt x="1007" y="0"/>
                      <a:pt x="712" y="0"/>
                    </a:cubicBezTo>
                    <a:cubicBezTo>
                      <a:pt x="421" y="0"/>
                      <a:pt x="168" y="75"/>
                      <a:pt x="56" y="178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291"/>
                      <a:pt x="0" y="291"/>
                      <a:pt x="0" y="291"/>
                    </a:cubicBezTo>
                    <a:cubicBezTo>
                      <a:pt x="0" y="450"/>
                      <a:pt x="318" y="581"/>
                      <a:pt x="712" y="581"/>
                    </a:cubicBezTo>
                    <a:cubicBezTo>
                      <a:pt x="1105" y="581"/>
                      <a:pt x="1429" y="450"/>
                      <a:pt x="1429" y="291"/>
                    </a:cubicBezTo>
                    <a:cubicBezTo>
                      <a:pt x="1429" y="178"/>
                      <a:pt x="1429" y="178"/>
                      <a:pt x="1429" y="178"/>
                    </a:cubicBezTo>
                    <a:lnTo>
                      <a:pt x="1368" y="178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20" name="Freeform 35">
                <a:extLst>
                  <a:ext uri="{FF2B5EF4-FFF2-40B4-BE49-F238E27FC236}">
                    <a16:creationId xmlns:a16="http://schemas.microsoft.com/office/drawing/2014/main" xmlns="" id="{3BB3A523-01AB-4005-B8AB-905530621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5473" y="3236779"/>
                <a:ext cx="640655" cy="259820"/>
              </a:xfrm>
              <a:custGeom>
                <a:avLst/>
                <a:gdLst>
                  <a:gd name="T0" fmla="*/ 1429 w 1430"/>
                  <a:gd name="T1" fmla="*/ 290 h 582"/>
                  <a:gd name="T2" fmla="*/ 1429 w 1430"/>
                  <a:gd name="T3" fmla="*/ 290 h 582"/>
                  <a:gd name="T4" fmla="*/ 712 w 1430"/>
                  <a:gd name="T5" fmla="*/ 581 h 582"/>
                  <a:gd name="T6" fmla="*/ 0 w 1430"/>
                  <a:gd name="T7" fmla="*/ 290 h 582"/>
                  <a:gd name="T8" fmla="*/ 712 w 1430"/>
                  <a:gd name="T9" fmla="*/ 0 h 582"/>
                  <a:gd name="T10" fmla="*/ 1429 w 1430"/>
                  <a:gd name="T11" fmla="*/ 29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0" h="582">
                    <a:moveTo>
                      <a:pt x="1429" y="290"/>
                    </a:moveTo>
                    <a:lnTo>
                      <a:pt x="1429" y="290"/>
                    </a:lnTo>
                    <a:cubicBezTo>
                      <a:pt x="1429" y="450"/>
                      <a:pt x="1105" y="581"/>
                      <a:pt x="712" y="581"/>
                    </a:cubicBezTo>
                    <a:cubicBezTo>
                      <a:pt x="318" y="581"/>
                      <a:pt x="0" y="450"/>
                      <a:pt x="0" y="290"/>
                    </a:cubicBezTo>
                    <a:cubicBezTo>
                      <a:pt x="0" y="131"/>
                      <a:pt x="318" y="0"/>
                      <a:pt x="712" y="0"/>
                    </a:cubicBezTo>
                    <a:cubicBezTo>
                      <a:pt x="1105" y="0"/>
                      <a:pt x="1429" y="131"/>
                      <a:pt x="1429" y="290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21" name="Freeform 36">
                <a:extLst>
                  <a:ext uri="{FF2B5EF4-FFF2-40B4-BE49-F238E27FC236}">
                    <a16:creationId xmlns:a16="http://schemas.microsoft.com/office/drawing/2014/main" xmlns="" id="{314A0C76-1018-4E9E-8299-1FB1CC6517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9109" y="3244712"/>
                <a:ext cx="553383" cy="216186"/>
              </a:xfrm>
              <a:custGeom>
                <a:avLst/>
                <a:gdLst>
                  <a:gd name="T0" fmla="*/ 1232 w 1233"/>
                  <a:gd name="T1" fmla="*/ 239 h 484"/>
                  <a:gd name="T2" fmla="*/ 1232 w 1233"/>
                  <a:gd name="T3" fmla="*/ 239 h 484"/>
                  <a:gd name="T4" fmla="*/ 614 w 1233"/>
                  <a:gd name="T5" fmla="*/ 483 h 484"/>
                  <a:gd name="T6" fmla="*/ 0 w 1233"/>
                  <a:gd name="T7" fmla="*/ 239 h 484"/>
                  <a:gd name="T8" fmla="*/ 614 w 1233"/>
                  <a:gd name="T9" fmla="*/ 0 h 484"/>
                  <a:gd name="T10" fmla="*/ 1232 w 1233"/>
                  <a:gd name="T11" fmla="*/ 239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3" h="484">
                    <a:moveTo>
                      <a:pt x="1232" y="239"/>
                    </a:moveTo>
                    <a:lnTo>
                      <a:pt x="1232" y="239"/>
                    </a:lnTo>
                    <a:cubicBezTo>
                      <a:pt x="1232" y="375"/>
                      <a:pt x="956" y="483"/>
                      <a:pt x="614" y="483"/>
                    </a:cubicBezTo>
                    <a:cubicBezTo>
                      <a:pt x="277" y="483"/>
                      <a:pt x="0" y="375"/>
                      <a:pt x="0" y="239"/>
                    </a:cubicBezTo>
                    <a:cubicBezTo>
                      <a:pt x="0" y="108"/>
                      <a:pt x="277" y="0"/>
                      <a:pt x="614" y="0"/>
                    </a:cubicBezTo>
                    <a:cubicBezTo>
                      <a:pt x="956" y="0"/>
                      <a:pt x="1232" y="108"/>
                      <a:pt x="1232" y="239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22" name="Freeform 37">
                <a:extLst>
                  <a:ext uri="{FF2B5EF4-FFF2-40B4-BE49-F238E27FC236}">
                    <a16:creationId xmlns:a16="http://schemas.microsoft.com/office/drawing/2014/main" xmlns="" id="{472EACC8-2C95-4343-B473-C0BD47A9F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3572" y="3214962"/>
                <a:ext cx="638671" cy="259820"/>
              </a:xfrm>
              <a:custGeom>
                <a:avLst/>
                <a:gdLst>
                  <a:gd name="T0" fmla="*/ 1369 w 1426"/>
                  <a:gd name="T1" fmla="*/ 178 h 582"/>
                  <a:gd name="T2" fmla="*/ 1369 w 1426"/>
                  <a:gd name="T3" fmla="*/ 178 h 582"/>
                  <a:gd name="T4" fmla="*/ 713 w 1426"/>
                  <a:gd name="T5" fmla="*/ 0 h 582"/>
                  <a:gd name="T6" fmla="*/ 56 w 1426"/>
                  <a:gd name="T7" fmla="*/ 178 h 582"/>
                  <a:gd name="T8" fmla="*/ 0 w 1426"/>
                  <a:gd name="T9" fmla="*/ 178 h 582"/>
                  <a:gd name="T10" fmla="*/ 0 w 1426"/>
                  <a:gd name="T11" fmla="*/ 290 h 582"/>
                  <a:gd name="T12" fmla="*/ 713 w 1426"/>
                  <a:gd name="T13" fmla="*/ 581 h 582"/>
                  <a:gd name="T14" fmla="*/ 1425 w 1426"/>
                  <a:gd name="T15" fmla="*/ 290 h 582"/>
                  <a:gd name="T16" fmla="*/ 1425 w 1426"/>
                  <a:gd name="T17" fmla="*/ 178 h 582"/>
                  <a:gd name="T18" fmla="*/ 1369 w 1426"/>
                  <a:gd name="T19" fmla="*/ 178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6" h="582">
                    <a:moveTo>
                      <a:pt x="1369" y="178"/>
                    </a:moveTo>
                    <a:lnTo>
                      <a:pt x="1369" y="178"/>
                    </a:lnTo>
                    <a:cubicBezTo>
                      <a:pt x="1261" y="75"/>
                      <a:pt x="1008" y="0"/>
                      <a:pt x="713" y="0"/>
                    </a:cubicBezTo>
                    <a:cubicBezTo>
                      <a:pt x="417" y="0"/>
                      <a:pt x="164" y="75"/>
                      <a:pt x="56" y="178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290"/>
                      <a:pt x="0" y="290"/>
                      <a:pt x="0" y="290"/>
                    </a:cubicBezTo>
                    <a:cubicBezTo>
                      <a:pt x="0" y="454"/>
                      <a:pt x="319" y="581"/>
                      <a:pt x="713" y="581"/>
                    </a:cubicBezTo>
                    <a:cubicBezTo>
                      <a:pt x="1106" y="581"/>
                      <a:pt x="1425" y="454"/>
                      <a:pt x="1425" y="290"/>
                    </a:cubicBezTo>
                    <a:cubicBezTo>
                      <a:pt x="1425" y="178"/>
                      <a:pt x="1425" y="178"/>
                      <a:pt x="1425" y="178"/>
                    </a:cubicBezTo>
                    <a:lnTo>
                      <a:pt x="1369" y="178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23" name="Freeform 38">
                <a:extLst>
                  <a:ext uri="{FF2B5EF4-FFF2-40B4-BE49-F238E27FC236}">
                    <a16:creationId xmlns:a16="http://schemas.microsoft.com/office/drawing/2014/main" xmlns="" id="{5DCD4B4A-4232-4160-A167-F6E365EE13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3572" y="3165378"/>
                <a:ext cx="638671" cy="259820"/>
              </a:xfrm>
              <a:custGeom>
                <a:avLst/>
                <a:gdLst>
                  <a:gd name="T0" fmla="*/ 1425 w 1426"/>
                  <a:gd name="T1" fmla="*/ 290 h 581"/>
                  <a:gd name="T2" fmla="*/ 1425 w 1426"/>
                  <a:gd name="T3" fmla="*/ 290 h 581"/>
                  <a:gd name="T4" fmla="*/ 713 w 1426"/>
                  <a:gd name="T5" fmla="*/ 580 h 581"/>
                  <a:gd name="T6" fmla="*/ 0 w 1426"/>
                  <a:gd name="T7" fmla="*/ 290 h 581"/>
                  <a:gd name="T8" fmla="*/ 713 w 1426"/>
                  <a:gd name="T9" fmla="*/ 0 h 581"/>
                  <a:gd name="T10" fmla="*/ 1425 w 1426"/>
                  <a:gd name="T11" fmla="*/ 29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6" h="581">
                    <a:moveTo>
                      <a:pt x="1425" y="290"/>
                    </a:moveTo>
                    <a:lnTo>
                      <a:pt x="1425" y="290"/>
                    </a:lnTo>
                    <a:cubicBezTo>
                      <a:pt x="1425" y="449"/>
                      <a:pt x="1106" y="580"/>
                      <a:pt x="713" y="580"/>
                    </a:cubicBezTo>
                    <a:cubicBezTo>
                      <a:pt x="319" y="580"/>
                      <a:pt x="0" y="449"/>
                      <a:pt x="0" y="290"/>
                    </a:cubicBezTo>
                    <a:cubicBezTo>
                      <a:pt x="0" y="131"/>
                      <a:pt x="319" y="0"/>
                      <a:pt x="713" y="0"/>
                    </a:cubicBezTo>
                    <a:cubicBezTo>
                      <a:pt x="1106" y="0"/>
                      <a:pt x="1425" y="131"/>
                      <a:pt x="1425" y="290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24" name="Freeform 39">
                <a:extLst>
                  <a:ext uri="{FF2B5EF4-FFF2-40B4-BE49-F238E27FC236}">
                    <a16:creationId xmlns:a16="http://schemas.microsoft.com/office/drawing/2014/main" xmlns="" id="{A33FB294-D246-40C4-AF3B-2F90938ED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7208" y="3173312"/>
                <a:ext cx="551400" cy="216186"/>
              </a:xfrm>
              <a:custGeom>
                <a:avLst/>
                <a:gdLst>
                  <a:gd name="T0" fmla="*/ 1228 w 1229"/>
                  <a:gd name="T1" fmla="*/ 243 h 484"/>
                  <a:gd name="T2" fmla="*/ 1228 w 1229"/>
                  <a:gd name="T3" fmla="*/ 243 h 484"/>
                  <a:gd name="T4" fmla="*/ 615 w 1229"/>
                  <a:gd name="T5" fmla="*/ 483 h 484"/>
                  <a:gd name="T6" fmla="*/ 0 w 1229"/>
                  <a:gd name="T7" fmla="*/ 243 h 484"/>
                  <a:gd name="T8" fmla="*/ 615 w 1229"/>
                  <a:gd name="T9" fmla="*/ 0 h 484"/>
                  <a:gd name="T10" fmla="*/ 1228 w 1229"/>
                  <a:gd name="T11" fmla="*/ 2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29" h="484">
                    <a:moveTo>
                      <a:pt x="1228" y="243"/>
                    </a:moveTo>
                    <a:lnTo>
                      <a:pt x="1228" y="243"/>
                    </a:lnTo>
                    <a:cubicBezTo>
                      <a:pt x="1228" y="375"/>
                      <a:pt x="956" y="483"/>
                      <a:pt x="615" y="483"/>
                    </a:cubicBezTo>
                    <a:cubicBezTo>
                      <a:pt x="272" y="483"/>
                      <a:pt x="0" y="375"/>
                      <a:pt x="0" y="243"/>
                    </a:cubicBezTo>
                    <a:cubicBezTo>
                      <a:pt x="0" y="108"/>
                      <a:pt x="272" y="0"/>
                      <a:pt x="615" y="0"/>
                    </a:cubicBezTo>
                    <a:cubicBezTo>
                      <a:pt x="956" y="0"/>
                      <a:pt x="1228" y="108"/>
                      <a:pt x="1228" y="243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25" name="Freeform 40">
                <a:extLst>
                  <a:ext uri="{FF2B5EF4-FFF2-40B4-BE49-F238E27FC236}">
                    <a16:creationId xmlns:a16="http://schemas.microsoft.com/office/drawing/2014/main" xmlns="" id="{AF18A8B1-1EE2-4069-AFE3-CFF73A73B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3324" y="3139595"/>
                <a:ext cx="638671" cy="259820"/>
              </a:xfrm>
              <a:custGeom>
                <a:avLst/>
                <a:gdLst>
                  <a:gd name="T0" fmla="*/ 1368 w 1425"/>
                  <a:gd name="T1" fmla="*/ 178 h 582"/>
                  <a:gd name="T2" fmla="*/ 1368 w 1425"/>
                  <a:gd name="T3" fmla="*/ 178 h 582"/>
                  <a:gd name="T4" fmla="*/ 712 w 1425"/>
                  <a:gd name="T5" fmla="*/ 0 h 582"/>
                  <a:gd name="T6" fmla="*/ 56 w 1425"/>
                  <a:gd name="T7" fmla="*/ 178 h 582"/>
                  <a:gd name="T8" fmla="*/ 0 w 1425"/>
                  <a:gd name="T9" fmla="*/ 178 h 582"/>
                  <a:gd name="T10" fmla="*/ 0 w 1425"/>
                  <a:gd name="T11" fmla="*/ 291 h 582"/>
                  <a:gd name="T12" fmla="*/ 712 w 1425"/>
                  <a:gd name="T13" fmla="*/ 581 h 582"/>
                  <a:gd name="T14" fmla="*/ 1424 w 1425"/>
                  <a:gd name="T15" fmla="*/ 291 h 582"/>
                  <a:gd name="T16" fmla="*/ 1424 w 1425"/>
                  <a:gd name="T17" fmla="*/ 178 h 582"/>
                  <a:gd name="T18" fmla="*/ 1368 w 1425"/>
                  <a:gd name="T19" fmla="*/ 178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5" h="582">
                    <a:moveTo>
                      <a:pt x="1368" y="178"/>
                    </a:moveTo>
                    <a:lnTo>
                      <a:pt x="1368" y="178"/>
                    </a:lnTo>
                    <a:cubicBezTo>
                      <a:pt x="1260" y="70"/>
                      <a:pt x="1007" y="0"/>
                      <a:pt x="712" y="0"/>
                    </a:cubicBezTo>
                    <a:cubicBezTo>
                      <a:pt x="417" y="0"/>
                      <a:pt x="164" y="70"/>
                      <a:pt x="56" y="178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291"/>
                      <a:pt x="0" y="291"/>
                      <a:pt x="0" y="291"/>
                    </a:cubicBezTo>
                    <a:cubicBezTo>
                      <a:pt x="0" y="450"/>
                      <a:pt x="318" y="581"/>
                      <a:pt x="712" y="581"/>
                    </a:cubicBezTo>
                    <a:cubicBezTo>
                      <a:pt x="1105" y="581"/>
                      <a:pt x="1424" y="450"/>
                      <a:pt x="1424" y="291"/>
                    </a:cubicBezTo>
                    <a:cubicBezTo>
                      <a:pt x="1424" y="178"/>
                      <a:pt x="1424" y="178"/>
                      <a:pt x="1424" y="178"/>
                    </a:cubicBezTo>
                    <a:lnTo>
                      <a:pt x="1368" y="178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26" name="Freeform 41">
                <a:extLst>
                  <a:ext uri="{FF2B5EF4-FFF2-40B4-BE49-F238E27FC236}">
                    <a16:creationId xmlns:a16="http://schemas.microsoft.com/office/drawing/2014/main" xmlns="" id="{12F17DCA-23DC-41F2-9021-F35B0637C4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3324" y="3090011"/>
                <a:ext cx="638671" cy="259820"/>
              </a:xfrm>
              <a:custGeom>
                <a:avLst/>
                <a:gdLst>
                  <a:gd name="T0" fmla="*/ 1424 w 1425"/>
                  <a:gd name="T1" fmla="*/ 290 h 581"/>
                  <a:gd name="T2" fmla="*/ 1424 w 1425"/>
                  <a:gd name="T3" fmla="*/ 290 h 581"/>
                  <a:gd name="T4" fmla="*/ 712 w 1425"/>
                  <a:gd name="T5" fmla="*/ 580 h 581"/>
                  <a:gd name="T6" fmla="*/ 0 w 1425"/>
                  <a:gd name="T7" fmla="*/ 290 h 581"/>
                  <a:gd name="T8" fmla="*/ 712 w 1425"/>
                  <a:gd name="T9" fmla="*/ 0 h 581"/>
                  <a:gd name="T10" fmla="*/ 1424 w 1425"/>
                  <a:gd name="T11" fmla="*/ 29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5" h="581">
                    <a:moveTo>
                      <a:pt x="1424" y="290"/>
                    </a:moveTo>
                    <a:lnTo>
                      <a:pt x="1424" y="290"/>
                    </a:lnTo>
                    <a:cubicBezTo>
                      <a:pt x="1424" y="449"/>
                      <a:pt x="1105" y="580"/>
                      <a:pt x="712" y="580"/>
                    </a:cubicBezTo>
                    <a:cubicBezTo>
                      <a:pt x="318" y="580"/>
                      <a:pt x="0" y="449"/>
                      <a:pt x="0" y="290"/>
                    </a:cubicBezTo>
                    <a:cubicBezTo>
                      <a:pt x="0" y="126"/>
                      <a:pt x="318" y="0"/>
                      <a:pt x="712" y="0"/>
                    </a:cubicBezTo>
                    <a:cubicBezTo>
                      <a:pt x="1105" y="0"/>
                      <a:pt x="1424" y="126"/>
                      <a:pt x="1424" y="290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27" name="Freeform 42">
                <a:extLst>
                  <a:ext uri="{FF2B5EF4-FFF2-40B4-BE49-F238E27FC236}">
                    <a16:creationId xmlns:a16="http://schemas.microsoft.com/office/drawing/2014/main" xmlns="" id="{C520E826-4141-43EB-841D-CBF368FD9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4976" y="3097944"/>
                <a:ext cx="553383" cy="216186"/>
              </a:xfrm>
              <a:custGeom>
                <a:avLst/>
                <a:gdLst>
                  <a:gd name="T0" fmla="*/ 1233 w 1234"/>
                  <a:gd name="T1" fmla="*/ 239 h 484"/>
                  <a:gd name="T2" fmla="*/ 1233 w 1234"/>
                  <a:gd name="T3" fmla="*/ 239 h 484"/>
                  <a:gd name="T4" fmla="*/ 619 w 1234"/>
                  <a:gd name="T5" fmla="*/ 483 h 484"/>
                  <a:gd name="T6" fmla="*/ 0 w 1234"/>
                  <a:gd name="T7" fmla="*/ 239 h 484"/>
                  <a:gd name="T8" fmla="*/ 619 w 1234"/>
                  <a:gd name="T9" fmla="*/ 0 h 484"/>
                  <a:gd name="T10" fmla="*/ 1233 w 1234"/>
                  <a:gd name="T11" fmla="*/ 239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4" h="484">
                    <a:moveTo>
                      <a:pt x="1233" y="239"/>
                    </a:moveTo>
                    <a:lnTo>
                      <a:pt x="1233" y="239"/>
                    </a:lnTo>
                    <a:cubicBezTo>
                      <a:pt x="1233" y="375"/>
                      <a:pt x="957" y="483"/>
                      <a:pt x="619" y="483"/>
                    </a:cubicBezTo>
                    <a:cubicBezTo>
                      <a:pt x="277" y="483"/>
                      <a:pt x="0" y="375"/>
                      <a:pt x="0" y="239"/>
                    </a:cubicBezTo>
                    <a:cubicBezTo>
                      <a:pt x="0" y="108"/>
                      <a:pt x="277" y="0"/>
                      <a:pt x="619" y="0"/>
                    </a:cubicBezTo>
                    <a:cubicBezTo>
                      <a:pt x="957" y="0"/>
                      <a:pt x="1233" y="108"/>
                      <a:pt x="1233" y="239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28" name="Freeform 43">
                <a:extLst>
                  <a:ext uri="{FF2B5EF4-FFF2-40B4-BE49-F238E27FC236}">
                    <a16:creationId xmlns:a16="http://schemas.microsoft.com/office/drawing/2014/main" xmlns="" id="{9DB00817-BF74-4215-9CB6-AA260F869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390" y="3068194"/>
                <a:ext cx="638671" cy="259820"/>
              </a:xfrm>
              <a:custGeom>
                <a:avLst/>
                <a:gdLst>
                  <a:gd name="T0" fmla="*/ 1368 w 1426"/>
                  <a:gd name="T1" fmla="*/ 178 h 582"/>
                  <a:gd name="T2" fmla="*/ 1368 w 1426"/>
                  <a:gd name="T3" fmla="*/ 178 h 582"/>
                  <a:gd name="T4" fmla="*/ 712 w 1426"/>
                  <a:gd name="T5" fmla="*/ 0 h 582"/>
                  <a:gd name="T6" fmla="*/ 56 w 1426"/>
                  <a:gd name="T7" fmla="*/ 178 h 582"/>
                  <a:gd name="T8" fmla="*/ 0 w 1426"/>
                  <a:gd name="T9" fmla="*/ 178 h 582"/>
                  <a:gd name="T10" fmla="*/ 0 w 1426"/>
                  <a:gd name="T11" fmla="*/ 290 h 582"/>
                  <a:gd name="T12" fmla="*/ 712 w 1426"/>
                  <a:gd name="T13" fmla="*/ 581 h 582"/>
                  <a:gd name="T14" fmla="*/ 1425 w 1426"/>
                  <a:gd name="T15" fmla="*/ 290 h 582"/>
                  <a:gd name="T16" fmla="*/ 1425 w 1426"/>
                  <a:gd name="T17" fmla="*/ 178 h 582"/>
                  <a:gd name="T18" fmla="*/ 1368 w 1426"/>
                  <a:gd name="T19" fmla="*/ 178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6" h="582">
                    <a:moveTo>
                      <a:pt x="1368" y="178"/>
                    </a:moveTo>
                    <a:lnTo>
                      <a:pt x="1368" y="178"/>
                    </a:lnTo>
                    <a:cubicBezTo>
                      <a:pt x="1260" y="75"/>
                      <a:pt x="1007" y="0"/>
                      <a:pt x="712" y="0"/>
                    </a:cubicBezTo>
                    <a:cubicBezTo>
                      <a:pt x="417" y="0"/>
                      <a:pt x="164" y="75"/>
                      <a:pt x="56" y="178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290"/>
                      <a:pt x="0" y="290"/>
                      <a:pt x="0" y="290"/>
                    </a:cubicBezTo>
                    <a:cubicBezTo>
                      <a:pt x="0" y="450"/>
                      <a:pt x="318" y="581"/>
                      <a:pt x="712" y="581"/>
                    </a:cubicBezTo>
                    <a:cubicBezTo>
                      <a:pt x="1106" y="581"/>
                      <a:pt x="1425" y="450"/>
                      <a:pt x="1425" y="290"/>
                    </a:cubicBezTo>
                    <a:cubicBezTo>
                      <a:pt x="1425" y="178"/>
                      <a:pt x="1425" y="178"/>
                      <a:pt x="1425" y="178"/>
                    </a:cubicBezTo>
                    <a:lnTo>
                      <a:pt x="1368" y="178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29" name="Freeform 44">
                <a:extLst>
                  <a:ext uri="{FF2B5EF4-FFF2-40B4-BE49-F238E27FC236}">
                    <a16:creationId xmlns:a16="http://schemas.microsoft.com/office/drawing/2014/main" xmlns="" id="{2541EFD9-3FBA-4CB3-B332-522E46AE7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390" y="3016626"/>
                <a:ext cx="638671" cy="259820"/>
              </a:xfrm>
              <a:custGeom>
                <a:avLst/>
                <a:gdLst>
                  <a:gd name="T0" fmla="*/ 1425 w 1426"/>
                  <a:gd name="T1" fmla="*/ 291 h 583"/>
                  <a:gd name="T2" fmla="*/ 1425 w 1426"/>
                  <a:gd name="T3" fmla="*/ 291 h 583"/>
                  <a:gd name="T4" fmla="*/ 712 w 1426"/>
                  <a:gd name="T5" fmla="*/ 582 h 583"/>
                  <a:gd name="T6" fmla="*/ 0 w 1426"/>
                  <a:gd name="T7" fmla="*/ 291 h 583"/>
                  <a:gd name="T8" fmla="*/ 712 w 1426"/>
                  <a:gd name="T9" fmla="*/ 0 h 583"/>
                  <a:gd name="T10" fmla="*/ 1425 w 1426"/>
                  <a:gd name="T11" fmla="*/ 291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6" h="583">
                    <a:moveTo>
                      <a:pt x="1425" y="291"/>
                    </a:moveTo>
                    <a:lnTo>
                      <a:pt x="1425" y="291"/>
                    </a:lnTo>
                    <a:cubicBezTo>
                      <a:pt x="1425" y="450"/>
                      <a:pt x="1106" y="582"/>
                      <a:pt x="712" y="582"/>
                    </a:cubicBezTo>
                    <a:cubicBezTo>
                      <a:pt x="318" y="582"/>
                      <a:pt x="0" y="450"/>
                      <a:pt x="0" y="291"/>
                    </a:cubicBezTo>
                    <a:cubicBezTo>
                      <a:pt x="0" y="127"/>
                      <a:pt x="318" y="0"/>
                      <a:pt x="712" y="0"/>
                    </a:cubicBezTo>
                    <a:cubicBezTo>
                      <a:pt x="1106" y="0"/>
                      <a:pt x="1425" y="127"/>
                      <a:pt x="1425" y="291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30" name="Freeform 45">
                <a:extLst>
                  <a:ext uri="{FF2B5EF4-FFF2-40B4-BE49-F238E27FC236}">
                    <a16:creationId xmlns:a16="http://schemas.microsoft.com/office/drawing/2014/main" xmlns="" id="{5F3C17FF-DD82-4713-8394-477990938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7043" y="3026543"/>
                <a:ext cx="553383" cy="216186"/>
              </a:xfrm>
              <a:custGeom>
                <a:avLst/>
                <a:gdLst>
                  <a:gd name="T0" fmla="*/ 1232 w 1233"/>
                  <a:gd name="T1" fmla="*/ 239 h 484"/>
                  <a:gd name="T2" fmla="*/ 1232 w 1233"/>
                  <a:gd name="T3" fmla="*/ 239 h 484"/>
                  <a:gd name="T4" fmla="*/ 618 w 1233"/>
                  <a:gd name="T5" fmla="*/ 483 h 484"/>
                  <a:gd name="T6" fmla="*/ 0 w 1233"/>
                  <a:gd name="T7" fmla="*/ 239 h 484"/>
                  <a:gd name="T8" fmla="*/ 618 w 1233"/>
                  <a:gd name="T9" fmla="*/ 0 h 484"/>
                  <a:gd name="T10" fmla="*/ 1232 w 1233"/>
                  <a:gd name="T11" fmla="*/ 239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3" h="484">
                    <a:moveTo>
                      <a:pt x="1232" y="239"/>
                    </a:moveTo>
                    <a:lnTo>
                      <a:pt x="1232" y="239"/>
                    </a:lnTo>
                    <a:cubicBezTo>
                      <a:pt x="1232" y="375"/>
                      <a:pt x="956" y="483"/>
                      <a:pt x="618" y="483"/>
                    </a:cubicBezTo>
                    <a:cubicBezTo>
                      <a:pt x="276" y="483"/>
                      <a:pt x="0" y="375"/>
                      <a:pt x="0" y="239"/>
                    </a:cubicBezTo>
                    <a:cubicBezTo>
                      <a:pt x="0" y="108"/>
                      <a:pt x="276" y="0"/>
                      <a:pt x="618" y="0"/>
                    </a:cubicBezTo>
                    <a:cubicBezTo>
                      <a:pt x="956" y="0"/>
                      <a:pt x="1232" y="108"/>
                      <a:pt x="1232" y="239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31" name="Freeform 46">
                <a:extLst>
                  <a:ext uri="{FF2B5EF4-FFF2-40B4-BE49-F238E27FC236}">
                    <a16:creationId xmlns:a16="http://schemas.microsoft.com/office/drawing/2014/main" xmlns="" id="{EB6CE7B3-4E86-4322-989A-282243CD6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9109" y="3008693"/>
                <a:ext cx="638671" cy="259820"/>
              </a:xfrm>
              <a:custGeom>
                <a:avLst/>
                <a:gdLst>
                  <a:gd name="T0" fmla="*/ 1368 w 1425"/>
                  <a:gd name="T1" fmla="*/ 179 h 583"/>
                  <a:gd name="T2" fmla="*/ 1368 w 1425"/>
                  <a:gd name="T3" fmla="*/ 179 h 583"/>
                  <a:gd name="T4" fmla="*/ 712 w 1425"/>
                  <a:gd name="T5" fmla="*/ 0 h 583"/>
                  <a:gd name="T6" fmla="*/ 56 w 1425"/>
                  <a:gd name="T7" fmla="*/ 179 h 583"/>
                  <a:gd name="T8" fmla="*/ 0 w 1425"/>
                  <a:gd name="T9" fmla="*/ 179 h 583"/>
                  <a:gd name="T10" fmla="*/ 0 w 1425"/>
                  <a:gd name="T11" fmla="*/ 291 h 583"/>
                  <a:gd name="T12" fmla="*/ 712 w 1425"/>
                  <a:gd name="T13" fmla="*/ 582 h 583"/>
                  <a:gd name="T14" fmla="*/ 1424 w 1425"/>
                  <a:gd name="T15" fmla="*/ 291 h 583"/>
                  <a:gd name="T16" fmla="*/ 1424 w 1425"/>
                  <a:gd name="T17" fmla="*/ 179 h 583"/>
                  <a:gd name="T18" fmla="*/ 1368 w 1425"/>
                  <a:gd name="T19" fmla="*/ 179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5" h="583">
                    <a:moveTo>
                      <a:pt x="1368" y="179"/>
                    </a:moveTo>
                    <a:lnTo>
                      <a:pt x="1368" y="179"/>
                    </a:lnTo>
                    <a:cubicBezTo>
                      <a:pt x="1261" y="71"/>
                      <a:pt x="1007" y="0"/>
                      <a:pt x="712" y="0"/>
                    </a:cubicBezTo>
                    <a:cubicBezTo>
                      <a:pt x="417" y="0"/>
                      <a:pt x="164" y="71"/>
                      <a:pt x="56" y="179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0" y="291"/>
                      <a:pt x="0" y="291"/>
                      <a:pt x="0" y="291"/>
                    </a:cubicBezTo>
                    <a:cubicBezTo>
                      <a:pt x="0" y="451"/>
                      <a:pt x="319" y="582"/>
                      <a:pt x="712" y="582"/>
                    </a:cubicBezTo>
                    <a:cubicBezTo>
                      <a:pt x="1105" y="582"/>
                      <a:pt x="1424" y="451"/>
                      <a:pt x="1424" y="291"/>
                    </a:cubicBezTo>
                    <a:cubicBezTo>
                      <a:pt x="1424" y="179"/>
                      <a:pt x="1424" y="179"/>
                      <a:pt x="1424" y="179"/>
                    </a:cubicBezTo>
                    <a:lnTo>
                      <a:pt x="1368" y="179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32" name="Freeform 47">
                <a:extLst>
                  <a:ext uri="{FF2B5EF4-FFF2-40B4-BE49-F238E27FC236}">
                    <a16:creationId xmlns:a16="http://schemas.microsoft.com/office/drawing/2014/main" xmlns="" id="{638F5D68-D661-4EAB-9F7E-A609B909E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9109" y="2959109"/>
                <a:ext cx="638671" cy="259820"/>
              </a:xfrm>
              <a:custGeom>
                <a:avLst/>
                <a:gdLst>
                  <a:gd name="T0" fmla="*/ 1424 w 1425"/>
                  <a:gd name="T1" fmla="*/ 291 h 582"/>
                  <a:gd name="T2" fmla="*/ 1424 w 1425"/>
                  <a:gd name="T3" fmla="*/ 291 h 582"/>
                  <a:gd name="T4" fmla="*/ 712 w 1425"/>
                  <a:gd name="T5" fmla="*/ 581 h 582"/>
                  <a:gd name="T6" fmla="*/ 0 w 1425"/>
                  <a:gd name="T7" fmla="*/ 291 h 582"/>
                  <a:gd name="T8" fmla="*/ 712 w 1425"/>
                  <a:gd name="T9" fmla="*/ 0 h 582"/>
                  <a:gd name="T10" fmla="*/ 1424 w 1425"/>
                  <a:gd name="T11" fmla="*/ 291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5" h="582">
                    <a:moveTo>
                      <a:pt x="1424" y="291"/>
                    </a:moveTo>
                    <a:lnTo>
                      <a:pt x="1424" y="291"/>
                    </a:lnTo>
                    <a:cubicBezTo>
                      <a:pt x="1424" y="450"/>
                      <a:pt x="1105" y="581"/>
                      <a:pt x="712" y="581"/>
                    </a:cubicBezTo>
                    <a:cubicBezTo>
                      <a:pt x="319" y="581"/>
                      <a:pt x="0" y="450"/>
                      <a:pt x="0" y="291"/>
                    </a:cubicBezTo>
                    <a:cubicBezTo>
                      <a:pt x="0" y="127"/>
                      <a:pt x="319" y="0"/>
                      <a:pt x="712" y="0"/>
                    </a:cubicBezTo>
                    <a:cubicBezTo>
                      <a:pt x="1105" y="0"/>
                      <a:pt x="1424" y="127"/>
                      <a:pt x="1424" y="291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33" name="Freeform 48">
                <a:extLst>
                  <a:ext uri="{FF2B5EF4-FFF2-40B4-BE49-F238E27FC236}">
                    <a16:creationId xmlns:a16="http://schemas.microsoft.com/office/drawing/2014/main" xmlns="" id="{95782B08-9BA3-488A-AFC1-E0B1B2077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745" y="2967043"/>
                <a:ext cx="553383" cy="216186"/>
              </a:xfrm>
              <a:custGeom>
                <a:avLst/>
                <a:gdLst>
                  <a:gd name="T0" fmla="*/ 1233 w 1234"/>
                  <a:gd name="T1" fmla="*/ 239 h 484"/>
                  <a:gd name="T2" fmla="*/ 1233 w 1234"/>
                  <a:gd name="T3" fmla="*/ 239 h 484"/>
                  <a:gd name="T4" fmla="*/ 614 w 1234"/>
                  <a:gd name="T5" fmla="*/ 483 h 484"/>
                  <a:gd name="T6" fmla="*/ 0 w 1234"/>
                  <a:gd name="T7" fmla="*/ 239 h 484"/>
                  <a:gd name="T8" fmla="*/ 614 w 1234"/>
                  <a:gd name="T9" fmla="*/ 0 h 484"/>
                  <a:gd name="T10" fmla="*/ 1233 w 1234"/>
                  <a:gd name="T11" fmla="*/ 239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4" h="484">
                    <a:moveTo>
                      <a:pt x="1233" y="239"/>
                    </a:moveTo>
                    <a:lnTo>
                      <a:pt x="1233" y="239"/>
                    </a:lnTo>
                    <a:cubicBezTo>
                      <a:pt x="1233" y="375"/>
                      <a:pt x="957" y="483"/>
                      <a:pt x="614" y="483"/>
                    </a:cubicBezTo>
                    <a:cubicBezTo>
                      <a:pt x="277" y="483"/>
                      <a:pt x="0" y="375"/>
                      <a:pt x="0" y="239"/>
                    </a:cubicBezTo>
                    <a:cubicBezTo>
                      <a:pt x="0" y="108"/>
                      <a:pt x="277" y="0"/>
                      <a:pt x="614" y="0"/>
                    </a:cubicBezTo>
                    <a:cubicBezTo>
                      <a:pt x="957" y="0"/>
                      <a:pt x="1233" y="108"/>
                      <a:pt x="1233" y="239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34" name="Freeform 49">
                <a:extLst>
                  <a:ext uri="{FF2B5EF4-FFF2-40B4-BE49-F238E27FC236}">
                    <a16:creationId xmlns:a16="http://schemas.microsoft.com/office/drawing/2014/main" xmlns="" id="{76032FBD-AF68-4480-A3D5-901419EBB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390" y="2937292"/>
                <a:ext cx="638671" cy="259820"/>
              </a:xfrm>
              <a:custGeom>
                <a:avLst/>
                <a:gdLst>
                  <a:gd name="T0" fmla="*/ 1368 w 1426"/>
                  <a:gd name="T1" fmla="*/ 178 h 582"/>
                  <a:gd name="T2" fmla="*/ 1368 w 1426"/>
                  <a:gd name="T3" fmla="*/ 178 h 582"/>
                  <a:gd name="T4" fmla="*/ 712 w 1426"/>
                  <a:gd name="T5" fmla="*/ 0 h 582"/>
                  <a:gd name="T6" fmla="*/ 56 w 1426"/>
                  <a:gd name="T7" fmla="*/ 178 h 582"/>
                  <a:gd name="T8" fmla="*/ 0 w 1426"/>
                  <a:gd name="T9" fmla="*/ 178 h 582"/>
                  <a:gd name="T10" fmla="*/ 0 w 1426"/>
                  <a:gd name="T11" fmla="*/ 291 h 582"/>
                  <a:gd name="T12" fmla="*/ 712 w 1426"/>
                  <a:gd name="T13" fmla="*/ 581 h 582"/>
                  <a:gd name="T14" fmla="*/ 1425 w 1426"/>
                  <a:gd name="T15" fmla="*/ 291 h 582"/>
                  <a:gd name="T16" fmla="*/ 1425 w 1426"/>
                  <a:gd name="T17" fmla="*/ 178 h 582"/>
                  <a:gd name="T18" fmla="*/ 1368 w 1426"/>
                  <a:gd name="T19" fmla="*/ 178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6" h="582">
                    <a:moveTo>
                      <a:pt x="1368" y="178"/>
                    </a:moveTo>
                    <a:lnTo>
                      <a:pt x="1368" y="178"/>
                    </a:lnTo>
                    <a:cubicBezTo>
                      <a:pt x="1260" y="75"/>
                      <a:pt x="1007" y="0"/>
                      <a:pt x="712" y="0"/>
                    </a:cubicBezTo>
                    <a:cubicBezTo>
                      <a:pt x="417" y="0"/>
                      <a:pt x="164" y="75"/>
                      <a:pt x="56" y="178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291"/>
                      <a:pt x="0" y="291"/>
                      <a:pt x="0" y="291"/>
                    </a:cubicBezTo>
                    <a:cubicBezTo>
                      <a:pt x="0" y="450"/>
                      <a:pt x="318" y="581"/>
                      <a:pt x="712" y="581"/>
                    </a:cubicBezTo>
                    <a:cubicBezTo>
                      <a:pt x="1106" y="581"/>
                      <a:pt x="1425" y="450"/>
                      <a:pt x="1425" y="291"/>
                    </a:cubicBezTo>
                    <a:cubicBezTo>
                      <a:pt x="1425" y="178"/>
                      <a:pt x="1425" y="178"/>
                      <a:pt x="1425" y="178"/>
                    </a:cubicBezTo>
                    <a:lnTo>
                      <a:pt x="1368" y="178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35" name="Freeform 50">
                <a:extLst>
                  <a:ext uri="{FF2B5EF4-FFF2-40B4-BE49-F238E27FC236}">
                    <a16:creationId xmlns:a16="http://schemas.microsoft.com/office/drawing/2014/main" xmlns="" id="{68145FD0-D658-4C88-BB84-55D66D243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390" y="2887708"/>
                <a:ext cx="638671" cy="259820"/>
              </a:xfrm>
              <a:custGeom>
                <a:avLst/>
                <a:gdLst>
                  <a:gd name="T0" fmla="*/ 1425 w 1426"/>
                  <a:gd name="T1" fmla="*/ 290 h 582"/>
                  <a:gd name="T2" fmla="*/ 1425 w 1426"/>
                  <a:gd name="T3" fmla="*/ 290 h 582"/>
                  <a:gd name="T4" fmla="*/ 712 w 1426"/>
                  <a:gd name="T5" fmla="*/ 581 h 582"/>
                  <a:gd name="T6" fmla="*/ 0 w 1426"/>
                  <a:gd name="T7" fmla="*/ 290 h 582"/>
                  <a:gd name="T8" fmla="*/ 712 w 1426"/>
                  <a:gd name="T9" fmla="*/ 0 h 582"/>
                  <a:gd name="T10" fmla="*/ 1425 w 1426"/>
                  <a:gd name="T11" fmla="*/ 29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6" h="582">
                    <a:moveTo>
                      <a:pt x="1425" y="290"/>
                    </a:moveTo>
                    <a:lnTo>
                      <a:pt x="1425" y="290"/>
                    </a:lnTo>
                    <a:cubicBezTo>
                      <a:pt x="1425" y="450"/>
                      <a:pt x="1106" y="581"/>
                      <a:pt x="712" y="581"/>
                    </a:cubicBezTo>
                    <a:cubicBezTo>
                      <a:pt x="318" y="581"/>
                      <a:pt x="0" y="450"/>
                      <a:pt x="0" y="290"/>
                    </a:cubicBezTo>
                    <a:cubicBezTo>
                      <a:pt x="0" y="126"/>
                      <a:pt x="318" y="0"/>
                      <a:pt x="712" y="0"/>
                    </a:cubicBezTo>
                    <a:cubicBezTo>
                      <a:pt x="1106" y="0"/>
                      <a:pt x="1425" y="126"/>
                      <a:pt x="1425" y="290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36" name="Freeform 51">
                <a:extLst>
                  <a:ext uri="{FF2B5EF4-FFF2-40B4-BE49-F238E27FC236}">
                    <a16:creationId xmlns:a16="http://schemas.microsoft.com/office/drawing/2014/main" xmlns="" id="{1AA1F731-2344-4D23-8F52-A1C308C9A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7043" y="2895642"/>
                <a:ext cx="553383" cy="216186"/>
              </a:xfrm>
              <a:custGeom>
                <a:avLst/>
                <a:gdLst>
                  <a:gd name="T0" fmla="*/ 1232 w 1233"/>
                  <a:gd name="T1" fmla="*/ 240 h 484"/>
                  <a:gd name="T2" fmla="*/ 1232 w 1233"/>
                  <a:gd name="T3" fmla="*/ 240 h 484"/>
                  <a:gd name="T4" fmla="*/ 618 w 1233"/>
                  <a:gd name="T5" fmla="*/ 483 h 484"/>
                  <a:gd name="T6" fmla="*/ 0 w 1233"/>
                  <a:gd name="T7" fmla="*/ 240 h 484"/>
                  <a:gd name="T8" fmla="*/ 618 w 1233"/>
                  <a:gd name="T9" fmla="*/ 0 h 484"/>
                  <a:gd name="T10" fmla="*/ 1232 w 1233"/>
                  <a:gd name="T11" fmla="*/ 24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3" h="484">
                    <a:moveTo>
                      <a:pt x="1232" y="240"/>
                    </a:moveTo>
                    <a:lnTo>
                      <a:pt x="1232" y="240"/>
                    </a:lnTo>
                    <a:cubicBezTo>
                      <a:pt x="1232" y="375"/>
                      <a:pt x="956" y="483"/>
                      <a:pt x="618" y="483"/>
                    </a:cubicBezTo>
                    <a:cubicBezTo>
                      <a:pt x="276" y="483"/>
                      <a:pt x="0" y="375"/>
                      <a:pt x="0" y="240"/>
                    </a:cubicBezTo>
                    <a:cubicBezTo>
                      <a:pt x="0" y="108"/>
                      <a:pt x="276" y="0"/>
                      <a:pt x="618" y="0"/>
                    </a:cubicBezTo>
                    <a:cubicBezTo>
                      <a:pt x="956" y="0"/>
                      <a:pt x="1232" y="108"/>
                      <a:pt x="1232" y="240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37" name="Freeform 64">
                <a:extLst>
                  <a:ext uri="{FF2B5EF4-FFF2-40B4-BE49-F238E27FC236}">
                    <a16:creationId xmlns:a16="http://schemas.microsoft.com/office/drawing/2014/main" xmlns="" id="{BB1E030B-787F-46AD-924E-EBED04453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7470" y="3831786"/>
                <a:ext cx="638671" cy="259820"/>
              </a:xfrm>
              <a:custGeom>
                <a:avLst/>
                <a:gdLst>
                  <a:gd name="T0" fmla="*/ 56 w 1426"/>
                  <a:gd name="T1" fmla="*/ 178 h 582"/>
                  <a:gd name="T2" fmla="*/ 56 w 1426"/>
                  <a:gd name="T3" fmla="*/ 178 h 582"/>
                  <a:gd name="T4" fmla="*/ 712 w 1426"/>
                  <a:gd name="T5" fmla="*/ 0 h 582"/>
                  <a:gd name="T6" fmla="*/ 1368 w 1426"/>
                  <a:gd name="T7" fmla="*/ 178 h 582"/>
                  <a:gd name="T8" fmla="*/ 1425 w 1426"/>
                  <a:gd name="T9" fmla="*/ 178 h 582"/>
                  <a:gd name="T10" fmla="*/ 1425 w 1426"/>
                  <a:gd name="T11" fmla="*/ 290 h 582"/>
                  <a:gd name="T12" fmla="*/ 712 w 1426"/>
                  <a:gd name="T13" fmla="*/ 581 h 582"/>
                  <a:gd name="T14" fmla="*/ 0 w 1426"/>
                  <a:gd name="T15" fmla="*/ 290 h 582"/>
                  <a:gd name="T16" fmla="*/ 0 w 1426"/>
                  <a:gd name="T17" fmla="*/ 178 h 582"/>
                  <a:gd name="T18" fmla="*/ 56 w 1426"/>
                  <a:gd name="T19" fmla="*/ 178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6" h="582">
                    <a:moveTo>
                      <a:pt x="56" y="178"/>
                    </a:moveTo>
                    <a:lnTo>
                      <a:pt x="56" y="178"/>
                    </a:lnTo>
                    <a:cubicBezTo>
                      <a:pt x="164" y="75"/>
                      <a:pt x="417" y="0"/>
                      <a:pt x="712" y="0"/>
                    </a:cubicBezTo>
                    <a:cubicBezTo>
                      <a:pt x="1008" y="0"/>
                      <a:pt x="1260" y="75"/>
                      <a:pt x="1368" y="178"/>
                    </a:cubicBezTo>
                    <a:cubicBezTo>
                      <a:pt x="1425" y="178"/>
                      <a:pt x="1425" y="178"/>
                      <a:pt x="1425" y="178"/>
                    </a:cubicBezTo>
                    <a:cubicBezTo>
                      <a:pt x="1425" y="290"/>
                      <a:pt x="1425" y="290"/>
                      <a:pt x="1425" y="290"/>
                    </a:cubicBezTo>
                    <a:cubicBezTo>
                      <a:pt x="1425" y="455"/>
                      <a:pt x="1106" y="581"/>
                      <a:pt x="712" y="581"/>
                    </a:cubicBezTo>
                    <a:cubicBezTo>
                      <a:pt x="318" y="581"/>
                      <a:pt x="0" y="455"/>
                      <a:pt x="0" y="290"/>
                    </a:cubicBezTo>
                    <a:cubicBezTo>
                      <a:pt x="0" y="178"/>
                      <a:pt x="0" y="178"/>
                      <a:pt x="0" y="178"/>
                    </a:cubicBezTo>
                    <a:lnTo>
                      <a:pt x="56" y="178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38" name="Freeform 65">
                <a:extLst>
                  <a:ext uri="{FF2B5EF4-FFF2-40B4-BE49-F238E27FC236}">
                    <a16:creationId xmlns:a16="http://schemas.microsoft.com/office/drawing/2014/main" xmlns="" id="{022124BA-5C36-4956-A956-097DD2AF7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7470" y="3780219"/>
                <a:ext cx="638671" cy="259820"/>
              </a:xfrm>
              <a:custGeom>
                <a:avLst/>
                <a:gdLst>
                  <a:gd name="T0" fmla="*/ 0 w 1426"/>
                  <a:gd name="T1" fmla="*/ 290 h 581"/>
                  <a:gd name="T2" fmla="*/ 0 w 1426"/>
                  <a:gd name="T3" fmla="*/ 290 h 581"/>
                  <a:gd name="T4" fmla="*/ 712 w 1426"/>
                  <a:gd name="T5" fmla="*/ 580 h 581"/>
                  <a:gd name="T6" fmla="*/ 1425 w 1426"/>
                  <a:gd name="T7" fmla="*/ 290 h 581"/>
                  <a:gd name="T8" fmla="*/ 712 w 1426"/>
                  <a:gd name="T9" fmla="*/ 0 h 581"/>
                  <a:gd name="T10" fmla="*/ 0 w 1426"/>
                  <a:gd name="T11" fmla="*/ 29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6" h="581">
                    <a:moveTo>
                      <a:pt x="0" y="290"/>
                    </a:moveTo>
                    <a:lnTo>
                      <a:pt x="0" y="290"/>
                    </a:lnTo>
                    <a:cubicBezTo>
                      <a:pt x="0" y="449"/>
                      <a:pt x="318" y="580"/>
                      <a:pt x="712" y="580"/>
                    </a:cubicBezTo>
                    <a:cubicBezTo>
                      <a:pt x="1106" y="580"/>
                      <a:pt x="1425" y="449"/>
                      <a:pt x="1425" y="290"/>
                    </a:cubicBezTo>
                    <a:cubicBezTo>
                      <a:pt x="1425" y="131"/>
                      <a:pt x="1106" y="0"/>
                      <a:pt x="712" y="0"/>
                    </a:cubicBezTo>
                    <a:cubicBezTo>
                      <a:pt x="318" y="0"/>
                      <a:pt x="0" y="131"/>
                      <a:pt x="0" y="290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39" name="Freeform 66">
                <a:extLst>
                  <a:ext uri="{FF2B5EF4-FFF2-40B4-BE49-F238E27FC236}">
                    <a16:creationId xmlns:a16="http://schemas.microsoft.com/office/drawing/2014/main" xmlns="" id="{A522C5D1-4ADD-4E53-94BF-14B22C4C5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9123" y="3788152"/>
                <a:ext cx="553383" cy="216186"/>
              </a:xfrm>
              <a:custGeom>
                <a:avLst/>
                <a:gdLst>
                  <a:gd name="T0" fmla="*/ 0 w 1233"/>
                  <a:gd name="T1" fmla="*/ 239 h 484"/>
                  <a:gd name="T2" fmla="*/ 0 w 1233"/>
                  <a:gd name="T3" fmla="*/ 239 h 484"/>
                  <a:gd name="T4" fmla="*/ 618 w 1233"/>
                  <a:gd name="T5" fmla="*/ 483 h 484"/>
                  <a:gd name="T6" fmla="*/ 1232 w 1233"/>
                  <a:gd name="T7" fmla="*/ 239 h 484"/>
                  <a:gd name="T8" fmla="*/ 618 w 1233"/>
                  <a:gd name="T9" fmla="*/ 0 h 484"/>
                  <a:gd name="T10" fmla="*/ 0 w 1233"/>
                  <a:gd name="T11" fmla="*/ 239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3" h="484">
                    <a:moveTo>
                      <a:pt x="0" y="239"/>
                    </a:moveTo>
                    <a:lnTo>
                      <a:pt x="0" y="239"/>
                    </a:lnTo>
                    <a:cubicBezTo>
                      <a:pt x="0" y="375"/>
                      <a:pt x="276" y="483"/>
                      <a:pt x="618" y="483"/>
                    </a:cubicBezTo>
                    <a:cubicBezTo>
                      <a:pt x="956" y="483"/>
                      <a:pt x="1232" y="375"/>
                      <a:pt x="1232" y="239"/>
                    </a:cubicBezTo>
                    <a:cubicBezTo>
                      <a:pt x="1232" y="108"/>
                      <a:pt x="956" y="0"/>
                      <a:pt x="618" y="0"/>
                    </a:cubicBezTo>
                    <a:cubicBezTo>
                      <a:pt x="276" y="0"/>
                      <a:pt x="0" y="108"/>
                      <a:pt x="0" y="239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40" name="Freeform 67">
                <a:extLst>
                  <a:ext uri="{FF2B5EF4-FFF2-40B4-BE49-F238E27FC236}">
                    <a16:creationId xmlns:a16="http://schemas.microsoft.com/office/drawing/2014/main" xmlns="" id="{0E24983A-2D2E-4623-B35C-C47FEE33C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9288" y="3762368"/>
                <a:ext cx="638671" cy="259820"/>
              </a:xfrm>
              <a:custGeom>
                <a:avLst/>
                <a:gdLst>
                  <a:gd name="T0" fmla="*/ 57 w 1426"/>
                  <a:gd name="T1" fmla="*/ 177 h 581"/>
                  <a:gd name="T2" fmla="*/ 57 w 1426"/>
                  <a:gd name="T3" fmla="*/ 177 h 581"/>
                  <a:gd name="T4" fmla="*/ 712 w 1426"/>
                  <a:gd name="T5" fmla="*/ 0 h 581"/>
                  <a:gd name="T6" fmla="*/ 1368 w 1426"/>
                  <a:gd name="T7" fmla="*/ 177 h 581"/>
                  <a:gd name="T8" fmla="*/ 1425 w 1426"/>
                  <a:gd name="T9" fmla="*/ 177 h 581"/>
                  <a:gd name="T10" fmla="*/ 1425 w 1426"/>
                  <a:gd name="T11" fmla="*/ 290 h 581"/>
                  <a:gd name="T12" fmla="*/ 712 w 1426"/>
                  <a:gd name="T13" fmla="*/ 580 h 581"/>
                  <a:gd name="T14" fmla="*/ 0 w 1426"/>
                  <a:gd name="T15" fmla="*/ 290 h 581"/>
                  <a:gd name="T16" fmla="*/ 0 w 1426"/>
                  <a:gd name="T17" fmla="*/ 177 h 581"/>
                  <a:gd name="T18" fmla="*/ 57 w 1426"/>
                  <a:gd name="T19" fmla="*/ 177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6" h="581">
                    <a:moveTo>
                      <a:pt x="57" y="177"/>
                    </a:moveTo>
                    <a:lnTo>
                      <a:pt x="57" y="177"/>
                    </a:lnTo>
                    <a:cubicBezTo>
                      <a:pt x="164" y="74"/>
                      <a:pt x="417" y="0"/>
                      <a:pt x="712" y="0"/>
                    </a:cubicBezTo>
                    <a:cubicBezTo>
                      <a:pt x="1008" y="0"/>
                      <a:pt x="1261" y="74"/>
                      <a:pt x="1368" y="177"/>
                    </a:cubicBezTo>
                    <a:cubicBezTo>
                      <a:pt x="1425" y="177"/>
                      <a:pt x="1425" y="177"/>
                      <a:pt x="1425" y="177"/>
                    </a:cubicBezTo>
                    <a:cubicBezTo>
                      <a:pt x="1425" y="290"/>
                      <a:pt x="1425" y="290"/>
                      <a:pt x="1425" y="290"/>
                    </a:cubicBezTo>
                    <a:cubicBezTo>
                      <a:pt x="1425" y="454"/>
                      <a:pt x="1106" y="580"/>
                      <a:pt x="712" y="580"/>
                    </a:cubicBezTo>
                    <a:cubicBezTo>
                      <a:pt x="319" y="580"/>
                      <a:pt x="0" y="454"/>
                      <a:pt x="0" y="290"/>
                    </a:cubicBezTo>
                    <a:cubicBezTo>
                      <a:pt x="0" y="177"/>
                      <a:pt x="0" y="177"/>
                      <a:pt x="0" y="177"/>
                    </a:cubicBezTo>
                    <a:lnTo>
                      <a:pt x="57" y="177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41" name="Freeform 68">
                <a:extLst>
                  <a:ext uri="{FF2B5EF4-FFF2-40B4-BE49-F238E27FC236}">
                    <a16:creationId xmlns:a16="http://schemas.microsoft.com/office/drawing/2014/main" xmlns="" id="{660D0EF0-1FE3-43DC-B1ED-88429E012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9288" y="3710801"/>
                <a:ext cx="638671" cy="259820"/>
              </a:xfrm>
              <a:custGeom>
                <a:avLst/>
                <a:gdLst>
                  <a:gd name="T0" fmla="*/ 0 w 1426"/>
                  <a:gd name="T1" fmla="*/ 290 h 582"/>
                  <a:gd name="T2" fmla="*/ 0 w 1426"/>
                  <a:gd name="T3" fmla="*/ 290 h 582"/>
                  <a:gd name="T4" fmla="*/ 712 w 1426"/>
                  <a:gd name="T5" fmla="*/ 581 h 582"/>
                  <a:gd name="T6" fmla="*/ 1425 w 1426"/>
                  <a:gd name="T7" fmla="*/ 290 h 582"/>
                  <a:gd name="T8" fmla="*/ 712 w 1426"/>
                  <a:gd name="T9" fmla="*/ 0 h 582"/>
                  <a:gd name="T10" fmla="*/ 0 w 1426"/>
                  <a:gd name="T11" fmla="*/ 29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6" h="582">
                    <a:moveTo>
                      <a:pt x="0" y="290"/>
                    </a:moveTo>
                    <a:lnTo>
                      <a:pt x="0" y="290"/>
                    </a:lnTo>
                    <a:cubicBezTo>
                      <a:pt x="0" y="450"/>
                      <a:pt x="319" y="581"/>
                      <a:pt x="712" y="581"/>
                    </a:cubicBezTo>
                    <a:cubicBezTo>
                      <a:pt x="1106" y="581"/>
                      <a:pt x="1425" y="450"/>
                      <a:pt x="1425" y="290"/>
                    </a:cubicBezTo>
                    <a:cubicBezTo>
                      <a:pt x="1425" y="131"/>
                      <a:pt x="1106" y="0"/>
                      <a:pt x="712" y="0"/>
                    </a:cubicBezTo>
                    <a:cubicBezTo>
                      <a:pt x="319" y="0"/>
                      <a:pt x="0" y="131"/>
                      <a:pt x="0" y="290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42" name="Freeform 69">
                <a:extLst>
                  <a:ext uri="{FF2B5EF4-FFF2-40B4-BE49-F238E27FC236}">
                    <a16:creationId xmlns:a16="http://schemas.microsoft.com/office/drawing/2014/main" xmlns="" id="{4FD9D359-8405-487F-A357-55A90CB65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2924" y="3718735"/>
                <a:ext cx="553383" cy="216186"/>
              </a:xfrm>
              <a:custGeom>
                <a:avLst/>
                <a:gdLst>
                  <a:gd name="T0" fmla="*/ 0 w 1233"/>
                  <a:gd name="T1" fmla="*/ 243 h 483"/>
                  <a:gd name="T2" fmla="*/ 0 w 1233"/>
                  <a:gd name="T3" fmla="*/ 243 h 483"/>
                  <a:gd name="T4" fmla="*/ 618 w 1233"/>
                  <a:gd name="T5" fmla="*/ 482 h 483"/>
                  <a:gd name="T6" fmla="*/ 1232 w 1233"/>
                  <a:gd name="T7" fmla="*/ 243 h 483"/>
                  <a:gd name="T8" fmla="*/ 618 w 1233"/>
                  <a:gd name="T9" fmla="*/ 0 h 483"/>
                  <a:gd name="T10" fmla="*/ 0 w 1233"/>
                  <a:gd name="T11" fmla="*/ 2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3" h="483">
                    <a:moveTo>
                      <a:pt x="0" y="243"/>
                    </a:moveTo>
                    <a:lnTo>
                      <a:pt x="0" y="243"/>
                    </a:lnTo>
                    <a:cubicBezTo>
                      <a:pt x="0" y="374"/>
                      <a:pt x="277" y="482"/>
                      <a:pt x="618" y="482"/>
                    </a:cubicBezTo>
                    <a:cubicBezTo>
                      <a:pt x="956" y="482"/>
                      <a:pt x="1232" y="374"/>
                      <a:pt x="1232" y="243"/>
                    </a:cubicBezTo>
                    <a:cubicBezTo>
                      <a:pt x="1232" y="107"/>
                      <a:pt x="956" y="0"/>
                      <a:pt x="618" y="0"/>
                    </a:cubicBezTo>
                    <a:cubicBezTo>
                      <a:pt x="277" y="0"/>
                      <a:pt x="0" y="107"/>
                      <a:pt x="0" y="243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43" name="Freeform 70">
                <a:extLst>
                  <a:ext uri="{FF2B5EF4-FFF2-40B4-BE49-F238E27FC236}">
                    <a16:creationId xmlns:a16="http://schemas.microsoft.com/office/drawing/2014/main" xmlns="" id="{6B78A82C-73EF-4C5C-BF97-FED5342F7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9288" y="3700884"/>
                <a:ext cx="638671" cy="259820"/>
              </a:xfrm>
              <a:custGeom>
                <a:avLst/>
                <a:gdLst>
                  <a:gd name="T0" fmla="*/ 57 w 1426"/>
                  <a:gd name="T1" fmla="*/ 174 h 582"/>
                  <a:gd name="T2" fmla="*/ 57 w 1426"/>
                  <a:gd name="T3" fmla="*/ 174 h 582"/>
                  <a:gd name="T4" fmla="*/ 712 w 1426"/>
                  <a:gd name="T5" fmla="*/ 0 h 582"/>
                  <a:gd name="T6" fmla="*/ 1368 w 1426"/>
                  <a:gd name="T7" fmla="*/ 174 h 582"/>
                  <a:gd name="T8" fmla="*/ 1425 w 1426"/>
                  <a:gd name="T9" fmla="*/ 174 h 582"/>
                  <a:gd name="T10" fmla="*/ 1425 w 1426"/>
                  <a:gd name="T11" fmla="*/ 291 h 582"/>
                  <a:gd name="T12" fmla="*/ 712 w 1426"/>
                  <a:gd name="T13" fmla="*/ 581 h 582"/>
                  <a:gd name="T14" fmla="*/ 0 w 1426"/>
                  <a:gd name="T15" fmla="*/ 291 h 582"/>
                  <a:gd name="T16" fmla="*/ 0 w 1426"/>
                  <a:gd name="T17" fmla="*/ 174 h 582"/>
                  <a:gd name="T18" fmla="*/ 57 w 1426"/>
                  <a:gd name="T19" fmla="*/ 174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6" h="582">
                    <a:moveTo>
                      <a:pt x="57" y="174"/>
                    </a:moveTo>
                    <a:lnTo>
                      <a:pt x="57" y="174"/>
                    </a:lnTo>
                    <a:cubicBezTo>
                      <a:pt x="164" y="71"/>
                      <a:pt x="417" y="0"/>
                      <a:pt x="712" y="0"/>
                    </a:cubicBezTo>
                    <a:cubicBezTo>
                      <a:pt x="1008" y="0"/>
                      <a:pt x="1261" y="71"/>
                      <a:pt x="1368" y="174"/>
                    </a:cubicBezTo>
                    <a:cubicBezTo>
                      <a:pt x="1425" y="174"/>
                      <a:pt x="1425" y="174"/>
                      <a:pt x="1425" y="174"/>
                    </a:cubicBezTo>
                    <a:cubicBezTo>
                      <a:pt x="1425" y="291"/>
                      <a:pt x="1425" y="291"/>
                      <a:pt x="1425" y="291"/>
                    </a:cubicBezTo>
                    <a:cubicBezTo>
                      <a:pt x="1425" y="451"/>
                      <a:pt x="1106" y="581"/>
                      <a:pt x="712" y="581"/>
                    </a:cubicBezTo>
                    <a:cubicBezTo>
                      <a:pt x="319" y="581"/>
                      <a:pt x="0" y="451"/>
                      <a:pt x="0" y="291"/>
                    </a:cubicBezTo>
                    <a:cubicBezTo>
                      <a:pt x="0" y="174"/>
                      <a:pt x="0" y="174"/>
                      <a:pt x="0" y="174"/>
                    </a:cubicBezTo>
                    <a:lnTo>
                      <a:pt x="57" y="174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44" name="Freeform 71">
                <a:extLst>
                  <a:ext uri="{FF2B5EF4-FFF2-40B4-BE49-F238E27FC236}">
                    <a16:creationId xmlns:a16="http://schemas.microsoft.com/office/drawing/2014/main" xmlns="" id="{0B752C80-F396-4D23-AFF0-89A27E2E4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9288" y="3647334"/>
                <a:ext cx="638671" cy="259820"/>
              </a:xfrm>
              <a:custGeom>
                <a:avLst/>
                <a:gdLst>
                  <a:gd name="T0" fmla="*/ 0 w 1426"/>
                  <a:gd name="T1" fmla="*/ 291 h 582"/>
                  <a:gd name="T2" fmla="*/ 0 w 1426"/>
                  <a:gd name="T3" fmla="*/ 291 h 582"/>
                  <a:gd name="T4" fmla="*/ 712 w 1426"/>
                  <a:gd name="T5" fmla="*/ 581 h 582"/>
                  <a:gd name="T6" fmla="*/ 1425 w 1426"/>
                  <a:gd name="T7" fmla="*/ 291 h 582"/>
                  <a:gd name="T8" fmla="*/ 712 w 1426"/>
                  <a:gd name="T9" fmla="*/ 0 h 582"/>
                  <a:gd name="T10" fmla="*/ 0 w 1426"/>
                  <a:gd name="T11" fmla="*/ 291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6" h="582">
                    <a:moveTo>
                      <a:pt x="0" y="291"/>
                    </a:moveTo>
                    <a:lnTo>
                      <a:pt x="0" y="291"/>
                    </a:lnTo>
                    <a:cubicBezTo>
                      <a:pt x="0" y="450"/>
                      <a:pt x="319" y="581"/>
                      <a:pt x="712" y="581"/>
                    </a:cubicBezTo>
                    <a:cubicBezTo>
                      <a:pt x="1106" y="581"/>
                      <a:pt x="1425" y="450"/>
                      <a:pt x="1425" y="291"/>
                    </a:cubicBezTo>
                    <a:cubicBezTo>
                      <a:pt x="1425" y="131"/>
                      <a:pt x="1106" y="0"/>
                      <a:pt x="712" y="0"/>
                    </a:cubicBezTo>
                    <a:cubicBezTo>
                      <a:pt x="319" y="0"/>
                      <a:pt x="0" y="131"/>
                      <a:pt x="0" y="291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45" name="Freeform 72">
                <a:extLst>
                  <a:ext uri="{FF2B5EF4-FFF2-40B4-BE49-F238E27FC236}">
                    <a16:creationId xmlns:a16="http://schemas.microsoft.com/office/drawing/2014/main" xmlns="" id="{7FAAFC2E-545B-4D6A-82BE-04AAB615B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2924" y="3655267"/>
                <a:ext cx="553383" cy="216186"/>
              </a:xfrm>
              <a:custGeom>
                <a:avLst/>
                <a:gdLst>
                  <a:gd name="T0" fmla="*/ 0 w 1233"/>
                  <a:gd name="T1" fmla="*/ 243 h 484"/>
                  <a:gd name="T2" fmla="*/ 0 w 1233"/>
                  <a:gd name="T3" fmla="*/ 243 h 484"/>
                  <a:gd name="T4" fmla="*/ 618 w 1233"/>
                  <a:gd name="T5" fmla="*/ 483 h 484"/>
                  <a:gd name="T6" fmla="*/ 1232 w 1233"/>
                  <a:gd name="T7" fmla="*/ 243 h 484"/>
                  <a:gd name="T8" fmla="*/ 618 w 1233"/>
                  <a:gd name="T9" fmla="*/ 0 h 484"/>
                  <a:gd name="T10" fmla="*/ 0 w 1233"/>
                  <a:gd name="T11" fmla="*/ 2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3" h="484">
                    <a:moveTo>
                      <a:pt x="0" y="243"/>
                    </a:moveTo>
                    <a:lnTo>
                      <a:pt x="0" y="243"/>
                    </a:lnTo>
                    <a:cubicBezTo>
                      <a:pt x="0" y="375"/>
                      <a:pt x="277" y="483"/>
                      <a:pt x="618" y="483"/>
                    </a:cubicBezTo>
                    <a:cubicBezTo>
                      <a:pt x="956" y="483"/>
                      <a:pt x="1232" y="375"/>
                      <a:pt x="1232" y="243"/>
                    </a:cubicBezTo>
                    <a:cubicBezTo>
                      <a:pt x="1232" y="108"/>
                      <a:pt x="956" y="0"/>
                      <a:pt x="618" y="0"/>
                    </a:cubicBezTo>
                    <a:cubicBezTo>
                      <a:pt x="277" y="0"/>
                      <a:pt x="0" y="108"/>
                      <a:pt x="0" y="243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46" name="Freeform 73">
                <a:extLst>
                  <a:ext uri="{FF2B5EF4-FFF2-40B4-BE49-F238E27FC236}">
                    <a16:creationId xmlns:a16="http://schemas.microsoft.com/office/drawing/2014/main" xmlns="" id="{542CEC7E-B138-431D-9723-CE3CD294B6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9288" y="3635434"/>
                <a:ext cx="638671" cy="259820"/>
              </a:xfrm>
              <a:custGeom>
                <a:avLst/>
                <a:gdLst>
                  <a:gd name="T0" fmla="*/ 57 w 1426"/>
                  <a:gd name="T1" fmla="*/ 174 h 582"/>
                  <a:gd name="T2" fmla="*/ 57 w 1426"/>
                  <a:gd name="T3" fmla="*/ 174 h 582"/>
                  <a:gd name="T4" fmla="*/ 712 w 1426"/>
                  <a:gd name="T5" fmla="*/ 0 h 582"/>
                  <a:gd name="T6" fmla="*/ 1368 w 1426"/>
                  <a:gd name="T7" fmla="*/ 174 h 582"/>
                  <a:gd name="T8" fmla="*/ 1425 w 1426"/>
                  <a:gd name="T9" fmla="*/ 174 h 582"/>
                  <a:gd name="T10" fmla="*/ 1425 w 1426"/>
                  <a:gd name="T11" fmla="*/ 290 h 582"/>
                  <a:gd name="T12" fmla="*/ 712 w 1426"/>
                  <a:gd name="T13" fmla="*/ 581 h 582"/>
                  <a:gd name="T14" fmla="*/ 0 w 1426"/>
                  <a:gd name="T15" fmla="*/ 290 h 582"/>
                  <a:gd name="T16" fmla="*/ 0 w 1426"/>
                  <a:gd name="T17" fmla="*/ 174 h 582"/>
                  <a:gd name="T18" fmla="*/ 57 w 1426"/>
                  <a:gd name="T19" fmla="*/ 174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6" h="582">
                    <a:moveTo>
                      <a:pt x="57" y="174"/>
                    </a:moveTo>
                    <a:lnTo>
                      <a:pt x="57" y="174"/>
                    </a:lnTo>
                    <a:cubicBezTo>
                      <a:pt x="164" y="71"/>
                      <a:pt x="417" y="0"/>
                      <a:pt x="712" y="0"/>
                    </a:cubicBezTo>
                    <a:cubicBezTo>
                      <a:pt x="1008" y="0"/>
                      <a:pt x="1261" y="71"/>
                      <a:pt x="1368" y="174"/>
                    </a:cubicBezTo>
                    <a:cubicBezTo>
                      <a:pt x="1425" y="174"/>
                      <a:pt x="1425" y="174"/>
                      <a:pt x="1425" y="174"/>
                    </a:cubicBezTo>
                    <a:cubicBezTo>
                      <a:pt x="1425" y="290"/>
                      <a:pt x="1425" y="290"/>
                      <a:pt x="1425" y="290"/>
                    </a:cubicBezTo>
                    <a:cubicBezTo>
                      <a:pt x="1425" y="450"/>
                      <a:pt x="1106" y="581"/>
                      <a:pt x="712" y="581"/>
                    </a:cubicBezTo>
                    <a:cubicBezTo>
                      <a:pt x="319" y="581"/>
                      <a:pt x="0" y="450"/>
                      <a:pt x="0" y="290"/>
                    </a:cubicBezTo>
                    <a:cubicBezTo>
                      <a:pt x="0" y="174"/>
                      <a:pt x="0" y="174"/>
                      <a:pt x="0" y="174"/>
                    </a:cubicBezTo>
                    <a:lnTo>
                      <a:pt x="57" y="174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47" name="Freeform 74">
                <a:extLst>
                  <a:ext uri="{FF2B5EF4-FFF2-40B4-BE49-F238E27FC236}">
                    <a16:creationId xmlns:a16="http://schemas.microsoft.com/office/drawing/2014/main" xmlns="" id="{526440B5-E28B-43E0-9071-60C4252D2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9288" y="3581883"/>
                <a:ext cx="638671" cy="259820"/>
              </a:xfrm>
              <a:custGeom>
                <a:avLst/>
                <a:gdLst>
                  <a:gd name="T0" fmla="*/ 0 w 1426"/>
                  <a:gd name="T1" fmla="*/ 291 h 582"/>
                  <a:gd name="T2" fmla="*/ 0 w 1426"/>
                  <a:gd name="T3" fmla="*/ 291 h 582"/>
                  <a:gd name="T4" fmla="*/ 712 w 1426"/>
                  <a:gd name="T5" fmla="*/ 581 h 582"/>
                  <a:gd name="T6" fmla="*/ 1425 w 1426"/>
                  <a:gd name="T7" fmla="*/ 291 h 582"/>
                  <a:gd name="T8" fmla="*/ 712 w 1426"/>
                  <a:gd name="T9" fmla="*/ 0 h 582"/>
                  <a:gd name="T10" fmla="*/ 0 w 1426"/>
                  <a:gd name="T11" fmla="*/ 291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6" h="582">
                    <a:moveTo>
                      <a:pt x="0" y="291"/>
                    </a:moveTo>
                    <a:lnTo>
                      <a:pt x="0" y="291"/>
                    </a:lnTo>
                    <a:cubicBezTo>
                      <a:pt x="0" y="455"/>
                      <a:pt x="319" y="581"/>
                      <a:pt x="712" y="581"/>
                    </a:cubicBezTo>
                    <a:cubicBezTo>
                      <a:pt x="1106" y="581"/>
                      <a:pt x="1425" y="455"/>
                      <a:pt x="1425" y="291"/>
                    </a:cubicBezTo>
                    <a:cubicBezTo>
                      <a:pt x="1425" y="131"/>
                      <a:pt x="1106" y="0"/>
                      <a:pt x="712" y="0"/>
                    </a:cubicBezTo>
                    <a:cubicBezTo>
                      <a:pt x="319" y="0"/>
                      <a:pt x="0" y="131"/>
                      <a:pt x="0" y="291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48" name="Freeform 75">
                <a:extLst>
                  <a:ext uri="{FF2B5EF4-FFF2-40B4-BE49-F238E27FC236}">
                    <a16:creationId xmlns:a16="http://schemas.microsoft.com/office/drawing/2014/main" xmlns="" id="{FA00F8E9-A00D-4FD2-9A33-0E79DAA95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2924" y="3591800"/>
                <a:ext cx="553383" cy="216186"/>
              </a:xfrm>
              <a:custGeom>
                <a:avLst/>
                <a:gdLst>
                  <a:gd name="T0" fmla="*/ 0 w 1233"/>
                  <a:gd name="T1" fmla="*/ 243 h 484"/>
                  <a:gd name="T2" fmla="*/ 0 w 1233"/>
                  <a:gd name="T3" fmla="*/ 243 h 484"/>
                  <a:gd name="T4" fmla="*/ 618 w 1233"/>
                  <a:gd name="T5" fmla="*/ 483 h 484"/>
                  <a:gd name="T6" fmla="*/ 1232 w 1233"/>
                  <a:gd name="T7" fmla="*/ 243 h 484"/>
                  <a:gd name="T8" fmla="*/ 618 w 1233"/>
                  <a:gd name="T9" fmla="*/ 0 h 484"/>
                  <a:gd name="T10" fmla="*/ 0 w 1233"/>
                  <a:gd name="T11" fmla="*/ 2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3" h="484">
                    <a:moveTo>
                      <a:pt x="0" y="243"/>
                    </a:moveTo>
                    <a:lnTo>
                      <a:pt x="0" y="243"/>
                    </a:lnTo>
                    <a:cubicBezTo>
                      <a:pt x="0" y="375"/>
                      <a:pt x="277" y="483"/>
                      <a:pt x="618" y="483"/>
                    </a:cubicBezTo>
                    <a:cubicBezTo>
                      <a:pt x="956" y="483"/>
                      <a:pt x="1232" y="375"/>
                      <a:pt x="1232" y="243"/>
                    </a:cubicBezTo>
                    <a:cubicBezTo>
                      <a:pt x="1232" y="108"/>
                      <a:pt x="956" y="0"/>
                      <a:pt x="618" y="0"/>
                    </a:cubicBezTo>
                    <a:cubicBezTo>
                      <a:pt x="277" y="0"/>
                      <a:pt x="0" y="108"/>
                      <a:pt x="0" y="243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grpSp>
            <p:nvGrpSpPr>
              <p:cNvPr id="349" name="Group 348">
                <a:extLst>
                  <a:ext uri="{FF2B5EF4-FFF2-40B4-BE49-F238E27FC236}">
                    <a16:creationId xmlns:a16="http://schemas.microsoft.com/office/drawing/2014/main" xmlns="" id="{877179A8-9BCA-41EA-8BCC-DAD09A0483B2}"/>
                  </a:ext>
                </a:extLst>
              </p:cNvPr>
              <p:cNvGrpSpPr/>
              <p:nvPr/>
            </p:nvGrpSpPr>
            <p:grpSpPr>
              <a:xfrm>
                <a:off x="2621513" y="2887708"/>
                <a:ext cx="710076" cy="1203898"/>
                <a:chOff x="2621513" y="2887708"/>
                <a:chExt cx="710076" cy="1203898"/>
              </a:xfrm>
            </p:grpSpPr>
            <p:sp>
              <p:nvSpPr>
                <p:cNvPr id="372" name="Freeform 52">
                  <a:extLst>
                    <a:ext uri="{FF2B5EF4-FFF2-40B4-BE49-F238E27FC236}">
                      <a16:creationId xmlns:a16="http://schemas.microsoft.com/office/drawing/2014/main" xmlns="" id="{9EA74362-9099-4883-B88A-ABDE14ABB4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3414" y="3831786"/>
                  <a:ext cx="638671" cy="259820"/>
                </a:xfrm>
                <a:custGeom>
                  <a:avLst/>
                  <a:gdLst>
                    <a:gd name="T0" fmla="*/ 56 w 1425"/>
                    <a:gd name="T1" fmla="*/ 178 h 582"/>
                    <a:gd name="T2" fmla="*/ 56 w 1425"/>
                    <a:gd name="T3" fmla="*/ 178 h 582"/>
                    <a:gd name="T4" fmla="*/ 712 w 1425"/>
                    <a:gd name="T5" fmla="*/ 0 h 582"/>
                    <a:gd name="T6" fmla="*/ 1368 w 1425"/>
                    <a:gd name="T7" fmla="*/ 178 h 582"/>
                    <a:gd name="T8" fmla="*/ 1424 w 1425"/>
                    <a:gd name="T9" fmla="*/ 178 h 582"/>
                    <a:gd name="T10" fmla="*/ 1424 w 1425"/>
                    <a:gd name="T11" fmla="*/ 290 h 582"/>
                    <a:gd name="T12" fmla="*/ 712 w 1425"/>
                    <a:gd name="T13" fmla="*/ 581 h 582"/>
                    <a:gd name="T14" fmla="*/ 0 w 1425"/>
                    <a:gd name="T15" fmla="*/ 290 h 582"/>
                    <a:gd name="T16" fmla="*/ 0 w 1425"/>
                    <a:gd name="T17" fmla="*/ 178 h 582"/>
                    <a:gd name="T18" fmla="*/ 56 w 1425"/>
                    <a:gd name="T19" fmla="*/ 178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25" h="582">
                      <a:moveTo>
                        <a:pt x="56" y="178"/>
                      </a:moveTo>
                      <a:lnTo>
                        <a:pt x="56" y="178"/>
                      </a:lnTo>
                      <a:cubicBezTo>
                        <a:pt x="164" y="75"/>
                        <a:pt x="417" y="0"/>
                        <a:pt x="712" y="0"/>
                      </a:cubicBezTo>
                      <a:cubicBezTo>
                        <a:pt x="1007" y="0"/>
                        <a:pt x="1260" y="75"/>
                        <a:pt x="1368" y="178"/>
                      </a:cubicBezTo>
                      <a:cubicBezTo>
                        <a:pt x="1424" y="178"/>
                        <a:pt x="1424" y="178"/>
                        <a:pt x="1424" y="178"/>
                      </a:cubicBezTo>
                      <a:cubicBezTo>
                        <a:pt x="1424" y="290"/>
                        <a:pt x="1424" y="290"/>
                        <a:pt x="1424" y="290"/>
                      </a:cubicBezTo>
                      <a:cubicBezTo>
                        <a:pt x="1424" y="455"/>
                        <a:pt x="1105" y="581"/>
                        <a:pt x="712" y="581"/>
                      </a:cubicBezTo>
                      <a:cubicBezTo>
                        <a:pt x="318" y="581"/>
                        <a:pt x="0" y="455"/>
                        <a:pt x="0" y="290"/>
                      </a:cubicBezTo>
                      <a:cubicBezTo>
                        <a:pt x="0" y="178"/>
                        <a:pt x="0" y="178"/>
                        <a:pt x="0" y="178"/>
                      </a:cubicBezTo>
                      <a:lnTo>
                        <a:pt x="56" y="178"/>
                      </a:ln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73" name="Freeform 53">
                  <a:extLst>
                    <a:ext uri="{FF2B5EF4-FFF2-40B4-BE49-F238E27FC236}">
                      <a16:creationId xmlns:a16="http://schemas.microsoft.com/office/drawing/2014/main" xmlns="" id="{BA8C530D-3C0A-4653-9C66-1E2CA70016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3414" y="3780219"/>
                  <a:ext cx="638671" cy="259820"/>
                </a:xfrm>
                <a:custGeom>
                  <a:avLst/>
                  <a:gdLst>
                    <a:gd name="T0" fmla="*/ 0 w 1425"/>
                    <a:gd name="T1" fmla="*/ 290 h 581"/>
                    <a:gd name="T2" fmla="*/ 0 w 1425"/>
                    <a:gd name="T3" fmla="*/ 290 h 581"/>
                    <a:gd name="T4" fmla="*/ 712 w 1425"/>
                    <a:gd name="T5" fmla="*/ 580 h 581"/>
                    <a:gd name="T6" fmla="*/ 1424 w 1425"/>
                    <a:gd name="T7" fmla="*/ 290 h 581"/>
                    <a:gd name="T8" fmla="*/ 712 w 1425"/>
                    <a:gd name="T9" fmla="*/ 0 h 581"/>
                    <a:gd name="T10" fmla="*/ 0 w 1425"/>
                    <a:gd name="T11" fmla="*/ 290 h 5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25" h="581">
                      <a:moveTo>
                        <a:pt x="0" y="290"/>
                      </a:moveTo>
                      <a:lnTo>
                        <a:pt x="0" y="290"/>
                      </a:lnTo>
                      <a:cubicBezTo>
                        <a:pt x="0" y="449"/>
                        <a:pt x="318" y="580"/>
                        <a:pt x="712" y="580"/>
                      </a:cubicBezTo>
                      <a:cubicBezTo>
                        <a:pt x="1105" y="580"/>
                        <a:pt x="1424" y="449"/>
                        <a:pt x="1424" y="290"/>
                      </a:cubicBezTo>
                      <a:cubicBezTo>
                        <a:pt x="1424" y="131"/>
                        <a:pt x="1105" y="0"/>
                        <a:pt x="712" y="0"/>
                      </a:cubicBezTo>
                      <a:cubicBezTo>
                        <a:pt x="318" y="0"/>
                        <a:pt x="0" y="131"/>
                        <a:pt x="0" y="290"/>
                      </a:cubicBezTo>
                    </a:path>
                  </a:pathLst>
                </a:custGeom>
                <a:solidFill>
                  <a:srgbClr val="FFC90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74" name="Freeform 54">
                  <a:extLst>
                    <a:ext uri="{FF2B5EF4-FFF2-40B4-BE49-F238E27FC236}">
                      <a16:creationId xmlns:a16="http://schemas.microsoft.com/office/drawing/2014/main" xmlns="" id="{3C8CCE9C-0A72-4A2D-8950-087F14D6E2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7050" y="3788152"/>
                  <a:ext cx="553383" cy="216186"/>
                </a:xfrm>
                <a:custGeom>
                  <a:avLst/>
                  <a:gdLst>
                    <a:gd name="T0" fmla="*/ 0 w 1234"/>
                    <a:gd name="T1" fmla="*/ 239 h 484"/>
                    <a:gd name="T2" fmla="*/ 0 w 1234"/>
                    <a:gd name="T3" fmla="*/ 239 h 484"/>
                    <a:gd name="T4" fmla="*/ 619 w 1234"/>
                    <a:gd name="T5" fmla="*/ 483 h 484"/>
                    <a:gd name="T6" fmla="*/ 1233 w 1234"/>
                    <a:gd name="T7" fmla="*/ 239 h 484"/>
                    <a:gd name="T8" fmla="*/ 619 w 1234"/>
                    <a:gd name="T9" fmla="*/ 0 h 484"/>
                    <a:gd name="T10" fmla="*/ 0 w 1234"/>
                    <a:gd name="T11" fmla="*/ 239 h 4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34" h="484">
                      <a:moveTo>
                        <a:pt x="0" y="239"/>
                      </a:moveTo>
                      <a:lnTo>
                        <a:pt x="0" y="239"/>
                      </a:lnTo>
                      <a:cubicBezTo>
                        <a:pt x="0" y="375"/>
                        <a:pt x="277" y="483"/>
                        <a:pt x="619" y="483"/>
                      </a:cubicBezTo>
                      <a:cubicBezTo>
                        <a:pt x="956" y="483"/>
                        <a:pt x="1233" y="375"/>
                        <a:pt x="1233" y="239"/>
                      </a:cubicBezTo>
                      <a:cubicBezTo>
                        <a:pt x="1233" y="108"/>
                        <a:pt x="956" y="0"/>
                        <a:pt x="619" y="0"/>
                      </a:cubicBezTo>
                      <a:cubicBezTo>
                        <a:pt x="277" y="0"/>
                        <a:pt x="0" y="108"/>
                        <a:pt x="0" y="239"/>
                      </a:cubicBez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75" name="Freeform 55">
                  <a:extLst>
                    <a:ext uri="{FF2B5EF4-FFF2-40B4-BE49-F238E27FC236}">
                      <a16:creationId xmlns:a16="http://schemas.microsoft.com/office/drawing/2014/main" xmlns="" id="{BD15B3B8-8CD7-4D3F-B167-02286E125A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7215" y="3762368"/>
                  <a:ext cx="638671" cy="259820"/>
                </a:xfrm>
                <a:custGeom>
                  <a:avLst/>
                  <a:gdLst>
                    <a:gd name="T0" fmla="*/ 56 w 1425"/>
                    <a:gd name="T1" fmla="*/ 177 h 581"/>
                    <a:gd name="T2" fmla="*/ 56 w 1425"/>
                    <a:gd name="T3" fmla="*/ 177 h 581"/>
                    <a:gd name="T4" fmla="*/ 712 w 1425"/>
                    <a:gd name="T5" fmla="*/ 0 h 581"/>
                    <a:gd name="T6" fmla="*/ 1368 w 1425"/>
                    <a:gd name="T7" fmla="*/ 177 h 581"/>
                    <a:gd name="T8" fmla="*/ 1424 w 1425"/>
                    <a:gd name="T9" fmla="*/ 177 h 581"/>
                    <a:gd name="T10" fmla="*/ 1424 w 1425"/>
                    <a:gd name="T11" fmla="*/ 290 h 581"/>
                    <a:gd name="T12" fmla="*/ 712 w 1425"/>
                    <a:gd name="T13" fmla="*/ 580 h 581"/>
                    <a:gd name="T14" fmla="*/ 0 w 1425"/>
                    <a:gd name="T15" fmla="*/ 290 h 581"/>
                    <a:gd name="T16" fmla="*/ 0 w 1425"/>
                    <a:gd name="T17" fmla="*/ 177 h 581"/>
                    <a:gd name="T18" fmla="*/ 56 w 1425"/>
                    <a:gd name="T19" fmla="*/ 177 h 5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25" h="581">
                      <a:moveTo>
                        <a:pt x="56" y="177"/>
                      </a:moveTo>
                      <a:lnTo>
                        <a:pt x="56" y="177"/>
                      </a:lnTo>
                      <a:cubicBezTo>
                        <a:pt x="164" y="74"/>
                        <a:pt x="417" y="0"/>
                        <a:pt x="712" y="0"/>
                      </a:cubicBezTo>
                      <a:cubicBezTo>
                        <a:pt x="1007" y="0"/>
                        <a:pt x="1260" y="74"/>
                        <a:pt x="1368" y="177"/>
                      </a:cubicBezTo>
                      <a:cubicBezTo>
                        <a:pt x="1424" y="177"/>
                        <a:pt x="1424" y="177"/>
                        <a:pt x="1424" y="177"/>
                      </a:cubicBezTo>
                      <a:cubicBezTo>
                        <a:pt x="1424" y="290"/>
                        <a:pt x="1424" y="290"/>
                        <a:pt x="1424" y="290"/>
                      </a:cubicBezTo>
                      <a:cubicBezTo>
                        <a:pt x="1424" y="454"/>
                        <a:pt x="1106" y="580"/>
                        <a:pt x="712" y="580"/>
                      </a:cubicBezTo>
                      <a:cubicBezTo>
                        <a:pt x="319" y="580"/>
                        <a:pt x="0" y="454"/>
                        <a:pt x="0" y="290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lnTo>
                        <a:pt x="56" y="177"/>
                      </a:ln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76" name="Freeform 56">
                  <a:extLst>
                    <a:ext uri="{FF2B5EF4-FFF2-40B4-BE49-F238E27FC236}">
                      <a16:creationId xmlns:a16="http://schemas.microsoft.com/office/drawing/2014/main" xmlns="" id="{5483F2A1-F538-45CD-8A88-34A822B093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7215" y="3710801"/>
                  <a:ext cx="638671" cy="259820"/>
                </a:xfrm>
                <a:custGeom>
                  <a:avLst/>
                  <a:gdLst>
                    <a:gd name="T0" fmla="*/ 0 w 1425"/>
                    <a:gd name="T1" fmla="*/ 290 h 582"/>
                    <a:gd name="T2" fmla="*/ 0 w 1425"/>
                    <a:gd name="T3" fmla="*/ 290 h 582"/>
                    <a:gd name="T4" fmla="*/ 712 w 1425"/>
                    <a:gd name="T5" fmla="*/ 581 h 582"/>
                    <a:gd name="T6" fmla="*/ 1424 w 1425"/>
                    <a:gd name="T7" fmla="*/ 290 h 582"/>
                    <a:gd name="T8" fmla="*/ 712 w 1425"/>
                    <a:gd name="T9" fmla="*/ 0 h 582"/>
                    <a:gd name="T10" fmla="*/ 0 w 1425"/>
                    <a:gd name="T11" fmla="*/ 290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25" h="582">
                      <a:moveTo>
                        <a:pt x="0" y="290"/>
                      </a:moveTo>
                      <a:lnTo>
                        <a:pt x="0" y="290"/>
                      </a:lnTo>
                      <a:cubicBezTo>
                        <a:pt x="0" y="450"/>
                        <a:pt x="319" y="581"/>
                        <a:pt x="712" y="581"/>
                      </a:cubicBezTo>
                      <a:cubicBezTo>
                        <a:pt x="1106" y="581"/>
                        <a:pt x="1424" y="450"/>
                        <a:pt x="1424" y="290"/>
                      </a:cubicBezTo>
                      <a:cubicBezTo>
                        <a:pt x="1424" y="131"/>
                        <a:pt x="1106" y="0"/>
                        <a:pt x="712" y="0"/>
                      </a:cubicBezTo>
                      <a:cubicBezTo>
                        <a:pt x="319" y="0"/>
                        <a:pt x="0" y="131"/>
                        <a:pt x="0" y="290"/>
                      </a:cubicBezTo>
                    </a:path>
                  </a:pathLst>
                </a:custGeom>
                <a:solidFill>
                  <a:srgbClr val="FFC90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77" name="Freeform 57">
                  <a:extLst>
                    <a:ext uri="{FF2B5EF4-FFF2-40B4-BE49-F238E27FC236}">
                      <a16:creationId xmlns:a16="http://schemas.microsoft.com/office/drawing/2014/main" xmlns="" id="{5D309648-DB48-4019-8F2C-2B2E6C2FDE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8868" y="3718735"/>
                  <a:ext cx="553383" cy="216186"/>
                </a:xfrm>
                <a:custGeom>
                  <a:avLst/>
                  <a:gdLst>
                    <a:gd name="T0" fmla="*/ 0 w 1233"/>
                    <a:gd name="T1" fmla="*/ 243 h 483"/>
                    <a:gd name="T2" fmla="*/ 0 w 1233"/>
                    <a:gd name="T3" fmla="*/ 243 h 483"/>
                    <a:gd name="T4" fmla="*/ 618 w 1233"/>
                    <a:gd name="T5" fmla="*/ 482 h 483"/>
                    <a:gd name="T6" fmla="*/ 1232 w 1233"/>
                    <a:gd name="T7" fmla="*/ 243 h 483"/>
                    <a:gd name="T8" fmla="*/ 618 w 1233"/>
                    <a:gd name="T9" fmla="*/ 0 h 483"/>
                    <a:gd name="T10" fmla="*/ 0 w 1233"/>
                    <a:gd name="T11" fmla="*/ 243 h 4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33" h="483">
                      <a:moveTo>
                        <a:pt x="0" y="243"/>
                      </a:moveTo>
                      <a:lnTo>
                        <a:pt x="0" y="243"/>
                      </a:lnTo>
                      <a:cubicBezTo>
                        <a:pt x="0" y="374"/>
                        <a:pt x="276" y="482"/>
                        <a:pt x="618" y="482"/>
                      </a:cubicBezTo>
                      <a:cubicBezTo>
                        <a:pt x="955" y="482"/>
                        <a:pt x="1232" y="374"/>
                        <a:pt x="1232" y="243"/>
                      </a:cubicBezTo>
                      <a:cubicBezTo>
                        <a:pt x="1232" y="107"/>
                        <a:pt x="955" y="0"/>
                        <a:pt x="618" y="0"/>
                      </a:cubicBezTo>
                      <a:cubicBezTo>
                        <a:pt x="276" y="0"/>
                        <a:pt x="0" y="107"/>
                        <a:pt x="0" y="243"/>
                      </a:cubicBez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78" name="Freeform 58">
                  <a:extLst>
                    <a:ext uri="{FF2B5EF4-FFF2-40B4-BE49-F238E27FC236}">
                      <a16:creationId xmlns:a16="http://schemas.microsoft.com/office/drawing/2014/main" xmlns="" id="{E2AF8EDC-CFC9-423F-B64A-ED04F99C46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7215" y="3700884"/>
                  <a:ext cx="638671" cy="259820"/>
                </a:xfrm>
                <a:custGeom>
                  <a:avLst/>
                  <a:gdLst>
                    <a:gd name="T0" fmla="*/ 56 w 1425"/>
                    <a:gd name="T1" fmla="*/ 174 h 582"/>
                    <a:gd name="T2" fmla="*/ 56 w 1425"/>
                    <a:gd name="T3" fmla="*/ 174 h 582"/>
                    <a:gd name="T4" fmla="*/ 712 w 1425"/>
                    <a:gd name="T5" fmla="*/ 0 h 582"/>
                    <a:gd name="T6" fmla="*/ 1368 w 1425"/>
                    <a:gd name="T7" fmla="*/ 174 h 582"/>
                    <a:gd name="T8" fmla="*/ 1424 w 1425"/>
                    <a:gd name="T9" fmla="*/ 174 h 582"/>
                    <a:gd name="T10" fmla="*/ 1424 w 1425"/>
                    <a:gd name="T11" fmla="*/ 291 h 582"/>
                    <a:gd name="T12" fmla="*/ 712 w 1425"/>
                    <a:gd name="T13" fmla="*/ 581 h 582"/>
                    <a:gd name="T14" fmla="*/ 0 w 1425"/>
                    <a:gd name="T15" fmla="*/ 291 h 582"/>
                    <a:gd name="T16" fmla="*/ 0 w 1425"/>
                    <a:gd name="T17" fmla="*/ 174 h 582"/>
                    <a:gd name="T18" fmla="*/ 56 w 1425"/>
                    <a:gd name="T19" fmla="*/ 174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25" h="582">
                      <a:moveTo>
                        <a:pt x="56" y="174"/>
                      </a:moveTo>
                      <a:lnTo>
                        <a:pt x="56" y="174"/>
                      </a:lnTo>
                      <a:cubicBezTo>
                        <a:pt x="164" y="71"/>
                        <a:pt x="417" y="0"/>
                        <a:pt x="712" y="0"/>
                      </a:cubicBezTo>
                      <a:cubicBezTo>
                        <a:pt x="1007" y="0"/>
                        <a:pt x="1260" y="71"/>
                        <a:pt x="1368" y="174"/>
                      </a:cubicBezTo>
                      <a:cubicBezTo>
                        <a:pt x="1424" y="174"/>
                        <a:pt x="1424" y="174"/>
                        <a:pt x="1424" y="174"/>
                      </a:cubicBezTo>
                      <a:cubicBezTo>
                        <a:pt x="1424" y="291"/>
                        <a:pt x="1424" y="291"/>
                        <a:pt x="1424" y="291"/>
                      </a:cubicBezTo>
                      <a:cubicBezTo>
                        <a:pt x="1424" y="451"/>
                        <a:pt x="1106" y="581"/>
                        <a:pt x="712" y="581"/>
                      </a:cubicBezTo>
                      <a:cubicBezTo>
                        <a:pt x="319" y="581"/>
                        <a:pt x="0" y="451"/>
                        <a:pt x="0" y="291"/>
                      </a:cubicBezTo>
                      <a:cubicBezTo>
                        <a:pt x="0" y="174"/>
                        <a:pt x="0" y="174"/>
                        <a:pt x="0" y="174"/>
                      </a:cubicBezTo>
                      <a:lnTo>
                        <a:pt x="56" y="174"/>
                      </a:ln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79" name="Freeform 59">
                  <a:extLst>
                    <a:ext uri="{FF2B5EF4-FFF2-40B4-BE49-F238E27FC236}">
                      <a16:creationId xmlns:a16="http://schemas.microsoft.com/office/drawing/2014/main" xmlns="" id="{7669B470-587D-4C40-8F3A-C3E78F02A9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7215" y="3647334"/>
                  <a:ext cx="638671" cy="259820"/>
                </a:xfrm>
                <a:custGeom>
                  <a:avLst/>
                  <a:gdLst>
                    <a:gd name="T0" fmla="*/ 0 w 1425"/>
                    <a:gd name="T1" fmla="*/ 291 h 582"/>
                    <a:gd name="T2" fmla="*/ 0 w 1425"/>
                    <a:gd name="T3" fmla="*/ 291 h 582"/>
                    <a:gd name="T4" fmla="*/ 712 w 1425"/>
                    <a:gd name="T5" fmla="*/ 581 h 582"/>
                    <a:gd name="T6" fmla="*/ 1424 w 1425"/>
                    <a:gd name="T7" fmla="*/ 291 h 582"/>
                    <a:gd name="T8" fmla="*/ 712 w 1425"/>
                    <a:gd name="T9" fmla="*/ 0 h 582"/>
                    <a:gd name="T10" fmla="*/ 0 w 1425"/>
                    <a:gd name="T11" fmla="*/ 291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25" h="582">
                      <a:moveTo>
                        <a:pt x="0" y="291"/>
                      </a:moveTo>
                      <a:lnTo>
                        <a:pt x="0" y="291"/>
                      </a:lnTo>
                      <a:cubicBezTo>
                        <a:pt x="0" y="450"/>
                        <a:pt x="319" y="581"/>
                        <a:pt x="712" y="581"/>
                      </a:cubicBezTo>
                      <a:cubicBezTo>
                        <a:pt x="1106" y="581"/>
                        <a:pt x="1424" y="450"/>
                        <a:pt x="1424" y="291"/>
                      </a:cubicBezTo>
                      <a:cubicBezTo>
                        <a:pt x="1424" y="131"/>
                        <a:pt x="1106" y="0"/>
                        <a:pt x="712" y="0"/>
                      </a:cubicBezTo>
                      <a:cubicBezTo>
                        <a:pt x="319" y="0"/>
                        <a:pt x="0" y="131"/>
                        <a:pt x="0" y="291"/>
                      </a:cubicBezTo>
                    </a:path>
                  </a:pathLst>
                </a:custGeom>
                <a:solidFill>
                  <a:srgbClr val="FFC90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80" name="Freeform 60">
                  <a:extLst>
                    <a:ext uri="{FF2B5EF4-FFF2-40B4-BE49-F238E27FC236}">
                      <a16:creationId xmlns:a16="http://schemas.microsoft.com/office/drawing/2014/main" xmlns="" id="{F639822C-0054-43DA-B32B-CC2D5A4AE7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8868" y="3655267"/>
                  <a:ext cx="553383" cy="216186"/>
                </a:xfrm>
                <a:custGeom>
                  <a:avLst/>
                  <a:gdLst>
                    <a:gd name="T0" fmla="*/ 0 w 1233"/>
                    <a:gd name="T1" fmla="*/ 243 h 484"/>
                    <a:gd name="T2" fmla="*/ 0 w 1233"/>
                    <a:gd name="T3" fmla="*/ 243 h 484"/>
                    <a:gd name="T4" fmla="*/ 618 w 1233"/>
                    <a:gd name="T5" fmla="*/ 483 h 484"/>
                    <a:gd name="T6" fmla="*/ 1232 w 1233"/>
                    <a:gd name="T7" fmla="*/ 243 h 484"/>
                    <a:gd name="T8" fmla="*/ 618 w 1233"/>
                    <a:gd name="T9" fmla="*/ 0 h 484"/>
                    <a:gd name="T10" fmla="*/ 0 w 1233"/>
                    <a:gd name="T11" fmla="*/ 243 h 4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33" h="484">
                      <a:moveTo>
                        <a:pt x="0" y="243"/>
                      </a:moveTo>
                      <a:lnTo>
                        <a:pt x="0" y="243"/>
                      </a:lnTo>
                      <a:cubicBezTo>
                        <a:pt x="0" y="375"/>
                        <a:pt x="276" y="483"/>
                        <a:pt x="618" y="483"/>
                      </a:cubicBezTo>
                      <a:cubicBezTo>
                        <a:pt x="955" y="483"/>
                        <a:pt x="1232" y="375"/>
                        <a:pt x="1232" y="243"/>
                      </a:cubicBezTo>
                      <a:cubicBezTo>
                        <a:pt x="1232" y="108"/>
                        <a:pt x="955" y="0"/>
                        <a:pt x="618" y="0"/>
                      </a:cubicBezTo>
                      <a:cubicBezTo>
                        <a:pt x="276" y="0"/>
                        <a:pt x="0" y="108"/>
                        <a:pt x="0" y="243"/>
                      </a:cubicBez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81" name="Freeform 61">
                  <a:extLst>
                    <a:ext uri="{FF2B5EF4-FFF2-40B4-BE49-F238E27FC236}">
                      <a16:creationId xmlns:a16="http://schemas.microsoft.com/office/drawing/2014/main" xmlns="" id="{98339B56-A97A-40A4-A07E-4F6CC8F782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7215" y="3635434"/>
                  <a:ext cx="638671" cy="259820"/>
                </a:xfrm>
                <a:custGeom>
                  <a:avLst/>
                  <a:gdLst>
                    <a:gd name="T0" fmla="*/ 56 w 1425"/>
                    <a:gd name="T1" fmla="*/ 174 h 582"/>
                    <a:gd name="T2" fmla="*/ 56 w 1425"/>
                    <a:gd name="T3" fmla="*/ 174 h 582"/>
                    <a:gd name="T4" fmla="*/ 712 w 1425"/>
                    <a:gd name="T5" fmla="*/ 0 h 582"/>
                    <a:gd name="T6" fmla="*/ 1368 w 1425"/>
                    <a:gd name="T7" fmla="*/ 174 h 582"/>
                    <a:gd name="T8" fmla="*/ 1424 w 1425"/>
                    <a:gd name="T9" fmla="*/ 174 h 582"/>
                    <a:gd name="T10" fmla="*/ 1424 w 1425"/>
                    <a:gd name="T11" fmla="*/ 290 h 582"/>
                    <a:gd name="T12" fmla="*/ 712 w 1425"/>
                    <a:gd name="T13" fmla="*/ 581 h 582"/>
                    <a:gd name="T14" fmla="*/ 0 w 1425"/>
                    <a:gd name="T15" fmla="*/ 290 h 582"/>
                    <a:gd name="T16" fmla="*/ 0 w 1425"/>
                    <a:gd name="T17" fmla="*/ 174 h 582"/>
                    <a:gd name="T18" fmla="*/ 56 w 1425"/>
                    <a:gd name="T19" fmla="*/ 174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25" h="582">
                      <a:moveTo>
                        <a:pt x="56" y="174"/>
                      </a:moveTo>
                      <a:lnTo>
                        <a:pt x="56" y="174"/>
                      </a:lnTo>
                      <a:cubicBezTo>
                        <a:pt x="164" y="71"/>
                        <a:pt x="417" y="0"/>
                        <a:pt x="712" y="0"/>
                      </a:cubicBezTo>
                      <a:cubicBezTo>
                        <a:pt x="1007" y="0"/>
                        <a:pt x="1260" y="71"/>
                        <a:pt x="1368" y="174"/>
                      </a:cubicBezTo>
                      <a:cubicBezTo>
                        <a:pt x="1424" y="174"/>
                        <a:pt x="1424" y="174"/>
                        <a:pt x="1424" y="174"/>
                      </a:cubicBezTo>
                      <a:cubicBezTo>
                        <a:pt x="1424" y="290"/>
                        <a:pt x="1424" y="290"/>
                        <a:pt x="1424" y="290"/>
                      </a:cubicBezTo>
                      <a:cubicBezTo>
                        <a:pt x="1424" y="450"/>
                        <a:pt x="1106" y="581"/>
                        <a:pt x="712" y="581"/>
                      </a:cubicBezTo>
                      <a:cubicBezTo>
                        <a:pt x="319" y="581"/>
                        <a:pt x="0" y="450"/>
                        <a:pt x="0" y="290"/>
                      </a:cubicBezTo>
                      <a:cubicBezTo>
                        <a:pt x="0" y="174"/>
                        <a:pt x="0" y="174"/>
                        <a:pt x="0" y="174"/>
                      </a:cubicBezTo>
                      <a:lnTo>
                        <a:pt x="56" y="174"/>
                      </a:ln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82" name="Freeform 62">
                  <a:extLst>
                    <a:ext uri="{FF2B5EF4-FFF2-40B4-BE49-F238E27FC236}">
                      <a16:creationId xmlns:a16="http://schemas.microsoft.com/office/drawing/2014/main" xmlns="" id="{6B3BB35B-8A5D-4981-81C9-7C8CBA7329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7215" y="3581883"/>
                  <a:ext cx="638671" cy="259820"/>
                </a:xfrm>
                <a:custGeom>
                  <a:avLst/>
                  <a:gdLst>
                    <a:gd name="T0" fmla="*/ 0 w 1425"/>
                    <a:gd name="T1" fmla="*/ 291 h 582"/>
                    <a:gd name="T2" fmla="*/ 0 w 1425"/>
                    <a:gd name="T3" fmla="*/ 291 h 582"/>
                    <a:gd name="T4" fmla="*/ 712 w 1425"/>
                    <a:gd name="T5" fmla="*/ 581 h 582"/>
                    <a:gd name="T6" fmla="*/ 1424 w 1425"/>
                    <a:gd name="T7" fmla="*/ 291 h 582"/>
                    <a:gd name="T8" fmla="*/ 712 w 1425"/>
                    <a:gd name="T9" fmla="*/ 0 h 582"/>
                    <a:gd name="T10" fmla="*/ 0 w 1425"/>
                    <a:gd name="T11" fmla="*/ 291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25" h="582">
                      <a:moveTo>
                        <a:pt x="0" y="291"/>
                      </a:moveTo>
                      <a:lnTo>
                        <a:pt x="0" y="291"/>
                      </a:lnTo>
                      <a:cubicBezTo>
                        <a:pt x="0" y="455"/>
                        <a:pt x="319" y="581"/>
                        <a:pt x="712" y="581"/>
                      </a:cubicBezTo>
                      <a:cubicBezTo>
                        <a:pt x="1106" y="581"/>
                        <a:pt x="1424" y="455"/>
                        <a:pt x="1424" y="291"/>
                      </a:cubicBezTo>
                      <a:cubicBezTo>
                        <a:pt x="1424" y="131"/>
                        <a:pt x="1106" y="0"/>
                        <a:pt x="712" y="0"/>
                      </a:cubicBezTo>
                      <a:cubicBezTo>
                        <a:pt x="319" y="0"/>
                        <a:pt x="0" y="131"/>
                        <a:pt x="0" y="291"/>
                      </a:cubicBezTo>
                    </a:path>
                  </a:pathLst>
                </a:custGeom>
                <a:solidFill>
                  <a:srgbClr val="FFC90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83" name="Freeform 63">
                  <a:extLst>
                    <a:ext uri="{FF2B5EF4-FFF2-40B4-BE49-F238E27FC236}">
                      <a16:creationId xmlns:a16="http://schemas.microsoft.com/office/drawing/2014/main" xmlns="" id="{06E0F664-BA7C-47B1-B79A-00FA44FDDA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8868" y="3591800"/>
                  <a:ext cx="553383" cy="216186"/>
                </a:xfrm>
                <a:custGeom>
                  <a:avLst/>
                  <a:gdLst>
                    <a:gd name="T0" fmla="*/ 0 w 1233"/>
                    <a:gd name="T1" fmla="*/ 243 h 484"/>
                    <a:gd name="T2" fmla="*/ 0 w 1233"/>
                    <a:gd name="T3" fmla="*/ 243 h 484"/>
                    <a:gd name="T4" fmla="*/ 618 w 1233"/>
                    <a:gd name="T5" fmla="*/ 483 h 484"/>
                    <a:gd name="T6" fmla="*/ 1232 w 1233"/>
                    <a:gd name="T7" fmla="*/ 243 h 484"/>
                    <a:gd name="T8" fmla="*/ 618 w 1233"/>
                    <a:gd name="T9" fmla="*/ 0 h 484"/>
                    <a:gd name="T10" fmla="*/ 0 w 1233"/>
                    <a:gd name="T11" fmla="*/ 243 h 4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33" h="484">
                      <a:moveTo>
                        <a:pt x="0" y="243"/>
                      </a:moveTo>
                      <a:lnTo>
                        <a:pt x="0" y="243"/>
                      </a:lnTo>
                      <a:cubicBezTo>
                        <a:pt x="0" y="375"/>
                        <a:pt x="276" y="483"/>
                        <a:pt x="618" y="483"/>
                      </a:cubicBezTo>
                      <a:cubicBezTo>
                        <a:pt x="955" y="483"/>
                        <a:pt x="1232" y="375"/>
                        <a:pt x="1232" y="243"/>
                      </a:cubicBezTo>
                      <a:cubicBezTo>
                        <a:pt x="1232" y="108"/>
                        <a:pt x="955" y="0"/>
                        <a:pt x="618" y="0"/>
                      </a:cubicBezTo>
                      <a:cubicBezTo>
                        <a:pt x="276" y="0"/>
                        <a:pt x="0" y="108"/>
                        <a:pt x="0" y="243"/>
                      </a:cubicBez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84" name="Freeform 76">
                  <a:extLst>
                    <a:ext uri="{FF2B5EF4-FFF2-40B4-BE49-F238E27FC236}">
                      <a16:creationId xmlns:a16="http://schemas.microsoft.com/office/drawing/2014/main" xmlns="" id="{D8A91FD5-FD38-4756-8971-D193F5284A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7050" y="3566016"/>
                  <a:ext cx="640655" cy="261803"/>
                </a:xfrm>
                <a:custGeom>
                  <a:avLst/>
                  <a:gdLst>
                    <a:gd name="T0" fmla="*/ 61 w 1430"/>
                    <a:gd name="T1" fmla="*/ 179 h 587"/>
                    <a:gd name="T2" fmla="*/ 61 w 1430"/>
                    <a:gd name="T3" fmla="*/ 179 h 587"/>
                    <a:gd name="T4" fmla="*/ 717 w 1430"/>
                    <a:gd name="T5" fmla="*/ 0 h 587"/>
                    <a:gd name="T6" fmla="*/ 1373 w 1430"/>
                    <a:gd name="T7" fmla="*/ 179 h 587"/>
                    <a:gd name="T8" fmla="*/ 1429 w 1430"/>
                    <a:gd name="T9" fmla="*/ 179 h 587"/>
                    <a:gd name="T10" fmla="*/ 1429 w 1430"/>
                    <a:gd name="T11" fmla="*/ 291 h 587"/>
                    <a:gd name="T12" fmla="*/ 717 w 1430"/>
                    <a:gd name="T13" fmla="*/ 586 h 587"/>
                    <a:gd name="T14" fmla="*/ 0 w 1430"/>
                    <a:gd name="T15" fmla="*/ 291 h 587"/>
                    <a:gd name="T16" fmla="*/ 0 w 1430"/>
                    <a:gd name="T17" fmla="*/ 179 h 587"/>
                    <a:gd name="T18" fmla="*/ 61 w 1430"/>
                    <a:gd name="T19" fmla="*/ 179 h 5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30" h="587">
                      <a:moveTo>
                        <a:pt x="61" y="179"/>
                      </a:moveTo>
                      <a:lnTo>
                        <a:pt x="61" y="179"/>
                      </a:lnTo>
                      <a:cubicBezTo>
                        <a:pt x="169" y="76"/>
                        <a:pt x="422" y="0"/>
                        <a:pt x="717" y="0"/>
                      </a:cubicBezTo>
                      <a:cubicBezTo>
                        <a:pt x="1007" y="0"/>
                        <a:pt x="1260" y="76"/>
                        <a:pt x="1373" y="179"/>
                      </a:cubicBezTo>
                      <a:cubicBezTo>
                        <a:pt x="1429" y="179"/>
                        <a:pt x="1429" y="179"/>
                        <a:pt x="1429" y="179"/>
                      </a:cubicBezTo>
                      <a:cubicBezTo>
                        <a:pt x="1429" y="291"/>
                        <a:pt x="1429" y="291"/>
                        <a:pt x="1429" y="291"/>
                      </a:cubicBezTo>
                      <a:cubicBezTo>
                        <a:pt x="1429" y="455"/>
                        <a:pt x="1111" y="586"/>
                        <a:pt x="717" y="586"/>
                      </a:cubicBezTo>
                      <a:cubicBezTo>
                        <a:pt x="319" y="586"/>
                        <a:pt x="0" y="455"/>
                        <a:pt x="0" y="291"/>
                      </a:cubicBezTo>
                      <a:cubicBezTo>
                        <a:pt x="0" y="179"/>
                        <a:pt x="0" y="179"/>
                        <a:pt x="0" y="179"/>
                      </a:cubicBezTo>
                      <a:lnTo>
                        <a:pt x="61" y="179"/>
                      </a:ln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85" name="Freeform 77">
                  <a:extLst>
                    <a:ext uri="{FF2B5EF4-FFF2-40B4-BE49-F238E27FC236}">
                      <a16:creationId xmlns:a16="http://schemas.microsoft.com/office/drawing/2014/main" xmlns="" id="{A182C109-828A-42B4-B29E-DC1F183103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7050" y="3514449"/>
                  <a:ext cx="640655" cy="259820"/>
                </a:xfrm>
                <a:custGeom>
                  <a:avLst/>
                  <a:gdLst>
                    <a:gd name="T0" fmla="*/ 0 w 1430"/>
                    <a:gd name="T1" fmla="*/ 291 h 582"/>
                    <a:gd name="T2" fmla="*/ 0 w 1430"/>
                    <a:gd name="T3" fmla="*/ 291 h 582"/>
                    <a:gd name="T4" fmla="*/ 717 w 1430"/>
                    <a:gd name="T5" fmla="*/ 581 h 582"/>
                    <a:gd name="T6" fmla="*/ 1429 w 1430"/>
                    <a:gd name="T7" fmla="*/ 291 h 582"/>
                    <a:gd name="T8" fmla="*/ 717 w 1430"/>
                    <a:gd name="T9" fmla="*/ 0 h 582"/>
                    <a:gd name="T10" fmla="*/ 0 w 1430"/>
                    <a:gd name="T11" fmla="*/ 291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30" h="582">
                      <a:moveTo>
                        <a:pt x="0" y="291"/>
                      </a:moveTo>
                      <a:lnTo>
                        <a:pt x="0" y="291"/>
                      </a:lnTo>
                      <a:cubicBezTo>
                        <a:pt x="0" y="450"/>
                        <a:pt x="319" y="581"/>
                        <a:pt x="717" y="581"/>
                      </a:cubicBezTo>
                      <a:cubicBezTo>
                        <a:pt x="1111" y="581"/>
                        <a:pt x="1429" y="450"/>
                        <a:pt x="1429" y="291"/>
                      </a:cubicBezTo>
                      <a:cubicBezTo>
                        <a:pt x="1429" y="131"/>
                        <a:pt x="1111" y="0"/>
                        <a:pt x="717" y="0"/>
                      </a:cubicBezTo>
                      <a:cubicBezTo>
                        <a:pt x="319" y="0"/>
                        <a:pt x="0" y="131"/>
                        <a:pt x="0" y="291"/>
                      </a:cubicBezTo>
                    </a:path>
                  </a:pathLst>
                </a:custGeom>
                <a:solidFill>
                  <a:srgbClr val="FFC90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86" name="Freeform 78">
                  <a:extLst>
                    <a:ext uri="{FF2B5EF4-FFF2-40B4-BE49-F238E27FC236}">
                      <a16:creationId xmlns:a16="http://schemas.microsoft.com/office/drawing/2014/main" xmlns="" id="{230FA99A-D070-4D16-95E5-982FB6D57C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20686" y="3524366"/>
                  <a:ext cx="553383" cy="216186"/>
                </a:xfrm>
                <a:custGeom>
                  <a:avLst/>
                  <a:gdLst>
                    <a:gd name="T0" fmla="*/ 0 w 1233"/>
                    <a:gd name="T1" fmla="*/ 243 h 483"/>
                    <a:gd name="T2" fmla="*/ 0 w 1233"/>
                    <a:gd name="T3" fmla="*/ 243 h 483"/>
                    <a:gd name="T4" fmla="*/ 618 w 1233"/>
                    <a:gd name="T5" fmla="*/ 482 h 483"/>
                    <a:gd name="T6" fmla="*/ 1232 w 1233"/>
                    <a:gd name="T7" fmla="*/ 243 h 483"/>
                    <a:gd name="T8" fmla="*/ 618 w 1233"/>
                    <a:gd name="T9" fmla="*/ 0 h 483"/>
                    <a:gd name="T10" fmla="*/ 0 w 1233"/>
                    <a:gd name="T11" fmla="*/ 243 h 4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33" h="483">
                      <a:moveTo>
                        <a:pt x="0" y="243"/>
                      </a:moveTo>
                      <a:lnTo>
                        <a:pt x="0" y="243"/>
                      </a:lnTo>
                      <a:cubicBezTo>
                        <a:pt x="0" y="375"/>
                        <a:pt x="276" y="482"/>
                        <a:pt x="618" y="482"/>
                      </a:cubicBezTo>
                      <a:cubicBezTo>
                        <a:pt x="955" y="482"/>
                        <a:pt x="1232" y="375"/>
                        <a:pt x="1232" y="243"/>
                      </a:cubicBezTo>
                      <a:cubicBezTo>
                        <a:pt x="1232" y="108"/>
                        <a:pt x="955" y="0"/>
                        <a:pt x="618" y="0"/>
                      </a:cubicBezTo>
                      <a:cubicBezTo>
                        <a:pt x="276" y="0"/>
                        <a:pt x="0" y="108"/>
                        <a:pt x="0" y="243"/>
                      </a:cubicBez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87" name="Freeform 79">
                  <a:extLst>
                    <a:ext uri="{FF2B5EF4-FFF2-40B4-BE49-F238E27FC236}">
                      <a16:creationId xmlns:a16="http://schemas.microsoft.com/office/drawing/2014/main" xmlns="" id="{D5784AC9-3D19-4A6A-A0AC-C93463F168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3414" y="3504532"/>
                  <a:ext cx="638671" cy="259820"/>
                </a:xfrm>
                <a:custGeom>
                  <a:avLst/>
                  <a:gdLst>
                    <a:gd name="T0" fmla="*/ 56 w 1425"/>
                    <a:gd name="T1" fmla="*/ 173 h 581"/>
                    <a:gd name="T2" fmla="*/ 56 w 1425"/>
                    <a:gd name="T3" fmla="*/ 173 h 581"/>
                    <a:gd name="T4" fmla="*/ 712 w 1425"/>
                    <a:gd name="T5" fmla="*/ 0 h 581"/>
                    <a:gd name="T6" fmla="*/ 1368 w 1425"/>
                    <a:gd name="T7" fmla="*/ 173 h 581"/>
                    <a:gd name="T8" fmla="*/ 1424 w 1425"/>
                    <a:gd name="T9" fmla="*/ 173 h 581"/>
                    <a:gd name="T10" fmla="*/ 1424 w 1425"/>
                    <a:gd name="T11" fmla="*/ 290 h 581"/>
                    <a:gd name="T12" fmla="*/ 712 w 1425"/>
                    <a:gd name="T13" fmla="*/ 580 h 581"/>
                    <a:gd name="T14" fmla="*/ 0 w 1425"/>
                    <a:gd name="T15" fmla="*/ 290 h 581"/>
                    <a:gd name="T16" fmla="*/ 0 w 1425"/>
                    <a:gd name="T17" fmla="*/ 173 h 581"/>
                    <a:gd name="T18" fmla="*/ 56 w 1425"/>
                    <a:gd name="T19" fmla="*/ 173 h 5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25" h="581">
                      <a:moveTo>
                        <a:pt x="56" y="173"/>
                      </a:moveTo>
                      <a:lnTo>
                        <a:pt x="56" y="173"/>
                      </a:lnTo>
                      <a:cubicBezTo>
                        <a:pt x="164" y="70"/>
                        <a:pt x="417" y="0"/>
                        <a:pt x="712" y="0"/>
                      </a:cubicBezTo>
                      <a:cubicBezTo>
                        <a:pt x="1007" y="0"/>
                        <a:pt x="1260" y="70"/>
                        <a:pt x="1368" y="173"/>
                      </a:cubicBezTo>
                      <a:cubicBezTo>
                        <a:pt x="1424" y="173"/>
                        <a:pt x="1424" y="173"/>
                        <a:pt x="1424" y="173"/>
                      </a:cubicBezTo>
                      <a:cubicBezTo>
                        <a:pt x="1424" y="290"/>
                        <a:pt x="1424" y="290"/>
                        <a:pt x="1424" y="290"/>
                      </a:cubicBezTo>
                      <a:cubicBezTo>
                        <a:pt x="1424" y="449"/>
                        <a:pt x="1105" y="580"/>
                        <a:pt x="712" y="580"/>
                      </a:cubicBezTo>
                      <a:cubicBezTo>
                        <a:pt x="318" y="580"/>
                        <a:pt x="0" y="449"/>
                        <a:pt x="0" y="290"/>
                      </a:cubicBezTo>
                      <a:cubicBezTo>
                        <a:pt x="0" y="173"/>
                        <a:pt x="0" y="173"/>
                        <a:pt x="0" y="173"/>
                      </a:cubicBezTo>
                      <a:lnTo>
                        <a:pt x="56" y="173"/>
                      </a:ln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88" name="Freeform 80">
                  <a:extLst>
                    <a:ext uri="{FF2B5EF4-FFF2-40B4-BE49-F238E27FC236}">
                      <a16:creationId xmlns:a16="http://schemas.microsoft.com/office/drawing/2014/main" xmlns="" id="{3390B71D-487D-4F1B-99AB-7A4EAF5FC0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3414" y="3450982"/>
                  <a:ext cx="638671" cy="259820"/>
                </a:xfrm>
                <a:custGeom>
                  <a:avLst/>
                  <a:gdLst>
                    <a:gd name="T0" fmla="*/ 0 w 1425"/>
                    <a:gd name="T1" fmla="*/ 291 h 583"/>
                    <a:gd name="T2" fmla="*/ 0 w 1425"/>
                    <a:gd name="T3" fmla="*/ 291 h 583"/>
                    <a:gd name="T4" fmla="*/ 712 w 1425"/>
                    <a:gd name="T5" fmla="*/ 582 h 583"/>
                    <a:gd name="T6" fmla="*/ 1424 w 1425"/>
                    <a:gd name="T7" fmla="*/ 291 h 583"/>
                    <a:gd name="T8" fmla="*/ 712 w 1425"/>
                    <a:gd name="T9" fmla="*/ 0 h 583"/>
                    <a:gd name="T10" fmla="*/ 0 w 1425"/>
                    <a:gd name="T11" fmla="*/ 291 h 5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25" h="583">
                      <a:moveTo>
                        <a:pt x="0" y="291"/>
                      </a:moveTo>
                      <a:lnTo>
                        <a:pt x="0" y="291"/>
                      </a:lnTo>
                      <a:cubicBezTo>
                        <a:pt x="0" y="455"/>
                        <a:pt x="318" y="582"/>
                        <a:pt x="712" y="582"/>
                      </a:cubicBezTo>
                      <a:cubicBezTo>
                        <a:pt x="1105" y="582"/>
                        <a:pt x="1424" y="455"/>
                        <a:pt x="1424" y="291"/>
                      </a:cubicBezTo>
                      <a:cubicBezTo>
                        <a:pt x="1424" y="132"/>
                        <a:pt x="1105" y="0"/>
                        <a:pt x="712" y="0"/>
                      </a:cubicBezTo>
                      <a:cubicBezTo>
                        <a:pt x="318" y="0"/>
                        <a:pt x="0" y="132"/>
                        <a:pt x="0" y="291"/>
                      </a:cubicBezTo>
                    </a:path>
                  </a:pathLst>
                </a:custGeom>
                <a:solidFill>
                  <a:srgbClr val="FFC90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89" name="Freeform 81">
                  <a:extLst>
                    <a:ext uri="{FF2B5EF4-FFF2-40B4-BE49-F238E27FC236}">
                      <a16:creationId xmlns:a16="http://schemas.microsoft.com/office/drawing/2014/main" xmlns="" id="{85D9A52F-C04A-4397-BDE6-3888418E05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7050" y="3460898"/>
                  <a:ext cx="553383" cy="216186"/>
                </a:xfrm>
                <a:custGeom>
                  <a:avLst/>
                  <a:gdLst>
                    <a:gd name="T0" fmla="*/ 0 w 1234"/>
                    <a:gd name="T1" fmla="*/ 244 h 484"/>
                    <a:gd name="T2" fmla="*/ 0 w 1234"/>
                    <a:gd name="T3" fmla="*/ 244 h 484"/>
                    <a:gd name="T4" fmla="*/ 619 w 1234"/>
                    <a:gd name="T5" fmla="*/ 483 h 484"/>
                    <a:gd name="T6" fmla="*/ 1233 w 1234"/>
                    <a:gd name="T7" fmla="*/ 244 h 484"/>
                    <a:gd name="T8" fmla="*/ 619 w 1234"/>
                    <a:gd name="T9" fmla="*/ 0 h 484"/>
                    <a:gd name="T10" fmla="*/ 0 w 1234"/>
                    <a:gd name="T11" fmla="*/ 244 h 4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34" h="484">
                      <a:moveTo>
                        <a:pt x="0" y="244"/>
                      </a:moveTo>
                      <a:lnTo>
                        <a:pt x="0" y="244"/>
                      </a:lnTo>
                      <a:cubicBezTo>
                        <a:pt x="0" y="375"/>
                        <a:pt x="277" y="483"/>
                        <a:pt x="619" y="483"/>
                      </a:cubicBezTo>
                      <a:cubicBezTo>
                        <a:pt x="956" y="483"/>
                        <a:pt x="1233" y="375"/>
                        <a:pt x="1233" y="244"/>
                      </a:cubicBezTo>
                      <a:cubicBezTo>
                        <a:pt x="1233" y="108"/>
                        <a:pt x="956" y="0"/>
                        <a:pt x="619" y="0"/>
                      </a:cubicBezTo>
                      <a:cubicBezTo>
                        <a:pt x="277" y="0"/>
                        <a:pt x="0" y="108"/>
                        <a:pt x="0" y="244"/>
                      </a:cubicBez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90" name="Freeform 82">
                  <a:extLst>
                    <a:ext uri="{FF2B5EF4-FFF2-40B4-BE49-F238E27FC236}">
                      <a16:creationId xmlns:a16="http://schemas.microsoft.com/office/drawing/2014/main" xmlns="" id="{D3F04959-6D9A-4FF2-84AA-A5C6FFB4C0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0934" y="3417264"/>
                  <a:ext cx="640655" cy="259820"/>
                </a:xfrm>
                <a:custGeom>
                  <a:avLst/>
                  <a:gdLst>
                    <a:gd name="T0" fmla="*/ 61 w 1430"/>
                    <a:gd name="T1" fmla="*/ 178 h 581"/>
                    <a:gd name="T2" fmla="*/ 61 w 1430"/>
                    <a:gd name="T3" fmla="*/ 178 h 581"/>
                    <a:gd name="T4" fmla="*/ 717 w 1430"/>
                    <a:gd name="T5" fmla="*/ 0 h 581"/>
                    <a:gd name="T6" fmla="*/ 1373 w 1430"/>
                    <a:gd name="T7" fmla="*/ 178 h 581"/>
                    <a:gd name="T8" fmla="*/ 1429 w 1430"/>
                    <a:gd name="T9" fmla="*/ 178 h 581"/>
                    <a:gd name="T10" fmla="*/ 1429 w 1430"/>
                    <a:gd name="T11" fmla="*/ 290 h 581"/>
                    <a:gd name="T12" fmla="*/ 717 w 1430"/>
                    <a:gd name="T13" fmla="*/ 580 h 581"/>
                    <a:gd name="T14" fmla="*/ 0 w 1430"/>
                    <a:gd name="T15" fmla="*/ 290 h 581"/>
                    <a:gd name="T16" fmla="*/ 0 w 1430"/>
                    <a:gd name="T17" fmla="*/ 178 h 581"/>
                    <a:gd name="T18" fmla="*/ 61 w 1430"/>
                    <a:gd name="T19" fmla="*/ 178 h 5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30" h="581">
                      <a:moveTo>
                        <a:pt x="61" y="178"/>
                      </a:moveTo>
                      <a:lnTo>
                        <a:pt x="61" y="178"/>
                      </a:lnTo>
                      <a:cubicBezTo>
                        <a:pt x="169" y="74"/>
                        <a:pt x="422" y="0"/>
                        <a:pt x="717" y="0"/>
                      </a:cubicBezTo>
                      <a:cubicBezTo>
                        <a:pt x="1008" y="0"/>
                        <a:pt x="1261" y="74"/>
                        <a:pt x="1373" y="178"/>
                      </a:cubicBezTo>
                      <a:cubicBezTo>
                        <a:pt x="1429" y="178"/>
                        <a:pt x="1429" y="178"/>
                        <a:pt x="1429" y="178"/>
                      </a:cubicBezTo>
                      <a:cubicBezTo>
                        <a:pt x="1429" y="290"/>
                        <a:pt x="1429" y="290"/>
                        <a:pt x="1429" y="290"/>
                      </a:cubicBezTo>
                      <a:cubicBezTo>
                        <a:pt x="1429" y="454"/>
                        <a:pt x="1111" y="580"/>
                        <a:pt x="717" y="580"/>
                      </a:cubicBezTo>
                      <a:cubicBezTo>
                        <a:pt x="319" y="580"/>
                        <a:pt x="0" y="454"/>
                        <a:pt x="0" y="290"/>
                      </a:cubicBezTo>
                      <a:cubicBezTo>
                        <a:pt x="0" y="178"/>
                        <a:pt x="0" y="178"/>
                        <a:pt x="0" y="178"/>
                      </a:cubicBezTo>
                      <a:lnTo>
                        <a:pt x="61" y="178"/>
                      </a:ln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91" name="Freeform 83">
                  <a:extLst>
                    <a:ext uri="{FF2B5EF4-FFF2-40B4-BE49-F238E27FC236}">
                      <a16:creationId xmlns:a16="http://schemas.microsoft.com/office/drawing/2014/main" xmlns="" id="{0C3AF217-03F3-4894-900E-A099041F22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0934" y="3367681"/>
                  <a:ext cx="640655" cy="259820"/>
                </a:xfrm>
                <a:custGeom>
                  <a:avLst/>
                  <a:gdLst>
                    <a:gd name="T0" fmla="*/ 0 w 1430"/>
                    <a:gd name="T1" fmla="*/ 291 h 582"/>
                    <a:gd name="T2" fmla="*/ 0 w 1430"/>
                    <a:gd name="T3" fmla="*/ 291 h 582"/>
                    <a:gd name="T4" fmla="*/ 717 w 1430"/>
                    <a:gd name="T5" fmla="*/ 581 h 582"/>
                    <a:gd name="T6" fmla="*/ 1429 w 1430"/>
                    <a:gd name="T7" fmla="*/ 291 h 582"/>
                    <a:gd name="T8" fmla="*/ 717 w 1430"/>
                    <a:gd name="T9" fmla="*/ 0 h 582"/>
                    <a:gd name="T10" fmla="*/ 0 w 1430"/>
                    <a:gd name="T11" fmla="*/ 291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30" h="582">
                      <a:moveTo>
                        <a:pt x="0" y="291"/>
                      </a:moveTo>
                      <a:lnTo>
                        <a:pt x="0" y="291"/>
                      </a:lnTo>
                      <a:cubicBezTo>
                        <a:pt x="0" y="450"/>
                        <a:pt x="319" y="581"/>
                        <a:pt x="717" y="581"/>
                      </a:cubicBezTo>
                      <a:cubicBezTo>
                        <a:pt x="1111" y="581"/>
                        <a:pt x="1429" y="450"/>
                        <a:pt x="1429" y="291"/>
                      </a:cubicBezTo>
                      <a:cubicBezTo>
                        <a:pt x="1429" y="131"/>
                        <a:pt x="1111" y="0"/>
                        <a:pt x="717" y="0"/>
                      </a:cubicBezTo>
                      <a:cubicBezTo>
                        <a:pt x="319" y="0"/>
                        <a:pt x="0" y="131"/>
                        <a:pt x="0" y="291"/>
                      </a:cubicBezTo>
                    </a:path>
                  </a:pathLst>
                </a:custGeom>
                <a:solidFill>
                  <a:srgbClr val="FFC90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92" name="Freeform 84">
                  <a:extLst>
                    <a:ext uri="{FF2B5EF4-FFF2-40B4-BE49-F238E27FC236}">
                      <a16:creationId xmlns:a16="http://schemas.microsoft.com/office/drawing/2014/main" xmlns="" id="{91FC0A1D-C186-4015-859E-AD5008F07F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4570" y="3375614"/>
                  <a:ext cx="553383" cy="216186"/>
                </a:xfrm>
                <a:custGeom>
                  <a:avLst/>
                  <a:gdLst>
                    <a:gd name="T0" fmla="*/ 0 w 1234"/>
                    <a:gd name="T1" fmla="*/ 239 h 483"/>
                    <a:gd name="T2" fmla="*/ 0 w 1234"/>
                    <a:gd name="T3" fmla="*/ 239 h 483"/>
                    <a:gd name="T4" fmla="*/ 619 w 1234"/>
                    <a:gd name="T5" fmla="*/ 482 h 483"/>
                    <a:gd name="T6" fmla="*/ 1233 w 1234"/>
                    <a:gd name="T7" fmla="*/ 239 h 483"/>
                    <a:gd name="T8" fmla="*/ 619 w 1234"/>
                    <a:gd name="T9" fmla="*/ 0 h 483"/>
                    <a:gd name="T10" fmla="*/ 0 w 1234"/>
                    <a:gd name="T11" fmla="*/ 239 h 4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34" h="483">
                      <a:moveTo>
                        <a:pt x="0" y="239"/>
                      </a:moveTo>
                      <a:lnTo>
                        <a:pt x="0" y="239"/>
                      </a:lnTo>
                      <a:cubicBezTo>
                        <a:pt x="0" y="375"/>
                        <a:pt x="277" y="482"/>
                        <a:pt x="619" y="482"/>
                      </a:cubicBezTo>
                      <a:cubicBezTo>
                        <a:pt x="956" y="482"/>
                        <a:pt x="1233" y="375"/>
                        <a:pt x="1233" y="239"/>
                      </a:cubicBezTo>
                      <a:cubicBezTo>
                        <a:pt x="1233" y="107"/>
                        <a:pt x="956" y="0"/>
                        <a:pt x="619" y="0"/>
                      </a:cubicBezTo>
                      <a:cubicBezTo>
                        <a:pt x="277" y="0"/>
                        <a:pt x="0" y="107"/>
                        <a:pt x="0" y="239"/>
                      </a:cubicBez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93" name="Freeform 85">
                  <a:extLst>
                    <a:ext uri="{FF2B5EF4-FFF2-40B4-BE49-F238E27FC236}">
                      <a16:creationId xmlns:a16="http://schemas.microsoft.com/office/drawing/2014/main" xmlns="" id="{16BB61FD-9EF4-4A92-A35E-A9AF8F3539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0934" y="3345864"/>
                  <a:ext cx="640655" cy="259820"/>
                </a:xfrm>
                <a:custGeom>
                  <a:avLst/>
                  <a:gdLst>
                    <a:gd name="T0" fmla="*/ 61 w 1430"/>
                    <a:gd name="T1" fmla="*/ 178 h 582"/>
                    <a:gd name="T2" fmla="*/ 61 w 1430"/>
                    <a:gd name="T3" fmla="*/ 178 h 582"/>
                    <a:gd name="T4" fmla="*/ 717 w 1430"/>
                    <a:gd name="T5" fmla="*/ 0 h 582"/>
                    <a:gd name="T6" fmla="*/ 1373 w 1430"/>
                    <a:gd name="T7" fmla="*/ 178 h 582"/>
                    <a:gd name="T8" fmla="*/ 1429 w 1430"/>
                    <a:gd name="T9" fmla="*/ 178 h 582"/>
                    <a:gd name="T10" fmla="*/ 1429 w 1430"/>
                    <a:gd name="T11" fmla="*/ 291 h 582"/>
                    <a:gd name="T12" fmla="*/ 717 w 1430"/>
                    <a:gd name="T13" fmla="*/ 581 h 582"/>
                    <a:gd name="T14" fmla="*/ 0 w 1430"/>
                    <a:gd name="T15" fmla="*/ 291 h 582"/>
                    <a:gd name="T16" fmla="*/ 0 w 1430"/>
                    <a:gd name="T17" fmla="*/ 178 h 582"/>
                    <a:gd name="T18" fmla="*/ 61 w 1430"/>
                    <a:gd name="T19" fmla="*/ 178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30" h="582">
                      <a:moveTo>
                        <a:pt x="61" y="178"/>
                      </a:moveTo>
                      <a:lnTo>
                        <a:pt x="61" y="178"/>
                      </a:lnTo>
                      <a:cubicBezTo>
                        <a:pt x="169" y="75"/>
                        <a:pt x="422" y="0"/>
                        <a:pt x="717" y="0"/>
                      </a:cubicBezTo>
                      <a:cubicBezTo>
                        <a:pt x="1008" y="0"/>
                        <a:pt x="1261" y="75"/>
                        <a:pt x="1373" y="178"/>
                      </a:cubicBezTo>
                      <a:cubicBezTo>
                        <a:pt x="1429" y="178"/>
                        <a:pt x="1429" y="178"/>
                        <a:pt x="1429" y="178"/>
                      </a:cubicBezTo>
                      <a:cubicBezTo>
                        <a:pt x="1429" y="291"/>
                        <a:pt x="1429" y="291"/>
                        <a:pt x="1429" y="291"/>
                      </a:cubicBezTo>
                      <a:cubicBezTo>
                        <a:pt x="1429" y="455"/>
                        <a:pt x="1111" y="581"/>
                        <a:pt x="717" y="581"/>
                      </a:cubicBezTo>
                      <a:cubicBezTo>
                        <a:pt x="319" y="581"/>
                        <a:pt x="0" y="455"/>
                        <a:pt x="0" y="291"/>
                      </a:cubicBezTo>
                      <a:cubicBezTo>
                        <a:pt x="0" y="178"/>
                        <a:pt x="0" y="178"/>
                        <a:pt x="0" y="178"/>
                      </a:cubicBezTo>
                      <a:lnTo>
                        <a:pt x="61" y="178"/>
                      </a:ln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94" name="Freeform 86">
                  <a:extLst>
                    <a:ext uri="{FF2B5EF4-FFF2-40B4-BE49-F238E27FC236}">
                      <a16:creationId xmlns:a16="http://schemas.microsoft.com/office/drawing/2014/main" xmlns="" id="{EEF47EFC-C3FE-445C-A9EE-DF4B7119C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0934" y="3296280"/>
                  <a:ext cx="640655" cy="259820"/>
                </a:xfrm>
                <a:custGeom>
                  <a:avLst/>
                  <a:gdLst>
                    <a:gd name="T0" fmla="*/ 0 w 1430"/>
                    <a:gd name="T1" fmla="*/ 290 h 582"/>
                    <a:gd name="T2" fmla="*/ 0 w 1430"/>
                    <a:gd name="T3" fmla="*/ 290 h 582"/>
                    <a:gd name="T4" fmla="*/ 717 w 1430"/>
                    <a:gd name="T5" fmla="*/ 581 h 582"/>
                    <a:gd name="T6" fmla="*/ 1429 w 1430"/>
                    <a:gd name="T7" fmla="*/ 290 h 582"/>
                    <a:gd name="T8" fmla="*/ 717 w 1430"/>
                    <a:gd name="T9" fmla="*/ 0 h 582"/>
                    <a:gd name="T10" fmla="*/ 0 w 1430"/>
                    <a:gd name="T11" fmla="*/ 290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30" h="582">
                      <a:moveTo>
                        <a:pt x="0" y="290"/>
                      </a:moveTo>
                      <a:lnTo>
                        <a:pt x="0" y="290"/>
                      </a:lnTo>
                      <a:cubicBezTo>
                        <a:pt x="0" y="450"/>
                        <a:pt x="319" y="581"/>
                        <a:pt x="717" y="581"/>
                      </a:cubicBezTo>
                      <a:cubicBezTo>
                        <a:pt x="1111" y="581"/>
                        <a:pt x="1429" y="450"/>
                        <a:pt x="1429" y="290"/>
                      </a:cubicBezTo>
                      <a:cubicBezTo>
                        <a:pt x="1429" y="131"/>
                        <a:pt x="1111" y="0"/>
                        <a:pt x="717" y="0"/>
                      </a:cubicBezTo>
                      <a:cubicBezTo>
                        <a:pt x="319" y="0"/>
                        <a:pt x="0" y="131"/>
                        <a:pt x="0" y="290"/>
                      </a:cubicBezTo>
                    </a:path>
                  </a:pathLst>
                </a:custGeom>
                <a:solidFill>
                  <a:srgbClr val="FFC90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95" name="Freeform 87">
                  <a:extLst>
                    <a:ext uri="{FF2B5EF4-FFF2-40B4-BE49-F238E27FC236}">
                      <a16:creationId xmlns:a16="http://schemas.microsoft.com/office/drawing/2014/main" xmlns="" id="{390D8441-BAA2-411B-A360-658556CB45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4570" y="3304213"/>
                  <a:ext cx="553383" cy="216186"/>
                </a:xfrm>
                <a:custGeom>
                  <a:avLst/>
                  <a:gdLst>
                    <a:gd name="T0" fmla="*/ 0 w 1234"/>
                    <a:gd name="T1" fmla="*/ 243 h 483"/>
                    <a:gd name="T2" fmla="*/ 0 w 1234"/>
                    <a:gd name="T3" fmla="*/ 243 h 483"/>
                    <a:gd name="T4" fmla="*/ 619 w 1234"/>
                    <a:gd name="T5" fmla="*/ 482 h 483"/>
                    <a:gd name="T6" fmla="*/ 1233 w 1234"/>
                    <a:gd name="T7" fmla="*/ 243 h 483"/>
                    <a:gd name="T8" fmla="*/ 619 w 1234"/>
                    <a:gd name="T9" fmla="*/ 0 h 483"/>
                    <a:gd name="T10" fmla="*/ 0 w 1234"/>
                    <a:gd name="T11" fmla="*/ 243 h 4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34" h="483">
                      <a:moveTo>
                        <a:pt x="0" y="243"/>
                      </a:moveTo>
                      <a:lnTo>
                        <a:pt x="0" y="243"/>
                      </a:lnTo>
                      <a:cubicBezTo>
                        <a:pt x="0" y="374"/>
                        <a:pt x="277" y="482"/>
                        <a:pt x="619" y="482"/>
                      </a:cubicBezTo>
                      <a:cubicBezTo>
                        <a:pt x="956" y="482"/>
                        <a:pt x="1233" y="374"/>
                        <a:pt x="1233" y="243"/>
                      </a:cubicBezTo>
                      <a:cubicBezTo>
                        <a:pt x="1233" y="107"/>
                        <a:pt x="956" y="0"/>
                        <a:pt x="619" y="0"/>
                      </a:cubicBezTo>
                      <a:cubicBezTo>
                        <a:pt x="277" y="0"/>
                        <a:pt x="0" y="107"/>
                        <a:pt x="0" y="243"/>
                      </a:cubicBez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96" name="Freeform 88">
                  <a:extLst>
                    <a:ext uri="{FF2B5EF4-FFF2-40B4-BE49-F238E27FC236}">
                      <a16:creationId xmlns:a16="http://schemas.microsoft.com/office/drawing/2014/main" xmlns="" id="{7F8EDC23-DC0E-4367-8944-5D66B81CF4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5149" y="3286363"/>
                  <a:ext cx="638671" cy="259820"/>
                </a:xfrm>
                <a:custGeom>
                  <a:avLst/>
                  <a:gdLst>
                    <a:gd name="T0" fmla="*/ 57 w 1426"/>
                    <a:gd name="T1" fmla="*/ 178 h 582"/>
                    <a:gd name="T2" fmla="*/ 57 w 1426"/>
                    <a:gd name="T3" fmla="*/ 178 h 582"/>
                    <a:gd name="T4" fmla="*/ 713 w 1426"/>
                    <a:gd name="T5" fmla="*/ 0 h 582"/>
                    <a:gd name="T6" fmla="*/ 1369 w 1426"/>
                    <a:gd name="T7" fmla="*/ 178 h 582"/>
                    <a:gd name="T8" fmla="*/ 1425 w 1426"/>
                    <a:gd name="T9" fmla="*/ 178 h 582"/>
                    <a:gd name="T10" fmla="*/ 1425 w 1426"/>
                    <a:gd name="T11" fmla="*/ 291 h 582"/>
                    <a:gd name="T12" fmla="*/ 713 w 1426"/>
                    <a:gd name="T13" fmla="*/ 581 h 582"/>
                    <a:gd name="T14" fmla="*/ 0 w 1426"/>
                    <a:gd name="T15" fmla="*/ 291 h 582"/>
                    <a:gd name="T16" fmla="*/ 0 w 1426"/>
                    <a:gd name="T17" fmla="*/ 178 h 582"/>
                    <a:gd name="T18" fmla="*/ 57 w 1426"/>
                    <a:gd name="T19" fmla="*/ 178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26" h="582">
                      <a:moveTo>
                        <a:pt x="57" y="178"/>
                      </a:moveTo>
                      <a:lnTo>
                        <a:pt x="57" y="178"/>
                      </a:lnTo>
                      <a:cubicBezTo>
                        <a:pt x="165" y="75"/>
                        <a:pt x="418" y="0"/>
                        <a:pt x="713" y="0"/>
                      </a:cubicBezTo>
                      <a:cubicBezTo>
                        <a:pt x="1008" y="0"/>
                        <a:pt x="1261" y="75"/>
                        <a:pt x="1369" y="178"/>
                      </a:cubicBezTo>
                      <a:cubicBezTo>
                        <a:pt x="1425" y="178"/>
                        <a:pt x="1425" y="178"/>
                        <a:pt x="1425" y="178"/>
                      </a:cubicBezTo>
                      <a:cubicBezTo>
                        <a:pt x="1425" y="291"/>
                        <a:pt x="1425" y="291"/>
                        <a:pt x="1425" y="291"/>
                      </a:cubicBezTo>
                      <a:cubicBezTo>
                        <a:pt x="1425" y="450"/>
                        <a:pt x="1107" y="581"/>
                        <a:pt x="713" y="581"/>
                      </a:cubicBezTo>
                      <a:cubicBezTo>
                        <a:pt x="319" y="581"/>
                        <a:pt x="0" y="450"/>
                        <a:pt x="0" y="291"/>
                      </a:cubicBezTo>
                      <a:cubicBezTo>
                        <a:pt x="0" y="178"/>
                        <a:pt x="0" y="178"/>
                        <a:pt x="0" y="178"/>
                      </a:cubicBezTo>
                      <a:lnTo>
                        <a:pt x="57" y="178"/>
                      </a:ln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97" name="Freeform 89">
                  <a:extLst>
                    <a:ext uri="{FF2B5EF4-FFF2-40B4-BE49-F238E27FC236}">
                      <a16:creationId xmlns:a16="http://schemas.microsoft.com/office/drawing/2014/main" xmlns="" id="{3C8B65E8-F916-4E0B-B1FD-676BE0219E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5149" y="3236779"/>
                  <a:ext cx="638671" cy="259820"/>
                </a:xfrm>
                <a:custGeom>
                  <a:avLst/>
                  <a:gdLst>
                    <a:gd name="T0" fmla="*/ 0 w 1426"/>
                    <a:gd name="T1" fmla="*/ 290 h 582"/>
                    <a:gd name="T2" fmla="*/ 0 w 1426"/>
                    <a:gd name="T3" fmla="*/ 290 h 582"/>
                    <a:gd name="T4" fmla="*/ 713 w 1426"/>
                    <a:gd name="T5" fmla="*/ 581 h 582"/>
                    <a:gd name="T6" fmla="*/ 1425 w 1426"/>
                    <a:gd name="T7" fmla="*/ 290 h 582"/>
                    <a:gd name="T8" fmla="*/ 713 w 1426"/>
                    <a:gd name="T9" fmla="*/ 0 h 582"/>
                    <a:gd name="T10" fmla="*/ 0 w 1426"/>
                    <a:gd name="T11" fmla="*/ 290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26" h="582">
                      <a:moveTo>
                        <a:pt x="0" y="290"/>
                      </a:moveTo>
                      <a:lnTo>
                        <a:pt x="0" y="290"/>
                      </a:lnTo>
                      <a:cubicBezTo>
                        <a:pt x="0" y="450"/>
                        <a:pt x="319" y="581"/>
                        <a:pt x="713" y="581"/>
                      </a:cubicBezTo>
                      <a:cubicBezTo>
                        <a:pt x="1107" y="581"/>
                        <a:pt x="1425" y="450"/>
                        <a:pt x="1425" y="290"/>
                      </a:cubicBezTo>
                      <a:cubicBezTo>
                        <a:pt x="1425" y="131"/>
                        <a:pt x="1107" y="0"/>
                        <a:pt x="713" y="0"/>
                      </a:cubicBezTo>
                      <a:cubicBezTo>
                        <a:pt x="319" y="0"/>
                        <a:pt x="0" y="131"/>
                        <a:pt x="0" y="290"/>
                      </a:cubicBezTo>
                    </a:path>
                  </a:pathLst>
                </a:custGeom>
                <a:solidFill>
                  <a:srgbClr val="FFC90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98" name="Freeform 90">
                  <a:extLst>
                    <a:ext uri="{FF2B5EF4-FFF2-40B4-BE49-F238E27FC236}">
                      <a16:creationId xmlns:a16="http://schemas.microsoft.com/office/drawing/2014/main" xmlns="" id="{86CB21A2-DA12-437B-81CD-BC4CAB748B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0768" y="3244712"/>
                  <a:ext cx="553383" cy="216186"/>
                </a:xfrm>
                <a:custGeom>
                  <a:avLst/>
                  <a:gdLst>
                    <a:gd name="T0" fmla="*/ 0 w 1234"/>
                    <a:gd name="T1" fmla="*/ 239 h 484"/>
                    <a:gd name="T2" fmla="*/ 0 w 1234"/>
                    <a:gd name="T3" fmla="*/ 239 h 484"/>
                    <a:gd name="T4" fmla="*/ 614 w 1234"/>
                    <a:gd name="T5" fmla="*/ 483 h 484"/>
                    <a:gd name="T6" fmla="*/ 1233 w 1234"/>
                    <a:gd name="T7" fmla="*/ 239 h 484"/>
                    <a:gd name="T8" fmla="*/ 614 w 1234"/>
                    <a:gd name="T9" fmla="*/ 0 h 484"/>
                    <a:gd name="T10" fmla="*/ 0 w 1234"/>
                    <a:gd name="T11" fmla="*/ 239 h 4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34" h="484">
                      <a:moveTo>
                        <a:pt x="0" y="239"/>
                      </a:moveTo>
                      <a:lnTo>
                        <a:pt x="0" y="239"/>
                      </a:lnTo>
                      <a:cubicBezTo>
                        <a:pt x="0" y="375"/>
                        <a:pt x="277" y="483"/>
                        <a:pt x="614" y="483"/>
                      </a:cubicBezTo>
                      <a:cubicBezTo>
                        <a:pt x="956" y="483"/>
                        <a:pt x="1233" y="375"/>
                        <a:pt x="1233" y="239"/>
                      </a:cubicBezTo>
                      <a:cubicBezTo>
                        <a:pt x="1233" y="108"/>
                        <a:pt x="956" y="0"/>
                        <a:pt x="614" y="0"/>
                      </a:cubicBezTo>
                      <a:cubicBezTo>
                        <a:pt x="277" y="0"/>
                        <a:pt x="0" y="108"/>
                        <a:pt x="0" y="239"/>
                      </a:cubicBez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399" name="Freeform 91">
                  <a:extLst>
                    <a:ext uri="{FF2B5EF4-FFF2-40B4-BE49-F238E27FC236}">
                      <a16:creationId xmlns:a16="http://schemas.microsoft.com/office/drawing/2014/main" xmlns="" id="{8A41988B-D3CC-4A23-82BF-09DC87F307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7050" y="3214962"/>
                  <a:ext cx="640655" cy="259820"/>
                </a:xfrm>
                <a:custGeom>
                  <a:avLst/>
                  <a:gdLst>
                    <a:gd name="T0" fmla="*/ 61 w 1430"/>
                    <a:gd name="T1" fmla="*/ 178 h 582"/>
                    <a:gd name="T2" fmla="*/ 61 w 1430"/>
                    <a:gd name="T3" fmla="*/ 178 h 582"/>
                    <a:gd name="T4" fmla="*/ 717 w 1430"/>
                    <a:gd name="T5" fmla="*/ 0 h 582"/>
                    <a:gd name="T6" fmla="*/ 1373 w 1430"/>
                    <a:gd name="T7" fmla="*/ 178 h 582"/>
                    <a:gd name="T8" fmla="*/ 1429 w 1430"/>
                    <a:gd name="T9" fmla="*/ 178 h 582"/>
                    <a:gd name="T10" fmla="*/ 1429 w 1430"/>
                    <a:gd name="T11" fmla="*/ 290 h 582"/>
                    <a:gd name="T12" fmla="*/ 717 w 1430"/>
                    <a:gd name="T13" fmla="*/ 581 h 582"/>
                    <a:gd name="T14" fmla="*/ 0 w 1430"/>
                    <a:gd name="T15" fmla="*/ 290 h 582"/>
                    <a:gd name="T16" fmla="*/ 0 w 1430"/>
                    <a:gd name="T17" fmla="*/ 178 h 582"/>
                    <a:gd name="T18" fmla="*/ 61 w 1430"/>
                    <a:gd name="T19" fmla="*/ 178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30" h="582">
                      <a:moveTo>
                        <a:pt x="61" y="178"/>
                      </a:moveTo>
                      <a:lnTo>
                        <a:pt x="61" y="178"/>
                      </a:lnTo>
                      <a:cubicBezTo>
                        <a:pt x="169" y="75"/>
                        <a:pt x="422" y="0"/>
                        <a:pt x="717" y="0"/>
                      </a:cubicBezTo>
                      <a:cubicBezTo>
                        <a:pt x="1007" y="0"/>
                        <a:pt x="1260" y="75"/>
                        <a:pt x="1373" y="178"/>
                      </a:cubicBezTo>
                      <a:cubicBezTo>
                        <a:pt x="1429" y="178"/>
                        <a:pt x="1429" y="178"/>
                        <a:pt x="1429" y="178"/>
                      </a:cubicBezTo>
                      <a:cubicBezTo>
                        <a:pt x="1429" y="290"/>
                        <a:pt x="1429" y="290"/>
                        <a:pt x="1429" y="290"/>
                      </a:cubicBezTo>
                      <a:cubicBezTo>
                        <a:pt x="1429" y="454"/>
                        <a:pt x="1111" y="581"/>
                        <a:pt x="717" y="581"/>
                      </a:cubicBezTo>
                      <a:cubicBezTo>
                        <a:pt x="319" y="581"/>
                        <a:pt x="0" y="454"/>
                        <a:pt x="0" y="290"/>
                      </a:cubicBezTo>
                      <a:cubicBezTo>
                        <a:pt x="0" y="178"/>
                        <a:pt x="0" y="178"/>
                        <a:pt x="0" y="178"/>
                      </a:cubicBezTo>
                      <a:lnTo>
                        <a:pt x="61" y="178"/>
                      </a:ln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400" name="Freeform 92">
                  <a:extLst>
                    <a:ext uri="{FF2B5EF4-FFF2-40B4-BE49-F238E27FC236}">
                      <a16:creationId xmlns:a16="http://schemas.microsoft.com/office/drawing/2014/main" xmlns="" id="{050976C1-EA7B-47CF-A0E6-9A79F0D14B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7050" y="3165378"/>
                  <a:ext cx="640655" cy="259820"/>
                </a:xfrm>
                <a:custGeom>
                  <a:avLst/>
                  <a:gdLst>
                    <a:gd name="T0" fmla="*/ 0 w 1430"/>
                    <a:gd name="T1" fmla="*/ 290 h 581"/>
                    <a:gd name="T2" fmla="*/ 0 w 1430"/>
                    <a:gd name="T3" fmla="*/ 290 h 581"/>
                    <a:gd name="T4" fmla="*/ 717 w 1430"/>
                    <a:gd name="T5" fmla="*/ 580 h 581"/>
                    <a:gd name="T6" fmla="*/ 1429 w 1430"/>
                    <a:gd name="T7" fmla="*/ 290 h 581"/>
                    <a:gd name="T8" fmla="*/ 717 w 1430"/>
                    <a:gd name="T9" fmla="*/ 0 h 581"/>
                    <a:gd name="T10" fmla="*/ 0 w 1430"/>
                    <a:gd name="T11" fmla="*/ 290 h 5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30" h="581">
                      <a:moveTo>
                        <a:pt x="0" y="290"/>
                      </a:moveTo>
                      <a:lnTo>
                        <a:pt x="0" y="290"/>
                      </a:lnTo>
                      <a:cubicBezTo>
                        <a:pt x="0" y="449"/>
                        <a:pt x="319" y="580"/>
                        <a:pt x="717" y="580"/>
                      </a:cubicBezTo>
                      <a:cubicBezTo>
                        <a:pt x="1111" y="580"/>
                        <a:pt x="1429" y="449"/>
                        <a:pt x="1429" y="290"/>
                      </a:cubicBezTo>
                      <a:cubicBezTo>
                        <a:pt x="1429" y="131"/>
                        <a:pt x="1111" y="0"/>
                        <a:pt x="717" y="0"/>
                      </a:cubicBezTo>
                      <a:cubicBezTo>
                        <a:pt x="319" y="0"/>
                        <a:pt x="0" y="131"/>
                        <a:pt x="0" y="290"/>
                      </a:cubicBezTo>
                    </a:path>
                  </a:pathLst>
                </a:custGeom>
                <a:solidFill>
                  <a:srgbClr val="FFC90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401" name="Freeform 93">
                  <a:extLst>
                    <a:ext uri="{FF2B5EF4-FFF2-40B4-BE49-F238E27FC236}">
                      <a16:creationId xmlns:a16="http://schemas.microsoft.com/office/drawing/2014/main" xmlns="" id="{FECF7FEA-5CCC-4F54-8B23-4361851D3D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20686" y="3173312"/>
                  <a:ext cx="553383" cy="216186"/>
                </a:xfrm>
                <a:custGeom>
                  <a:avLst/>
                  <a:gdLst>
                    <a:gd name="T0" fmla="*/ 0 w 1233"/>
                    <a:gd name="T1" fmla="*/ 243 h 484"/>
                    <a:gd name="T2" fmla="*/ 0 w 1233"/>
                    <a:gd name="T3" fmla="*/ 243 h 484"/>
                    <a:gd name="T4" fmla="*/ 618 w 1233"/>
                    <a:gd name="T5" fmla="*/ 483 h 484"/>
                    <a:gd name="T6" fmla="*/ 1232 w 1233"/>
                    <a:gd name="T7" fmla="*/ 243 h 484"/>
                    <a:gd name="T8" fmla="*/ 618 w 1233"/>
                    <a:gd name="T9" fmla="*/ 0 h 484"/>
                    <a:gd name="T10" fmla="*/ 0 w 1233"/>
                    <a:gd name="T11" fmla="*/ 243 h 4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33" h="484">
                      <a:moveTo>
                        <a:pt x="0" y="243"/>
                      </a:moveTo>
                      <a:lnTo>
                        <a:pt x="0" y="243"/>
                      </a:lnTo>
                      <a:cubicBezTo>
                        <a:pt x="0" y="375"/>
                        <a:pt x="276" y="483"/>
                        <a:pt x="618" y="483"/>
                      </a:cubicBezTo>
                      <a:cubicBezTo>
                        <a:pt x="955" y="483"/>
                        <a:pt x="1232" y="375"/>
                        <a:pt x="1232" y="243"/>
                      </a:cubicBezTo>
                      <a:cubicBezTo>
                        <a:pt x="1232" y="108"/>
                        <a:pt x="955" y="0"/>
                        <a:pt x="618" y="0"/>
                      </a:cubicBezTo>
                      <a:cubicBezTo>
                        <a:pt x="276" y="0"/>
                        <a:pt x="0" y="108"/>
                        <a:pt x="0" y="243"/>
                      </a:cubicBez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402" name="Freeform 94">
                  <a:extLst>
                    <a:ext uri="{FF2B5EF4-FFF2-40B4-BE49-F238E27FC236}">
                      <a16:creationId xmlns:a16="http://schemas.microsoft.com/office/drawing/2014/main" xmlns="" id="{B333B22D-CBCE-483D-BDD3-2CD04251B6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7298" y="3139595"/>
                  <a:ext cx="642638" cy="259820"/>
                </a:xfrm>
                <a:custGeom>
                  <a:avLst/>
                  <a:gdLst>
                    <a:gd name="T0" fmla="*/ 61 w 1431"/>
                    <a:gd name="T1" fmla="*/ 178 h 582"/>
                    <a:gd name="T2" fmla="*/ 61 w 1431"/>
                    <a:gd name="T3" fmla="*/ 178 h 582"/>
                    <a:gd name="T4" fmla="*/ 717 w 1431"/>
                    <a:gd name="T5" fmla="*/ 0 h 582"/>
                    <a:gd name="T6" fmla="*/ 1374 w 1431"/>
                    <a:gd name="T7" fmla="*/ 178 h 582"/>
                    <a:gd name="T8" fmla="*/ 1430 w 1431"/>
                    <a:gd name="T9" fmla="*/ 178 h 582"/>
                    <a:gd name="T10" fmla="*/ 1430 w 1431"/>
                    <a:gd name="T11" fmla="*/ 291 h 582"/>
                    <a:gd name="T12" fmla="*/ 717 w 1431"/>
                    <a:gd name="T13" fmla="*/ 581 h 582"/>
                    <a:gd name="T14" fmla="*/ 0 w 1431"/>
                    <a:gd name="T15" fmla="*/ 291 h 582"/>
                    <a:gd name="T16" fmla="*/ 0 w 1431"/>
                    <a:gd name="T17" fmla="*/ 178 h 582"/>
                    <a:gd name="T18" fmla="*/ 61 w 1431"/>
                    <a:gd name="T19" fmla="*/ 178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31" h="582">
                      <a:moveTo>
                        <a:pt x="61" y="178"/>
                      </a:moveTo>
                      <a:lnTo>
                        <a:pt x="61" y="178"/>
                      </a:lnTo>
                      <a:cubicBezTo>
                        <a:pt x="169" y="70"/>
                        <a:pt x="422" y="0"/>
                        <a:pt x="717" y="0"/>
                      </a:cubicBezTo>
                      <a:cubicBezTo>
                        <a:pt x="1012" y="0"/>
                        <a:pt x="1261" y="70"/>
                        <a:pt x="1374" y="178"/>
                      </a:cubicBezTo>
                      <a:cubicBezTo>
                        <a:pt x="1430" y="178"/>
                        <a:pt x="1430" y="178"/>
                        <a:pt x="1430" y="178"/>
                      </a:cubicBezTo>
                      <a:cubicBezTo>
                        <a:pt x="1430" y="291"/>
                        <a:pt x="1430" y="291"/>
                        <a:pt x="1430" y="291"/>
                      </a:cubicBezTo>
                      <a:cubicBezTo>
                        <a:pt x="1430" y="450"/>
                        <a:pt x="1111" y="581"/>
                        <a:pt x="717" y="581"/>
                      </a:cubicBezTo>
                      <a:cubicBezTo>
                        <a:pt x="324" y="581"/>
                        <a:pt x="0" y="450"/>
                        <a:pt x="0" y="291"/>
                      </a:cubicBezTo>
                      <a:cubicBezTo>
                        <a:pt x="0" y="178"/>
                        <a:pt x="0" y="178"/>
                        <a:pt x="0" y="178"/>
                      </a:cubicBezTo>
                      <a:lnTo>
                        <a:pt x="61" y="178"/>
                      </a:ln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403" name="Freeform 95">
                  <a:extLst>
                    <a:ext uri="{FF2B5EF4-FFF2-40B4-BE49-F238E27FC236}">
                      <a16:creationId xmlns:a16="http://schemas.microsoft.com/office/drawing/2014/main" xmlns="" id="{0CCE31EA-4FA8-4541-9CD7-1F102C3967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7298" y="3090011"/>
                  <a:ext cx="642638" cy="259820"/>
                </a:xfrm>
                <a:custGeom>
                  <a:avLst/>
                  <a:gdLst>
                    <a:gd name="T0" fmla="*/ 0 w 1431"/>
                    <a:gd name="T1" fmla="*/ 290 h 581"/>
                    <a:gd name="T2" fmla="*/ 0 w 1431"/>
                    <a:gd name="T3" fmla="*/ 290 h 581"/>
                    <a:gd name="T4" fmla="*/ 717 w 1431"/>
                    <a:gd name="T5" fmla="*/ 580 h 581"/>
                    <a:gd name="T6" fmla="*/ 1430 w 1431"/>
                    <a:gd name="T7" fmla="*/ 290 h 581"/>
                    <a:gd name="T8" fmla="*/ 717 w 1431"/>
                    <a:gd name="T9" fmla="*/ 0 h 581"/>
                    <a:gd name="T10" fmla="*/ 0 w 1431"/>
                    <a:gd name="T11" fmla="*/ 290 h 5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31" h="581">
                      <a:moveTo>
                        <a:pt x="0" y="290"/>
                      </a:moveTo>
                      <a:lnTo>
                        <a:pt x="0" y="290"/>
                      </a:lnTo>
                      <a:cubicBezTo>
                        <a:pt x="0" y="449"/>
                        <a:pt x="324" y="580"/>
                        <a:pt x="717" y="580"/>
                      </a:cubicBezTo>
                      <a:cubicBezTo>
                        <a:pt x="1111" y="580"/>
                        <a:pt x="1430" y="449"/>
                        <a:pt x="1430" y="290"/>
                      </a:cubicBezTo>
                      <a:cubicBezTo>
                        <a:pt x="1430" y="126"/>
                        <a:pt x="1111" y="0"/>
                        <a:pt x="717" y="0"/>
                      </a:cubicBezTo>
                      <a:cubicBezTo>
                        <a:pt x="324" y="0"/>
                        <a:pt x="0" y="126"/>
                        <a:pt x="0" y="290"/>
                      </a:cubicBezTo>
                    </a:path>
                  </a:pathLst>
                </a:custGeom>
                <a:solidFill>
                  <a:srgbClr val="FFC90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404" name="Freeform 96">
                  <a:extLst>
                    <a:ext uri="{FF2B5EF4-FFF2-40B4-BE49-F238E27FC236}">
                      <a16:creationId xmlns:a16="http://schemas.microsoft.com/office/drawing/2014/main" xmlns="" id="{A9DCD336-E734-4F8A-90AB-5B514116B3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0934" y="3097944"/>
                  <a:ext cx="553383" cy="216186"/>
                </a:xfrm>
                <a:custGeom>
                  <a:avLst/>
                  <a:gdLst>
                    <a:gd name="T0" fmla="*/ 0 w 1233"/>
                    <a:gd name="T1" fmla="*/ 239 h 484"/>
                    <a:gd name="T2" fmla="*/ 0 w 1233"/>
                    <a:gd name="T3" fmla="*/ 239 h 484"/>
                    <a:gd name="T4" fmla="*/ 618 w 1233"/>
                    <a:gd name="T5" fmla="*/ 483 h 484"/>
                    <a:gd name="T6" fmla="*/ 1232 w 1233"/>
                    <a:gd name="T7" fmla="*/ 239 h 484"/>
                    <a:gd name="T8" fmla="*/ 618 w 1233"/>
                    <a:gd name="T9" fmla="*/ 0 h 484"/>
                    <a:gd name="T10" fmla="*/ 0 w 1233"/>
                    <a:gd name="T11" fmla="*/ 239 h 4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33" h="484">
                      <a:moveTo>
                        <a:pt x="0" y="239"/>
                      </a:moveTo>
                      <a:lnTo>
                        <a:pt x="0" y="239"/>
                      </a:lnTo>
                      <a:cubicBezTo>
                        <a:pt x="0" y="375"/>
                        <a:pt x="276" y="483"/>
                        <a:pt x="618" y="483"/>
                      </a:cubicBezTo>
                      <a:cubicBezTo>
                        <a:pt x="956" y="483"/>
                        <a:pt x="1232" y="375"/>
                        <a:pt x="1232" y="239"/>
                      </a:cubicBezTo>
                      <a:cubicBezTo>
                        <a:pt x="1232" y="108"/>
                        <a:pt x="956" y="0"/>
                        <a:pt x="618" y="0"/>
                      </a:cubicBezTo>
                      <a:cubicBezTo>
                        <a:pt x="276" y="0"/>
                        <a:pt x="0" y="108"/>
                        <a:pt x="0" y="239"/>
                      </a:cubicBez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405" name="Freeform 97">
                  <a:extLst>
                    <a:ext uri="{FF2B5EF4-FFF2-40B4-BE49-F238E27FC236}">
                      <a16:creationId xmlns:a16="http://schemas.microsoft.com/office/drawing/2014/main" xmlns="" id="{AE0AAEC6-F1B6-48EC-A80B-285828BD65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7215" y="3068194"/>
                  <a:ext cx="638671" cy="259820"/>
                </a:xfrm>
                <a:custGeom>
                  <a:avLst/>
                  <a:gdLst>
                    <a:gd name="T0" fmla="*/ 56 w 1425"/>
                    <a:gd name="T1" fmla="*/ 178 h 582"/>
                    <a:gd name="T2" fmla="*/ 56 w 1425"/>
                    <a:gd name="T3" fmla="*/ 178 h 582"/>
                    <a:gd name="T4" fmla="*/ 712 w 1425"/>
                    <a:gd name="T5" fmla="*/ 0 h 582"/>
                    <a:gd name="T6" fmla="*/ 1368 w 1425"/>
                    <a:gd name="T7" fmla="*/ 178 h 582"/>
                    <a:gd name="T8" fmla="*/ 1424 w 1425"/>
                    <a:gd name="T9" fmla="*/ 178 h 582"/>
                    <a:gd name="T10" fmla="*/ 1424 w 1425"/>
                    <a:gd name="T11" fmla="*/ 290 h 582"/>
                    <a:gd name="T12" fmla="*/ 712 w 1425"/>
                    <a:gd name="T13" fmla="*/ 581 h 582"/>
                    <a:gd name="T14" fmla="*/ 0 w 1425"/>
                    <a:gd name="T15" fmla="*/ 290 h 582"/>
                    <a:gd name="T16" fmla="*/ 0 w 1425"/>
                    <a:gd name="T17" fmla="*/ 178 h 582"/>
                    <a:gd name="T18" fmla="*/ 56 w 1425"/>
                    <a:gd name="T19" fmla="*/ 178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25" h="582">
                      <a:moveTo>
                        <a:pt x="56" y="178"/>
                      </a:moveTo>
                      <a:lnTo>
                        <a:pt x="56" y="178"/>
                      </a:lnTo>
                      <a:cubicBezTo>
                        <a:pt x="164" y="75"/>
                        <a:pt x="417" y="0"/>
                        <a:pt x="712" y="0"/>
                      </a:cubicBezTo>
                      <a:cubicBezTo>
                        <a:pt x="1007" y="0"/>
                        <a:pt x="1260" y="75"/>
                        <a:pt x="1368" y="178"/>
                      </a:cubicBezTo>
                      <a:cubicBezTo>
                        <a:pt x="1424" y="178"/>
                        <a:pt x="1424" y="178"/>
                        <a:pt x="1424" y="178"/>
                      </a:cubicBezTo>
                      <a:cubicBezTo>
                        <a:pt x="1424" y="290"/>
                        <a:pt x="1424" y="290"/>
                        <a:pt x="1424" y="290"/>
                      </a:cubicBezTo>
                      <a:cubicBezTo>
                        <a:pt x="1424" y="450"/>
                        <a:pt x="1106" y="581"/>
                        <a:pt x="712" y="581"/>
                      </a:cubicBezTo>
                      <a:cubicBezTo>
                        <a:pt x="319" y="581"/>
                        <a:pt x="0" y="450"/>
                        <a:pt x="0" y="290"/>
                      </a:cubicBezTo>
                      <a:cubicBezTo>
                        <a:pt x="0" y="178"/>
                        <a:pt x="0" y="178"/>
                        <a:pt x="0" y="178"/>
                      </a:cubicBezTo>
                      <a:lnTo>
                        <a:pt x="56" y="178"/>
                      </a:ln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406" name="Freeform 98">
                  <a:extLst>
                    <a:ext uri="{FF2B5EF4-FFF2-40B4-BE49-F238E27FC236}">
                      <a16:creationId xmlns:a16="http://schemas.microsoft.com/office/drawing/2014/main" xmlns="" id="{6C7663C4-CD8A-4CFC-8876-D3422863DB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7215" y="3016626"/>
                  <a:ext cx="638671" cy="259820"/>
                </a:xfrm>
                <a:custGeom>
                  <a:avLst/>
                  <a:gdLst>
                    <a:gd name="T0" fmla="*/ 0 w 1425"/>
                    <a:gd name="T1" fmla="*/ 291 h 583"/>
                    <a:gd name="T2" fmla="*/ 0 w 1425"/>
                    <a:gd name="T3" fmla="*/ 291 h 583"/>
                    <a:gd name="T4" fmla="*/ 712 w 1425"/>
                    <a:gd name="T5" fmla="*/ 582 h 583"/>
                    <a:gd name="T6" fmla="*/ 1424 w 1425"/>
                    <a:gd name="T7" fmla="*/ 291 h 583"/>
                    <a:gd name="T8" fmla="*/ 712 w 1425"/>
                    <a:gd name="T9" fmla="*/ 0 h 583"/>
                    <a:gd name="T10" fmla="*/ 0 w 1425"/>
                    <a:gd name="T11" fmla="*/ 291 h 5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25" h="583">
                      <a:moveTo>
                        <a:pt x="0" y="291"/>
                      </a:moveTo>
                      <a:lnTo>
                        <a:pt x="0" y="291"/>
                      </a:lnTo>
                      <a:cubicBezTo>
                        <a:pt x="0" y="450"/>
                        <a:pt x="319" y="582"/>
                        <a:pt x="712" y="582"/>
                      </a:cubicBezTo>
                      <a:cubicBezTo>
                        <a:pt x="1106" y="582"/>
                        <a:pt x="1424" y="450"/>
                        <a:pt x="1424" y="291"/>
                      </a:cubicBezTo>
                      <a:cubicBezTo>
                        <a:pt x="1424" y="127"/>
                        <a:pt x="1106" y="0"/>
                        <a:pt x="712" y="0"/>
                      </a:cubicBezTo>
                      <a:cubicBezTo>
                        <a:pt x="319" y="0"/>
                        <a:pt x="0" y="127"/>
                        <a:pt x="0" y="291"/>
                      </a:cubicBezTo>
                    </a:path>
                  </a:pathLst>
                </a:custGeom>
                <a:solidFill>
                  <a:srgbClr val="FFC90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407" name="Freeform 99">
                  <a:extLst>
                    <a:ext uri="{FF2B5EF4-FFF2-40B4-BE49-F238E27FC236}">
                      <a16:creationId xmlns:a16="http://schemas.microsoft.com/office/drawing/2014/main" xmlns="" id="{063BFEE9-39CC-4B37-880E-28EEC44E89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8868" y="3026543"/>
                  <a:ext cx="553383" cy="216186"/>
                </a:xfrm>
                <a:custGeom>
                  <a:avLst/>
                  <a:gdLst>
                    <a:gd name="T0" fmla="*/ 0 w 1233"/>
                    <a:gd name="T1" fmla="*/ 239 h 484"/>
                    <a:gd name="T2" fmla="*/ 0 w 1233"/>
                    <a:gd name="T3" fmla="*/ 239 h 484"/>
                    <a:gd name="T4" fmla="*/ 618 w 1233"/>
                    <a:gd name="T5" fmla="*/ 483 h 484"/>
                    <a:gd name="T6" fmla="*/ 1232 w 1233"/>
                    <a:gd name="T7" fmla="*/ 239 h 484"/>
                    <a:gd name="T8" fmla="*/ 618 w 1233"/>
                    <a:gd name="T9" fmla="*/ 0 h 484"/>
                    <a:gd name="T10" fmla="*/ 0 w 1233"/>
                    <a:gd name="T11" fmla="*/ 239 h 4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33" h="484">
                      <a:moveTo>
                        <a:pt x="0" y="239"/>
                      </a:moveTo>
                      <a:lnTo>
                        <a:pt x="0" y="239"/>
                      </a:lnTo>
                      <a:cubicBezTo>
                        <a:pt x="0" y="375"/>
                        <a:pt x="276" y="483"/>
                        <a:pt x="618" y="483"/>
                      </a:cubicBezTo>
                      <a:cubicBezTo>
                        <a:pt x="955" y="483"/>
                        <a:pt x="1232" y="375"/>
                        <a:pt x="1232" y="239"/>
                      </a:cubicBezTo>
                      <a:cubicBezTo>
                        <a:pt x="1232" y="108"/>
                        <a:pt x="955" y="0"/>
                        <a:pt x="618" y="0"/>
                      </a:cubicBezTo>
                      <a:cubicBezTo>
                        <a:pt x="276" y="0"/>
                        <a:pt x="0" y="108"/>
                        <a:pt x="0" y="239"/>
                      </a:cubicBez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408" name="Freeform 100">
                  <a:extLst>
                    <a:ext uri="{FF2B5EF4-FFF2-40B4-BE49-F238E27FC236}">
                      <a16:creationId xmlns:a16="http://schemas.microsoft.com/office/drawing/2014/main" xmlns="" id="{BE60C1E7-519A-49E5-B9AE-7FB449DF66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1513" y="3008693"/>
                  <a:ext cx="642638" cy="259820"/>
                </a:xfrm>
                <a:custGeom>
                  <a:avLst/>
                  <a:gdLst>
                    <a:gd name="T0" fmla="*/ 56 w 1431"/>
                    <a:gd name="T1" fmla="*/ 179 h 583"/>
                    <a:gd name="T2" fmla="*/ 56 w 1431"/>
                    <a:gd name="T3" fmla="*/ 179 h 583"/>
                    <a:gd name="T4" fmla="*/ 712 w 1431"/>
                    <a:gd name="T5" fmla="*/ 0 h 583"/>
                    <a:gd name="T6" fmla="*/ 1369 w 1431"/>
                    <a:gd name="T7" fmla="*/ 179 h 583"/>
                    <a:gd name="T8" fmla="*/ 1430 w 1431"/>
                    <a:gd name="T9" fmla="*/ 179 h 583"/>
                    <a:gd name="T10" fmla="*/ 1430 w 1431"/>
                    <a:gd name="T11" fmla="*/ 291 h 583"/>
                    <a:gd name="T12" fmla="*/ 712 w 1431"/>
                    <a:gd name="T13" fmla="*/ 582 h 583"/>
                    <a:gd name="T14" fmla="*/ 0 w 1431"/>
                    <a:gd name="T15" fmla="*/ 291 h 583"/>
                    <a:gd name="T16" fmla="*/ 0 w 1431"/>
                    <a:gd name="T17" fmla="*/ 179 h 583"/>
                    <a:gd name="T18" fmla="*/ 56 w 1431"/>
                    <a:gd name="T19" fmla="*/ 179 h 5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31" h="583">
                      <a:moveTo>
                        <a:pt x="56" y="179"/>
                      </a:moveTo>
                      <a:lnTo>
                        <a:pt x="56" y="179"/>
                      </a:lnTo>
                      <a:cubicBezTo>
                        <a:pt x="169" y="71"/>
                        <a:pt x="422" y="0"/>
                        <a:pt x="712" y="0"/>
                      </a:cubicBezTo>
                      <a:cubicBezTo>
                        <a:pt x="1008" y="0"/>
                        <a:pt x="1261" y="71"/>
                        <a:pt x="1369" y="179"/>
                      </a:cubicBezTo>
                      <a:cubicBezTo>
                        <a:pt x="1430" y="179"/>
                        <a:pt x="1430" y="179"/>
                        <a:pt x="1430" y="179"/>
                      </a:cubicBezTo>
                      <a:cubicBezTo>
                        <a:pt x="1430" y="291"/>
                        <a:pt x="1430" y="291"/>
                        <a:pt x="1430" y="291"/>
                      </a:cubicBezTo>
                      <a:cubicBezTo>
                        <a:pt x="1430" y="451"/>
                        <a:pt x="1106" y="582"/>
                        <a:pt x="712" y="582"/>
                      </a:cubicBezTo>
                      <a:cubicBezTo>
                        <a:pt x="319" y="582"/>
                        <a:pt x="0" y="451"/>
                        <a:pt x="0" y="291"/>
                      </a:cubicBezTo>
                      <a:cubicBezTo>
                        <a:pt x="0" y="179"/>
                        <a:pt x="0" y="179"/>
                        <a:pt x="0" y="179"/>
                      </a:cubicBezTo>
                      <a:lnTo>
                        <a:pt x="56" y="179"/>
                      </a:ln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409" name="Freeform 101">
                  <a:extLst>
                    <a:ext uri="{FF2B5EF4-FFF2-40B4-BE49-F238E27FC236}">
                      <a16:creationId xmlns:a16="http://schemas.microsoft.com/office/drawing/2014/main" xmlns="" id="{7F6071C6-82EC-4689-879A-2422BBFDA1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1513" y="2959109"/>
                  <a:ext cx="642638" cy="259820"/>
                </a:xfrm>
                <a:custGeom>
                  <a:avLst/>
                  <a:gdLst>
                    <a:gd name="T0" fmla="*/ 0 w 1431"/>
                    <a:gd name="T1" fmla="*/ 291 h 582"/>
                    <a:gd name="T2" fmla="*/ 0 w 1431"/>
                    <a:gd name="T3" fmla="*/ 291 h 582"/>
                    <a:gd name="T4" fmla="*/ 712 w 1431"/>
                    <a:gd name="T5" fmla="*/ 581 h 582"/>
                    <a:gd name="T6" fmla="*/ 1430 w 1431"/>
                    <a:gd name="T7" fmla="*/ 291 h 582"/>
                    <a:gd name="T8" fmla="*/ 712 w 1431"/>
                    <a:gd name="T9" fmla="*/ 0 h 582"/>
                    <a:gd name="T10" fmla="*/ 0 w 1431"/>
                    <a:gd name="T11" fmla="*/ 291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31" h="582">
                      <a:moveTo>
                        <a:pt x="0" y="291"/>
                      </a:moveTo>
                      <a:lnTo>
                        <a:pt x="0" y="291"/>
                      </a:lnTo>
                      <a:cubicBezTo>
                        <a:pt x="0" y="450"/>
                        <a:pt x="319" y="581"/>
                        <a:pt x="712" y="581"/>
                      </a:cubicBezTo>
                      <a:cubicBezTo>
                        <a:pt x="1106" y="581"/>
                        <a:pt x="1430" y="450"/>
                        <a:pt x="1430" y="291"/>
                      </a:cubicBezTo>
                      <a:cubicBezTo>
                        <a:pt x="1430" y="127"/>
                        <a:pt x="1106" y="0"/>
                        <a:pt x="712" y="0"/>
                      </a:cubicBezTo>
                      <a:cubicBezTo>
                        <a:pt x="319" y="0"/>
                        <a:pt x="0" y="127"/>
                        <a:pt x="0" y="291"/>
                      </a:cubicBezTo>
                    </a:path>
                  </a:pathLst>
                </a:custGeom>
                <a:solidFill>
                  <a:srgbClr val="FFC90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410" name="Freeform 102">
                  <a:extLst>
                    <a:ext uri="{FF2B5EF4-FFF2-40B4-BE49-F238E27FC236}">
                      <a16:creationId xmlns:a16="http://schemas.microsoft.com/office/drawing/2014/main" xmlns="" id="{9857A236-137A-4F6E-96D1-B6A51CF02E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5149" y="2967043"/>
                  <a:ext cx="553383" cy="216186"/>
                </a:xfrm>
                <a:custGeom>
                  <a:avLst/>
                  <a:gdLst>
                    <a:gd name="T0" fmla="*/ 0 w 1234"/>
                    <a:gd name="T1" fmla="*/ 239 h 484"/>
                    <a:gd name="T2" fmla="*/ 0 w 1234"/>
                    <a:gd name="T3" fmla="*/ 239 h 484"/>
                    <a:gd name="T4" fmla="*/ 614 w 1234"/>
                    <a:gd name="T5" fmla="*/ 483 h 484"/>
                    <a:gd name="T6" fmla="*/ 1233 w 1234"/>
                    <a:gd name="T7" fmla="*/ 239 h 484"/>
                    <a:gd name="T8" fmla="*/ 614 w 1234"/>
                    <a:gd name="T9" fmla="*/ 0 h 484"/>
                    <a:gd name="T10" fmla="*/ 0 w 1234"/>
                    <a:gd name="T11" fmla="*/ 239 h 4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34" h="484">
                      <a:moveTo>
                        <a:pt x="0" y="239"/>
                      </a:moveTo>
                      <a:lnTo>
                        <a:pt x="0" y="239"/>
                      </a:lnTo>
                      <a:cubicBezTo>
                        <a:pt x="0" y="375"/>
                        <a:pt x="277" y="483"/>
                        <a:pt x="614" y="483"/>
                      </a:cubicBezTo>
                      <a:cubicBezTo>
                        <a:pt x="957" y="483"/>
                        <a:pt x="1233" y="375"/>
                        <a:pt x="1233" y="239"/>
                      </a:cubicBezTo>
                      <a:cubicBezTo>
                        <a:pt x="1233" y="108"/>
                        <a:pt x="957" y="0"/>
                        <a:pt x="614" y="0"/>
                      </a:cubicBezTo>
                      <a:cubicBezTo>
                        <a:pt x="277" y="0"/>
                        <a:pt x="0" y="108"/>
                        <a:pt x="0" y="239"/>
                      </a:cubicBez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411" name="Freeform 103">
                  <a:extLst>
                    <a:ext uri="{FF2B5EF4-FFF2-40B4-BE49-F238E27FC236}">
                      <a16:creationId xmlns:a16="http://schemas.microsoft.com/office/drawing/2014/main" xmlns="" id="{CF3BDC60-9E3C-4C2E-ADBF-D4ACE7BCFB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7215" y="2937292"/>
                  <a:ext cx="638671" cy="259820"/>
                </a:xfrm>
                <a:custGeom>
                  <a:avLst/>
                  <a:gdLst>
                    <a:gd name="T0" fmla="*/ 56 w 1425"/>
                    <a:gd name="T1" fmla="*/ 178 h 582"/>
                    <a:gd name="T2" fmla="*/ 56 w 1425"/>
                    <a:gd name="T3" fmla="*/ 178 h 582"/>
                    <a:gd name="T4" fmla="*/ 712 w 1425"/>
                    <a:gd name="T5" fmla="*/ 0 h 582"/>
                    <a:gd name="T6" fmla="*/ 1368 w 1425"/>
                    <a:gd name="T7" fmla="*/ 178 h 582"/>
                    <a:gd name="T8" fmla="*/ 1424 w 1425"/>
                    <a:gd name="T9" fmla="*/ 178 h 582"/>
                    <a:gd name="T10" fmla="*/ 1424 w 1425"/>
                    <a:gd name="T11" fmla="*/ 291 h 582"/>
                    <a:gd name="T12" fmla="*/ 712 w 1425"/>
                    <a:gd name="T13" fmla="*/ 581 h 582"/>
                    <a:gd name="T14" fmla="*/ 0 w 1425"/>
                    <a:gd name="T15" fmla="*/ 291 h 582"/>
                    <a:gd name="T16" fmla="*/ 0 w 1425"/>
                    <a:gd name="T17" fmla="*/ 178 h 582"/>
                    <a:gd name="T18" fmla="*/ 56 w 1425"/>
                    <a:gd name="T19" fmla="*/ 178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25" h="582">
                      <a:moveTo>
                        <a:pt x="56" y="178"/>
                      </a:moveTo>
                      <a:lnTo>
                        <a:pt x="56" y="178"/>
                      </a:lnTo>
                      <a:cubicBezTo>
                        <a:pt x="164" y="75"/>
                        <a:pt x="417" y="0"/>
                        <a:pt x="712" y="0"/>
                      </a:cubicBezTo>
                      <a:cubicBezTo>
                        <a:pt x="1007" y="0"/>
                        <a:pt x="1260" y="75"/>
                        <a:pt x="1368" y="178"/>
                      </a:cubicBezTo>
                      <a:cubicBezTo>
                        <a:pt x="1424" y="178"/>
                        <a:pt x="1424" y="178"/>
                        <a:pt x="1424" y="178"/>
                      </a:cubicBezTo>
                      <a:cubicBezTo>
                        <a:pt x="1424" y="291"/>
                        <a:pt x="1424" y="291"/>
                        <a:pt x="1424" y="291"/>
                      </a:cubicBezTo>
                      <a:cubicBezTo>
                        <a:pt x="1424" y="450"/>
                        <a:pt x="1106" y="581"/>
                        <a:pt x="712" y="581"/>
                      </a:cubicBezTo>
                      <a:cubicBezTo>
                        <a:pt x="319" y="581"/>
                        <a:pt x="0" y="450"/>
                        <a:pt x="0" y="291"/>
                      </a:cubicBezTo>
                      <a:cubicBezTo>
                        <a:pt x="0" y="178"/>
                        <a:pt x="0" y="178"/>
                        <a:pt x="0" y="178"/>
                      </a:cubicBezTo>
                      <a:lnTo>
                        <a:pt x="56" y="178"/>
                      </a:ln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412" name="Freeform 104">
                  <a:extLst>
                    <a:ext uri="{FF2B5EF4-FFF2-40B4-BE49-F238E27FC236}">
                      <a16:creationId xmlns:a16="http://schemas.microsoft.com/office/drawing/2014/main" xmlns="" id="{E93C53C5-D8FF-4810-B661-C3316A96AC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7215" y="2887708"/>
                  <a:ext cx="638671" cy="259820"/>
                </a:xfrm>
                <a:custGeom>
                  <a:avLst/>
                  <a:gdLst>
                    <a:gd name="T0" fmla="*/ 0 w 1425"/>
                    <a:gd name="T1" fmla="*/ 290 h 582"/>
                    <a:gd name="T2" fmla="*/ 0 w 1425"/>
                    <a:gd name="T3" fmla="*/ 290 h 582"/>
                    <a:gd name="T4" fmla="*/ 712 w 1425"/>
                    <a:gd name="T5" fmla="*/ 581 h 582"/>
                    <a:gd name="T6" fmla="*/ 1424 w 1425"/>
                    <a:gd name="T7" fmla="*/ 290 h 582"/>
                    <a:gd name="T8" fmla="*/ 712 w 1425"/>
                    <a:gd name="T9" fmla="*/ 0 h 582"/>
                    <a:gd name="T10" fmla="*/ 0 w 1425"/>
                    <a:gd name="T11" fmla="*/ 290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25" h="582">
                      <a:moveTo>
                        <a:pt x="0" y="290"/>
                      </a:moveTo>
                      <a:lnTo>
                        <a:pt x="0" y="290"/>
                      </a:lnTo>
                      <a:cubicBezTo>
                        <a:pt x="0" y="450"/>
                        <a:pt x="319" y="581"/>
                        <a:pt x="712" y="581"/>
                      </a:cubicBezTo>
                      <a:cubicBezTo>
                        <a:pt x="1106" y="581"/>
                        <a:pt x="1424" y="450"/>
                        <a:pt x="1424" y="290"/>
                      </a:cubicBezTo>
                      <a:cubicBezTo>
                        <a:pt x="1424" y="126"/>
                        <a:pt x="1106" y="0"/>
                        <a:pt x="712" y="0"/>
                      </a:cubicBezTo>
                      <a:cubicBezTo>
                        <a:pt x="319" y="0"/>
                        <a:pt x="0" y="126"/>
                        <a:pt x="0" y="290"/>
                      </a:cubicBezTo>
                    </a:path>
                  </a:pathLst>
                </a:custGeom>
                <a:solidFill>
                  <a:srgbClr val="FFC90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  <p:sp>
              <p:nvSpPr>
                <p:cNvPr id="413" name="Freeform 105">
                  <a:extLst>
                    <a:ext uri="{FF2B5EF4-FFF2-40B4-BE49-F238E27FC236}">
                      <a16:creationId xmlns:a16="http://schemas.microsoft.com/office/drawing/2014/main" xmlns="" id="{16A6B463-373B-4413-92DF-695A16E84D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8868" y="2895642"/>
                  <a:ext cx="553383" cy="216186"/>
                </a:xfrm>
                <a:custGeom>
                  <a:avLst/>
                  <a:gdLst>
                    <a:gd name="T0" fmla="*/ 0 w 1233"/>
                    <a:gd name="T1" fmla="*/ 240 h 484"/>
                    <a:gd name="T2" fmla="*/ 0 w 1233"/>
                    <a:gd name="T3" fmla="*/ 240 h 484"/>
                    <a:gd name="T4" fmla="*/ 618 w 1233"/>
                    <a:gd name="T5" fmla="*/ 483 h 484"/>
                    <a:gd name="T6" fmla="*/ 1232 w 1233"/>
                    <a:gd name="T7" fmla="*/ 240 h 484"/>
                    <a:gd name="T8" fmla="*/ 618 w 1233"/>
                    <a:gd name="T9" fmla="*/ 0 h 484"/>
                    <a:gd name="T10" fmla="*/ 0 w 1233"/>
                    <a:gd name="T11" fmla="*/ 240 h 4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33" h="484">
                      <a:moveTo>
                        <a:pt x="0" y="240"/>
                      </a:moveTo>
                      <a:lnTo>
                        <a:pt x="0" y="240"/>
                      </a:lnTo>
                      <a:cubicBezTo>
                        <a:pt x="0" y="375"/>
                        <a:pt x="276" y="483"/>
                        <a:pt x="618" y="483"/>
                      </a:cubicBezTo>
                      <a:cubicBezTo>
                        <a:pt x="955" y="483"/>
                        <a:pt x="1232" y="375"/>
                        <a:pt x="1232" y="240"/>
                      </a:cubicBezTo>
                      <a:cubicBezTo>
                        <a:pt x="1232" y="108"/>
                        <a:pt x="955" y="0"/>
                        <a:pt x="618" y="0"/>
                      </a:cubicBezTo>
                      <a:cubicBezTo>
                        <a:pt x="276" y="0"/>
                        <a:pt x="0" y="108"/>
                        <a:pt x="0" y="240"/>
                      </a:cubicBezTo>
                    </a:path>
                  </a:pathLst>
                </a:custGeom>
                <a:solidFill>
                  <a:srgbClr val="FBE02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aseline="-25000" dirty="0"/>
                </a:p>
              </p:txBody>
            </p:sp>
          </p:grpSp>
          <p:sp>
            <p:nvSpPr>
              <p:cNvPr id="350" name="Freeform 106">
                <a:extLst>
                  <a:ext uri="{FF2B5EF4-FFF2-40B4-BE49-F238E27FC236}">
                    <a16:creationId xmlns:a16="http://schemas.microsoft.com/office/drawing/2014/main" xmlns="" id="{EAC1D4EB-50B9-43AF-81EB-1F643AC5B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390" y="2861925"/>
                <a:ext cx="638671" cy="259820"/>
              </a:xfrm>
              <a:custGeom>
                <a:avLst/>
                <a:gdLst>
                  <a:gd name="T0" fmla="*/ 1368 w 1426"/>
                  <a:gd name="T1" fmla="*/ 173 h 581"/>
                  <a:gd name="T2" fmla="*/ 1368 w 1426"/>
                  <a:gd name="T3" fmla="*/ 173 h 581"/>
                  <a:gd name="T4" fmla="*/ 712 w 1426"/>
                  <a:gd name="T5" fmla="*/ 0 h 581"/>
                  <a:gd name="T6" fmla="*/ 56 w 1426"/>
                  <a:gd name="T7" fmla="*/ 173 h 581"/>
                  <a:gd name="T8" fmla="*/ 0 w 1426"/>
                  <a:gd name="T9" fmla="*/ 173 h 581"/>
                  <a:gd name="T10" fmla="*/ 0 w 1426"/>
                  <a:gd name="T11" fmla="*/ 290 h 581"/>
                  <a:gd name="T12" fmla="*/ 712 w 1426"/>
                  <a:gd name="T13" fmla="*/ 580 h 581"/>
                  <a:gd name="T14" fmla="*/ 1425 w 1426"/>
                  <a:gd name="T15" fmla="*/ 290 h 581"/>
                  <a:gd name="T16" fmla="*/ 1425 w 1426"/>
                  <a:gd name="T17" fmla="*/ 173 h 581"/>
                  <a:gd name="T18" fmla="*/ 1368 w 1426"/>
                  <a:gd name="T19" fmla="*/ 173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6" h="581">
                    <a:moveTo>
                      <a:pt x="1368" y="173"/>
                    </a:moveTo>
                    <a:lnTo>
                      <a:pt x="1368" y="173"/>
                    </a:lnTo>
                    <a:cubicBezTo>
                      <a:pt x="1260" y="70"/>
                      <a:pt x="1007" y="0"/>
                      <a:pt x="712" y="0"/>
                    </a:cubicBezTo>
                    <a:cubicBezTo>
                      <a:pt x="417" y="0"/>
                      <a:pt x="164" y="70"/>
                      <a:pt x="56" y="173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290"/>
                      <a:pt x="0" y="290"/>
                      <a:pt x="0" y="290"/>
                    </a:cubicBezTo>
                    <a:cubicBezTo>
                      <a:pt x="0" y="449"/>
                      <a:pt x="318" y="580"/>
                      <a:pt x="712" y="580"/>
                    </a:cubicBezTo>
                    <a:cubicBezTo>
                      <a:pt x="1106" y="580"/>
                      <a:pt x="1425" y="449"/>
                      <a:pt x="1425" y="290"/>
                    </a:cubicBezTo>
                    <a:cubicBezTo>
                      <a:pt x="1425" y="173"/>
                      <a:pt x="1425" y="173"/>
                      <a:pt x="1425" y="173"/>
                    </a:cubicBezTo>
                    <a:lnTo>
                      <a:pt x="1368" y="173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51" name="Freeform 107">
                <a:extLst>
                  <a:ext uri="{FF2B5EF4-FFF2-40B4-BE49-F238E27FC236}">
                    <a16:creationId xmlns:a16="http://schemas.microsoft.com/office/drawing/2014/main" xmlns="" id="{587BAABC-F50F-40CC-A921-DB6796F3FB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390" y="2808374"/>
                <a:ext cx="638671" cy="259820"/>
              </a:xfrm>
              <a:custGeom>
                <a:avLst/>
                <a:gdLst>
                  <a:gd name="T0" fmla="*/ 1425 w 1426"/>
                  <a:gd name="T1" fmla="*/ 291 h 583"/>
                  <a:gd name="T2" fmla="*/ 1425 w 1426"/>
                  <a:gd name="T3" fmla="*/ 291 h 583"/>
                  <a:gd name="T4" fmla="*/ 712 w 1426"/>
                  <a:gd name="T5" fmla="*/ 582 h 583"/>
                  <a:gd name="T6" fmla="*/ 0 w 1426"/>
                  <a:gd name="T7" fmla="*/ 291 h 583"/>
                  <a:gd name="T8" fmla="*/ 712 w 1426"/>
                  <a:gd name="T9" fmla="*/ 0 h 583"/>
                  <a:gd name="T10" fmla="*/ 1425 w 1426"/>
                  <a:gd name="T11" fmla="*/ 291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6" h="583">
                    <a:moveTo>
                      <a:pt x="1425" y="291"/>
                    </a:moveTo>
                    <a:lnTo>
                      <a:pt x="1425" y="291"/>
                    </a:lnTo>
                    <a:cubicBezTo>
                      <a:pt x="1425" y="455"/>
                      <a:pt x="1106" y="582"/>
                      <a:pt x="712" y="582"/>
                    </a:cubicBezTo>
                    <a:cubicBezTo>
                      <a:pt x="318" y="582"/>
                      <a:pt x="0" y="455"/>
                      <a:pt x="0" y="291"/>
                    </a:cubicBezTo>
                    <a:cubicBezTo>
                      <a:pt x="0" y="132"/>
                      <a:pt x="318" y="0"/>
                      <a:pt x="712" y="0"/>
                    </a:cubicBezTo>
                    <a:cubicBezTo>
                      <a:pt x="1106" y="0"/>
                      <a:pt x="1425" y="132"/>
                      <a:pt x="1425" y="291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52" name="Freeform 108">
                <a:extLst>
                  <a:ext uri="{FF2B5EF4-FFF2-40B4-BE49-F238E27FC236}">
                    <a16:creationId xmlns:a16="http://schemas.microsoft.com/office/drawing/2014/main" xmlns="" id="{7A5200A4-ED08-4A3B-A99C-DE6EA661DD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7043" y="2818291"/>
                <a:ext cx="553383" cy="216186"/>
              </a:xfrm>
              <a:custGeom>
                <a:avLst/>
                <a:gdLst>
                  <a:gd name="T0" fmla="*/ 1232 w 1233"/>
                  <a:gd name="T1" fmla="*/ 244 h 484"/>
                  <a:gd name="T2" fmla="*/ 1232 w 1233"/>
                  <a:gd name="T3" fmla="*/ 244 h 484"/>
                  <a:gd name="T4" fmla="*/ 618 w 1233"/>
                  <a:gd name="T5" fmla="*/ 483 h 484"/>
                  <a:gd name="T6" fmla="*/ 0 w 1233"/>
                  <a:gd name="T7" fmla="*/ 244 h 484"/>
                  <a:gd name="T8" fmla="*/ 618 w 1233"/>
                  <a:gd name="T9" fmla="*/ 0 h 484"/>
                  <a:gd name="T10" fmla="*/ 1232 w 1233"/>
                  <a:gd name="T11" fmla="*/ 2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3" h="484">
                    <a:moveTo>
                      <a:pt x="1232" y="244"/>
                    </a:moveTo>
                    <a:lnTo>
                      <a:pt x="1232" y="244"/>
                    </a:lnTo>
                    <a:cubicBezTo>
                      <a:pt x="1232" y="375"/>
                      <a:pt x="956" y="483"/>
                      <a:pt x="618" y="483"/>
                    </a:cubicBezTo>
                    <a:cubicBezTo>
                      <a:pt x="276" y="483"/>
                      <a:pt x="0" y="375"/>
                      <a:pt x="0" y="244"/>
                    </a:cubicBezTo>
                    <a:cubicBezTo>
                      <a:pt x="0" y="108"/>
                      <a:pt x="276" y="0"/>
                      <a:pt x="618" y="0"/>
                    </a:cubicBezTo>
                    <a:cubicBezTo>
                      <a:pt x="956" y="0"/>
                      <a:pt x="1232" y="108"/>
                      <a:pt x="1232" y="244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53" name="Freeform 109">
                <a:extLst>
                  <a:ext uri="{FF2B5EF4-FFF2-40B4-BE49-F238E27FC236}">
                    <a16:creationId xmlns:a16="http://schemas.microsoft.com/office/drawing/2014/main" xmlns="" id="{8EC77EFF-D1B2-45F5-B0D5-3DB2FC320A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9109" y="2798457"/>
                <a:ext cx="638671" cy="259820"/>
              </a:xfrm>
              <a:custGeom>
                <a:avLst/>
                <a:gdLst>
                  <a:gd name="T0" fmla="*/ 1368 w 1425"/>
                  <a:gd name="T1" fmla="*/ 178 h 582"/>
                  <a:gd name="T2" fmla="*/ 1368 w 1425"/>
                  <a:gd name="T3" fmla="*/ 178 h 582"/>
                  <a:gd name="T4" fmla="*/ 712 w 1425"/>
                  <a:gd name="T5" fmla="*/ 0 h 582"/>
                  <a:gd name="T6" fmla="*/ 56 w 1425"/>
                  <a:gd name="T7" fmla="*/ 178 h 582"/>
                  <a:gd name="T8" fmla="*/ 0 w 1425"/>
                  <a:gd name="T9" fmla="*/ 178 h 582"/>
                  <a:gd name="T10" fmla="*/ 0 w 1425"/>
                  <a:gd name="T11" fmla="*/ 291 h 582"/>
                  <a:gd name="T12" fmla="*/ 712 w 1425"/>
                  <a:gd name="T13" fmla="*/ 581 h 582"/>
                  <a:gd name="T14" fmla="*/ 1424 w 1425"/>
                  <a:gd name="T15" fmla="*/ 291 h 582"/>
                  <a:gd name="T16" fmla="*/ 1424 w 1425"/>
                  <a:gd name="T17" fmla="*/ 178 h 582"/>
                  <a:gd name="T18" fmla="*/ 1368 w 1425"/>
                  <a:gd name="T19" fmla="*/ 178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5" h="582">
                    <a:moveTo>
                      <a:pt x="1368" y="178"/>
                    </a:moveTo>
                    <a:lnTo>
                      <a:pt x="1368" y="178"/>
                    </a:lnTo>
                    <a:cubicBezTo>
                      <a:pt x="1261" y="70"/>
                      <a:pt x="1007" y="0"/>
                      <a:pt x="712" y="0"/>
                    </a:cubicBezTo>
                    <a:cubicBezTo>
                      <a:pt x="417" y="0"/>
                      <a:pt x="164" y="70"/>
                      <a:pt x="56" y="178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291"/>
                      <a:pt x="0" y="291"/>
                      <a:pt x="0" y="291"/>
                    </a:cubicBezTo>
                    <a:cubicBezTo>
                      <a:pt x="0" y="450"/>
                      <a:pt x="319" y="581"/>
                      <a:pt x="712" y="581"/>
                    </a:cubicBezTo>
                    <a:cubicBezTo>
                      <a:pt x="1105" y="581"/>
                      <a:pt x="1424" y="450"/>
                      <a:pt x="1424" y="291"/>
                    </a:cubicBezTo>
                    <a:cubicBezTo>
                      <a:pt x="1424" y="178"/>
                      <a:pt x="1424" y="178"/>
                      <a:pt x="1424" y="178"/>
                    </a:cubicBezTo>
                    <a:lnTo>
                      <a:pt x="1368" y="178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54" name="Freeform 110">
                <a:extLst>
                  <a:ext uri="{FF2B5EF4-FFF2-40B4-BE49-F238E27FC236}">
                    <a16:creationId xmlns:a16="http://schemas.microsoft.com/office/drawing/2014/main" xmlns="" id="{F80025F2-B124-4E34-B03E-6DCDD97BE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9109" y="2744907"/>
                <a:ext cx="638671" cy="261803"/>
              </a:xfrm>
              <a:custGeom>
                <a:avLst/>
                <a:gdLst>
                  <a:gd name="T0" fmla="*/ 1424 w 1425"/>
                  <a:gd name="T1" fmla="*/ 295 h 586"/>
                  <a:gd name="T2" fmla="*/ 1424 w 1425"/>
                  <a:gd name="T3" fmla="*/ 295 h 586"/>
                  <a:gd name="T4" fmla="*/ 712 w 1425"/>
                  <a:gd name="T5" fmla="*/ 585 h 586"/>
                  <a:gd name="T6" fmla="*/ 0 w 1425"/>
                  <a:gd name="T7" fmla="*/ 295 h 586"/>
                  <a:gd name="T8" fmla="*/ 712 w 1425"/>
                  <a:gd name="T9" fmla="*/ 0 h 586"/>
                  <a:gd name="T10" fmla="*/ 1424 w 1425"/>
                  <a:gd name="T11" fmla="*/ 295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5" h="586">
                    <a:moveTo>
                      <a:pt x="1424" y="295"/>
                    </a:moveTo>
                    <a:lnTo>
                      <a:pt x="1424" y="295"/>
                    </a:lnTo>
                    <a:cubicBezTo>
                      <a:pt x="1424" y="454"/>
                      <a:pt x="1105" y="585"/>
                      <a:pt x="712" y="585"/>
                    </a:cubicBezTo>
                    <a:cubicBezTo>
                      <a:pt x="319" y="585"/>
                      <a:pt x="0" y="454"/>
                      <a:pt x="0" y="295"/>
                    </a:cubicBezTo>
                    <a:cubicBezTo>
                      <a:pt x="0" y="131"/>
                      <a:pt x="319" y="0"/>
                      <a:pt x="712" y="0"/>
                    </a:cubicBezTo>
                    <a:cubicBezTo>
                      <a:pt x="1105" y="0"/>
                      <a:pt x="1424" y="131"/>
                      <a:pt x="1424" y="295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55" name="Freeform 111">
                <a:extLst>
                  <a:ext uri="{FF2B5EF4-FFF2-40B4-BE49-F238E27FC236}">
                    <a16:creationId xmlns:a16="http://schemas.microsoft.com/office/drawing/2014/main" xmlns="" id="{41AB7304-8295-427B-B5C0-86C7ACDC8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745" y="2756807"/>
                <a:ext cx="553383" cy="216186"/>
              </a:xfrm>
              <a:custGeom>
                <a:avLst/>
                <a:gdLst>
                  <a:gd name="T0" fmla="*/ 1233 w 1234"/>
                  <a:gd name="T1" fmla="*/ 240 h 484"/>
                  <a:gd name="T2" fmla="*/ 1233 w 1234"/>
                  <a:gd name="T3" fmla="*/ 240 h 484"/>
                  <a:gd name="T4" fmla="*/ 614 w 1234"/>
                  <a:gd name="T5" fmla="*/ 483 h 484"/>
                  <a:gd name="T6" fmla="*/ 0 w 1234"/>
                  <a:gd name="T7" fmla="*/ 240 h 484"/>
                  <a:gd name="T8" fmla="*/ 614 w 1234"/>
                  <a:gd name="T9" fmla="*/ 0 h 484"/>
                  <a:gd name="T10" fmla="*/ 1233 w 1234"/>
                  <a:gd name="T11" fmla="*/ 24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4" h="484">
                    <a:moveTo>
                      <a:pt x="1233" y="240"/>
                    </a:moveTo>
                    <a:lnTo>
                      <a:pt x="1233" y="240"/>
                    </a:lnTo>
                    <a:cubicBezTo>
                      <a:pt x="1233" y="375"/>
                      <a:pt x="957" y="483"/>
                      <a:pt x="614" y="483"/>
                    </a:cubicBezTo>
                    <a:cubicBezTo>
                      <a:pt x="277" y="483"/>
                      <a:pt x="0" y="375"/>
                      <a:pt x="0" y="240"/>
                    </a:cubicBezTo>
                    <a:cubicBezTo>
                      <a:pt x="0" y="108"/>
                      <a:pt x="277" y="0"/>
                      <a:pt x="614" y="0"/>
                    </a:cubicBezTo>
                    <a:cubicBezTo>
                      <a:pt x="957" y="0"/>
                      <a:pt x="1233" y="108"/>
                      <a:pt x="1233" y="240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56" name="Freeform 112">
                <a:extLst>
                  <a:ext uri="{FF2B5EF4-FFF2-40B4-BE49-F238E27FC236}">
                    <a16:creationId xmlns:a16="http://schemas.microsoft.com/office/drawing/2014/main" xmlns="" id="{810B1CCC-158D-47E9-A75B-94DE8FF37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3324" y="2715156"/>
                <a:ext cx="638671" cy="259820"/>
              </a:xfrm>
              <a:custGeom>
                <a:avLst/>
                <a:gdLst>
                  <a:gd name="T0" fmla="*/ 1368 w 1425"/>
                  <a:gd name="T1" fmla="*/ 173 h 582"/>
                  <a:gd name="T2" fmla="*/ 1368 w 1425"/>
                  <a:gd name="T3" fmla="*/ 173 h 582"/>
                  <a:gd name="T4" fmla="*/ 712 w 1425"/>
                  <a:gd name="T5" fmla="*/ 0 h 582"/>
                  <a:gd name="T6" fmla="*/ 56 w 1425"/>
                  <a:gd name="T7" fmla="*/ 173 h 582"/>
                  <a:gd name="T8" fmla="*/ 0 w 1425"/>
                  <a:gd name="T9" fmla="*/ 173 h 582"/>
                  <a:gd name="T10" fmla="*/ 0 w 1425"/>
                  <a:gd name="T11" fmla="*/ 290 h 582"/>
                  <a:gd name="T12" fmla="*/ 712 w 1425"/>
                  <a:gd name="T13" fmla="*/ 581 h 582"/>
                  <a:gd name="T14" fmla="*/ 1424 w 1425"/>
                  <a:gd name="T15" fmla="*/ 290 h 582"/>
                  <a:gd name="T16" fmla="*/ 1424 w 1425"/>
                  <a:gd name="T17" fmla="*/ 173 h 582"/>
                  <a:gd name="T18" fmla="*/ 1368 w 1425"/>
                  <a:gd name="T19" fmla="*/ 173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5" h="582">
                    <a:moveTo>
                      <a:pt x="1368" y="173"/>
                    </a:moveTo>
                    <a:lnTo>
                      <a:pt x="1368" y="173"/>
                    </a:lnTo>
                    <a:cubicBezTo>
                      <a:pt x="1260" y="70"/>
                      <a:pt x="1007" y="0"/>
                      <a:pt x="712" y="0"/>
                    </a:cubicBezTo>
                    <a:cubicBezTo>
                      <a:pt x="417" y="0"/>
                      <a:pt x="164" y="70"/>
                      <a:pt x="56" y="173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290"/>
                      <a:pt x="0" y="290"/>
                      <a:pt x="0" y="290"/>
                    </a:cubicBezTo>
                    <a:cubicBezTo>
                      <a:pt x="0" y="450"/>
                      <a:pt x="318" y="581"/>
                      <a:pt x="712" y="581"/>
                    </a:cubicBezTo>
                    <a:cubicBezTo>
                      <a:pt x="1105" y="581"/>
                      <a:pt x="1424" y="450"/>
                      <a:pt x="1424" y="290"/>
                    </a:cubicBezTo>
                    <a:cubicBezTo>
                      <a:pt x="1424" y="173"/>
                      <a:pt x="1424" y="173"/>
                      <a:pt x="1424" y="173"/>
                    </a:cubicBezTo>
                    <a:lnTo>
                      <a:pt x="1368" y="173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57" name="Freeform 113">
                <a:extLst>
                  <a:ext uri="{FF2B5EF4-FFF2-40B4-BE49-F238E27FC236}">
                    <a16:creationId xmlns:a16="http://schemas.microsoft.com/office/drawing/2014/main" xmlns="" id="{7B9E05FC-D5CE-4DA4-9F94-B55502FFEB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3324" y="2661606"/>
                <a:ext cx="638671" cy="259820"/>
              </a:xfrm>
              <a:custGeom>
                <a:avLst/>
                <a:gdLst>
                  <a:gd name="T0" fmla="*/ 1424 w 1425"/>
                  <a:gd name="T1" fmla="*/ 291 h 582"/>
                  <a:gd name="T2" fmla="*/ 1424 w 1425"/>
                  <a:gd name="T3" fmla="*/ 291 h 582"/>
                  <a:gd name="T4" fmla="*/ 712 w 1425"/>
                  <a:gd name="T5" fmla="*/ 581 h 582"/>
                  <a:gd name="T6" fmla="*/ 0 w 1425"/>
                  <a:gd name="T7" fmla="*/ 291 h 582"/>
                  <a:gd name="T8" fmla="*/ 712 w 1425"/>
                  <a:gd name="T9" fmla="*/ 0 h 582"/>
                  <a:gd name="T10" fmla="*/ 1424 w 1425"/>
                  <a:gd name="T11" fmla="*/ 291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5" h="582">
                    <a:moveTo>
                      <a:pt x="1424" y="291"/>
                    </a:moveTo>
                    <a:lnTo>
                      <a:pt x="1424" y="291"/>
                    </a:lnTo>
                    <a:cubicBezTo>
                      <a:pt x="1424" y="451"/>
                      <a:pt x="1105" y="581"/>
                      <a:pt x="712" y="581"/>
                    </a:cubicBezTo>
                    <a:cubicBezTo>
                      <a:pt x="318" y="581"/>
                      <a:pt x="0" y="451"/>
                      <a:pt x="0" y="291"/>
                    </a:cubicBezTo>
                    <a:cubicBezTo>
                      <a:pt x="0" y="132"/>
                      <a:pt x="318" y="0"/>
                      <a:pt x="712" y="0"/>
                    </a:cubicBezTo>
                    <a:cubicBezTo>
                      <a:pt x="1105" y="0"/>
                      <a:pt x="1424" y="132"/>
                      <a:pt x="1424" y="291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58" name="Freeform 114">
                <a:extLst>
                  <a:ext uri="{FF2B5EF4-FFF2-40B4-BE49-F238E27FC236}">
                    <a16:creationId xmlns:a16="http://schemas.microsoft.com/office/drawing/2014/main" xmlns="" id="{35FE39EC-B536-4D02-B4DD-C3B681221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4976" y="2669539"/>
                <a:ext cx="553383" cy="216186"/>
              </a:xfrm>
              <a:custGeom>
                <a:avLst/>
                <a:gdLst>
                  <a:gd name="T0" fmla="*/ 1233 w 1234"/>
                  <a:gd name="T1" fmla="*/ 244 h 484"/>
                  <a:gd name="T2" fmla="*/ 1233 w 1234"/>
                  <a:gd name="T3" fmla="*/ 244 h 484"/>
                  <a:gd name="T4" fmla="*/ 619 w 1234"/>
                  <a:gd name="T5" fmla="*/ 483 h 484"/>
                  <a:gd name="T6" fmla="*/ 0 w 1234"/>
                  <a:gd name="T7" fmla="*/ 244 h 484"/>
                  <a:gd name="T8" fmla="*/ 619 w 1234"/>
                  <a:gd name="T9" fmla="*/ 0 h 484"/>
                  <a:gd name="T10" fmla="*/ 1233 w 1234"/>
                  <a:gd name="T11" fmla="*/ 2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4" h="484">
                    <a:moveTo>
                      <a:pt x="1233" y="244"/>
                    </a:moveTo>
                    <a:lnTo>
                      <a:pt x="1233" y="244"/>
                    </a:lnTo>
                    <a:cubicBezTo>
                      <a:pt x="1233" y="375"/>
                      <a:pt x="957" y="483"/>
                      <a:pt x="619" y="483"/>
                    </a:cubicBezTo>
                    <a:cubicBezTo>
                      <a:pt x="277" y="483"/>
                      <a:pt x="0" y="375"/>
                      <a:pt x="0" y="244"/>
                    </a:cubicBezTo>
                    <a:cubicBezTo>
                      <a:pt x="0" y="108"/>
                      <a:pt x="277" y="0"/>
                      <a:pt x="619" y="0"/>
                    </a:cubicBezTo>
                    <a:cubicBezTo>
                      <a:pt x="957" y="0"/>
                      <a:pt x="1233" y="108"/>
                      <a:pt x="1233" y="244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59" name="Freeform 115">
                <a:extLst>
                  <a:ext uri="{FF2B5EF4-FFF2-40B4-BE49-F238E27FC236}">
                    <a16:creationId xmlns:a16="http://schemas.microsoft.com/office/drawing/2014/main" xmlns="" id="{E5DDEA08-14A9-488B-BB0C-DE65512432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4976" y="2651689"/>
                <a:ext cx="642638" cy="259820"/>
              </a:xfrm>
              <a:custGeom>
                <a:avLst/>
                <a:gdLst>
                  <a:gd name="T0" fmla="*/ 1374 w 1431"/>
                  <a:gd name="T1" fmla="*/ 173 h 582"/>
                  <a:gd name="T2" fmla="*/ 1374 w 1431"/>
                  <a:gd name="T3" fmla="*/ 173 h 582"/>
                  <a:gd name="T4" fmla="*/ 717 w 1431"/>
                  <a:gd name="T5" fmla="*/ 0 h 582"/>
                  <a:gd name="T6" fmla="*/ 61 w 1431"/>
                  <a:gd name="T7" fmla="*/ 173 h 582"/>
                  <a:gd name="T8" fmla="*/ 0 w 1431"/>
                  <a:gd name="T9" fmla="*/ 173 h 582"/>
                  <a:gd name="T10" fmla="*/ 0 w 1431"/>
                  <a:gd name="T11" fmla="*/ 290 h 582"/>
                  <a:gd name="T12" fmla="*/ 717 w 1431"/>
                  <a:gd name="T13" fmla="*/ 581 h 582"/>
                  <a:gd name="T14" fmla="*/ 1430 w 1431"/>
                  <a:gd name="T15" fmla="*/ 290 h 582"/>
                  <a:gd name="T16" fmla="*/ 1430 w 1431"/>
                  <a:gd name="T17" fmla="*/ 173 h 582"/>
                  <a:gd name="T18" fmla="*/ 1374 w 1431"/>
                  <a:gd name="T19" fmla="*/ 173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31" h="582">
                    <a:moveTo>
                      <a:pt x="1374" y="173"/>
                    </a:moveTo>
                    <a:lnTo>
                      <a:pt x="1374" y="173"/>
                    </a:lnTo>
                    <a:cubicBezTo>
                      <a:pt x="1261" y="71"/>
                      <a:pt x="1008" y="0"/>
                      <a:pt x="717" y="0"/>
                    </a:cubicBezTo>
                    <a:cubicBezTo>
                      <a:pt x="422" y="0"/>
                      <a:pt x="169" y="71"/>
                      <a:pt x="61" y="173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290"/>
                      <a:pt x="0" y="290"/>
                      <a:pt x="0" y="290"/>
                    </a:cubicBezTo>
                    <a:cubicBezTo>
                      <a:pt x="0" y="450"/>
                      <a:pt x="324" y="581"/>
                      <a:pt x="717" y="581"/>
                    </a:cubicBezTo>
                    <a:cubicBezTo>
                      <a:pt x="1111" y="581"/>
                      <a:pt x="1430" y="450"/>
                      <a:pt x="1430" y="290"/>
                    </a:cubicBezTo>
                    <a:cubicBezTo>
                      <a:pt x="1430" y="173"/>
                      <a:pt x="1430" y="173"/>
                      <a:pt x="1430" y="173"/>
                    </a:cubicBezTo>
                    <a:lnTo>
                      <a:pt x="1374" y="173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60" name="Freeform 116">
                <a:extLst>
                  <a:ext uri="{FF2B5EF4-FFF2-40B4-BE49-F238E27FC236}">
                    <a16:creationId xmlns:a16="http://schemas.microsoft.com/office/drawing/2014/main" xmlns="" id="{DA8EFAD6-7427-4357-823F-195F47F46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4976" y="2598138"/>
                <a:ext cx="642638" cy="259820"/>
              </a:xfrm>
              <a:custGeom>
                <a:avLst/>
                <a:gdLst>
                  <a:gd name="T0" fmla="*/ 1430 w 1431"/>
                  <a:gd name="T1" fmla="*/ 290 h 582"/>
                  <a:gd name="T2" fmla="*/ 1430 w 1431"/>
                  <a:gd name="T3" fmla="*/ 290 h 582"/>
                  <a:gd name="T4" fmla="*/ 717 w 1431"/>
                  <a:gd name="T5" fmla="*/ 581 h 582"/>
                  <a:gd name="T6" fmla="*/ 0 w 1431"/>
                  <a:gd name="T7" fmla="*/ 290 h 582"/>
                  <a:gd name="T8" fmla="*/ 717 w 1431"/>
                  <a:gd name="T9" fmla="*/ 0 h 582"/>
                  <a:gd name="T10" fmla="*/ 1430 w 1431"/>
                  <a:gd name="T11" fmla="*/ 29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1" h="582">
                    <a:moveTo>
                      <a:pt x="1430" y="290"/>
                    </a:moveTo>
                    <a:lnTo>
                      <a:pt x="1430" y="290"/>
                    </a:lnTo>
                    <a:cubicBezTo>
                      <a:pt x="1430" y="454"/>
                      <a:pt x="1111" y="581"/>
                      <a:pt x="717" y="581"/>
                    </a:cubicBezTo>
                    <a:cubicBezTo>
                      <a:pt x="324" y="581"/>
                      <a:pt x="0" y="454"/>
                      <a:pt x="0" y="290"/>
                    </a:cubicBezTo>
                    <a:cubicBezTo>
                      <a:pt x="0" y="131"/>
                      <a:pt x="324" y="0"/>
                      <a:pt x="717" y="0"/>
                    </a:cubicBezTo>
                    <a:cubicBezTo>
                      <a:pt x="1111" y="0"/>
                      <a:pt x="1430" y="131"/>
                      <a:pt x="1430" y="290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61" name="Freeform 117">
                <a:extLst>
                  <a:ext uri="{FF2B5EF4-FFF2-40B4-BE49-F238E27FC236}">
                    <a16:creationId xmlns:a16="http://schemas.microsoft.com/office/drawing/2014/main" xmlns="" id="{5EE0F343-835A-4AF2-A6F1-801E58D0D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0596" y="2606072"/>
                <a:ext cx="553383" cy="216186"/>
              </a:xfrm>
              <a:custGeom>
                <a:avLst/>
                <a:gdLst>
                  <a:gd name="T0" fmla="*/ 1232 w 1233"/>
                  <a:gd name="T1" fmla="*/ 243 h 484"/>
                  <a:gd name="T2" fmla="*/ 1232 w 1233"/>
                  <a:gd name="T3" fmla="*/ 243 h 484"/>
                  <a:gd name="T4" fmla="*/ 618 w 1233"/>
                  <a:gd name="T5" fmla="*/ 483 h 484"/>
                  <a:gd name="T6" fmla="*/ 0 w 1233"/>
                  <a:gd name="T7" fmla="*/ 243 h 484"/>
                  <a:gd name="T8" fmla="*/ 618 w 1233"/>
                  <a:gd name="T9" fmla="*/ 0 h 484"/>
                  <a:gd name="T10" fmla="*/ 1232 w 1233"/>
                  <a:gd name="T11" fmla="*/ 2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3" h="484">
                    <a:moveTo>
                      <a:pt x="1232" y="243"/>
                    </a:moveTo>
                    <a:lnTo>
                      <a:pt x="1232" y="243"/>
                    </a:lnTo>
                    <a:cubicBezTo>
                      <a:pt x="1232" y="375"/>
                      <a:pt x="956" y="483"/>
                      <a:pt x="618" y="483"/>
                    </a:cubicBezTo>
                    <a:cubicBezTo>
                      <a:pt x="276" y="483"/>
                      <a:pt x="0" y="375"/>
                      <a:pt x="0" y="243"/>
                    </a:cubicBezTo>
                    <a:cubicBezTo>
                      <a:pt x="0" y="108"/>
                      <a:pt x="276" y="0"/>
                      <a:pt x="618" y="0"/>
                    </a:cubicBezTo>
                    <a:cubicBezTo>
                      <a:pt x="956" y="0"/>
                      <a:pt x="1232" y="108"/>
                      <a:pt x="1232" y="243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62" name="Freeform 118">
                <a:extLst>
                  <a:ext uri="{FF2B5EF4-FFF2-40B4-BE49-F238E27FC236}">
                    <a16:creationId xmlns:a16="http://schemas.microsoft.com/office/drawing/2014/main" xmlns="" id="{787C0246-041C-4C4C-ADD0-93850E48F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844" y="2582271"/>
                <a:ext cx="640655" cy="261803"/>
              </a:xfrm>
              <a:custGeom>
                <a:avLst/>
                <a:gdLst>
                  <a:gd name="T0" fmla="*/ 1373 w 1430"/>
                  <a:gd name="T1" fmla="*/ 177 h 586"/>
                  <a:gd name="T2" fmla="*/ 1373 w 1430"/>
                  <a:gd name="T3" fmla="*/ 177 h 586"/>
                  <a:gd name="T4" fmla="*/ 717 w 1430"/>
                  <a:gd name="T5" fmla="*/ 0 h 586"/>
                  <a:gd name="T6" fmla="*/ 61 w 1430"/>
                  <a:gd name="T7" fmla="*/ 177 h 586"/>
                  <a:gd name="T8" fmla="*/ 0 w 1430"/>
                  <a:gd name="T9" fmla="*/ 177 h 586"/>
                  <a:gd name="T10" fmla="*/ 0 w 1430"/>
                  <a:gd name="T11" fmla="*/ 295 h 586"/>
                  <a:gd name="T12" fmla="*/ 717 w 1430"/>
                  <a:gd name="T13" fmla="*/ 585 h 586"/>
                  <a:gd name="T14" fmla="*/ 1429 w 1430"/>
                  <a:gd name="T15" fmla="*/ 295 h 586"/>
                  <a:gd name="T16" fmla="*/ 1429 w 1430"/>
                  <a:gd name="T17" fmla="*/ 177 h 586"/>
                  <a:gd name="T18" fmla="*/ 1373 w 1430"/>
                  <a:gd name="T19" fmla="*/ 177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30" h="586">
                    <a:moveTo>
                      <a:pt x="1373" y="177"/>
                    </a:moveTo>
                    <a:lnTo>
                      <a:pt x="1373" y="177"/>
                    </a:lnTo>
                    <a:cubicBezTo>
                      <a:pt x="1261" y="75"/>
                      <a:pt x="1008" y="0"/>
                      <a:pt x="717" y="0"/>
                    </a:cubicBezTo>
                    <a:cubicBezTo>
                      <a:pt x="422" y="0"/>
                      <a:pt x="169" y="75"/>
                      <a:pt x="61" y="177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295"/>
                      <a:pt x="0" y="295"/>
                      <a:pt x="0" y="295"/>
                    </a:cubicBezTo>
                    <a:cubicBezTo>
                      <a:pt x="0" y="454"/>
                      <a:pt x="323" y="585"/>
                      <a:pt x="717" y="585"/>
                    </a:cubicBezTo>
                    <a:cubicBezTo>
                      <a:pt x="1111" y="585"/>
                      <a:pt x="1429" y="454"/>
                      <a:pt x="1429" y="295"/>
                    </a:cubicBezTo>
                    <a:cubicBezTo>
                      <a:pt x="1429" y="177"/>
                      <a:pt x="1429" y="177"/>
                      <a:pt x="1429" y="177"/>
                    </a:cubicBezTo>
                    <a:lnTo>
                      <a:pt x="1373" y="177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63" name="Freeform 119">
                <a:extLst>
                  <a:ext uri="{FF2B5EF4-FFF2-40B4-BE49-F238E27FC236}">
                    <a16:creationId xmlns:a16="http://schemas.microsoft.com/office/drawing/2014/main" xmlns="" id="{F51D4A49-013A-4F99-ADB1-9E05D638D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844" y="2530704"/>
                <a:ext cx="640655" cy="259820"/>
              </a:xfrm>
              <a:custGeom>
                <a:avLst/>
                <a:gdLst>
                  <a:gd name="T0" fmla="*/ 1429 w 1430"/>
                  <a:gd name="T1" fmla="*/ 290 h 582"/>
                  <a:gd name="T2" fmla="*/ 1429 w 1430"/>
                  <a:gd name="T3" fmla="*/ 290 h 582"/>
                  <a:gd name="T4" fmla="*/ 717 w 1430"/>
                  <a:gd name="T5" fmla="*/ 581 h 582"/>
                  <a:gd name="T6" fmla="*/ 0 w 1430"/>
                  <a:gd name="T7" fmla="*/ 290 h 582"/>
                  <a:gd name="T8" fmla="*/ 717 w 1430"/>
                  <a:gd name="T9" fmla="*/ 0 h 582"/>
                  <a:gd name="T10" fmla="*/ 1429 w 1430"/>
                  <a:gd name="T11" fmla="*/ 29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0" h="582">
                    <a:moveTo>
                      <a:pt x="1429" y="290"/>
                    </a:moveTo>
                    <a:lnTo>
                      <a:pt x="1429" y="290"/>
                    </a:lnTo>
                    <a:cubicBezTo>
                      <a:pt x="1429" y="450"/>
                      <a:pt x="1111" y="581"/>
                      <a:pt x="717" y="581"/>
                    </a:cubicBezTo>
                    <a:cubicBezTo>
                      <a:pt x="323" y="581"/>
                      <a:pt x="0" y="450"/>
                      <a:pt x="0" y="290"/>
                    </a:cubicBezTo>
                    <a:cubicBezTo>
                      <a:pt x="0" y="131"/>
                      <a:pt x="323" y="0"/>
                      <a:pt x="717" y="0"/>
                    </a:cubicBezTo>
                    <a:cubicBezTo>
                      <a:pt x="1111" y="0"/>
                      <a:pt x="1429" y="131"/>
                      <a:pt x="1429" y="290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64" name="Freeform 120">
                <a:extLst>
                  <a:ext uri="{FF2B5EF4-FFF2-40B4-BE49-F238E27FC236}">
                    <a16:creationId xmlns:a16="http://schemas.microsoft.com/office/drawing/2014/main" xmlns="" id="{0482DC53-34AD-4114-B8E7-90E694ABF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4480" y="2538638"/>
                <a:ext cx="553383" cy="216186"/>
              </a:xfrm>
              <a:custGeom>
                <a:avLst/>
                <a:gdLst>
                  <a:gd name="T0" fmla="*/ 1232 w 1233"/>
                  <a:gd name="T1" fmla="*/ 243 h 483"/>
                  <a:gd name="T2" fmla="*/ 1232 w 1233"/>
                  <a:gd name="T3" fmla="*/ 243 h 483"/>
                  <a:gd name="T4" fmla="*/ 618 w 1233"/>
                  <a:gd name="T5" fmla="*/ 482 h 483"/>
                  <a:gd name="T6" fmla="*/ 0 w 1233"/>
                  <a:gd name="T7" fmla="*/ 243 h 483"/>
                  <a:gd name="T8" fmla="*/ 618 w 1233"/>
                  <a:gd name="T9" fmla="*/ 0 h 483"/>
                  <a:gd name="T10" fmla="*/ 1232 w 1233"/>
                  <a:gd name="T11" fmla="*/ 2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3" h="483">
                    <a:moveTo>
                      <a:pt x="1232" y="243"/>
                    </a:moveTo>
                    <a:lnTo>
                      <a:pt x="1232" y="243"/>
                    </a:lnTo>
                    <a:cubicBezTo>
                      <a:pt x="1232" y="375"/>
                      <a:pt x="955" y="482"/>
                      <a:pt x="618" y="482"/>
                    </a:cubicBezTo>
                    <a:cubicBezTo>
                      <a:pt x="276" y="482"/>
                      <a:pt x="0" y="375"/>
                      <a:pt x="0" y="243"/>
                    </a:cubicBezTo>
                    <a:cubicBezTo>
                      <a:pt x="0" y="108"/>
                      <a:pt x="276" y="0"/>
                      <a:pt x="618" y="0"/>
                    </a:cubicBezTo>
                    <a:cubicBezTo>
                      <a:pt x="955" y="0"/>
                      <a:pt x="1232" y="108"/>
                      <a:pt x="1232" y="243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65" name="Freeform 121">
                <a:extLst>
                  <a:ext uri="{FF2B5EF4-FFF2-40B4-BE49-F238E27FC236}">
                    <a16:creationId xmlns:a16="http://schemas.microsoft.com/office/drawing/2014/main" xmlns="" id="{C536BEA4-1A0A-496E-8BA9-EE007F132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9109" y="2520787"/>
                <a:ext cx="638671" cy="259820"/>
              </a:xfrm>
              <a:custGeom>
                <a:avLst/>
                <a:gdLst>
                  <a:gd name="T0" fmla="*/ 1368 w 1425"/>
                  <a:gd name="T1" fmla="*/ 173 h 581"/>
                  <a:gd name="T2" fmla="*/ 1368 w 1425"/>
                  <a:gd name="T3" fmla="*/ 173 h 581"/>
                  <a:gd name="T4" fmla="*/ 712 w 1425"/>
                  <a:gd name="T5" fmla="*/ 0 h 581"/>
                  <a:gd name="T6" fmla="*/ 56 w 1425"/>
                  <a:gd name="T7" fmla="*/ 173 h 581"/>
                  <a:gd name="T8" fmla="*/ 0 w 1425"/>
                  <a:gd name="T9" fmla="*/ 173 h 581"/>
                  <a:gd name="T10" fmla="*/ 0 w 1425"/>
                  <a:gd name="T11" fmla="*/ 290 h 581"/>
                  <a:gd name="T12" fmla="*/ 712 w 1425"/>
                  <a:gd name="T13" fmla="*/ 580 h 581"/>
                  <a:gd name="T14" fmla="*/ 1424 w 1425"/>
                  <a:gd name="T15" fmla="*/ 290 h 581"/>
                  <a:gd name="T16" fmla="*/ 1424 w 1425"/>
                  <a:gd name="T17" fmla="*/ 173 h 581"/>
                  <a:gd name="T18" fmla="*/ 1368 w 1425"/>
                  <a:gd name="T19" fmla="*/ 173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5" h="581">
                    <a:moveTo>
                      <a:pt x="1368" y="173"/>
                    </a:moveTo>
                    <a:lnTo>
                      <a:pt x="1368" y="173"/>
                    </a:lnTo>
                    <a:cubicBezTo>
                      <a:pt x="1261" y="70"/>
                      <a:pt x="1007" y="0"/>
                      <a:pt x="712" y="0"/>
                    </a:cubicBezTo>
                    <a:cubicBezTo>
                      <a:pt x="417" y="0"/>
                      <a:pt x="164" y="70"/>
                      <a:pt x="56" y="173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290"/>
                      <a:pt x="0" y="290"/>
                      <a:pt x="0" y="290"/>
                    </a:cubicBezTo>
                    <a:cubicBezTo>
                      <a:pt x="0" y="450"/>
                      <a:pt x="319" y="580"/>
                      <a:pt x="712" y="580"/>
                    </a:cubicBezTo>
                    <a:cubicBezTo>
                      <a:pt x="1105" y="580"/>
                      <a:pt x="1424" y="450"/>
                      <a:pt x="1424" y="290"/>
                    </a:cubicBezTo>
                    <a:cubicBezTo>
                      <a:pt x="1424" y="173"/>
                      <a:pt x="1424" y="173"/>
                      <a:pt x="1424" y="173"/>
                    </a:cubicBezTo>
                    <a:lnTo>
                      <a:pt x="1368" y="173"/>
                    </a:ln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66" name="Freeform 122">
                <a:extLst>
                  <a:ext uri="{FF2B5EF4-FFF2-40B4-BE49-F238E27FC236}">
                    <a16:creationId xmlns:a16="http://schemas.microsoft.com/office/drawing/2014/main" xmlns="" id="{08043A4C-DD60-4B97-9FAC-8B48DED4F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9109" y="2467237"/>
                <a:ext cx="638671" cy="259820"/>
              </a:xfrm>
              <a:custGeom>
                <a:avLst/>
                <a:gdLst>
                  <a:gd name="T0" fmla="*/ 1424 w 1425"/>
                  <a:gd name="T1" fmla="*/ 290 h 581"/>
                  <a:gd name="T2" fmla="*/ 1424 w 1425"/>
                  <a:gd name="T3" fmla="*/ 290 h 581"/>
                  <a:gd name="T4" fmla="*/ 712 w 1425"/>
                  <a:gd name="T5" fmla="*/ 580 h 581"/>
                  <a:gd name="T6" fmla="*/ 0 w 1425"/>
                  <a:gd name="T7" fmla="*/ 290 h 581"/>
                  <a:gd name="T8" fmla="*/ 712 w 1425"/>
                  <a:gd name="T9" fmla="*/ 0 h 581"/>
                  <a:gd name="T10" fmla="*/ 1424 w 1425"/>
                  <a:gd name="T11" fmla="*/ 29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5" h="581">
                    <a:moveTo>
                      <a:pt x="1424" y="290"/>
                    </a:moveTo>
                    <a:lnTo>
                      <a:pt x="1424" y="290"/>
                    </a:lnTo>
                    <a:cubicBezTo>
                      <a:pt x="1424" y="454"/>
                      <a:pt x="1105" y="580"/>
                      <a:pt x="712" y="580"/>
                    </a:cubicBezTo>
                    <a:cubicBezTo>
                      <a:pt x="319" y="580"/>
                      <a:pt x="0" y="454"/>
                      <a:pt x="0" y="290"/>
                    </a:cubicBezTo>
                    <a:cubicBezTo>
                      <a:pt x="0" y="130"/>
                      <a:pt x="319" y="0"/>
                      <a:pt x="712" y="0"/>
                    </a:cubicBezTo>
                    <a:cubicBezTo>
                      <a:pt x="1105" y="0"/>
                      <a:pt x="1424" y="130"/>
                      <a:pt x="1424" y="290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67" name="Freeform 123">
                <a:extLst>
                  <a:ext uri="{FF2B5EF4-FFF2-40B4-BE49-F238E27FC236}">
                    <a16:creationId xmlns:a16="http://schemas.microsoft.com/office/drawing/2014/main" xmlns="" id="{33243A55-4A04-4547-A08E-67D778950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745" y="2475170"/>
                <a:ext cx="553383" cy="216186"/>
              </a:xfrm>
              <a:custGeom>
                <a:avLst/>
                <a:gdLst>
                  <a:gd name="T0" fmla="*/ 1233 w 1234"/>
                  <a:gd name="T1" fmla="*/ 244 h 484"/>
                  <a:gd name="T2" fmla="*/ 1233 w 1234"/>
                  <a:gd name="T3" fmla="*/ 244 h 484"/>
                  <a:gd name="T4" fmla="*/ 614 w 1234"/>
                  <a:gd name="T5" fmla="*/ 483 h 484"/>
                  <a:gd name="T6" fmla="*/ 0 w 1234"/>
                  <a:gd name="T7" fmla="*/ 244 h 484"/>
                  <a:gd name="T8" fmla="*/ 614 w 1234"/>
                  <a:gd name="T9" fmla="*/ 0 h 484"/>
                  <a:gd name="T10" fmla="*/ 1233 w 1234"/>
                  <a:gd name="T11" fmla="*/ 2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4" h="484">
                    <a:moveTo>
                      <a:pt x="1233" y="244"/>
                    </a:moveTo>
                    <a:lnTo>
                      <a:pt x="1233" y="244"/>
                    </a:lnTo>
                    <a:cubicBezTo>
                      <a:pt x="1233" y="375"/>
                      <a:pt x="957" y="483"/>
                      <a:pt x="614" y="483"/>
                    </a:cubicBezTo>
                    <a:cubicBezTo>
                      <a:pt x="277" y="483"/>
                      <a:pt x="0" y="375"/>
                      <a:pt x="0" y="244"/>
                    </a:cubicBezTo>
                    <a:cubicBezTo>
                      <a:pt x="0" y="108"/>
                      <a:pt x="277" y="0"/>
                      <a:pt x="614" y="0"/>
                    </a:cubicBezTo>
                    <a:cubicBezTo>
                      <a:pt x="957" y="0"/>
                      <a:pt x="1233" y="108"/>
                      <a:pt x="1233" y="244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68" name="Freeform 124">
                <a:extLst>
                  <a:ext uri="{FF2B5EF4-FFF2-40B4-BE49-F238E27FC236}">
                    <a16:creationId xmlns:a16="http://schemas.microsoft.com/office/drawing/2014/main" xmlns="" id="{1C8E0F65-E23B-4D60-B627-2D56BFB8D4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5799" y="3482715"/>
                <a:ext cx="638671" cy="640624"/>
              </a:xfrm>
              <a:custGeom>
                <a:avLst/>
                <a:gdLst>
                  <a:gd name="T0" fmla="*/ 1424 w 1425"/>
                  <a:gd name="T1" fmla="*/ 712 h 1430"/>
                  <a:gd name="T2" fmla="*/ 1424 w 1425"/>
                  <a:gd name="T3" fmla="*/ 712 h 1430"/>
                  <a:gd name="T4" fmla="*/ 712 w 1425"/>
                  <a:gd name="T5" fmla="*/ 1429 h 1430"/>
                  <a:gd name="T6" fmla="*/ 0 w 1425"/>
                  <a:gd name="T7" fmla="*/ 712 h 1430"/>
                  <a:gd name="T8" fmla="*/ 712 w 1425"/>
                  <a:gd name="T9" fmla="*/ 0 h 1430"/>
                  <a:gd name="T10" fmla="*/ 1424 w 1425"/>
                  <a:gd name="T11" fmla="*/ 712 h 1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5" h="1430">
                    <a:moveTo>
                      <a:pt x="1424" y="712"/>
                    </a:moveTo>
                    <a:lnTo>
                      <a:pt x="1424" y="712"/>
                    </a:lnTo>
                    <a:cubicBezTo>
                      <a:pt x="1424" y="1106"/>
                      <a:pt x="1106" y="1429"/>
                      <a:pt x="712" y="1429"/>
                    </a:cubicBezTo>
                    <a:cubicBezTo>
                      <a:pt x="319" y="1429"/>
                      <a:pt x="0" y="1106"/>
                      <a:pt x="0" y="712"/>
                    </a:cubicBezTo>
                    <a:cubicBezTo>
                      <a:pt x="0" y="319"/>
                      <a:pt x="319" y="0"/>
                      <a:pt x="712" y="0"/>
                    </a:cubicBezTo>
                    <a:cubicBezTo>
                      <a:pt x="1106" y="0"/>
                      <a:pt x="1424" y="319"/>
                      <a:pt x="1424" y="712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69" name="Freeform 125">
                <a:extLst>
                  <a:ext uri="{FF2B5EF4-FFF2-40B4-BE49-F238E27FC236}">
                    <a16:creationId xmlns:a16="http://schemas.microsoft.com/office/drawing/2014/main" xmlns="" id="{FE967787-FFBD-415D-9A93-CF4368D2A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5799" y="3464865"/>
                <a:ext cx="638671" cy="638641"/>
              </a:xfrm>
              <a:custGeom>
                <a:avLst/>
                <a:gdLst>
                  <a:gd name="T0" fmla="*/ 1424 w 1425"/>
                  <a:gd name="T1" fmla="*/ 712 h 1425"/>
                  <a:gd name="T2" fmla="*/ 1424 w 1425"/>
                  <a:gd name="T3" fmla="*/ 712 h 1425"/>
                  <a:gd name="T4" fmla="*/ 712 w 1425"/>
                  <a:gd name="T5" fmla="*/ 1424 h 1425"/>
                  <a:gd name="T6" fmla="*/ 0 w 1425"/>
                  <a:gd name="T7" fmla="*/ 712 h 1425"/>
                  <a:gd name="T8" fmla="*/ 712 w 1425"/>
                  <a:gd name="T9" fmla="*/ 0 h 1425"/>
                  <a:gd name="T10" fmla="*/ 1424 w 1425"/>
                  <a:gd name="T11" fmla="*/ 712 h 1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5" h="1425">
                    <a:moveTo>
                      <a:pt x="1424" y="712"/>
                    </a:moveTo>
                    <a:lnTo>
                      <a:pt x="1424" y="712"/>
                    </a:lnTo>
                    <a:cubicBezTo>
                      <a:pt x="1424" y="1105"/>
                      <a:pt x="1106" y="1424"/>
                      <a:pt x="712" y="1424"/>
                    </a:cubicBezTo>
                    <a:cubicBezTo>
                      <a:pt x="319" y="1424"/>
                      <a:pt x="0" y="1105"/>
                      <a:pt x="0" y="712"/>
                    </a:cubicBezTo>
                    <a:cubicBezTo>
                      <a:pt x="0" y="318"/>
                      <a:pt x="319" y="0"/>
                      <a:pt x="712" y="0"/>
                    </a:cubicBezTo>
                    <a:cubicBezTo>
                      <a:pt x="1106" y="0"/>
                      <a:pt x="1424" y="318"/>
                      <a:pt x="1424" y="712"/>
                    </a:cubicBezTo>
                  </a:path>
                </a:pathLst>
              </a:custGeom>
              <a:solidFill>
                <a:srgbClr val="FFC90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70" name="Freeform 126">
                <a:extLst>
                  <a:ext uri="{FF2B5EF4-FFF2-40B4-BE49-F238E27FC236}">
                    <a16:creationId xmlns:a16="http://schemas.microsoft.com/office/drawing/2014/main" xmlns="" id="{250D10CD-60EC-4BFF-889B-F9B2F9B40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7452" y="3506515"/>
                <a:ext cx="555366" cy="555340"/>
              </a:xfrm>
              <a:custGeom>
                <a:avLst/>
                <a:gdLst>
                  <a:gd name="T0" fmla="*/ 1237 w 1238"/>
                  <a:gd name="T1" fmla="*/ 618 h 1238"/>
                  <a:gd name="T2" fmla="*/ 1237 w 1238"/>
                  <a:gd name="T3" fmla="*/ 618 h 1238"/>
                  <a:gd name="T4" fmla="*/ 618 w 1238"/>
                  <a:gd name="T5" fmla="*/ 1237 h 1238"/>
                  <a:gd name="T6" fmla="*/ 0 w 1238"/>
                  <a:gd name="T7" fmla="*/ 618 h 1238"/>
                  <a:gd name="T8" fmla="*/ 618 w 1238"/>
                  <a:gd name="T9" fmla="*/ 0 h 1238"/>
                  <a:gd name="T10" fmla="*/ 1237 w 1238"/>
                  <a:gd name="T11" fmla="*/ 618 h 1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8" h="1238">
                    <a:moveTo>
                      <a:pt x="1237" y="618"/>
                    </a:moveTo>
                    <a:lnTo>
                      <a:pt x="1237" y="618"/>
                    </a:lnTo>
                    <a:cubicBezTo>
                      <a:pt x="1237" y="960"/>
                      <a:pt x="960" y="1237"/>
                      <a:pt x="618" y="1237"/>
                    </a:cubicBezTo>
                    <a:cubicBezTo>
                      <a:pt x="276" y="1237"/>
                      <a:pt x="0" y="960"/>
                      <a:pt x="0" y="618"/>
                    </a:cubicBezTo>
                    <a:cubicBezTo>
                      <a:pt x="0" y="276"/>
                      <a:pt x="276" y="0"/>
                      <a:pt x="618" y="0"/>
                    </a:cubicBezTo>
                    <a:cubicBezTo>
                      <a:pt x="960" y="0"/>
                      <a:pt x="1237" y="276"/>
                      <a:pt x="1237" y="618"/>
                    </a:cubicBezTo>
                  </a:path>
                </a:pathLst>
              </a:custGeom>
              <a:solidFill>
                <a:srgbClr val="FBE0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-25000" dirty="0"/>
              </a:p>
            </p:txBody>
          </p:sp>
          <p:sp>
            <p:nvSpPr>
              <p:cNvPr id="371" name="Text Box 127">
                <a:extLst>
                  <a:ext uri="{FF2B5EF4-FFF2-40B4-BE49-F238E27FC236}">
                    <a16:creationId xmlns:a16="http://schemas.microsoft.com/office/drawing/2014/main" xmlns="" id="{B209FAE0-840F-4549-9C1A-AA4DF214B3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9401" y="3187677"/>
                <a:ext cx="398614" cy="9559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FFFFFF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r>
                  <a:rPr lang="en-US" sz="1800" baseline="-25000" dirty="0">
                    <a:solidFill>
                      <a:srgbClr val="FFC907"/>
                    </a:solidFill>
                    <a:latin typeface="Myriad Pro" charset="0"/>
                    <a:cs typeface="Myriad Pro" charset="0"/>
                  </a:rPr>
                  <a:t>$</a:t>
                </a:r>
              </a:p>
            </p:txBody>
          </p:sp>
        </p:grpSp>
      </p:grp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xmlns="" id="{F26ED7AD-9515-460D-B723-5022A0F16622}"/>
              </a:ext>
            </a:extLst>
          </p:cNvPr>
          <p:cNvCxnSpPr>
            <a:cxnSpLocks/>
          </p:cNvCxnSpPr>
          <p:nvPr/>
        </p:nvCxnSpPr>
        <p:spPr>
          <a:xfrm>
            <a:off x="6095999" y="1447142"/>
            <a:ext cx="0" cy="445568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" name="Group 50">
            <a:extLst>
              <a:ext uri="{FF2B5EF4-FFF2-40B4-BE49-F238E27FC236}">
                <a16:creationId xmlns:a16="http://schemas.microsoft.com/office/drawing/2014/main" xmlns="" id="{0DD5FE5D-F467-4842-9ABA-A987229DD92E}"/>
              </a:ext>
            </a:extLst>
          </p:cNvPr>
          <p:cNvGrpSpPr/>
          <p:nvPr/>
        </p:nvGrpSpPr>
        <p:grpSpPr>
          <a:xfrm>
            <a:off x="247500" y="4026036"/>
            <a:ext cx="396000" cy="324000"/>
            <a:chOff x="235235" y="3810885"/>
            <a:chExt cx="519365" cy="468000"/>
          </a:xfrm>
        </p:grpSpPr>
        <p:sp>
          <p:nvSpPr>
            <p:cNvPr id="420" name="Freeform 26">
              <a:extLst>
                <a:ext uri="{FF2B5EF4-FFF2-40B4-BE49-F238E27FC236}">
                  <a16:creationId xmlns:a16="http://schemas.microsoft.com/office/drawing/2014/main" xmlns="" id="{B95B124D-C5AF-4A20-8584-D5D123861401}"/>
                </a:ext>
              </a:extLst>
            </p:cNvPr>
            <p:cNvSpPr>
              <a:spLocks noEditPoints="1"/>
            </p:cNvSpPr>
            <p:nvPr/>
          </p:nvSpPr>
          <p:spPr bwMode="auto">
            <a:xfrm rot="2700000">
              <a:off x="325235" y="3870332"/>
              <a:ext cx="252000" cy="432000"/>
            </a:xfrm>
            <a:custGeom>
              <a:avLst/>
              <a:gdLst>
                <a:gd name="T0" fmla="*/ 482 w 579"/>
                <a:gd name="T1" fmla="*/ 367 h 1073"/>
                <a:gd name="T2" fmla="*/ 482 w 579"/>
                <a:gd name="T3" fmla="*/ 148 h 1073"/>
                <a:gd name="T4" fmla="*/ 525 w 579"/>
                <a:gd name="T5" fmla="*/ 79 h 1073"/>
                <a:gd name="T6" fmla="*/ 447 w 579"/>
                <a:gd name="T7" fmla="*/ 0 h 1073"/>
                <a:gd name="T8" fmla="*/ 132 w 579"/>
                <a:gd name="T9" fmla="*/ 0 h 1073"/>
                <a:gd name="T10" fmla="*/ 54 w 579"/>
                <a:gd name="T11" fmla="*/ 79 h 1073"/>
                <a:gd name="T12" fmla="*/ 96 w 579"/>
                <a:gd name="T13" fmla="*/ 148 h 1073"/>
                <a:gd name="T14" fmla="*/ 96 w 579"/>
                <a:gd name="T15" fmla="*/ 367 h 1073"/>
                <a:gd name="T16" fmla="*/ 0 w 579"/>
                <a:gd name="T17" fmla="*/ 583 h 1073"/>
                <a:gd name="T18" fmla="*/ 0 w 579"/>
                <a:gd name="T19" fmla="*/ 612 h 1073"/>
                <a:gd name="T20" fmla="*/ 224 w 579"/>
                <a:gd name="T21" fmla="*/ 612 h 1073"/>
                <a:gd name="T22" fmla="*/ 224 w 579"/>
                <a:gd name="T23" fmla="*/ 923 h 1073"/>
                <a:gd name="T24" fmla="*/ 289 w 579"/>
                <a:gd name="T25" fmla="*/ 1073 h 1073"/>
                <a:gd name="T26" fmla="*/ 355 w 579"/>
                <a:gd name="T27" fmla="*/ 923 h 1073"/>
                <a:gd name="T28" fmla="*/ 355 w 579"/>
                <a:gd name="T29" fmla="*/ 612 h 1073"/>
                <a:gd name="T30" fmla="*/ 579 w 579"/>
                <a:gd name="T31" fmla="*/ 612 h 1073"/>
                <a:gd name="T32" fmla="*/ 579 w 579"/>
                <a:gd name="T33" fmla="*/ 583 h 1073"/>
                <a:gd name="T34" fmla="*/ 482 w 579"/>
                <a:gd name="T35" fmla="*/ 367 h 1073"/>
                <a:gd name="T36" fmla="*/ 132 w 579"/>
                <a:gd name="T37" fmla="*/ 58 h 1073"/>
                <a:gd name="T38" fmla="*/ 447 w 579"/>
                <a:gd name="T39" fmla="*/ 58 h 1073"/>
                <a:gd name="T40" fmla="*/ 467 w 579"/>
                <a:gd name="T41" fmla="*/ 79 h 1073"/>
                <a:gd name="T42" fmla="*/ 449 w 579"/>
                <a:gd name="T43" fmla="*/ 99 h 1073"/>
                <a:gd name="T44" fmla="*/ 436 w 579"/>
                <a:gd name="T45" fmla="*/ 101 h 1073"/>
                <a:gd name="T46" fmla="*/ 143 w 579"/>
                <a:gd name="T47" fmla="*/ 101 h 1073"/>
                <a:gd name="T48" fmla="*/ 129 w 579"/>
                <a:gd name="T49" fmla="*/ 99 h 1073"/>
                <a:gd name="T50" fmla="*/ 111 w 579"/>
                <a:gd name="T51" fmla="*/ 79 h 1073"/>
                <a:gd name="T52" fmla="*/ 132 w 579"/>
                <a:gd name="T53" fmla="*/ 58 h 1073"/>
                <a:gd name="T54" fmla="*/ 424 w 579"/>
                <a:gd name="T55" fmla="*/ 370 h 1073"/>
                <a:gd name="T56" fmla="*/ 154 w 579"/>
                <a:gd name="T57" fmla="*/ 370 h 1073"/>
                <a:gd name="T58" fmla="*/ 154 w 579"/>
                <a:gd name="T59" fmla="*/ 130 h 1073"/>
                <a:gd name="T60" fmla="*/ 424 w 579"/>
                <a:gd name="T61" fmla="*/ 130 h 1073"/>
                <a:gd name="T62" fmla="*/ 424 w 579"/>
                <a:gd name="T63" fmla="*/ 370 h 1073"/>
                <a:gd name="T64" fmla="*/ 297 w 579"/>
                <a:gd name="T65" fmla="*/ 911 h 1073"/>
                <a:gd name="T66" fmla="*/ 289 w 579"/>
                <a:gd name="T67" fmla="*/ 928 h 1073"/>
                <a:gd name="T68" fmla="*/ 282 w 579"/>
                <a:gd name="T69" fmla="*/ 911 h 1073"/>
                <a:gd name="T70" fmla="*/ 282 w 579"/>
                <a:gd name="T71" fmla="*/ 612 h 1073"/>
                <a:gd name="T72" fmla="*/ 297 w 579"/>
                <a:gd name="T73" fmla="*/ 612 h 1073"/>
                <a:gd name="T74" fmla="*/ 297 w 579"/>
                <a:gd name="T75" fmla="*/ 911 h 1073"/>
                <a:gd name="T76" fmla="*/ 355 w 579"/>
                <a:gd name="T77" fmla="*/ 554 h 1073"/>
                <a:gd name="T78" fmla="*/ 224 w 579"/>
                <a:gd name="T79" fmla="*/ 554 h 1073"/>
                <a:gd name="T80" fmla="*/ 59 w 579"/>
                <a:gd name="T81" fmla="*/ 554 h 1073"/>
                <a:gd name="T82" fmla="*/ 144 w 579"/>
                <a:gd name="T83" fmla="*/ 403 h 1073"/>
                <a:gd name="T84" fmla="*/ 149 w 579"/>
                <a:gd name="T85" fmla="*/ 399 h 1073"/>
                <a:gd name="T86" fmla="*/ 430 w 579"/>
                <a:gd name="T87" fmla="*/ 399 h 1073"/>
                <a:gd name="T88" fmla="*/ 435 w 579"/>
                <a:gd name="T89" fmla="*/ 403 h 1073"/>
                <a:gd name="T90" fmla="*/ 519 w 579"/>
                <a:gd name="T91" fmla="*/ 554 h 1073"/>
                <a:gd name="T92" fmla="*/ 355 w 579"/>
                <a:gd name="T93" fmla="*/ 554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79" h="1073">
                  <a:moveTo>
                    <a:pt x="482" y="367"/>
                  </a:moveTo>
                  <a:cubicBezTo>
                    <a:pt x="482" y="148"/>
                    <a:pt x="482" y="148"/>
                    <a:pt x="482" y="148"/>
                  </a:cubicBezTo>
                  <a:cubicBezTo>
                    <a:pt x="508" y="135"/>
                    <a:pt x="525" y="109"/>
                    <a:pt x="525" y="79"/>
                  </a:cubicBezTo>
                  <a:cubicBezTo>
                    <a:pt x="525" y="35"/>
                    <a:pt x="490" y="0"/>
                    <a:pt x="447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89" y="0"/>
                    <a:pt x="54" y="35"/>
                    <a:pt x="54" y="79"/>
                  </a:cubicBezTo>
                  <a:cubicBezTo>
                    <a:pt x="54" y="109"/>
                    <a:pt x="71" y="135"/>
                    <a:pt x="96" y="148"/>
                  </a:cubicBezTo>
                  <a:cubicBezTo>
                    <a:pt x="96" y="367"/>
                    <a:pt x="96" y="367"/>
                    <a:pt x="96" y="367"/>
                  </a:cubicBezTo>
                  <a:cubicBezTo>
                    <a:pt x="35" y="422"/>
                    <a:pt x="0" y="500"/>
                    <a:pt x="0" y="583"/>
                  </a:cubicBezTo>
                  <a:cubicBezTo>
                    <a:pt x="0" y="612"/>
                    <a:pt x="0" y="612"/>
                    <a:pt x="0" y="612"/>
                  </a:cubicBezTo>
                  <a:cubicBezTo>
                    <a:pt x="224" y="612"/>
                    <a:pt x="224" y="612"/>
                    <a:pt x="224" y="612"/>
                  </a:cubicBezTo>
                  <a:cubicBezTo>
                    <a:pt x="224" y="923"/>
                    <a:pt x="224" y="923"/>
                    <a:pt x="224" y="923"/>
                  </a:cubicBezTo>
                  <a:cubicBezTo>
                    <a:pt x="289" y="1073"/>
                    <a:pt x="289" y="1073"/>
                    <a:pt x="289" y="1073"/>
                  </a:cubicBezTo>
                  <a:cubicBezTo>
                    <a:pt x="355" y="923"/>
                    <a:pt x="355" y="923"/>
                    <a:pt x="355" y="923"/>
                  </a:cubicBezTo>
                  <a:cubicBezTo>
                    <a:pt x="355" y="612"/>
                    <a:pt x="355" y="612"/>
                    <a:pt x="355" y="612"/>
                  </a:cubicBezTo>
                  <a:cubicBezTo>
                    <a:pt x="579" y="612"/>
                    <a:pt x="579" y="612"/>
                    <a:pt x="579" y="612"/>
                  </a:cubicBezTo>
                  <a:cubicBezTo>
                    <a:pt x="579" y="583"/>
                    <a:pt x="579" y="583"/>
                    <a:pt x="579" y="583"/>
                  </a:cubicBezTo>
                  <a:cubicBezTo>
                    <a:pt x="579" y="500"/>
                    <a:pt x="544" y="422"/>
                    <a:pt x="482" y="367"/>
                  </a:cubicBezTo>
                  <a:close/>
                  <a:moveTo>
                    <a:pt x="132" y="58"/>
                  </a:moveTo>
                  <a:cubicBezTo>
                    <a:pt x="447" y="58"/>
                    <a:pt x="447" y="58"/>
                    <a:pt x="447" y="58"/>
                  </a:cubicBezTo>
                  <a:cubicBezTo>
                    <a:pt x="458" y="58"/>
                    <a:pt x="467" y="67"/>
                    <a:pt x="467" y="79"/>
                  </a:cubicBezTo>
                  <a:cubicBezTo>
                    <a:pt x="467" y="89"/>
                    <a:pt x="459" y="97"/>
                    <a:pt x="449" y="99"/>
                  </a:cubicBezTo>
                  <a:cubicBezTo>
                    <a:pt x="436" y="101"/>
                    <a:pt x="436" y="101"/>
                    <a:pt x="436" y="101"/>
                  </a:cubicBezTo>
                  <a:cubicBezTo>
                    <a:pt x="143" y="101"/>
                    <a:pt x="143" y="101"/>
                    <a:pt x="143" y="101"/>
                  </a:cubicBezTo>
                  <a:cubicBezTo>
                    <a:pt x="129" y="99"/>
                    <a:pt x="129" y="99"/>
                    <a:pt x="129" y="99"/>
                  </a:cubicBezTo>
                  <a:cubicBezTo>
                    <a:pt x="119" y="97"/>
                    <a:pt x="111" y="89"/>
                    <a:pt x="111" y="79"/>
                  </a:cubicBezTo>
                  <a:cubicBezTo>
                    <a:pt x="111" y="67"/>
                    <a:pt x="121" y="58"/>
                    <a:pt x="132" y="58"/>
                  </a:cubicBezTo>
                  <a:close/>
                  <a:moveTo>
                    <a:pt x="424" y="370"/>
                  </a:moveTo>
                  <a:cubicBezTo>
                    <a:pt x="154" y="370"/>
                    <a:pt x="154" y="370"/>
                    <a:pt x="154" y="370"/>
                  </a:cubicBezTo>
                  <a:cubicBezTo>
                    <a:pt x="154" y="130"/>
                    <a:pt x="154" y="130"/>
                    <a:pt x="154" y="130"/>
                  </a:cubicBezTo>
                  <a:cubicBezTo>
                    <a:pt x="424" y="130"/>
                    <a:pt x="424" y="130"/>
                    <a:pt x="424" y="130"/>
                  </a:cubicBezTo>
                  <a:lnTo>
                    <a:pt x="424" y="370"/>
                  </a:lnTo>
                  <a:close/>
                  <a:moveTo>
                    <a:pt x="297" y="911"/>
                  </a:moveTo>
                  <a:cubicBezTo>
                    <a:pt x="289" y="928"/>
                    <a:pt x="289" y="928"/>
                    <a:pt x="289" y="928"/>
                  </a:cubicBezTo>
                  <a:cubicBezTo>
                    <a:pt x="282" y="911"/>
                    <a:pt x="282" y="911"/>
                    <a:pt x="282" y="911"/>
                  </a:cubicBezTo>
                  <a:cubicBezTo>
                    <a:pt x="282" y="612"/>
                    <a:pt x="282" y="612"/>
                    <a:pt x="282" y="612"/>
                  </a:cubicBezTo>
                  <a:cubicBezTo>
                    <a:pt x="297" y="612"/>
                    <a:pt x="297" y="612"/>
                    <a:pt x="297" y="612"/>
                  </a:cubicBezTo>
                  <a:lnTo>
                    <a:pt x="297" y="911"/>
                  </a:lnTo>
                  <a:close/>
                  <a:moveTo>
                    <a:pt x="355" y="554"/>
                  </a:moveTo>
                  <a:cubicBezTo>
                    <a:pt x="224" y="554"/>
                    <a:pt x="224" y="554"/>
                    <a:pt x="224" y="554"/>
                  </a:cubicBezTo>
                  <a:cubicBezTo>
                    <a:pt x="59" y="554"/>
                    <a:pt x="59" y="554"/>
                    <a:pt x="59" y="554"/>
                  </a:cubicBezTo>
                  <a:cubicBezTo>
                    <a:pt x="67" y="495"/>
                    <a:pt x="97" y="441"/>
                    <a:pt x="144" y="403"/>
                  </a:cubicBezTo>
                  <a:cubicBezTo>
                    <a:pt x="149" y="399"/>
                    <a:pt x="149" y="399"/>
                    <a:pt x="149" y="399"/>
                  </a:cubicBezTo>
                  <a:cubicBezTo>
                    <a:pt x="430" y="399"/>
                    <a:pt x="430" y="399"/>
                    <a:pt x="430" y="399"/>
                  </a:cubicBezTo>
                  <a:cubicBezTo>
                    <a:pt x="435" y="403"/>
                    <a:pt x="435" y="403"/>
                    <a:pt x="435" y="403"/>
                  </a:cubicBezTo>
                  <a:cubicBezTo>
                    <a:pt x="482" y="441"/>
                    <a:pt x="512" y="495"/>
                    <a:pt x="519" y="554"/>
                  </a:cubicBezTo>
                  <a:lnTo>
                    <a:pt x="355" y="554"/>
                  </a:lnTo>
                  <a:close/>
                </a:path>
              </a:pathLst>
            </a:custGeom>
            <a:solidFill>
              <a:srgbClr val="0099FF"/>
            </a:solidFill>
            <a:ln>
              <a:noFill/>
            </a:ln>
          </p:spPr>
          <p:txBody>
            <a:bodyPr vert="horz" wrap="square" lIns="182843" tIns="91422" rIns="182843" bIns="91422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schemeClr val="bg1">
                    <a:lumMod val="95000"/>
                  </a:schemeClr>
                </a:solidFill>
                <a:latin typeface="Lato Light"/>
              </a:endParaRPr>
            </a:p>
          </p:txBody>
        </p:sp>
        <p:sp>
          <p:nvSpPr>
            <p:cNvPr id="421" name="Round Same Side Corner Rectangle 119">
              <a:extLst>
                <a:ext uri="{FF2B5EF4-FFF2-40B4-BE49-F238E27FC236}">
                  <a16:creationId xmlns:a16="http://schemas.microsoft.com/office/drawing/2014/main" xmlns="" id="{77E1AE52-BBCB-43A3-A976-5782FEFCC324}"/>
                </a:ext>
              </a:extLst>
            </p:cNvPr>
            <p:cNvSpPr/>
            <p:nvPr/>
          </p:nvSpPr>
          <p:spPr>
            <a:xfrm rot="10800000" flipH="1">
              <a:off x="718600" y="3810885"/>
              <a:ext cx="36000" cy="468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dirty="0">
                <a:latin typeface="Lato Light"/>
              </a:endParaRPr>
            </a:p>
          </p:txBody>
        </p:sp>
      </p:grpSp>
      <p:grpSp>
        <p:nvGrpSpPr>
          <p:cNvPr id="439" name="Group 438">
            <a:extLst>
              <a:ext uri="{FF2B5EF4-FFF2-40B4-BE49-F238E27FC236}">
                <a16:creationId xmlns:a16="http://schemas.microsoft.com/office/drawing/2014/main" xmlns="" id="{FAB64F89-ADD6-4A32-9BA2-042F5C7F6610}"/>
              </a:ext>
            </a:extLst>
          </p:cNvPr>
          <p:cNvGrpSpPr/>
          <p:nvPr/>
        </p:nvGrpSpPr>
        <p:grpSpPr>
          <a:xfrm>
            <a:off x="226995" y="3313403"/>
            <a:ext cx="396000" cy="324000"/>
            <a:chOff x="235235" y="3810885"/>
            <a:chExt cx="519365" cy="468000"/>
          </a:xfrm>
        </p:grpSpPr>
        <p:sp>
          <p:nvSpPr>
            <p:cNvPr id="440" name="Freeform 26">
              <a:extLst>
                <a:ext uri="{FF2B5EF4-FFF2-40B4-BE49-F238E27FC236}">
                  <a16:creationId xmlns:a16="http://schemas.microsoft.com/office/drawing/2014/main" xmlns="" id="{440B1593-404A-4B45-A98F-89BE29D254B6}"/>
                </a:ext>
              </a:extLst>
            </p:cNvPr>
            <p:cNvSpPr>
              <a:spLocks noEditPoints="1"/>
            </p:cNvSpPr>
            <p:nvPr/>
          </p:nvSpPr>
          <p:spPr bwMode="auto">
            <a:xfrm rot="2700000">
              <a:off x="325235" y="3870332"/>
              <a:ext cx="252000" cy="432000"/>
            </a:xfrm>
            <a:custGeom>
              <a:avLst/>
              <a:gdLst>
                <a:gd name="T0" fmla="*/ 482 w 579"/>
                <a:gd name="T1" fmla="*/ 367 h 1073"/>
                <a:gd name="T2" fmla="*/ 482 w 579"/>
                <a:gd name="T3" fmla="*/ 148 h 1073"/>
                <a:gd name="T4" fmla="*/ 525 w 579"/>
                <a:gd name="T5" fmla="*/ 79 h 1073"/>
                <a:gd name="T6" fmla="*/ 447 w 579"/>
                <a:gd name="T7" fmla="*/ 0 h 1073"/>
                <a:gd name="T8" fmla="*/ 132 w 579"/>
                <a:gd name="T9" fmla="*/ 0 h 1073"/>
                <a:gd name="T10" fmla="*/ 54 w 579"/>
                <a:gd name="T11" fmla="*/ 79 h 1073"/>
                <a:gd name="T12" fmla="*/ 96 w 579"/>
                <a:gd name="T13" fmla="*/ 148 h 1073"/>
                <a:gd name="T14" fmla="*/ 96 w 579"/>
                <a:gd name="T15" fmla="*/ 367 h 1073"/>
                <a:gd name="T16" fmla="*/ 0 w 579"/>
                <a:gd name="T17" fmla="*/ 583 h 1073"/>
                <a:gd name="T18" fmla="*/ 0 w 579"/>
                <a:gd name="T19" fmla="*/ 612 h 1073"/>
                <a:gd name="T20" fmla="*/ 224 w 579"/>
                <a:gd name="T21" fmla="*/ 612 h 1073"/>
                <a:gd name="T22" fmla="*/ 224 w 579"/>
                <a:gd name="T23" fmla="*/ 923 h 1073"/>
                <a:gd name="T24" fmla="*/ 289 w 579"/>
                <a:gd name="T25" fmla="*/ 1073 h 1073"/>
                <a:gd name="T26" fmla="*/ 355 w 579"/>
                <a:gd name="T27" fmla="*/ 923 h 1073"/>
                <a:gd name="T28" fmla="*/ 355 w 579"/>
                <a:gd name="T29" fmla="*/ 612 h 1073"/>
                <a:gd name="T30" fmla="*/ 579 w 579"/>
                <a:gd name="T31" fmla="*/ 612 h 1073"/>
                <a:gd name="T32" fmla="*/ 579 w 579"/>
                <a:gd name="T33" fmla="*/ 583 h 1073"/>
                <a:gd name="T34" fmla="*/ 482 w 579"/>
                <a:gd name="T35" fmla="*/ 367 h 1073"/>
                <a:gd name="T36" fmla="*/ 132 w 579"/>
                <a:gd name="T37" fmla="*/ 58 h 1073"/>
                <a:gd name="T38" fmla="*/ 447 w 579"/>
                <a:gd name="T39" fmla="*/ 58 h 1073"/>
                <a:gd name="T40" fmla="*/ 467 w 579"/>
                <a:gd name="T41" fmla="*/ 79 h 1073"/>
                <a:gd name="T42" fmla="*/ 449 w 579"/>
                <a:gd name="T43" fmla="*/ 99 h 1073"/>
                <a:gd name="T44" fmla="*/ 436 w 579"/>
                <a:gd name="T45" fmla="*/ 101 h 1073"/>
                <a:gd name="T46" fmla="*/ 143 w 579"/>
                <a:gd name="T47" fmla="*/ 101 h 1073"/>
                <a:gd name="T48" fmla="*/ 129 w 579"/>
                <a:gd name="T49" fmla="*/ 99 h 1073"/>
                <a:gd name="T50" fmla="*/ 111 w 579"/>
                <a:gd name="T51" fmla="*/ 79 h 1073"/>
                <a:gd name="T52" fmla="*/ 132 w 579"/>
                <a:gd name="T53" fmla="*/ 58 h 1073"/>
                <a:gd name="T54" fmla="*/ 424 w 579"/>
                <a:gd name="T55" fmla="*/ 370 h 1073"/>
                <a:gd name="T56" fmla="*/ 154 w 579"/>
                <a:gd name="T57" fmla="*/ 370 h 1073"/>
                <a:gd name="T58" fmla="*/ 154 w 579"/>
                <a:gd name="T59" fmla="*/ 130 h 1073"/>
                <a:gd name="T60" fmla="*/ 424 w 579"/>
                <a:gd name="T61" fmla="*/ 130 h 1073"/>
                <a:gd name="T62" fmla="*/ 424 w 579"/>
                <a:gd name="T63" fmla="*/ 370 h 1073"/>
                <a:gd name="T64" fmla="*/ 297 w 579"/>
                <a:gd name="T65" fmla="*/ 911 h 1073"/>
                <a:gd name="T66" fmla="*/ 289 w 579"/>
                <a:gd name="T67" fmla="*/ 928 h 1073"/>
                <a:gd name="T68" fmla="*/ 282 w 579"/>
                <a:gd name="T69" fmla="*/ 911 h 1073"/>
                <a:gd name="T70" fmla="*/ 282 w 579"/>
                <a:gd name="T71" fmla="*/ 612 h 1073"/>
                <a:gd name="T72" fmla="*/ 297 w 579"/>
                <a:gd name="T73" fmla="*/ 612 h 1073"/>
                <a:gd name="T74" fmla="*/ 297 w 579"/>
                <a:gd name="T75" fmla="*/ 911 h 1073"/>
                <a:gd name="T76" fmla="*/ 355 w 579"/>
                <a:gd name="T77" fmla="*/ 554 h 1073"/>
                <a:gd name="T78" fmla="*/ 224 w 579"/>
                <a:gd name="T79" fmla="*/ 554 h 1073"/>
                <a:gd name="T80" fmla="*/ 59 w 579"/>
                <a:gd name="T81" fmla="*/ 554 h 1073"/>
                <a:gd name="T82" fmla="*/ 144 w 579"/>
                <a:gd name="T83" fmla="*/ 403 h 1073"/>
                <a:gd name="T84" fmla="*/ 149 w 579"/>
                <a:gd name="T85" fmla="*/ 399 h 1073"/>
                <a:gd name="T86" fmla="*/ 430 w 579"/>
                <a:gd name="T87" fmla="*/ 399 h 1073"/>
                <a:gd name="T88" fmla="*/ 435 w 579"/>
                <a:gd name="T89" fmla="*/ 403 h 1073"/>
                <a:gd name="T90" fmla="*/ 519 w 579"/>
                <a:gd name="T91" fmla="*/ 554 h 1073"/>
                <a:gd name="T92" fmla="*/ 355 w 579"/>
                <a:gd name="T93" fmla="*/ 554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79" h="1073">
                  <a:moveTo>
                    <a:pt x="482" y="367"/>
                  </a:moveTo>
                  <a:cubicBezTo>
                    <a:pt x="482" y="148"/>
                    <a:pt x="482" y="148"/>
                    <a:pt x="482" y="148"/>
                  </a:cubicBezTo>
                  <a:cubicBezTo>
                    <a:pt x="508" y="135"/>
                    <a:pt x="525" y="109"/>
                    <a:pt x="525" y="79"/>
                  </a:cubicBezTo>
                  <a:cubicBezTo>
                    <a:pt x="525" y="35"/>
                    <a:pt x="490" y="0"/>
                    <a:pt x="447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89" y="0"/>
                    <a:pt x="54" y="35"/>
                    <a:pt x="54" y="79"/>
                  </a:cubicBezTo>
                  <a:cubicBezTo>
                    <a:pt x="54" y="109"/>
                    <a:pt x="71" y="135"/>
                    <a:pt x="96" y="148"/>
                  </a:cubicBezTo>
                  <a:cubicBezTo>
                    <a:pt x="96" y="367"/>
                    <a:pt x="96" y="367"/>
                    <a:pt x="96" y="367"/>
                  </a:cubicBezTo>
                  <a:cubicBezTo>
                    <a:pt x="35" y="422"/>
                    <a:pt x="0" y="500"/>
                    <a:pt x="0" y="583"/>
                  </a:cubicBezTo>
                  <a:cubicBezTo>
                    <a:pt x="0" y="612"/>
                    <a:pt x="0" y="612"/>
                    <a:pt x="0" y="612"/>
                  </a:cubicBezTo>
                  <a:cubicBezTo>
                    <a:pt x="224" y="612"/>
                    <a:pt x="224" y="612"/>
                    <a:pt x="224" y="612"/>
                  </a:cubicBezTo>
                  <a:cubicBezTo>
                    <a:pt x="224" y="923"/>
                    <a:pt x="224" y="923"/>
                    <a:pt x="224" y="923"/>
                  </a:cubicBezTo>
                  <a:cubicBezTo>
                    <a:pt x="289" y="1073"/>
                    <a:pt x="289" y="1073"/>
                    <a:pt x="289" y="1073"/>
                  </a:cubicBezTo>
                  <a:cubicBezTo>
                    <a:pt x="355" y="923"/>
                    <a:pt x="355" y="923"/>
                    <a:pt x="355" y="923"/>
                  </a:cubicBezTo>
                  <a:cubicBezTo>
                    <a:pt x="355" y="612"/>
                    <a:pt x="355" y="612"/>
                    <a:pt x="355" y="612"/>
                  </a:cubicBezTo>
                  <a:cubicBezTo>
                    <a:pt x="579" y="612"/>
                    <a:pt x="579" y="612"/>
                    <a:pt x="579" y="612"/>
                  </a:cubicBezTo>
                  <a:cubicBezTo>
                    <a:pt x="579" y="583"/>
                    <a:pt x="579" y="583"/>
                    <a:pt x="579" y="583"/>
                  </a:cubicBezTo>
                  <a:cubicBezTo>
                    <a:pt x="579" y="500"/>
                    <a:pt x="544" y="422"/>
                    <a:pt x="482" y="367"/>
                  </a:cubicBezTo>
                  <a:close/>
                  <a:moveTo>
                    <a:pt x="132" y="58"/>
                  </a:moveTo>
                  <a:cubicBezTo>
                    <a:pt x="447" y="58"/>
                    <a:pt x="447" y="58"/>
                    <a:pt x="447" y="58"/>
                  </a:cubicBezTo>
                  <a:cubicBezTo>
                    <a:pt x="458" y="58"/>
                    <a:pt x="467" y="67"/>
                    <a:pt x="467" y="79"/>
                  </a:cubicBezTo>
                  <a:cubicBezTo>
                    <a:pt x="467" y="89"/>
                    <a:pt x="459" y="97"/>
                    <a:pt x="449" y="99"/>
                  </a:cubicBezTo>
                  <a:cubicBezTo>
                    <a:pt x="436" y="101"/>
                    <a:pt x="436" y="101"/>
                    <a:pt x="436" y="101"/>
                  </a:cubicBezTo>
                  <a:cubicBezTo>
                    <a:pt x="143" y="101"/>
                    <a:pt x="143" y="101"/>
                    <a:pt x="143" y="101"/>
                  </a:cubicBezTo>
                  <a:cubicBezTo>
                    <a:pt x="129" y="99"/>
                    <a:pt x="129" y="99"/>
                    <a:pt x="129" y="99"/>
                  </a:cubicBezTo>
                  <a:cubicBezTo>
                    <a:pt x="119" y="97"/>
                    <a:pt x="111" y="89"/>
                    <a:pt x="111" y="79"/>
                  </a:cubicBezTo>
                  <a:cubicBezTo>
                    <a:pt x="111" y="67"/>
                    <a:pt x="121" y="58"/>
                    <a:pt x="132" y="58"/>
                  </a:cubicBezTo>
                  <a:close/>
                  <a:moveTo>
                    <a:pt x="424" y="370"/>
                  </a:moveTo>
                  <a:cubicBezTo>
                    <a:pt x="154" y="370"/>
                    <a:pt x="154" y="370"/>
                    <a:pt x="154" y="370"/>
                  </a:cubicBezTo>
                  <a:cubicBezTo>
                    <a:pt x="154" y="130"/>
                    <a:pt x="154" y="130"/>
                    <a:pt x="154" y="130"/>
                  </a:cubicBezTo>
                  <a:cubicBezTo>
                    <a:pt x="424" y="130"/>
                    <a:pt x="424" y="130"/>
                    <a:pt x="424" y="130"/>
                  </a:cubicBezTo>
                  <a:lnTo>
                    <a:pt x="424" y="370"/>
                  </a:lnTo>
                  <a:close/>
                  <a:moveTo>
                    <a:pt x="297" y="911"/>
                  </a:moveTo>
                  <a:cubicBezTo>
                    <a:pt x="289" y="928"/>
                    <a:pt x="289" y="928"/>
                    <a:pt x="289" y="928"/>
                  </a:cubicBezTo>
                  <a:cubicBezTo>
                    <a:pt x="282" y="911"/>
                    <a:pt x="282" y="911"/>
                    <a:pt x="282" y="911"/>
                  </a:cubicBezTo>
                  <a:cubicBezTo>
                    <a:pt x="282" y="612"/>
                    <a:pt x="282" y="612"/>
                    <a:pt x="282" y="612"/>
                  </a:cubicBezTo>
                  <a:cubicBezTo>
                    <a:pt x="297" y="612"/>
                    <a:pt x="297" y="612"/>
                    <a:pt x="297" y="612"/>
                  </a:cubicBezTo>
                  <a:lnTo>
                    <a:pt x="297" y="911"/>
                  </a:lnTo>
                  <a:close/>
                  <a:moveTo>
                    <a:pt x="355" y="554"/>
                  </a:moveTo>
                  <a:cubicBezTo>
                    <a:pt x="224" y="554"/>
                    <a:pt x="224" y="554"/>
                    <a:pt x="224" y="554"/>
                  </a:cubicBezTo>
                  <a:cubicBezTo>
                    <a:pt x="59" y="554"/>
                    <a:pt x="59" y="554"/>
                    <a:pt x="59" y="554"/>
                  </a:cubicBezTo>
                  <a:cubicBezTo>
                    <a:pt x="67" y="495"/>
                    <a:pt x="97" y="441"/>
                    <a:pt x="144" y="403"/>
                  </a:cubicBezTo>
                  <a:cubicBezTo>
                    <a:pt x="149" y="399"/>
                    <a:pt x="149" y="399"/>
                    <a:pt x="149" y="399"/>
                  </a:cubicBezTo>
                  <a:cubicBezTo>
                    <a:pt x="430" y="399"/>
                    <a:pt x="430" y="399"/>
                    <a:pt x="430" y="399"/>
                  </a:cubicBezTo>
                  <a:cubicBezTo>
                    <a:pt x="435" y="403"/>
                    <a:pt x="435" y="403"/>
                    <a:pt x="435" y="403"/>
                  </a:cubicBezTo>
                  <a:cubicBezTo>
                    <a:pt x="482" y="441"/>
                    <a:pt x="512" y="495"/>
                    <a:pt x="519" y="554"/>
                  </a:cubicBezTo>
                  <a:lnTo>
                    <a:pt x="355" y="554"/>
                  </a:lnTo>
                  <a:close/>
                </a:path>
              </a:pathLst>
            </a:custGeom>
            <a:solidFill>
              <a:srgbClr val="0099FF"/>
            </a:solidFill>
            <a:ln>
              <a:noFill/>
            </a:ln>
          </p:spPr>
          <p:txBody>
            <a:bodyPr vert="horz" wrap="square" lIns="182843" tIns="91422" rIns="182843" bIns="91422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schemeClr val="bg1">
                    <a:lumMod val="95000"/>
                  </a:schemeClr>
                </a:solidFill>
                <a:latin typeface="Lato Light"/>
              </a:endParaRPr>
            </a:p>
          </p:txBody>
        </p:sp>
        <p:sp>
          <p:nvSpPr>
            <p:cNvPr id="441" name="Round Same Side Corner Rectangle 119">
              <a:extLst>
                <a:ext uri="{FF2B5EF4-FFF2-40B4-BE49-F238E27FC236}">
                  <a16:creationId xmlns:a16="http://schemas.microsoft.com/office/drawing/2014/main" xmlns="" id="{1B2D8DAD-17F9-4AE2-B6C1-728AEFE79EA1}"/>
                </a:ext>
              </a:extLst>
            </p:cNvPr>
            <p:cNvSpPr/>
            <p:nvPr/>
          </p:nvSpPr>
          <p:spPr>
            <a:xfrm rot="10800000" flipH="1">
              <a:off x="718600" y="3810885"/>
              <a:ext cx="36000" cy="468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dirty="0">
                <a:latin typeface="Lato Light"/>
              </a:endParaRPr>
            </a:p>
          </p:txBody>
        </p:sp>
      </p:grpSp>
      <p:sp>
        <p:nvSpPr>
          <p:cNvPr id="442" name="TextBox 11">
            <a:extLst>
              <a:ext uri="{FF2B5EF4-FFF2-40B4-BE49-F238E27FC236}">
                <a16:creationId xmlns:a16="http://schemas.microsoft.com/office/drawing/2014/main" xmlns="" id="{653C677C-0484-467D-BBA6-678F9706CC99}"/>
              </a:ext>
            </a:extLst>
          </p:cNvPr>
          <p:cNvSpPr txBox="1"/>
          <p:nvPr/>
        </p:nvSpPr>
        <p:spPr>
          <a:xfrm>
            <a:off x="841174" y="3257369"/>
            <a:ext cx="3287337" cy="523202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en-US" sz="1400" b="1" dirty="0" smtClean="0">
                <a:latin typeface="Century Gothic" panose="020B0502020202020204" pitchFamily="34" charset="0"/>
              </a:rPr>
              <a:t>Theft, Battery, Criminal Damage and Narcotics most frequent crimes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443" name="TextBox 11">
            <a:extLst>
              <a:ext uri="{FF2B5EF4-FFF2-40B4-BE49-F238E27FC236}">
                <a16:creationId xmlns:a16="http://schemas.microsoft.com/office/drawing/2014/main" xmlns="" id="{DDBC5478-9AB4-457E-AB16-4F8DA6930520}"/>
              </a:ext>
            </a:extLst>
          </p:cNvPr>
          <p:cNvSpPr txBox="1"/>
          <p:nvPr/>
        </p:nvSpPr>
        <p:spPr>
          <a:xfrm>
            <a:off x="4289151" y="3214796"/>
            <a:ext cx="1544740" cy="738646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1400" b="1" dirty="0" smtClean="0">
                <a:latin typeface="Century Gothic" panose="020B0502020202020204" pitchFamily="34" charset="0"/>
              </a:rPr>
              <a:t>&gt;60% occurrences combined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BF81367-A0A8-40D2-A2DD-C64BBC1D0B03}"/>
              </a:ext>
            </a:extLst>
          </p:cNvPr>
          <p:cNvSpPr txBox="1"/>
          <p:nvPr/>
        </p:nvSpPr>
        <p:spPr>
          <a:xfrm>
            <a:off x="3813576" y="1216964"/>
            <a:ext cx="2060006" cy="584775"/>
          </a:xfrm>
          <a:prstGeom prst="rect">
            <a:avLst/>
          </a:prstGeom>
          <a:noFill/>
          <a:ln w="19050">
            <a:solidFill>
              <a:srgbClr val="0099FF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3 levels of analysis performed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84E66A33-1F26-4844-AFCE-AA51B15020F7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3394966" y="1509352"/>
            <a:ext cx="418610" cy="666295"/>
          </a:xfrm>
          <a:prstGeom prst="line">
            <a:avLst/>
          </a:prstGeom>
          <a:ln w="19050">
            <a:solidFill>
              <a:srgbClr val="0099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TextBox 449">
            <a:extLst>
              <a:ext uri="{FF2B5EF4-FFF2-40B4-BE49-F238E27FC236}">
                <a16:creationId xmlns:a16="http://schemas.microsoft.com/office/drawing/2014/main" xmlns="" id="{78951A6D-325F-4AF9-B63E-FB799792134B}"/>
              </a:ext>
            </a:extLst>
          </p:cNvPr>
          <p:cNvSpPr txBox="1"/>
          <p:nvPr/>
        </p:nvSpPr>
        <p:spPr>
          <a:xfrm>
            <a:off x="6393030" y="1216964"/>
            <a:ext cx="1893314" cy="584775"/>
          </a:xfrm>
          <a:prstGeom prst="rect">
            <a:avLst/>
          </a:prstGeom>
          <a:noFill/>
          <a:ln w="19050">
            <a:solidFill>
              <a:srgbClr val="0099FF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entury Gothic" panose="020B0502020202020204" pitchFamily="34" charset="0"/>
              </a:rPr>
              <a:t>Limitations of the analysis</a:t>
            </a:r>
          </a:p>
        </p:txBody>
      </p:sp>
      <p:grpSp>
        <p:nvGrpSpPr>
          <p:cNvPr id="585" name="Group 584">
            <a:extLst>
              <a:ext uri="{FF2B5EF4-FFF2-40B4-BE49-F238E27FC236}">
                <a16:creationId xmlns:a16="http://schemas.microsoft.com/office/drawing/2014/main" xmlns="" id="{6D7F1905-99AB-4508-960D-A3E31816D682}"/>
              </a:ext>
            </a:extLst>
          </p:cNvPr>
          <p:cNvGrpSpPr>
            <a:grpSpLocks noChangeAspect="1"/>
          </p:cNvGrpSpPr>
          <p:nvPr/>
        </p:nvGrpSpPr>
        <p:grpSpPr>
          <a:xfrm>
            <a:off x="8513864" y="2562388"/>
            <a:ext cx="1360990" cy="2268854"/>
            <a:chOff x="4267200" y="201051"/>
            <a:chExt cx="3872622" cy="6455898"/>
          </a:xfrm>
        </p:grpSpPr>
        <p:sp>
          <p:nvSpPr>
            <p:cNvPr id="586" name="Freeform 166">
              <a:extLst>
                <a:ext uri="{FF2B5EF4-FFF2-40B4-BE49-F238E27FC236}">
                  <a16:creationId xmlns:a16="http://schemas.microsoft.com/office/drawing/2014/main" xmlns="" id="{08B6D31F-0040-4525-AA67-9AEADAB92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0390" y="1547093"/>
              <a:ext cx="2086240" cy="2086046"/>
            </a:xfrm>
            <a:custGeom>
              <a:avLst/>
              <a:gdLst>
                <a:gd name="T0" fmla="*/ 2886 w 2887"/>
                <a:gd name="T1" fmla="*/ 1444 h 2890"/>
                <a:gd name="T2" fmla="*/ 2886 w 2887"/>
                <a:gd name="T3" fmla="*/ 1444 h 2890"/>
                <a:gd name="T4" fmla="*/ 1444 w 2887"/>
                <a:gd name="T5" fmla="*/ 0 h 2890"/>
                <a:gd name="T6" fmla="*/ 0 w 2887"/>
                <a:gd name="T7" fmla="*/ 1444 h 2890"/>
                <a:gd name="T8" fmla="*/ 1444 w 2887"/>
                <a:gd name="T9" fmla="*/ 2889 h 2890"/>
                <a:gd name="T10" fmla="*/ 2886 w 2887"/>
                <a:gd name="T11" fmla="*/ 1444 h 2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87" h="2890">
                  <a:moveTo>
                    <a:pt x="2886" y="1444"/>
                  </a:moveTo>
                  <a:lnTo>
                    <a:pt x="2886" y="1444"/>
                  </a:lnTo>
                  <a:cubicBezTo>
                    <a:pt x="2886" y="647"/>
                    <a:pt x="2241" y="0"/>
                    <a:pt x="1444" y="0"/>
                  </a:cubicBezTo>
                  <a:cubicBezTo>
                    <a:pt x="647" y="0"/>
                    <a:pt x="0" y="647"/>
                    <a:pt x="0" y="1444"/>
                  </a:cubicBezTo>
                  <a:cubicBezTo>
                    <a:pt x="0" y="2241"/>
                    <a:pt x="647" y="2889"/>
                    <a:pt x="1444" y="2889"/>
                  </a:cubicBezTo>
                  <a:cubicBezTo>
                    <a:pt x="2241" y="2889"/>
                    <a:pt x="2886" y="2241"/>
                    <a:pt x="2886" y="1444"/>
                  </a:cubicBezTo>
                </a:path>
              </a:pathLst>
            </a:custGeom>
            <a:solidFill>
              <a:srgbClr val="6A5C5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7" name="Freeform 168">
              <a:extLst>
                <a:ext uri="{FF2B5EF4-FFF2-40B4-BE49-F238E27FC236}">
                  <a16:creationId xmlns:a16="http://schemas.microsoft.com/office/drawing/2014/main" xmlns="" id="{52D98F1E-34A8-4E0F-A6B4-DF4967ACC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600" y="5808496"/>
              <a:ext cx="1575844" cy="848453"/>
            </a:xfrm>
            <a:custGeom>
              <a:avLst/>
              <a:gdLst>
                <a:gd name="T0" fmla="*/ 0 w 2184"/>
                <a:gd name="T1" fmla="*/ 177 h 1178"/>
                <a:gd name="T2" fmla="*/ 0 w 2184"/>
                <a:gd name="T3" fmla="*/ 177 h 1178"/>
                <a:gd name="T4" fmla="*/ 265 w 2184"/>
                <a:gd name="T5" fmla="*/ 552 h 1178"/>
                <a:gd name="T6" fmla="*/ 958 w 2184"/>
                <a:gd name="T7" fmla="*/ 1062 h 1178"/>
                <a:gd name="T8" fmla="*/ 1273 w 2184"/>
                <a:gd name="T9" fmla="*/ 1062 h 1178"/>
                <a:gd name="T10" fmla="*/ 1624 w 2184"/>
                <a:gd name="T11" fmla="*/ 787 h 1178"/>
                <a:gd name="T12" fmla="*/ 2183 w 2184"/>
                <a:gd name="T13" fmla="*/ 204 h 1178"/>
                <a:gd name="T14" fmla="*/ 0 w 2184"/>
                <a:gd name="T15" fmla="*/ 177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4" h="1178">
                  <a:moveTo>
                    <a:pt x="0" y="177"/>
                  </a:moveTo>
                  <a:lnTo>
                    <a:pt x="0" y="177"/>
                  </a:lnTo>
                  <a:cubicBezTo>
                    <a:pt x="5" y="193"/>
                    <a:pt x="40" y="397"/>
                    <a:pt x="265" y="552"/>
                  </a:cubicBezTo>
                  <a:cubicBezTo>
                    <a:pt x="490" y="709"/>
                    <a:pt x="797" y="947"/>
                    <a:pt x="958" y="1062"/>
                  </a:cubicBezTo>
                  <a:cubicBezTo>
                    <a:pt x="1121" y="1177"/>
                    <a:pt x="1241" y="1092"/>
                    <a:pt x="1273" y="1062"/>
                  </a:cubicBezTo>
                  <a:cubicBezTo>
                    <a:pt x="1305" y="1030"/>
                    <a:pt x="1407" y="929"/>
                    <a:pt x="1624" y="787"/>
                  </a:cubicBezTo>
                  <a:cubicBezTo>
                    <a:pt x="1840" y="645"/>
                    <a:pt x="2183" y="407"/>
                    <a:pt x="2183" y="204"/>
                  </a:cubicBezTo>
                  <a:cubicBezTo>
                    <a:pt x="2183" y="0"/>
                    <a:pt x="0" y="177"/>
                    <a:pt x="0" y="177"/>
                  </a:cubicBezTo>
                </a:path>
              </a:pathLst>
            </a:custGeom>
            <a:solidFill>
              <a:srgbClr val="C59C6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8" name="Freeform 169">
              <a:extLst>
                <a:ext uri="{FF2B5EF4-FFF2-40B4-BE49-F238E27FC236}">
                  <a16:creationId xmlns:a16="http://schemas.microsoft.com/office/drawing/2014/main" xmlns="" id="{7DECA0FE-1089-4977-89B3-3840CA3FF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5409" y="5113147"/>
              <a:ext cx="1614124" cy="947333"/>
            </a:xfrm>
            <a:custGeom>
              <a:avLst/>
              <a:gdLst>
                <a:gd name="T0" fmla="*/ 2236 w 2237"/>
                <a:gd name="T1" fmla="*/ 1102 h 1315"/>
                <a:gd name="T2" fmla="*/ 2236 w 2237"/>
                <a:gd name="T3" fmla="*/ 1102 h 1315"/>
                <a:gd name="T4" fmla="*/ 1969 w 2237"/>
                <a:gd name="T5" fmla="*/ 1314 h 1315"/>
                <a:gd name="T6" fmla="*/ 254 w 2237"/>
                <a:gd name="T7" fmla="*/ 1314 h 1315"/>
                <a:gd name="T8" fmla="*/ 0 w 2237"/>
                <a:gd name="T9" fmla="*/ 1102 h 1315"/>
                <a:gd name="T10" fmla="*/ 0 w 2237"/>
                <a:gd name="T11" fmla="*/ 220 h 1315"/>
                <a:gd name="T12" fmla="*/ 254 w 2237"/>
                <a:gd name="T13" fmla="*/ 0 h 1315"/>
                <a:gd name="T14" fmla="*/ 1969 w 2237"/>
                <a:gd name="T15" fmla="*/ 0 h 1315"/>
                <a:gd name="T16" fmla="*/ 2236 w 2237"/>
                <a:gd name="T17" fmla="*/ 220 h 1315"/>
                <a:gd name="T18" fmla="*/ 2236 w 2237"/>
                <a:gd name="T19" fmla="*/ 1102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7" h="1315">
                  <a:moveTo>
                    <a:pt x="2236" y="1102"/>
                  </a:moveTo>
                  <a:lnTo>
                    <a:pt x="2236" y="1102"/>
                  </a:lnTo>
                  <a:cubicBezTo>
                    <a:pt x="2236" y="1223"/>
                    <a:pt x="2108" y="1314"/>
                    <a:pt x="1969" y="1314"/>
                  </a:cubicBezTo>
                  <a:cubicBezTo>
                    <a:pt x="254" y="1314"/>
                    <a:pt x="254" y="1314"/>
                    <a:pt x="254" y="1314"/>
                  </a:cubicBezTo>
                  <a:cubicBezTo>
                    <a:pt x="115" y="1314"/>
                    <a:pt x="0" y="1223"/>
                    <a:pt x="0" y="1102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115" y="0"/>
                    <a:pt x="254" y="0"/>
                  </a:cubicBezTo>
                  <a:cubicBezTo>
                    <a:pt x="1969" y="0"/>
                    <a:pt x="1969" y="0"/>
                    <a:pt x="1969" y="0"/>
                  </a:cubicBezTo>
                  <a:cubicBezTo>
                    <a:pt x="2108" y="0"/>
                    <a:pt x="2236" y="99"/>
                    <a:pt x="2236" y="220"/>
                  </a:cubicBezTo>
                  <a:lnTo>
                    <a:pt x="2236" y="1102"/>
                  </a:lnTo>
                </a:path>
              </a:pathLst>
            </a:custGeom>
            <a:solidFill>
              <a:srgbClr val="C59C6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9" name="Freeform 170">
              <a:extLst>
                <a:ext uri="{FF2B5EF4-FFF2-40B4-BE49-F238E27FC236}">
                  <a16:creationId xmlns:a16="http://schemas.microsoft.com/office/drawing/2014/main" xmlns="" id="{41A42063-7D5B-4E24-9875-5E5099123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7811" y="4854784"/>
              <a:ext cx="1891651" cy="417847"/>
            </a:xfrm>
            <a:custGeom>
              <a:avLst/>
              <a:gdLst>
                <a:gd name="T0" fmla="*/ 2544 w 2620"/>
                <a:gd name="T1" fmla="*/ 0 h 582"/>
                <a:gd name="T2" fmla="*/ 2544 w 2620"/>
                <a:gd name="T3" fmla="*/ 0 h 582"/>
                <a:gd name="T4" fmla="*/ 1306 w 2620"/>
                <a:gd name="T5" fmla="*/ 94 h 582"/>
                <a:gd name="T6" fmla="*/ 72 w 2620"/>
                <a:gd name="T7" fmla="*/ 0 h 582"/>
                <a:gd name="T8" fmla="*/ 54 w 2620"/>
                <a:gd name="T9" fmla="*/ 96 h 582"/>
                <a:gd name="T10" fmla="*/ 105 w 2620"/>
                <a:gd name="T11" fmla="*/ 262 h 582"/>
                <a:gd name="T12" fmla="*/ 129 w 2620"/>
                <a:gd name="T13" fmla="*/ 581 h 582"/>
                <a:gd name="T14" fmla="*/ 1231 w 2620"/>
                <a:gd name="T15" fmla="*/ 581 h 582"/>
                <a:gd name="T16" fmla="*/ 1381 w 2620"/>
                <a:gd name="T17" fmla="*/ 581 h 582"/>
                <a:gd name="T18" fmla="*/ 2493 w 2620"/>
                <a:gd name="T19" fmla="*/ 581 h 582"/>
                <a:gd name="T20" fmla="*/ 2517 w 2620"/>
                <a:gd name="T21" fmla="*/ 262 h 582"/>
                <a:gd name="T22" fmla="*/ 2565 w 2620"/>
                <a:gd name="T23" fmla="*/ 99 h 582"/>
                <a:gd name="T24" fmla="*/ 2544 w 2620"/>
                <a:gd name="T25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20" h="582">
                  <a:moveTo>
                    <a:pt x="2544" y="0"/>
                  </a:moveTo>
                  <a:lnTo>
                    <a:pt x="2544" y="0"/>
                  </a:lnTo>
                  <a:cubicBezTo>
                    <a:pt x="2306" y="62"/>
                    <a:pt x="1546" y="86"/>
                    <a:pt x="1306" y="94"/>
                  </a:cubicBezTo>
                  <a:cubicBezTo>
                    <a:pt x="1068" y="86"/>
                    <a:pt x="310" y="62"/>
                    <a:pt x="72" y="0"/>
                  </a:cubicBezTo>
                  <a:cubicBezTo>
                    <a:pt x="72" y="0"/>
                    <a:pt x="0" y="11"/>
                    <a:pt x="54" y="96"/>
                  </a:cubicBezTo>
                  <a:cubicBezTo>
                    <a:pt x="54" y="96"/>
                    <a:pt x="94" y="115"/>
                    <a:pt x="105" y="262"/>
                  </a:cubicBezTo>
                  <a:cubicBezTo>
                    <a:pt x="115" y="409"/>
                    <a:pt x="72" y="508"/>
                    <a:pt x="129" y="581"/>
                  </a:cubicBezTo>
                  <a:cubicBezTo>
                    <a:pt x="1231" y="581"/>
                    <a:pt x="1231" y="581"/>
                    <a:pt x="1231" y="581"/>
                  </a:cubicBezTo>
                  <a:cubicBezTo>
                    <a:pt x="1381" y="581"/>
                    <a:pt x="1381" y="581"/>
                    <a:pt x="1381" y="581"/>
                  </a:cubicBezTo>
                  <a:cubicBezTo>
                    <a:pt x="2493" y="581"/>
                    <a:pt x="2493" y="581"/>
                    <a:pt x="2493" y="581"/>
                  </a:cubicBezTo>
                  <a:cubicBezTo>
                    <a:pt x="2549" y="508"/>
                    <a:pt x="2507" y="409"/>
                    <a:pt x="2517" y="262"/>
                  </a:cubicBezTo>
                  <a:cubicBezTo>
                    <a:pt x="2528" y="115"/>
                    <a:pt x="2565" y="99"/>
                    <a:pt x="2565" y="99"/>
                  </a:cubicBezTo>
                  <a:cubicBezTo>
                    <a:pt x="2619" y="14"/>
                    <a:pt x="2544" y="0"/>
                    <a:pt x="2544" y="0"/>
                  </a:cubicBezTo>
                </a:path>
              </a:pathLst>
            </a:custGeom>
            <a:solidFill>
              <a:srgbClr val="FFF9D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0" name="Freeform 171">
              <a:extLst>
                <a:ext uri="{FF2B5EF4-FFF2-40B4-BE49-F238E27FC236}">
                  <a16:creationId xmlns:a16="http://schemas.microsoft.com/office/drawing/2014/main" xmlns="" id="{B64A6400-8D8F-4642-81E4-14A6BF5C1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2470" y="5361942"/>
              <a:ext cx="1748103" cy="105259"/>
            </a:xfrm>
            <a:custGeom>
              <a:avLst/>
              <a:gdLst>
                <a:gd name="T0" fmla="*/ 2418 w 2419"/>
                <a:gd name="T1" fmla="*/ 75 h 148"/>
                <a:gd name="T2" fmla="*/ 2418 w 2419"/>
                <a:gd name="T3" fmla="*/ 75 h 148"/>
                <a:gd name="T4" fmla="*/ 2322 w 2419"/>
                <a:gd name="T5" fmla="*/ 147 h 148"/>
                <a:gd name="T6" fmla="*/ 96 w 2419"/>
                <a:gd name="T7" fmla="*/ 147 h 148"/>
                <a:gd name="T8" fmla="*/ 0 w 2419"/>
                <a:gd name="T9" fmla="*/ 75 h 148"/>
                <a:gd name="T10" fmla="*/ 0 w 2419"/>
                <a:gd name="T11" fmla="*/ 75 h 148"/>
                <a:gd name="T12" fmla="*/ 96 w 2419"/>
                <a:gd name="T13" fmla="*/ 0 h 148"/>
                <a:gd name="T14" fmla="*/ 2322 w 2419"/>
                <a:gd name="T15" fmla="*/ 0 h 148"/>
                <a:gd name="T16" fmla="*/ 2418 w 2419"/>
                <a:gd name="T17" fmla="*/ 7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9" h="148">
                  <a:moveTo>
                    <a:pt x="2418" y="75"/>
                  </a:moveTo>
                  <a:lnTo>
                    <a:pt x="2418" y="75"/>
                  </a:lnTo>
                  <a:cubicBezTo>
                    <a:pt x="2418" y="118"/>
                    <a:pt x="2375" y="147"/>
                    <a:pt x="2322" y="147"/>
                  </a:cubicBezTo>
                  <a:cubicBezTo>
                    <a:pt x="96" y="147"/>
                    <a:pt x="96" y="147"/>
                    <a:pt x="96" y="147"/>
                  </a:cubicBezTo>
                  <a:cubicBezTo>
                    <a:pt x="43" y="147"/>
                    <a:pt x="0" y="118"/>
                    <a:pt x="0" y="75"/>
                  </a:cubicBezTo>
                  <a:lnTo>
                    <a:pt x="0" y="75"/>
                  </a:lnTo>
                  <a:cubicBezTo>
                    <a:pt x="0" y="29"/>
                    <a:pt x="43" y="0"/>
                    <a:pt x="96" y="0"/>
                  </a:cubicBezTo>
                  <a:cubicBezTo>
                    <a:pt x="2322" y="0"/>
                    <a:pt x="2322" y="0"/>
                    <a:pt x="2322" y="0"/>
                  </a:cubicBezTo>
                  <a:cubicBezTo>
                    <a:pt x="2375" y="0"/>
                    <a:pt x="2418" y="29"/>
                    <a:pt x="2418" y="75"/>
                  </a:cubicBezTo>
                </a:path>
              </a:pathLst>
            </a:custGeom>
            <a:solidFill>
              <a:srgbClr val="FFF9D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1" name="Freeform 172">
              <a:extLst>
                <a:ext uri="{FF2B5EF4-FFF2-40B4-BE49-F238E27FC236}">
                  <a16:creationId xmlns:a16="http://schemas.microsoft.com/office/drawing/2014/main" xmlns="" id="{88B2ECD0-4CB5-4246-B2E7-C0B2B6B29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2470" y="5553323"/>
              <a:ext cx="1748103" cy="121208"/>
            </a:xfrm>
            <a:custGeom>
              <a:avLst/>
              <a:gdLst>
                <a:gd name="T0" fmla="*/ 2418 w 2419"/>
                <a:gd name="T1" fmla="*/ 86 h 173"/>
                <a:gd name="T2" fmla="*/ 2418 w 2419"/>
                <a:gd name="T3" fmla="*/ 86 h 173"/>
                <a:gd name="T4" fmla="*/ 2322 w 2419"/>
                <a:gd name="T5" fmla="*/ 172 h 173"/>
                <a:gd name="T6" fmla="*/ 96 w 2419"/>
                <a:gd name="T7" fmla="*/ 172 h 173"/>
                <a:gd name="T8" fmla="*/ 0 w 2419"/>
                <a:gd name="T9" fmla="*/ 86 h 173"/>
                <a:gd name="T10" fmla="*/ 0 w 2419"/>
                <a:gd name="T11" fmla="*/ 86 h 173"/>
                <a:gd name="T12" fmla="*/ 96 w 2419"/>
                <a:gd name="T13" fmla="*/ 0 h 173"/>
                <a:gd name="T14" fmla="*/ 2322 w 2419"/>
                <a:gd name="T15" fmla="*/ 0 h 173"/>
                <a:gd name="T16" fmla="*/ 2418 w 2419"/>
                <a:gd name="T17" fmla="*/ 8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9" h="173">
                  <a:moveTo>
                    <a:pt x="2418" y="86"/>
                  </a:moveTo>
                  <a:lnTo>
                    <a:pt x="2418" y="86"/>
                  </a:lnTo>
                  <a:cubicBezTo>
                    <a:pt x="2418" y="132"/>
                    <a:pt x="2375" y="172"/>
                    <a:pt x="2322" y="172"/>
                  </a:cubicBezTo>
                  <a:cubicBezTo>
                    <a:pt x="96" y="172"/>
                    <a:pt x="96" y="172"/>
                    <a:pt x="96" y="172"/>
                  </a:cubicBezTo>
                  <a:cubicBezTo>
                    <a:pt x="43" y="172"/>
                    <a:pt x="0" y="132"/>
                    <a:pt x="0" y="86"/>
                  </a:cubicBezTo>
                  <a:lnTo>
                    <a:pt x="0" y="86"/>
                  </a:lnTo>
                  <a:cubicBezTo>
                    <a:pt x="0" y="40"/>
                    <a:pt x="43" y="0"/>
                    <a:pt x="96" y="0"/>
                  </a:cubicBezTo>
                  <a:cubicBezTo>
                    <a:pt x="2322" y="0"/>
                    <a:pt x="2322" y="0"/>
                    <a:pt x="2322" y="0"/>
                  </a:cubicBezTo>
                  <a:cubicBezTo>
                    <a:pt x="2375" y="0"/>
                    <a:pt x="2418" y="40"/>
                    <a:pt x="2418" y="86"/>
                  </a:cubicBezTo>
                </a:path>
              </a:pathLst>
            </a:custGeom>
            <a:solidFill>
              <a:srgbClr val="FFF9D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2" name="Freeform 173">
              <a:extLst>
                <a:ext uri="{FF2B5EF4-FFF2-40B4-BE49-F238E27FC236}">
                  <a16:creationId xmlns:a16="http://schemas.microsoft.com/office/drawing/2014/main" xmlns="" id="{1494906E-B2A5-4862-9D74-5A4D24724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5660" y="5782979"/>
              <a:ext cx="1741723" cy="105259"/>
            </a:xfrm>
            <a:custGeom>
              <a:avLst/>
              <a:gdLst>
                <a:gd name="T0" fmla="*/ 2413 w 2414"/>
                <a:gd name="T1" fmla="*/ 75 h 148"/>
                <a:gd name="T2" fmla="*/ 2413 w 2414"/>
                <a:gd name="T3" fmla="*/ 75 h 148"/>
                <a:gd name="T4" fmla="*/ 2319 w 2414"/>
                <a:gd name="T5" fmla="*/ 147 h 148"/>
                <a:gd name="T6" fmla="*/ 97 w 2414"/>
                <a:gd name="T7" fmla="*/ 147 h 148"/>
                <a:gd name="T8" fmla="*/ 0 w 2414"/>
                <a:gd name="T9" fmla="*/ 75 h 148"/>
                <a:gd name="T10" fmla="*/ 0 w 2414"/>
                <a:gd name="T11" fmla="*/ 75 h 148"/>
                <a:gd name="T12" fmla="*/ 97 w 2414"/>
                <a:gd name="T13" fmla="*/ 0 h 148"/>
                <a:gd name="T14" fmla="*/ 2319 w 2414"/>
                <a:gd name="T15" fmla="*/ 0 h 148"/>
                <a:gd name="T16" fmla="*/ 2413 w 2414"/>
                <a:gd name="T17" fmla="*/ 7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4" h="148">
                  <a:moveTo>
                    <a:pt x="2413" y="75"/>
                  </a:moveTo>
                  <a:lnTo>
                    <a:pt x="2413" y="75"/>
                  </a:lnTo>
                  <a:cubicBezTo>
                    <a:pt x="2413" y="118"/>
                    <a:pt x="2370" y="147"/>
                    <a:pt x="2319" y="147"/>
                  </a:cubicBezTo>
                  <a:cubicBezTo>
                    <a:pt x="97" y="147"/>
                    <a:pt x="97" y="147"/>
                    <a:pt x="97" y="147"/>
                  </a:cubicBezTo>
                  <a:cubicBezTo>
                    <a:pt x="43" y="147"/>
                    <a:pt x="0" y="118"/>
                    <a:pt x="0" y="75"/>
                  </a:cubicBezTo>
                  <a:lnTo>
                    <a:pt x="0" y="75"/>
                  </a:lnTo>
                  <a:cubicBezTo>
                    <a:pt x="0" y="30"/>
                    <a:pt x="43" y="0"/>
                    <a:pt x="97" y="0"/>
                  </a:cubicBezTo>
                  <a:cubicBezTo>
                    <a:pt x="2319" y="0"/>
                    <a:pt x="2319" y="0"/>
                    <a:pt x="2319" y="0"/>
                  </a:cubicBezTo>
                  <a:cubicBezTo>
                    <a:pt x="2370" y="0"/>
                    <a:pt x="2413" y="30"/>
                    <a:pt x="2413" y="75"/>
                  </a:cubicBezTo>
                </a:path>
              </a:pathLst>
            </a:custGeom>
            <a:solidFill>
              <a:srgbClr val="FFF9D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3" name="Freeform 174">
              <a:extLst>
                <a:ext uri="{FF2B5EF4-FFF2-40B4-BE49-F238E27FC236}">
                  <a16:creationId xmlns:a16="http://schemas.microsoft.com/office/drawing/2014/main" xmlns="" id="{CC83C6E2-8CFE-42FD-8B6F-44E98CCE1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5660" y="5974360"/>
              <a:ext cx="1741723" cy="121208"/>
            </a:xfrm>
            <a:custGeom>
              <a:avLst/>
              <a:gdLst>
                <a:gd name="T0" fmla="*/ 2413 w 2414"/>
                <a:gd name="T1" fmla="*/ 86 h 173"/>
                <a:gd name="T2" fmla="*/ 2413 w 2414"/>
                <a:gd name="T3" fmla="*/ 86 h 173"/>
                <a:gd name="T4" fmla="*/ 2319 w 2414"/>
                <a:gd name="T5" fmla="*/ 172 h 173"/>
                <a:gd name="T6" fmla="*/ 97 w 2414"/>
                <a:gd name="T7" fmla="*/ 172 h 173"/>
                <a:gd name="T8" fmla="*/ 0 w 2414"/>
                <a:gd name="T9" fmla="*/ 86 h 173"/>
                <a:gd name="T10" fmla="*/ 0 w 2414"/>
                <a:gd name="T11" fmla="*/ 86 h 173"/>
                <a:gd name="T12" fmla="*/ 97 w 2414"/>
                <a:gd name="T13" fmla="*/ 0 h 173"/>
                <a:gd name="T14" fmla="*/ 2319 w 2414"/>
                <a:gd name="T15" fmla="*/ 0 h 173"/>
                <a:gd name="T16" fmla="*/ 2413 w 2414"/>
                <a:gd name="T17" fmla="*/ 8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4" h="173">
                  <a:moveTo>
                    <a:pt x="2413" y="86"/>
                  </a:moveTo>
                  <a:lnTo>
                    <a:pt x="2413" y="86"/>
                  </a:lnTo>
                  <a:cubicBezTo>
                    <a:pt x="2413" y="132"/>
                    <a:pt x="2370" y="172"/>
                    <a:pt x="2319" y="172"/>
                  </a:cubicBezTo>
                  <a:cubicBezTo>
                    <a:pt x="97" y="172"/>
                    <a:pt x="97" y="172"/>
                    <a:pt x="97" y="172"/>
                  </a:cubicBezTo>
                  <a:cubicBezTo>
                    <a:pt x="43" y="172"/>
                    <a:pt x="0" y="132"/>
                    <a:pt x="0" y="86"/>
                  </a:cubicBezTo>
                  <a:lnTo>
                    <a:pt x="0" y="86"/>
                  </a:lnTo>
                  <a:cubicBezTo>
                    <a:pt x="0" y="43"/>
                    <a:pt x="43" y="0"/>
                    <a:pt x="97" y="0"/>
                  </a:cubicBezTo>
                  <a:cubicBezTo>
                    <a:pt x="2319" y="0"/>
                    <a:pt x="2319" y="0"/>
                    <a:pt x="2319" y="0"/>
                  </a:cubicBezTo>
                  <a:cubicBezTo>
                    <a:pt x="2370" y="0"/>
                    <a:pt x="2413" y="43"/>
                    <a:pt x="2413" y="86"/>
                  </a:cubicBezTo>
                </a:path>
              </a:pathLst>
            </a:custGeom>
            <a:solidFill>
              <a:srgbClr val="FFF9D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4" name="Freeform 175">
              <a:extLst>
                <a:ext uri="{FF2B5EF4-FFF2-40B4-BE49-F238E27FC236}">
                  <a16:creationId xmlns:a16="http://schemas.microsoft.com/office/drawing/2014/main" xmlns="" id="{E67ECF0F-EFBA-43C0-A393-0983F239B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1826" y="6341172"/>
              <a:ext cx="858102" cy="287071"/>
            </a:xfrm>
            <a:custGeom>
              <a:avLst/>
              <a:gdLst>
                <a:gd name="T0" fmla="*/ 8 w 1191"/>
                <a:gd name="T1" fmla="*/ 8 h 402"/>
                <a:gd name="T2" fmla="*/ 8 w 1191"/>
                <a:gd name="T3" fmla="*/ 8 h 402"/>
                <a:gd name="T4" fmla="*/ 1190 w 1191"/>
                <a:gd name="T5" fmla="*/ 0 h 402"/>
                <a:gd name="T6" fmla="*/ 626 w 1191"/>
                <a:gd name="T7" fmla="*/ 391 h 402"/>
                <a:gd name="T8" fmla="*/ 8 w 1191"/>
                <a:gd name="T9" fmla="*/ 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1" h="402">
                  <a:moveTo>
                    <a:pt x="8" y="8"/>
                  </a:moveTo>
                  <a:lnTo>
                    <a:pt x="8" y="8"/>
                  </a:lnTo>
                  <a:cubicBezTo>
                    <a:pt x="0" y="0"/>
                    <a:pt x="679" y="107"/>
                    <a:pt x="1190" y="0"/>
                  </a:cubicBezTo>
                  <a:cubicBezTo>
                    <a:pt x="1190" y="0"/>
                    <a:pt x="784" y="377"/>
                    <a:pt x="626" y="391"/>
                  </a:cubicBezTo>
                  <a:cubicBezTo>
                    <a:pt x="468" y="401"/>
                    <a:pt x="136" y="105"/>
                    <a:pt x="8" y="8"/>
                  </a:cubicBezTo>
                </a:path>
              </a:pathLst>
            </a:custGeom>
            <a:solidFill>
              <a:srgbClr val="4E4E4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595" name="Group 594">
              <a:extLst>
                <a:ext uri="{FF2B5EF4-FFF2-40B4-BE49-F238E27FC236}">
                  <a16:creationId xmlns:a16="http://schemas.microsoft.com/office/drawing/2014/main" xmlns="" id="{2EE273E6-4653-4DC1-B2CE-3A09EAA0A3F8}"/>
                </a:ext>
              </a:extLst>
            </p:cNvPr>
            <p:cNvGrpSpPr/>
            <p:nvPr/>
          </p:nvGrpSpPr>
          <p:grpSpPr>
            <a:xfrm>
              <a:off x="5026412" y="3987193"/>
              <a:ext cx="877242" cy="889919"/>
              <a:chOff x="16331260" y="7824547"/>
              <a:chExt cx="1163624" cy="1180440"/>
            </a:xfrm>
            <a:solidFill>
              <a:schemeClr val="accent5"/>
            </a:solidFill>
          </p:grpSpPr>
          <p:sp>
            <p:nvSpPr>
              <p:cNvPr id="650" name="Freeform 176">
                <a:extLst>
                  <a:ext uri="{FF2B5EF4-FFF2-40B4-BE49-F238E27FC236}">
                    <a16:creationId xmlns:a16="http://schemas.microsoft.com/office/drawing/2014/main" xmlns="" id="{F277B834-5ED2-4C4B-9B2F-EC1A1AACA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72448" y="8074174"/>
                <a:ext cx="689712" cy="689648"/>
              </a:xfrm>
              <a:custGeom>
                <a:avLst/>
                <a:gdLst>
                  <a:gd name="T0" fmla="*/ 361 w 723"/>
                  <a:gd name="T1" fmla="*/ 0 h 724"/>
                  <a:gd name="T2" fmla="*/ 361 w 723"/>
                  <a:gd name="T3" fmla="*/ 0 h 724"/>
                  <a:gd name="T4" fmla="*/ 0 w 723"/>
                  <a:gd name="T5" fmla="*/ 361 h 724"/>
                  <a:gd name="T6" fmla="*/ 361 w 723"/>
                  <a:gd name="T7" fmla="*/ 723 h 724"/>
                  <a:gd name="T8" fmla="*/ 722 w 723"/>
                  <a:gd name="T9" fmla="*/ 361 h 724"/>
                  <a:gd name="T10" fmla="*/ 361 w 723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3" h="724">
                    <a:moveTo>
                      <a:pt x="361" y="0"/>
                    </a:moveTo>
                    <a:lnTo>
                      <a:pt x="361" y="0"/>
                    </a:lnTo>
                    <a:cubicBezTo>
                      <a:pt x="160" y="0"/>
                      <a:pt x="0" y="161"/>
                      <a:pt x="0" y="361"/>
                    </a:cubicBezTo>
                    <a:cubicBezTo>
                      <a:pt x="0" y="559"/>
                      <a:pt x="160" y="723"/>
                      <a:pt x="361" y="723"/>
                    </a:cubicBezTo>
                    <a:cubicBezTo>
                      <a:pt x="559" y="723"/>
                      <a:pt x="722" y="559"/>
                      <a:pt x="722" y="361"/>
                    </a:cubicBezTo>
                    <a:cubicBezTo>
                      <a:pt x="722" y="161"/>
                      <a:pt x="559" y="0"/>
                      <a:pt x="361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51" name="Freeform 177">
                <a:extLst>
                  <a:ext uri="{FF2B5EF4-FFF2-40B4-BE49-F238E27FC236}">
                    <a16:creationId xmlns:a16="http://schemas.microsoft.com/office/drawing/2014/main" xmlns="" id="{86B79771-281A-4F58-9ADA-4AFABA063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31260" y="7824547"/>
                <a:ext cx="1163624" cy="1180440"/>
              </a:xfrm>
              <a:custGeom>
                <a:avLst/>
                <a:gdLst>
                  <a:gd name="T0" fmla="*/ 746 w 1215"/>
                  <a:gd name="T1" fmla="*/ 137 h 1235"/>
                  <a:gd name="T2" fmla="*/ 668 w 1215"/>
                  <a:gd name="T3" fmla="*/ 118 h 1235"/>
                  <a:gd name="T4" fmla="*/ 513 w 1215"/>
                  <a:gd name="T5" fmla="*/ 9 h 1235"/>
                  <a:gd name="T6" fmla="*/ 422 w 1215"/>
                  <a:gd name="T7" fmla="*/ 158 h 1235"/>
                  <a:gd name="T8" fmla="*/ 339 w 1215"/>
                  <a:gd name="T9" fmla="*/ 67 h 1235"/>
                  <a:gd name="T10" fmla="*/ 281 w 1215"/>
                  <a:gd name="T11" fmla="*/ 249 h 1235"/>
                  <a:gd name="T12" fmla="*/ 222 w 1215"/>
                  <a:gd name="T13" fmla="*/ 305 h 1235"/>
                  <a:gd name="T14" fmla="*/ 48 w 1215"/>
                  <a:gd name="T15" fmla="*/ 375 h 1235"/>
                  <a:gd name="T16" fmla="*/ 123 w 1215"/>
                  <a:gd name="T17" fmla="*/ 535 h 1235"/>
                  <a:gd name="T18" fmla="*/ 0 w 1215"/>
                  <a:gd name="T19" fmla="*/ 554 h 1235"/>
                  <a:gd name="T20" fmla="*/ 123 w 1215"/>
                  <a:gd name="T21" fmla="*/ 701 h 1235"/>
                  <a:gd name="T22" fmla="*/ 149 w 1215"/>
                  <a:gd name="T23" fmla="*/ 806 h 1235"/>
                  <a:gd name="T24" fmla="*/ 125 w 1215"/>
                  <a:gd name="T25" fmla="*/ 990 h 1235"/>
                  <a:gd name="T26" fmla="*/ 332 w 1215"/>
                  <a:gd name="T27" fmla="*/ 1027 h 1235"/>
                  <a:gd name="T28" fmla="*/ 299 w 1215"/>
                  <a:gd name="T29" fmla="*/ 1148 h 1235"/>
                  <a:gd name="T30" fmla="*/ 484 w 1215"/>
                  <a:gd name="T31" fmla="*/ 1100 h 1235"/>
                  <a:gd name="T32" fmla="*/ 564 w 1215"/>
                  <a:gd name="T33" fmla="*/ 1113 h 1235"/>
                  <a:gd name="T34" fmla="*/ 591 w 1215"/>
                  <a:gd name="T35" fmla="*/ 1234 h 1235"/>
                  <a:gd name="T36" fmla="*/ 733 w 1215"/>
                  <a:gd name="T37" fmla="*/ 1102 h 1235"/>
                  <a:gd name="T38" fmla="*/ 807 w 1215"/>
                  <a:gd name="T39" fmla="*/ 1076 h 1235"/>
                  <a:gd name="T40" fmla="*/ 891 w 1215"/>
                  <a:gd name="T41" fmla="*/ 1170 h 1235"/>
                  <a:gd name="T42" fmla="*/ 949 w 1215"/>
                  <a:gd name="T43" fmla="*/ 987 h 1235"/>
                  <a:gd name="T44" fmla="*/ 1003 w 1215"/>
                  <a:gd name="T45" fmla="*/ 926 h 1235"/>
                  <a:gd name="T46" fmla="*/ 1123 w 1215"/>
                  <a:gd name="T47" fmla="*/ 969 h 1235"/>
                  <a:gd name="T48" fmla="*/ 1086 w 1215"/>
                  <a:gd name="T49" fmla="*/ 779 h 1235"/>
                  <a:gd name="T50" fmla="*/ 1105 w 1215"/>
                  <a:gd name="T51" fmla="*/ 691 h 1235"/>
                  <a:gd name="T52" fmla="*/ 1214 w 1215"/>
                  <a:gd name="T53" fmla="*/ 682 h 1235"/>
                  <a:gd name="T54" fmla="*/ 1099 w 1215"/>
                  <a:gd name="T55" fmla="*/ 533 h 1235"/>
                  <a:gd name="T56" fmla="*/ 1075 w 1215"/>
                  <a:gd name="T57" fmla="*/ 434 h 1235"/>
                  <a:gd name="T58" fmla="*/ 1171 w 1215"/>
                  <a:gd name="T59" fmla="*/ 351 h 1235"/>
                  <a:gd name="T60" fmla="*/ 990 w 1215"/>
                  <a:gd name="T61" fmla="*/ 289 h 1235"/>
                  <a:gd name="T62" fmla="*/ 899 w 1215"/>
                  <a:gd name="T63" fmla="*/ 209 h 1235"/>
                  <a:gd name="T64" fmla="*/ 933 w 1215"/>
                  <a:gd name="T65" fmla="*/ 89 h 1235"/>
                  <a:gd name="T66" fmla="*/ 746 w 1215"/>
                  <a:gd name="T67" fmla="*/ 137 h 1235"/>
                  <a:gd name="T68" fmla="*/ 1027 w 1215"/>
                  <a:gd name="T69" fmla="*/ 618 h 1235"/>
                  <a:gd name="T70" fmla="*/ 200 w 1215"/>
                  <a:gd name="T71" fmla="*/ 618 h 1235"/>
                  <a:gd name="T72" fmla="*/ 1027 w 1215"/>
                  <a:gd name="T73" fmla="*/ 618 h 1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15" h="1235">
                    <a:moveTo>
                      <a:pt x="746" y="137"/>
                    </a:moveTo>
                    <a:lnTo>
                      <a:pt x="746" y="137"/>
                    </a:lnTo>
                    <a:cubicBezTo>
                      <a:pt x="719" y="132"/>
                      <a:pt x="695" y="126"/>
                      <a:pt x="668" y="121"/>
                    </a:cubicBezTo>
                    <a:cubicBezTo>
                      <a:pt x="668" y="118"/>
                      <a:pt x="668" y="118"/>
                      <a:pt x="668" y="118"/>
                    </a:cubicBezTo>
                    <a:cubicBezTo>
                      <a:pt x="639" y="0"/>
                      <a:pt x="639" y="0"/>
                      <a:pt x="639" y="0"/>
                    </a:cubicBezTo>
                    <a:cubicBezTo>
                      <a:pt x="513" y="9"/>
                      <a:pt x="513" y="9"/>
                      <a:pt x="513" y="9"/>
                    </a:cubicBezTo>
                    <a:cubicBezTo>
                      <a:pt x="500" y="134"/>
                      <a:pt x="500" y="134"/>
                      <a:pt x="500" y="134"/>
                    </a:cubicBezTo>
                    <a:cubicBezTo>
                      <a:pt x="473" y="139"/>
                      <a:pt x="447" y="148"/>
                      <a:pt x="422" y="158"/>
                    </a:cubicBezTo>
                    <a:cubicBezTo>
                      <a:pt x="420" y="155"/>
                      <a:pt x="420" y="155"/>
                      <a:pt x="420" y="155"/>
                    </a:cubicBezTo>
                    <a:cubicBezTo>
                      <a:pt x="339" y="67"/>
                      <a:pt x="339" y="67"/>
                      <a:pt x="339" y="67"/>
                    </a:cubicBezTo>
                    <a:cubicBezTo>
                      <a:pt x="235" y="134"/>
                      <a:pt x="235" y="134"/>
                      <a:pt x="235" y="134"/>
                    </a:cubicBezTo>
                    <a:cubicBezTo>
                      <a:pt x="281" y="249"/>
                      <a:pt x="281" y="249"/>
                      <a:pt x="281" y="249"/>
                    </a:cubicBezTo>
                    <a:cubicBezTo>
                      <a:pt x="259" y="265"/>
                      <a:pt x="241" y="287"/>
                      <a:pt x="224" y="308"/>
                    </a:cubicBezTo>
                    <a:cubicBezTo>
                      <a:pt x="222" y="305"/>
                      <a:pt x="222" y="305"/>
                      <a:pt x="222" y="305"/>
                    </a:cubicBezTo>
                    <a:cubicBezTo>
                      <a:pt x="109" y="268"/>
                      <a:pt x="109" y="268"/>
                      <a:pt x="109" y="268"/>
                    </a:cubicBezTo>
                    <a:cubicBezTo>
                      <a:pt x="48" y="375"/>
                      <a:pt x="48" y="375"/>
                      <a:pt x="48" y="375"/>
                    </a:cubicBezTo>
                    <a:cubicBezTo>
                      <a:pt x="144" y="455"/>
                      <a:pt x="144" y="455"/>
                      <a:pt x="144" y="455"/>
                    </a:cubicBezTo>
                    <a:cubicBezTo>
                      <a:pt x="134" y="482"/>
                      <a:pt x="128" y="498"/>
                      <a:pt x="123" y="535"/>
                    </a:cubicBezTo>
                    <a:cubicBezTo>
                      <a:pt x="120" y="535"/>
                      <a:pt x="120" y="535"/>
                      <a:pt x="120" y="535"/>
                    </a:cubicBezTo>
                    <a:cubicBezTo>
                      <a:pt x="0" y="554"/>
                      <a:pt x="0" y="554"/>
                      <a:pt x="0" y="554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123" y="701"/>
                      <a:pt x="123" y="701"/>
                      <a:pt x="123" y="701"/>
                    </a:cubicBezTo>
                    <a:cubicBezTo>
                      <a:pt x="128" y="736"/>
                      <a:pt x="139" y="771"/>
                      <a:pt x="152" y="803"/>
                    </a:cubicBezTo>
                    <a:cubicBezTo>
                      <a:pt x="149" y="806"/>
                      <a:pt x="149" y="806"/>
                      <a:pt x="149" y="806"/>
                    </a:cubicBezTo>
                    <a:cubicBezTo>
                      <a:pt x="59" y="886"/>
                      <a:pt x="59" y="886"/>
                      <a:pt x="59" y="886"/>
                    </a:cubicBezTo>
                    <a:cubicBezTo>
                      <a:pt x="125" y="990"/>
                      <a:pt x="125" y="990"/>
                      <a:pt x="125" y="990"/>
                    </a:cubicBezTo>
                    <a:cubicBezTo>
                      <a:pt x="241" y="947"/>
                      <a:pt x="241" y="947"/>
                      <a:pt x="241" y="947"/>
                    </a:cubicBezTo>
                    <a:cubicBezTo>
                      <a:pt x="267" y="977"/>
                      <a:pt x="297" y="1003"/>
                      <a:pt x="332" y="1027"/>
                    </a:cubicBezTo>
                    <a:cubicBezTo>
                      <a:pt x="329" y="1030"/>
                      <a:pt x="329" y="1030"/>
                      <a:pt x="329" y="1030"/>
                    </a:cubicBezTo>
                    <a:cubicBezTo>
                      <a:pt x="299" y="1148"/>
                      <a:pt x="299" y="1148"/>
                      <a:pt x="299" y="1148"/>
                    </a:cubicBezTo>
                    <a:cubicBezTo>
                      <a:pt x="412" y="1199"/>
                      <a:pt x="412" y="1199"/>
                      <a:pt x="412" y="1199"/>
                    </a:cubicBezTo>
                    <a:cubicBezTo>
                      <a:pt x="484" y="1100"/>
                      <a:pt x="484" y="1100"/>
                      <a:pt x="484" y="1100"/>
                    </a:cubicBezTo>
                    <a:cubicBezTo>
                      <a:pt x="484" y="1097"/>
                      <a:pt x="484" y="1097"/>
                      <a:pt x="484" y="1097"/>
                    </a:cubicBezTo>
                    <a:cubicBezTo>
                      <a:pt x="511" y="1105"/>
                      <a:pt x="537" y="1111"/>
                      <a:pt x="564" y="1113"/>
                    </a:cubicBezTo>
                    <a:cubicBezTo>
                      <a:pt x="564" y="1116"/>
                      <a:pt x="564" y="1116"/>
                      <a:pt x="564" y="1116"/>
                    </a:cubicBezTo>
                    <a:cubicBezTo>
                      <a:pt x="591" y="1234"/>
                      <a:pt x="591" y="1234"/>
                      <a:pt x="591" y="1234"/>
                    </a:cubicBezTo>
                    <a:cubicBezTo>
                      <a:pt x="717" y="1226"/>
                      <a:pt x="717" y="1226"/>
                      <a:pt x="717" y="1226"/>
                    </a:cubicBezTo>
                    <a:cubicBezTo>
                      <a:pt x="733" y="1102"/>
                      <a:pt x="733" y="1102"/>
                      <a:pt x="733" y="1102"/>
                    </a:cubicBezTo>
                    <a:lnTo>
                      <a:pt x="733" y="1102"/>
                    </a:lnTo>
                    <a:cubicBezTo>
                      <a:pt x="757" y="1095"/>
                      <a:pt x="783" y="1086"/>
                      <a:pt x="807" y="1076"/>
                    </a:cubicBezTo>
                    <a:cubicBezTo>
                      <a:pt x="810" y="1081"/>
                      <a:pt x="810" y="1081"/>
                      <a:pt x="810" y="1081"/>
                    </a:cubicBezTo>
                    <a:cubicBezTo>
                      <a:pt x="891" y="1170"/>
                      <a:pt x="891" y="1170"/>
                      <a:pt x="891" y="1170"/>
                    </a:cubicBezTo>
                    <a:cubicBezTo>
                      <a:pt x="995" y="1102"/>
                      <a:pt x="995" y="1102"/>
                      <a:pt x="995" y="1102"/>
                    </a:cubicBezTo>
                    <a:cubicBezTo>
                      <a:pt x="949" y="987"/>
                      <a:pt x="949" y="987"/>
                      <a:pt x="949" y="987"/>
                    </a:cubicBezTo>
                    <a:cubicBezTo>
                      <a:pt x="949" y="985"/>
                      <a:pt x="949" y="985"/>
                      <a:pt x="949" y="985"/>
                    </a:cubicBezTo>
                    <a:cubicBezTo>
                      <a:pt x="968" y="966"/>
                      <a:pt x="987" y="947"/>
                      <a:pt x="1003" y="926"/>
                    </a:cubicBezTo>
                    <a:cubicBezTo>
                      <a:pt x="1008" y="929"/>
                      <a:pt x="1008" y="929"/>
                      <a:pt x="1008" y="929"/>
                    </a:cubicBezTo>
                    <a:cubicBezTo>
                      <a:pt x="1123" y="969"/>
                      <a:pt x="1123" y="969"/>
                      <a:pt x="1123" y="969"/>
                    </a:cubicBezTo>
                    <a:cubicBezTo>
                      <a:pt x="1182" y="859"/>
                      <a:pt x="1182" y="859"/>
                      <a:pt x="1182" y="859"/>
                    </a:cubicBezTo>
                    <a:cubicBezTo>
                      <a:pt x="1086" y="779"/>
                      <a:pt x="1086" y="779"/>
                      <a:pt x="1086" y="779"/>
                    </a:cubicBezTo>
                    <a:cubicBezTo>
                      <a:pt x="1086" y="773"/>
                      <a:pt x="1086" y="773"/>
                      <a:pt x="1086" y="773"/>
                    </a:cubicBezTo>
                    <a:cubicBezTo>
                      <a:pt x="1094" y="747"/>
                      <a:pt x="1099" y="725"/>
                      <a:pt x="1105" y="691"/>
                    </a:cubicBezTo>
                    <a:cubicBezTo>
                      <a:pt x="1110" y="691"/>
                      <a:pt x="1110" y="691"/>
                      <a:pt x="1110" y="691"/>
                    </a:cubicBezTo>
                    <a:cubicBezTo>
                      <a:pt x="1214" y="682"/>
                      <a:pt x="1214" y="682"/>
                      <a:pt x="1214" y="682"/>
                    </a:cubicBezTo>
                    <a:cubicBezTo>
                      <a:pt x="1214" y="557"/>
                      <a:pt x="1214" y="557"/>
                      <a:pt x="1214" y="557"/>
                    </a:cubicBezTo>
                    <a:cubicBezTo>
                      <a:pt x="1099" y="533"/>
                      <a:pt x="1099" y="533"/>
                      <a:pt x="1099" y="533"/>
                    </a:cubicBezTo>
                    <a:cubicBezTo>
                      <a:pt x="1102" y="533"/>
                      <a:pt x="1102" y="533"/>
                      <a:pt x="1102" y="533"/>
                    </a:cubicBezTo>
                    <a:cubicBezTo>
                      <a:pt x="1096" y="498"/>
                      <a:pt x="1089" y="466"/>
                      <a:pt x="1075" y="434"/>
                    </a:cubicBezTo>
                    <a:cubicBezTo>
                      <a:pt x="1080" y="431"/>
                      <a:pt x="1080" y="431"/>
                      <a:pt x="1080" y="431"/>
                    </a:cubicBezTo>
                    <a:cubicBezTo>
                      <a:pt x="1171" y="351"/>
                      <a:pt x="1171" y="351"/>
                      <a:pt x="1171" y="351"/>
                    </a:cubicBezTo>
                    <a:cubicBezTo>
                      <a:pt x="1107" y="244"/>
                      <a:pt x="1107" y="244"/>
                      <a:pt x="1107" y="244"/>
                    </a:cubicBezTo>
                    <a:cubicBezTo>
                      <a:pt x="990" y="289"/>
                      <a:pt x="990" y="289"/>
                      <a:pt x="990" y="289"/>
                    </a:cubicBezTo>
                    <a:lnTo>
                      <a:pt x="990" y="289"/>
                    </a:lnTo>
                    <a:cubicBezTo>
                      <a:pt x="963" y="260"/>
                      <a:pt x="933" y="233"/>
                      <a:pt x="899" y="209"/>
                    </a:cubicBezTo>
                    <a:cubicBezTo>
                      <a:pt x="901" y="206"/>
                      <a:pt x="901" y="206"/>
                      <a:pt x="901" y="206"/>
                    </a:cubicBezTo>
                    <a:cubicBezTo>
                      <a:pt x="933" y="89"/>
                      <a:pt x="933" y="89"/>
                      <a:pt x="933" y="89"/>
                    </a:cubicBezTo>
                    <a:cubicBezTo>
                      <a:pt x="818" y="35"/>
                      <a:pt x="818" y="35"/>
                      <a:pt x="818" y="35"/>
                    </a:cubicBezTo>
                    <a:cubicBezTo>
                      <a:pt x="746" y="137"/>
                      <a:pt x="746" y="137"/>
                      <a:pt x="746" y="137"/>
                    </a:cubicBezTo>
                    <a:close/>
                    <a:moveTo>
                      <a:pt x="1027" y="618"/>
                    </a:moveTo>
                    <a:lnTo>
                      <a:pt x="1027" y="618"/>
                    </a:lnTo>
                    <a:cubicBezTo>
                      <a:pt x="1027" y="846"/>
                      <a:pt x="842" y="1030"/>
                      <a:pt x="615" y="1030"/>
                    </a:cubicBezTo>
                    <a:cubicBezTo>
                      <a:pt x="385" y="1030"/>
                      <a:pt x="200" y="846"/>
                      <a:pt x="200" y="618"/>
                    </a:cubicBezTo>
                    <a:cubicBezTo>
                      <a:pt x="200" y="388"/>
                      <a:pt x="385" y="204"/>
                      <a:pt x="615" y="204"/>
                    </a:cubicBezTo>
                    <a:cubicBezTo>
                      <a:pt x="842" y="204"/>
                      <a:pt x="1027" y="388"/>
                      <a:pt x="1027" y="61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xmlns="" id="{2852835C-7FF6-4B01-A6B2-D991CFAEABE8}"/>
                </a:ext>
              </a:extLst>
            </p:cNvPr>
            <p:cNvGrpSpPr/>
            <p:nvPr/>
          </p:nvGrpSpPr>
          <p:grpSpPr>
            <a:xfrm>
              <a:off x="5941934" y="4481593"/>
              <a:ext cx="443406" cy="452933"/>
              <a:chOff x="17545661" y="8480347"/>
              <a:chExt cx="588159" cy="600797"/>
            </a:xfrm>
            <a:solidFill>
              <a:schemeClr val="accent1"/>
            </a:solidFill>
          </p:grpSpPr>
          <p:sp>
            <p:nvSpPr>
              <p:cNvPr id="648" name="Freeform 180">
                <a:extLst>
                  <a:ext uri="{FF2B5EF4-FFF2-40B4-BE49-F238E27FC236}">
                    <a16:creationId xmlns:a16="http://schemas.microsoft.com/office/drawing/2014/main" xmlns="" id="{1624FD79-456C-45F5-B78D-5B07F10EB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68370" y="8603045"/>
                <a:ext cx="351203" cy="351170"/>
              </a:xfrm>
              <a:custGeom>
                <a:avLst/>
                <a:gdLst>
                  <a:gd name="T0" fmla="*/ 184 w 370"/>
                  <a:gd name="T1" fmla="*/ 0 h 370"/>
                  <a:gd name="T2" fmla="*/ 184 w 370"/>
                  <a:gd name="T3" fmla="*/ 0 h 370"/>
                  <a:gd name="T4" fmla="*/ 0 w 370"/>
                  <a:gd name="T5" fmla="*/ 185 h 370"/>
                  <a:gd name="T6" fmla="*/ 184 w 370"/>
                  <a:gd name="T7" fmla="*/ 369 h 370"/>
                  <a:gd name="T8" fmla="*/ 369 w 370"/>
                  <a:gd name="T9" fmla="*/ 185 h 370"/>
                  <a:gd name="T10" fmla="*/ 184 w 370"/>
                  <a:gd name="T11" fmla="*/ 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0" h="370">
                    <a:moveTo>
                      <a:pt x="184" y="0"/>
                    </a:moveTo>
                    <a:lnTo>
                      <a:pt x="184" y="0"/>
                    </a:lnTo>
                    <a:cubicBezTo>
                      <a:pt x="83" y="0"/>
                      <a:pt x="0" y="83"/>
                      <a:pt x="0" y="185"/>
                    </a:cubicBezTo>
                    <a:cubicBezTo>
                      <a:pt x="0" y="286"/>
                      <a:pt x="83" y="369"/>
                      <a:pt x="184" y="369"/>
                    </a:cubicBezTo>
                    <a:cubicBezTo>
                      <a:pt x="286" y="369"/>
                      <a:pt x="369" y="286"/>
                      <a:pt x="369" y="185"/>
                    </a:cubicBezTo>
                    <a:cubicBezTo>
                      <a:pt x="369" y="83"/>
                      <a:pt x="286" y="0"/>
                      <a:pt x="18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49" name="Freeform 181">
                <a:extLst>
                  <a:ext uri="{FF2B5EF4-FFF2-40B4-BE49-F238E27FC236}">
                    <a16:creationId xmlns:a16="http://schemas.microsoft.com/office/drawing/2014/main" xmlns="" id="{61ED2F86-A6FC-4F5C-A4B8-F27548CF5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45661" y="8480347"/>
                <a:ext cx="588159" cy="600797"/>
              </a:xfrm>
              <a:custGeom>
                <a:avLst/>
                <a:gdLst>
                  <a:gd name="T0" fmla="*/ 380 w 619"/>
                  <a:gd name="T1" fmla="*/ 70 h 630"/>
                  <a:gd name="T2" fmla="*/ 340 w 619"/>
                  <a:gd name="T3" fmla="*/ 60 h 630"/>
                  <a:gd name="T4" fmla="*/ 262 w 619"/>
                  <a:gd name="T5" fmla="*/ 3 h 630"/>
                  <a:gd name="T6" fmla="*/ 214 w 619"/>
                  <a:gd name="T7" fmla="*/ 78 h 630"/>
                  <a:gd name="T8" fmla="*/ 171 w 619"/>
                  <a:gd name="T9" fmla="*/ 33 h 630"/>
                  <a:gd name="T10" fmla="*/ 141 w 619"/>
                  <a:gd name="T11" fmla="*/ 126 h 630"/>
                  <a:gd name="T12" fmla="*/ 112 w 619"/>
                  <a:gd name="T13" fmla="*/ 156 h 630"/>
                  <a:gd name="T14" fmla="*/ 24 w 619"/>
                  <a:gd name="T15" fmla="*/ 190 h 630"/>
                  <a:gd name="T16" fmla="*/ 61 w 619"/>
                  <a:gd name="T17" fmla="*/ 271 h 630"/>
                  <a:gd name="T18" fmla="*/ 0 w 619"/>
                  <a:gd name="T19" fmla="*/ 281 h 630"/>
                  <a:gd name="T20" fmla="*/ 61 w 619"/>
                  <a:gd name="T21" fmla="*/ 356 h 630"/>
                  <a:gd name="T22" fmla="*/ 75 w 619"/>
                  <a:gd name="T23" fmla="*/ 410 h 630"/>
                  <a:gd name="T24" fmla="*/ 61 w 619"/>
                  <a:gd name="T25" fmla="*/ 503 h 630"/>
                  <a:gd name="T26" fmla="*/ 168 w 619"/>
                  <a:gd name="T27" fmla="*/ 525 h 630"/>
                  <a:gd name="T28" fmla="*/ 150 w 619"/>
                  <a:gd name="T29" fmla="*/ 584 h 630"/>
                  <a:gd name="T30" fmla="*/ 246 w 619"/>
                  <a:gd name="T31" fmla="*/ 559 h 630"/>
                  <a:gd name="T32" fmla="*/ 286 w 619"/>
                  <a:gd name="T33" fmla="*/ 568 h 630"/>
                  <a:gd name="T34" fmla="*/ 299 w 619"/>
                  <a:gd name="T35" fmla="*/ 629 h 630"/>
                  <a:gd name="T36" fmla="*/ 371 w 619"/>
                  <a:gd name="T37" fmla="*/ 562 h 630"/>
                  <a:gd name="T38" fmla="*/ 411 w 619"/>
                  <a:gd name="T39" fmla="*/ 549 h 630"/>
                  <a:gd name="T40" fmla="*/ 454 w 619"/>
                  <a:gd name="T41" fmla="*/ 597 h 630"/>
                  <a:gd name="T42" fmla="*/ 484 w 619"/>
                  <a:gd name="T43" fmla="*/ 503 h 630"/>
                  <a:gd name="T44" fmla="*/ 511 w 619"/>
                  <a:gd name="T45" fmla="*/ 471 h 630"/>
                  <a:gd name="T46" fmla="*/ 572 w 619"/>
                  <a:gd name="T47" fmla="*/ 493 h 630"/>
                  <a:gd name="T48" fmla="*/ 553 w 619"/>
                  <a:gd name="T49" fmla="*/ 396 h 630"/>
                  <a:gd name="T50" fmla="*/ 561 w 619"/>
                  <a:gd name="T51" fmla="*/ 351 h 630"/>
                  <a:gd name="T52" fmla="*/ 618 w 619"/>
                  <a:gd name="T53" fmla="*/ 345 h 630"/>
                  <a:gd name="T54" fmla="*/ 559 w 619"/>
                  <a:gd name="T55" fmla="*/ 271 h 630"/>
                  <a:gd name="T56" fmla="*/ 548 w 619"/>
                  <a:gd name="T57" fmla="*/ 220 h 630"/>
                  <a:gd name="T58" fmla="*/ 596 w 619"/>
                  <a:gd name="T59" fmla="*/ 177 h 630"/>
                  <a:gd name="T60" fmla="*/ 502 w 619"/>
                  <a:gd name="T61" fmla="*/ 145 h 630"/>
                  <a:gd name="T62" fmla="*/ 457 w 619"/>
                  <a:gd name="T63" fmla="*/ 105 h 630"/>
                  <a:gd name="T64" fmla="*/ 473 w 619"/>
                  <a:gd name="T65" fmla="*/ 43 h 630"/>
                  <a:gd name="T66" fmla="*/ 380 w 619"/>
                  <a:gd name="T67" fmla="*/ 70 h 630"/>
                  <a:gd name="T68" fmla="*/ 521 w 619"/>
                  <a:gd name="T69" fmla="*/ 314 h 630"/>
                  <a:gd name="T70" fmla="*/ 101 w 619"/>
                  <a:gd name="T71" fmla="*/ 314 h 630"/>
                  <a:gd name="T72" fmla="*/ 521 w 619"/>
                  <a:gd name="T73" fmla="*/ 314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19" h="630">
                    <a:moveTo>
                      <a:pt x="380" y="70"/>
                    </a:moveTo>
                    <a:lnTo>
                      <a:pt x="380" y="70"/>
                    </a:lnTo>
                    <a:cubicBezTo>
                      <a:pt x="366" y="65"/>
                      <a:pt x="353" y="62"/>
                      <a:pt x="340" y="62"/>
                    </a:cubicBezTo>
                    <a:cubicBezTo>
                      <a:pt x="340" y="60"/>
                      <a:pt x="340" y="60"/>
                      <a:pt x="340" y="60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262" y="3"/>
                      <a:pt x="262" y="3"/>
                      <a:pt x="262" y="3"/>
                    </a:cubicBezTo>
                    <a:cubicBezTo>
                      <a:pt x="254" y="67"/>
                      <a:pt x="254" y="67"/>
                      <a:pt x="254" y="67"/>
                    </a:cubicBezTo>
                    <a:cubicBezTo>
                      <a:pt x="240" y="70"/>
                      <a:pt x="227" y="73"/>
                      <a:pt x="214" y="78"/>
                    </a:cubicBezTo>
                    <a:lnTo>
                      <a:pt x="214" y="78"/>
                    </a:lnTo>
                    <a:cubicBezTo>
                      <a:pt x="171" y="33"/>
                      <a:pt x="171" y="33"/>
                      <a:pt x="171" y="33"/>
                    </a:cubicBezTo>
                    <a:cubicBezTo>
                      <a:pt x="117" y="67"/>
                      <a:pt x="117" y="67"/>
                      <a:pt x="117" y="67"/>
                    </a:cubicBezTo>
                    <a:cubicBezTo>
                      <a:pt x="141" y="126"/>
                      <a:pt x="141" y="126"/>
                      <a:pt x="141" y="126"/>
                    </a:cubicBezTo>
                    <a:cubicBezTo>
                      <a:pt x="131" y="134"/>
                      <a:pt x="120" y="145"/>
                      <a:pt x="112" y="156"/>
                    </a:cubicBezTo>
                    <a:lnTo>
                      <a:pt x="112" y="156"/>
                    </a:lnTo>
                    <a:cubicBezTo>
                      <a:pt x="53" y="134"/>
                      <a:pt x="53" y="134"/>
                      <a:pt x="53" y="134"/>
                    </a:cubicBezTo>
                    <a:cubicBezTo>
                      <a:pt x="24" y="190"/>
                      <a:pt x="24" y="190"/>
                      <a:pt x="24" y="190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67" y="244"/>
                      <a:pt x="64" y="255"/>
                      <a:pt x="61" y="271"/>
                    </a:cubicBezTo>
                    <a:lnTo>
                      <a:pt x="61" y="271"/>
                    </a:lnTo>
                    <a:cubicBezTo>
                      <a:pt x="0" y="281"/>
                      <a:pt x="0" y="281"/>
                      <a:pt x="0" y="281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61" y="356"/>
                      <a:pt x="61" y="356"/>
                      <a:pt x="61" y="356"/>
                    </a:cubicBezTo>
                    <a:cubicBezTo>
                      <a:pt x="64" y="375"/>
                      <a:pt x="69" y="394"/>
                      <a:pt x="75" y="410"/>
                    </a:cubicBezTo>
                    <a:lnTo>
                      <a:pt x="75" y="410"/>
                    </a:lnTo>
                    <a:cubicBezTo>
                      <a:pt x="29" y="450"/>
                      <a:pt x="29" y="450"/>
                      <a:pt x="29" y="450"/>
                    </a:cubicBezTo>
                    <a:cubicBezTo>
                      <a:pt x="61" y="503"/>
                      <a:pt x="61" y="503"/>
                      <a:pt x="61" y="503"/>
                    </a:cubicBezTo>
                    <a:cubicBezTo>
                      <a:pt x="120" y="482"/>
                      <a:pt x="120" y="482"/>
                      <a:pt x="120" y="482"/>
                    </a:cubicBezTo>
                    <a:cubicBezTo>
                      <a:pt x="133" y="498"/>
                      <a:pt x="150" y="512"/>
                      <a:pt x="168" y="525"/>
                    </a:cubicBezTo>
                    <a:cubicBezTo>
                      <a:pt x="166" y="525"/>
                      <a:pt x="166" y="525"/>
                      <a:pt x="166" y="525"/>
                    </a:cubicBezTo>
                    <a:cubicBezTo>
                      <a:pt x="150" y="584"/>
                      <a:pt x="150" y="584"/>
                      <a:pt x="150" y="584"/>
                    </a:cubicBezTo>
                    <a:cubicBezTo>
                      <a:pt x="208" y="610"/>
                      <a:pt x="208" y="610"/>
                      <a:pt x="208" y="610"/>
                    </a:cubicBezTo>
                    <a:cubicBezTo>
                      <a:pt x="246" y="559"/>
                      <a:pt x="246" y="559"/>
                      <a:pt x="246" y="559"/>
                    </a:cubicBezTo>
                    <a:lnTo>
                      <a:pt x="246" y="559"/>
                    </a:lnTo>
                    <a:cubicBezTo>
                      <a:pt x="259" y="562"/>
                      <a:pt x="272" y="565"/>
                      <a:pt x="286" y="568"/>
                    </a:cubicBezTo>
                    <a:lnTo>
                      <a:pt x="286" y="568"/>
                    </a:lnTo>
                    <a:cubicBezTo>
                      <a:pt x="299" y="629"/>
                      <a:pt x="299" y="629"/>
                      <a:pt x="299" y="629"/>
                    </a:cubicBezTo>
                    <a:cubicBezTo>
                      <a:pt x="363" y="624"/>
                      <a:pt x="363" y="624"/>
                      <a:pt x="363" y="624"/>
                    </a:cubicBezTo>
                    <a:cubicBezTo>
                      <a:pt x="371" y="562"/>
                      <a:pt x="371" y="562"/>
                      <a:pt x="371" y="562"/>
                    </a:cubicBezTo>
                    <a:lnTo>
                      <a:pt x="371" y="562"/>
                    </a:lnTo>
                    <a:cubicBezTo>
                      <a:pt x="385" y="557"/>
                      <a:pt x="398" y="554"/>
                      <a:pt x="411" y="549"/>
                    </a:cubicBezTo>
                    <a:cubicBezTo>
                      <a:pt x="411" y="552"/>
                      <a:pt x="411" y="552"/>
                      <a:pt x="411" y="552"/>
                    </a:cubicBezTo>
                    <a:cubicBezTo>
                      <a:pt x="454" y="597"/>
                      <a:pt x="454" y="597"/>
                      <a:pt x="454" y="597"/>
                    </a:cubicBezTo>
                    <a:cubicBezTo>
                      <a:pt x="508" y="562"/>
                      <a:pt x="508" y="562"/>
                      <a:pt x="508" y="562"/>
                    </a:cubicBezTo>
                    <a:cubicBezTo>
                      <a:pt x="484" y="503"/>
                      <a:pt x="484" y="503"/>
                      <a:pt x="484" y="503"/>
                    </a:cubicBezTo>
                    <a:cubicBezTo>
                      <a:pt x="484" y="501"/>
                      <a:pt x="484" y="501"/>
                      <a:pt x="484" y="501"/>
                    </a:cubicBezTo>
                    <a:cubicBezTo>
                      <a:pt x="492" y="493"/>
                      <a:pt x="502" y="482"/>
                      <a:pt x="511" y="471"/>
                    </a:cubicBezTo>
                    <a:cubicBezTo>
                      <a:pt x="513" y="474"/>
                      <a:pt x="513" y="474"/>
                      <a:pt x="513" y="474"/>
                    </a:cubicBezTo>
                    <a:cubicBezTo>
                      <a:pt x="572" y="493"/>
                      <a:pt x="572" y="493"/>
                      <a:pt x="572" y="493"/>
                    </a:cubicBezTo>
                    <a:cubicBezTo>
                      <a:pt x="601" y="437"/>
                      <a:pt x="601" y="437"/>
                      <a:pt x="601" y="437"/>
                    </a:cubicBezTo>
                    <a:cubicBezTo>
                      <a:pt x="553" y="396"/>
                      <a:pt x="553" y="396"/>
                      <a:pt x="553" y="396"/>
                    </a:cubicBezTo>
                    <a:cubicBezTo>
                      <a:pt x="553" y="394"/>
                      <a:pt x="553" y="394"/>
                      <a:pt x="553" y="394"/>
                    </a:cubicBezTo>
                    <a:cubicBezTo>
                      <a:pt x="556" y="380"/>
                      <a:pt x="559" y="370"/>
                      <a:pt x="561" y="351"/>
                    </a:cubicBezTo>
                    <a:cubicBezTo>
                      <a:pt x="564" y="351"/>
                      <a:pt x="564" y="351"/>
                      <a:pt x="564" y="351"/>
                    </a:cubicBezTo>
                    <a:cubicBezTo>
                      <a:pt x="618" y="345"/>
                      <a:pt x="618" y="345"/>
                      <a:pt x="618" y="345"/>
                    </a:cubicBezTo>
                    <a:cubicBezTo>
                      <a:pt x="618" y="284"/>
                      <a:pt x="618" y="284"/>
                      <a:pt x="618" y="284"/>
                    </a:cubicBezTo>
                    <a:cubicBezTo>
                      <a:pt x="559" y="271"/>
                      <a:pt x="559" y="271"/>
                      <a:pt x="559" y="271"/>
                    </a:cubicBezTo>
                    <a:cubicBezTo>
                      <a:pt x="561" y="271"/>
                      <a:pt x="561" y="271"/>
                      <a:pt x="561" y="271"/>
                    </a:cubicBezTo>
                    <a:cubicBezTo>
                      <a:pt x="556" y="255"/>
                      <a:pt x="553" y="236"/>
                      <a:pt x="548" y="220"/>
                    </a:cubicBezTo>
                    <a:cubicBezTo>
                      <a:pt x="551" y="220"/>
                      <a:pt x="551" y="220"/>
                      <a:pt x="551" y="220"/>
                    </a:cubicBezTo>
                    <a:cubicBezTo>
                      <a:pt x="596" y="177"/>
                      <a:pt x="596" y="177"/>
                      <a:pt x="596" y="177"/>
                    </a:cubicBezTo>
                    <a:cubicBezTo>
                      <a:pt x="564" y="124"/>
                      <a:pt x="564" y="124"/>
                      <a:pt x="564" y="124"/>
                    </a:cubicBezTo>
                    <a:cubicBezTo>
                      <a:pt x="502" y="145"/>
                      <a:pt x="502" y="145"/>
                      <a:pt x="502" y="145"/>
                    </a:cubicBezTo>
                    <a:cubicBezTo>
                      <a:pt x="502" y="148"/>
                      <a:pt x="502" y="148"/>
                      <a:pt x="502" y="148"/>
                    </a:cubicBezTo>
                    <a:cubicBezTo>
                      <a:pt x="489" y="131"/>
                      <a:pt x="473" y="118"/>
                      <a:pt x="457" y="105"/>
                    </a:cubicBezTo>
                    <a:lnTo>
                      <a:pt x="457" y="105"/>
                    </a:lnTo>
                    <a:cubicBezTo>
                      <a:pt x="473" y="43"/>
                      <a:pt x="473" y="43"/>
                      <a:pt x="473" y="43"/>
                    </a:cubicBezTo>
                    <a:cubicBezTo>
                      <a:pt x="417" y="17"/>
                      <a:pt x="417" y="17"/>
                      <a:pt x="417" y="17"/>
                    </a:cubicBezTo>
                    <a:cubicBezTo>
                      <a:pt x="380" y="70"/>
                      <a:pt x="380" y="70"/>
                      <a:pt x="380" y="70"/>
                    </a:cubicBezTo>
                    <a:close/>
                    <a:moveTo>
                      <a:pt x="521" y="314"/>
                    </a:moveTo>
                    <a:lnTo>
                      <a:pt x="521" y="314"/>
                    </a:lnTo>
                    <a:cubicBezTo>
                      <a:pt x="521" y="431"/>
                      <a:pt x="428" y="525"/>
                      <a:pt x="312" y="525"/>
                    </a:cubicBezTo>
                    <a:cubicBezTo>
                      <a:pt x="195" y="525"/>
                      <a:pt x="101" y="431"/>
                      <a:pt x="101" y="314"/>
                    </a:cubicBezTo>
                    <a:cubicBezTo>
                      <a:pt x="101" y="199"/>
                      <a:pt x="195" y="102"/>
                      <a:pt x="312" y="102"/>
                    </a:cubicBezTo>
                    <a:cubicBezTo>
                      <a:pt x="428" y="102"/>
                      <a:pt x="521" y="199"/>
                      <a:pt x="521" y="31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597" name="Group 596">
              <a:extLst>
                <a:ext uri="{FF2B5EF4-FFF2-40B4-BE49-F238E27FC236}">
                  <a16:creationId xmlns:a16="http://schemas.microsoft.com/office/drawing/2014/main" xmlns="" id="{1BBE5D7C-9E2E-4F12-9830-B378A36231E2}"/>
                </a:ext>
              </a:extLst>
            </p:cNvPr>
            <p:cNvGrpSpPr/>
            <p:nvPr/>
          </p:nvGrpSpPr>
          <p:grpSpPr>
            <a:xfrm>
              <a:off x="6142901" y="3492794"/>
              <a:ext cx="1202618" cy="1199317"/>
              <a:chOff x="17812236" y="7168747"/>
              <a:chExt cx="1595222" cy="1590844"/>
            </a:xfrm>
            <a:solidFill>
              <a:srgbClr val="0099FF"/>
            </a:solidFill>
          </p:grpSpPr>
          <p:sp>
            <p:nvSpPr>
              <p:cNvPr id="646" name="Freeform 196">
                <a:extLst>
                  <a:ext uri="{FF2B5EF4-FFF2-40B4-BE49-F238E27FC236}">
                    <a16:creationId xmlns:a16="http://schemas.microsoft.com/office/drawing/2014/main" xmlns="" id="{649484AB-FE14-4EBE-8E0E-80FA443A8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78812" y="7435298"/>
                <a:ext cx="1057840" cy="1057742"/>
              </a:xfrm>
              <a:custGeom>
                <a:avLst/>
                <a:gdLst>
                  <a:gd name="T0" fmla="*/ 262 w 1108"/>
                  <a:gd name="T1" fmla="*/ 163 h 1109"/>
                  <a:gd name="T2" fmla="*/ 262 w 1108"/>
                  <a:gd name="T3" fmla="*/ 163 h 1109"/>
                  <a:gd name="T4" fmla="*/ 160 w 1108"/>
                  <a:gd name="T5" fmla="*/ 846 h 1109"/>
                  <a:gd name="T6" fmla="*/ 845 w 1108"/>
                  <a:gd name="T7" fmla="*/ 947 h 1109"/>
                  <a:gd name="T8" fmla="*/ 947 w 1108"/>
                  <a:gd name="T9" fmla="*/ 263 h 1109"/>
                  <a:gd name="T10" fmla="*/ 262 w 1108"/>
                  <a:gd name="T11" fmla="*/ 163 h 1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8" h="1109">
                    <a:moveTo>
                      <a:pt x="262" y="163"/>
                    </a:moveTo>
                    <a:lnTo>
                      <a:pt x="262" y="163"/>
                    </a:lnTo>
                    <a:cubicBezTo>
                      <a:pt x="45" y="324"/>
                      <a:pt x="0" y="632"/>
                      <a:pt x="160" y="846"/>
                    </a:cubicBezTo>
                    <a:cubicBezTo>
                      <a:pt x="324" y="1062"/>
                      <a:pt x="629" y="1108"/>
                      <a:pt x="845" y="947"/>
                    </a:cubicBezTo>
                    <a:cubicBezTo>
                      <a:pt x="1062" y="787"/>
                      <a:pt x="1107" y="479"/>
                      <a:pt x="947" y="263"/>
                    </a:cubicBezTo>
                    <a:cubicBezTo>
                      <a:pt x="784" y="45"/>
                      <a:pt x="479" y="0"/>
                      <a:pt x="262" y="1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47" name="Freeform 197">
                <a:extLst>
                  <a:ext uri="{FF2B5EF4-FFF2-40B4-BE49-F238E27FC236}">
                    <a16:creationId xmlns:a16="http://schemas.microsoft.com/office/drawing/2014/main" xmlns="" id="{C0FEEAC7-6B8B-4CB7-B13B-C7CF135D5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12236" y="7168747"/>
                <a:ext cx="1595222" cy="1590844"/>
              </a:xfrm>
              <a:custGeom>
                <a:avLst/>
                <a:gdLst>
                  <a:gd name="T0" fmla="*/ 586 w 1667"/>
                  <a:gd name="T1" fmla="*/ 203 h 1662"/>
                  <a:gd name="T2" fmla="*/ 487 w 1667"/>
                  <a:gd name="T3" fmla="*/ 246 h 1662"/>
                  <a:gd name="T4" fmla="*/ 233 w 1667"/>
                  <a:gd name="T5" fmla="*/ 251 h 1662"/>
                  <a:gd name="T6" fmla="*/ 251 w 1667"/>
                  <a:gd name="T7" fmla="*/ 487 h 1662"/>
                  <a:gd name="T8" fmla="*/ 88 w 1667"/>
                  <a:gd name="T9" fmla="*/ 454 h 1662"/>
                  <a:gd name="T10" fmla="*/ 171 w 1667"/>
                  <a:gd name="T11" fmla="*/ 700 h 1662"/>
                  <a:gd name="T12" fmla="*/ 155 w 1667"/>
                  <a:gd name="T13" fmla="*/ 808 h 1662"/>
                  <a:gd name="T14" fmla="*/ 21 w 1667"/>
                  <a:gd name="T15" fmla="*/ 1024 h 1662"/>
                  <a:gd name="T16" fmla="*/ 233 w 1667"/>
                  <a:gd name="T17" fmla="*/ 1137 h 1662"/>
                  <a:gd name="T18" fmla="*/ 120 w 1667"/>
                  <a:gd name="T19" fmla="*/ 1254 h 1662"/>
                  <a:gd name="T20" fmla="*/ 369 w 1667"/>
                  <a:gd name="T21" fmla="*/ 1318 h 1662"/>
                  <a:gd name="T22" fmla="*/ 479 w 1667"/>
                  <a:gd name="T23" fmla="*/ 1407 h 1662"/>
                  <a:gd name="T24" fmla="*/ 602 w 1667"/>
                  <a:gd name="T25" fmla="*/ 1631 h 1662"/>
                  <a:gd name="T26" fmla="*/ 856 w 1667"/>
                  <a:gd name="T27" fmla="*/ 1503 h 1662"/>
                  <a:gd name="T28" fmla="*/ 917 w 1667"/>
                  <a:gd name="T29" fmla="*/ 1661 h 1662"/>
                  <a:gd name="T30" fmla="*/ 1080 w 1667"/>
                  <a:gd name="T31" fmla="*/ 1457 h 1662"/>
                  <a:gd name="T32" fmla="*/ 1177 w 1667"/>
                  <a:gd name="T33" fmla="*/ 1409 h 1662"/>
                  <a:gd name="T34" fmla="*/ 1305 w 1667"/>
                  <a:gd name="T35" fmla="*/ 1516 h 1662"/>
                  <a:gd name="T36" fmla="*/ 1350 w 1667"/>
                  <a:gd name="T37" fmla="*/ 1260 h 1662"/>
                  <a:gd name="T38" fmla="*/ 1412 w 1667"/>
                  <a:gd name="T39" fmla="*/ 1171 h 1662"/>
                  <a:gd name="T40" fmla="*/ 1578 w 1667"/>
                  <a:gd name="T41" fmla="*/ 1206 h 1662"/>
                  <a:gd name="T42" fmla="*/ 1495 w 1667"/>
                  <a:gd name="T43" fmla="*/ 957 h 1662"/>
                  <a:gd name="T44" fmla="*/ 1506 w 1667"/>
                  <a:gd name="T45" fmla="*/ 850 h 1662"/>
                  <a:gd name="T46" fmla="*/ 1666 w 1667"/>
                  <a:gd name="T47" fmla="*/ 799 h 1662"/>
                  <a:gd name="T48" fmla="*/ 1476 w 1667"/>
                  <a:gd name="T49" fmla="*/ 623 h 1662"/>
                  <a:gd name="T50" fmla="*/ 1418 w 1667"/>
                  <a:gd name="T51" fmla="*/ 505 h 1662"/>
                  <a:gd name="T52" fmla="*/ 1535 w 1667"/>
                  <a:gd name="T53" fmla="*/ 414 h 1662"/>
                  <a:gd name="T54" fmla="*/ 1289 w 1667"/>
                  <a:gd name="T55" fmla="*/ 348 h 1662"/>
                  <a:gd name="T56" fmla="*/ 1182 w 1667"/>
                  <a:gd name="T57" fmla="*/ 256 h 1662"/>
                  <a:gd name="T58" fmla="*/ 1220 w 1667"/>
                  <a:gd name="T59" fmla="*/ 91 h 1662"/>
                  <a:gd name="T60" fmla="*/ 974 w 1667"/>
                  <a:gd name="T61" fmla="*/ 168 h 1662"/>
                  <a:gd name="T62" fmla="*/ 810 w 1667"/>
                  <a:gd name="T63" fmla="*/ 155 h 1662"/>
                  <a:gd name="T64" fmla="*/ 749 w 1667"/>
                  <a:gd name="T65" fmla="*/ 0 h 1662"/>
                  <a:gd name="T66" fmla="*/ 586 w 1667"/>
                  <a:gd name="T67" fmla="*/ 200 h 1662"/>
                  <a:gd name="T68" fmla="*/ 1281 w 1667"/>
                  <a:gd name="T69" fmla="*/ 495 h 1662"/>
                  <a:gd name="T70" fmla="*/ 1166 w 1667"/>
                  <a:gd name="T71" fmla="*/ 1278 h 1662"/>
                  <a:gd name="T72" fmla="*/ 497 w 1667"/>
                  <a:gd name="T73" fmla="*/ 382 h 1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67" h="1662">
                    <a:moveTo>
                      <a:pt x="586" y="203"/>
                    </a:moveTo>
                    <a:lnTo>
                      <a:pt x="586" y="203"/>
                    </a:lnTo>
                    <a:cubicBezTo>
                      <a:pt x="553" y="214"/>
                      <a:pt x="521" y="230"/>
                      <a:pt x="489" y="249"/>
                    </a:cubicBezTo>
                    <a:cubicBezTo>
                      <a:pt x="487" y="246"/>
                      <a:pt x="487" y="246"/>
                      <a:pt x="487" y="246"/>
                    </a:cubicBezTo>
                    <a:cubicBezTo>
                      <a:pt x="361" y="141"/>
                      <a:pt x="361" y="141"/>
                      <a:pt x="361" y="141"/>
                    </a:cubicBezTo>
                    <a:cubicBezTo>
                      <a:pt x="233" y="251"/>
                      <a:pt x="233" y="251"/>
                      <a:pt x="233" y="251"/>
                    </a:cubicBezTo>
                    <a:cubicBezTo>
                      <a:pt x="316" y="398"/>
                      <a:pt x="316" y="398"/>
                      <a:pt x="316" y="398"/>
                    </a:cubicBezTo>
                    <a:cubicBezTo>
                      <a:pt x="291" y="425"/>
                      <a:pt x="270" y="454"/>
                      <a:pt x="251" y="487"/>
                    </a:cubicBezTo>
                    <a:cubicBezTo>
                      <a:pt x="248" y="484"/>
                      <a:pt x="248" y="484"/>
                      <a:pt x="248" y="484"/>
                    </a:cubicBezTo>
                    <a:cubicBezTo>
                      <a:pt x="88" y="454"/>
                      <a:pt x="88" y="454"/>
                      <a:pt x="88" y="454"/>
                    </a:cubicBezTo>
                    <a:cubicBezTo>
                      <a:pt x="29" y="609"/>
                      <a:pt x="29" y="609"/>
                      <a:pt x="29" y="609"/>
                    </a:cubicBezTo>
                    <a:cubicBezTo>
                      <a:pt x="171" y="700"/>
                      <a:pt x="171" y="700"/>
                      <a:pt x="171" y="700"/>
                    </a:cubicBezTo>
                    <a:cubicBezTo>
                      <a:pt x="163" y="735"/>
                      <a:pt x="160" y="770"/>
                      <a:pt x="158" y="808"/>
                    </a:cubicBezTo>
                    <a:cubicBezTo>
                      <a:pt x="155" y="808"/>
                      <a:pt x="155" y="808"/>
                      <a:pt x="155" y="808"/>
                    </a:cubicBezTo>
                    <a:cubicBezTo>
                      <a:pt x="0" y="858"/>
                      <a:pt x="0" y="858"/>
                      <a:pt x="0" y="858"/>
                    </a:cubicBezTo>
                    <a:cubicBezTo>
                      <a:pt x="21" y="1024"/>
                      <a:pt x="21" y="1024"/>
                      <a:pt x="21" y="1024"/>
                    </a:cubicBezTo>
                    <a:cubicBezTo>
                      <a:pt x="190" y="1035"/>
                      <a:pt x="190" y="1035"/>
                      <a:pt x="190" y="1035"/>
                    </a:cubicBezTo>
                    <a:cubicBezTo>
                      <a:pt x="201" y="1070"/>
                      <a:pt x="206" y="1088"/>
                      <a:pt x="233" y="1137"/>
                    </a:cubicBezTo>
                    <a:cubicBezTo>
                      <a:pt x="230" y="1139"/>
                      <a:pt x="230" y="1139"/>
                      <a:pt x="230" y="1139"/>
                    </a:cubicBezTo>
                    <a:cubicBezTo>
                      <a:pt x="120" y="1254"/>
                      <a:pt x="120" y="1254"/>
                      <a:pt x="120" y="1254"/>
                    </a:cubicBezTo>
                    <a:cubicBezTo>
                      <a:pt x="219" y="1388"/>
                      <a:pt x="219" y="1388"/>
                      <a:pt x="219" y="1388"/>
                    </a:cubicBezTo>
                    <a:cubicBezTo>
                      <a:pt x="369" y="1318"/>
                      <a:pt x="369" y="1318"/>
                      <a:pt x="369" y="1318"/>
                    </a:cubicBezTo>
                    <a:cubicBezTo>
                      <a:pt x="404" y="1351"/>
                      <a:pt x="441" y="1380"/>
                      <a:pt x="481" y="1404"/>
                    </a:cubicBezTo>
                    <a:cubicBezTo>
                      <a:pt x="479" y="1407"/>
                      <a:pt x="479" y="1407"/>
                      <a:pt x="479" y="1407"/>
                    </a:cubicBezTo>
                    <a:cubicBezTo>
                      <a:pt x="447" y="1567"/>
                      <a:pt x="447" y="1567"/>
                      <a:pt x="447" y="1567"/>
                    </a:cubicBezTo>
                    <a:cubicBezTo>
                      <a:pt x="602" y="1631"/>
                      <a:pt x="602" y="1631"/>
                      <a:pt x="602" y="1631"/>
                    </a:cubicBezTo>
                    <a:cubicBezTo>
                      <a:pt x="693" y="1490"/>
                      <a:pt x="693" y="1490"/>
                      <a:pt x="693" y="1490"/>
                    </a:cubicBezTo>
                    <a:cubicBezTo>
                      <a:pt x="746" y="1500"/>
                      <a:pt x="802" y="1506"/>
                      <a:pt x="856" y="1503"/>
                    </a:cubicBezTo>
                    <a:cubicBezTo>
                      <a:pt x="856" y="1508"/>
                      <a:pt x="856" y="1508"/>
                      <a:pt x="856" y="1508"/>
                    </a:cubicBezTo>
                    <a:cubicBezTo>
                      <a:pt x="917" y="1661"/>
                      <a:pt x="917" y="1661"/>
                      <a:pt x="917" y="1661"/>
                    </a:cubicBezTo>
                    <a:cubicBezTo>
                      <a:pt x="1080" y="1626"/>
                      <a:pt x="1080" y="1626"/>
                      <a:pt x="1080" y="1626"/>
                    </a:cubicBezTo>
                    <a:cubicBezTo>
                      <a:pt x="1080" y="1457"/>
                      <a:pt x="1080" y="1457"/>
                      <a:pt x="1080" y="1457"/>
                    </a:cubicBezTo>
                    <a:lnTo>
                      <a:pt x="1080" y="1457"/>
                    </a:lnTo>
                    <a:cubicBezTo>
                      <a:pt x="1113" y="1444"/>
                      <a:pt x="1145" y="1428"/>
                      <a:pt x="1177" y="1409"/>
                    </a:cubicBezTo>
                    <a:cubicBezTo>
                      <a:pt x="1179" y="1412"/>
                      <a:pt x="1179" y="1412"/>
                      <a:pt x="1179" y="1412"/>
                    </a:cubicBezTo>
                    <a:cubicBezTo>
                      <a:pt x="1305" y="1516"/>
                      <a:pt x="1305" y="1516"/>
                      <a:pt x="1305" y="1516"/>
                    </a:cubicBezTo>
                    <a:cubicBezTo>
                      <a:pt x="1434" y="1407"/>
                      <a:pt x="1434" y="1407"/>
                      <a:pt x="1434" y="1407"/>
                    </a:cubicBezTo>
                    <a:cubicBezTo>
                      <a:pt x="1350" y="1260"/>
                      <a:pt x="1350" y="1260"/>
                      <a:pt x="1350" y="1260"/>
                    </a:cubicBezTo>
                    <a:lnTo>
                      <a:pt x="1350" y="1260"/>
                    </a:lnTo>
                    <a:cubicBezTo>
                      <a:pt x="1375" y="1233"/>
                      <a:pt x="1396" y="1203"/>
                      <a:pt x="1412" y="1171"/>
                    </a:cubicBezTo>
                    <a:cubicBezTo>
                      <a:pt x="1418" y="1174"/>
                      <a:pt x="1418" y="1174"/>
                      <a:pt x="1418" y="1174"/>
                    </a:cubicBezTo>
                    <a:cubicBezTo>
                      <a:pt x="1578" y="1206"/>
                      <a:pt x="1578" y="1206"/>
                      <a:pt x="1578" y="1206"/>
                    </a:cubicBezTo>
                    <a:cubicBezTo>
                      <a:pt x="1639" y="1048"/>
                      <a:pt x="1639" y="1048"/>
                      <a:pt x="1639" y="1048"/>
                    </a:cubicBezTo>
                    <a:cubicBezTo>
                      <a:pt x="1495" y="957"/>
                      <a:pt x="1495" y="957"/>
                      <a:pt x="1495" y="957"/>
                    </a:cubicBezTo>
                    <a:cubicBezTo>
                      <a:pt x="1492" y="957"/>
                      <a:pt x="1492" y="957"/>
                      <a:pt x="1492" y="957"/>
                    </a:cubicBezTo>
                    <a:cubicBezTo>
                      <a:pt x="1500" y="923"/>
                      <a:pt x="1503" y="888"/>
                      <a:pt x="1506" y="850"/>
                    </a:cubicBezTo>
                    <a:cubicBezTo>
                      <a:pt x="1511" y="850"/>
                      <a:pt x="1511" y="850"/>
                      <a:pt x="1511" y="850"/>
                    </a:cubicBezTo>
                    <a:cubicBezTo>
                      <a:pt x="1666" y="799"/>
                      <a:pt x="1666" y="799"/>
                      <a:pt x="1666" y="799"/>
                    </a:cubicBezTo>
                    <a:cubicBezTo>
                      <a:pt x="1645" y="634"/>
                      <a:pt x="1645" y="634"/>
                      <a:pt x="1645" y="634"/>
                    </a:cubicBezTo>
                    <a:cubicBezTo>
                      <a:pt x="1476" y="623"/>
                      <a:pt x="1476" y="623"/>
                      <a:pt x="1476" y="623"/>
                    </a:cubicBezTo>
                    <a:cubicBezTo>
                      <a:pt x="1465" y="615"/>
                      <a:pt x="1465" y="615"/>
                      <a:pt x="1465" y="615"/>
                    </a:cubicBezTo>
                    <a:cubicBezTo>
                      <a:pt x="1455" y="580"/>
                      <a:pt x="1447" y="553"/>
                      <a:pt x="1418" y="505"/>
                    </a:cubicBezTo>
                    <a:cubicBezTo>
                      <a:pt x="1423" y="503"/>
                      <a:pt x="1423" y="503"/>
                      <a:pt x="1423" y="503"/>
                    </a:cubicBezTo>
                    <a:cubicBezTo>
                      <a:pt x="1535" y="414"/>
                      <a:pt x="1535" y="414"/>
                      <a:pt x="1535" y="414"/>
                    </a:cubicBezTo>
                    <a:cubicBezTo>
                      <a:pt x="1434" y="280"/>
                      <a:pt x="1434" y="280"/>
                      <a:pt x="1434" y="280"/>
                    </a:cubicBezTo>
                    <a:cubicBezTo>
                      <a:pt x="1289" y="348"/>
                      <a:pt x="1289" y="348"/>
                      <a:pt x="1289" y="348"/>
                    </a:cubicBezTo>
                    <a:cubicBezTo>
                      <a:pt x="1292" y="345"/>
                      <a:pt x="1292" y="345"/>
                      <a:pt x="1292" y="345"/>
                    </a:cubicBezTo>
                    <a:cubicBezTo>
                      <a:pt x="1257" y="313"/>
                      <a:pt x="1222" y="280"/>
                      <a:pt x="1182" y="256"/>
                    </a:cubicBezTo>
                    <a:cubicBezTo>
                      <a:pt x="1188" y="251"/>
                      <a:pt x="1188" y="251"/>
                      <a:pt x="1188" y="251"/>
                    </a:cubicBezTo>
                    <a:cubicBezTo>
                      <a:pt x="1220" y="91"/>
                      <a:pt x="1220" y="91"/>
                      <a:pt x="1220" y="91"/>
                    </a:cubicBezTo>
                    <a:cubicBezTo>
                      <a:pt x="1064" y="26"/>
                      <a:pt x="1064" y="26"/>
                      <a:pt x="1064" y="26"/>
                    </a:cubicBezTo>
                    <a:cubicBezTo>
                      <a:pt x="974" y="168"/>
                      <a:pt x="974" y="168"/>
                      <a:pt x="974" y="168"/>
                    </a:cubicBezTo>
                    <a:cubicBezTo>
                      <a:pt x="974" y="171"/>
                      <a:pt x="974" y="171"/>
                      <a:pt x="974" y="171"/>
                    </a:cubicBezTo>
                    <a:cubicBezTo>
                      <a:pt x="920" y="160"/>
                      <a:pt x="866" y="155"/>
                      <a:pt x="810" y="155"/>
                    </a:cubicBezTo>
                    <a:cubicBezTo>
                      <a:pt x="810" y="149"/>
                      <a:pt x="810" y="149"/>
                      <a:pt x="810" y="149"/>
                    </a:cubicBezTo>
                    <a:cubicBezTo>
                      <a:pt x="749" y="0"/>
                      <a:pt x="749" y="0"/>
                      <a:pt x="749" y="0"/>
                    </a:cubicBezTo>
                    <a:cubicBezTo>
                      <a:pt x="586" y="32"/>
                      <a:pt x="586" y="32"/>
                      <a:pt x="586" y="32"/>
                    </a:cubicBezTo>
                    <a:cubicBezTo>
                      <a:pt x="586" y="200"/>
                      <a:pt x="586" y="200"/>
                      <a:pt x="586" y="200"/>
                    </a:cubicBezTo>
                    <a:lnTo>
                      <a:pt x="586" y="203"/>
                    </a:lnTo>
                    <a:close/>
                    <a:moveTo>
                      <a:pt x="1281" y="495"/>
                    </a:moveTo>
                    <a:lnTo>
                      <a:pt x="1281" y="495"/>
                    </a:lnTo>
                    <a:cubicBezTo>
                      <a:pt x="1465" y="743"/>
                      <a:pt x="1412" y="1094"/>
                      <a:pt x="1166" y="1278"/>
                    </a:cubicBezTo>
                    <a:cubicBezTo>
                      <a:pt x="917" y="1463"/>
                      <a:pt x="567" y="1412"/>
                      <a:pt x="382" y="1163"/>
                    </a:cubicBezTo>
                    <a:cubicBezTo>
                      <a:pt x="198" y="917"/>
                      <a:pt x="248" y="567"/>
                      <a:pt x="497" y="382"/>
                    </a:cubicBezTo>
                    <a:cubicBezTo>
                      <a:pt x="746" y="198"/>
                      <a:pt x="1096" y="249"/>
                      <a:pt x="1281" y="49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598" name="Freeform 157">
              <a:extLst>
                <a:ext uri="{FF2B5EF4-FFF2-40B4-BE49-F238E27FC236}">
                  <a16:creationId xmlns:a16="http://schemas.microsoft.com/office/drawing/2014/main" xmlns="" id="{B399B750-39C8-4559-AE37-41E483B77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479" y="1585369"/>
              <a:ext cx="2086240" cy="2086046"/>
            </a:xfrm>
            <a:custGeom>
              <a:avLst/>
              <a:gdLst>
                <a:gd name="T0" fmla="*/ 2889 w 2890"/>
                <a:gd name="T1" fmla="*/ 1445 h 2888"/>
                <a:gd name="T2" fmla="*/ 2889 w 2890"/>
                <a:gd name="T3" fmla="*/ 1445 h 2888"/>
                <a:gd name="T4" fmla="*/ 1445 w 2890"/>
                <a:gd name="T5" fmla="*/ 0 h 2888"/>
                <a:gd name="T6" fmla="*/ 0 w 2890"/>
                <a:gd name="T7" fmla="*/ 1445 h 2888"/>
                <a:gd name="T8" fmla="*/ 1445 w 2890"/>
                <a:gd name="T9" fmla="*/ 2887 h 2888"/>
                <a:gd name="T10" fmla="*/ 2889 w 2890"/>
                <a:gd name="T11" fmla="*/ 1445 h 2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0" h="2888">
                  <a:moveTo>
                    <a:pt x="2889" y="1445"/>
                  </a:moveTo>
                  <a:lnTo>
                    <a:pt x="2889" y="1445"/>
                  </a:lnTo>
                  <a:cubicBezTo>
                    <a:pt x="2889" y="648"/>
                    <a:pt x="2242" y="0"/>
                    <a:pt x="1445" y="0"/>
                  </a:cubicBezTo>
                  <a:cubicBezTo>
                    <a:pt x="648" y="0"/>
                    <a:pt x="0" y="648"/>
                    <a:pt x="0" y="1445"/>
                  </a:cubicBezTo>
                  <a:cubicBezTo>
                    <a:pt x="0" y="2242"/>
                    <a:pt x="648" y="2887"/>
                    <a:pt x="1445" y="2887"/>
                  </a:cubicBezTo>
                  <a:cubicBezTo>
                    <a:pt x="2242" y="2887"/>
                    <a:pt x="2889" y="2242"/>
                    <a:pt x="2889" y="1445"/>
                  </a:cubicBezTo>
                </a:path>
              </a:pathLst>
            </a:custGeom>
            <a:solidFill>
              <a:srgbClr val="6F615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9" name="Freeform 204">
              <a:extLst>
                <a:ext uri="{FF2B5EF4-FFF2-40B4-BE49-F238E27FC236}">
                  <a16:creationId xmlns:a16="http://schemas.microsoft.com/office/drawing/2014/main" xmlns="" id="{8D7C234E-5F8D-4755-9705-7DAE2A65B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1543903"/>
              <a:ext cx="2086240" cy="2086046"/>
            </a:xfrm>
            <a:custGeom>
              <a:avLst/>
              <a:gdLst>
                <a:gd name="T0" fmla="*/ 2886 w 2887"/>
                <a:gd name="T1" fmla="*/ 1445 h 2888"/>
                <a:gd name="T2" fmla="*/ 2886 w 2887"/>
                <a:gd name="T3" fmla="*/ 1445 h 2888"/>
                <a:gd name="T4" fmla="*/ 1442 w 2887"/>
                <a:gd name="T5" fmla="*/ 0 h 2888"/>
                <a:gd name="T6" fmla="*/ 0 w 2887"/>
                <a:gd name="T7" fmla="*/ 1445 h 2888"/>
                <a:gd name="T8" fmla="*/ 1442 w 2887"/>
                <a:gd name="T9" fmla="*/ 2887 h 2888"/>
                <a:gd name="T10" fmla="*/ 2886 w 2887"/>
                <a:gd name="T11" fmla="*/ 1445 h 2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87" h="2888">
                  <a:moveTo>
                    <a:pt x="2886" y="1445"/>
                  </a:moveTo>
                  <a:lnTo>
                    <a:pt x="2886" y="1445"/>
                  </a:lnTo>
                  <a:cubicBezTo>
                    <a:pt x="2886" y="648"/>
                    <a:pt x="2239" y="0"/>
                    <a:pt x="1442" y="0"/>
                  </a:cubicBezTo>
                  <a:cubicBezTo>
                    <a:pt x="645" y="0"/>
                    <a:pt x="0" y="648"/>
                    <a:pt x="0" y="1445"/>
                  </a:cubicBezTo>
                  <a:cubicBezTo>
                    <a:pt x="0" y="2242"/>
                    <a:pt x="645" y="2887"/>
                    <a:pt x="1442" y="2887"/>
                  </a:cubicBezTo>
                  <a:cubicBezTo>
                    <a:pt x="2239" y="2887"/>
                    <a:pt x="2886" y="2242"/>
                    <a:pt x="2886" y="144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0" name="Freeform 205">
              <a:extLst>
                <a:ext uri="{FF2B5EF4-FFF2-40B4-BE49-F238E27FC236}">
                  <a16:creationId xmlns:a16="http://schemas.microsoft.com/office/drawing/2014/main" xmlns="" id="{D1D1011B-4838-4FAC-9835-C2E42D0A3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7845" y="2057441"/>
              <a:ext cx="1652404" cy="1569319"/>
            </a:xfrm>
            <a:custGeom>
              <a:avLst/>
              <a:gdLst>
                <a:gd name="T0" fmla="*/ 2287 w 2288"/>
                <a:gd name="T1" fmla="*/ 733 h 2176"/>
                <a:gd name="T2" fmla="*/ 2287 w 2288"/>
                <a:gd name="T3" fmla="*/ 733 h 2176"/>
                <a:gd name="T4" fmla="*/ 2279 w 2288"/>
                <a:gd name="T5" fmla="*/ 583 h 2176"/>
                <a:gd name="T6" fmla="*/ 1696 w 2288"/>
                <a:gd name="T7" fmla="*/ 0 h 2176"/>
                <a:gd name="T8" fmla="*/ 0 w 2288"/>
                <a:gd name="T9" fmla="*/ 1477 h 2176"/>
                <a:gd name="T10" fmla="*/ 688 w 2288"/>
                <a:gd name="T11" fmla="*/ 2166 h 2176"/>
                <a:gd name="T12" fmla="*/ 843 w 2288"/>
                <a:gd name="T13" fmla="*/ 2175 h 2176"/>
                <a:gd name="T14" fmla="*/ 2287 w 2288"/>
                <a:gd name="T15" fmla="*/ 733 h 2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88" h="2176">
                  <a:moveTo>
                    <a:pt x="2287" y="733"/>
                  </a:moveTo>
                  <a:lnTo>
                    <a:pt x="2287" y="733"/>
                  </a:lnTo>
                  <a:cubicBezTo>
                    <a:pt x="2287" y="682"/>
                    <a:pt x="2285" y="631"/>
                    <a:pt x="2279" y="583"/>
                  </a:cubicBezTo>
                  <a:cubicBezTo>
                    <a:pt x="1696" y="0"/>
                    <a:pt x="1696" y="0"/>
                    <a:pt x="1696" y="0"/>
                  </a:cubicBezTo>
                  <a:cubicBezTo>
                    <a:pt x="0" y="1477"/>
                    <a:pt x="0" y="1477"/>
                    <a:pt x="0" y="1477"/>
                  </a:cubicBezTo>
                  <a:cubicBezTo>
                    <a:pt x="688" y="2166"/>
                    <a:pt x="688" y="2166"/>
                    <a:pt x="688" y="2166"/>
                  </a:cubicBezTo>
                  <a:cubicBezTo>
                    <a:pt x="739" y="2172"/>
                    <a:pt x="792" y="2175"/>
                    <a:pt x="843" y="2175"/>
                  </a:cubicBezTo>
                  <a:cubicBezTo>
                    <a:pt x="1640" y="2175"/>
                    <a:pt x="2287" y="1530"/>
                    <a:pt x="2287" y="733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1" name="Freeform 85">
              <a:extLst>
                <a:ext uri="{FF2B5EF4-FFF2-40B4-BE49-F238E27FC236}">
                  <a16:creationId xmlns:a16="http://schemas.microsoft.com/office/drawing/2014/main" xmlns="" id="{1354C117-DAB0-4F36-9BA7-F5C13B07C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0753" y="752864"/>
              <a:ext cx="156309" cy="293450"/>
            </a:xfrm>
            <a:custGeom>
              <a:avLst/>
              <a:gdLst>
                <a:gd name="T0" fmla="*/ 220 w 221"/>
                <a:gd name="T1" fmla="*/ 271 h 408"/>
                <a:gd name="T2" fmla="*/ 220 w 221"/>
                <a:gd name="T3" fmla="*/ 271 h 408"/>
                <a:gd name="T4" fmla="*/ 212 w 221"/>
                <a:gd name="T5" fmla="*/ 303 h 408"/>
                <a:gd name="T6" fmla="*/ 196 w 221"/>
                <a:gd name="T7" fmla="*/ 329 h 408"/>
                <a:gd name="T8" fmla="*/ 166 w 221"/>
                <a:gd name="T9" fmla="*/ 353 h 408"/>
                <a:gd name="T10" fmla="*/ 129 w 221"/>
                <a:gd name="T11" fmla="*/ 369 h 408"/>
                <a:gd name="T12" fmla="*/ 129 w 221"/>
                <a:gd name="T13" fmla="*/ 407 h 408"/>
                <a:gd name="T14" fmla="*/ 99 w 221"/>
                <a:gd name="T15" fmla="*/ 407 h 408"/>
                <a:gd name="T16" fmla="*/ 99 w 221"/>
                <a:gd name="T17" fmla="*/ 372 h 408"/>
                <a:gd name="T18" fmla="*/ 97 w 221"/>
                <a:gd name="T19" fmla="*/ 372 h 408"/>
                <a:gd name="T20" fmla="*/ 94 w 221"/>
                <a:gd name="T21" fmla="*/ 372 h 408"/>
                <a:gd name="T22" fmla="*/ 67 w 221"/>
                <a:gd name="T23" fmla="*/ 369 h 408"/>
                <a:gd name="T24" fmla="*/ 43 w 221"/>
                <a:gd name="T25" fmla="*/ 367 h 408"/>
                <a:gd name="T26" fmla="*/ 22 w 221"/>
                <a:gd name="T27" fmla="*/ 359 h 408"/>
                <a:gd name="T28" fmla="*/ 0 w 221"/>
                <a:gd name="T29" fmla="*/ 348 h 408"/>
                <a:gd name="T30" fmla="*/ 16 w 221"/>
                <a:gd name="T31" fmla="*/ 300 h 408"/>
                <a:gd name="T32" fmla="*/ 33 w 221"/>
                <a:gd name="T33" fmla="*/ 308 h 408"/>
                <a:gd name="T34" fmla="*/ 54 w 221"/>
                <a:gd name="T35" fmla="*/ 319 h 408"/>
                <a:gd name="T36" fmla="*/ 78 w 221"/>
                <a:gd name="T37" fmla="*/ 327 h 408"/>
                <a:gd name="T38" fmla="*/ 99 w 221"/>
                <a:gd name="T39" fmla="*/ 329 h 408"/>
                <a:gd name="T40" fmla="*/ 99 w 221"/>
                <a:gd name="T41" fmla="*/ 228 h 408"/>
                <a:gd name="T42" fmla="*/ 70 w 221"/>
                <a:gd name="T43" fmla="*/ 214 h 408"/>
                <a:gd name="T44" fmla="*/ 41 w 221"/>
                <a:gd name="T45" fmla="*/ 193 h 408"/>
                <a:gd name="T46" fmla="*/ 19 w 221"/>
                <a:gd name="T47" fmla="*/ 166 h 408"/>
                <a:gd name="T48" fmla="*/ 11 w 221"/>
                <a:gd name="T49" fmla="*/ 123 h 408"/>
                <a:gd name="T50" fmla="*/ 16 w 221"/>
                <a:gd name="T51" fmla="*/ 97 h 408"/>
                <a:gd name="T52" fmla="*/ 35 w 221"/>
                <a:gd name="T53" fmla="*/ 70 h 408"/>
                <a:gd name="T54" fmla="*/ 62 w 221"/>
                <a:gd name="T55" fmla="*/ 48 h 408"/>
                <a:gd name="T56" fmla="*/ 99 w 221"/>
                <a:gd name="T57" fmla="*/ 35 h 408"/>
                <a:gd name="T58" fmla="*/ 99 w 221"/>
                <a:gd name="T59" fmla="*/ 0 h 408"/>
                <a:gd name="T60" fmla="*/ 129 w 221"/>
                <a:gd name="T61" fmla="*/ 0 h 408"/>
                <a:gd name="T62" fmla="*/ 129 w 221"/>
                <a:gd name="T63" fmla="*/ 32 h 408"/>
                <a:gd name="T64" fmla="*/ 129 w 221"/>
                <a:gd name="T65" fmla="*/ 32 h 408"/>
                <a:gd name="T66" fmla="*/ 169 w 221"/>
                <a:gd name="T67" fmla="*/ 35 h 408"/>
                <a:gd name="T68" fmla="*/ 204 w 221"/>
                <a:gd name="T69" fmla="*/ 40 h 408"/>
                <a:gd name="T70" fmla="*/ 196 w 221"/>
                <a:gd name="T71" fmla="*/ 88 h 408"/>
                <a:gd name="T72" fmla="*/ 161 w 221"/>
                <a:gd name="T73" fmla="*/ 78 h 408"/>
                <a:gd name="T74" fmla="*/ 129 w 221"/>
                <a:gd name="T75" fmla="*/ 75 h 408"/>
                <a:gd name="T76" fmla="*/ 129 w 221"/>
                <a:gd name="T77" fmla="*/ 163 h 408"/>
                <a:gd name="T78" fmla="*/ 158 w 221"/>
                <a:gd name="T79" fmla="*/ 179 h 408"/>
                <a:gd name="T80" fmla="*/ 190 w 221"/>
                <a:gd name="T81" fmla="*/ 198 h 408"/>
                <a:gd name="T82" fmla="*/ 212 w 221"/>
                <a:gd name="T83" fmla="*/ 228 h 408"/>
                <a:gd name="T84" fmla="*/ 220 w 221"/>
                <a:gd name="T85" fmla="*/ 271 h 408"/>
                <a:gd name="T86" fmla="*/ 67 w 221"/>
                <a:gd name="T87" fmla="*/ 113 h 408"/>
                <a:gd name="T88" fmla="*/ 67 w 221"/>
                <a:gd name="T89" fmla="*/ 113 h 408"/>
                <a:gd name="T90" fmla="*/ 78 w 221"/>
                <a:gd name="T91" fmla="*/ 137 h 408"/>
                <a:gd name="T92" fmla="*/ 99 w 221"/>
                <a:gd name="T93" fmla="*/ 153 h 408"/>
                <a:gd name="T94" fmla="*/ 99 w 221"/>
                <a:gd name="T95" fmla="*/ 75 h 408"/>
                <a:gd name="T96" fmla="*/ 81 w 221"/>
                <a:gd name="T97" fmla="*/ 81 h 408"/>
                <a:gd name="T98" fmla="*/ 70 w 221"/>
                <a:gd name="T99" fmla="*/ 91 h 408"/>
                <a:gd name="T100" fmla="*/ 67 w 221"/>
                <a:gd name="T101" fmla="*/ 113 h 408"/>
                <a:gd name="T102" fmla="*/ 161 w 221"/>
                <a:gd name="T103" fmla="*/ 278 h 408"/>
                <a:gd name="T104" fmla="*/ 161 w 221"/>
                <a:gd name="T105" fmla="*/ 278 h 408"/>
                <a:gd name="T106" fmla="*/ 153 w 221"/>
                <a:gd name="T107" fmla="*/ 254 h 408"/>
                <a:gd name="T108" fmla="*/ 129 w 221"/>
                <a:gd name="T109" fmla="*/ 238 h 408"/>
                <a:gd name="T110" fmla="*/ 129 w 221"/>
                <a:gd name="T111" fmla="*/ 327 h 408"/>
                <a:gd name="T112" fmla="*/ 137 w 221"/>
                <a:gd name="T113" fmla="*/ 327 h 408"/>
                <a:gd name="T114" fmla="*/ 145 w 221"/>
                <a:gd name="T115" fmla="*/ 324 h 408"/>
                <a:gd name="T116" fmla="*/ 158 w 221"/>
                <a:gd name="T117" fmla="*/ 308 h 408"/>
                <a:gd name="T118" fmla="*/ 161 w 221"/>
                <a:gd name="T119" fmla="*/ 27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1" h="408">
                  <a:moveTo>
                    <a:pt x="220" y="271"/>
                  </a:moveTo>
                  <a:lnTo>
                    <a:pt x="220" y="271"/>
                  </a:lnTo>
                  <a:cubicBezTo>
                    <a:pt x="220" y="281"/>
                    <a:pt x="217" y="292"/>
                    <a:pt x="212" y="303"/>
                  </a:cubicBezTo>
                  <a:cubicBezTo>
                    <a:pt x="209" y="311"/>
                    <a:pt x="201" y="321"/>
                    <a:pt x="196" y="329"/>
                  </a:cubicBezTo>
                  <a:cubicBezTo>
                    <a:pt x="188" y="340"/>
                    <a:pt x="177" y="348"/>
                    <a:pt x="166" y="353"/>
                  </a:cubicBezTo>
                  <a:cubicBezTo>
                    <a:pt x="155" y="362"/>
                    <a:pt x="142" y="367"/>
                    <a:pt x="129" y="369"/>
                  </a:cubicBezTo>
                  <a:cubicBezTo>
                    <a:pt x="129" y="407"/>
                    <a:pt x="129" y="407"/>
                    <a:pt x="129" y="407"/>
                  </a:cubicBezTo>
                  <a:cubicBezTo>
                    <a:pt x="99" y="407"/>
                    <a:pt x="99" y="407"/>
                    <a:pt x="99" y="407"/>
                  </a:cubicBezTo>
                  <a:cubicBezTo>
                    <a:pt x="99" y="372"/>
                    <a:pt x="99" y="372"/>
                    <a:pt x="99" y="372"/>
                  </a:cubicBezTo>
                  <a:cubicBezTo>
                    <a:pt x="99" y="372"/>
                    <a:pt x="99" y="372"/>
                    <a:pt x="97" y="372"/>
                  </a:cubicBezTo>
                  <a:cubicBezTo>
                    <a:pt x="97" y="372"/>
                    <a:pt x="97" y="372"/>
                    <a:pt x="94" y="372"/>
                  </a:cubicBezTo>
                  <a:cubicBezTo>
                    <a:pt x="86" y="372"/>
                    <a:pt x="75" y="372"/>
                    <a:pt x="67" y="369"/>
                  </a:cubicBezTo>
                  <a:cubicBezTo>
                    <a:pt x="59" y="369"/>
                    <a:pt x="51" y="367"/>
                    <a:pt x="43" y="367"/>
                  </a:cubicBezTo>
                  <a:cubicBezTo>
                    <a:pt x="35" y="364"/>
                    <a:pt x="27" y="362"/>
                    <a:pt x="22" y="359"/>
                  </a:cubicBezTo>
                  <a:cubicBezTo>
                    <a:pt x="14" y="356"/>
                    <a:pt x="9" y="351"/>
                    <a:pt x="0" y="348"/>
                  </a:cubicBezTo>
                  <a:cubicBezTo>
                    <a:pt x="16" y="300"/>
                    <a:pt x="16" y="300"/>
                    <a:pt x="16" y="300"/>
                  </a:cubicBezTo>
                  <a:cubicBezTo>
                    <a:pt x="19" y="303"/>
                    <a:pt x="27" y="305"/>
                    <a:pt x="33" y="308"/>
                  </a:cubicBezTo>
                  <a:cubicBezTo>
                    <a:pt x="38" y="311"/>
                    <a:pt x="46" y="316"/>
                    <a:pt x="54" y="319"/>
                  </a:cubicBezTo>
                  <a:cubicBezTo>
                    <a:pt x="62" y="321"/>
                    <a:pt x="70" y="324"/>
                    <a:pt x="78" y="327"/>
                  </a:cubicBezTo>
                  <a:cubicBezTo>
                    <a:pt x="86" y="327"/>
                    <a:pt x="94" y="329"/>
                    <a:pt x="99" y="329"/>
                  </a:cubicBezTo>
                  <a:cubicBezTo>
                    <a:pt x="99" y="228"/>
                    <a:pt x="99" y="228"/>
                    <a:pt x="99" y="228"/>
                  </a:cubicBezTo>
                  <a:cubicBezTo>
                    <a:pt x="89" y="222"/>
                    <a:pt x="81" y="217"/>
                    <a:pt x="70" y="214"/>
                  </a:cubicBezTo>
                  <a:cubicBezTo>
                    <a:pt x="59" y="209"/>
                    <a:pt x="49" y="201"/>
                    <a:pt x="41" y="193"/>
                  </a:cubicBezTo>
                  <a:cubicBezTo>
                    <a:pt x="33" y="188"/>
                    <a:pt x="25" y="177"/>
                    <a:pt x="19" y="166"/>
                  </a:cubicBezTo>
                  <a:cubicBezTo>
                    <a:pt x="14" y="156"/>
                    <a:pt x="11" y="139"/>
                    <a:pt x="11" y="123"/>
                  </a:cubicBezTo>
                  <a:cubicBezTo>
                    <a:pt x="11" y="115"/>
                    <a:pt x="14" y="105"/>
                    <a:pt x="16" y="97"/>
                  </a:cubicBezTo>
                  <a:cubicBezTo>
                    <a:pt x="22" y="88"/>
                    <a:pt x="27" y="78"/>
                    <a:pt x="35" y="70"/>
                  </a:cubicBezTo>
                  <a:cubicBezTo>
                    <a:pt x="43" y="62"/>
                    <a:pt x="51" y="54"/>
                    <a:pt x="62" y="48"/>
                  </a:cubicBezTo>
                  <a:cubicBezTo>
                    <a:pt x="73" y="43"/>
                    <a:pt x="86" y="38"/>
                    <a:pt x="99" y="35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32"/>
                    <a:pt x="129" y="32"/>
                    <a:pt x="129" y="32"/>
                  </a:cubicBezTo>
                  <a:lnTo>
                    <a:pt x="129" y="32"/>
                  </a:lnTo>
                  <a:cubicBezTo>
                    <a:pt x="142" y="32"/>
                    <a:pt x="155" y="32"/>
                    <a:pt x="169" y="35"/>
                  </a:cubicBezTo>
                  <a:cubicBezTo>
                    <a:pt x="180" y="35"/>
                    <a:pt x="193" y="38"/>
                    <a:pt x="204" y="40"/>
                  </a:cubicBezTo>
                  <a:cubicBezTo>
                    <a:pt x="196" y="88"/>
                    <a:pt x="196" y="88"/>
                    <a:pt x="196" y="88"/>
                  </a:cubicBezTo>
                  <a:cubicBezTo>
                    <a:pt x="185" y="86"/>
                    <a:pt x="171" y="83"/>
                    <a:pt x="161" y="78"/>
                  </a:cubicBezTo>
                  <a:cubicBezTo>
                    <a:pt x="150" y="75"/>
                    <a:pt x="140" y="75"/>
                    <a:pt x="129" y="75"/>
                  </a:cubicBezTo>
                  <a:cubicBezTo>
                    <a:pt x="129" y="163"/>
                    <a:pt x="129" y="163"/>
                    <a:pt x="129" y="163"/>
                  </a:cubicBezTo>
                  <a:cubicBezTo>
                    <a:pt x="140" y="169"/>
                    <a:pt x="148" y="174"/>
                    <a:pt x="158" y="179"/>
                  </a:cubicBezTo>
                  <a:cubicBezTo>
                    <a:pt x="171" y="182"/>
                    <a:pt x="180" y="190"/>
                    <a:pt x="190" y="198"/>
                  </a:cubicBezTo>
                  <a:cubicBezTo>
                    <a:pt x="198" y="206"/>
                    <a:pt x="204" y="214"/>
                    <a:pt x="212" y="228"/>
                  </a:cubicBezTo>
                  <a:cubicBezTo>
                    <a:pt x="217" y="238"/>
                    <a:pt x="220" y="252"/>
                    <a:pt x="220" y="271"/>
                  </a:cubicBezTo>
                  <a:close/>
                  <a:moveTo>
                    <a:pt x="67" y="113"/>
                  </a:moveTo>
                  <a:lnTo>
                    <a:pt x="67" y="113"/>
                  </a:lnTo>
                  <a:cubicBezTo>
                    <a:pt x="67" y="123"/>
                    <a:pt x="70" y="131"/>
                    <a:pt x="78" y="137"/>
                  </a:cubicBezTo>
                  <a:cubicBezTo>
                    <a:pt x="84" y="142"/>
                    <a:pt x="91" y="147"/>
                    <a:pt x="99" y="153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1" y="75"/>
                    <a:pt x="86" y="78"/>
                    <a:pt x="81" y="81"/>
                  </a:cubicBezTo>
                  <a:cubicBezTo>
                    <a:pt x="75" y="83"/>
                    <a:pt x="73" y="86"/>
                    <a:pt x="70" y="91"/>
                  </a:cubicBezTo>
                  <a:cubicBezTo>
                    <a:pt x="70" y="99"/>
                    <a:pt x="67" y="105"/>
                    <a:pt x="67" y="113"/>
                  </a:cubicBezTo>
                  <a:close/>
                  <a:moveTo>
                    <a:pt x="161" y="278"/>
                  </a:moveTo>
                  <a:lnTo>
                    <a:pt x="161" y="278"/>
                  </a:lnTo>
                  <a:cubicBezTo>
                    <a:pt x="161" y="268"/>
                    <a:pt x="158" y="260"/>
                    <a:pt x="153" y="254"/>
                  </a:cubicBezTo>
                  <a:cubicBezTo>
                    <a:pt x="145" y="249"/>
                    <a:pt x="137" y="244"/>
                    <a:pt x="129" y="238"/>
                  </a:cubicBezTo>
                  <a:cubicBezTo>
                    <a:pt x="129" y="327"/>
                    <a:pt x="129" y="327"/>
                    <a:pt x="129" y="327"/>
                  </a:cubicBezTo>
                  <a:cubicBezTo>
                    <a:pt x="131" y="327"/>
                    <a:pt x="134" y="327"/>
                    <a:pt x="137" y="327"/>
                  </a:cubicBezTo>
                  <a:cubicBezTo>
                    <a:pt x="140" y="324"/>
                    <a:pt x="142" y="324"/>
                    <a:pt x="145" y="324"/>
                  </a:cubicBezTo>
                  <a:cubicBezTo>
                    <a:pt x="150" y="321"/>
                    <a:pt x="155" y="316"/>
                    <a:pt x="158" y="308"/>
                  </a:cubicBezTo>
                  <a:cubicBezTo>
                    <a:pt x="161" y="303"/>
                    <a:pt x="161" y="292"/>
                    <a:pt x="161" y="278"/>
                  </a:cubicBezTo>
                  <a:close/>
                </a:path>
              </a:pathLst>
            </a:custGeom>
            <a:solidFill>
              <a:srgbClr val="FFF9D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02" name="Group 601">
              <a:extLst>
                <a:ext uri="{FF2B5EF4-FFF2-40B4-BE49-F238E27FC236}">
                  <a16:creationId xmlns:a16="http://schemas.microsoft.com/office/drawing/2014/main" xmlns="" id="{9B8D8083-7DB4-491D-823F-C2E970CCC876}"/>
                </a:ext>
              </a:extLst>
            </p:cNvPr>
            <p:cNvGrpSpPr/>
            <p:nvPr/>
          </p:nvGrpSpPr>
          <p:grpSpPr>
            <a:xfrm>
              <a:off x="6815985" y="2452960"/>
              <a:ext cx="1059069" cy="1078109"/>
              <a:chOff x="18705053" y="5789451"/>
              <a:chExt cx="1404811" cy="1430067"/>
            </a:xfrm>
            <a:solidFill>
              <a:schemeClr val="accent1"/>
            </a:solidFill>
          </p:grpSpPr>
          <p:sp>
            <p:nvSpPr>
              <p:cNvPr id="644" name="Freeform 178">
                <a:extLst>
                  <a:ext uri="{FF2B5EF4-FFF2-40B4-BE49-F238E27FC236}">
                    <a16:creationId xmlns:a16="http://schemas.microsoft.com/office/drawing/2014/main" xmlns="" id="{A5BF822D-03E2-4A68-A404-CF79E908A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7017" y="6089850"/>
                <a:ext cx="837809" cy="833501"/>
              </a:xfrm>
              <a:custGeom>
                <a:avLst/>
                <a:gdLst>
                  <a:gd name="T0" fmla="*/ 439 w 876"/>
                  <a:gd name="T1" fmla="*/ 0 h 875"/>
                  <a:gd name="T2" fmla="*/ 439 w 876"/>
                  <a:gd name="T3" fmla="*/ 0 h 875"/>
                  <a:gd name="T4" fmla="*/ 0 w 876"/>
                  <a:gd name="T5" fmla="*/ 435 h 875"/>
                  <a:gd name="T6" fmla="*/ 439 w 876"/>
                  <a:gd name="T7" fmla="*/ 874 h 875"/>
                  <a:gd name="T8" fmla="*/ 875 w 876"/>
                  <a:gd name="T9" fmla="*/ 435 h 875"/>
                  <a:gd name="T10" fmla="*/ 439 w 876"/>
                  <a:gd name="T11" fmla="*/ 0 h 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6" h="875">
                    <a:moveTo>
                      <a:pt x="439" y="0"/>
                    </a:moveTo>
                    <a:lnTo>
                      <a:pt x="439" y="0"/>
                    </a:lnTo>
                    <a:cubicBezTo>
                      <a:pt x="196" y="0"/>
                      <a:pt x="0" y="195"/>
                      <a:pt x="0" y="435"/>
                    </a:cubicBezTo>
                    <a:cubicBezTo>
                      <a:pt x="0" y="679"/>
                      <a:pt x="196" y="874"/>
                      <a:pt x="439" y="874"/>
                    </a:cubicBezTo>
                    <a:cubicBezTo>
                      <a:pt x="680" y="874"/>
                      <a:pt x="875" y="679"/>
                      <a:pt x="875" y="435"/>
                    </a:cubicBezTo>
                    <a:cubicBezTo>
                      <a:pt x="875" y="195"/>
                      <a:pt x="680" y="0"/>
                      <a:pt x="43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45" name="Freeform 179">
                <a:extLst>
                  <a:ext uri="{FF2B5EF4-FFF2-40B4-BE49-F238E27FC236}">
                    <a16:creationId xmlns:a16="http://schemas.microsoft.com/office/drawing/2014/main" xmlns="" id="{F5E977BB-3D7E-4046-BF47-E0FFC20EA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5053" y="5789451"/>
                <a:ext cx="1404811" cy="1430067"/>
              </a:xfrm>
              <a:custGeom>
                <a:avLst/>
                <a:gdLst>
                  <a:gd name="T0" fmla="*/ 901 w 1469"/>
                  <a:gd name="T1" fmla="*/ 166 h 1494"/>
                  <a:gd name="T2" fmla="*/ 807 w 1469"/>
                  <a:gd name="T3" fmla="*/ 145 h 1494"/>
                  <a:gd name="T4" fmla="*/ 623 w 1469"/>
                  <a:gd name="T5" fmla="*/ 11 h 1494"/>
                  <a:gd name="T6" fmla="*/ 511 w 1469"/>
                  <a:gd name="T7" fmla="*/ 190 h 1494"/>
                  <a:gd name="T8" fmla="*/ 409 w 1469"/>
                  <a:gd name="T9" fmla="*/ 81 h 1494"/>
                  <a:gd name="T10" fmla="*/ 337 w 1469"/>
                  <a:gd name="T11" fmla="*/ 300 h 1494"/>
                  <a:gd name="T12" fmla="*/ 267 w 1469"/>
                  <a:gd name="T13" fmla="*/ 370 h 1494"/>
                  <a:gd name="T14" fmla="*/ 59 w 1469"/>
                  <a:gd name="T15" fmla="*/ 455 h 1494"/>
                  <a:gd name="T16" fmla="*/ 147 w 1469"/>
                  <a:gd name="T17" fmla="*/ 648 h 1494"/>
                  <a:gd name="T18" fmla="*/ 0 w 1469"/>
                  <a:gd name="T19" fmla="*/ 672 h 1494"/>
                  <a:gd name="T20" fmla="*/ 147 w 1469"/>
                  <a:gd name="T21" fmla="*/ 851 h 1494"/>
                  <a:gd name="T22" fmla="*/ 182 w 1469"/>
                  <a:gd name="T23" fmla="*/ 974 h 1494"/>
                  <a:gd name="T24" fmla="*/ 149 w 1469"/>
                  <a:gd name="T25" fmla="*/ 1199 h 1494"/>
                  <a:gd name="T26" fmla="*/ 401 w 1469"/>
                  <a:gd name="T27" fmla="*/ 1244 h 1494"/>
                  <a:gd name="T28" fmla="*/ 361 w 1469"/>
                  <a:gd name="T29" fmla="*/ 1388 h 1494"/>
                  <a:gd name="T30" fmla="*/ 586 w 1469"/>
                  <a:gd name="T31" fmla="*/ 1330 h 1494"/>
                  <a:gd name="T32" fmla="*/ 682 w 1469"/>
                  <a:gd name="T33" fmla="*/ 1348 h 1494"/>
                  <a:gd name="T34" fmla="*/ 717 w 1469"/>
                  <a:gd name="T35" fmla="*/ 1493 h 1494"/>
                  <a:gd name="T36" fmla="*/ 885 w 1469"/>
                  <a:gd name="T37" fmla="*/ 1335 h 1494"/>
                  <a:gd name="T38" fmla="*/ 976 w 1469"/>
                  <a:gd name="T39" fmla="*/ 1303 h 1494"/>
                  <a:gd name="T40" fmla="*/ 1078 w 1469"/>
                  <a:gd name="T41" fmla="*/ 1415 h 1494"/>
                  <a:gd name="T42" fmla="*/ 1150 w 1469"/>
                  <a:gd name="T43" fmla="*/ 1193 h 1494"/>
                  <a:gd name="T44" fmla="*/ 1214 w 1469"/>
                  <a:gd name="T45" fmla="*/ 1124 h 1494"/>
                  <a:gd name="T46" fmla="*/ 1359 w 1469"/>
                  <a:gd name="T47" fmla="*/ 1172 h 1494"/>
                  <a:gd name="T48" fmla="*/ 1316 w 1469"/>
                  <a:gd name="T49" fmla="*/ 944 h 1494"/>
                  <a:gd name="T50" fmla="*/ 1337 w 1469"/>
                  <a:gd name="T51" fmla="*/ 835 h 1494"/>
                  <a:gd name="T52" fmla="*/ 1468 w 1469"/>
                  <a:gd name="T53" fmla="*/ 824 h 1494"/>
                  <a:gd name="T54" fmla="*/ 1329 w 1469"/>
                  <a:gd name="T55" fmla="*/ 645 h 1494"/>
                  <a:gd name="T56" fmla="*/ 1300 w 1469"/>
                  <a:gd name="T57" fmla="*/ 525 h 1494"/>
                  <a:gd name="T58" fmla="*/ 1417 w 1469"/>
                  <a:gd name="T59" fmla="*/ 426 h 1494"/>
                  <a:gd name="T60" fmla="*/ 1198 w 1469"/>
                  <a:gd name="T61" fmla="*/ 348 h 1494"/>
                  <a:gd name="T62" fmla="*/ 1088 w 1469"/>
                  <a:gd name="T63" fmla="*/ 252 h 1494"/>
                  <a:gd name="T64" fmla="*/ 1128 w 1469"/>
                  <a:gd name="T65" fmla="*/ 107 h 1494"/>
                  <a:gd name="T66" fmla="*/ 901 w 1469"/>
                  <a:gd name="T67" fmla="*/ 166 h 1494"/>
                  <a:gd name="T68" fmla="*/ 1244 w 1469"/>
                  <a:gd name="T69" fmla="*/ 746 h 1494"/>
                  <a:gd name="T70" fmla="*/ 243 w 1469"/>
                  <a:gd name="T71" fmla="*/ 746 h 1494"/>
                  <a:gd name="T72" fmla="*/ 1244 w 1469"/>
                  <a:gd name="T73" fmla="*/ 746 h 1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69" h="1494">
                    <a:moveTo>
                      <a:pt x="901" y="166"/>
                    </a:moveTo>
                    <a:lnTo>
                      <a:pt x="901" y="166"/>
                    </a:lnTo>
                    <a:cubicBezTo>
                      <a:pt x="872" y="158"/>
                      <a:pt x="840" y="150"/>
                      <a:pt x="807" y="147"/>
                    </a:cubicBezTo>
                    <a:cubicBezTo>
                      <a:pt x="807" y="145"/>
                      <a:pt x="807" y="145"/>
                      <a:pt x="807" y="145"/>
                    </a:cubicBezTo>
                    <a:cubicBezTo>
                      <a:pt x="773" y="0"/>
                      <a:pt x="773" y="0"/>
                      <a:pt x="773" y="0"/>
                    </a:cubicBezTo>
                    <a:cubicBezTo>
                      <a:pt x="623" y="11"/>
                      <a:pt x="623" y="11"/>
                      <a:pt x="623" y="11"/>
                    </a:cubicBezTo>
                    <a:cubicBezTo>
                      <a:pt x="602" y="161"/>
                      <a:pt x="602" y="161"/>
                      <a:pt x="602" y="161"/>
                    </a:cubicBezTo>
                    <a:cubicBezTo>
                      <a:pt x="572" y="169"/>
                      <a:pt x="540" y="177"/>
                      <a:pt x="511" y="190"/>
                    </a:cubicBezTo>
                    <a:cubicBezTo>
                      <a:pt x="508" y="187"/>
                      <a:pt x="508" y="187"/>
                      <a:pt x="508" y="187"/>
                    </a:cubicBezTo>
                    <a:cubicBezTo>
                      <a:pt x="409" y="81"/>
                      <a:pt x="409" y="81"/>
                      <a:pt x="409" y="81"/>
                    </a:cubicBezTo>
                    <a:cubicBezTo>
                      <a:pt x="283" y="161"/>
                      <a:pt x="283" y="161"/>
                      <a:pt x="283" y="161"/>
                    </a:cubicBezTo>
                    <a:cubicBezTo>
                      <a:pt x="337" y="300"/>
                      <a:pt x="337" y="300"/>
                      <a:pt x="337" y="300"/>
                    </a:cubicBezTo>
                    <a:cubicBezTo>
                      <a:pt x="313" y="321"/>
                      <a:pt x="291" y="345"/>
                      <a:pt x="270" y="372"/>
                    </a:cubicBezTo>
                    <a:cubicBezTo>
                      <a:pt x="267" y="370"/>
                      <a:pt x="267" y="370"/>
                      <a:pt x="267" y="370"/>
                    </a:cubicBezTo>
                    <a:cubicBezTo>
                      <a:pt x="131" y="324"/>
                      <a:pt x="131" y="324"/>
                      <a:pt x="131" y="324"/>
                    </a:cubicBezTo>
                    <a:cubicBezTo>
                      <a:pt x="59" y="455"/>
                      <a:pt x="59" y="455"/>
                      <a:pt x="59" y="455"/>
                    </a:cubicBezTo>
                    <a:cubicBezTo>
                      <a:pt x="174" y="551"/>
                      <a:pt x="174" y="551"/>
                      <a:pt x="174" y="551"/>
                    </a:cubicBezTo>
                    <a:cubicBezTo>
                      <a:pt x="163" y="581"/>
                      <a:pt x="155" y="605"/>
                      <a:pt x="147" y="648"/>
                    </a:cubicBezTo>
                    <a:cubicBezTo>
                      <a:pt x="144" y="648"/>
                      <a:pt x="144" y="648"/>
                      <a:pt x="144" y="648"/>
                    </a:cubicBezTo>
                    <a:cubicBezTo>
                      <a:pt x="0" y="672"/>
                      <a:pt x="0" y="672"/>
                      <a:pt x="0" y="672"/>
                    </a:cubicBezTo>
                    <a:cubicBezTo>
                      <a:pt x="0" y="821"/>
                      <a:pt x="0" y="821"/>
                      <a:pt x="0" y="821"/>
                    </a:cubicBezTo>
                    <a:cubicBezTo>
                      <a:pt x="147" y="851"/>
                      <a:pt x="147" y="851"/>
                      <a:pt x="147" y="851"/>
                    </a:cubicBezTo>
                    <a:cubicBezTo>
                      <a:pt x="155" y="894"/>
                      <a:pt x="165" y="934"/>
                      <a:pt x="182" y="971"/>
                    </a:cubicBezTo>
                    <a:cubicBezTo>
                      <a:pt x="182" y="974"/>
                      <a:pt x="182" y="974"/>
                      <a:pt x="182" y="974"/>
                    </a:cubicBezTo>
                    <a:cubicBezTo>
                      <a:pt x="72" y="1070"/>
                      <a:pt x="72" y="1070"/>
                      <a:pt x="72" y="1070"/>
                    </a:cubicBezTo>
                    <a:cubicBezTo>
                      <a:pt x="149" y="1199"/>
                      <a:pt x="149" y="1199"/>
                      <a:pt x="149" y="1199"/>
                    </a:cubicBezTo>
                    <a:cubicBezTo>
                      <a:pt x="291" y="1148"/>
                      <a:pt x="291" y="1148"/>
                      <a:pt x="291" y="1148"/>
                    </a:cubicBezTo>
                    <a:cubicBezTo>
                      <a:pt x="323" y="1183"/>
                      <a:pt x="358" y="1217"/>
                      <a:pt x="401" y="1244"/>
                    </a:cubicBezTo>
                    <a:cubicBezTo>
                      <a:pt x="398" y="1247"/>
                      <a:pt x="398" y="1247"/>
                      <a:pt x="398" y="1247"/>
                    </a:cubicBezTo>
                    <a:cubicBezTo>
                      <a:pt x="361" y="1388"/>
                      <a:pt x="361" y="1388"/>
                      <a:pt x="361" y="1388"/>
                    </a:cubicBezTo>
                    <a:cubicBezTo>
                      <a:pt x="497" y="1453"/>
                      <a:pt x="497" y="1453"/>
                      <a:pt x="497" y="1453"/>
                    </a:cubicBezTo>
                    <a:cubicBezTo>
                      <a:pt x="586" y="1330"/>
                      <a:pt x="586" y="1330"/>
                      <a:pt x="586" y="1330"/>
                    </a:cubicBezTo>
                    <a:lnTo>
                      <a:pt x="586" y="1330"/>
                    </a:lnTo>
                    <a:cubicBezTo>
                      <a:pt x="618" y="1338"/>
                      <a:pt x="647" y="1346"/>
                      <a:pt x="682" y="1348"/>
                    </a:cubicBezTo>
                    <a:cubicBezTo>
                      <a:pt x="682" y="1351"/>
                      <a:pt x="682" y="1351"/>
                      <a:pt x="682" y="1351"/>
                    </a:cubicBezTo>
                    <a:cubicBezTo>
                      <a:pt x="717" y="1493"/>
                      <a:pt x="717" y="1493"/>
                      <a:pt x="717" y="1493"/>
                    </a:cubicBezTo>
                    <a:cubicBezTo>
                      <a:pt x="866" y="1485"/>
                      <a:pt x="866" y="1485"/>
                      <a:pt x="866" y="1485"/>
                    </a:cubicBezTo>
                    <a:cubicBezTo>
                      <a:pt x="885" y="1335"/>
                      <a:pt x="885" y="1335"/>
                      <a:pt x="885" y="1335"/>
                    </a:cubicBezTo>
                    <a:cubicBezTo>
                      <a:pt x="885" y="1332"/>
                      <a:pt x="885" y="1332"/>
                      <a:pt x="885" y="1332"/>
                    </a:cubicBezTo>
                    <a:cubicBezTo>
                      <a:pt x="917" y="1324"/>
                      <a:pt x="947" y="1316"/>
                      <a:pt x="976" y="1303"/>
                    </a:cubicBezTo>
                    <a:cubicBezTo>
                      <a:pt x="979" y="1308"/>
                      <a:pt x="979" y="1308"/>
                      <a:pt x="979" y="1308"/>
                    </a:cubicBezTo>
                    <a:cubicBezTo>
                      <a:pt x="1078" y="1415"/>
                      <a:pt x="1078" y="1415"/>
                      <a:pt x="1078" y="1415"/>
                    </a:cubicBezTo>
                    <a:cubicBezTo>
                      <a:pt x="1206" y="1335"/>
                      <a:pt x="1206" y="1335"/>
                      <a:pt x="1206" y="1335"/>
                    </a:cubicBezTo>
                    <a:cubicBezTo>
                      <a:pt x="1150" y="1193"/>
                      <a:pt x="1150" y="1193"/>
                      <a:pt x="1150" y="1193"/>
                    </a:cubicBezTo>
                    <a:lnTo>
                      <a:pt x="1150" y="1193"/>
                    </a:lnTo>
                    <a:cubicBezTo>
                      <a:pt x="1171" y="1172"/>
                      <a:pt x="1195" y="1148"/>
                      <a:pt x="1214" y="1124"/>
                    </a:cubicBezTo>
                    <a:cubicBezTo>
                      <a:pt x="1220" y="1126"/>
                      <a:pt x="1220" y="1126"/>
                      <a:pt x="1220" y="1126"/>
                    </a:cubicBezTo>
                    <a:cubicBezTo>
                      <a:pt x="1359" y="1172"/>
                      <a:pt x="1359" y="1172"/>
                      <a:pt x="1359" y="1172"/>
                    </a:cubicBezTo>
                    <a:cubicBezTo>
                      <a:pt x="1431" y="1041"/>
                      <a:pt x="1431" y="1041"/>
                      <a:pt x="1431" y="1041"/>
                    </a:cubicBezTo>
                    <a:cubicBezTo>
                      <a:pt x="1316" y="944"/>
                      <a:pt x="1316" y="944"/>
                      <a:pt x="1316" y="944"/>
                    </a:cubicBezTo>
                    <a:cubicBezTo>
                      <a:pt x="1313" y="936"/>
                      <a:pt x="1313" y="936"/>
                      <a:pt x="1313" y="936"/>
                    </a:cubicBezTo>
                    <a:cubicBezTo>
                      <a:pt x="1324" y="904"/>
                      <a:pt x="1332" y="878"/>
                      <a:pt x="1337" y="835"/>
                    </a:cubicBezTo>
                    <a:cubicBezTo>
                      <a:pt x="1342" y="835"/>
                      <a:pt x="1342" y="835"/>
                      <a:pt x="1342" y="835"/>
                    </a:cubicBezTo>
                    <a:cubicBezTo>
                      <a:pt x="1468" y="824"/>
                      <a:pt x="1468" y="824"/>
                      <a:pt x="1468" y="824"/>
                    </a:cubicBezTo>
                    <a:cubicBezTo>
                      <a:pt x="1468" y="674"/>
                      <a:pt x="1468" y="674"/>
                      <a:pt x="1468" y="674"/>
                    </a:cubicBezTo>
                    <a:cubicBezTo>
                      <a:pt x="1329" y="645"/>
                      <a:pt x="1329" y="645"/>
                      <a:pt x="1329" y="645"/>
                    </a:cubicBezTo>
                    <a:cubicBezTo>
                      <a:pt x="1332" y="645"/>
                      <a:pt x="1332" y="645"/>
                      <a:pt x="1332" y="645"/>
                    </a:cubicBezTo>
                    <a:cubicBezTo>
                      <a:pt x="1324" y="602"/>
                      <a:pt x="1316" y="562"/>
                      <a:pt x="1300" y="525"/>
                    </a:cubicBezTo>
                    <a:cubicBezTo>
                      <a:pt x="1308" y="522"/>
                      <a:pt x="1308" y="522"/>
                      <a:pt x="1308" y="522"/>
                    </a:cubicBezTo>
                    <a:cubicBezTo>
                      <a:pt x="1417" y="426"/>
                      <a:pt x="1417" y="426"/>
                      <a:pt x="1417" y="426"/>
                    </a:cubicBezTo>
                    <a:cubicBezTo>
                      <a:pt x="1337" y="297"/>
                      <a:pt x="1337" y="297"/>
                      <a:pt x="1337" y="297"/>
                    </a:cubicBezTo>
                    <a:cubicBezTo>
                      <a:pt x="1198" y="348"/>
                      <a:pt x="1198" y="348"/>
                      <a:pt x="1198" y="348"/>
                    </a:cubicBezTo>
                    <a:cubicBezTo>
                      <a:pt x="1195" y="351"/>
                      <a:pt x="1195" y="351"/>
                      <a:pt x="1195" y="351"/>
                    </a:cubicBezTo>
                    <a:cubicBezTo>
                      <a:pt x="1163" y="313"/>
                      <a:pt x="1128" y="281"/>
                      <a:pt x="1088" y="252"/>
                    </a:cubicBezTo>
                    <a:cubicBezTo>
                      <a:pt x="1088" y="249"/>
                      <a:pt x="1088" y="249"/>
                      <a:pt x="1088" y="249"/>
                    </a:cubicBezTo>
                    <a:cubicBezTo>
                      <a:pt x="1128" y="107"/>
                      <a:pt x="1128" y="107"/>
                      <a:pt x="1128" y="107"/>
                    </a:cubicBezTo>
                    <a:cubicBezTo>
                      <a:pt x="992" y="43"/>
                      <a:pt x="992" y="43"/>
                      <a:pt x="992" y="43"/>
                    </a:cubicBezTo>
                    <a:cubicBezTo>
                      <a:pt x="901" y="166"/>
                      <a:pt x="901" y="166"/>
                      <a:pt x="901" y="166"/>
                    </a:cubicBezTo>
                    <a:close/>
                    <a:moveTo>
                      <a:pt x="1244" y="746"/>
                    </a:moveTo>
                    <a:lnTo>
                      <a:pt x="1244" y="746"/>
                    </a:lnTo>
                    <a:cubicBezTo>
                      <a:pt x="1244" y="1025"/>
                      <a:pt x="1019" y="1247"/>
                      <a:pt x="743" y="1247"/>
                    </a:cubicBezTo>
                    <a:cubicBezTo>
                      <a:pt x="465" y="1247"/>
                      <a:pt x="243" y="1025"/>
                      <a:pt x="243" y="746"/>
                    </a:cubicBezTo>
                    <a:cubicBezTo>
                      <a:pt x="243" y="471"/>
                      <a:pt x="465" y="246"/>
                      <a:pt x="743" y="246"/>
                    </a:cubicBezTo>
                    <a:cubicBezTo>
                      <a:pt x="1019" y="246"/>
                      <a:pt x="1244" y="471"/>
                      <a:pt x="1244" y="74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03" name="Group 602">
              <a:extLst>
                <a:ext uri="{FF2B5EF4-FFF2-40B4-BE49-F238E27FC236}">
                  <a16:creationId xmlns:a16="http://schemas.microsoft.com/office/drawing/2014/main" xmlns="" id="{AC398B25-96AC-4017-A0BF-8760BBC68522}"/>
                </a:ext>
              </a:extLst>
            </p:cNvPr>
            <p:cNvGrpSpPr/>
            <p:nvPr/>
          </p:nvGrpSpPr>
          <p:grpSpPr>
            <a:xfrm>
              <a:off x="6299210" y="3033481"/>
              <a:ext cx="446595" cy="452933"/>
              <a:chOff x="18019573" y="6559487"/>
              <a:chExt cx="592390" cy="600797"/>
            </a:xfrm>
            <a:solidFill>
              <a:schemeClr val="accent1"/>
            </a:solidFill>
          </p:grpSpPr>
          <p:sp>
            <p:nvSpPr>
              <p:cNvPr id="642" name="Freeform 182">
                <a:extLst>
                  <a:ext uri="{FF2B5EF4-FFF2-40B4-BE49-F238E27FC236}">
                    <a16:creationId xmlns:a16="http://schemas.microsoft.com/office/drawing/2014/main" xmlns="" id="{7DCFDAD7-E468-47E6-A47F-560412E0B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42282" y="6686416"/>
                <a:ext cx="351203" cy="351170"/>
              </a:xfrm>
              <a:custGeom>
                <a:avLst/>
                <a:gdLst>
                  <a:gd name="T0" fmla="*/ 185 w 370"/>
                  <a:gd name="T1" fmla="*/ 0 h 370"/>
                  <a:gd name="T2" fmla="*/ 185 w 370"/>
                  <a:gd name="T3" fmla="*/ 0 h 370"/>
                  <a:gd name="T4" fmla="*/ 0 w 370"/>
                  <a:gd name="T5" fmla="*/ 184 h 370"/>
                  <a:gd name="T6" fmla="*/ 185 w 370"/>
                  <a:gd name="T7" fmla="*/ 369 h 370"/>
                  <a:gd name="T8" fmla="*/ 369 w 370"/>
                  <a:gd name="T9" fmla="*/ 184 h 370"/>
                  <a:gd name="T10" fmla="*/ 185 w 370"/>
                  <a:gd name="T11" fmla="*/ 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0" h="370">
                    <a:moveTo>
                      <a:pt x="185" y="0"/>
                    </a:moveTo>
                    <a:lnTo>
                      <a:pt x="185" y="0"/>
                    </a:lnTo>
                    <a:cubicBezTo>
                      <a:pt x="83" y="0"/>
                      <a:pt x="0" y="83"/>
                      <a:pt x="0" y="184"/>
                    </a:cubicBezTo>
                    <a:cubicBezTo>
                      <a:pt x="0" y="286"/>
                      <a:pt x="83" y="369"/>
                      <a:pt x="185" y="369"/>
                    </a:cubicBezTo>
                    <a:cubicBezTo>
                      <a:pt x="286" y="369"/>
                      <a:pt x="369" y="286"/>
                      <a:pt x="369" y="184"/>
                    </a:cubicBezTo>
                    <a:cubicBezTo>
                      <a:pt x="369" y="83"/>
                      <a:pt x="286" y="0"/>
                      <a:pt x="18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43" name="Freeform 183">
                <a:extLst>
                  <a:ext uri="{FF2B5EF4-FFF2-40B4-BE49-F238E27FC236}">
                    <a16:creationId xmlns:a16="http://schemas.microsoft.com/office/drawing/2014/main" xmlns="" id="{24943FD3-4F09-4FFE-8D23-38FFAE31DA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19573" y="6559487"/>
                <a:ext cx="592390" cy="600797"/>
              </a:xfrm>
              <a:custGeom>
                <a:avLst/>
                <a:gdLst>
                  <a:gd name="T0" fmla="*/ 380 w 622"/>
                  <a:gd name="T1" fmla="*/ 69 h 629"/>
                  <a:gd name="T2" fmla="*/ 339 w 622"/>
                  <a:gd name="T3" fmla="*/ 61 h 629"/>
                  <a:gd name="T4" fmla="*/ 262 w 622"/>
                  <a:gd name="T5" fmla="*/ 5 h 629"/>
                  <a:gd name="T6" fmla="*/ 217 w 622"/>
                  <a:gd name="T7" fmla="*/ 80 h 629"/>
                  <a:gd name="T8" fmla="*/ 174 w 622"/>
                  <a:gd name="T9" fmla="*/ 35 h 629"/>
                  <a:gd name="T10" fmla="*/ 142 w 622"/>
                  <a:gd name="T11" fmla="*/ 126 h 629"/>
                  <a:gd name="T12" fmla="*/ 115 w 622"/>
                  <a:gd name="T13" fmla="*/ 155 h 629"/>
                  <a:gd name="T14" fmla="*/ 24 w 622"/>
                  <a:gd name="T15" fmla="*/ 192 h 629"/>
                  <a:gd name="T16" fmla="*/ 64 w 622"/>
                  <a:gd name="T17" fmla="*/ 272 h 629"/>
                  <a:gd name="T18" fmla="*/ 0 w 622"/>
                  <a:gd name="T19" fmla="*/ 283 h 629"/>
                  <a:gd name="T20" fmla="*/ 64 w 622"/>
                  <a:gd name="T21" fmla="*/ 358 h 629"/>
                  <a:gd name="T22" fmla="*/ 77 w 622"/>
                  <a:gd name="T23" fmla="*/ 409 h 629"/>
                  <a:gd name="T24" fmla="*/ 64 w 622"/>
                  <a:gd name="T25" fmla="*/ 505 h 629"/>
                  <a:gd name="T26" fmla="*/ 168 w 622"/>
                  <a:gd name="T27" fmla="*/ 524 h 629"/>
                  <a:gd name="T28" fmla="*/ 152 w 622"/>
                  <a:gd name="T29" fmla="*/ 585 h 629"/>
                  <a:gd name="T30" fmla="*/ 248 w 622"/>
                  <a:gd name="T31" fmla="*/ 561 h 629"/>
                  <a:gd name="T32" fmla="*/ 289 w 622"/>
                  <a:gd name="T33" fmla="*/ 567 h 629"/>
                  <a:gd name="T34" fmla="*/ 302 w 622"/>
                  <a:gd name="T35" fmla="*/ 628 h 629"/>
                  <a:gd name="T36" fmla="*/ 374 w 622"/>
                  <a:gd name="T37" fmla="*/ 561 h 629"/>
                  <a:gd name="T38" fmla="*/ 412 w 622"/>
                  <a:gd name="T39" fmla="*/ 548 h 629"/>
                  <a:gd name="T40" fmla="*/ 455 w 622"/>
                  <a:gd name="T41" fmla="*/ 596 h 629"/>
                  <a:gd name="T42" fmla="*/ 487 w 622"/>
                  <a:gd name="T43" fmla="*/ 503 h 629"/>
                  <a:gd name="T44" fmla="*/ 513 w 622"/>
                  <a:gd name="T45" fmla="*/ 473 h 629"/>
                  <a:gd name="T46" fmla="*/ 572 w 622"/>
                  <a:gd name="T47" fmla="*/ 495 h 629"/>
                  <a:gd name="T48" fmla="*/ 553 w 622"/>
                  <a:gd name="T49" fmla="*/ 398 h 629"/>
                  <a:gd name="T50" fmla="*/ 564 w 622"/>
                  <a:gd name="T51" fmla="*/ 350 h 629"/>
                  <a:gd name="T52" fmla="*/ 621 w 622"/>
                  <a:gd name="T53" fmla="*/ 347 h 629"/>
                  <a:gd name="T54" fmla="*/ 562 w 622"/>
                  <a:gd name="T55" fmla="*/ 272 h 629"/>
                  <a:gd name="T56" fmla="*/ 548 w 622"/>
                  <a:gd name="T57" fmla="*/ 222 h 629"/>
                  <a:gd name="T58" fmla="*/ 599 w 622"/>
                  <a:gd name="T59" fmla="*/ 179 h 629"/>
                  <a:gd name="T60" fmla="*/ 506 w 622"/>
                  <a:gd name="T61" fmla="*/ 147 h 629"/>
                  <a:gd name="T62" fmla="*/ 460 w 622"/>
                  <a:gd name="T63" fmla="*/ 107 h 629"/>
                  <a:gd name="T64" fmla="*/ 476 w 622"/>
                  <a:gd name="T65" fmla="*/ 45 h 629"/>
                  <a:gd name="T66" fmla="*/ 380 w 622"/>
                  <a:gd name="T67" fmla="*/ 69 h 629"/>
                  <a:gd name="T68" fmla="*/ 524 w 622"/>
                  <a:gd name="T69" fmla="*/ 315 h 629"/>
                  <a:gd name="T70" fmla="*/ 102 w 622"/>
                  <a:gd name="T71" fmla="*/ 315 h 629"/>
                  <a:gd name="T72" fmla="*/ 524 w 622"/>
                  <a:gd name="T73" fmla="*/ 315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2" h="629">
                    <a:moveTo>
                      <a:pt x="380" y="69"/>
                    </a:moveTo>
                    <a:lnTo>
                      <a:pt x="380" y="69"/>
                    </a:lnTo>
                    <a:cubicBezTo>
                      <a:pt x="369" y="67"/>
                      <a:pt x="356" y="64"/>
                      <a:pt x="339" y="61"/>
                    </a:cubicBezTo>
                    <a:lnTo>
                      <a:pt x="339" y="61"/>
                    </a:lnTo>
                    <a:cubicBezTo>
                      <a:pt x="326" y="0"/>
                      <a:pt x="326" y="0"/>
                      <a:pt x="326" y="0"/>
                    </a:cubicBezTo>
                    <a:cubicBezTo>
                      <a:pt x="262" y="5"/>
                      <a:pt x="262" y="5"/>
                      <a:pt x="262" y="5"/>
                    </a:cubicBezTo>
                    <a:cubicBezTo>
                      <a:pt x="254" y="67"/>
                      <a:pt x="254" y="67"/>
                      <a:pt x="254" y="67"/>
                    </a:cubicBezTo>
                    <a:cubicBezTo>
                      <a:pt x="241" y="72"/>
                      <a:pt x="227" y="75"/>
                      <a:pt x="217" y="80"/>
                    </a:cubicBezTo>
                    <a:cubicBezTo>
                      <a:pt x="214" y="80"/>
                      <a:pt x="214" y="80"/>
                      <a:pt x="214" y="80"/>
                    </a:cubicBezTo>
                    <a:cubicBezTo>
                      <a:pt x="174" y="35"/>
                      <a:pt x="174" y="35"/>
                      <a:pt x="174" y="35"/>
                    </a:cubicBezTo>
                    <a:cubicBezTo>
                      <a:pt x="120" y="67"/>
                      <a:pt x="120" y="67"/>
                      <a:pt x="120" y="67"/>
                    </a:cubicBezTo>
                    <a:cubicBezTo>
                      <a:pt x="142" y="126"/>
                      <a:pt x="142" y="126"/>
                      <a:pt x="142" y="126"/>
                    </a:cubicBezTo>
                    <a:cubicBezTo>
                      <a:pt x="133" y="136"/>
                      <a:pt x="123" y="147"/>
                      <a:pt x="115" y="157"/>
                    </a:cubicBezTo>
                    <a:cubicBezTo>
                      <a:pt x="115" y="155"/>
                      <a:pt x="115" y="155"/>
                      <a:pt x="115" y="155"/>
                    </a:cubicBezTo>
                    <a:cubicBezTo>
                      <a:pt x="56" y="136"/>
                      <a:pt x="56" y="136"/>
                      <a:pt x="56" y="136"/>
                    </a:cubicBezTo>
                    <a:cubicBezTo>
                      <a:pt x="24" y="192"/>
                      <a:pt x="24" y="192"/>
                      <a:pt x="24" y="192"/>
                    </a:cubicBezTo>
                    <a:cubicBezTo>
                      <a:pt x="72" y="232"/>
                      <a:pt x="72" y="232"/>
                      <a:pt x="72" y="232"/>
                    </a:cubicBezTo>
                    <a:cubicBezTo>
                      <a:pt x="69" y="246"/>
                      <a:pt x="64" y="254"/>
                      <a:pt x="64" y="272"/>
                    </a:cubicBezTo>
                    <a:cubicBezTo>
                      <a:pt x="61" y="272"/>
                      <a:pt x="61" y="272"/>
                      <a:pt x="61" y="272"/>
                    </a:cubicBezTo>
                    <a:cubicBezTo>
                      <a:pt x="0" y="283"/>
                      <a:pt x="0" y="283"/>
                      <a:pt x="0" y="283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64" y="358"/>
                      <a:pt x="64" y="358"/>
                      <a:pt x="64" y="358"/>
                    </a:cubicBezTo>
                    <a:cubicBezTo>
                      <a:pt x="67" y="377"/>
                      <a:pt x="72" y="393"/>
                      <a:pt x="77" y="409"/>
                    </a:cubicBezTo>
                    <a:lnTo>
                      <a:pt x="77" y="409"/>
                    </a:lnTo>
                    <a:cubicBezTo>
                      <a:pt x="29" y="452"/>
                      <a:pt x="29" y="452"/>
                      <a:pt x="29" y="452"/>
                    </a:cubicBezTo>
                    <a:cubicBezTo>
                      <a:pt x="64" y="505"/>
                      <a:pt x="64" y="505"/>
                      <a:pt x="64" y="505"/>
                    </a:cubicBezTo>
                    <a:cubicBezTo>
                      <a:pt x="123" y="484"/>
                      <a:pt x="123" y="484"/>
                      <a:pt x="123" y="484"/>
                    </a:cubicBezTo>
                    <a:cubicBezTo>
                      <a:pt x="136" y="497"/>
                      <a:pt x="152" y="513"/>
                      <a:pt x="168" y="524"/>
                    </a:cubicBezTo>
                    <a:cubicBezTo>
                      <a:pt x="168" y="527"/>
                      <a:pt x="168" y="527"/>
                      <a:pt x="168" y="527"/>
                    </a:cubicBezTo>
                    <a:cubicBezTo>
                      <a:pt x="152" y="585"/>
                      <a:pt x="152" y="585"/>
                      <a:pt x="152" y="585"/>
                    </a:cubicBezTo>
                    <a:cubicBezTo>
                      <a:pt x="211" y="612"/>
                      <a:pt x="211" y="612"/>
                      <a:pt x="211" y="612"/>
                    </a:cubicBezTo>
                    <a:cubicBezTo>
                      <a:pt x="248" y="561"/>
                      <a:pt x="248" y="561"/>
                      <a:pt x="248" y="561"/>
                    </a:cubicBezTo>
                    <a:lnTo>
                      <a:pt x="248" y="561"/>
                    </a:lnTo>
                    <a:cubicBezTo>
                      <a:pt x="259" y="564"/>
                      <a:pt x="273" y="567"/>
                      <a:pt x="289" y="567"/>
                    </a:cubicBezTo>
                    <a:cubicBezTo>
                      <a:pt x="289" y="569"/>
                      <a:pt x="289" y="569"/>
                      <a:pt x="289" y="569"/>
                    </a:cubicBezTo>
                    <a:cubicBezTo>
                      <a:pt x="302" y="628"/>
                      <a:pt x="302" y="628"/>
                      <a:pt x="302" y="628"/>
                    </a:cubicBezTo>
                    <a:cubicBezTo>
                      <a:pt x="366" y="626"/>
                      <a:pt x="366" y="626"/>
                      <a:pt x="366" y="626"/>
                    </a:cubicBezTo>
                    <a:cubicBezTo>
                      <a:pt x="374" y="561"/>
                      <a:pt x="374" y="561"/>
                      <a:pt x="374" y="561"/>
                    </a:cubicBezTo>
                    <a:lnTo>
                      <a:pt x="374" y="561"/>
                    </a:lnTo>
                    <a:cubicBezTo>
                      <a:pt x="388" y="559"/>
                      <a:pt x="401" y="554"/>
                      <a:pt x="412" y="548"/>
                    </a:cubicBezTo>
                    <a:cubicBezTo>
                      <a:pt x="414" y="551"/>
                      <a:pt x="414" y="551"/>
                      <a:pt x="414" y="551"/>
                    </a:cubicBezTo>
                    <a:cubicBezTo>
                      <a:pt x="455" y="596"/>
                      <a:pt x="455" y="596"/>
                      <a:pt x="455" y="596"/>
                    </a:cubicBezTo>
                    <a:cubicBezTo>
                      <a:pt x="508" y="561"/>
                      <a:pt x="508" y="561"/>
                      <a:pt x="508" y="561"/>
                    </a:cubicBezTo>
                    <a:cubicBezTo>
                      <a:pt x="487" y="503"/>
                      <a:pt x="487" y="503"/>
                      <a:pt x="487" y="503"/>
                    </a:cubicBezTo>
                    <a:cubicBezTo>
                      <a:pt x="484" y="503"/>
                      <a:pt x="484" y="503"/>
                      <a:pt x="484" y="503"/>
                    </a:cubicBezTo>
                    <a:cubicBezTo>
                      <a:pt x="495" y="495"/>
                      <a:pt x="506" y="484"/>
                      <a:pt x="513" y="473"/>
                    </a:cubicBezTo>
                    <a:lnTo>
                      <a:pt x="513" y="473"/>
                    </a:lnTo>
                    <a:cubicBezTo>
                      <a:pt x="572" y="495"/>
                      <a:pt x="572" y="495"/>
                      <a:pt x="572" y="495"/>
                    </a:cubicBezTo>
                    <a:cubicBezTo>
                      <a:pt x="604" y="439"/>
                      <a:pt x="604" y="439"/>
                      <a:pt x="604" y="439"/>
                    </a:cubicBezTo>
                    <a:cubicBezTo>
                      <a:pt x="553" y="398"/>
                      <a:pt x="553" y="398"/>
                      <a:pt x="553" y="398"/>
                    </a:cubicBezTo>
                    <a:cubicBezTo>
                      <a:pt x="553" y="393"/>
                      <a:pt x="553" y="393"/>
                      <a:pt x="553" y="393"/>
                    </a:cubicBezTo>
                    <a:cubicBezTo>
                      <a:pt x="559" y="382"/>
                      <a:pt x="562" y="369"/>
                      <a:pt x="564" y="350"/>
                    </a:cubicBezTo>
                    <a:cubicBezTo>
                      <a:pt x="567" y="350"/>
                      <a:pt x="567" y="350"/>
                      <a:pt x="567" y="350"/>
                    </a:cubicBezTo>
                    <a:cubicBezTo>
                      <a:pt x="621" y="347"/>
                      <a:pt x="621" y="347"/>
                      <a:pt x="621" y="347"/>
                    </a:cubicBezTo>
                    <a:cubicBezTo>
                      <a:pt x="621" y="283"/>
                      <a:pt x="621" y="283"/>
                      <a:pt x="621" y="283"/>
                    </a:cubicBezTo>
                    <a:cubicBezTo>
                      <a:pt x="562" y="272"/>
                      <a:pt x="562" y="272"/>
                      <a:pt x="562" y="272"/>
                    </a:cubicBezTo>
                    <a:lnTo>
                      <a:pt x="562" y="272"/>
                    </a:lnTo>
                    <a:cubicBezTo>
                      <a:pt x="559" y="254"/>
                      <a:pt x="556" y="238"/>
                      <a:pt x="548" y="222"/>
                    </a:cubicBezTo>
                    <a:cubicBezTo>
                      <a:pt x="551" y="219"/>
                      <a:pt x="551" y="219"/>
                      <a:pt x="551" y="219"/>
                    </a:cubicBezTo>
                    <a:cubicBezTo>
                      <a:pt x="599" y="179"/>
                      <a:pt x="599" y="179"/>
                      <a:pt x="599" y="179"/>
                    </a:cubicBezTo>
                    <a:cubicBezTo>
                      <a:pt x="564" y="126"/>
                      <a:pt x="564" y="126"/>
                      <a:pt x="564" y="126"/>
                    </a:cubicBezTo>
                    <a:cubicBezTo>
                      <a:pt x="506" y="147"/>
                      <a:pt x="506" y="147"/>
                      <a:pt x="506" y="147"/>
                    </a:cubicBezTo>
                    <a:lnTo>
                      <a:pt x="506" y="147"/>
                    </a:lnTo>
                    <a:cubicBezTo>
                      <a:pt x="492" y="131"/>
                      <a:pt x="476" y="117"/>
                      <a:pt x="460" y="107"/>
                    </a:cubicBezTo>
                    <a:cubicBezTo>
                      <a:pt x="460" y="104"/>
                      <a:pt x="460" y="104"/>
                      <a:pt x="460" y="104"/>
                    </a:cubicBezTo>
                    <a:cubicBezTo>
                      <a:pt x="476" y="45"/>
                      <a:pt x="476" y="45"/>
                      <a:pt x="476" y="45"/>
                    </a:cubicBezTo>
                    <a:cubicBezTo>
                      <a:pt x="417" y="18"/>
                      <a:pt x="417" y="18"/>
                      <a:pt x="417" y="18"/>
                    </a:cubicBezTo>
                    <a:cubicBezTo>
                      <a:pt x="380" y="69"/>
                      <a:pt x="380" y="69"/>
                      <a:pt x="380" y="69"/>
                    </a:cubicBezTo>
                    <a:close/>
                    <a:moveTo>
                      <a:pt x="524" y="315"/>
                    </a:moveTo>
                    <a:lnTo>
                      <a:pt x="524" y="315"/>
                    </a:lnTo>
                    <a:cubicBezTo>
                      <a:pt x="524" y="430"/>
                      <a:pt x="431" y="527"/>
                      <a:pt x="313" y="527"/>
                    </a:cubicBezTo>
                    <a:cubicBezTo>
                      <a:pt x="198" y="527"/>
                      <a:pt x="102" y="430"/>
                      <a:pt x="102" y="315"/>
                    </a:cubicBezTo>
                    <a:cubicBezTo>
                      <a:pt x="102" y="198"/>
                      <a:pt x="198" y="104"/>
                      <a:pt x="313" y="104"/>
                    </a:cubicBezTo>
                    <a:cubicBezTo>
                      <a:pt x="431" y="104"/>
                      <a:pt x="524" y="198"/>
                      <a:pt x="524" y="31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xmlns="" id="{448B9266-970B-458B-9C22-54BF8234B772}"/>
                </a:ext>
              </a:extLst>
            </p:cNvPr>
            <p:cNvGrpSpPr/>
            <p:nvPr/>
          </p:nvGrpSpPr>
          <p:grpSpPr>
            <a:xfrm>
              <a:off x="4276770" y="1317437"/>
              <a:ext cx="443406" cy="452933"/>
              <a:chOff x="15336891" y="4283227"/>
              <a:chExt cx="588159" cy="600797"/>
            </a:xfrm>
            <a:solidFill>
              <a:srgbClr val="0099FF"/>
            </a:solidFill>
          </p:grpSpPr>
          <p:sp>
            <p:nvSpPr>
              <p:cNvPr id="640" name="Freeform 186">
                <a:extLst>
                  <a:ext uri="{FF2B5EF4-FFF2-40B4-BE49-F238E27FC236}">
                    <a16:creationId xmlns:a16="http://schemas.microsoft.com/office/drawing/2014/main" xmlns="" id="{527D2FA0-F10E-4E1F-9954-24CA23C13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63832" y="4405925"/>
                <a:ext cx="351203" cy="351170"/>
              </a:xfrm>
              <a:custGeom>
                <a:avLst/>
                <a:gdLst>
                  <a:gd name="T0" fmla="*/ 184 w 370"/>
                  <a:gd name="T1" fmla="*/ 0 h 371"/>
                  <a:gd name="T2" fmla="*/ 184 w 370"/>
                  <a:gd name="T3" fmla="*/ 0 h 371"/>
                  <a:gd name="T4" fmla="*/ 0 w 370"/>
                  <a:gd name="T5" fmla="*/ 185 h 371"/>
                  <a:gd name="T6" fmla="*/ 184 w 370"/>
                  <a:gd name="T7" fmla="*/ 370 h 371"/>
                  <a:gd name="T8" fmla="*/ 369 w 370"/>
                  <a:gd name="T9" fmla="*/ 185 h 371"/>
                  <a:gd name="T10" fmla="*/ 184 w 370"/>
                  <a:gd name="T11" fmla="*/ 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0" h="371">
                    <a:moveTo>
                      <a:pt x="184" y="0"/>
                    </a:moveTo>
                    <a:lnTo>
                      <a:pt x="184" y="0"/>
                    </a:lnTo>
                    <a:cubicBezTo>
                      <a:pt x="83" y="0"/>
                      <a:pt x="0" y="83"/>
                      <a:pt x="0" y="185"/>
                    </a:cubicBezTo>
                    <a:cubicBezTo>
                      <a:pt x="0" y="287"/>
                      <a:pt x="83" y="370"/>
                      <a:pt x="184" y="370"/>
                    </a:cubicBezTo>
                    <a:cubicBezTo>
                      <a:pt x="286" y="370"/>
                      <a:pt x="369" y="287"/>
                      <a:pt x="369" y="185"/>
                    </a:cubicBezTo>
                    <a:cubicBezTo>
                      <a:pt x="369" y="81"/>
                      <a:pt x="286" y="0"/>
                      <a:pt x="18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41" name="Freeform 187">
                <a:extLst>
                  <a:ext uri="{FF2B5EF4-FFF2-40B4-BE49-F238E27FC236}">
                    <a16:creationId xmlns:a16="http://schemas.microsoft.com/office/drawing/2014/main" xmlns="" id="{E52F1ACD-578E-4E6F-BE70-5628FA422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36891" y="4283227"/>
                <a:ext cx="588159" cy="600797"/>
              </a:xfrm>
              <a:custGeom>
                <a:avLst/>
                <a:gdLst>
                  <a:gd name="T0" fmla="*/ 380 w 619"/>
                  <a:gd name="T1" fmla="*/ 70 h 630"/>
                  <a:gd name="T2" fmla="*/ 340 w 619"/>
                  <a:gd name="T3" fmla="*/ 59 h 630"/>
                  <a:gd name="T4" fmla="*/ 263 w 619"/>
                  <a:gd name="T5" fmla="*/ 6 h 630"/>
                  <a:gd name="T6" fmla="*/ 214 w 619"/>
                  <a:gd name="T7" fmla="*/ 81 h 630"/>
                  <a:gd name="T8" fmla="*/ 172 w 619"/>
                  <a:gd name="T9" fmla="*/ 33 h 630"/>
                  <a:gd name="T10" fmla="*/ 142 w 619"/>
                  <a:gd name="T11" fmla="*/ 126 h 630"/>
                  <a:gd name="T12" fmla="*/ 113 w 619"/>
                  <a:gd name="T13" fmla="*/ 155 h 630"/>
                  <a:gd name="T14" fmla="*/ 24 w 619"/>
                  <a:gd name="T15" fmla="*/ 190 h 630"/>
                  <a:gd name="T16" fmla="*/ 62 w 619"/>
                  <a:gd name="T17" fmla="*/ 273 h 630"/>
                  <a:gd name="T18" fmla="*/ 0 w 619"/>
                  <a:gd name="T19" fmla="*/ 281 h 630"/>
                  <a:gd name="T20" fmla="*/ 62 w 619"/>
                  <a:gd name="T21" fmla="*/ 359 h 630"/>
                  <a:gd name="T22" fmla="*/ 75 w 619"/>
                  <a:gd name="T23" fmla="*/ 409 h 630"/>
                  <a:gd name="T24" fmla="*/ 62 w 619"/>
                  <a:gd name="T25" fmla="*/ 506 h 630"/>
                  <a:gd name="T26" fmla="*/ 169 w 619"/>
                  <a:gd name="T27" fmla="*/ 525 h 630"/>
                  <a:gd name="T28" fmla="*/ 153 w 619"/>
                  <a:gd name="T29" fmla="*/ 586 h 630"/>
                  <a:gd name="T30" fmla="*/ 246 w 619"/>
                  <a:gd name="T31" fmla="*/ 559 h 630"/>
                  <a:gd name="T32" fmla="*/ 287 w 619"/>
                  <a:gd name="T33" fmla="*/ 568 h 630"/>
                  <a:gd name="T34" fmla="*/ 303 w 619"/>
                  <a:gd name="T35" fmla="*/ 629 h 630"/>
                  <a:gd name="T36" fmla="*/ 372 w 619"/>
                  <a:gd name="T37" fmla="*/ 562 h 630"/>
                  <a:gd name="T38" fmla="*/ 412 w 619"/>
                  <a:gd name="T39" fmla="*/ 549 h 630"/>
                  <a:gd name="T40" fmla="*/ 455 w 619"/>
                  <a:gd name="T41" fmla="*/ 597 h 630"/>
                  <a:gd name="T42" fmla="*/ 484 w 619"/>
                  <a:gd name="T43" fmla="*/ 503 h 630"/>
                  <a:gd name="T44" fmla="*/ 511 w 619"/>
                  <a:gd name="T45" fmla="*/ 474 h 630"/>
                  <a:gd name="T46" fmla="*/ 573 w 619"/>
                  <a:gd name="T47" fmla="*/ 495 h 630"/>
                  <a:gd name="T48" fmla="*/ 554 w 619"/>
                  <a:gd name="T49" fmla="*/ 399 h 630"/>
                  <a:gd name="T50" fmla="*/ 562 w 619"/>
                  <a:gd name="T51" fmla="*/ 351 h 630"/>
                  <a:gd name="T52" fmla="*/ 618 w 619"/>
                  <a:gd name="T53" fmla="*/ 348 h 630"/>
                  <a:gd name="T54" fmla="*/ 559 w 619"/>
                  <a:gd name="T55" fmla="*/ 270 h 630"/>
                  <a:gd name="T56" fmla="*/ 549 w 619"/>
                  <a:gd name="T57" fmla="*/ 220 h 630"/>
                  <a:gd name="T58" fmla="*/ 597 w 619"/>
                  <a:gd name="T59" fmla="*/ 180 h 630"/>
                  <a:gd name="T60" fmla="*/ 503 w 619"/>
                  <a:gd name="T61" fmla="*/ 148 h 630"/>
                  <a:gd name="T62" fmla="*/ 458 w 619"/>
                  <a:gd name="T63" fmla="*/ 108 h 630"/>
                  <a:gd name="T64" fmla="*/ 474 w 619"/>
                  <a:gd name="T65" fmla="*/ 46 h 630"/>
                  <a:gd name="T66" fmla="*/ 380 w 619"/>
                  <a:gd name="T67" fmla="*/ 70 h 630"/>
                  <a:gd name="T68" fmla="*/ 524 w 619"/>
                  <a:gd name="T69" fmla="*/ 316 h 630"/>
                  <a:gd name="T70" fmla="*/ 102 w 619"/>
                  <a:gd name="T71" fmla="*/ 316 h 630"/>
                  <a:gd name="T72" fmla="*/ 524 w 619"/>
                  <a:gd name="T73" fmla="*/ 316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19" h="630">
                    <a:moveTo>
                      <a:pt x="380" y="70"/>
                    </a:moveTo>
                    <a:lnTo>
                      <a:pt x="380" y="70"/>
                    </a:lnTo>
                    <a:cubicBezTo>
                      <a:pt x="367" y="67"/>
                      <a:pt x="353" y="65"/>
                      <a:pt x="340" y="62"/>
                    </a:cubicBezTo>
                    <a:cubicBezTo>
                      <a:pt x="340" y="59"/>
                      <a:pt x="340" y="59"/>
                      <a:pt x="340" y="59"/>
                    </a:cubicBezTo>
                    <a:cubicBezTo>
                      <a:pt x="324" y="0"/>
                      <a:pt x="324" y="0"/>
                      <a:pt x="324" y="0"/>
                    </a:cubicBezTo>
                    <a:cubicBezTo>
                      <a:pt x="263" y="6"/>
                      <a:pt x="263" y="6"/>
                      <a:pt x="263" y="6"/>
                    </a:cubicBezTo>
                    <a:cubicBezTo>
                      <a:pt x="254" y="67"/>
                      <a:pt x="254" y="67"/>
                      <a:pt x="254" y="67"/>
                    </a:cubicBezTo>
                    <a:cubicBezTo>
                      <a:pt x="241" y="70"/>
                      <a:pt x="228" y="75"/>
                      <a:pt x="214" y="81"/>
                    </a:cubicBezTo>
                    <a:cubicBezTo>
                      <a:pt x="214" y="78"/>
                      <a:pt x="214" y="78"/>
                      <a:pt x="214" y="78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18" y="67"/>
                      <a:pt x="118" y="67"/>
                      <a:pt x="118" y="67"/>
                    </a:cubicBezTo>
                    <a:cubicBezTo>
                      <a:pt x="142" y="126"/>
                      <a:pt x="142" y="126"/>
                      <a:pt x="142" y="126"/>
                    </a:cubicBezTo>
                    <a:cubicBezTo>
                      <a:pt x="131" y="137"/>
                      <a:pt x="123" y="145"/>
                      <a:pt x="113" y="155"/>
                    </a:cubicBezTo>
                    <a:lnTo>
                      <a:pt x="113" y="155"/>
                    </a:lnTo>
                    <a:cubicBezTo>
                      <a:pt x="54" y="137"/>
                      <a:pt x="54" y="137"/>
                      <a:pt x="54" y="137"/>
                    </a:cubicBezTo>
                    <a:cubicBezTo>
                      <a:pt x="24" y="190"/>
                      <a:pt x="24" y="190"/>
                      <a:pt x="24" y="190"/>
                    </a:cubicBezTo>
                    <a:cubicBezTo>
                      <a:pt x="73" y="233"/>
                      <a:pt x="73" y="233"/>
                      <a:pt x="73" y="233"/>
                    </a:cubicBezTo>
                    <a:cubicBezTo>
                      <a:pt x="67" y="244"/>
                      <a:pt x="65" y="254"/>
                      <a:pt x="62" y="273"/>
                    </a:cubicBezTo>
                    <a:lnTo>
                      <a:pt x="62" y="273"/>
                    </a:lnTo>
                    <a:cubicBezTo>
                      <a:pt x="0" y="281"/>
                      <a:pt x="0" y="281"/>
                      <a:pt x="0" y="281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62" y="359"/>
                      <a:pt x="62" y="359"/>
                      <a:pt x="62" y="359"/>
                    </a:cubicBezTo>
                    <a:cubicBezTo>
                      <a:pt x="65" y="375"/>
                      <a:pt x="70" y="394"/>
                      <a:pt x="75" y="409"/>
                    </a:cubicBezTo>
                    <a:lnTo>
                      <a:pt x="75" y="409"/>
                    </a:lnTo>
                    <a:cubicBezTo>
                      <a:pt x="30" y="453"/>
                      <a:pt x="30" y="453"/>
                      <a:pt x="30" y="453"/>
                    </a:cubicBezTo>
                    <a:cubicBezTo>
                      <a:pt x="62" y="506"/>
                      <a:pt x="62" y="506"/>
                      <a:pt x="62" y="506"/>
                    </a:cubicBezTo>
                    <a:cubicBezTo>
                      <a:pt x="123" y="482"/>
                      <a:pt x="123" y="482"/>
                      <a:pt x="123" y="482"/>
                    </a:cubicBezTo>
                    <a:cubicBezTo>
                      <a:pt x="137" y="498"/>
                      <a:pt x="150" y="511"/>
                      <a:pt x="169" y="525"/>
                    </a:cubicBezTo>
                    <a:lnTo>
                      <a:pt x="169" y="525"/>
                    </a:lnTo>
                    <a:cubicBezTo>
                      <a:pt x="153" y="586"/>
                      <a:pt x="153" y="586"/>
                      <a:pt x="153" y="586"/>
                    </a:cubicBezTo>
                    <a:cubicBezTo>
                      <a:pt x="209" y="613"/>
                      <a:pt x="209" y="613"/>
                      <a:pt x="209" y="613"/>
                    </a:cubicBezTo>
                    <a:cubicBezTo>
                      <a:pt x="246" y="559"/>
                      <a:pt x="246" y="559"/>
                      <a:pt x="246" y="559"/>
                    </a:cubicBezTo>
                    <a:lnTo>
                      <a:pt x="246" y="559"/>
                    </a:lnTo>
                    <a:cubicBezTo>
                      <a:pt x="260" y="565"/>
                      <a:pt x="273" y="568"/>
                      <a:pt x="287" y="568"/>
                    </a:cubicBezTo>
                    <a:cubicBezTo>
                      <a:pt x="287" y="570"/>
                      <a:pt x="287" y="570"/>
                      <a:pt x="287" y="570"/>
                    </a:cubicBezTo>
                    <a:cubicBezTo>
                      <a:pt x="303" y="629"/>
                      <a:pt x="303" y="629"/>
                      <a:pt x="303" y="629"/>
                    </a:cubicBezTo>
                    <a:cubicBezTo>
                      <a:pt x="364" y="627"/>
                      <a:pt x="364" y="627"/>
                      <a:pt x="364" y="627"/>
                    </a:cubicBezTo>
                    <a:cubicBezTo>
                      <a:pt x="372" y="562"/>
                      <a:pt x="372" y="562"/>
                      <a:pt x="372" y="562"/>
                    </a:cubicBezTo>
                    <a:lnTo>
                      <a:pt x="372" y="562"/>
                    </a:lnTo>
                    <a:cubicBezTo>
                      <a:pt x="385" y="559"/>
                      <a:pt x="399" y="554"/>
                      <a:pt x="412" y="549"/>
                    </a:cubicBezTo>
                    <a:cubicBezTo>
                      <a:pt x="412" y="552"/>
                      <a:pt x="412" y="552"/>
                      <a:pt x="412" y="552"/>
                    </a:cubicBezTo>
                    <a:cubicBezTo>
                      <a:pt x="455" y="597"/>
                      <a:pt x="455" y="597"/>
                      <a:pt x="455" y="597"/>
                    </a:cubicBezTo>
                    <a:cubicBezTo>
                      <a:pt x="508" y="562"/>
                      <a:pt x="508" y="562"/>
                      <a:pt x="508" y="562"/>
                    </a:cubicBezTo>
                    <a:cubicBezTo>
                      <a:pt x="484" y="503"/>
                      <a:pt x="484" y="503"/>
                      <a:pt x="484" y="503"/>
                    </a:cubicBezTo>
                    <a:lnTo>
                      <a:pt x="484" y="503"/>
                    </a:lnTo>
                    <a:cubicBezTo>
                      <a:pt x="495" y="493"/>
                      <a:pt x="503" y="484"/>
                      <a:pt x="511" y="474"/>
                    </a:cubicBezTo>
                    <a:cubicBezTo>
                      <a:pt x="514" y="474"/>
                      <a:pt x="514" y="474"/>
                      <a:pt x="514" y="474"/>
                    </a:cubicBezTo>
                    <a:cubicBezTo>
                      <a:pt x="573" y="495"/>
                      <a:pt x="573" y="495"/>
                      <a:pt x="573" y="495"/>
                    </a:cubicBezTo>
                    <a:cubicBezTo>
                      <a:pt x="602" y="439"/>
                      <a:pt x="602" y="439"/>
                      <a:pt x="602" y="439"/>
                    </a:cubicBezTo>
                    <a:cubicBezTo>
                      <a:pt x="554" y="399"/>
                      <a:pt x="554" y="399"/>
                      <a:pt x="554" y="399"/>
                    </a:cubicBezTo>
                    <a:cubicBezTo>
                      <a:pt x="554" y="394"/>
                      <a:pt x="554" y="394"/>
                      <a:pt x="554" y="394"/>
                    </a:cubicBezTo>
                    <a:cubicBezTo>
                      <a:pt x="557" y="380"/>
                      <a:pt x="562" y="369"/>
                      <a:pt x="562" y="351"/>
                    </a:cubicBezTo>
                    <a:cubicBezTo>
                      <a:pt x="565" y="351"/>
                      <a:pt x="565" y="351"/>
                      <a:pt x="565" y="351"/>
                    </a:cubicBezTo>
                    <a:cubicBezTo>
                      <a:pt x="618" y="348"/>
                      <a:pt x="618" y="348"/>
                      <a:pt x="618" y="348"/>
                    </a:cubicBezTo>
                    <a:cubicBezTo>
                      <a:pt x="618" y="284"/>
                      <a:pt x="618" y="284"/>
                      <a:pt x="618" y="284"/>
                    </a:cubicBezTo>
                    <a:cubicBezTo>
                      <a:pt x="559" y="270"/>
                      <a:pt x="559" y="270"/>
                      <a:pt x="559" y="270"/>
                    </a:cubicBezTo>
                    <a:cubicBezTo>
                      <a:pt x="562" y="270"/>
                      <a:pt x="562" y="270"/>
                      <a:pt x="562" y="270"/>
                    </a:cubicBezTo>
                    <a:cubicBezTo>
                      <a:pt x="559" y="254"/>
                      <a:pt x="554" y="236"/>
                      <a:pt x="549" y="220"/>
                    </a:cubicBezTo>
                    <a:cubicBezTo>
                      <a:pt x="551" y="220"/>
                      <a:pt x="551" y="220"/>
                      <a:pt x="551" y="220"/>
                    </a:cubicBezTo>
                    <a:cubicBezTo>
                      <a:pt x="597" y="180"/>
                      <a:pt x="597" y="180"/>
                      <a:pt x="597" y="180"/>
                    </a:cubicBezTo>
                    <a:cubicBezTo>
                      <a:pt x="565" y="124"/>
                      <a:pt x="565" y="124"/>
                      <a:pt x="565" y="124"/>
                    </a:cubicBezTo>
                    <a:cubicBezTo>
                      <a:pt x="503" y="148"/>
                      <a:pt x="503" y="148"/>
                      <a:pt x="503" y="148"/>
                    </a:cubicBezTo>
                    <a:lnTo>
                      <a:pt x="503" y="148"/>
                    </a:lnTo>
                    <a:cubicBezTo>
                      <a:pt x="490" y="131"/>
                      <a:pt x="474" y="118"/>
                      <a:pt x="458" y="108"/>
                    </a:cubicBezTo>
                    <a:cubicBezTo>
                      <a:pt x="458" y="105"/>
                      <a:pt x="458" y="105"/>
                      <a:pt x="458" y="105"/>
                    </a:cubicBezTo>
                    <a:cubicBezTo>
                      <a:pt x="474" y="46"/>
                      <a:pt x="474" y="46"/>
                      <a:pt x="474" y="46"/>
                    </a:cubicBezTo>
                    <a:cubicBezTo>
                      <a:pt x="418" y="19"/>
                      <a:pt x="418" y="19"/>
                      <a:pt x="418" y="19"/>
                    </a:cubicBezTo>
                    <a:cubicBezTo>
                      <a:pt x="380" y="70"/>
                      <a:pt x="380" y="70"/>
                      <a:pt x="380" y="70"/>
                    </a:cubicBezTo>
                    <a:close/>
                    <a:moveTo>
                      <a:pt x="524" y="316"/>
                    </a:moveTo>
                    <a:lnTo>
                      <a:pt x="524" y="316"/>
                    </a:lnTo>
                    <a:cubicBezTo>
                      <a:pt x="524" y="431"/>
                      <a:pt x="428" y="525"/>
                      <a:pt x="313" y="525"/>
                    </a:cubicBezTo>
                    <a:cubicBezTo>
                      <a:pt x="195" y="525"/>
                      <a:pt x="102" y="431"/>
                      <a:pt x="102" y="316"/>
                    </a:cubicBezTo>
                    <a:cubicBezTo>
                      <a:pt x="102" y="198"/>
                      <a:pt x="195" y="105"/>
                      <a:pt x="313" y="105"/>
                    </a:cubicBezTo>
                    <a:cubicBezTo>
                      <a:pt x="428" y="105"/>
                      <a:pt x="524" y="198"/>
                      <a:pt x="524" y="31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05" name="Group 604">
              <a:extLst>
                <a:ext uri="{FF2B5EF4-FFF2-40B4-BE49-F238E27FC236}">
                  <a16:creationId xmlns:a16="http://schemas.microsoft.com/office/drawing/2014/main" xmlns="" id="{9363352B-E06A-4909-B213-6E582E93AE9D}"/>
                </a:ext>
              </a:extLst>
            </p:cNvPr>
            <p:cNvGrpSpPr/>
            <p:nvPr/>
          </p:nvGrpSpPr>
          <p:grpSpPr>
            <a:xfrm>
              <a:off x="7693227" y="2204166"/>
              <a:ext cx="446595" cy="452933"/>
              <a:chOff x="19868677" y="5459436"/>
              <a:chExt cx="592390" cy="600797"/>
            </a:xfrm>
            <a:solidFill>
              <a:schemeClr val="accent1"/>
            </a:solidFill>
          </p:grpSpPr>
          <p:sp>
            <p:nvSpPr>
              <p:cNvPr id="638" name="Freeform 188">
                <a:extLst>
                  <a:ext uri="{FF2B5EF4-FFF2-40B4-BE49-F238E27FC236}">
                    <a16:creationId xmlns:a16="http://schemas.microsoft.com/office/drawing/2014/main" xmlns="" id="{2EABF979-0290-4989-B535-76E9DE83B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91386" y="5582134"/>
                <a:ext cx="351203" cy="346939"/>
              </a:xfrm>
              <a:custGeom>
                <a:avLst/>
                <a:gdLst>
                  <a:gd name="T0" fmla="*/ 184 w 370"/>
                  <a:gd name="T1" fmla="*/ 0 h 368"/>
                  <a:gd name="T2" fmla="*/ 184 w 370"/>
                  <a:gd name="T3" fmla="*/ 0 h 368"/>
                  <a:gd name="T4" fmla="*/ 0 w 370"/>
                  <a:gd name="T5" fmla="*/ 183 h 368"/>
                  <a:gd name="T6" fmla="*/ 184 w 370"/>
                  <a:gd name="T7" fmla="*/ 367 h 368"/>
                  <a:gd name="T8" fmla="*/ 369 w 370"/>
                  <a:gd name="T9" fmla="*/ 183 h 368"/>
                  <a:gd name="T10" fmla="*/ 184 w 370"/>
                  <a:gd name="T11" fmla="*/ 0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0" h="368">
                    <a:moveTo>
                      <a:pt x="184" y="0"/>
                    </a:moveTo>
                    <a:lnTo>
                      <a:pt x="184" y="0"/>
                    </a:lnTo>
                    <a:cubicBezTo>
                      <a:pt x="83" y="0"/>
                      <a:pt x="0" y="81"/>
                      <a:pt x="0" y="183"/>
                    </a:cubicBezTo>
                    <a:cubicBezTo>
                      <a:pt x="0" y="287"/>
                      <a:pt x="83" y="367"/>
                      <a:pt x="184" y="367"/>
                    </a:cubicBezTo>
                    <a:cubicBezTo>
                      <a:pt x="286" y="367"/>
                      <a:pt x="369" y="287"/>
                      <a:pt x="369" y="183"/>
                    </a:cubicBezTo>
                    <a:cubicBezTo>
                      <a:pt x="369" y="81"/>
                      <a:pt x="286" y="0"/>
                      <a:pt x="18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39" name="Freeform 189">
                <a:extLst>
                  <a:ext uri="{FF2B5EF4-FFF2-40B4-BE49-F238E27FC236}">
                    <a16:creationId xmlns:a16="http://schemas.microsoft.com/office/drawing/2014/main" xmlns="" id="{8A7DD562-312C-43AA-9436-04A975356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68677" y="5459436"/>
                <a:ext cx="592390" cy="600797"/>
              </a:xfrm>
              <a:custGeom>
                <a:avLst/>
                <a:gdLst>
                  <a:gd name="T0" fmla="*/ 380 w 622"/>
                  <a:gd name="T1" fmla="*/ 69 h 629"/>
                  <a:gd name="T2" fmla="*/ 340 w 622"/>
                  <a:gd name="T3" fmla="*/ 58 h 629"/>
                  <a:gd name="T4" fmla="*/ 263 w 622"/>
                  <a:gd name="T5" fmla="*/ 2 h 629"/>
                  <a:gd name="T6" fmla="*/ 217 w 622"/>
                  <a:gd name="T7" fmla="*/ 80 h 629"/>
                  <a:gd name="T8" fmla="*/ 174 w 622"/>
                  <a:gd name="T9" fmla="*/ 31 h 629"/>
                  <a:gd name="T10" fmla="*/ 142 w 622"/>
                  <a:gd name="T11" fmla="*/ 125 h 629"/>
                  <a:gd name="T12" fmla="*/ 113 w 622"/>
                  <a:gd name="T13" fmla="*/ 155 h 629"/>
                  <a:gd name="T14" fmla="*/ 24 w 622"/>
                  <a:gd name="T15" fmla="*/ 189 h 629"/>
                  <a:gd name="T16" fmla="*/ 62 w 622"/>
                  <a:gd name="T17" fmla="*/ 273 h 629"/>
                  <a:gd name="T18" fmla="*/ 0 w 622"/>
                  <a:gd name="T19" fmla="*/ 280 h 629"/>
                  <a:gd name="T20" fmla="*/ 62 w 622"/>
                  <a:gd name="T21" fmla="*/ 358 h 629"/>
                  <a:gd name="T22" fmla="*/ 78 w 622"/>
                  <a:gd name="T23" fmla="*/ 409 h 629"/>
                  <a:gd name="T24" fmla="*/ 65 w 622"/>
                  <a:gd name="T25" fmla="*/ 505 h 629"/>
                  <a:gd name="T26" fmla="*/ 169 w 622"/>
                  <a:gd name="T27" fmla="*/ 524 h 629"/>
                  <a:gd name="T28" fmla="*/ 153 w 622"/>
                  <a:gd name="T29" fmla="*/ 585 h 629"/>
                  <a:gd name="T30" fmla="*/ 246 w 622"/>
                  <a:gd name="T31" fmla="*/ 559 h 629"/>
                  <a:gd name="T32" fmla="*/ 287 w 622"/>
                  <a:gd name="T33" fmla="*/ 567 h 629"/>
                  <a:gd name="T34" fmla="*/ 303 w 622"/>
                  <a:gd name="T35" fmla="*/ 628 h 629"/>
                  <a:gd name="T36" fmla="*/ 375 w 622"/>
                  <a:gd name="T37" fmla="*/ 561 h 629"/>
                  <a:gd name="T38" fmla="*/ 412 w 622"/>
                  <a:gd name="T39" fmla="*/ 548 h 629"/>
                  <a:gd name="T40" fmla="*/ 455 w 622"/>
                  <a:gd name="T41" fmla="*/ 596 h 629"/>
                  <a:gd name="T42" fmla="*/ 484 w 622"/>
                  <a:gd name="T43" fmla="*/ 503 h 629"/>
                  <a:gd name="T44" fmla="*/ 514 w 622"/>
                  <a:gd name="T45" fmla="*/ 473 h 629"/>
                  <a:gd name="T46" fmla="*/ 573 w 622"/>
                  <a:gd name="T47" fmla="*/ 492 h 629"/>
                  <a:gd name="T48" fmla="*/ 554 w 622"/>
                  <a:gd name="T49" fmla="*/ 395 h 629"/>
                  <a:gd name="T50" fmla="*/ 565 w 622"/>
                  <a:gd name="T51" fmla="*/ 350 h 629"/>
                  <a:gd name="T52" fmla="*/ 621 w 622"/>
                  <a:gd name="T53" fmla="*/ 347 h 629"/>
                  <a:gd name="T54" fmla="*/ 562 w 622"/>
                  <a:gd name="T55" fmla="*/ 270 h 629"/>
                  <a:gd name="T56" fmla="*/ 549 w 622"/>
                  <a:gd name="T57" fmla="*/ 219 h 629"/>
                  <a:gd name="T58" fmla="*/ 597 w 622"/>
                  <a:gd name="T59" fmla="*/ 179 h 629"/>
                  <a:gd name="T60" fmla="*/ 506 w 622"/>
                  <a:gd name="T61" fmla="*/ 147 h 629"/>
                  <a:gd name="T62" fmla="*/ 460 w 622"/>
                  <a:gd name="T63" fmla="*/ 104 h 629"/>
                  <a:gd name="T64" fmla="*/ 477 w 622"/>
                  <a:gd name="T65" fmla="*/ 45 h 629"/>
                  <a:gd name="T66" fmla="*/ 380 w 622"/>
                  <a:gd name="T67" fmla="*/ 69 h 629"/>
                  <a:gd name="T68" fmla="*/ 524 w 622"/>
                  <a:gd name="T69" fmla="*/ 313 h 629"/>
                  <a:gd name="T70" fmla="*/ 102 w 622"/>
                  <a:gd name="T71" fmla="*/ 313 h 629"/>
                  <a:gd name="T72" fmla="*/ 524 w 622"/>
                  <a:gd name="T73" fmla="*/ 313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2" h="629">
                    <a:moveTo>
                      <a:pt x="380" y="69"/>
                    </a:moveTo>
                    <a:lnTo>
                      <a:pt x="380" y="69"/>
                    </a:lnTo>
                    <a:cubicBezTo>
                      <a:pt x="367" y="64"/>
                      <a:pt x="353" y="61"/>
                      <a:pt x="340" y="61"/>
                    </a:cubicBezTo>
                    <a:cubicBezTo>
                      <a:pt x="340" y="58"/>
                      <a:pt x="340" y="58"/>
                      <a:pt x="340" y="58"/>
                    </a:cubicBezTo>
                    <a:cubicBezTo>
                      <a:pt x="327" y="0"/>
                      <a:pt x="327" y="0"/>
                      <a:pt x="327" y="0"/>
                    </a:cubicBezTo>
                    <a:cubicBezTo>
                      <a:pt x="263" y="2"/>
                      <a:pt x="263" y="2"/>
                      <a:pt x="263" y="2"/>
                    </a:cubicBezTo>
                    <a:cubicBezTo>
                      <a:pt x="254" y="66"/>
                      <a:pt x="254" y="66"/>
                      <a:pt x="254" y="66"/>
                    </a:cubicBezTo>
                    <a:cubicBezTo>
                      <a:pt x="241" y="69"/>
                      <a:pt x="228" y="74"/>
                      <a:pt x="217" y="80"/>
                    </a:cubicBezTo>
                    <a:cubicBezTo>
                      <a:pt x="214" y="77"/>
                      <a:pt x="214" y="77"/>
                      <a:pt x="214" y="77"/>
                    </a:cubicBezTo>
                    <a:cubicBezTo>
                      <a:pt x="174" y="31"/>
                      <a:pt x="174" y="31"/>
                      <a:pt x="174" y="31"/>
                    </a:cubicBezTo>
                    <a:cubicBezTo>
                      <a:pt x="121" y="66"/>
                      <a:pt x="121" y="66"/>
                      <a:pt x="121" y="66"/>
                    </a:cubicBezTo>
                    <a:cubicBezTo>
                      <a:pt x="142" y="125"/>
                      <a:pt x="142" y="125"/>
                      <a:pt x="142" y="125"/>
                    </a:cubicBezTo>
                    <a:cubicBezTo>
                      <a:pt x="134" y="133"/>
                      <a:pt x="124" y="144"/>
                      <a:pt x="115" y="155"/>
                    </a:cubicBezTo>
                    <a:cubicBezTo>
                      <a:pt x="113" y="155"/>
                      <a:pt x="113" y="155"/>
                      <a:pt x="113" y="155"/>
                    </a:cubicBezTo>
                    <a:cubicBezTo>
                      <a:pt x="56" y="136"/>
                      <a:pt x="56" y="136"/>
                      <a:pt x="56" y="136"/>
                    </a:cubicBezTo>
                    <a:cubicBezTo>
                      <a:pt x="24" y="189"/>
                      <a:pt x="24" y="189"/>
                      <a:pt x="24" y="189"/>
                    </a:cubicBezTo>
                    <a:cubicBezTo>
                      <a:pt x="73" y="232"/>
                      <a:pt x="73" y="232"/>
                      <a:pt x="73" y="232"/>
                    </a:cubicBezTo>
                    <a:cubicBezTo>
                      <a:pt x="70" y="243"/>
                      <a:pt x="65" y="254"/>
                      <a:pt x="62" y="273"/>
                    </a:cubicBezTo>
                    <a:lnTo>
                      <a:pt x="62" y="273"/>
                    </a:lnTo>
                    <a:cubicBezTo>
                      <a:pt x="0" y="280"/>
                      <a:pt x="0" y="280"/>
                      <a:pt x="0" y="280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62" y="358"/>
                      <a:pt x="62" y="358"/>
                      <a:pt x="62" y="358"/>
                    </a:cubicBezTo>
                    <a:cubicBezTo>
                      <a:pt x="67" y="374"/>
                      <a:pt x="70" y="393"/>
                      <a:pt x="78" y="409"/>
                    </a:cubicBezTo>
                    <a:lnTo>
                      <a:pt x="78" y="409"/>
                    </a:lnTo>
                    <a:cubicBezTo>
                      <a:pt x="30" y="449"/>
                      <a:pt x="30" y="449"/>
                      <a:pt x="30" y="449"/>
                    </a:cubicBezTo>
                    <a:cubicBezTo>
                      <a:pt x="65" y="505"/>
                      <a:pt x="65" y="505"/>
                      <a:pt x="65" y="505"/>
                    </a:cubicBezTo>
                    <a:cubicBezTo>
                      <a:pt x="124" y="481"/>
                      <a:pt x="124" y="481"/>
                      <a:pt x="124" y="481"/>
                    </a:cubicBezTo>
                    <a:cubicBezTo>
                      <a:pt x="137" y="497"/>
                      <a:pt x="153" y="510"/>
                      <a:pt x="169" y="524"/>
                    </a:cubicBezTo>
                    <a:lnTo>
                      <a:pt x="169" y="524"/>
                    </a:lnTo>
                    <a:cubicBezTo>
                      <a:pt x="153" y="585"/>
                      <a:pt x="153" y="585"/>
                      <a:pt x="153" y="585"/>
                    </a:cubicBezTo>
                    <a:cubicBezTo>
                      <a:pt x="209" y="612"/>
                      <a:pt x="209" y="612"/>
                      <a:pt x="209" y="612"/>
                    </a:cubicBezTo>
                    <a:cubicBezTo>
                      <a:pt x="246" y="559"/>
                      <a:pt x="246" y="559"/>
                      <a:pt x="246" y="559"/>
                    </a:cubicBezTo>
                    <a:lnTo>
                      <a:pt x="246" y="559"/>
                    </a:lnTo>
                    <a:cubicBezTo>
                      <a:pt x="260" y="564"/>
                      <a:pt x="273" y="567"/>
                      <a:pt x="287" y="567"/>
                    </a:cubicBezTo>
                    <a:cubicBezTo>
                      <a:pt x="287" y="569"/>
                      <a:pt x="287" y="569"/>
                      <a:pt x="287" y="569"/>
                    </a:cubicBezTo>
                    <a:cubicBezTo>
                      <a:pt x="303" y="628"/>
                      <a:pt x="303" y="628"/>
                      <a:pt x="303" y="628"/>
                    </a:cubicBezTo>
                    <a:cubicBezTo>
                      <a:pt x="367" y="625"/>
                      <a:pt x="367" y="625"/>
                      <a:pt x="367" y="625"/>
                    </a:cubicBezTo>
                    <a:cubicBezTo>
                      <a:pt x="375" y="561"/>
                      <a:pt x="375" y="561"/>
                      <a:pt x="375" y="561"/>
                    </a:cubicBezTo>
                    <a:lnTo>
                      <a:pt x="375" y="561"/>
                    </a:lnTo>
                    <a:cubicBezTo>
                      <a:pt x="388" y="559"/>
                      <a:pt x="399" y="553"/>
                      <a:pt x="412" y="548"/>
                    </a:cubicBezTo>
                    <a:cubicBezTo>
                      <a:pt x="412" y="550"/>
                      <a:pt x="412" y="550"/>
                      <a:pt x="412" y="550"/>
                    </a:cubicBezTo>
                    <a:cubicBezTo>
                      <a:pt x="455" y="596"/>
                      <a:pt x="455" y="596"/>
                      <a:pt x="455" y="596"/>
                    </a:cubicBezTo>
                    <a:cubicBezTo>
                      <a:pt x="509" y="561"/>
                      <a:pt x="509" y="561"/>
                      <a:pt x="509" y="561"/>
                    </a:cubicBezTo>
                    <a:cubicBezTo>
                      <a:pt x="484" y="503"/>
                      <a:pt x="484" y="503"/>
                      <a:pt x="484" y="503"/>
                    </a:cubicBezTo>
                    <a:lnTo>
                      <a:pt x="484" y="503"/>
                    </a:lnTo>
                    <a:cubicBezTo>
                      <a:pt x="495" y="492"/>
                      <a:pt x="503" y="484"/>
                      <a:pt x="514" y="473"/>
                    </a:cubicBezTo>
                    <a:lnTo>
                      <a:pt x="514" y="473"/>
                    </a:lnTo>
                    <a:cubicBezTo>
                      <a:pt x="573" y="492"/>
                      <a:pt x="573" y="492"/>
                      <a:pt x="573" y="492"/>
                    </a:cubicBezTo>
                    <a:cubicBezTo>
                      <a:pt x="605" y="438"/>
                      <a:pt x="605" y="438"/>
                      <a:pt x="605" y="438"/>
                    </a:cubicBezTo>
                    <a:cubicBezTo>
                      <a:pt x="554" y="395"/>
                      <a:pt x="554" y="395"/>
                      <a:pt x="554" y="395"/>
                    </a:cubicBezTo>
                    <a:cubicBezTo>
                      <a:pt x="554" y="393"/>
                      <a:pt x="554" y="393"/>
                      <a:pt x="554" y="393"/>
                    </a:cubicBezTo>
                    <a:cubicBezTo>
                      <a:pt x="559" y="379"/>
                      <a:pt x="562" y="369"/>
                      <a:pt x="565" y="350"/>
                    </a:cubicBezTo>
                    <a:cubicBezTo>
                      <a:pt x="567" y="350"/>
                      <a:pt x="567" y="350"/>
                      <a:pt x="567" y="350"/>
                    </a:cubicBezTo>
                    <a:cubicBezTo>
                      <a:pt x="621" y="347"/>
                      <a:pt x="621" y="347"/>
                      <a:pt x="621" y="347"/>
                    </a:cubicBezTo>
                    <a:cubicBezTo>
                      <a:pt x="621" y="283"/>
                      <a:pt x="621" y="283"/>
                      <a:pt x="621" y="283"/>
                    </a:cubicBezTo>
                    <a:cubicBezTo>
                      <a:pt x="562" y="270"/>
                      <a:pt x="562" y="270"/>
                      <a:pt x="562" y="270"/>
                    </a:cubicBezTo>
                    <a:lnTo>
                      <a:pt x="562" y="270"/>
                    </a:lnTo>
                    <a:cubicBezTo>
                      <a:pt x="559" y="254"/>
                      <a:pt x="557" y="235"/>
                      <a:pt x="549" y="219"/>
                    </a:cubicBezTo>
                    <a:cubicBezTo>
                      <a:pt x="552" y="219"/>
                      <a:pt x="552" y="219"/>
                      <a:pt x="552" y="219"/>
                    </a:cubicBezTo>
                    <a:cubicBezTo>
                      <a:pt x="597" y="179"/>
                      <a:pt x="597" y="179"/>
                      <a:pt x="597" y="179"/>
                    </a:cubicBezTo>
                    <a:cubicBezTo>
                      <a:pt x="565" y="123"/>
                      <a:pt x="565" y="123"/>
                      <a:pt x="565" y="123"/>
                    </a:cubicBezTo>
                    <a:cubicBezTo>
                      <a:pt x="506" y="147"/>
                      <a:pt x="506" y="147"/>
                      <a:pt x="506" y="147"/>
                    </a:cubicBezTo>
                    <a:lnTo>
                      <a:pt x="506" y="147"/>
                    </a:lnTo>
                    <a:cubicBezTo>
                      <a:pt x="493" y="130"/>
                      <a:pt x="477" y="117"/>
                      <a:pt x="460" y="104"/>
                    </a:cubicBezTo>
                    <a:lnTo>
                      <a:pt x="460" y="104"/>
                    </a:lnTo>
                    <a:cubicBezTo>
                      <a:pt x="477" y="45"/>
                      <a:pt x="477" y="45"/>
                      <a:pt x="477" y="45"/>
                    </a:cubicBezTo>
                    <a:cubicBezTo>
                      <a:pt x="418" y="18"/>
                      <a:pt x="418" y="18"/>
                      <a:pt x="418" y="18"/>
                    </a:cubicBezTo>
                    <a:cubicBezTo>
                      <a:pt x="380" y="69"/>
                      <a:pt x="380" y="69"/>
                      <a:pt x="380" y="69"/>
                    </a:cubicBezTo>
                    <a:close/>
                    <a:moveTo>
                      <a:pt x="524" y="313"/>
                    </a:moveTo>
                    <a:lnTo>
                      <a:pt x="524" y="313"/>
                    </a:lnTo>
                    <a:cubicBezTo>
                      <a:pt x="524" y="430"/>
                      <a:pt x="431" y="524"/>
                      <a:pt x="313" y="524"/>
                    </a:cubicBezTo>
                    <a:cubicBezTo>
                      <a:pt x="198" y="524"/>
                      <a:pt x="102" y="430"/>
                      <a:pt x="102" y="313"/>
                    </a:cubicBezTo>
                    <a:cubicBezTo>
                      <a:pt x="102" y="198"/>
                      <a:pt x="198" y="104"/>
                      <a:pt x="313" y="104"/>
                    </a:cubicBezTo>
                    <a:cubicBezTo>
                      <a:pt x="431" y="104"/>
                      <a:pt x="524" y="198"/>
                      <a:pt x="524" y="31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06" name="Group 605">
              <a:extLst>
                <a:ext uri="{FF2B5EF4-FFF2-40B4-BE49-F238E27FC236}">
                  <a16:creationId xmlns:a16="http://schemas.microsoft.com/office/drawing/2014/main" xmlns="" id="{C53FA3D9-9C92-4DEB-9936-41477EC7B206}"/>
                </a:ext>
              </a:extLst>
            </p:cNvPr>
            <p:cNvGrpSpPr/>
            <p:nvPr/>
          </p:nvGrpSpPr>
          <p:grpSpPr>
            <a:xfrm>
              <a:off x="6835125" y="571053"/>
              <a:ext cx="660323" cy="669831"/>
              <a:chOff x="18730441" y="3293180"/>
              <a:chExt cx="875891" cy="888503"/>
            </a:xfrm>
            <a:solidFill>
              <a:srgbClr val="0099FF"/>
            </a:solidFill>
          </p:grpSpPr>
          <p:sp>
            <p:nvSpPr>
              <p:cNvPr id="636" name="Freeform 190">
                <a:extLst>
                  <a:ext uri="{FF2B5EF4-FFF2-40B4-BE49-F238E27FC236}">
                    <a16:creationId xmlns:a16="http://schemas.microsoft.com/office/drawing/2014/main" xmlns="" id="{CADF0C13-5D23-4F0C-85AE-D92031623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12390" y="3475112"/>
                <a:ext cx="520457" cy="520409"/>
              </a:xfrm>
              <a:custGeom>
                <a:avLst/>
                <a:gdLst>
                  <a:gd name="T0" fmla="*/ 273 w 547"/>
                  <a:gd name="T1" fmla="*/ 0 h 546"/>
                  <a:gd name="T2" fmla="*/ 273 w 547"/>
                  <a:gd name="T3" fmla="*/ 0 h 546"/>
                  <a:gd name="T4" fmla="*/ 0 w 547"/>
                  <a:gd name="T5" fmla="*/ 272 h 546"/>
                  <a:gd name="T6" fmla="*/ 273 w 547"/>
                  <a:gd name="T7" fmla="*/ 545 h 546"/>
                  <a:gd name="T8" fmla="*/ 546 w 547"/>
                  <a:gd name="T9" fmla="*/ 272 h 546"/>
                  <a:gd name="T10" fmla="*/ 273 w 547"/>
                  <a:gd name="T11" fmla="*/ 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7" h="546">
                    <a:moveTo>
                      <a:pt x="273" y="0"/>
                    </a:moveTo>
                    <a:lnTo>
                      <a:pt x="273" y="0"/>
                    </a:lnTo>
                    <a:cubicBezTo>
                      <a:pt x="121" y="0"/>
                      <a:pt x="0" y="122"/>
                      <a:pt x="0" y="272"/>
                    </a:cubicBezTo>
                    <a:cubicBezTo>
                      <a:pt x="0" y="422"/>
                      <a:pt x="123" y="545"/>
                      <a:pt x="273" y="545"/>
                    </a:cubicBezTo>
                    <a:cubicBezTo>
                      <a:pt x="423" y="545"/>
                      <a:pt x="546" y="422"/>
                      <a:pt x="546" y="272"/>
                    </a:cubicBezTo>
                    <a:cubicBezTo>
                      <a:pt x="543" y="122"/>
                      <a:pt x="423" y="0"/>
                      <a:pt x="27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37" name="Freeform 191">
                <a:extLst>
                  <a:ext uri="{FF2B5EF4-FFF2-40B4-BE49-F238E27FC236}">
                    <a16:creationId xmlns:a16="http://schemas.microsoft.com/office/drawing/2014/main" xmlns="" id="{264EFFB5-21D6-4A03-8524-EB4856A47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30441" y="3293180"/>
                <a:ext cx="875891" cy="888503"/>
              </a:xfrm>
              <a:custGeom>
                <a:avLst/>
                <a:gdLst>
                  <a:gd name="T0" fmla="*/ 562 w 916"/>
                  <a:gd name="T1" fmla="*/ 104 h 932"/>
                  <a:gd name="T2" fmla="*/ 503 w 916"/>
                  <a:gd name="T3" fmla="*/ 88 h 932"/>
                  <a:gd name="T4" fmla="*/ 388 w 916"/>
                  <a:gd name="T5" fmla="*/ 8 h 932"/>
                  <a:gd name="T6" fmla="*/ 319 w 916"/>
                  <a:gd name="T7" fmla="*/ 118 h 932"/>
                  <a:gd name="T8" fmla="*/ 254 w 916"/>
                  <a:gd name="T9" fmla="*/ 51 h 932"/>
                  <a:gd name="T10" fmla="*/ 212 w 916"/>
                  <a:gd name="T11" fmla="*/ 187 h 932"/>
                  <a:gd name="T12" fmla="*/ 166 w 916"/>
                  <a:gd name="T13" fmla="*/ 230 h 932"/>
                  <a:gd name="T14" fmla="*/ 35 w 916"/>
                  <a:gd name="T15" fmla="*/ 283 h 932"/>
                  <a:gd name="T16" fmla="*/ 92 w 916"/>
                  <a:gd name="T17" fmla="*/ 401 h 932"/>
                  <a:gd name="T18" fmla="*/ 0 w 916"/>
                  <a:gd name="T19" fmla="*/ 417 h 932"/>
                  <a:gd name="T20" fmla="*/ 92 w 916"/>
                  <a:gd name="T21" fmla="*/ 529 h 932"/>
                  <a:gd name="T22" fmla="*/ 113 w 916"/>
                  <a:gd name="T23" fmla="*/ 607 h 932"/>
                  <a:gd name="T24" fmla="*/ 94 w 916"/>
                  <a:gd name="T25" fmla="*/ 746 h 932"/>
                  <a:gd name="T26" fmla="*/ 249 w 916"/>
                  <a:gd name="T27" fmla="*/ 773 h 932"/>
                  <a:gd name="T28" fmla="*/ 225 w 916"/>
                  <a:gd name="T29" fmla="*/ 864 h 932"/>
                  <a:gd name="T30" fmla="*/ 364 w 916"/>
                  <a:gd name="T31" fmla="*/ 827 h 932"/>
                  <a:gd name="T32" fmla="*/ 423 w 916"/>
                  <a:gd name="T33" fmla="*/ 840 h 932"/>
                  <a:gd name="T34" fmla="*/ 447 w 916"/>
                  <a:gd name="T35" fmla="*/ 931 h 932"/>
                  <a:gd name="T36" fmla="*/ 551 w 916"/>
                  <a:gd name="T37" fmla="*/ 829 h 932"/>
                  <a:gd name="T38" fmla="*/ 607 w 916"/>
                  <a:gd name="T39" fmla="*/ 811 h 932"/>
                  <a:gd name="T40" fmla="*/ 672 w 916"/>
                  <a:gd name="T41" fmla="*/ 880 h 932"/>
                  <a:gd name="T42" fmla="*/ 717 w 916"/>
                  <a:gd name="T43" fmla="*/ 743 h 932"/>
                  <a:gd name="T44" fmla="*/ 757 w 916"/>
                  <a:gd name="T45" fmla="*/ 698 h 932"/>
                  <a:gd name="T46" fmla="*/ 846 w 916"/>
                  <a:gd name="T47" fmla="*/ 730 h 932"/>
                  <a:gd name="T48" fmla="*/ 819 w 916"/>
                  <a:gd name="T49" fmla="*/ 588 h 932"/>
                  <a:gd name="T50" fmla="*/ 832 w 916"/>
                  <a:gd name="T51" fmla="*/ 519 h 932"/>
                  <a:gd name="T52" fmla="*/ 915 w 916"/>
                  <a:gd name="T53" fmla="*/ 514 h 932"/>
                  <a:gd name="T54" fmla="*/ 827 w 916"/>
                  <a:gd name="T55" fmla="*/ 401 h 932"/>
                  <a:gd name="T56" fmla="*/ 811 w 916"/>
                  <a:gd name="T57" fmla="*/ 326 h 932"/>
                  <a:gd name="T58" fmla="*/ 883 w 916"/>
                  <a:gd name="T59" fmla="*/ 265 h 932"/>
                  <a:gd name="T60" fmla="*/ 744 w 916"/>
                  <a:gd name="T61" fmla="*/ 217 h 932"/>
                  <a:gd name="T62" fmla="*/ 677 w 916"/>
                  <a:gd name="T63" fmla="*/ 158 h 932"/>
                  <a:gd name="T64" fmla="*/ 701 w 916"/>
                  <a:gd name="T65" fmla="*/ 67 h 932"/>
                  <a:gd name="T66" fmla="*/ 562 w 916"/>
                  <a:gd name="T67" fmla="*/ 101 h 932"/>
                  <a:gd name="T68" fmla="*/ 773 w 916"/>
                  <a:gd name="T69" fmla="*/ 465 h 932"/>
                  <a:gd name="T70" fmla="*/ 463 w 916"/>
                  <a:gd name="T71" fmla="*/ 776 h 932"/>
                  <a:gd name="T72" fmla="*/ 463 w 916"/>
                  <a:gd name="T73" fmla="*/ 152 h 9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6" h="932">
                    <a:moveTo>
                      <a:pt x="562" y="104"/>
                    </a:moveTo>
                    <a:lnTo>
                      <a:pt x="562" y="104"/>
                    </a:lnTo>
                    <a:cubicBezTo>
                      <a:pt x="543" y="99"/>
                      <a:pt x="522" y="94"/>
                      <a:pt x="503" y="91"/>
                    </a:cubicBezTo>
                    <a:cubicBezTo>
                      <a:pt x="503" y="88"/>
                      <a:pt x="503" y="88"/>
                      <a:pt x="503" y="88"/>
                    </a:cubicBezTo>
                    <a:cubicBezTo>
                      <a:pt x="482" y="0"/>
                      <a:pt x="482" y="0"/>
                      <a:pt x="482" y="0"/>
                    </a:cubicBezTo>
                    <a:cubicBezTo>
                      <a:pt x="388" y="8"/>
                      <a:pt x="388" y="8"/>
                      <a:pt x="388" y="8"/>
                    </a:cubicBezTo>
                    <a:cubicBezTo>
                      <a:pt x="375" y="99"/>
                      <a:pt x="375" y="99"/>
                      <a:pt x="375" y="99"/>
                    </a:cubicBezTo>
                    <a:cubicBezTo>
                      <a:pt x="356" y="104"/>
                      <a:pt x="337" y="110"/>
                      <a:pt x="319" y="118"/>
                    </a:cubicBezTo>
                    <a:cubicBezTo>
                      <a:pt x="316" y="118"/>
                      <a:pt x="316" y="118"/>
                      <a:pt x="316" y="118"/>
                    </a:cubicBezTo>
                    <a:cubicBezTo>
                      <a:pt x="254" y="51"/>
                      <a:pt x="254" y="51"/>
                      <a:pt x="254" y="51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212" y="187"/>
                      <a:pt x="212" y="187"/>
                      <a:pt x="212" y="187"/>
                    </a:cubicBezTo>
                    <a:cubicBezTo>
                      <a:pt x="196" y="200"/>
                      <a:pt x="182" y="214"/>
                      <a:pt x="169" y="230"/>
                    </a:cubicBezTo>
                    <a:cubicBezTo>
                      <a:pt x="166" y="230"/>
                      <a:pt x="166" y="230"/>
                      <a:pt x="166" y="230"/>
                    </a:cubicBezTo>
                    <a:cubicBezTo>
                      <a:pt x="81" y="200"/>
                      <a:pt x="81" y="200"/>
                      <a:pt x="81" y="200"/>
                    </a:cubicBezTo>
                    <a:cubicBezTo>
                      <a:pt x="35" y="283"/>
                      <a:pt x="35" y="283"/>
                      <a:pt x="35" y="283"/>
                    </a:cubicBezTo>
                    <a:cubicBezTo>
                      <a:pt x="107" y="342"/>
                      <a:pt x="107" y="342"/>
                      <a:pt x="107" y="342"/>
                    </a:cubicBezTo>
                    <a:cubicBezTo>
                      <a:pt x="102" y="361"/>
                      <a:pt x="97" y="374"/>
                      <a:pt x="92" y="401"/>
                    </a:cubicBezTo>
                    <a:lnTo>
                      <a:pt x="92" y="401"/>
                    </a:lnTo>
                    <a:cubicBezTo>
                      <a:pt x="0" y="417"/>
                      <a:pt x="0" y="417"/>
                      <a:pt x="0" y="417"/>
                    </a:cubicBezTo>
                    <a:cubicBezTo>
                      <a:pt x="0" y="511"/>
                      <a:pt x="0" y="511"/>
                      <a:pt x="0" y="511"/>
                    </a:cubicBezTo>
                    <a:cubicBezTo>
                      <a:pt x="92" y="529"/>
                      <a:pt x="92" y="529"/>
                      <a:pt x="92" y="529"/>
                    </a:cubicBezTo>
                    <a:cubicBezTo>
                      <a:pt x="97" y="556"/>
                      <a:pt x="105" y="580"/>
                      <a:pt x="113" y="604"/>
                    </a:cubicBezTo>
                    <a:cubicBezTo>
                      <a:pt x="113" y="607"/>
                      <a:pt x="113" y="607"/>
                      <a:pt x="113" y="607"/>
                    </a:cubicBezTo>
                    <a:cubicBezTo>
                      <a:pt x="43" y="666"/>
                      <a:pt x="43" y="666"/>
                      <a:pt x="43" y="666"/>
                    </a:cubicBezTo>
                    <a:cubicBezTo>
                      <a:pt x="94" y="746"/>
                      <a:pt x="94" y="746"/>
                      <a:pt x="94" y="746"/>
                    </a:cubicBezTo>
                    <a:cubicBezTo>
                      <a:pt x="182" y="714"/>
                      <a:pt x="182" y="714"/>
                      <a:pt x="182" y="714"/>
                    </a:cubicBezTo>
                    <a:cubicBezTo>
                      <a:pt x="201" y="736"/>
                      <a:pt x="225" y="757"/>
                      <a:pt x="249" y="773"/>
                    </a:cubicBezTo>
                    <a:cubicBezTo>
                      <a:pt x="249" y="776"/>
                      <a:pt x="249" y="776"/>
                      <a:pt x="249" y="776"/>
                    </a:cubicBezTo>
                    <a:cubicBezTo>
                      <a:pt x="225" y="864"/>
                      <a:pt x="225" y="864"/>
                      <a:pt x="225" y="864"/>
                    </a:cubicBezTo>
                    <a:cubicBezTo>
                      <a:pt x="311" y="904"/>
                      <a:pt x="311" y="904"/>
                      <a:pt x="311" y="904"/>
                    </a:cubicBezTo>
                    <a:cubicBezTo>
                      <a:pt x="364" y="827"/>
                      <a:pt x="364" y="827"/>
                      <a:pt x="364" y="827"/>
                    </a:cubicBezTo>
                    <a:lnTo>
                      <a:pt x="364" y="827"/>
                    </a:lnTo>
                    <a:cubicBezTo>
                      <a:pt x="383" y="832"/>
                      <a:pt x="404" y="837"/>
                      <a:pt x="423" y="840"/>
                    </a:cubicBezTo>
                    <a:lnTo>
                      <a:pt x="423" y="840"/>
                    </a:lnTo>
                    <a:cubicBezTo>
                      <a:pt x="447" y="931"/>
                      <a:pt x="447" y="931"/>
                      <a:pt x="447" y="931"/>
                    </a:cubicBezTo>
                    <a:cubicBezTo>
                      <a:pt x="538" y="923"/>
                      <a:pt x="538" y="923"/>
                      <a:pt x="538" y="923"/>
                    </a:cubicBezTo>
                    <a:cubicBezTo>
                      <a:pt x="551" y="829"/>
                      <a:pt x="551" y="829"/>
                      <a:pt x="551" y="829"/>
                    </a:cubicBezTo>
                    <a:lnTo>
                      <a:pt x="551" y="829"/>
                    </a:lnTo>
                    <a:cubicBezTo>
                      <a:pt x="570" y="824"/>
                      <a:pt x="589" y="818"/>
                      <a:pt x="607" y="811"/>
                    </a:cubicBezTo>
                    <a:cubicBezTo>
                      <a:pt x="610" y="813"/>
                      <a:pt x="610" y="813"/>
                      <a:pt x="610" y="813"/>
                    </a:cubicBezTo>
                    <a:cubicBezTo>
                      <a:pt x="672" y="880"/>
                      <a:pt x="672" y="880"/>
                      <a:pt x="672" y="880"/>
                    </a:cubicBezTo>
                    <a:cubicBezTo>
                      <a:pt x="750" y="832"/>
                      <a:pt x="750" y="832"/>
                      <a:pt x="750" y="832"/>
                    </a:cubicBezTo>
                    <a:cubicBezTo>
                      <a:pt x="717" y="743"/>
                      <a:pt x="717" y="743"/>
                      <a:pt x="717" y="743"/>
                    </a:cubicBezTo>
                    <a:cubicBezTo>
                      <a:pt x="715" y="741"/>
                      <a:pt x="715" y="741"/>
                      <a:pt x="715" y="741"/>
                    </a:cubicBezTo>
                    <a:cubicBezTo>
                      <a:pt x="731" y="728"/>
                      <a:pt x="744" y="714"/>
                      <a:pt x="757" y="698"/>
                    </a:cubicBezTo>
                    <a:cubicBezTo>
                      <a:pt x="760" y="701"/>
                      <a:pt x="760" y="701"/>
                      <a:pt x="760" y="701"/>
                    </a:cubicBezTo>
                    <a:cubicBezTo>
                      <a:pt x="846" y="730"/>
                      <a:pt x="846" y="730"/>
                      <a:pt x="846" y="730"/>
                    </a:cubicBezTo>
                    <a:cubicBezTo>
                      <a:pt x="891" y="647"/>
                      <a:pt x="891" y="647"/>
                      <a:pt x="891" y="647"/>
                    </a:cubicBezTo>
                    <a:cubicBezTo>
                      <a:pt x="819" y="588"/>
                      <a:pt x="819" y="588"/>
                      <a:pt x="819" y="588"/>
                    </a:cubicBezTo>
                    <a:cubicBezTo>
                      <a:pt x="816" y="583"/>
                      <a:pt x="816" y="583"/>
                      <a:pt x="816" y="583"/>
                    </a:cubicBezTo>
                    <a:cubicBezTo>
                      <a:pt x="824" y="564"/>
                      <a:pt x="830" y="546"/>
                      <a:pt x="832" y="519"/>
                    </a:cubicBezTo>
                    <a:cubicBezTo>
                      <a:pt x="835" y="519"/>
                      <a:pt x="835" y="519"/>
                      <a:pt x="835" y="519"/>
                    </a:cubicBezTo>
                    <a:cubicBezTo>
                      <a:pt x="915" y="514"/>
                      <a:pt x="915" y="514"/>
                      <a:pt x="915" y="514"/>
                    </a:cubicBezTo>
                    <a:cubicBezTo>
                      <a:pt x="915" y="420"/>
                      <a:pt x="915" y="420"/>
                      <a:pt x="915" y="420"/>
                    </a:cubicBezTo>
                    <a:cubicBezTo>
                      <a:pt x="827" y="401"/>
                      <a:pt x="827" y="401"/>
                      <a:pt x="827" y="401"/>
                    </a:cubicBezTo>
                    <a:cubicBezTo>
                      <a:pt x="830" y="401"/>
                      <a:pt x="830" y="401"/>
                      <a:pt x="830" y="401"/>
                    </a:cubicBezTo>
                    <a:cubicBezTo>
                      <a:pt x="824" y="374"/>
                      <a:pt x="819" y="350"/>
                      <a:pt x="811" y="326"/>
                    </a:cubicBezTo>
                    <a:cubicBezTo>
                      <a:pt x="814" y="324"/>
                      <a:pt x="814" y="324"/>
                      <a:pt x="814" y="324"/>
                    </a:cubicBezTo>
                    <a:cubicBezTo>
                      <a:pt x="883" y="265"/>
                      <a:pt x="883" y="265"/>
                      <a:pt x="883" y="265"/>
                    </a:cubicBezTo>
                    <a:cubicBezTo>
                      <a:pt x="832" y="184"/>
                      <a:pt x="832" y="184"/>
                      <a:pt x="832" y="184"/>
                    </a:cubicBezTo>
                    <a:cubicBezTo>
                      <a:pt x="744" y="217"/>
                      <a:pt x="744" y="217"/>
                      <a:pt x="744" y="217"/>
                    </a:cubicBezTo>
                    <a:lnTo>
                      <a:pt x="744" y="217"/>
                    </a:lnTo>
                    <a:cubicBezTo>
                      <a:pt x="725" y="195"/>
                      <a:pt x="701" y="174"/>
                      <a:pt x="677" y="158"/>
                    </a:cubicBezTo>
                    <a:cubicBezTo>
                      <a:pt x="677" y="155"/>
                      <a:pt x="677" y="155"/>
                      <a:pt x="677" y="155"/>
                    </a:cubicBezTo>
                    <a:cubicBezTo>
                      <a:pt x="701" y="67"/>
                      <a:pt x="701" y="67"/>
                      <a:pt x="701" y="67"/>
                    </a:cubicBezTo>
                    <a:cubicBezTo>
                      <a:pt x="618" y="27"/>
                      <a:pt x="618" y="27"/>
                      <a:pt x="618" y="27"/>
                    </a:cubicBezTo>
                    <a:cubicBezTo>
                      <a:pt x="562" y="101"/>
                      <a:pt x="562" y="101"/>
                      <a:pt x="562" y="101"/>
                    </a:cubicBezTo>
                    <a:lnTo>
                      <a:pt x="562" y="104"/>
                    </a:lnTo>
                    <a:close/>
                    <a:moveTo>
                      <a:pt x="773" y="465"/>
                    </a:moveTo>
                    <a:lnTo>
                      <a:pt x="773" y="465"/>
                    </a:lnTo>
                    <a:cubicBezTo>
                      <a:pt x="773" y="637"/>
                      <a:pt x="634" y="776"/>
                      <a:pt x="463" y="776"/>
                    </a:cubicBezTo>
                    <a:cubicBezTo>
                      <a:pt x="289" y="776"/>
                      <a:pt x="150" y="637"/>
                      <a:pt x="150" y="465"/>
                    </a:cubicBezTo>
                    <a:cubicBezTo>
                      <a:pt x="150" y="294"/>
                      <a:pt x="289" y="152"/>
                      <a:pt x="463" y="152"/>
                    </a:cubicBezTo>
                    <a:cubicBezTo>
                      <a:pt x="634" y="152"/>
                      <a:pt x="773" y="294"/>
                      <a:pt x="773" y="46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07" name="Group 606">
              <a:extLst>
                <a:ext uri="{FF2B5EF4-FFF2-40B4-BE49-F238E27FC236}">
                  <a16:creationId xmlns:a16="http://schemas.microsoft.com/office/drawing/2014/main" xmlns="" id="{3D386154-CD16-41BD-8E50-63F2D22378C4}"/>
                </a:ext>
              </a:extLst>
            </p:cNvPr>
            <p:cNvGrpSpPr/>
            <p:nvPr/>
          </p:nvGrpSpPr>
          <p:grpSpPr>
            <a:xfrm>
              <a:off x="6458709" y="2159510"/>
              <a:ext cx="545484" cy="551813"/>
              <a:chOff x="18231141" y="5400202"/>
              <a:chExt cx="723562" cy="731957"/>
            </a:xfrm>
            <a:solidFill>
              <a:schemeClr val="accent5"/>
            </a:solidFill>
          </p:grpSpPr>
          <p:sp>
            <p:nvSpPr>
              <p:cNvPr id="634" name="Freeform 192">
                <a:extLst>
                  <a:ext uri="{FF2B5EF4-FFF2-40B4-BE49-F238E27FC236}">
                    <a16:creationId xmlns:a16="http://schemas.microsoft.com/office/drawing/2014/main" xmlns="" id="{00C43A68-219D-4345-A370-4D8AE62B8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83470" y="5548286"/>
                <a:ext cx="427367" cy="431559"/>
              </a:xfrm>
              <a:custGeom>
                <a:avLst/>
                <a:gdLst>
                  <a:gd name="T0" fmla="*/ 224 w 450"/>
                  <a:gd name="T1" fmla="*/ 0 h 453"/>
                  <a:gd name="T2" fmla="*/ 224 w 450"/>
                  <a:gd name="T3" fmla="*/ 0 h 453"/>
                  <a:gd name="T4" fmla="*/ 0 w 450"/>
                  <a:gd name="T5" fmla="*/ 227 h 453"/>
                  <a:gd name="T6" fmla="*/ 224 w 450"/>
                  <a:gd name="T7" fmla="*/ 452 h 453"/>
                  <a:gd name="T8" fmla="*/ 449 w 450"/>
                  <a:gd name="T9" fmla="*/ 227 h 453"/>
                  <a:gd name="T10" fmla="*/ 224 w 450"/>
                  <a:gd name="T11" fmla="*/ 0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0" h="453">
                    <a:moveTo>
                      <a:pt x="224" y="0"/>
                    </a:moveTo>
                    <a:lnTo>
                      <a:pt x="224" y="0"/>
                    </a:lnTo>
                    <a:cubicBezTo>
                      <a:pt x="99" y="0"/>
                      <a:pt x="0" y="102"/>
                      <a:pt x="0" y="227"/>
                    </a:cubicBezTo>
                    <a:cubicBezTo>
                      <a:pt x="0" y="350"/>
                      <a:pt x="101" y="452"/>
                      <a:pt x="224" y="452"/>
                    </a:cubicBezTo>
                    <a:cubicBezTo>
                      <a:pt x="350" y="452"/>
                      <a:pt x="449" y="350"/>
                      <a:pt x="449" y="227"/>
                    </a:cubicBezTo>
                    <a:cubicBezTo>
                      <a:pt x="449" y="102"/>
                      <a:pt x="350" y="0"/>
                      <a:pt x="22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35" name="Freeform 193">
                <a:extLst>
                  <a:ext uri="{FF2B5EF4-FFF2-40B4-BE49-F238E27FC236}">
                    <a16:creationId xmlns:a16="http://schemas.microsoft.com/office/drawing/2014/main" xmlns="" id="{2884B65F-2005-4C1B-8535-7B37748EE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1141" y="5400202"/>
                <a:ext cx="723562" cy="731957"/>
              </a:xfrm>
              <a:custGeom>
                <a:avLst/>
                <a:gdLst>
                  <a:gd name="T0" fmla="*/ 465 w 758"/>
                  <a:gd name="T1" fmla="*/ 86 h 769"/>
                  <a:gd name="T2" fmla="*/ 414 w 758"/>
                  <a:gd name="T3" fmla="*/ 72 h 769"/>
                  <a:gd name="T4" fmla="*/ 321 w 758"/>
                  <a:gd name="T5" fmla="*/ 5 h 769"/>
                  <a:gd name="T6" fmla="*/ 262 w 758"/>
                  <a:gd name="T7" fmla="*/ 96 h 769"/>
                  <a:gd name="T8" fmla="*/ 211 w 758"/>
                  <a:gd name="T9" fmla="*/ 40 h 769"/>
                  <a:gd name="T10" fmla="*/ 174 w 758"/>
                  <a:gd name="T11" fmla="*/ 155 h 769"/>
                  <a:gd name="T12" fmla="*/ 139 w 758"/>
                  <a:gd name="T13" fmla="*/ 190 h 769"/>
                  <a:gd name="T14" fmla="*/ 29 w 758"/>
                  <a:gd name="T15" fmla="*/ 233 h 769"/>
                  <a:gd name="T16" fmla="*/ 77 w 758"/>
                  <a:gd name="T17" fmla="*/ 332 h 769"/>
                  <a:gd name="T18" fmla="*/ 0 w 758"/>
                  <a:gd name="T19" fmla="*/ 345 h 769"/>
                  <a:gd name="T20" fmla="*/ 75 w 758"/>
                  <a:gd name="T21" fmla="*/ 436 h 769"/>
                  <a:gd name="T22" fmla="*/ 94 w 758"/>
                  <a:gd name="T23" fmla="*/ 500 h 769"/>
                  <a:gd name="T24" fmla="*/ 77 w 758"/>
                  <a:gd name="T25" fmla="*/ 618 h 769"/>
                  <a:gd name="T26" fmla="*/ 206 w 758"/>
                  <a:gd name="T27" fmla="*/ 639 h 769"/>
                  <a:gd name="T28" fmla="*/ 185 w 758"/>
                  <a:gd name="T29" fmla="*/ 714 h 769"/>
                  <a:gd name="T30" fmla="*/ 302 w 758"/>
                  <a:gd name="T31" fmla="*/ 685 h 769"/>
                  <a:gd name="T32" fmla="*/ 350 w 758"/>
                  <a:gd name="T33" fmla="*/ 693 h 769"/>
                  <a:gd name="T34" fmla="*/ 369 w 758"/>
                  <a:gd name="T35" fmla="*/ 768 h 769"/>
                  <a:gd name="T36" fmla="*/ 457 w 758"/>
                  <a:gd name="T37" fmla="*/ 687 h 769"/>
                  <a:gd name="T38" fmla="*/ 503 w 758"/>
                  <a:gd name="T39" fmla="*/ 671 h 769"/>
                  <a:gd name="T40" fmla="*/ 556 w 758"/>
                  <a:gd name="T41" fmla="*/ 728 h 769"/>
                  <a:gd name="T42" fmla="*/ 594 w 758"/>
                  <a:gd name="T43" fmla="*/ 615 h 769"/>
                  <a:gd name="T44" fmla="*/ 626 w 758"/>
                  <a:gd name="T45" fmla="*/ 578 h 769"/>
                  <a:gd name="T46" fmla="*/ 701 w 758"/>
                  <a:gd name="T47" fmla="*/ 605 h 769"/>
                  <a:gd name="T48" fmla="*/ 677 w 758"/>
                  <a:gd name="T49" fmla="*/ 484 h 769"/>
                  <a:gd name="T50" fmla="*/ 690 w 758"/>
                  <a:gd name="T51" fmla="*/ 428 h 769"/>
                  <a:gd name="T52" fmla="*/ 757 w 758"/>
                  <a:gd name="T53" fmla="*/ 425 h 769"/>
                  <a:gd name="T54" fmla="*/ 685 w 758"/>
                  <a:gd name="T55" fmla="*/ 332 h 769"/>
                  <a:gd name="T56" fmla="*/ 671 w 758"/>
                  <a:gd name="T57" fmla="*/ 270 h 769"/>
                  <a:gd name="T58" fmla="*/ 730 w 758"/>
                  <a:gd name="T59" fmla="*/ 217 h 769"/>
                  <a:gd name="T60" fmla="*/ 618 w 758"/>
                  <a:gd name="T61" fmla="*/ 179 h 769"/>
                  <a:gd name="T62" fmla="*/ 562 w 758"/>
                  <a:gd name="T63" fmla="*/ 128 h 769"/>
                  <a:gd name="T64" fmla="*/ 580 w 758"/>
                  <a:gd name="T65" fmla="*/ 53 h 769"/>
                  <a:gd name="T66" fmla="*/ 465 w 758"/>
                  <a:gd name="T67" fmla="*/ 86 h 769"/>
                  <a:gd name="T68" fmla="*/ 639 w 758"/>
                  <a:gd name="T69" fmla="*/ 385 h 769"/>
                  <a:gd name="T70" fmla="*/ 125 w 758"/>
                  <a:gd name="T71" fmla="*/ 385 h 769"/>
                  <a:gd name="T72" fmla="*/ 639 w 758"/>
                  <a:gd name="T73" fmla="*/ 385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58" h="769">
                    <a:moveTo>
                      <a:pt x="465" y="86"/>
                    </a:moveTo>
                    <a:lnTo>
                      <a:pt x="465" y="86"/>
                    </a:lnTo>
                    <a:cubicBezTo>
                      <a:pt x="449" y="80"/>
                      <a:pt x="433" y="77"/>
                      <a:pt x="417" y="75"/>
                    </a:cubicBezTo>
                    <a:cubicBezTo>
                      <a:pt x="414" y="72"/>
                      <a:pt x="414" y="72"/>
                      <a:pt x="414" y="72"/>
                    </a:cubicBezTo>
                    <a:cubicBezTo>
                      <a:pt x="399" y="0"/>
                      <a:pt x="399" y="0"/>
                      <a:pt x="399" y="0"/>
                    </a:cubicBezTo>
                    <a:cubicBezTo>
                      <a:pt x="321" y="5"/>
                      <a:pt x="321" y="5"/>
                      <a:pt x="321" y="5"/>
                    </a:cubicBezTo>
                    <a:cubicBezTo>
                      <a:pt x="310" y="83"/>
                      <a:pt x="310" y="83"/>
                      <a:pt x="310" y="83"/>
                    </a:cubicBezTo>
                    <a:cubicBezTo>
                      <a:pt x="294" y="86"/>
                      <a:pt x="278" y="91"/>
                      <a:pt x="262" y="96"/>
                    </a:cubicBezTo>
                    <a:lnTo>
                      <a:pt x="262" y="96"/>
                    </a:lnTo>
                    <a:cubicBezTo>
                      <a:pt x="211" y="40"/>
                      <a:pt x="211" y="40"/>
                      <a:pt x="211" y="40"/>
                    </a:cubicBezTo>
                    <a:cubicBezTo>
                      <a:pt x="147" y="83"/>
                      <a:pt x="147" y="83"/>
                      <a:pt x="147" y="83"/>
                    </a:cubicBezTo>
                    <a:cubicBezTo>
                      <a:pt x="174" y="155"/>
                      <a:pt x="174" y="155"/>
                      <a:pt x="174" y="155"/>
                    </a:cubicBezTo>
                    <a:cubicBezTo>
                      <a:pt x="160" y="166"/>
                      <a:pt x="150" y="176"/>
                      <a:pt x="139" y="190"/>
                    </a:cubicBezTo>
                    <a:lnTo>
                      <a:pt x="139" y="190"/>
                    </a:lnTo>
                    <a:cubicBezTo>
                      <a:pt x="67" y="166"/>
                      <a:pt x="67" y="166"/>
                      <a:pt x="67" y="166"/>
                    </a:cubicBezTo>
                    <a:cubicBezTo>
                      <a:pt x="29" y="233"/>
                      <a:pt x="29" y="233"/>
                      <a:pt x="29" y="233"/>
                    </a:cubicBezTo>
                    <a:cubicBezTo>
                      <a:pt x="88" y="283"/>
                      <a:pt x="88" y="283"/>
                      <a:pt x="88" y="283"/>
                    </a:cubicBezTo>
                    <a:cubicBezTo>
                      <a:pt x="83" y="300"/>
                      <a:pt x="80" y="310"/>
                      <a:pt x="77" y="332"/>
                    </a:cubicBezTo>
                    <a:cubicBezTo>
                      <a:pt x="75" y="332"/>
                      <a:pt x="75" y="332"/>
                      <a:pt x="75" y="332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0" y="422"/>
                      <a:pt x="0" y="422"/>
                      <a:pt x="0" y="422"/>
                    </a:cubicBezTo>
                    <a:cubicBezTo>
                      <a:pt x="75" y="436"/>
                      <a:pt x="75" y="436"/>
                      <a:pt x="75" y="436"/>
                    </a:cubicBezTo>
                    <a:cubicBezTo>
                      <a:pt x="80" y="460"/>
                      <a:pt x="85" y="479"/>
                      <a:pt x="94" y="500"/>
                    </a:cubicBezTo>
                    <a:lnTo>
                      <a:pt x="94" y="500"/>
                    </a:lnTo>
                    <a:cubicBezTo>
                      <a:pt x="37" y="551"/>
                      <a:pt x="37" y="551"/>
                      <a:pt x="37" y="551"/>
                    </a:cubicBezTo>
                    <a:cubicBezTo>
                      <a:pt x="77" y="618"/>
                      <a:pt x="77" y="618"/>
                      <a:pt x="77" y="618"/>
                    </a:cubicBezTo>
                    <a:cubicBezTo>
                      <a:pt x="150" y="591"/>
                      <a:pt x="150" y="591"/>
                      <a:pt x="150" y="591"/>
                    </a:cubicBezTo>
                    <a:cubicBezTo>
                      <a:pt x="166" y="610"/>
                      <a:pt x="185" y="626"/>
                      <a:pt x="206" y="639"/>
                    </a:cubicBezTo>
                    <a:cubicBezTo>
                      <a:pt x="206" y="642"/>
                      <a:pt x="206" y="642"/>
                      <a:pt x="206" y="642"/>
                    </a:cubicBezTo>
                    <a:cubicBezTo>
                      <a:pt x="185" y="714"/>
                      <a:pt x="185" y="714"/>
                      <a:pt x="185" y="714"/>
                    </a:cubicBezTo>
                    <a:cubicBezTo>
                      <a:pt x="257" y="746"/>
                      <a:pt x="257" y="746"/>
                      <a:pt x="257" y="746"/>
                    </a:cubicBezTo>
                    <a:cubicBezTo>
                      <a:pt x="302" y="685"/>
                      <a:pt x="302" y="685"/>
                      <a:pt x="302" y="685"/>
                    </a:cubicBezTo>
                    <a:lnTo>
                      <a:pt x="302" y="685"/>
                    </a:lnTo>
                    <a:cubicBezTo>
                      <a:pt x="318" y="687"/>
                      <a:pt x="334" y="693"/>
                      <a:pt x="350" y="693"/>
                    </a:cubicBezTo>
                    <a:cubicBezTo>
                      <a:pt x="350" y="695"/>
                      <a:pt x="350" y="695"/>
                      <a:pt x="350" y="695"/>
                    </a:cubicBezTo>
                    <a:cubicBezTo>
                      <a:pt x="369" y="768"/>
                      <a:pt x="369" y="768"/>
                      <a:pt x="369" y="768"/>
                    </a:cubicBezTo>
                    <a:cubicBezTo>
                      <a:pt x="446" y="765"/>
                      <a:pt x="446" y="765"/>
                      <a:pt x="446" y="765"/>
                    </a:cubicBezTo>
                    <a:cubicBezTo>
                      <a:pt x="457" y="687"/>
                      <a:pt x="457" y="687"/>
                      <a:pt x="457" y="687"/>
                    </a:cubicBezTo>
                    <a:cubicBezTo>
                      <a:pt x="457" y="685"/>
                      <a:pt x="457" y="685"/>
                      <a:pt x="457" y="685"/>
                    </a:cubicBezTo>
                    <a:cubicBezTo>
                      <a:pt x="473" y="682"/>
                      <a:pt x="489" y="677"/>
                      <a:pt x="503" y="671"/>
                    </a:cubicBezTo>
                    <a:cubicBezTo>
                      <a:pt x="505" y="674"/>
                      <a:pt x="505" y="674"/>
                      <a:pt x="505" y="674"/>
                    </a:cubicBezTo>
                    <a:cubicBezTo>
                      <a:pt x="556" y="728"/>
                      <a:pt x="556" y="728"/>
                      <a:pt x="556" y="728"/>
                    </a:cubicBezTo>
                    <a:cubicBezTo>
                      <a:pt x="620" y="687"/>
                      <a:pt x="620" y="687"/>
                      <a:pt x="620" y="687"/>
                    </a:cubicBezTo>
                    <a:cubicBezTo>
                      <a:pt x="594" y="615"/>
                      <a:pt x="594" y="615"/>
                      <a:pt x="594" y="615"/>
                    </a:cubicBezTo>
                    <a:cubicBezTo>
                      <a:pt x="591" y="612"/>
                      <a:pt x="591" y="612"/>
                      <a:pt x="591" y="612"/>
                    </a:cubicBezTo>
                    <a:cubicBezTo>
                      <a:pt x="604" y="602"/>
                      <a:pt x="615" y="591"/>
                      <a:pt x="626" y="578"/>
                    </a:cubicBezTo>
                    <a:cubicBezTo>
                      <a:pt x="628" y="578"/>
                      <a:pt x="628" y="578"/>
                      <a:pt x="628" y="578"/>
                    </a:cubicBezTo>
                    <a:cubicBezTo>
                      <a:pt x="701" y="605"/>
                      <a:pt x="701" y="605"/>
                      <a:pt x="701" y="605"/>
                    </a:cubicBezTo>
                    <a:cubicBezTo>
                      <a:pt x="738" y="535"/>
                      <a:pt x="738" y="535"/>
                      <a:pt x="738" y="535"/>
                    </a:cubicBezTo>
                    <a:cubicBezTo>
                      <a:pt x="677" y="484"/>
                      <a:pt x="677" y="484"/>
                      <a:pt x="677" y="484"/>
                    </a:cubicBezTo>
                    <a:cubicBezTo>
                      <a:pt x="677" y="481"/>
                      <a:pt x="677" y="481"/>
                      <a:pt x="677" y="481"/>
                    </a:cubicBezTo>
                    <a:cubicBezTo>
                      <a:pt x="682" y="465"/>
                      <a:pt x="685" y="452"/>
                      <a:pt x="690" y="428"/>
                    </a:cubicBezTo>
                    <a:cubicBezTo>
                      <a:pt x="693" y="428"/>
                      <a:pt x="693" y="428"/>
                      <a:pt x="693" y="428"/>
                    </a:cubicBezTo>
                    <a:cubicBezTo>
                      <a:pt x="757" y="425"/>
                      <a:pt x="757" y="425"/>
                      <a:pt x="757" y="425"/>
                    </a:cubicBezTo>
                    <a:cubicBezTo>
                      <a:pt x="757" y="348"/>
                      <a:pt x="757" y="348"/>
                      <a:pt x="757" y="348"/>
                    </a:cubicBezTo>
                    <a:cubicBezTo>
                      <a:pt x="685" y="332"/>
                      <a:pt x="685" y="332"/>
                      <a:pt x="685" y="332"/>
                    </a:cubicBezTo>
                    <a:cubicBezTo>
                      <a:pt x="687" y="332"/>
                      <a:pt x="687" y="332"/>
                      <a:pt x="687" y="332"/>
                    </a:cubicBezTo>
                    <a:cubicBezTo>
                      <a:pt x="682" y="310"/>
                      <a:pt x="679" y="289"/>
                      <a:pt x="671" y="270"/>
                    </a:cubicBezTo>
                    <a:cubicBezTo>
                      <a:pt x="674" y="267"/>
                      <a:pt x="674" y="267"/>
                      <a:pt x="674" y="267"/>
                    </a:cubicBezTo>
                    <a:cubicBezTo>
                      <a:pt x="730" y="217"/>
                      <a:pt x="730" y="217"/>
                      <a:pt x="730" y="217"/>
                    </a:cubicBezTo>
                    <a:cubicBezTo>
                      <a:pt x="690" y="152"/>
                      <a:pt x="690" y="152"/>
                      <a:pt x="690" y="152"/>
                    </a:cubicBezTo>
                    <a:cubicBezTo>
                      <a:pt x="618" y="179"/>
                      <a:pt x="618" y="179"/>
                      <a:pt x="618" y="179"/>
                    </a:cubicBezTo>
                    <a:cubicBezTo>
                      <a:pt x="615" y="179"/>
                      <a:pt x="615" y="179"/>
                      <a:pt x="615" y="179"/>
                    </a:cubicBezTo>
                    <a:cubicBezTo>
                      <a:pt x="599" y="161"/>
                      <a:pt x="580" y="144"/>
                      <a:pt x="562" y="128"/>
                    </a:cubicBezTo>
                    <a:cubicBezTo>
                      <a:pt x="562" y="126"/>
                      <a:pt x="562" y="126"/>
                      <a:pt x="562" y="126"/>
                    </a:cubicBezTo>
                    <a:cubicBezTo>
                      <a:pt x="580" y="53"/>
                      <a:pt x="580" y="53"/>
                      <a:pt x="580" y="53"/>
                    </a:cubicBezTo>
                    <a:cubicBezTo>
                      <a:pt x="511" y="21"/>
                      <a:pt x="511" y="21"/>
                      <a:pt x="511" y="21"/>
                    </a:cubicBezTo>
                    <a:cubicBezTo>
                      <a:pt x="465" y="86"/>
                      <a:pt x="465" y="86"/>
                      <a:pt x="465" y="86"/>
                    </a:cubicBezTo>
                    <a:close/>
                    <a:moveTo>
                      <a:pt x="639" y="385"/>
                    </a:moveTo>
                    <a:lnTo>
                      <a:pt x="639" y="385"/>
                    </a:lnTo>
                    <a:cubicBezTo>
                      <a:pt x="639" y="527"/>
                      <a:pt x="524" y="642"/>
                      <a:pt x="382" y="642"/>
                    </a:cubicBezTo>
                    <a:cubicBezTo>
                      <a:pt x="241" y="642"/>
                      <a:pt x="125" y="527"/>
                      <a:pt x="125" y="385"/>
                    </a:cubicBezTo>
                    <a:cubicBezTo>
                      <a:pt x="125" y="241"/>
                      <a:pt x="241" y="126"/>
                      <a:pt x="382" y="126"/>
                    </a:cubicBezTo>
                    <a:cubicBezTo>
                      <a:pt x="524" y="126"/>
                      <a:pt x="639" y="241"/>
                      <a:pt x="639" y="38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08" name="Group 607">
              <a:extLst>
                <a:ext uri="{FF2B5EF4-FFF2-40B4-BE49-F238E27FC236}">
                  <a16:creationId xmlns:a16="http://schemas.microsoft.com/office/drawing/2014/main" xmlns="" id="{0CDBE279-EB52-4B2B-B3E8-B899E4E54573}"/>
                </a:ext>
              </a:extLst>
            </p:cNvPr>
            <p:cNvGrpSpPr/>
            <p:nvPr/>
          </p:nvGrpSpPr>
          <p:grpSpPr>
            <a:xfrm>
              <a:off x="5517668" y="201051"/>
              <a:ext cx="1231328" cy="1240783"/>
              <a:chOff x="16982890" y="2802388"/>
              <a:chExt cx="1633305" cy="1645846"/>
            </a:xfrm>
            <a:solidFill>
              <a:schemeClr val="accent5"/>
            </a:solidFill>
          </p:grpSpPr>
          <p:sp>
            <p:nvSpPr>
              <p:cNvPr id="632" name="Freeform 194">
                <a:extLst>
                  <a:ext uri="{FF2B5EF4-FFF2-40B4-BE49-F238E27FC236}">
                    <a16:creationId xmlns:a16="http://schemas.microsoft.com/office/drawing/2014/main" xmlns="" id="{20BF267F-685A-4F96-A784-4581FC964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62159" y="3090094"/>
                <a:ext cx="1070534" cy="1070435"/>
              </a:xfrm>
              <a:custGeom>
                <a:avLst/>
                <a:gdLst>
                  <a:gd name="T0" fmla="*/ 433 w 1122"/>
                  <a:gd name="T1" fmla="*/ 72 h 1121"/>
                  <a:gd name="T2" fmla="*/ 433 w 1122"/>
                  <a:gd name="T3" fmla="*/ 72 h 1121"/>
                  <a:gd name="T4" fmla="*/ 72 w 1122"/>
                  <a:gd name="T5" fmla="*/ 687 h 1121"/>
                  <a:gd name="T6" fmla="*/ 687 w 1122"/>
                  <a:gd name="T7" fmla="*/ 1051 h 1121"/>
                  <a:gd name="T8" fmla="*/ 1051 w 1122"/>
                  <a:gd name="T9" fmla="*/ 433 h 1121"/>
                  <a:gd name="T10" fmla="*/ 433 w 1122"/>
                  <a:gd name="T11" fmla="*/ 72 h 1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2" h="1121">
                    <a:moveTo>
                      <a:pt x="433" y="72"/>
                    </a:moveTo>
                    <a:lnTo>
                      <a:pt x="433" y="72"/>
                    </a:lnTo>
                    <a:cubicBezTo>
                      <a:pt x="163" y="141"/>
                      <a:pt x="0" y="417"/>
                      <a:pt x="72" y="687"/>
                    </a:cubicBezTo>
                    <a:cubicBezTo>
                      <a:pt x="141" y="957"/>
                      <a:pt x="417" y="1120"/>
                      <a:pt x="687" y="1051"/>
                    </a:cubicBezTo>
                    <a:cubicBezTo>
                      <a:pt x="957" y="981"/>
                      <a:pt x="1121" y="703"/>
                      <a:pt x="1051" y="433"/>
                    </a:cubicBezTo>
                    <a:cubicBezTo>
                      <a:pt x="979" y="163"/>
                      <a:pt x="703" y="0"/>
                      <a:pt x="433" y="7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33" name="Freeform 195">
                <a:extLst>
                  <a:ext uri="{FF2B5EF4-FFF2-40B4-BE49-F238E27FC236}">
                    <a16:creationId xmlns:a16="http://schemas.microsoft.com/office/drawing/2014/main" xmlns="" id="{287B1A10-F901-4238-828E-E54F721B02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82890" y="2802388"/>
                <a:ext cx="1633305" cy="1645846"/>
              </a:xfrm>
              <a:custGeom>
                <a:avLst/>
                <a:gdLst>
                  <a:gd name="T0" fmla="*/ 861 w 1708"/>
                  <a:gd name="T1" fmla="*/ 163 h 1721"/>
                  <a:gd name="T2" fmla="*/ 749 w 1708"/>
                  <a:gd name="T3" fmla="*/ 166 h 1721"/>
                  <a:gd name="T4" fmla="*/ 503 w 1708"/>
                  <a:gd name="T5" fmla="*/ 72 h 1721"/>
                  <a:gd name="T6" fmla="*/ 431 w 1708"/>
                  <a:gd name="T7" fmla="*/ 305 h 1721"/>
                  <a:gd name="T8" fmla="*/ 286 w 1708"/>
                  <a:gd name="T9" fmla="*/ 208 h 1721"/>
                  <a:gd name="T10" fmla="*/ 270 w 1708"/>
                  <a:gd name="T11" fmla="*/ 479 h 1721"/>
                  <a:gd name="T12" fmla="*/ 212 w 1708"/>
                  <a:gd name="T13" fmla="*/ 575 h 1721"/>
                  <a:gd name="T14" fmla="*/ 0 w 1708"/>
                  <a:gd name="T15" fmla="*/ 733 h 1721"/>
                  <a:gd name="T16" fmla="*/ 158 w 1708"/>
                  <a:gd name="T17" fmla="*/ 920 h 1721"/>
                  <a:gd name="T18" fmla="*/ 6 w 1708"/>
                  <a:gd name="T19" fmla="*/ 990 h 1721"/>
                  <a:gd name="T20" fmla="*/ 220 w 1708"/>
                  <a:gd name="T21" fmla="*/ 1148 h 1721"/>
                  <a:gd name="T22" fmla="*/ 289 w 1708"/>
                  <a:gd name="T23" fmla="*/ 1276 h 1721"/>
                  <a:gd name="T24" fmla="*/ 321 w 1708"/>
                  <a:gd name="T25" fmla="*/ 1538 h 1721"/>
                  <a:gd name="T26" fmla="*/ 613 w 1708"/>
                  <a:gd name="T27" fmla="*/ 1517 h 1721"/>
                  <a:gd name="T28" fmla="*/ 610 w 1708"/>
                  <a:gd name="T29" fmla="*/ 1688 h 1721"/>
                  <a:gd name="T30" fmla="*/ 845 w 1708"/>
                  <a:gd name="T31" fmla="*/ 1557 h 1721"/>
                  <a:gd name="T32" fmla="*/ 958 w 1708"/>
                  <a:gd name="T33" fmla="*/ 1552 h 1721"/>
                  <a:gd name="T34" fmla="*/ 1038 w 1708"/>
                  <a:gd name="T35" fmla="*/ 1704 h 1721"/>
                  <a:gd name="T36" fmla="*/ 1183 w 1708"/>
                  <a:gd name="T37" fmla="*/ 1477 h 1721"/>
                  <a:gd name="T38" fmla="*/ 1276 w 1708"/>
                  <a:gd name="T39" fmla="*/ 1415 h 1721"/>
                  <a:gd name="T40" fmla="*/ 1423 w 1708"/>
                  <a:gd name="T41" fmla="*/ 1511 h 1721"/>
                  <a:gd name="T42" fmla="*/ 1439 w 1708"/>
                  <a:gd name="T43" fmla="*/ 1241 h 1721"/>
                  <a:gd name="T44" fmla="*/ 1490 w 1708"/>
                  <a:gd name="T45" fmla="*/ 1142 h 1721"/>
                  <a:gd name="T46" fmla="*/ 1664 w 1708"/>
                  <a:gd name="T47" fmla="*/ 1158 h 1721"/>
                  <a:gd name="T48" fmla="*/ 1549 w 1708"/>
                  <a:gd name="T49" fmla="*/ 915 h 1721"/>
                  <a:gd name="T50" fmla="*/ 1541 w 1708"/>
                  <a:gd name="T51" fmla="*/ 779 h 1721"/>
                  <a:gd name="T52" fmla="*/ 1688 w 1708"/>
                  <a:gd name="T53" fmla="*/ 736 h 1721"/>
                  <a:gd name="T54" fmla="*/ 1479 w 1708"/>
                  <a:gd name="T55" fmla="*/ 575 h 1721"/>
                  <a:gd name="T56" fmla="*/ 1413 w 1708"/>
                  <a:gd name="T57" fmla="*/ 450 h 1721"/>
                  <a:gd name="T58" fmla="*/ 1514 w 1708"/>
                  <a:gd name="T59" fmla="*/ 302 h 1721"/>
                  <a:gd name="T60" fmla="*/ 1247 w 1708"/>
                  <a:gd name="T61" fmla="*/ 283 h 1721"/>
                  <a:gd name="T62" fmla="*/ 1094 w 1708"/>
                  <a:gd name="T63" fmla="*/ 206 h 1721"/>
                  <a:gd name="T64" fmla="*/ 1097 w 1708"/>
                  <a:gd name="T65" fmla="*/ 32 h 1721"/>
                  <a:gd name="T66" fmla="*/ 861 w 1708"/>
                  <a:gd name="T67" fmla="*/ 163 h 1721"/>
                  <a:gd name="T68" fmla="*/ 1413 w 1708"/>
                  <a:gd name="T69" fmla="*/ 714 h 1721"/>
                  <a:gd name="T70" fmla="*/ 292 w 1708"/>
                  <a:gd name="T71" fmla="*/ 1006 h 1721"/>
                  <a:gd name="T72" fmla="*/ 1413 w 1708"/>
                  <a:gd name="T73" fmla="*/ 714 h 1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08" h="1721">
                    <a:moveTo>
                      <a:pt x="861" y="163"/>
                    </a:moveTo>
                    <a:lnTo>
                      <a:pt x="861" y="163"/>
                    </a:lnTo>
                    <a:cubicBezTo>
                      <a:pt x="827" y="163"/>
                      <a:pt x="789" y="166"/>
                      <a:pt x="752" y="171"/>
                    </a:cubicBezTo>
                    <a:cubicBezTo>
                      <a:pt x="749" y="166"/>
                      <a:pt x="749" y="166"/>
                      <a:pt x="749" y="166"/>
                    </a:cubicBezTo>
                    <a:cubicBezTo>
                      <a:pt x="669" y="16"/>
                      <a:pt x="669" y="16"/>
                      <a:pt x="669" y="16"/>
                    </a:cubicBezTo>
                    <a:cubicBezTo>
                      <a:pt x="503" y="72"/>
                      <a:pt x="503" y="72"/>
                      <a:pt x="503" y="72"/>
                    </a:cubicBezTo>
                    <a:cubicBezTo>
                      <a:pt x="527" y="243"/>
                      <a:pt x="527" y="243"/>
                      <a:pt x="527" y="243"/>
                    </a:cubicBezTo>
                    <a:cubicBezTo>
                      <a:pt x="492" y="262"/>
                      <a:pt x="460" y="281"/>
                      <a:pt x="431" y="305"/>
                    </a:cubicBezTo>
                    <a:cubicBezTo>
                      <a:pt x="428" y="302"/>
                      <a:pt x="428" y="302"/>
                      <a:pt x="428" y="302"/>
                    </a:cubicBezTo>
                    <a:cubicBezTo>
                      <a:pt x="286" y="208"/>
                      <a:pt x="286" y="208"/>
                      <a:pt x="286" y="208"/>
                    </a:cubicBezTo>
                    <a:cubicBezTo>
                      <a:pt x="169" y="337"/>
                      <a:pt x="169" y="337"/>
                      <a:pt x="169" y="337"/>
                    </a:cubicBezTo>
                    <a:cubicBezTo>
                      <a:pt x="270" y="479"/>
                      <a:pt x="270" y="479"/>
                      <a:pt x="270" y="479"/>
                    </a:cubicBezTo>
                    <a:cubicBezTo>
                      <a:pt x="249" y="508"/>
                      <a:pt x="230" y="543"/>
                      <a:pt x="214" y="578"/>
                    </a:cubicBezTo>
                    <a:cubicBezTo>
                      <a:pt x="212" y="575"/>
                      <a:pt x="212" y="575"/>
                      <a:pt x="212" y="575"/>
                    </a:cubicBezTo>
                    <a:cubicBezTo>
                      <a:pt x="43" y="562"/>
                      <a:pt x="43" y="562"/>
                      <a:pt x="43" y="562"/>
                    </a:cubicBezTo>
                    <a:cubicBezTo>
                      <a:pt x="0" y="733"/>
                      <a:pt x="0" y="733"/>
                      <a:pt x="0" y="733"/>
                    </a:cubicBezTo>
                    <a:cubicBezTo>
                      <a:pt x="158" y="808"/>
                      <a:pt x="158" y="808"/>
                      <a:pt x="158" y="808"/>
                    </a:cubicBezTo>
                    <a:cubicBezTo>
                      <a:pt x="155" y="845"/>
                      <a:pt x="150" y="864"/>
                      <a:pt x="158" y="920"/>
                    </a:cubicBezTo>
                    <a:cubicBezTo>
                      <a:pt x="155" y="923"/>
                      <a:pt x="155" y="923"/>
                      <a:pt x="155" y="923"/>
                    </a:cubicBezTo>
                    <a:cubicBezTo>
                      <a:pt x="6" y="990"/>
                      <a:pt x="6" y="990"/>
                      <a:pt x="6" y="990"/>
                    </a:cubicBezTo>
                    <a:cubicBezTo>
                      <a:pt x="48" y="1158"/>
                      <a:pt x="48" y="1158"/>
                      <a:pt x="48" y="1158"/>
                    </a:cubicBezTo>
                    <a:cubicBezTo>
                      <a:pt x="220" y="1148"/>
                      <a:pt x="220" y="1148"/>
                      <a:pt x="220" y="1148"/>
                    </a:cubicBezTo>
                    <a:cubicBezTo>
                      <a:pt x="241" y="1193"/>
                      <a:pt x="262" y="1236"/>
                      <a:pt x="292" y="1276"/>
                    </a:cubicBezTo>
                    <a:cubicBezTo>
                      <a:pt x="289" y="1276"/>
                      <a:pt x="289" y="1276"/>
                      <a:pt x="289" y="1276"/>
                    </a:cubicBezTo>
                    <a:cubicBezTo>
                      <a:pt x="196" y="1418"/>
                      <a:pt x="196" y="1418"/>
                      <a:pt x="196" y="1418"/>
                    </a:cubicBezTo>
                    <a:cubicBezTo>
                      <a:pt x="321" y="1538"/>
                      <a:pt x="321" y="1538"/>
                      <a:pt x="321" y="1538"/>
                    </a:cubicBezTo>
                    <a:cubicBezTo>
                      <a:pt x="463" y="1439"/>
                      <a:pt x="463" y="1439"/>
                      <a:pt x="463" y="1439"/>
                    </a:cubicBezTo>
                    <a:cubicBezTo>
                      <a:pt x="508" y="1471"/>
                      <a:pt x="559" y="1495"/>
                      <a:pt x="613" y="1517"/>
                    </a:cubicBezTo>
                    <a:cubicBezTo>
                      <a:pt x="613" y="1519"/>
                      <a:pt x="613" y="1519"/>
                      <a:pt x="613" y="1519"/>
                    </a:cubicBezTo>
                    <a:cubicBezTo>
                      <a:pt x="610" y="1688"/>
                      <a:pt x="610" y="1688"/>
                      <a:pt x="610" y="1688"/>
                    </a:cubicBezTo>
                    <a:cubicBezTo>
                      <a:pt x="781" y="1720"/>
                      <a:pt x="781" y="1720"/>
                      <a:pt x="781" y="1720"/>
                    </a:cubicBezTo>
                    <a:cubicBezTo>
                      <a:pt x="845" y="1557"/>
                      <a:pt x="845" y="1557"/>
                      <a:pt x="845" y="1557"/>
                    </a:cubicBezTo>
                    <a:lnTo>
                      <a:pt x="845" y="1557"/>
                    </a:lnTo>
                    <a:cubicBezTo>
                      <a:pt x="883" y="1557"/>
                      <a:pt x="920" y="1557"/>
                      <a:pt x="958" y="1552"/>
                    </a:cubicBezTo>
                    <a:cubicBezTo>
                      <a:pt x="960" y="1554"/>
                      <a:pt x="960" y="1554"/>
                      <a:pt x="960" y="1554"/>
                    </a:cubicBezTo>
                    <a:cubicBezTo>
                      <a:pt x="1038" y="1704"/>
                      <a:pt x="1038" y="1704"/>
                      <a:pt x="1038" y="1704"/>
                    </a:cubicBezTo>
                    <a:cubicBezTo>
                      <a:pt x="1204" y="1651"/>
                      <a:pt x="1204" y="1651"/>
                      <a:pt x="1204" y="1651"/>
                    </a:cubicBezTo>
                    <a:cubicBezTo>
                      <a:pt x="1183" y="1477"/>
                      <a:pt x="1183" y="1477"/>
                      <a:pt x="1183" y="1477"/>
                    </a:cubicBezTo>
                    <a:cubicBezTo>
                      <a:pt x="1183" y="1474"/>
                      <a:pt x="1183" y="1474"/>
                      <a:pt x="1183" y="1474"/>
                    </a:cubicBezTo>
                    <a:cubicBezTo>
                      <a:pt x="1214" y="1458"/>
                      <a:pt x="1247" y="1437"/>
                      <a:pt x="1276" y="1415"/>
                    </a:cubicBezTo>
                    <a:cubicBezTo>
                      <a:pt x="1281" y="1418"/>
                      <a:pt x="1281" y="1418"/>
                      <a:pt x="1281" y="1418"/>
                    </a:cubicBezTo>
                    <a:cubicBezTo>
                      <a:pt x="1423" y="1511"/>
                      <a:pt x="1423" y="1511"/>
                      <a:pt x="1423" y="1511"/>
                    </a:cubicBezTo>
                    <a:cubicBezTo>
                      <a:pt x="1541" y="1383"/>
                      <a:pt x="1541" y="1383"/>
                      <a:pt x="1541" y="1383"/>
                    </a:cubicBezTo>
                    <a:cubicBezTo>
                      <a:pt x="1439" y="1241"/>
                      <a:pt x="1439" y="1241"/>
                      <a:pt x="1439" y="1241"/>
                    </a:cubicBezTo>
                    <a:cubicBezTo>
                      <a:pt x="1437" y="1241"/>
                      <a:pt x="1437" y="1241"/>
                      <a:pt x="1437" y="1241"/>
                    </a:cubicBezTo>
                    <a:cubicBezTo>
                      <a:pt x="1458" y="1209"/>
                      <a:pt x="1474" y="1177"/>
                      <a:pt x="1490" y="1142"/>
                    </a:cubicBezTo>
                    <a:cubicBezTo>
                      <a:pt x="1495" y="1145"/>
                      <a:pt x="1495" y="1145"/>
                      <a:pt x="1495" y="1145"/>
                    </a:cubicBezTo>
                    <a:cubicBezTo>
                      <a:pt x="1664" y="1158"/>
                      <a:pt x="1664" y="1158"/>
                      <a:pt x="1664" y="1158"/>
                    </a:cubicBezTo>
                    <a:cubicBezTo>
                      <a:pt x="1707" y="990"/>
                      <a:pt x="1707" y="990"/>
                      <a:pt x="1707" y="990"/>
                    </a:cubicBezTo>
                    <a:cubicBezTo>
                      <a:pt x="1549" y="915"/>
                      <a:pt x="1549" y="915"/>
                      <a:pt x="1549" y="915"/>
                    </a:cubicBezTo>
                    <a:cubicBezTo>
                      <a:pt x="1544" y="901"/>
                      <a:pt x="1544" y="901"/>
                      <a:pt x="1544" y="901"/>
                    </a:cubicBezTo>
                    <a:cubicBezTo>
                      <a:pt x="1549" y="867"/>
                      <a:pt x="1549" y="835"/>
                      <a:pt x="1541" y="779"/>
                    </a:cubicBezTo>
                    <a:cubicBezTo>
                      <a:pt x="1549" y="779"/>
                      <a:pt x="1549" y="779"/>
                      <a:pt x="1549" y="779"/>
                    </a:cubicBezTo>
                    <a:cubicBezTo>
                      <a:pt x="1688" y="736"/>
                      <a:pt x="1688" y="736"/>
                      <a:pt x="1688" y="736"/>
                    </a:cubicBezTo>
                    <a:cubicBezTo>
                      <a:pt x="1643" y="567"/>
                      <a:pt x="1643" y="567"/>
                      <a:pt x="1643" y="567"/>
                    </a:cubicBezTo>
                    <a:cubicBezTo>
                      <a:pt x="1479" y="575"/>
                      <a:pt x="1479" y="575"/>
                      <a:pt x="1479" y="575"/>
                    </a:cubicBezTo>
                    <a:cubicBezTo>
                      <a:pt x="1482" y="575"/>
                      <a:pt x="1482" y="575"/>
                      <a:pt x="1482" y="575"/>
                    </a:cubicBezTo>
                    <a:cubicBezTo>
                      <a:pt x="1463" y="530"/>
                      <a:pt x="1442" y="487"/>
                      <a:pt x="1413" y="450"/>
                    </a:cubicBezTo>
                    <a:cubicBezTo>
                      <a:pt x="1418" y="444"/>
                      <a:pt x="1418" y="444"/>
                      <a:pt x="1418" y="444"/>
                    </a:cubicBezTo>
                    <a:cubicBezTo>
                      <a:pt x="1514" y="302"/>
                      <a:pt x="1514" y="302"/>
                      <a:pt x="1514" y="302"/>
                    </a:cubicBezTo>
                    <a:cubicBezTo>
                      <a:pt x="1388" y="182"/>
                      <a:pt x="1388" y="182"/>
                      <a:pt x="1388" y="182"/>
                    </a:cubicBezTo>
                    <a:cubicBezTo>
                      <a:pt x="1247" y="283"/>
                      <a:pt x="1247" y="283"/>
                      <a:pt x="1247" y="283"/>
                    </a:cubicBezTo>
                    <a:cubicBezTo>
                      <a:pt x="1244" y="283"/>
                      <a:pt x="1244" y="283"/>
                      <a:pt x="1244" y="283"/>
                    </a:cubicBezTo>
                    <a:cubicBezTo>
                      <a:pt x="1199" y="251"/>
                      <a:pt x="1148" y="227"/>
                      <a:pt x="1094" y="206"/>
                    </a:cubicBezTo>
                    <a:cubicBezTo>
                      <a:pt x="1097" y="201"/>
                      <a:pt x="1097" y="201"/>
                      <a:pt x="1097" y="201"/>
                    </a:cubicBezTo>
                    <a:cubicBezTo>
                      <a:pt x="1097" y="32"/>
                      <a:pt x="1097" y="32"/>
                      <a:pt x="1097" y="32"/>
                    </a:cubicBezTo>
                    <a:cubicBezTo>
                      <a:pt x="926" y="0"/>
                      <a:pt x="926" y="0"/>
                      <a:pt x="926" y="0"/>
                    </a:cubicBezTo>
                    <a:cubicBezTo>
                      <a:pt x="861" y="163"/>
                      <a:pt x="861" y="163"/>
                      <a:pt x="861" y="163"/>
                    </a:cubicBezTo>
                    <a:close/>
                    <a:moveTo>
                      <a:pt x="1413" y="714"/>
                    </a:moveTo>
                    <a:lnTo>
                      <a:pt x="1413" y="714"/>
                    </a:lnTo>
                    <a:cubicBezTo>
                      <a:pt x="1493" y="1025"/>
                      <a:pt x="1308" y="1340"/>
                      <a:pt x="998" y="1420"/>
                    </a:cubicBezTo>
                    <a:cubicBezTo>
                      <a:pt x="688" y="1501"/>
                      <a:pt x="372" y="1316"/>
                      <a:pt x="292" y="1006"/>
                    </a:cubicBezTo>
                    <a:cubicBezTo>
                      <a:pt x="212" y="695"/>
                      <a:pt x="399" y="380"/>
                      <a:pt x="706" y="300"/>
                    </a:cubicBezTo>
                    <a:cubicBezTo>
                      <a:pt x="1017" y="219"/>
                      <a:pt x="1332" y="407"/>
                      <a:pt x="1413" y="71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09" name="Group 608">
              <a:extLst>
                <a:ext uri="{FF2B5EF4-FFF2-40B4-BE49-F238E27FC236}">
                  <a16:creationId xmlns:a16="http://schemas.microsoft.com/office/drawing/2014/main" xmlns="" id="{992B3B77-19DA-4587-BF8D-1C7B95BA2060}"/>
                </a:ext>
              </a:extLst>
            </p:cNvPr>
            <p:cNvGrpSpPr/>
            <p:nvPr/>
          </p:nvGrpSpPr>
          <p:grpSpPr>
            <a:xfrm>
              <a:off x="7064803" y="1177091"/>
              <a:ext cx="1033550" cy="1027075"/>
              <a:chOff x="19035099" y="4097064"/>
              <a:chExt cx="1370960" cy="1362372"/>
            </a:xfrm>
            <a:solidFill>
              <a:srgbClr val="0099FF"/>
            </a:solidFill>
          </p:grpSpPr>
          <p:sp>
            <p:nvSpPr>
              <p:cNvPr id="630" name="Freeform 198">
                <a:extLst>
                  <a:ext uri="{FF2B5EF4-FFF2-40B4-BE49-F238E27FC236}">
                    <a16:creationId xmlns:a16="http://schemas.microsoft.com/office/drawing/2014/main" xmlns="" id="{98C5CAF3-EC63-49D3-B82A-52103FA7B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3592" y="4325536"/>
                <a:ext cx="905511" cy="905427"/>
              </a:xfrm>
              <a:custGeom>
                <a:avLst/>
                <a:gdLst>
                  <a:gd name="T0" fmla="*/ 224 w 950"/>
                  <a:gd name="T1" fmla="*/ 139 h 951"/>
                  <a:gd name="T2" fmla="*/ 224 w 950"/>
                  <a:gd name="T3" fmla="*/ 139 h 951"/>
                  <a:gd name="T4" fmla="*/ 139 w 950"/>
                  <a:gd name="T5" fmla="*/ 725 h 951"/>
                  <a:gd name="T6" fmla="*/ 725 w 950"/>
                  <a:gd name="T7" fmla="*/ 810 h 951"/>
                  <a:gd name="T8" fmla="*/ 810 w 950"/>
                  <a:gd name="T9" fmla="*/ 224 h 951"/>
                  <a:gd name="T10" fmla="*/ 224 w 950"/>
                  <a:gd name="T11" fmla="*/ 139 h 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50" h="951">
                    <a:moveTo>
                      <a:pt x="224" y="139"/>
                    </a:moveTo>
                    <a:lnTo>
                      <a:pt x="224" y="139"/>
                    </a:lnTo>
                    <a:cubicBezTo>
                      <a:pt x="40" y="278"/>
                      <a:pt x="0" y="540"/>
                      <a:pt x="139" y="725"/>
                    </a:cubicBezTo>
                    <a:cubicBezTo>
                      <a:pt x="278" y="912"/>
                      <a:pt x="540" y="950"/>
                      <a:pt x="725" y="810"/>
                    </a:cubicBezTo>
                    <a:cubicBezTo>
                      <a:pt x="912" y="674"/>
                      <a:pt x="949" y="409"/>
                      <a:pt x="810" y="224"/>
                    </a:cubicBezTo>
                    <a:cubicBezTo>
                      <a:pt x="674" y="40"/>
                      <a:pt x="412" y="0"/>
                      <a:pt x="224" y="13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31" name="Freeform 199">
                <a:extLst>
                  <a:ext uri="{FF2B5EF4-FFF2-40B4-BE49-F238E27FC236}">
                    <a16:creationId xmlns:a16="http://schemas.microsoft.com/office/drawing/2014/main" xmlns="" id="{112CFFCE-6F1E-4B7A-B296-34FB05D2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35099" y="4097064"/>
                <a:ext cx="1370960" cy="1362372"/>
              </a:xfrm>
              <a:custGeom>
                <a:avLst/>
                <a:gdLst>
                  <a:gd name="T0" fmla="*/ 503 w 1432"/>
                  <a:gd name="T1" fmla="*/ 174 h 1424"/>
                  <a:gd name="T2" fmla="*/ 417 w 1432"/>
                  <a:gd name="T3" fmla="*/ 211 h 1424"/>
                  <a:gd name="T4" fmla="*/ 200 w 1432"/>
                  <a:gd name="T5" fmla="*/ 216 h 1424"/>
                  <a:gd name="T6" fmla="*/ 216 w 1432"/>
                  <a:gd name="T7" fmla="*/ 417 h 1424"/>
                  <a:gd name="T8" fmla="*/ 74 w 1432"/>
                  <a:gd name="T9" fmla="*/ 390 h 1424"/>
                  <a:gd name="T10" fmla="*/ 147 w 1432"/>
                  <a:gd name="T11" fmla="*/ 601 h 1424"/>
                  <a:gd name="T12" fmla="*/ 133 w 1432"/>
                  <a:gd name="T13" fmla="*/ 695 h 1424"/>
                  <a:gd name="T14" fmla="*/ 18 w 1432"/>
                  <a:gd name="T15" fmla="*/ 880 h 1424"/>
                  <a:gd name="T16" fmla="*/ 200 w 1432"/>
                  <a:gd name="T17" fmla="*/ 976 h 1424"/>
                  <a:gd name="T18" fmla="*/ 102 w 1432"/>
                  <a:gd name="T19" fmla="*/ 1075 h 1424"/>
                  <a:gd name="T20" fmla="*/ 315 w 1432"/>
                  <a:gd name="T21" fmla="*/ 1131 h 1424"/>
                  <a:gd name="T22" fmla="*/ 412 w 1432"/>
                  <a:gd name="T23" fmla="*/ 1209 h 1424"/>
                  <a:gd name="T24" fmla="*/ 516 w 1432"/>
                  <a:gd name="T25" fmla="*/ 1399 h 1424"/>
                  <a:gd name="T26" fmla="*/ 735 w 1432"/>
                  <a:gd name="T27" fmla="*/ 1292 h 1424"/>
                  <a:gd name="T28" fmla="*/ 786 w 1432"/>
                  <a:gd name="T29" fmla="*/ 1423 h 1424"/>
                  <a:gd name="T30" fmla="*/ 925 w 1432"/>
                  <a:gd name="T31" fmla="*/ 1249 h 1424"/>
                  <a:gd name="T32" fmla="*/ 1008 w 1432"/>
                  <a:gd name="T33" fmla="*/ 1209 h 1424"/>
                  <a:gd name="T34" fmla="*/ 1120 w 1432"/>
                  <a:gd name="T35" fmla="*/ 1303 h 1424"/>
                  <a:gd name="T36" fmla="*/ 1158 w 1432"/>
                  <a:gd name="T37" fmla="*/ 1083 h 1424"/>
                  <a:gd name="T38" fmla="*/ 1211 w 1432"/>
                  <a:gd name="T39" fmla="*/ 1005 h 1424"/>
                  <a:gd name="T40" fmla="*/ 1353 w 1432"/>
                  <a:gd name="T41" fmla="*/ 1035 h 1424"/>
                  <a:gd name="T42" fmla="*/ 1281 w 1432"/>
                  <a:gd name="T43" fmla="*/ 824 h 1424"/>
                  <a:gd name="T44" fmla="*/ 1292 w 1432"/>
                  <a:gd name="T45" fmla="*/ 730 h 1424"/>
                  <a:gd name="T46" fmla="*/ 1431 w 1432"/>
                  <a:gd name="T47" fmla="*/ 687 h 1424"/>
                  <a:gd name="T48" fmla="*/ 1265 w 1432"/>
                  <a:gd name="T49" fmla="*/ 537 h 1424"/>
                  <a:gd name="T50" fmla="*/ 1217 w 1432"/>
                  <a:gd name="T51" fmla="*/ 436 h 1424"/>
                  <a:gd name="T52" fmla="*/ 1316 w 1432"/>
                  <a:gd name="T53" fmla="*/ 358 h 1424"/>
                  <a:gd name="T54" fmla="*/ 1104 w 1432"/>
                  <a:gd name="T55" fmla="*/ 300 h 1424"/>
                  <a:gd name="T56" fmla="*/ 1014 w 1432"/>
                  <a:gd name="T57" fmla="*/ 222 h 1424"/>
                  <a:gd name="T58" fmla="*/ 1046 w 1432"/>
                  <a:gd name="T59" fmla="*/ 80 h 1424"/>
                  <a:gd name="T60" fmla="*/ 834 w 1432"/>
                  <a:gd name="T61" fmla="*/ 147 h 1424"/>
                  <a:gd name="T62" fmla="*/ 695 w 1432"/>
                  <a:gd name="T63" fmla="*/ 136 h 1424"/>
                  <a:gd name="T64" fmla="*/ 642 w 1432"/>
                  <a:gd name="T65" fmla="*/ 0 h 1424"/>
                  <a:gd name="T66" fmla="*/ 503 w 1432"/>
                  <a:gd name="T67" fmla="*/ 174 h 1424"/>
                  <a:gd name="T68" fmla="*/ 1096 w 1432"/>
                  <a:gd name="T69" fmla="*/ 428 h 1424"/>
                  <a:gd name="T70" fmla="*/ 329 w 1432"/>
                  <a:gd name="T71" fmla="*/ 1000 h 1424"/>
                  <a:gd name="T72" fmla="*/ 1096 w 1432"/>
                  <a:gd name="T73" fmla="*/ 428 h 1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32" h="1424">
                    <a:moveTo>
                      <a:pt x="503" y="174"/>
                    </a:moveTo>
                    <a:lnTo>
                      <a:pt x="503" y="174"/>
                    </a:lnTo>
                    <a:cubicBezTo>
                      <a:pt x="476" y="187"/>
                      <a:pt x="447" y="198"/>
                      <a:pt x="420" y="214"/>
                    </a:cubicBezTo>
                    <a:cubicBezTo>
                      <a:pt x="417" y="211"/>
                      <a:pt x="417" y="211"/>
                      <a:pt x="417" y="211"/>
                    </a:cubicBezTo>
                    <a:cubicBezTo>
                      <a:pt x="310" y="123"/>
                      <a:pt x="310" y="123"/>
                      <a:pt x="310" y="123"/>
                    </a:cubicBezTo>
                    <a:cubicBezTo>
                      <a:pt x="200" y="216"/>
                      <a:pt x="200" y="216"/>
                      <a:pt x="200" y="216"/>
                    </a:cubicBezTo>
                    <a:cubicBezTo>
                      <a:pt x="270" y="342"/>
                      <a:pt x="270" y="342"/>
                      <a:pt x="270" y="342"/>
                    </a:cubicBezTo>
                    <a:cubicBezTo>
                      <a:pt x="251" y="366"/>
                      <a:pt x="232" y="390"/>
                      <a:pt x="216" y="417"/>
                    </a:cubicBezTo>
                    <a:cubicBezTo>
                      <a:pt x="214" y="417"/>
                      <a:pt x="214" y="417"/>
                      <a:pt x="214" y="417"/>
                    </a:cubicBezTo>
                    <a:cubicBezTo>
                      <a:pt x="74" y="390"/>
                      <a:pt x="74" y="390"/>
                      <a:pt x="74" y="390"/>
                    </a:cubicBezTo>
                    <a:cubicBezTo>
                      <a:pt x="24" y="524"/>
                      <a:pt x="24" y="524"/>
                      <a:pt x="24" y="524"/>
                    </a:cubicBezTo>
                    <a:cubicBezTo>
                      <a:pt x="147" y="601"/>
                      <a:pt x="147" y="601"/>
                      <a:pt x="147" y="601"/>
                    </a:cubicBezTo>
                    <a:cubicBezTo>
                      <a:pt x="142" y="631"/>
                      <a:pt x="136" y="663"/>
                      <a:pt x="136" y="693"/>
                    </a:cubicBezTo>
                    <a:cubicBezTo>
                      <a:pt x="133" y="695"/>
                      <a:pt x="133" y="695"/>
                      <a:pt x="133" y="695"/>
                    </a:cubicBezTo>
                    <a:cubicBezTo>
                      <a:pt x="0" y="738"/>
                      <a:pt x="0" y="738"/>
                      <a:pt x="0" y="738"/>
                    </a:cubicBezTo>
                    <a:cubicBezTo>
                      <a:pt x="18" y="880"/>
                      <a:pt x="18" y="880"/>
                      <a:pt x="18" y="880"/>
                    </a:cubicBezTo>
                    <a:cubicBezTo>
                      <a:pt x="163" y="888"/>
                      <a:pt x="163" y="888"/>
                      <a:pt x="163" y="888"/>
                    </a:cubicBezTo>
                    <a:cubicBezTo>
                      <a:pt x="173" y="917"/>
                      <a:pt x="176" y="936"/>
                      <a:pt x="200" y="976"/>
                    </a:cubicBezTo>
                    <a:cubicBezTo>
                      <a:pt x="198" y="979"/>
                      <a:pt x="198" y="979"/>
                      <a:pt x="198" y="979"/>
                    </a:cubicBezTo>
                    <a:cubicBezTo>
                      <a:pt x="102" y="1075"/>
                      <a:pt x="102" y="1075"/>
                      <a:pt x="102" y="1075"/>
                    </a:cubicBezTo>
                    <a:cubicBezTo>
                      <a:pt x="189" y="1190"/>
                      <a:pt x="189" y="1190"/>
                      <a:pt x="189" y="1190"/>
                    </a:cubicBezTo>
                    <a:cubicBezTo>
                      <a:pt x="315" y="1131"/>
                      <a:pt x="315" y="1131"/>
                      <a:pt x="315" y="1131"/>
                    </a:cubicBezTo>
                    <a:cubicBezTo>
                      <a:pt x="347" y="1158"/>
                      <a:pt x="377" y="1185"/>
                      <a:pt x="412" y="1206"/>
                    </a:cubicBezTo>
                    <a:cubicBezTo>
                      <a:pt x="412" y="1209"/>
                      <a:pt x="412" y="1209"/>
                      <a:pt x="412" y="1209"/>
                    </a:cubicBezTo>
                    <a:cubicBezTo>
                      <a:pt x="382" y="1345"/>
                      <a:pt x="382" y="1345"/>
                      <a:pt x="382" y="1345"/>
                    </a:cubicBezTo>
                    <a:cubicBezTo>
                      <a:pt x="516" y="1399"/>
                      <a:pt x="516" y="1399"/>
                      <a:pt x="516" y="1399"/>
                    </a:cubicBezTo>
                    <a:cubicBezTo>
                      <a:pt x="593" y="1278"/>
                      <a:pt x="593" y="1278"/>
                      <a:pt x="593" y="1278"/>
                    </a:cubicBezTo>
                    <a:cubicBezTo>
                      <a:pt x="639" y="1289"/>
                      <a:pt x="687" y="1292"/>
                      <a:pt x="735" y="1292"/>
                    </a:cubicBezTo>
                    <a:cubicBezTo>
                      <a:pt x="735" y="1294"/>
                      <a:pt x="735" y="1294"/>
                      <a:pt x="735" y="1294"/>
                    </a:cubicBezTo>
                    <a:cubicBezTo>
                      <a:pt x="786" y="1423"/>
                      <a:pt x="786" y="1423"/>
                      <a:pt x="786" y="1423"/>
                    </a:cubicBezTo>
                    <a:cubicBezTo>
                      <a:pt x="928" y="1396"/>
                      <a:pt x="928" y="1396"/>
                      <a:pt x="928" y="1396"/>
                    </a:cubicBezTo>
                    <a:cubicBezTo>
                      <a:pt x="925" y="1249"/>
                      <a:pt x="925" y="1249"/>
                      <a:pt x="925" y="1249"/>
                    </a:cubicBezTo>
                    <a:lnTo>
                      <a:pt x="925" y="1249"/>
                    </a:lnTo>
                    <a:cubicBezTo>
                      <a:pt x="955" y="1238"/>
                      <a:pt x="981" y="1225"/>
                      <a:pt x="1008" y="1209"/>
                    </a:cubicBezTo>
                    <a:cubicBezTo>
                      <a:pt x="1011" y="1212"/>
                      <a:pt x="1011" y="1212"/>
                      <a:pt x="1011" y="1212"/>
                    </a:cubicBezTo>
                    <a:cubicBezTo>
                      <a:pt x="1120" y="1303"/>
                      <a:pt x="1120" y="1303"/>
                      <a:pt x="1120" y="1303"/>
                    </a:cubicBezTo>
                    <a:cubicBezTo>
                      <a:pt x="1230" y="1209"/>
                      <a:pt x="1230" y="1209"/>
                      <a:pt x="1230" y="1209"/>
                    </a:cubicBezTo>
                    <a:cubicBezTo>
                      <a:pt x="1158" y="1083"/>
                      <a:pt x="1158" y="1083"/>
                      <a:pt x="1158" y="1083"/>
                    </a:cubicBezTo>
                    <a:cubicBezTo>
                      <a:pt x="1158" y="1080"/>
                      <a:pt x="1158" y="1080"/>
                      <a:pt x="1158" y="1080"/>
                    </a:cubicBezTo>
                    <a:cubicBezTo>
                      <a:pt x="1176" y="1056"/>
                      <a:pt x="1195" y="1032"/>
                      <a:pt x="1211" y="1005"/>
                    </a:cubicBezTo>
                    <a:cubicBezTo>
                      <a:pt x="1217" y="1008"/>
                      <a:pt x="1217" y="1008"/>
                      <a:pt x="1217" y="1008"/>
                    </a:cubicBezTo>
                    <a:cubicBezTo>
                      <a:pt x="1353" y="1035"/>
                      <a:pt x="1353" y="1035"/>
                      <a:pt x="1353" y="1035"/>
                    </a:cubicBezTo>
                    <a:cubicBezTo>
                      <a:pt x="1404" y="899"/>
                      <a:pt x="1404" y="899"/>
                      <a:pt x="1404" y="899"/>
                    </a:cubicBezTo>
                    <a:cubicBezTo>
                      <a:pt x="1281" y="824"/>
                      <a:pt x="1281" y="824"/>
                      <a:pt x="1281" y="824"/>
                    </a:cubicBezTo>
                    <a:lnTo>
                      <a:pt x="1281" y="824"/>
                    </a:lnTo>
                    <a:cubicBezTo>
                      <a:pt x="1286" y="791"/>
                      <a:pt x="1289" y="762"/>
                      <a:pt x="1292" y="730"/>
                    </a:cubicBezTo>
                    <a:cubicBezTo>
                      <a:pt x="1297" y="730"/>
                      <a:pt x="1297" y="730"/>
                      <a:pt x="1297" y="730"/>
                    </a:cubicBezTo>
                    <a:cubicBezTo>
                      <a:pt x="1431" y="687"/>
                      <a:pt x="1431" y="687"/>
                      <a:pt x="1431" y="687"/>
                    </a:cubicBezTo>
                    <a:cubicBezTo>
                      <a:pt x="1409" y="545"/>
                      <a:pt x="1409" y="545"/>
                      <a:pt x="1409" y="545"/>
                    </a:cubicBezTo>
                    <a:cubicBezTo>
                      <a:pt x="1265" y="537"/>
                      <a:pt x="1265" y="537"/>
                      <a:pt x="1265" y="537"/>
                    </a:cubicBezTo>
                    <a:cubicBezTo>
                      <a:pt x="1257" y="530"/>
                      <a:pt x="1257" y="530"/>
                      <a:pt x="1257" y="530"/>
                    </a:cubicBezTo>
                    <a:cubicBezTo>
                      <a:pt x="1249" y="500"/>
                      <a:pt x="1241" y="476"/>
                      <a:pt x="1217" y="436"/>
                    </a:cubicBezTo>
                    <a:cubicBezTo>
                      <a:pt x="1219" y="433"/>
                      <a:pt x="1219" y="433"/>
                      <a:pt x="1219" y="433"/>
                    </a:cubicBezTo>
                    <a:cubicBezTo>
                      <a:pt x="1316" y="358"/>
                      <a:pt x="1316" y="358"/>
                      <a:pt x="1316" y="358"/>
                    </a:cubicBezTo>
                    <a:cubicBezTo>
                      <a:pt x="1230" y="241"/>
                      <a:pt x="1230" y="241"/>
                      <a:pt x="1230" y="241"/>
                    </a:cubicBezTo>
                    <a:cubicBezTo>
                      <a:pt x="1104" y="300"/>
                      <a:pt x="1104" y="300"/>
                      <a:pt x="1104" y="300"/>
                    </a:cubicBezTo>
                    <a:cubicBezTo>
                      <a:pt x="1107" y="297"/>
                      <a:pt x="1107" y="297"/>
                      <a:pt x="1107" y="297"/>
                    </a:cubicBezTo>
                    <a:cubicBezTo>
                      <a:pt x="1078" y="270"/>
                      <a:pt x="1048" y="243"/>
                      <a:pt x="1014" y="222"/>
                    </a:cubicBezTo>
                    <a:cubicBezTo>
                      <a:pt x="1016" y="216"/>
                      <a:pt x="1016" y="216"/>
                      <a:pt x="1016" y="216"/>
                    </a:cubicBezTo>
                    <a:cubicBezTo>
                      <a:pt x="1046" y="80"/>
                      <a:pt x="1046" y="80"/>
                      <a:pt x="1046" y="80"/>
                    </a:cubicBezTo>
                    <a:cubicBezTo>
                      <a:pt x="912" y="27"/>
                      <a:pt x="912" y="27"/>
                      <a:pt x="912" y="27"/>
                    </a:cubicBezTo>
                    <a:cubicBezTo>
                      <a:pt x="834" y="147"/>
                      <a:pt x="834" y="147"/>
                      <a:pt x="834" y="147"/>
                    </a:cubicBezTo>
                    <a:lnTo>
                      <a:pt x="834" y="147"/>
                    </a:lnTo>
                    <a:cubicBezTo>
                      <a:pt x="789" y="139"/>
                      <a:pt x="743" y="133"/>
                      <a:pt x="695" y="136"/>
                    </a:cubicBezTo>
                    <a:cubicBezTo>
                      <a:pt x="695" y="131"/>
                      <a:pt x="695" y="131"/>
                      <a:pt x="695" y="131"/>
                    </a:cubicBezTo>
                    <a:cubicBezTo>
                      <a:pt x="642" y="0"/>
                      <a:pt x="642" y="0"/>
                      <a:pt x="642" y="0"/>
                    </a:cubicBezTo>
                    <a:cubicBezTo>
                      <a:pt x="503" y="29"/>
                      <a:pt x="503" y="29"/>
                      <a:pt x="503" y="29"/>
                    </a:cubicBezTo>
                    <a:cubicBezTo>
                      <a:pt x="503" y="174"/>
                      <a:pt x="503" y="174"/>
                      <a:pt x="503" y="174"/>
                    </a:cubicBezTo>
                    <a:close/>
                    <a:moveTo>
                      <a:pt x="1096" y="428"/>
                    </a:moveTo>
                    <a:lnTo>
                      <a:pt x="1096" y="428"/>
                    </a:lnTo>
                    <a:cubicBezTo>
                      <a:pt x="1257" y="639"/>
                      <a:pt x="1211" y="939"/>
                      <a:pt x="1000" y="1097"/>
                    </a:cubicBezTo>
                    <a:cubicBezTo>
                      <a:pt x="786" y="1254"/>
                      <a:pt x="487" y="1212"/>
                      <a:pt x="329" y="1000"/>
                    </a:cubicBezTo>
                    <a:cubicBezTo>
                      <a:pt x="171" y="786"/>
                      <a:pt x="214" y="487"/>
                      <a:pt x="428" y="329"/>
                    </a:cubicBezTo>
                    <a:cubicBezTo>
                      <a:pt x="639" y="171"/>
                      <a:pt x="939" y="214"/>
                      <a:pt x="1096" y="42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10" name="Group 609">
              <a:extLst>
                <a:ext uri="{FF2B5EF4-FFF2-40B4-BE49-F238E27FC236}">
                  <a16:creationId xmlns:a16="http://schemas.microsoft.com/office/drawing/2014/main" xmlns="" id="{9F997E55-0FCD-4F02-B8BE-46F6FECAF4EF}"/>
                </a:ext>
              </a:extLst>
            </p:cNvPr>
            <p:cNvGrpSpPr/>
            <p:nvPr/>
          </p:nvGrpSpPr>
          <p:grpSpPr>
            <a:xfrm>
              <a:off x="4678706" y="615709"/>
              <a:ext cx="902761" cy="918626"/>
              <a:chOff x="15870042" y="3352414"/>
              <a:chExt cx="1197475" cy="1218519"/>
            </a:xfrm>
            <a:solidFill>
              <a:schemeClr val="accent1"/>
            </a:solidFill>
          </p:grpSpPr>
          <p:sp>
            <p:nvSpPr>
              <p:cNvPr id="628" name="Freeform 200">
                <a:extLst>
                  <a:ext uri="{FF2B5EF4-FFF2-40B4-BE49-F238E27FC236}">
                    <a16:creationId xmlns:a16="http://schemas.microsoft.com/office/drawing/2014/main" xmlns="" id="{69F77CC4-F30A-4692-8C52-3213DD5AF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9693" y="3606272"/>
                <a:ext cx="715100" cy="710803"/>
              </a:xfrm>
              <a:custGeom>
                <a:avLst/>
                <a:gdLst>
                  <a:gd name="T0" fmla="*/ 375 w 748"/>
                  <a:gd name="T1" fmla="*/ 0 h 747"/>
                  <a:gd name="T2" fmla="*/ 375 w 748"/>
                  <a:gd name="T3" fmla="*/ 0 h 747"/>
                  <a:gd name="T4" fmla="*/ 0 w 748"/>
                  <a:gd name="T5" fmla="*/ 372 h 747"/>
                  <a:gd name="T6" fmla="*/ 375 w 748"/>
                  <a:gd name="T7" fmla="*/ 746 h 747"/>
                  <a:gd name="T8" fmla="*/ 747 w 748"/>
                  <a:gd name="T9" fmla="*/ 372 h 747"/>
                  <a:gd name="T10" fmla="*/ 375 w 748"/>
                  <a:gd name="T11" fmla="*/ 0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8" h="747">
                    <a:moveTo>
                      <a:pt x="375" y="0"/>
                    </a:moveTo>
                    <a:lnTo>
                      <a:pt x="375" y="0"/>
                    </a:lnTo>
                    <a:cubicBezTo>
                      <a:pt x="169" y="0"/>
                      <a:pt x="0" y="166"/>
                      <a:pt x="0" y="372"/>
                    </a:cubicBezTo>
                    <a:cubicBezTo>
                      <a:pt x="0" y="578"/>
                      <a:pt x="169" y="746"/>
                      <a:pt x="375" y="746"/>
                    </a:cubicBezTo>
                    <a:cubicBezTo>
                      <a:pt x="581" y="746"/>
                      <a:pt x="747" y="578"/>
                      <a:pt x="747" y="372"/>
                    </a:cubicBezTo>
                    <a:cubicBezTo>
                      <a:pt x="747" y="166"/>
                      <a:pt x="581" y="0"/>
                      <a:pt x="3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9" name="Freeform 201">
                <a:extLst>
                  <a:ext uri="{FF2B5EF4-FFF2-40B4-BE49-F238E27FC236}">
                    <a16:creationId xmlns:a16="http://schemas.microsoft.com/office/drawing/2014/main" xmlns="" id="{F282238B-B63D-49C9-9E2E-45B073F96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70042" y="3352414"/>
                <a:ext cx="1197475" cy="1218519"/>
              </a:xfrm>
              <a:custGeom>
                <a:avLst/>
                <a:gdLst>
                  <a:gd name="T0" fmla="*/ 768 w 1253"/>
                  <a:gd name="T1" fmla="*/ 142 h 1274"/>
                  <a:gd name="T2" fmla="*/ 687 w 1253"/>
                  <a:gd name="T3" fmla="*/ 123 h 1274"/>
                  <a:gd name="T4" fmla="*/ 530 w 1253"/>
                  <a:gd name="T5" fmla="*/ 11 h 1274"/>
                  <a:gd name="T6" fmla="*/ 436 w 1253"/>
                  <a:gd name="T7" fmla="*/ 163 h 1274"/>
                  <a:gd name="T8" fmla="*/ 350 w 1253"/>
                  <a:gd name="T9" fmla="*/ 67 h 1274"/>
                  <a:gd name="T10" fmla="*/ 289 w 1253"/>
                  <a:gd name="T11" fmla="*/ 257 h 1274"/>
                  <a:gd name="T12" fmla="*/ 227 w 1253"/>
                  <a:gd name="T13" fmla="*/ 316 h 1274"/>
                  <a:gd name="T14" fmla="*/ 48 w 1253"/>
                  <a:gd name="T15" fmla="*/ 388 h 1274"/>
                  <a:gd name="T16" fmla="*/ 126 w 1253"/>
                  <a:gd name="T17" fmla="*/ 551 h 1274"/>
                  <a:gd name="T18" fmla="*/ 0 w 1253"/>
                  <a:gd name="T19" fmla="*/ 573 h 1274"/>
                  <a:gd name="T20" fmla="*/ 126 w 1253"/>
                  <a:gd name="T21" fmla="*/ 725 h 1274"/>
                  <a:gd name="T22" fmla="*/ 153 w 1253"/>
                  <a:gd name="T23" fmla="*/ 829 h 1274"/>
                  <a:gd name="T24" fmla="*/ 128 w 1253"/>
                  <a:gd name="T25" fmla="*/ 1022 h 1274"/>
                  <a:gd name="T26" fmla="*/ 340 w 1253"/>
                  <a:gd name="T27" fmla="*/ 1059 h 1274"/>
                  <a:gd name="T28" fmla="*/ 308 w 1253"/>
                  <a:gd name="T29" fmla="*/ 1182 h 1274"/>
                  <a:gd name="T30" fmla="*/ 500 w 1253"/>
                  <a:gd name="T31" fmla="*/ 1134 h 1274"/>
                  <a:gd name="T32" fmla="*/ 581 w 1253"/>
                  <a:gd name="T33" fmla="*/ 1150 h 1274"/>
                  <a:gd name="T34" fmla="*/ 610 w 1253"/>
                  <a:gd name="T35" fmla="*/ 1273 h 1274"/>
                  <a:gd name="T36" fmla="*/ 754 w 1253"/>
                  <a:gd name="T37" fmla="*/ 1137 h 1274"/>
                  <a:gd name="T38" fmla="*/ 832 w 1253"/>
                  <a:gd name="T39" fmla="*/ 1110 h 1274"/>
                  <a:gd name="T40" fmla="*/ 920 w 1253"/>
                  <a:gd name="T41" fmla="*/ 1206 h 1274"/>
                  <a:gd name="T42" fmla="*/ 979 w 1253"/>
                  <a:gd name="T43" fmla="*/ 1019 h 1274"/>
                  <a:gd name="T44" fmla="*/ 1035 w 1253"/>
                  <a:gd name="T45" fmla="*/ 958 h 1274"/>
                  <a:gd name="T46" fmla="*/ 1158 w 1253"/>
                  <a:gd name="T47" fmla="*/ 1001 h 1274"/>
                  <a:gd name="T48" fmla="*/ 1121 w 1253"/>
                  <a:gd name="T49" fmla="*/ 805 h 1274"/>
                  <a:gd name="T50" fmla="*/ 1140 w 1253"/>
                  <a:gd name="T51" fmla="*/ 712 h 1274"/>
                  <a:gd name="T52" fmla="*/ 1252 w 1253"/>
                  <a:gd name="T53" fmla="*/ 704 h 1274"/>
                  <a:gd name="T54" fmla="*/ 1134 w 1253"/>
                  <a:gd name="T55" fmla="*/ 551 h 1274"/>
                  <a:gd name="T56" fmla="*/ 1107 w 1253"/>
                  <a:gd name="T57" fmla="*/ 447 h 1274"/>
                  <a:gd name="T58" fmla="*/ 1206 w 1253"/>
                  <a:gd name="T59" fmla="*/ 361 h 1274"/>
                  <a:gd name="T60" fmla="*/ 1019 w 1253"/>
                  <a:gd name="T61" fmla="*/ 297 h 1274"/>
                  <a:gd name="T62" fmla="*/ 928 w 1253"/>
                  <a:gd name="T63" fmla="*/ 214 h 1274"/>
                  <a:gd name="T64" fmla="*/ 960 w 1253"/>
                  <a:gd name="T65" fmla="*/ 91 h 1274"/>
                  <a:gd name="T66" fmla="*/ 768 w 1253"/>
                  <a:gd name="T67" fmla="*/ 142 h 1274"/>
                  <a:gd name="T68" fmla="*/ 1059 w 1253"/>
                  <a:gd name="T69" fmla="*/ 637 h 1274"/>
                  <a:gd name="T70" fmla="*/ 206 w 1253"/>
                  <a:gd name="T71" fmla="*/ 637 h 1274"/>
                  <a:gd name="T72" fmla="*/ 1059 w 1253"/>
                  <a:gd name="T73" fmla="*/ 637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53" h="1274">
                    <a:moveTo>
                      <a:pt x="768" y="142"/>
                    </a:moveTo>
                    <a:lnTo>
                      <a:pt x="768" y="142"/>
                    </a:lnTo>
                    <a:cubicBezTo>
                      <a:pt x="743" y="134"/>
                      <a:pt x="717" y="129"/>
                      <a:pt x="687" y="126"/>
                    </a:cubicBezTo>
                    <a:cubicBezTo>
                      <a:pt x="687" y="123"/>
                      <a:pt x="687" y="123"/>
                      <a:pt x="687" y="123"/>
                    </a:cubicBezTo>
                    <a:cubicBezTo>
                      <a:pt x="658" y="0"/>
                      <a:pt x="658" y="0"/>
                      <a:pt x="658" y="0"/>
                    </a:cubicBezTo>
                    <a:cubicBezTo>
                      <a:pt x="530" y="11"/>
                      <a:pt x="530" y="11"/>
                      <a:pt x="530" y="11"/>
                    </a:cubicBezTo>
                    <a:cubicBezTo>
                      <a:pt x="514" y="136"/>
                      <a:pt x="514" y="136"/>
                      <a:pt x="514" y="136"/>
                    </a:cubicBezTo>
                    <a:cubicBezTo>
                      <a:pt x="487" y="145"/>
                      <a:pt x="460" y="153"/>
                      <a:pt x="436" y="163"/>
                    </a:cubicBezTo>
                    <a:cubicBezTo>
                      <a:pt x="433" y="161"/>
                      <a:pt x="433" y="161"/>
                      <a:pt x="433" y="161"/>
                    </a:cubicBezTo>
                    <a:cubicBezTo>
                      <a:pt x="350" y="67"/>
                      <a:pt x="350" y="67"/>
                      <a:pt x="350" y="67"/>
                    </a:cubicBezTo>
                    <a:cubicBezTo>
                      <a:pt x="241" y="136"/>
                      <a:pt x="241" y="136"/>
                      <a:pt x="241" y="136"/>
                    </a:cubicBezTo>
                    <a:cubicBezTo>
                      <a:pt x="289" y="257"/>
                      <a:pt x="289" y="257"/>
                      <a:pt x="289" y="257"/>
                    </a:cubicBezTo>
                    <a:cubicBezTo>
                      <a:pt x="268" y="275"/>
                      <a:pt x="249" y="294"/>
                      <a:pt x="230" y="316"/>
                    </a:cubicBezTo>
                    <a:cubicBezTo>
                      <a:pt x="227" y="316"/>
                      <a:pt x="227" y="316"/>
                      <a:pt x="227" y="316"/>
                    </a:cubicBezTo>
                    <a:cubicBezTo>
                      <a:pt x="110" y="275"/>
                      <a:pt x="110" y="275"/>
                      <a:pt x="110" y="275"/>
                    </a:cubicBezTo>
                    <a:cubicBezTo>
                      <a:pt x="48" y="388"/>
                      <a:pt x="48" y="388"/>
                      <a:pt x="48" y="388"/>
                    </a:cubicBezTo>
                    <a:cubicBezTo>
                      <a:pt x="147" y="471"/>
                      <a:pt x="147" y="471"/>
                      <a:pt x="147" y="471"/>
                    </a:cubicBezTo>
                    <a:cubicBezTo>
                      <a:pt x="137" y="495"/>
                      <a:pt x="131" y="514"/>
                      <a:pt x="126" y="551"/>
                    </a:cubicBezTo>
                    <a:cubicBezTo>
                      <a:pt x="123" y="551"/>
                      <a:pt x="123" y="551"/>
                      <a:pt x="123" y="551"/>
                    </a:cubicBezTo>
                    <a:cubicBezTo>
                      <a:pt x="0" y="573"/>
                      <a:pt x="0" y="573"/>
                      <a:pt x="0" y="573"/>
                    </a:cubicBezTo>
                    <a:cubicBezTo>
                      <a:pt x="0" y="701"/>
                      <a:pt x="0" y="701"/>
                      <a:pt x="0" y="701"/>
                    </a:cubicBezTo>
                    <a:cubicBezTo>
                      <a:pt x="126" y="725"/>
                      <a:pt x="126" y="725"/>
                      <a:pt x="126" y="725"/>
                    </a:cubicBezTo>
                    <a:cubicBezTo>
                      <a:pt x="131" y="760"/>
                      <a:pt x="142" y="794"/>
                      <a:pt x="155" y="829"/>
                    </a:cubicBezTo>
                    <a:cubicBezTo>
                      <a:pt x="153" y="829"/>
                      <a:pt x="153" y="829"/>
                      <a:pt x="153" y="829"/>
                    </a:cubicBezTo>
                    <a:cubicBezTo>
                      <a:pt x="59" y="912"/>
                      <a:pt x="59" y="912"/>
                      <a:pt x="59" y="912"/>
                    </a:cubicBezTo>
                    <a:cubicBezTo>
                      <a:pt x="128" y="1022"/>
                      <a:pt x="128" y="1022"/>
                      <a:pt x="128" y="1022"/>
                    </a:cubicBezTo>
                    <a:cubicBezTo>
                      <a:pt x="249" y="977"/>
                      <a:pt x="249" y="977"/>
                      <a:pt x="249" y="977"/>
                    </a:cubicBezTo>
                    <a:cubicBezTo>
                      <a:pt x="275" y="1008"/>
                      <a:pt x="305" y="1038"/>
                      <a:pt x="340" y="1059"/>
                    </a:cubicBezTo>
                    <a:cubicBezTo>
                      <a:pt x="340" y="1062"/>
                      <a:pt x="340" y="1062"/>
                      <a:pt x="340" y="1062"/>
                    </a:cubicBezTo>
                    <a:cubicBezTo>
                      <a:pt x="308" y="1182"/>
                      <a:pt x="308" y="1182"/>
                      <a:pt x="308" y="1182"/>
                    </a:cubicBezTo>
                    <a:cubicBezTo>
                      <a:pt x="423" y="1238"/>
                      <a:pt x="423" y="1238"/>
                      <a:pt x="423" y="1238"/>
                    </a:cubicBezTo>
                    <a:cubicBezTo>
                      <a:pt x="500" y="1134"/>
                      <a:pt x="500" y="1134"/>
                      <a:pt x="500" y="1134"/>
                    </a:cubicBezTo>
                    <a:lnTo>
                      <a:pt x="500" y="1134"/>
                    </a:lnTo>
                    <a:cubicBezTo>
                      <a:pt x="524" y="1140"/>
                      <a:pt x="554" y="1148"/>
                      <a:pt x="581" y="1150"/>
                    </a:cubicBezTo>
                    <a:cubicBezTo>
                      <a:pt x="581" y="1153"/>
                      <a:pt x="581" y="1153"/>
                      <a:pt x="581" y="1153"/>
                    </a:cubicBezTo>
                    <a:cubicBezTo>
                      <a:pt x="610" y="1273"/>
                      <a:pt x="610" y="1273"/>
                      <a:pt x="610" y="1273"/>
                    </a:cubicBezTo>
                    <a:cubicBezTo>
                      <a:pt x="738" y="1265"/>
                      <a:pt x="738" y="1265"/>
                      <a:pt x="738" y="1265"/>
                    </a:cubicBezTo>
                    <a:cubicBezTo>
                      <a:pt x="754" y="1137"/>
                      <a:pt x="754" y="1137"/>
                      <a:pt x="754" y="1137"/>
                    </a:cubicBezTo>
                    <a:lnTo>
                      <a:pt x="754" y="1137"/>
                    </a:lnTo>
                    <a:cubicBezTo>
                      <a:pt x="781" y="1129"/>
                      <a:pt x="808" y="1121"/>
                      <a:pt x="832" y="1110"/>
                    </a:cubicBezTo>
                    <a:cubicBezTo>
                      <a:pt x="835" y="1116"/>
                      <a:pt x="835" y="1116"/>
                      <a:pt x="835" y="1116"/>
                    </a:cubicBezTo>
                    <a:cubicBezTo>
                      <a:pt x="920" y="1206"/>
                      <a:pt x="920" y="1206"/>
                      <a:pt x="920" y="1206"/>
                    </a:cubicBezTo>
                    <a:cubicBezTo>
                      <a:pt x="1027" y="1137"/>
                      <a:pt x="1027" y="1137"/>
                      <a:pt x="1027" y="1137"/>
                    </a:cubicBezTo>
                    <a:cubicBezTo>
                      <a:pt x="979" y="1019"/>
                      <a:pt x="979" y="1019"/>
                      <a:pt x="979" y="1019"/>
                    </a:cubicBezTo>
                    <a:cubicBezTo>
                      <a:pt x="979" y="1017"/>
                      <a:pt x="979" y="1017"/>
                      <a:pt x="979" y="1017"/>
                    </a:cubicBezTo>
                    <a:cubicBezTo>
                      <a:pt x="1000" y="998"/>
                      <a:pt x="1019" y="979"/>
                      <a:pt x="1035" y="958"/>
                    </a:cubicBezTo>
                    <a:cubicBezTo>
                      <a:pt x="1041" y="960"/>
                      <a:pt x="1041" y="960"/>
                      <a:pt x="1041" y="960"/>
                    </a:cubicBezTo>
                    <a:cubicBezTo>
                      <a:pt x="1158" y="1001"/>
                      <a:pt x="1158" y="1001"/>
                      <a:pt x="1158" y="1001"/>
                    </a:cubicBezTo>
                    <a:cubicBezTo>
                      <a:pt x="1220" y="888"/>
                      <a:pt x="1220" y="888"/>
                      <a:pt x="1220" y="888"/>
                    </a:cubicBezTo>
                    <a:cubicBezTo>
                      <a:pt x="1121" y="805"/>
                      <a:pt x="1121" y="805"/>
                      <a:pt x="1121" y="805"/>
                    </a:cubicBezTo>
                    <a:cubicBezTo>
                      <a:pt x="1118" y="797"/>
                      <a:pt x="1118" y="797"/>
                      <a:pt x="1118" y="797"/>
                    </a:cubicBezTo>
                    <a:cubicBezTo>
                      <a:pt x="1129" y="770"/>
                      <a:pt x="1134" y="749"/>
                      <a:pt x="1140" y="712"/>
                    </a:cubicBezTo>
                    <a:cubicBezTo>
                      <a:pt x="1145" y="712"/>
                      <a:pt x="1145" y="712"/>
                      <a:pt x="1145" y="712"/>
                    </a:cubicBezTo>
                    <a:cubicBezTo>
                      <a:pt x="1252" y="704"/>
                      <a:pt x="1252" y="704"/>
                      <a:pt x="1252" y="704"/>
                    </a:cubicBezTo>
                    <a:cubicBezTo>
                      <a:pt x="1252" y="575"/>
                      <a:pt x="1252" y="575"/>
                      <a:pt x="1252" y="575"/>
                    </a:cubicBezTo>
                    <a:cubicBezTo>
                      <a:pt x="1134" y="551"/>
                      <a:pt x="1134" y="551"/>
                      <a:pt x="1134" y="551"/>
                    </a:cubicBezTo>
                    <a:cubicBezTo>
                      <a:pt x="1137" y="551"/>
                      <a:pt x="1137" y="551"/>
                      <a:pt x="1137" y="551"/>
                    </a:cubicBezTo>
                    <a:cubicBezTo>
                      <a:pt x="1129" y="514"/>
                      <a:pt x="1121" y="479"/>
                      <a:pt x="1107" y="447"/>
                    </a:cubicBezTo>
                    <a:cubicBezTo>
                      <a:pt x="1113" y="444"/>
                      <a:pt x="1113" y="444"/>
                      <a:pt x="1113" y="444"/>
                    </a:cubicBezTo>
                    <a:cubicBezTo>
                      <a:pt x="1206" y="361"/>
                      <a:pt x="1206" y="361"/>
                      <a:pt x="1206" y="361"/>
                    </a:cubicBezTo>
                    <a:cubicBezTo>
                      <a:pt x="1140" y="251"/>
                      <a:pt x="1140" y="251"/>
                      <a:pt x="1140" y="251"/>
                    </a:cubicBezTo>
                    <a:cubicBezTo>
                      <a:pt x="1019" y="297"/>
                      <a:pt x="1019" y="297"/>
                      <a:pt x="1019" y="297"/>
                    </a:cubicBezTo>
                    <a:lnTo>
                      <a:pt x="1019" y="297"/>
                    </a:lnTo>
                    <a:cubicBezTo>
                      <a:pt x="992" y="268"/>
                      <a:pt x="960" y="238"/>
                      <a:pt x="928" y="214"/>
                    </a:cubicBezTo>
                    <a:cubicBezTo>
                      <a:pt x="928" y="211"/>
                      <a:pt x="928" y="211"/>
                      <a:pt x="928" y="211"/>
                    </a:cubicBezTo>
                    <a:cubicBezTo>
                      <a:pt x="960" y="91"/>
                      <a:pt x="960" y="91"/>
                      <a:pt x="960" y="91"/>
                    </a:cubicBezTo>
                    <a:cubicBezTo>
                      <a:pt x="845" y="37"/>
                      <a:pt x="845" y="37"/>
                      <a:pt x="845" y="37"/>
                    </a:cubicBezTo>
                    <a:cubicBezTo>
                      <a:pt x="768" y="142"/>
                      <a:pt x="768" y="142"/>
                      <a:pt x="768" y="142"/>
                    </a:cubicBezTo>
                    <a:close/>
                    <a:moveTo>
                      <a:pt x="1059" y="637"/>
                    </a:moveTo>
                    <a:lnTo>
                      <a:pt x="1059" y="637"/>
                    </a:lnTo>
                    <a:cubicBezTo>
                      <a:pt x="1059" y="872"/>
                      <a:pt x="869" y="1065"/>
                      <a:pt x="634" y="1065"/>
                    </a:cubicBezTo>
                    <a:cubicBezTo>
                      <a:pt x="396" y="1065"/>
                      <a:pt x="206" y="872"/>
                      <a:pt x="206" y="637"/>
                    </a:cubicBezTo>
                    <a:cubicBezTo>
                      <a:pt x="206" y="401"/>
                      <a:pt x="396" y="211"/>
                      <a:pt x="634" y="211"/>
                    </a:cubicBezTo>
                    <a:cubicBezTo>
                      <a:pt x="869" y="211"/>
                      <a:pt x="1059" y="401"/>
                      <a:pt x="1059" y="63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11" name="Group 610">
              <a:extLst>
                <a:ext uri="{FF2B5EF4-FFF2-40B4-BE49-F238E27FC236}">
                  <a16:creationId xmlns:a16="http://schemas.microsoft.com/office/drawing/2014/main" xmlns="" id="{4FE2C5D2-AFB9-4E63-A686-7F8D78B3FF28}"/>
                </a:ext>
              </a:extLst>
            </p:cNvPr>
            <p:cNvGrpSpPr/>
            <p:nvPr/>
          </p:nvGrpSpPr>
          <p:grpSpPr>
            <a:xfrm>
              <a:off x="6264121" y="1336575"/>
              <a:ext cx="778353" cy="791039"/>
              <a:chOff x="17973028" y="4308613"/>
              <a:chExt cx="1032452" cy="1049280"/>
            </a:xfrm>
            <a:solidFill>
              <a:schemeClr val="accent1"/>
            </a:solidFill>
          </p:grpSpPr>
          <p:sp>
            <p:nvSpPr>
              <p:cNvPr id="626" name="Freeform 202">
                <a:extLst>
                  <a:ext uri="{FF2B5EF4-FFF2-40B4-BE49-F238E27FC236}">
                    <a16:creationId xmlns:a16="http://schemas.microsoft.com/office/drawing/2014/main" xmlns="" id="{673F2104-D9F2-4270-9634-54BC63A85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88827" y="4528623"/>
                <a:ext cx="613547" cy="613490"/>
              </a:xfrm>
              <a:custGeom>
                <a:avLst/>
                <a:gdLst>
                  <a:gd name="T0" fmla="*/ 321 w 643"/>
                  <a:gd name="T1" fmla="*/ 0 h 646"/>
                  <a:gd name="T2" fmla="*/ 321 w 643"/>
                  <a:gd name="T3" fmla="*/ 0 h 646"/>
                  <a:gd name="T4" fmla="*/ 0 w 643"/>
                  <a:gd name="T5" fmla="*/ 321 h 646"/>
                  <a:gd name="T6" fmla="*/ 321 w 643"/>
                  <a:gd name="T7" fmla="*/ 645 h 646"/>
                  <a:gd name="T8" fmla="*/ 642 w 643"/>
                  <a:gd name="T9" fmla="*/ 321 h 646"/>
                  <a:gd name="T10" fmla="*/ 321 w 643"/>
                  <a:gd name="T11" fmla="*/ 0 h 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3" h="646">
                    <a:moveTo>
                      <a:pt x="321" y="0"/>
                    </a:moveTo>
                    <a:lnTo>
                      <a:pt x="321" y="0"/>
                    </a:lnTo>
                    <a:cubicBezTo>
                      <a:pt x="144" y="0"/>
                      <a:pt x="0" y="145"/>
                      <a:pt x="0" y="321"/>
                    </a:cubicBezTo>
                    <a:cubicBezTo>
                      <a:pt x="0" y="500"/>
                      <a:pt x="144" y="645"/>
                      <a:pt x="321" y="645"/>
                    </a:cubicBezTo>
                    <a:cubicBezTo>
                      <a:pt x="500" y="645"/>
                      <a:pt x="642" y="500"/>
                      <a:pt x="642" y="321"/>
                    </a:cubicBezTo>
                    <a:cubicBezTo>
                      <a:pt x="642" y="145"/>
                      <a:pt x="500" y="0"/>
                      <a:pt x="321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7" name="Freeform 203">
                <a:extLst>
                  <a:ext uri="{FF2B5EF4-FFF2-40B4-BE49-F238E27FC236}">
                    <a16:creationId xmlns:a16="http://schemas.microsoft.com/office/drawing/2014/main" xmlns="" id="{46F69637-B814-4D8E-A421-5844D702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73028" y="4308613"/>
                <a:ext cx="1032452" cy="1049280"/>
              </a:xfrm>
              <a:custGeom>
                <a:avLst/>
                <a:gdLst>
                  <a:gd name="T0" fmla="*/ 664 w 1082"/>
                  <a:gd name="T1" fmla="*/ 120 h 1100"/>
                  <a:gd name="T2" fmla="*/ 594 w 1082"/>
                  <a:gd name="T3" fmla="*/ 104 h 1100"/>
                  <a:gd name="T4" fmla="*/ 458 w 1082"/>
                  <a:gd name="T5" fmla="*/ 8 h 1100"/>
                  <a:gd name="T6" fmla="*/ 375 w 1082"/>
                  <a:gd name="T7" fmla="*/ 139 h 1100"/>
                  <a:gd name="T8" fmla="*/ 303 w 1082"/>
                  <a:gd name="T9" fmla="*/ 59 h 1100"/>
                  <a:gd name="T10" fmla="*/ 249 w 1082"/>
                  <a:gd name="T11" fmla="*/ 222 h 1100"/>
                  <a:gd name="T12" fmla="*/ 198 w 1082"/>
                  <a:gd name="T13" fmla="*/ 273 h 1100"/>
                  <a:gd name="T14" fmla="*/ 43 w 1082"/>
                  <a:gd name="T15" fmla="*/ 334 h 1100"/>
                  <a:gd name="T16" fmla="*/ 110 w 1082"/>
                  <a:gd name="T17" fmla="*/ 476 h 1100"/>
                  <a:gd name="T18" fmla="*/ 0 w 1082"/>
                  <a:gd name="T19" fmla="*/ 492 h 1100"/>
                  <a:gd name="T20" fmla="*/ 110 w 1082"/>
                  <a:gd name="T21" fmla="*/ 626 h 1100"/>
                  <a:gd name="T22" fmla="*/ 134 w 1082"/>
                  <a:gd name="T23" fmla="*/ 717 h 1100"/>
                  <a:gd name="T24" fmla="*/ 110 w 1082"/>
                  <a:gd name="T25" fmla="*/ 882 h 1100"/>
                  <a:gd name="T26" fmla="*/ 294 w 1082"/>
                  <a:gd name="T27" fmla="*/ 915 h 1100"/>
                  <a:gd name="T28" fmla="*/ 265 w 1082"/>
                  <a:gd name="T29" fmla="*/ 1022 h 1100"/>
                  <a:gd name="T30" fmla="*/ 431 w 1082"/>
                  <a:gd name="T31" fmla="*/ 976 h 1100"/>
                  <a:gd name="T32" fmla="*/ 501 w 1082"/>
                  <a:gd name="T33" fmla="*/ 990 h 1100"/>
                  <a:gd name="T34" fmla="*/ 527 w 1082"/>
                  <a:gd name="T35" fmla="*/ 1099 h 1100"/>
                  <a:gd name="T36" fmla="*/ 650 w 1082"/>
                  <a:gd name="T37" fmla="*/ 982 h 1100"/>
                  <a:gd name="T38" fmla="*/ 720 w 1082"/>
                  <a:gd name="T39" fmla="*/ 957 h 1100"/>
                  <a:gd name="T40" fmla="*/ 792 w 1082"/>
                  <a:gd name="T41" fmla="*/ 1040 h 1100"/>
                  <a:gd name="T42" fmla="*/ 846 w 1082"/>
                  <a:gd name="T43" fmla="*/ 877 h 1100"/>
                  <a:gd name="T44" fmla="*/ 894 w 1082"/>
                  <a:gd name="T45" fmla="*/ 826 h 1100"/>
                  <a:gd name="T46" fmla="*/ 998 w 1082"/>
                  <a:gd name="T47" fmla="*/ 861 h 1100"/>
                  <a:gd name="T48" fmla="*/ 969 w 1082"/>
                  <a:gd name="T49" fmla="*/ 693 h 1100"/>
                  <a:gd name="T50" fmla="*/ 985 w 1082"/>
                  <a:gd name="T51" fmla="*/ 612 h 1100"/>
                  <a:gd name="T52" fmla="*/ 1081 w 1082"/>
                  <a:gd name="T53" fmla="*/ 607 h 1100"/>
                  <a:gd name="T54" fmla="*/ 979 w 1082"/>
                  <a:gd name="T55" fmla="*/ 473 h 1100"/>
                  <a:gd name="T56" fmla="*/ 958 w 1082"/>
                  <a:gd name="T57" fmla="*/ 385 h 1100"/>
                  <a:gd name="T58" fmla="*/ 1043 w 1082"/>
                  <a:gd name="T59" fmla="*/ 313 h 1100"/>
                  <a:gd name="T60" fmla="*/ 881 w 1082"/>
                  <a:gd name="T61" fmla="*/ 257 h 1100"/>
                  <a:gd name="T62" fmla="*/ 800 w 1082"/>
                  <a:gd name="T63" fmla="*/ 184 h 1100"/>
                  <a:gd name="T64" fmla="*/ 830 w 1082"/>
                  <a:gd name="T65" fmla="*/ 78 h 1100"/>
                  <a:gd name="T66" fmla="*/ 664 w 1082"/>
                  <a:gd name="T67" fmla="*/ 120 h 1100"/>
                  <a:gd name="T68" fmla="*/ 915 w 1082"/>
                  <a:gd name="T69" fmla="*/ 548 h 1100"/>
                  <a:gd name="T70" fmla="*/ 179 w 1082"/>
                  <a:gd name="T71" fmla="*/ 548 h 1100"/>
                  <a:gd name="T72" fmla="*/ 915 w 1082"/>
                  <a:gd name="T73" fmla="*/ 548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82" h="1100">
                    <a:moveTo>
                      <a:pt x="664" y="120"/>
                    </a:moveTo>
                    <a:lnTo>
                      <a:pt x="664" y="120"/>
                    </a:lnTo>
                    <a:cubicBezTo>
                      <a:pt x="642" y="115"/>
                      <a:pt x="618" y="109"/>
                      <a:pt x="594" y="107"/>
                    </a:cubicBezTo>
                    <a:cubicBezTo>
                      <a:pt x="594" y="104"/>
                      <a:pt x="594" y="104"/>
                      <a:pt x="594" y="104"/>
                    </a:cubicBezTo>
                    <a:cubicBezTo>
                      <a:pt x="568" y="0"/>
                      <a:pt x="568" y="0"/>
                      <a:pt x="568" y="0"/>
                    </a:cubicBezTo>
                    <a:cubicBezTo>
                      <a:pt x="458" y="8"/>
                      <a:pt x="458" y="8"/>
                      <a:pt x="458" y="8"/>
                    </a:cubicBezTo>
                    <a:cubicBezTo>
                      <a:pt x="444" y="118"/>
                      <a:pt x="444" y="118"/>
                      <a:pt x="444" y="118"/>
                    </a:cubicBezTo>
                    <a:cubicBezTo>
                      <a:pt x="420" y="123"/>
                      <a:pt x="396" y="131"/>
                      <a:pt x="375" y="139"/>
                    </a:cubicBezTo>
                    <a:lnTo>
                      <a:pt x="375" y="139"/>
                    </a:lnTo>
                    <a:cubicBezTo>
                      <a:pt x="303" y="59"/>
                      <a:pt x="303" y="59"/>
                      <a:pt x="303" y="59"/>
                    </a:cubicBezTo>
                    <a:cubicBezTo>
                      <a:pt x="209" y="118"/>
                      <a:pt x="209" y="118"/>
                      <a:pt x="209" y="118"/>
                    </a:cubicBezTo>
                    <a:cubicBezTo>
                      <a:pt x="249" y="222"/>
                      <a:pt x="249" y="222"/>
                      <a:pt x="249" y="222"/>
                    </a:cubicBezTo>
                    <a:cubicBezTo>
                      <a:pt x="230" y="238"/>
                      <a:pt x="214" y="254"/>
                      <a:pt x="201" y="273"/>
                    </a:cubicBezTo>
                    <a:cubicBezTo>
                      <a:pt x="198" y="273"/>
                      <a:pt x="198" y="273"/>
                      <a:pt x="198" y="273"/>
                    </a:cubicBezTo>
                    <a:cubicBezTo>
                      <a:pt x="97" y="238"/>
                      <a:pt x="97" y="238"/>
                      <a:pt x="97" y="238"/>
                    </a:cubicBezTo>
                    <a:cubicBezTo>
                      <a:pt x="43" y="334"/>
                      <a:pt x="43" y="334"/>
                      <a:pt x="43" y="334"/>
                    </a:cubicBezTo>
                    <a:cubicBezTo>
                      <a:pt x="126" y="404"/>
                      <a:pt x="126" y="404"/>
                      <a:pt x="126" y="404"/>
                    </a:cubicBezTo>
                    <a:cubicBezTo>
                      <a:pt x="121" y="428"/>
                      <a:pt x="113" y="444"/>
                      <a:pt x="110" y="476"/>
                    </a:cubicBezTo>
                    <a:cubicBezTo>
                      <a:pt x="107" y="476"/>
                      <a:pt x="107" y="476"/>
                      <a:pt x="107" y="476"/>
                    </a:cubicBezTo>
                    <a:cubicBezTo>
                      <a:pt x="0" y="492"/>
                      <a:pt x="0" y="492"/>
                      <a:pt x="0" y="492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110" y="626"/>
                      <a:pt x="110" y="626"/>
                      <a:pt x="110" y="626"/>
                    </a:cubicBezTo>
                    <a:cubicBezTo>
                      <a:pt x="115" y="655"/>
                      <a:pt x="123" y="687"/>
                      <a:pt x="134" y="714"/>
                    </a:cubicBezTo>
                    <a:cubicBezTo>
                      <a:pt x="134" y="717"/>
                      <a:pt x="134" y="717"/>
                      <a:pt x="134" y="717"/>
                    </a:cubicBezTo>
                    <a:cubicBezTo>
                      <a:pt x="54" y="786"/>
                      <a:pt x="54" y="786"/>
                      <a:pt x="54" y="786"/>
                    </a:cubicBezTo>
                    <a:cubicBezTo>
                      <a:pt x="110" y="882"/>
                      <a:pt x="110" y="882"/>
                      <a:pt x="110" y="882"/>
                    </a:cubicBezTo>
                    <a:cubicBezTo>
                      <a:pt x="214" y="842"/>
                      <a:pt x="214" y="842"/>
                      <a:pt x="214" y="842"/>
                    </a:cubicBezTo>
                    <a:cubicBezTo>
                      <a:pt x="238" y="869"/>
                      <a:pt x="265" y="893"/>
                      <a:pt x="294" y="915"/>
                    </a:cubicBezTo>
                    <a:cubicBezTo>
                      <a:pt x="294" y="917"/>
                      <a:pt x="294" y="917"/>
                      <a:pt x="294" y="917"/>
                    </a:cubicBezTo>
                    <a:cubicBezTo>
                      <a:pt x="265" y="1022"/>
                      <a:pt x="265" y="1022"/>
                      <a:pt x="265" y="1022"/>
                    </a:cubicBezTo>
                    <a:cubicBezTo>
                      <a:pt x="367" y="1067"/>
                      <a:pt x="367" y="1067"/>
                      <a:pt x="367" y="1067"/>
                    </a:cubicBezTo>
                    <a:cubicBezTo>
                      <a:pt x="431" y="976"/>
                      <a:pt x="431" y="976"/>
                      <a:pt x="431" y="976"/>
                    </a:cubicBezTo>
                    <a:lnTo>
                      <a:pt x="431" y="976"/>
                    </a:lnTo>
                    <a:cubicBezTo>
                      <a:pt x="455" y="984"/>
                      <a:pt x="477" y="990"/>
                      <a:pt x="501" y="990"/>
                    </a:cubicBezTo>
                    <a:cubicBezTo>
                      <a:pt x="501" y="992"/>
                      <a:pt x="501" y="992"/>
                      <a:pt x="501" y="992"/>
                    </a:cubicBezTo>
                    <a:cubicBezTo>
                      <a:pt x="527" y="1099"/>
                      <a:pt x="527" y="1099"/>
                      <a:pt x="527" y="1099"/>
                    </a:cubicBezTo>
                    <a:cubicBezTo>
                      <a:pt x="637" y="1091"/>
                      <a:pt x="637" y="1091"/>
                      <a:pt x="637" y="1091"/>
                    </a:cubicBezTo>
                    <a:cubicBezTo>
                      <a:pt x="650" y="982"/>
                      <a:pt x="650" y="982"/>
                      <a:pt x="650" y="982"/>
                    </a:cubicBezTo>
                    <a:cubicBezTo>
                      <a:pt x="650" y="979"/>
                      <a:pt x="650" y="979"/>
                      <a:pt x="650" y="979"/>
                    </a:cubicBezTo>
                    <a:cubicBezTo>
                      <a:pt x="674" y="973"/>
                      <a:pt x="698" y="968"/>
                      <a:pt x="720" y="957"/>
                    </a:cubicBezTo>
                    <a:cubicBezTo>
                      <a:pt x="720" y="960"/>
                      <a:pt x="720" y="960"/>
                      <a:pt x="720" y="960"/>
                    </a:cubicBezTo>
                    <a:cubicBezTo>
                      <a:pt x="792" y="1040"/>
                      <a:pt x="792" y="1040"/>
                      <a:pt x="792" y="1040"/>
                    </a:cubicBezTo>
                    <a:cubicBezTo>
                      <a:pt x="886" y="982"/>
                      <a:pt x="886" y="982"/>
                      <a:pt x="886" y="982"/>
                    </a:cubicBezTo>
                    <a:cubicBezTo>
                      <a:pt x="846" y="877"/>
                      <a:pt x="846" y="877"/>
                      <a:pt x="846" y="877"/>
                    </a:cubicBezTo>
                    <a:lnTo>
                      <a:pt x="846" y="877"/>
                    </a:lnTo>
                    <a:cubicBezTo>
                      <a:pt x="862" y="861"/>
                      <a:pt x="881" y="842"/>
                      <a:pt x="894" y="826"/>
                    </a:cubicBezTo>
                    <a:cubicBezTo>
                      <a:pt x="896" y="826"/>
                      <a:pt x="896" y="826"/>
                      <a:pt x="896" y="826"/>
                    </a:cubicBezTo>
                    <a:cubicBezTo>
                      <a:pt x="998" y="861"/>
                      <a:pt x="998" y="861"/>
                      <a:pt x="998" y="861"/>
                    </a:cubicBezTo>
                    <a:cubicBezTo>
                      <a:pt x="1052" y="765"/>
                      <a:pt x="1052" y="765"/>
                      <a:pt x="1052" y="765"/>
                    </a:cubicBezTo>
                    <a:cubicBezTo>
                      <a:pt x="969" y="693"/>
                      <a:pt x="969" y="693"/>
                      <a:pt x="969" y="693"/>
                    </a:cubicBezTo>
                    <a:cubicBezTo>
                      <a:pt x="966" y="687"/>
                      <a:pt x="966" y="687"/>
                      <a:pt x="966" y="687"/>
                    </a:cubicBezTo>
                    <a:cubicBezTo>
                      <a:pt x="974" y="666"/>
                      <a:pt x="979" y="644"/>
                      <a:pt x="985" y="612"/>
                    </a:cubicBezTo>
                    <a:cubicBezTo>
                      <a:pt x="987" y="612"/>
                      <a:pt x="987" y="612"/>
                      <a:pt x="987" y="612"/>
                    </a:cubicBezTo>
                    <a:cubicBezTo>
                      <a:pt x="1081" y="607"/>
                      <a:pt x="1081" y="607"/>
                      <a:pt x="1081" y="607"/>
                    </a:cubicBezTo>
                    <a:cubicBezTo>
                      <a:pt x="1081" y="495"/>
                      <a:pt x="1081" y="495"/>
                      <a:pt x="1081" y="495"/>
                    </a:cubicBezTo>
                    <a:cubicBezTo>
                      <a:pt x="979" y="473"/>
                      <a:pt x="979" y="473"/>
                      <a:pt x="979" y="473"/>
                    </a:cubicBezTo>
                    <a:lnTo>
                      <a:pt x="979" y="473"/>
                    </a:lnTo>
                    <a:cubicBezTo>
                      <a:pt x="974" y="444"/>
                      <a:pt x="969" y="414"/>
                      <a:pt x="958" y="385"/>
                    </a:cubicBezTo>
                    <a:cubicBezTo>
                      <a:pt x="961" y="382"/>
                      <a:pt x="961" y="382"/>
                      <a:pt x="961" y="382"/>
                    </a:cubicBezTo>
                    <a:cubicBezTo>
                      <a:pt x="1043" y="313"/>
                      <a:pt x="1043" y="313"/>
                      <a:pt x="1043" y="313"/>
                    </a:cubicBezTo>
                    <a:cubicBezTo>
                      <a:pt x="985" y="217"/>
                      <a:pt x="985" y="217"/>
                      <a:pt x="985" y="217"/>
                    </a:cubicBezTo>
                    <a:cubicBezTo>
                      <a:pt x="881" y="257"/>
                      <a:pt x="881" y="257"/>
                      <a:pt x="881" y="257"/>
                    </a:cubicBezTo>
                    <a:lnTo>
                      <a:pt x="881" y="257"/>
                    </a:lnTo>
                    <a:cubicBezTo>
                      <a:pt x="856" y="230"/>
                      <a:pt x="830" y="206"/>
                      <a:pt x="800" y="184"/>
                    </a:cubicBezTo>
                    <a:cubicBezTo>
                      <a:pt x="803" y="182"/>
                      <a:pt x="803" y="182"/>
                      <a:pt x="803" y="182"/>
                    </a:cubicBezTo>
                    <a:cubicBezTo>
                      <a:pt x="830" y="78"/>
                      <a:pt x="830" y="78"/>
                      <a:pt x="830" y="78"/>
                    </a:cubicBezTo>
                    <a:cubicBezTo>
                      <a:pt x="731" y="32"/>
                      <a:pt x="731" y="32"/>
                      <a:pt x="731" y="32"/>
                    </a:cubicBezTo>
                    <a:cubicBezTo>
                      <a:pt x="664" y="120"/>
                      <a:pt x="664" y="120"/>
                      <a:pt x="664" y="120"/>
                    </a:cubicBezTo>
                    <a:close/>
                    <a:moveTo>
                      <a:pt x="915" y="548"/>
                    </a:moveTo>
                    <a:lnTo>
                      <a:pt x="915" y="548"/>
                    </a:lnTo>
                    <a:cubicBezTo>
                      <a:pt x="915" y="752"/>
                      <a:pt x="749" y="917"/>
                      <a:pt x="546" y="917"/>
                    </a:cubicBezTo>
                    <a:cubicBezTo>
                      <a:pt x="343" y="917"/>
                      <a:pt x="179" y="752"/>
                      <a:pt x="179" y="548"/>
                    </a:cubicBezTo>
                    <a:cubicBezTo>
                      <a:pt x="179" y="345"/>
                      <a:pt x="343" y="182"/>
                      <a:pt x="546" y="182"/>
                    </a:cubicBezTo>
                    <a:cubicBezTo>
                      <a:pt x="749" y="182"/>
                      <a:pt x="915" y="345"/>
                      <a:pt x="915" y="54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612" name="Freeform 206">
              <a:extLst>
                <a:ext uri="{FF2B5EF4-FFF2-40B4-BE49-F238E27FC236}">
                  <a16:creationId xmlns:a16="http://schemas.microsoft.com/office/drawing/2014/main" xmlns="" id="{4166ACFC-95CE-4E9C-9D15-FF3C76679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878" y="1773560"/>
              <a:ext cx="1623694" cy="1623544"/>
            </a:xfrm>
            <a:custGeom>
              <a:avLst/>
              <a:gdLst>
                <a:gd name="T0" fmla="*/ 2249 w 2250"/>
                <a:gd name="T1" fmla="*/ 1126 h 2250"/>
                <a:gd name="T2" fmla="*/ 2249 w 2250"/>
                <a:gd name="T3" fmla="*/ 1126 h 2250"/>
                <a:gd name="T4" fmla="*/ 1123 w 2250"/>
                <a:gd name="T5" fmla="*/ 0 h 2250"/>
                <a:gd name="T6" fmla="*/ 0 w 2250"/>
                <a:gd name="T7" fmla="*/ 1126 h 2250"/>
                <a:gd name="T8" fmla="*/ 1123 w 2250"/>
                <a:gd name="T9" fmla="*/ 2249 h 2250"/>
                <a:gd name="T10" fmla="*/ 2249 w 2250"/>
                <a:gd name="T11" fmla="*/ 1126 h 2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50" h="2250">
                  <a:moveTo>
                    <a:pt x="2249" y="1126"/>
                  </a:moveTo>
                  <a:lnTo>
                    <a:pt x="2249" y="1126"/>
                  </a:lnTo>
                  <a:cubicBezTo>
                    <a:pt x="2249" y="505"/>
                    <a:pt x="1746" y="0"/>
                    <a:pt x="1123" y="0"/>
                  </a:cubicBezTo>
                  <a:cubicBezTo>
                    <a:pt x="503" y="0"/>
                    <a:pt x="0" y="505"/>
                    <a:pt x="0" y="1126"/>
                  </a:cubicBezTo>
                  <a:cubicBezTo>
                    <a:pt x="0" y="1746"/>
                    <a:pt x="503" y="2249"/>
                    <a:pt x="1123" y="2249"/>
                  </a:cubicBezTo>
                  <a:cubicBezTo>
                    <a:pt x="1746" y="2249"/>
                    <a:pt x="2249" y="1746"/>
                    <a:pt x="2249" y="1126"/>
                  </a:cubicBezTo>
                </a:path>
              </a:pathLst>
            </a:custGeom>
            <a:solidFill>
              <a:srgbClr val="D0CECE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3" name="Freeform 207">
              <a:extLst>
                <a:ext uri="{FF2B5EF4-FFF2-40B4-BE49-F238E27FC236}">
                  <a16:creationId xmlns:a16="http://schemas.microsoft.com/office/drawing/2014/main" xmlns="" id="{A1CB97DB-D1A5-4713-9D2B-7F0027F79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9674" y="2165890"/>
              <a:ext cx="1240898" cy="1231214"/>
            </a:xfrm>
            <a:custGeom>
              <a:avLst/>
              <a:gdLst>
                <a:gd name="T0" fmla="*/ 1720 w 1721"/>
                <a:gd name="T1" fmla="*/ 585 h 1707"/>
                <a:gd name="T2" fmla="*/ 1720 w 1721"/>
                <a:gd name="T3" fmla="*/ 585 h 1707"/>
                <a:gd name="T4" fmla="*/ 1134 w 1721"/>
                <a:gd name="T5" fmla="*/ 0 h 1707"/>
                <a:gd name="T6" fmla="*/ 0 w 1721"/>
                <a:gd name="T7" fmla="*/ 1099 h 1707"/>
                <a:gd name="T8" fmla="*/ 607 w 1721"/>
                <a:gd name="T9" fmla="*/ 1706 h 1707"/>
                <a:gd name="T10" fmla="*/ 1720 w 1721"/>
                <a:gd name="T11" fmla="*/ 585 h 1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1" h="1707">
                  <a:moveTo>
                    <a:pt x="1720" y="585"/>
                  </a:moveTo>
                  <a:lnTo>
                    <a:pt x="1720" y="585"/>
                  </a:lnTo>
                  <a:cubicBezTo>
                    <a:pt x="1134" y="0"/>
                    <a:pt x="1134" y="0"/>
                    <a:pt x="1134" y="0"/>
                  </a:cubicBezTo>
                  <a:cubicBezTo>
                    <a:pt x="0" y="1099"/>
                    <a:pt x="0" y="1099"/>
                    <a:pt x="0" y="1099"/>
                  </a:cubicBezTo>
                  <a:cubicBezTo>
                    <a:pt x="607" y="1706"/>
                    <a:pt x="607" y="1706"/>
                    <a:pt x="607" y="1706"/>
                  </a:cubicBezTo>
                  <a:cubicBezTo>
                    <a:pt x="1222" y="1701"/>
                    <a:pt x="1717" y="1201"/>
                    <a:pt x="1720" y="585"/>
                  </a:cubicBezTo>
                </a:path>
              </a:pathLst>
            </a:custGeom>
            <a:solidFill>
              <a:srgbClr val="A5A5A5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4" name="Freeform 208">
              <a:extLst>
                <a:ext uri="{FF2B5EF4-FFF2-40B4-BE49-F238E27FC236}">
                  <a16:creationId xmlns:a16="http://schemas.microsoft.com/office/drawing/2014/main" xmlns="" id="{C0F4C662-3101-4D2B-A1DA-417CBF4E0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315" y="2015975"/>
              <a:ext cx="1138819" cy="1135524"/>
            </a:xfrm>
            <a:custGeom>
              <a:avLst/>
              <a:gdLst>
                <a:gd name="T0" fmla="*/ 1576 w 1577"/>
                <a:gd name="T1" fmla="*/ 789 h 1576"/>
                <a:gd name="T2" fmla="*/ 1576 w 1577"/>
                <a:gd name="T3" fmla="*/ 789 h 1576"/>
                <a:gd name="T4" fmla="*/ 787 w 1577"/>
                <a:gd name="T5" fmla="*/ 0 h 1576"/>
                <a:gd name="T6" fmla="*/ 0 w 1577"/>
                <a:gd name="T7" fmla="*/ 789 h 1576"/>
                <a:gd name="T8" fmla="*/ 787 w 1577"/>
                <a:gd name="T9" fmla="*/ 1575 h 1576"/>
                <a:gd name="T10" fmla="*/ 1576 w 1577"/>
                <a:gd name="T11" fmla="*/ 789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7" h="1576">
                  <a:moveTo>
                    <a:pt x="1576" y="789"/>
                  </a:moveTo>
                  <a:lnTo>
                    <a:pt x="1576" y="789"/>
                  </a:lnTo>
                  <a:cubicBezTo>
                    <a:pt x="1576" y="353"/>
                    <a:pt x="1223" y="0"/>
                    <a:pt x="787" y="0"/>
                  </a:cubicBezTo>
                  <a:cubicBezTo>
                    <a:pt x="354" y="0"/>
                    <a:pt x="0" y="353"/>
                    <a:pt x="0" y="789"/>
                  </a:cubicBezTo>
                  <a:cubicBezTo>
                    <a:pt x="0" y="1225"/>
                    <a:pt x="354" y="1575"/>
                    <a:pt x="787" y="1575"/>
                  </a:cubicBezTo>
                  <a:cubicBezTo>
                    <a:pt x="1223" y="1575"/>
                    <a:pt x="1576" y="1225"/>
                    <a:pt x="1576" y="78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5" name="Freeform 209">
              <a:extLst>
                <a:ext uri="{FF2B5EF4-FFF2-40B4-BE49-F238E27FC236}">
                  <a16:creationId xmlns:a16="http://schemas.microsoft.com/office/drawing/2014/main" xmlns="" id="{32AFEFAD-DE9E-4A89-B1CA-284742013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2542" y="2443391"/>
              <a:ext cx="740072" cy="688969"/>
            </a:xfrm>
            <a:custGeom>
              <a:avLst/>
              <a:gdLst>
                <a:gd name="T0" fmla="*/ 1027 w 1028"/>
                <a:gd name="T1" fmla="*/ 428 h 956"/>
                <a:gd name="T2" fmla="*/ 1027 w 1028"/>
                <a:gd name="T3" fmla="*/ 428 h 956"/>
                <a:gd name="T4" fmla="*/ 599 w 1028"/>
                <a:gd name="T5" fmla="*/ 0 h 956"/>
                <a:gd name="T6" fmla="*/ 0 w 1028"/>
                <a:gd name="T7" fmla="*/ 463 h 956"/>
                <a:gd name="T8" fmla="*/ 492 w 1028"/>
                <a:gd name="T9" fmla="*/ 955 h 956"/>
                <a:gd name="T10" fmla="*/ 1027 w 1028"/>
                <a:gd name="T11" fmla="*/ 428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8" h="956">
                  <a:moveTo>
                    <a:pt x="1027" y="428"/>
                  </a:moveTo>
                  <a:lnTo>
                    <a:pt x="1027" y="428"/>
                  </a:lnTo>
                  <a:cubicBezTo>
                    <a:pt x="599" y="0"/>
                    <a:pt x="599" y="0"/>
                    <a:pt x="599" y="0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492" y="955"/>
                    <a:pt x="492" y="955"/>
                    <a:pt x="492" y="955"/>
                  </a:cubicBezTo>
                  <a:cubicBezTo>
                    <a:pt x="749" y="880"/>
                    <a:pt x="950" y="682"/>
                    <a:pt x="1027" y="428"/>
                  </a:cubicBezTo>
                </a:path>
              </a:pathLst>
            </a:custGeom>
            <a:solidFill>
              <a:srgbClr val="CC202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6" name="Freeform 210">
              <a:extLst>
                <a:ext uri="{FF2B5EF4-FFF2-40B4-BE49-F238E27FC236}">
                  <a16:creationId xmlns:a16="http://schemas.microsoft.com/office/drawing/2014/main" xmlns="" id="{69774A85-5249-4104-A74F-F1E421251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792" y="2309425"/>
              <a:ext cx="548675" cy="548623"/>
            </a:xfrm>
            <a:custGeom>
              <a:avLst/>
              <a:gdLst>
                <a:gd name="T0" fmla="*/ 763 w 764"/>
                <a:gd name="T1" fmla="*/ 383 h 764"/>
                <a:gd name="T2" fmla="*/ 763 w 764"/>
                <a:gd name="T3" fmla="*/ 383 h 764"/>
                <a:gd name="T4" fmla="*/ 380 w 764"/>
                <a:gd name="T5" fmla="*/ 0 h 764"/>
                <a:gd name="T6" fmla="*/ 0 w 764"/>
                <a:gd name="T7" fmla="*/ 383 h 764"/>
                <a:gd name="T8" fmla="*/ 380 w 764"/>
                <a:gd name="T9" fmla="*/ 763 h 764"/>
                <a:gd name="T10" fmla="*/ 763 w 764"/>
                <a:gd name="T11" fmla="*/ 383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4" h="764">
                  <a:moveTo>
                    <a:pt x="763" y="383"/>
                  </a:moveTo>
                  <a:lnTo>
                    <a:pt x="763" y="383"/>
                  </a:lnTo>
                  <a:cubicBezTo>
                    <a:pt x="763" y="171"/>
                    <a:pt x="591" y="0"/>
                    <a:pt x="380" y="0"/>
                  </a:cubicBezTo>
                  <a:cubicBezTo>
                    <a:pt x="171" y="0"/>
                    <a:pt x="0" y="171"/>
                    <a:pt x="0" y="383"/>
                  </a:cubicBezTo>
                  <a:cubicBezTo>
                    <a:pt x="0" y="592"/>
                    <a:pt x="171" y="763"/>
                    <a:pt x="380" y="763"/>
                  </a:cubicBezTo>
                  <a:cubicBezTo>
                    <a:pt x="591" y="763"/>
                    <a:pt x="763" y="592"/>
                    <a:pt x="763" y="383"/>
                  </a:cubicBezTo>
                </a:path>
              </a:pathLst>
            </a:custGeom>
            <a:solidFill>
              <a:srgbClr val="D0CECE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7" name="Freeform 211">
              <a:extLst>
                <a:ext uri="{FF2B5EF4-FFF2-40B4-BE49-F238E27FC236}">
                  <a16:creationId xmlns:a16="http://schemas.microsoft.com/office/drawing/2014/main" xmlns="" id="{1BB6BCDD-F5EA-499C-A455-3049C1A96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9101" y="2449770"/>
              <a:ext cx="395556" cy="389140"/>
            </a:xfrm>
            <a:custGeom>
              <a:avLst/>
              <a:gdLst>
                <a:gd name="T0" fmla="*/ 549 w 550"/>
                <a:gd name="T1" fmla="*/ 190 h 544"/>
                <a:gd name="T2" fmla="*/ 549 w 550"/>
                <a:gd name="T3" fmla="*/ 190 h 544"/>
                <a:gd name="T4" fmla="*/ 524 w 550"/>
                <a:gd name="T5" fmla="*/ 61 h 544"/>
                <a:gd name="T6" fmla="*/ 450 w 550"/>
                <a:gd name="T7" fmla="*/ 0 h 544"/>
                <a:gd name="T8" fmla="*/ 0 w 550"/>
                <a:gd name="T9" fmla="*/ 230 h 544"/>
                <a:gd name="T10" fmla="*/ 310 w 550"/>
                <a:gd name="T11" fmla="*/ 543 h 544"/>
                <a:gd name="T12" fmla="*/ 549 w 550"/>
                <a:gd name="T13" fmla="*/ 19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0" h="544">
                  <a:moveTo>
                    <a:pt x="549" y="190"/>
                  </a:moveTo>
                  <a:lnTo>
                    <a:pt x="549" y="190"/>
                  </a:lnTo>
                  <a:cubicBezTo>
                    <a:pt x="549" y="144"/>
                    <a:pt x="540" y="102"/>
                    <a:pt x="524" y="6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310" y="543"/>
                    <a:pt x="310" y="543"/>
                    <a:pt x="310" y="543"/>
                  </a:cubicBezTo>
                  <a:cubicBezTo>
                    <a:pt x="450" y="487"/>
                    <a:pt x="549" y="347"/>
                    <a:pt x="549" y="190"/>
                  </a:cubicBezTo>
                </a:path>
              </a:pathLst>
            </a:custGeom>
            <a:solidFill>
              <a:srgbClr val="A5A5A5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8" name="Freeform 212">
              <a:extLst>
                <a:ext uri="{FF2B5EF4-FFF2-40B4-BE49-F238E27FC236}">
                  <a16:creationId xmlns:a16="http://schemas.microsoft.com/office/drawing/2014/main" xmlns="" id="{72C558E2-814D-4275-8AC7-3C1599237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1468" y="752864"/>
              <a:ext cx="551864" cy="535865"/>
            </a:xfrm>
            <a:custGeom>
              <a:avLst/>
              <a:gdLst>
                <a:gd name="T0" fmla="*/ 433 w 768"/>
                <a:gd name="T1" fmla="*/ 0 h 747"/>
                <a:gd name="T2" fmla="*/ 468 w 768"/>
                <a:gd name="T3" fmla="*/ 289 h 747"/>
                <a:gd name="T4" fmla="*/ 767 w 768"/>
                <a:gd name="T5" fmla="*/ 310 h 747"/>
                <a:gd name="T6" fmla="*/ 337 w 768"/>
                <a:gd name="T7" fmla="*/ 746 h 747"/>
                <a:gd name="T8" fmla="*/ 72 w 768"/>
                <a:gd name="T9" fmla="*/ 685 h 747"/>
                <a:gd name="T10" fmla="*/ 0 w 768"/>
                <a:gd name="T11" fmla="*/ 436 h 747"/>
                <a:gd name="T12" fmla="*/ 433 w 768"/>
                <a:gd name="T13" fmla="*/ 0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8" h="747">
                  <a:moveTo>
                    <a:pt x="433" y="0"/>
                  </a:moveTo>
                  <a:lnTo>
                    <a:pt x="468" y="289"/>
                  </a:lnTo>
                  <a:lnTo>
                    <a:pt x="767" y="310"/>
                  </a:lnTo>
                  <a:lnTo>
                    <a:pt x="337" y="746"/>
                  </a:lnTo>
                  <a:lnTo>
                    <a:pt x="72" y="685"/>
                  </a:lnTo>
                  <a:lnTo>
                    <a:pt x="0" y="436"/>
                  </a:lnTo>
                  <a:lnTo>
                    <a:pt x="433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9" name="Freeform 213">
              <a:extLst>
                <a:ext uri="{FF2B5EF4-FFF2-40B4-BE49-F238E27FC236}">
                  <a16:creationId xmlns:a16="http://schemas.microsoft.com/office/drawing/2014/main" xmlns="" id="{5C738A2C-12BD-4947-BD81-D55A04383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5698" y="963383"/>
              <a:ext cx="500825" cy="328537"/>
            </a:xfrm>
            <a:custGeom>
              <a:avLst/>
              <a:gdLst>
                <a:gd name="T0" fmla="*/ 0 w 696"/>
                <a:gd name="T1" fmla="*/ 396 h 458"/>
                <a:gd name="T2" fmla="*/ 265 w 696"/>
                <a:gd name="T3" fmla="*/ 457 h 458"/>
                <a:gd name="T4" fmla="*/ 695 w 696"/>
                <a:gd name="T5" fmla="*/ 21 h 458"/>
                <a:gd name="T6" fmla="*/ 396 w 696"/>
                <a:gd name="T7" fmla="*/ 0 h 458"/>
                <a:gd name="T8" fmla="*/ 0 w 696"/>
                <a:gd name="T9" fmla="*/ 396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6" h="458">
                  <a:moveTo>
                    <a:pt x="0" y="396"/>
                  </a:moveTo>
                  <a:lnTo>
                    <a:pt x="265" y="457"/>
                  </a:lnTo>
                  <a:lnTo>
                    <a:pt x="695" y="21"/>
                  </a:lnTo>
                  <a:lnTo>
                    <a:pt x="396" y="0"/>
                  </a:lnTo>
                  <a:lnTo>
                    <a:pt x="0" y="396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0" name="Freeform 214">
              <a:extLst>
                <a:ext uri="{FF2B5EF4-FFF2-40B4-BE49-F238E27FC236}">
                  <a16:creationId xmlns:a16="http://schemas.microsoft.com/office/drawing/2014/main" xmlns="" id="{4786E601-499F-49A2-8D2B-E7E2F5501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7130" y="931486"/>
              <a:ext cx="1540755" cy="1594837"/>
            </a:xfrm>
            <a:custGeom>
              <a:avLst/>
              <a:gdLst>
                <a:gd name="T0" fmla="*/ 91 w 2131"/>
                <a:gd name="T1" fmla="*/ 2209 h 2210"/>
                <a:gd name="T2" fmla="*/ 0 w 2131"/>
                <a:gd name="T3" fmla="*/ 2129 h 2210"/>
                <a:gd name="T4" fmla="*/ 2036 w 2131"/>
                <a:gd name="T5" fmla="*/ 0 h 2210"/>
                <a:gd name="T6" fmla="*/ 2130 w 2131"/>
                <a:gd name="T7" fmla="*/ 82 h 2210"/>
                <a:gd name="T8" fmla="*/ 91 w 2131"/>
                <a:gd name="T9" fmla="*/ 2209 h 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1" h="2210">
                  <a:moveTo>
                    <a:pt x="91" y="2209"/>
                  </a:moveTo>
                  <a:lnTo>
                    <a:pt x="0" y="2129"/>
                  </a:lnTo>
                  <a:lnTo>
                    <a:pt x="2036" y="0"/>
                  </a:lnTo>
                  <a:lnTo>
                    <a:pt x="2130" y="82"/>
                  </a:lnTo>
                  <a:lnTo>
                    <a:pt x="91" y="2209"/>
                  </a:lnTo>
                </a:path>
              </a:pathLst>
            </a:custGeom>
            <a:solidFill>
              <a:srgbClr val="C59C6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1" name="Freeform 215">
              <a:extLst>
                <a:ext uri="{FF2B5EF4-FFF2-40B4-BE49-F238E27FC236}">
                  <a16:creationId xmlns:a16="http://schemas.microsoft.com/office/drawing/2014/main" xmlns="" id="{D0E23801-615D-4CEF-83B8-61043AB35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8637" y="918728"/>
              <a:ext cx="252007" cy="251984"/>
            </a:xfrm>
            <a:custGeom>
              <a:avLst/>
              <a:gdLst>
                <a:gd name="T0" fmla="*/ 101 w 351"/>
                <a:gd name="T1" fmla="*/ 337 h 352"/>
                <a:gd name="T2" fmla="*/ 101 w 351"/>
                <a:gd name="T3" fmla="*/ 337 h 352"/>
                <a:gd name="T4" fmla="*/ 75 w 351"/>
                <a:gd name="T5" fmla="*/ 343 h 352"/>
                <a:gd name="T6" fmla="*/ 5 w 351"/>
                <a:gd name="T7" fmla="*/ 281 h 352"/>
                <a:gd name="T8" fmla="*/ 10 w 351"/>
                <a:gd name="T9" fmla="*/ 255 h 352"/>
                <a:gd name="T10" fmla="*/ 246 w 351"/>
                <a:gd name="T11" fmla="*/ 11 h 352"/>
                <a:gd name="T12" fmla="*/ 275 w 351"/>
                <a:gd name="T13" fmla="*/ 6 h 352"/>
                <a:gd name="T14" fmla="*/ 342 w 351"/>
                <a:gd name="T15" fmla="*/ 67 h 352"/>
                <a:gd name="T16" fmla="*/ 339 w 351"/>
                <a:gd name="T17" fmla="*/ 97 h 352"/>
                <a:gd name="T18" fmla="*/ 101 w 351"/>
                <a:gd name="T19" fmla="*/ 33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1" h="352">
                  <a:moveTo>
                    <a:pt x="101" y="337"/>
                  </a:moveTo>
                  <a:lnTo>
                    <a:pt x="101" y="337"/>
                  </a:lnTo>
                  <a:cubicBezTo>
                    <a:pt x="94" y="348"/>
                    <a:pt x="80" y="351"/>
                    <a:pt x="75" y="343"/>
                  </a:cubicBezTo>
                  <a:cubicBezTo>
                    <a:pt x="5" y="281"/>
                    <a:pt x="5" y="281"/>
                    <a:pt x="5" y="281"/>
                  </a:cubicBezTo>
                  <a:cubicBezTo>
                    <a:pt x="0" y="276"/>
                    <a:pt x="0" y="262"/>
                    <a:pt x="10" y="255"/>
                  </a:cubicBezTo>
                  <a:cubicBezTo>
                    <a:pt x="246" y="11"/>
                    <a:pt x="246" y="11"/>
                    <a:pt x="246" y="11"/>
                  </a:cubicBezTo>
                  <a:cubicBezTo>
                    <a:pt x="257" y="3"/>
                    <a:pt x="267" y="0"/>
                    <a:pt x="275" y="6"/>
                  </a:cubicBezTo>
                  <a:cubicBezTo>
                    <a:pt x="342" y="67"/>
                    <a:pt x="342" y="67"/>
                    <a:pt x="342" y="67"/>
                  </a:cubicBezTo>
                  <a:cubicBezTo>
                    <a:pt x="350" y="73"/>
                    <a:pt x="348" y="86"/>
                    <a:pt x="339" y="97"/>
                  </a:cubicBezTo>
                  <a:lnTo>
                    <a:pt x="101" y="337"/>
                  </a:lnTo>
                </a:path>
              </a:pathLst>
            </a:custGeom>
            <a:solidFill>
              <a:srgbClr val="C59C6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2" name="Freeform 216">
              <a:extLst>
                <a:ext uri="{FF2B5EF4-FFF2-40B4-BE49-F238E27FC236}">
                  <a16:creationId xmlns:a16="http://schemas.microsoft.com/office/drawing/2014/main" xmlns="" id="{7D2A1168-0533-4356-8178-910568AA4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671" y="2223304"/>
              <a:ext cx="462545" cy="408278"/>
            </a:xfrm>
            <a:custGeom>
              <a:avLst/>
              <a:gdLst>
                <a:gd name="T0" fmla="*/ 0 w 642"/>
                <a:gd name="T1" fmla="*/ 567 h 568"/>
                <a:gd name="T2" fmla="*/ 299 w 642"/>
                <a:gd name="T3" fmla="*/ 0 h 568"/>
                <a:gd name="T4" fmla="*/ 374 w 642"/>
                <a:gd name="T5" fmla="*/ 195 h 568"/>
                <a:gd name="T6" fmla="*/ 641 w 642"/>
                <a:gd name="T7" fmla="*/ 252 h 568"/>
                <a:gd name="T8" fmla="*/ 0 w 642"/>
                <a:gd name="T9" fmla="*/ 567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568">
                  <a:moveTo>
                    <a:pt x="0" y="567"/>
                  </a:moveTo>
                  <a:lnTo>
                    <a:pt x="299" y="0"/>
                  </a:lnTo>
                  <a:lnTo>
                    <a:pt x="374" y="195"/>
                  </a:lnTo>
                  <a:lnTo>
                    <a:pt x="641" y="252"/>
                  </a:lnTo>
                  <a:lnTo>
                    <a:pt x="0" y="567"/>
                  </a:lnTo>
                </a:path>
              </a:pathLst>
            </a:custGeom>
            <a:solidFill>
              <a:srgbClr val="CC202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23" name="Group 622">
              <a:extLst>
                <a:ext uri="{FF2B5EF4-FFF2-40B4-BE49-F238E27FC236}">
                  <a16:creationId xmlns:a16="http://schemas.microsoft.com/office/drawing/2014/main" xmlns="" id="{4B7EBC4F-25BF-4090-AA61-14D4AE517DF3}"/>
                </a:ext>
              </a:extLst>
            </p:cNvPr>
            <p:cNvGrpSpPr/>
            <p:nvPr/>
          </p:nvGrpSpPr>
          <p:grpSpPr>
            <a:xfrm>
              <a:off x="5706821" y="3553351"/>
              <a:ext cx="443406" cy="452933"/>
              <a:chOff x="17545661" y="8480347"/>
              <a:chExt cx="588159" cy="600797"/>
            </a:xfrm>
            <a:solidFill>
              <a:schemeClr val="accent3"/>
            </a:solidFill>
          </p:grpSpPr>
          <p:sp>
            <p:nvSpPr>
              <p:cNvPr id="624" name="Freeform 180">
                <a:extLst>
                  <a:ext uri="{FF2B5EF4-FFF2-40B4-BE49-F238E27FC236}">
                    <a16:creationId xmlns:a16="http://schemas.microsoft.com/office/drawing/2014/main" xmlns="" id="{FEA39C4D-18CD-41BC-9FF0-2D603D139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68370" y="8603045"/>
                <a:ext cx="351203" cy="351170"/>
              </a:xfrm>
              <a:custGeom>
                <a:avLst/>
                <a:gdLst>
                  <a:gd name="T0" fmla="*/ 184 w 370"/>
                  <a:gd name="T1" fmla="*/ 0 h 370"/>
                  <a:gd name="T2" fmla="*/ 184 w 370"/>
                  <a:gd name="T3" fmla="*/ 0 h 370"/>
                  <a:gd name="T4" fmla="*/ 0 w 370"/>
                  <a:gd name="T5" fmla="*/ 185 h 370"/>
                  <a:gd name="T6" fmla="*/ 184 w 370"/>
                  <a:gd name="T7" fmla="*/ 369 h 370"/>
                  <a:gd name="T8" fmla="*/ 369 w 370"/>
                  <a:gd name="T9" fmla="*/ 185 h 370"/>
                  <a:gd name="T10" fmla="*/ 184 w 370"/>
                  <a:gd name="T11" fmla="*/ 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0" h="370">
                    <a:moveTo>
                      <a:pt x="184" y="0"/>
                    </a:moveTo>
                    <a:lnTo>
                      <a:pt x="184" y="0"/>
                    </a:lnTo>
                    <a:cubicBezTo>
                      <a:pt x="83" y="0"/>
                      <a:pt x="0" y="83"/>
                      <a:pt x="0" y="185"/>
                    </a:cubicBezTo>
                    <a:cubicBezTo>
                      <a:pt x="0" y="286"/>
                      <a:pt x="83" y="369"/>
                      <a:pt x="184" y="369"/>
                    </a:cubicBezTo>
                    <a:cubicBezTo>
                      <a:pt x="286" y="369"/>
                      <a:pt x="369" y="286"/>
                      <a:pt x="369" y="185"/>
                    </a:cubicBezTo>
                    <a:cubicBezTo>
                      <a:pt x="369" y="83"/>
                      <a:pt x="286" y="0"/>
                      <a:pt x="18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5" name="Freeform 181">
                <a:extLst>
                  <a:ext uri="{FF2B5EF4-FFF2-40B4-BE49-F238E27FC236}">
                    <a16:creationId xmlns:a16="http://schemas.microsoft.com/office/drawing/2014/main" xmlns="" id="{45916E62-6F9B-40C6-991E-9E7115B26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45661" y="8480347"/>
                <a:ext cx="588159" cy="600797"/>
              </a:xfrm>
              <a:custGeom>
                <a:avLst/>
                <a:gdLst>
                  <a:gd name="T0" fmla="*/ 380 w 619"/>
                  <a:gd name="T1" fmla="*/ 70 h 630"/>
                  <a:gd name="T2" fmla="*/ 340 w 619"/>
                  <a:gd name="T3" fmla="*/ 60 h 630"/>
                  <a:gd name="T4" fmla="*/ 262 w 619"/>
                  <a:gd name="T5" fmla="*/ 3 h 630"/>
                  <a:gd name="T6" fmla="*/ 214 w 619"/>
                  <a:gd name="T7" fmla="*/ 78 h 630"/>
                  <a:gd name="T8" fmla="*/ 171 w 619"/>
                  <a:gd name="T9" fmla="*/ 33 h 630"/>
                  <a:gd name="T10" fmla="*/ 141 w 619"/>
                  <a:gd name="T11" fmla="*/ 126 h 630"/>
                  <a:gd name="T12" fmla="*/ 112 w 619"/>
                  <a:gd name="T13" fmla="*/ 156 h 630"/>
                  <a:gd name="T14" fmla="*/ 24 w 619"/>
                  <a:gd name="T15" fmla="*/ 190 h 630"/>
                  <a:gd name="T16" fmla="*/ 61 w 619"/>
                  <a:gd name="T17" fmla="*/ 271 h 630"/>
                  <a:gd name="T18" fmla="*/ 0 w 619"/>
                  <a:gd name="T19" fmla="*/ 281 h 630"/>
                  <a:gd name="T20" fmla="*/ 61 w 619"/>
                  <a:gd name="T21" fmla="*/ 356 h 630"/>
                  <a:gd name="T22" fmla="*/ 75 w 619"/>
                  <a:gd name="T23" fmla="*/ 410 h 630"/>
                  <a:gd name="T24" fmla="*/ 61 w 619"/>
                  <a:gd name="T25" fmla="*/ 503 h 630"/>
                  <a:gd name="T26" fmla="*/ 168 w 619"/>
                  <a:gd name="T27" fmla="*/ 525 h 630"/>
                  <a:gd name="T28" fmla="*/ 150 w 619"/>
                  <a:gd name="T29" fmla="*/ 584 h 630"/>
                  <a:gd name="T30" fmla="*/ 246 w 619"/>
                  <a:gd name="T31" fmla="*/ 559 h 630"/>
                  <a:gd name="T32" fmla="*/ 286 w 619"/>
                  <a:gd name="T33" fmla="*/ 568 h 630"/>
                  <a:gd name="T34" fmla="*/ 299 w 619"/>
                  <a:gd name="T35" fmla="*/ 629 h 630"/>
                  <a:gd name="T36" fmla="*/ 371 w 619"/>
                  <a:gd name="T37" fmla="*/ 562 h 630"/>
                  <a:gd name="T38" fmla="*/ 411 w 619"/>
                  <a:gd name="T39" fmla="*/ 549 h 630"/>
                  <a:gd name="T40" fmla="*/ 454 w 619"/>
                  <a:gd name="T41" fmla="*/ 597 h 630"/>
                  <a:gd name="T42" fmla="*/ 484 w 619"/>
                  <a:gd name="T43" fmla="*/ 503 h 630"/>
                  <a:gd name="T44" fmla="*/ 511 w 619"/>
                  <a:gd name="T45" fmla="*/ 471 h 630"/>
                  <a:gd name="T46" fmla="*/ 572 w 619"/>
                  <a:gd name="T47" fmla="*/ 493 h 630"/>
                  <a:gd name="T48" fmla="*/ 553 w 619"/>
                  <a:gd name="T49" fmla="*/ 396 h 630"/>
                  <a:gd name="T50" fmla="*/ 561 w 619"/>
                  <a:gd name="T51" fmla="*/ 351 h 630"/>
                  <a:gd name="T52" fmla="*/ 618 w 619"/>
                  <a:gd name="T53" fmla="*/ 345 h 630"/>
                  <a:gd name="T54" fmla="*/ 559 w 619"/>
                  <a:gd name="T55" fmla="*/ 271 h 630"/>
                  <a:gd name="T56" fmla="*/ 548 w 619"/>
                  <a:gd name="T57" fmla="*/ 220 h 630"/>
                  <a:gd name="T58" fmla="*/ 596 w 619"/>
                  <a:gd name="T59" fmla="*/ 177 h 630"/>
                  <a:gd name="T60" fmla="*/ 502 w 619"/>
                  <a:gd name="T61" fmla="*/ 145 h 630"/>
                  <a:gd name="T62" fmla="*/ 457 w 619"/>
                  <a:gd name="T63" fmla="*/ 105 h 630"/>
                  <a:gd name="T64" fmla="*/ 473 w 619"/>
                  <a:gd name="T65" fmla="*/ 43 h 630"/>
                  <a:gd name="T66" fmla="*/ 380 w 619"/>
                  <a:gd name="T67" fmla="*/ 70 h 630"/>
                  <a:gd name="T68" fmla="*/ 521 w 619"/>
                  <a:gd name="T69" fmla="*/ 314 h 630"/>
                  <a:gd name="T70" fmla="*/ 101 w 619"/>
                  <a:gd name="T71" fmla="*/ 314 h 630"/>
                  <a:gd name="T72" fmla="*/ 521 w 619"/>
                  <a:gd name="T73" fmla="*/ 314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19" h="630">
                    <a:moveTo>
                      <a:pt x="380" y="70"/>
                    </a:moveTo>
                    <a:lnTo>
                      <a:pt x="380" y="70"/>
                    </a:lnTo>
                    <a:cubicBezTo>
                      <a:pt x="366" y="65"/>
                      <a:pt x="353" y="62"/>
                      <a:pt x="340" y="62"/>
                    </a:cubicBezTo>
                    <a:cubicBezTo>
                      <a:pt x="340" y="60"/>
                      <a:pt x="340" y="60"/>
                      <a:pt x="340" y="60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262" y="3"/>
                      <a:pt x="262" y="3"/>
                      <a:pt x="262" y="3"/>
                    </a:cubicBezTo>
                    <a:cubicBezTo>
                      <a:pt x="254" y="67"/>
                      <a:pt x="254" y="67"/>
                      <a:pt x="254" y="67"/>
                    </a:cubicBezTo>
                    <a:cubicBezTo>
                      <a:pt x="240" y="70"/>
                      <a:pt x="227" y="73"/>
                      <a:pt x="214" y="78"/>
                    </a:cubicBezTo>
                    <a:lnTo>
                      <a:pt x="214" y="78"/>
                    </a:lnTo>
                    <a:cubicBezTo>
                      <a:pt x="171" y="33"/>
                      <a:pt x="171" y="33"/>
                      <a:pt x="171" y="33"/>
                    </a:cubicBezTo>
                    <a:cubicBezTo>
                      <a:pt x="117" y="67"/>
                      <a:pt x="117" y="67"/>
                      <a:pt x="117" y="67"/>
                    </a:cubicBezTo>
                    <a:cubicBezTo>
                      <a:pt x="141" y="126"/>
                      <a:pt x="141" y="126"/>
                      <a:pt x="141" y="126"/>
                    </a:cubicBezTo>
                    <a:cubicBezTo>
                      <a:pt x="131" y="134"/>
                      <a:pt x="120" y="145"/>
                      <a:pt x="112" y="156"/>
                    </a:cubicBezTo>
                    <a:lnTo>
                      <a:pt x="112" y="156"/>
                    </a:lnTo>
                    <a:cubicBezTo>
                      <a:pt x="53" y="134"/>
                      <a:pt x="53" y="134"/>
                      <a:pt x="53" y="134"/>
                    </a:cubicBezTo>
                    <a:cubicBezTo>
                      <a:pt x="24" y="190"/>
                      <a:pt x="24" y="190"/>
                      <a:pt x="24" y="190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67" y="244"/>
                      <a:pt x="64" y="255"/>
                      <a:pt x="61" y="271"/>
                    </a:cubicBezTo>
                    <a:lnTo>
                      <a:pt x="61" y="271"/>
                    </a:lnTo>
                    <a:cubicBezTo>
                      <a:pt x="0" y="281"/>
                      <a:pt x="0" y="281"/>
                      <a:pt x="0" y="281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61" y="356"/>
                      <a:pt x="61" y="356"/>
                      <a:pt x="61" y="356"/>
                    </a:cubicBezTo>
                    <a:cubicBezTo>
                      <a:pt x="64" y="375"/>
                      <a:pt x="69" y="394"/>
                      <a:pt x="75" y="410"/>
                    </a:cubicBezTo>
                    <a:lnTo>
                      <a:pt x="75" y="410"/>
                    </a:lnTo>
                    <a:cubicBezTo>
                      <a:pt x="29" y="450"/>
                      <a:pt x="29" y="450"/>
                      <a:pt x="29" y="450"/>
                    </a:cubicBezTo>
                    <a:cubicBezTo>
                      <a:pt x="61" y="503"/>
                      <a:pt x="61" y="503"/>
                      <a:pt x="61" y="503"/>
                    </a:cubicBezTo>
                    <a:cubicBezTo>
                      <a:pt x="120" y="482"/>
                      <a:pt x="120" y="482"/>
                      <a:pt x="120" y="482"/>
                    </a:cubicBezTo>
                    <a:cubicBezTo>
                      <a:pt x="133" y="498"/>
                      <a:pt x="150" y="512"/>
                      <a:pt x="168" y="525"/>
                    </a:cubicBezTo>
                    <a:cubicBezTo>
                      <a:pt x="166" y="525"/>
                      <a:pt x="166" y="525"/>
                      <a:pt x="166" y="525"/>
                    </a:cubicBezTo>
                    <a:cubicBezTo>
                      <a:pt x="150" y="584"/>
                      <a:pt x="150" y="584"/>
                      <a:pt x="150" y="584"/>
                    </a:cubicBezTo>
                    <a:cubicBezTo>
                      <a:pt x="208" y="610"/>
                      <a:pt x="208" y="610"/>
                      <a:pt x="208" y="610"/>
                    </a:cubicBezTo>
                    <a:cubicBezTo>
                      <a:pt x="246" y="559"/>
                      <a:pt x="246" y="559"/>
                      <a:pt x="246" y="559"/>
                    </a:cubicBezTo>
                    <a:lnTo>
                      <a:pt x="246" y="559"/>
                    </a:lnTo>
                    <a:cubicBezTo>
                      <a:pt x="259" y="562"/>
                      <a:pt x="272" y="565"/>
                      <a:pt x="286" y="568"/>
                    </a:cubicBezTo>
                    <a:lnTo>
                      <a:pt x="286" y="568"/>
                    </a:lnTo>
                    <a:cubicBezTo>
                      <a:pt x="299" y="629"/>
                      <a:pt x="299" y="629"/>
                      <a:pt x="299" y="629"/>
                    </a:cubicBezTo>
                    <a:cubicBezTo>
                      <a:pt x="363" y="624"/>
                      <a:pt x="363" y="624"/>
                      <a:pt x="363" y="624"/>
                    </a:cubicBezTo>
                    <a:cubicBezTo>
                      <a:pt x="371" y="562"/>
                      <a:pt x="371" y="562"/>
                      <a:pt x="371" y="562"/>
                    </a:cubicBezTo>
                    <a:lnTo>
                      <a:pt x="371" y="562"/>
                    </a:lnTo>
                    <a:cubicBezTo>
                      <a:pt x="385" y="557"/>
                      <a:pt x="398" y="554"/>
                      <a:pt x="411" y="549"/>
                    </a:cubicBezTo>
                    <a:cubicBezTo>
                      <a:pt x="411" y="552"/>
                      <a:pt x="411" y="552"/>
                      <a:pt x="411" y="552"/>
                    </a:cubicBezTo>
                    <a:cubicBezTo>
                      <a:pt x="454" y="597"/>
                      <a:pt x="454" y="597"/>
                      <a:pt x="454" y="597"/>
                    </a:cubicBezTo>
                    <a:cubicBezTo>
                      <a:pt x="508" y="562"/>
                      <a:pt x="508" y="562"/>
                      <a:pt x="508" y="562"/>
                    </a:cubicBezTo>
                    <a:cubicBezTo>
                      <a:pt x="484" y="503"/>
                      <a:pt x="484" y="503"/>
                      <a:pt x="484" y="503"/>
                    </a:cubicBezTo>
                    <a:cubicBezTo>
                      <a:pt x="484" y="501"/>
                      <a:pt x="484" y="501"/>
                      <a:pt x="484" y="501"/>
                    </a:cubicBezTo>
                    <a:cubicBezTo>
                      <a:pt x="492" y="493"/>
                      <a:pt x="502" y="482"/>
                      <a:pt x="511" y="471"/>
                    </a:cubicBezTo>
                    <a:cubicBezTo>
                      <a:pt x="513" y="474"/>
                      <a:pt x="513" y="474"/>
                      <a:pt x="513" y="474"/>
                    </a:cubicBezTo>
                    <a:cubicBezTo>
                      <a:pt x="572" y="493"/>
                      <a:pt x="572" y="493"/>
                      <a:pt x="572" y="493"/>
                    </a:cubicBezTo>
                    <a:cubicBezTo>
                      <a:pt x="601" y="437"/>
                      <a:pt x="601" y="437"/>
                      <a:pt x="601" y="437"/>
                    </a:cubicBezTo>
                    <a:cubicBezTo>
                      <a:pt x="553" y="396"/>
                      <a:pt x="553" y="396"/>
                      <a:pt x="553" y="396"/>
                    </a:cubicBezTo>
                    <a:cubicBezTo>
                      <a:pt x="553" y="394"/>
                      <a:pt x="553" y="394"/>
                      <a:pt x="553" y="394"/>
                    </a:cubicBezTo>
                    <a:cubicBezTo>
                      <a:pt x="556" y="380"/>
                      <a:pt x="559" y="370"/>
                      <a:pt x="561" y="351"/>
                    </a:cubicBezTo>
                    <a:cubicBezTo>
                      <a:pt x="564" y="351"/>
                      <a:pt x="564" y="351"/>
                      <a:pt x="564" y="351"/>
                    </a:cubicBezTo>
                    <a:cubicBezTo>
                      <a:pt x="618" y="345"/>
                      <a:pt x="618" y="345"/>
                      <a:pt x="618" y="345"/>
                    </a:cubicBezTo>
                    <a:cubicBezTo>
                      <a:pt x="618" y="284"/>
                      <a:pt x="618" y="284"/>
                      <a:pt x="618" y="284"/>
                    </a:cubicBezTo>
                    <a:cubicBezTo>
                      <a:pt x="559" y="271"/>
                      <a:pt x="559" y="271"/>
                      <a:pt x="559" y="271"/>
                    </a:cubicBezTo>
                    <a:cubicBezTo>
                      <a:pt x="561" y="271"/>
                      <a:pt x="561" y="271"/>
                      <a:pt x="561" y="271"/>
                    </a:cubicBezTo>
                    <a:cubicBezTo>
                      <a:pt x="556" y="255"/>
                      <a:pt x="553" y="236"/>
                      <a:pt x="548" y="220"/>
                    </a:cubicBezTo>
                    <a:cubicBezTo>
                      <a:pt x="551" y="220"/>
                      <a:pt x="551" y="220"/>
                      <a:pt x="551" y="220"/>
                    </a:cubicBezTo>
                    <a:cubicBezTo>
                      <a:pt x="596" y="177"/>
                      <a:pt x="596" y="177"/>
                      <a:pt x="596" y="177"/>
                    </a:cubicBezTo>
                    <a:cubicBezTo>
                      <a:pt x="564" y="124"/>
                      <a:pt x="564" y="124"/>
                      <a:pt x="564" y="124"/>
                    </a:cubicBezTo>
                    <a:cubicBezTo>
                      <a:pt x="502" y="145"/>
                      <a:pt x="502" y="145"/>
                      <a:pt x="502" y="145"/>
                    </a:cubicBezTo>
                    <a:cubicBezTo>
                      <a:pt x="502" y="148"/>
                      <a:pt x="502" y="148"/>
                      <a:pt x="502" y="148"/>
                    </a:cubicBezTo>
                    <a:cubicBezTo>
                      <a:pt x="489" y="131"/>
                      <a:pt x="473" y="118"/>
                      <a:pt x="457" y="105"/>
                    </a:cubicBezTo>
                    <a:lnTo>
                      <a:pt x="457" y="105"/>
                    </a:lnTo>
                    <a:cubicBezTo>
                      <a:pt x="473" y="43"/>
                      <a:pt x="473" y="43"/>
                      <a:pt x="473" y="43"/>
                    </a:cubicBezTo>
                    <a:cubicBezTo>
                      <a:pt x="417" y="17"/>
                      <a:pt x="417" y="17"/>
                      <a:pt x="417" y="17"/>
                    </a:cubicBezTo>
                    <a:cubicBezTo>
                      <a:pt x="380" y="70"/>
                      <a:pt x="380" y="70"/>
                      <a:pt x="380" y="70"/>
                    </a:cubicBezTo>
                    <a:close/>
                    <a:moveTo>
                      <a:pt x="521" y="314"/>
                    </a:moveTo>
                    <a:lnTo>
                      <a:pt x="521" y="314"/>
                    </a:lnTo>
                    <a:cubicBezTo>
                      <a:pt x="521" y="431"/>
                      <a:pt x="428" y="525"/>
                      <a:pt x="312" y="525"/>
                    </a:cubicBezTo>
                    <a:cubicBezTo>
                      <a:pt x="195" y="525"/>
                      <a:pt x="101" y="431"/>
                      <a:pt x="101" y="314"/>
                    </a:cubicBezTo>
                    <a:cubicBezTo>
                      <a:pt x="101" y="199"/>
                      <a:pt x="195" y="102"/>
                      <a:pt x="312" y="102"/>
                    </a:cubicBezTo>
                    <a:cubicBezTo>
                      <a:pt x="428" y="102"/>
                      <a:pt x="521" y="199"/>
                      <a:pt x="521" y="31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652" name="TextBox 651">
            <a:extLst>
              <a:ext uri="{FF2B5EF4-FFF2-40B4-BE49-F238E27FC236}">
                <a16:creationId xmlns:a16="http://schemas.microsoft.com/office/drawing/2014/main" xmlns="" id="{A7B31A4B-1D13-4F7C-B3C8-2ACDAC015ED8}"/>
              </a:ext>
            </a:extLst>
          </p:cNvPr>
          <p:cNvSpPr txBox="1"/>
          <p:nvPr/>
        </p:nvSpPr>
        <p:spPr>
          <a:xfrm>
            <a:off x="9843464" y="1391770"/>
            <a:ext cx="2152206" cy="338554"/>
          </a:xfrm>
          <a:prstGeom prst="rect">
            <a:avLst/>
          </a:prstGeom>
          <a:noFill/>
          <a:ln w="19050">
            <a:solidFill>
              <a:srgbClr val="0099FF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entury Gothic" panose="020B0502020202020204" pitchFamily="34" charset="0"/>
              </a:rPr>
              <a:t>Recommendations</a:t>
            </a: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xmlns="" id="{5C2B5111-8CD6-444E-9A67-96B1CFE36949}"/>
              </a:ext>
            </a:extLst>
          </p:cNvPr>
          <p:cNvSpPr txBox="1"/>
          <p:nvPr/>
        </p:nvSpPr>
        <p:spPr>
          <a:xfrm>
            <a:off x="6251027" y="2233097"/>
            <a:ext cx="1705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Limited dataset </a:t>
            </a:r>
            <a:r>
              <a:rPr lang="en-US" sz="1400" dirty="0" smtClean="0">
                <a:latin typeface="Century Gothic" panose="020B0502020202020204" pitchFamily="34" charset="0"/>
              </a:rPr>
              <a:t>considered</a:t>
            </a:r>
            <a:endParaRPr lang="en-US" sz="1400" dirty="0">
              <a:latin typeface="Century Gothic" panose="020B0502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654" name="TextBox 653">
            <a:extLst>
              <a:ext uri="{FF2B5EF4-FFF2-40B4-BE49-F238E27FC236}">
                <a16:creationId xmlns:a16="http://schemas.microsoft.com/office/drawing/2014/main" xmlns="" id="{F1787173-B181-46CD-9BAD-ED3807AC3E1D}"/>
              </a:ext>
            </a:extLst>
          </p:cNvPr>
          <p:cNvSpPr txBox="1"/>
          <p:nvPr/>
        </p:nvSpPr>
        <p:spPr>
          <a:xfrm>
            <a:off x="6251027" y="3408068"/>
            <a:ext cx="15287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ury Gothic" panose="020B0502020202020204" pitchFamily="34" charset="0"/>
                <a:sym typeface="Wingdings" panose="05000000000000000000" pitchFamily="2" charset="2"/>
              </a:rPr>
              <a:t>Relies more on aggregate data rather than trends</a:t>
            </a:r>
            <a:endParaRPr lang="en-US" sz="1400" dirty="0">
              <a:latin typeface="Century Gothic" panose="020B0502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xmlns="" id="{FC6A844F-AC79-434B-9FE1-83921D9950AE}"/>
              </a:ext>
            </a:extLst>
          </p:cNvPr>
          <p:cNvSpPr txBox="1"/>
          <p:nvPr/>
        </p:nvSpPr>
        <p:spPr>
          <a:xfrm>
            <a:off x="6251027" y="4792307"/>
            <a:ext cx="230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Spatial partition simplification</a:t>
            </a:r>
            <a:r>
              <a:rPr lang="en-US" sz="1400" dirty="0">
                <a:latin typeface="Century Gothic" panose="020B0502020202020204" pitchFamily="34" charset="0"/>
                <a:sym typeface="Wingdings" panose="05000000000000000000" pitchFamily="2" charset="2"/>
              </a:rPr>
              <a:t> </a:t>
            </a:r>
          </a:p>
        </p:txBody>
      </p:sp>
      <p:cxnSp>
        <p:nvCxnSpPr>
          <p:cNvPr id="662" name="Connector: Curved 661">
            <a:extLst>
              <a:ext uri="{FF2B5EF4-FFF2-40B4-BE49-F238E27FC236}">
                <a16:creationId xmlns:a16="http://schemas.microsoft.com/office/drawing/2014/main" xmlns="" id="{BCC27A07-6318-46A7-AE8E-7069490F560F}"/>
              </a:ext>
            </a:extLst>
          </p:cNvPr>
          <p:cNvCxnSpPr>
            <a:stCxn id="653" idx="0"/>
            <a:endCxn id="629" idx="7"/>
          </p:cNvCxnSpPr>
          <p:nvPr/>
        </p:nvCxnSpPr>
        <p:spPr>
          <a:xfrm rot="16200000" flipH="1">
            <a:off x="7600581" y="1736381"/>
            <a:ext cx="573340" cy="1566772"/>
          </a:xfrm>
          <a:prstGeom prst="curvedConnector4">
            <a:avLst>
              <a:gd name="adj1" fmla="val -39872"/>
              <a:gd name="adj2" fmla="val 134064"/>
            </a:avLst>
          </a:prstGeom>
          <a:ln w="12700">
            <a:solidFill>
              <a:srgbClr val="0099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Connector: Curved 665">
            <a:extLst>
              <a:ext uri="{FF2B5EF4-FFF2-40B4-BE49-F238E27FC236}">
                <a16:creationId xmlns:a16="http://schemas.microsoft.com/office/drawing/2014/main" xmlns="" id="{37A01E50-C7DE-4A21-BB43-B619289C4BC2}"/>
              </a:ext>
            </a:extLst>
          </p:cNvPr>
          <p:cNvCxnSpPr>
            <a:cxnSpLocks/>
            <a:stCxn id="654" idx="3"/>
          </p:cNvCxnSpPr>
          <p:nvPr/>
        </p:nvCxnSpPr>
        <p:spPr>
          <a:xfrm>
            <a:off x="7779764" y="3885122"/>
            <a:ext cx="920885" cy="252972"/>
          </a:xfrm>
          <a:prstGeom prst="curvedConnector3">
            <a:avLst>
              <a:gd name="adj1" fmla="val 50000"/>
            </a:avLst>
          </a:prstGeom>
          <a:ln w="12700">
            <a:solidFill>
              <a:srgbClr val="0099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Connector: Curved 667">
            <a:extLst>
              <a:ext uri="{FF2B5EF4-FFF2-40B4-BE49-F238E27FC236}">
                <a16:creationId xmlns:a16="http://schemas.microsoft.com/office/drawing/2014/main" xmlns="" id="{856477C6-B9AD-4FCE-B547-73F6512A77F0}"/>
              </a:ext>
            </a:extLst>
          </p:cNvPr>
          <p:cNvCxnSpPr>
            <a:cxnSpLocks/>
            <a:stCxn id="655" idx="2"/>
          </p:cNvCxnSpPr>
          <p:nvPr/>
        </p:nvCxnSpPr>
        <p:spPr>
          <a:xfrm rot="5400000" flipH="1" flipV="1">
            <a:off x="7760313" y="4307148"/>
            <a:ext cx="653189" cy="1363570"/>
          </a:xfrm>
          <a:prstGeom prst="curvedConnector4">
            <a:avLst>
              <a:gd name="adj1" fmla="val -34998"/>
              <a:gd name="adj2" fmla="val 92319"/>
            </a:avLst>
          </a:prstGeom>
          <a:ln w="12700">
            <a:solidFill>
              <a:srgbClr val="0099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2" name="Rectangle 671">
            <a:extLst>
              <a:ext uri="{FF2B5EF4-FFF2-40B4-BE49-F238E27FC236}">
                <a16:creationId xmlns:a16="http://schemas.microsoft.com/office/drawing/2014/main" xmlns="" id="{7749819D-21B8-40FF-9680-5C1C7F503AF7}"/>
              </a:ext>
            </a:extLst>
          </p:cNvPr>
          <p:cNvSpPr/>
          <p:nvPr/>
        </p:nvSpPr>
        <p:spPr>
          <a:xfrm>
            <a:off x="10139485" y="2112570"/>
            <a:ext cx="185618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Consider the entire dataset available from 2001-present rather than 2012-2017</a:t>
            </a:r>
            <a:endParaRPr lang="en-US" dirty="0"/>
          </a:p>
        </p:txBody>
      </p:sp>
      <p:sp>
        <p:nvSpPr>
          <p:cNvPr id="674" name="Rectangle 673">
            <a:extLst>
              <a:ext uri="{FF2B5EF4-FFF2-40B4-BE49-F238E27FC236}">
                <a16:creationId xmlns:a16="http://schemas.microsoft.com/office/drawing/2014/main" xmlns="" id="{4AA315FB-D61A-44E4-B232-263B92F80876}"/>
              </a:ext>
            </a:extLst>
          </p:cNvPr>
          <p:cNvSpPr/>
          <p:nvPr/>
        </p:nvSpPr>
        <p:spPr>
          <a:xfrm>
            <a:off x="10145258" y="3275411"/>
            <a:ext cx="18922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Structured 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 pitchFamily="34" charset="0"/>
              </a:rPr>
              <a:t>approach regarding the geographic </a:t>
            </a:r>
            <a:r>
              <a:rPr lang="en-US" sz="14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mapping and possible clustering </a:t>
            </a:r>
            <a:endParaRPr lang="en-US" dirty="0"/>
          </a:p>
        </p:txBody>
      </p:sp>
      <p:sp>
        <p:nvSpPr>
          <p:cNvPr id="676" name="Rectangle 675">
            <a:extLst>
              <a:ext uri="{FF2B5EF4-FFF2-40B4-BE49-F238E27FC236}">
                <a16:creationId xmlns:a16="http://schemas.microsoft.com/office/drawing/2014/main" xmlns="" id="{BB28CD43-41EE-41C0-B2E5-E6B02B1F4CA9}"/>
              </a:ext>
            </a:extLst>
          </p:cNvPr>
          <p:cNvSpPr/>
          <p:nvPr/>
        </p:nvSpPr>
        <p:spPr>
          <a:xfrm>
            <a:off x="10145258" y="4735329"/>
            <a:ext cx="185041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Visualize others perspectives of Police resources vs Efficiency OR 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Area Economic Demographic vs Crime. </a:t>
            </a:r>
            <a:endParaRPr lang="en-US" dirty="0"/>
          </a:p>
        </p:txBody>
      </p:sp>
      <p:cxnSp>
        <p:nvCxnSpPr>
          <p:cNvPr id="677" name="Connector: Curved 676">
            <a:extLst>
              <a:ext uri="{FF2B5EF4-FFF2-40B4-BE49-F238E27FC236}">
                <a16:creationId xmlns:a16="http://schemas.microsoft.com/office/drawing/2014/main" xmlns="" id="{B9948667-B12D-4340-81F4-C2D4CF6E0494}"/>
              </a:ext>
            </a:extLst>
          </p:cNvPr>
          <p:cNvCxnSpPr>
            <a:cxnSpLocks/>
            <a:stCxn id="636" idx="0"/>
            <a:endCxn id="672" idx="0"/>
          </p:cNvCxnSpPr>
          <p:nvPr/>
        </p:nvCxnSpPr>
        <p:spPr>
          <a:xfrm flipV="1">
            <a:off x="9533359" y="2112570"/>
            <a:ext cx="1534219" cy="628053"/>
          </a:xfrm>
          <a:prstGeom prst="curvedConnector4">
            <a:avLst>
              <a:gd name="adj1" fmla="val 17502"/>
              <a:gd name="adj2" fmla="val 136398"/>
            </a:avLst>
          </a:prstGeom>
          <a:ln w="12700">
            <a:solidFill>
              <a:srgbClr val="0099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Connector: Curved 679">
            <a:extLst>
              <a:ext uri="{FF2B5EF4-FFF2-40B4-BE49-F238E27FC236}">
                <a16:creationId xmlns:a16="http://schemas.microsoft.com/office/drawing/2014/main" xmlns="" id="{C45D899F-0837-4B4A-8071-09CF699C71D1}"/>
              </a:ext>
            </a:extLst>
          </p:cNvPr>
          <p:cNvCxnSpPr>
            <a:cxnSpLocks/>
            <a:stCxn id="647" idx="18"/>
            <a:endCxn id="674" idx="1"/>
          </p:cNvCxnSpPr>
          <p:nvPr/>
        </p:nvCxnSpPr>
        <p:spPr>
          <a:xfrm flipV="1">
            <a:off x="9515334" y="3967909"/>
            <a:ext cx="629924" cy="70865"/>
          </a:xfrm>
          <a:prstGeom prst="curvedConnector3">
            <a:avLst>
              <a:gd name="adj1" fmla="val 50000"/>
            </a:avLst>
          </a:prstGeom>
          <a:ln w="12700">
            <a:solidFill>
              <a:srgbClr val="0099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Connector: Curved 684">
            <a:extLst>
              <a:ext uri="{FF2B5EF4-FFF2-40B4-BE49-F238E27FC236}">
                <a16:creationId xmlns:a16="http://schemas.microsoft.com/office/drawing/2014/main" xmlns="" id="{8002708C-E0B3-44A3-A406-D8A1E5335A94}"/>
              </a:ext>
            </a:extLst>
          </p:cNvPr>
          <p:cNvCxnSpPr>
            <a:cxnSpLocks/>
            <a:stCxn id="593" idx="2"/>
            <a:endCxn id="676" idx="1"/>
          </p:cNvCxnSpPr>
          <p:nvPr/>
        </p:nvCxnSpPr>
        <p:spPr>
          <a:xfrm>
            <a:off x="9452782" y="4633705"/>
            <a:ext cx="692476" cy="901843"/>
          </a:xfrm>
          <a:prstGeom prst="curvedConnector3">
            <a:avLst>
              <a:gd name="adj1" fmla="val 50000"/>
            </a:avLst>
          </a:prstGeom>
          <a:ln w="12700">
            <a:solidFill>
              <a:srgbClr val="0099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Group 50">
            <a:extLst>
              <a:ext uri="{FF2B5EF4-FFF2-40B4-BE49-F238E27FC236}">
                <a16:creationId xmlns:a16="http://schemas.microsoft.com/office/drawing/2014/main" xmlns="" id="{0DD5FE5D-F467-4842-9ABA-A987229DD92E}"/>
              </a:ext>
            </a:extLst>
          </p:cNvPr>
          <p:cNvGrpSpPr/>
          <p:nvPr/>
        </p:nvGrpSpPr>
        <p:grpSpPr>
          <a:xfrm>
            <a:off x="243496" y="4733097"/>
            <a:ext cx="396000" cy="324000"/>
            <a:chOff x="235235" y="3810885"/>
            <a:chExt cx="519365" cy="468000"/>
          </a:xfrm>
        </p:grpSpPr>
        <p:sp>
          <p:nvSpPr>
            <p:cNvPr id="415" name="Freeform 26">
              <a:extLst>
                <a:ext uri="{FF2B5EF4-FFF2-40B4-BE49-F238E27FC236}">
                  <a16:creationId xmlns:a16="http://schemas.microsoft.com/office/drawing/2014/main" xmlns="" id="{B95B124D-C5AF-4A20-8584-D5D123861401}"/>
                </a:ext>
              </a:extLst>
            </p:cNvPr>
            <p:cNvSpPr>
              <a:spLocks noEditPoints="1"/>
            </p:cNvSpPr>
            <p:nvPr/>
          </p:nvSpPr>
          <p:spPr bwMode="auto">
            <a:xfrm rot="2700000">
              <a:off x="325235" y="3870332"/>
              <a:ext cx="252000" cy="432000"/>
            </a:xfrm>
            <a:custGeom>
              <a:avLst/>
              <a:gdLst>
                <a:gd name="T0" fmla="*/ 482 w 579"/>
                <a:gd name="T1" fmla="*/ 367 h 1073"/>
                <a:gd name="T2" fmla="*/ 482 w 579"/>
                <a:gd name="T3" fmla="*/ 148 h 1073"/>
                <a:gd name="T4" fmla="*/ 525 w 579"/>
                <a:gd name="T5" fmla="*/ 79 h 1073"/>
                <a:gd name="T6" fmla="*/ 447 w 579"/>
                <a:gd name="T7" fmla="*/ 0 h 1073"/>
                <a:gd name="T8" fmla="*/ 132 w 579"/>
                <a:gd name="T9" fmla="*/ 0 h 1073"/>
                <a:gd name="T10" fmla="*/ 54 w 579"/>
                <a:gd name="T11" fmla="*/ 79 h 1073"/>
                <a:gd name="T12" fmla="*/ 96 w 579"/>
                <a:gd name="T13" fmla="*/ 148 h 1073"/>
                <a:gd name="T14" fmla="*/ 96 w 579"/>
                <a:gd name="T15" fmla="*/ 367 h 1073"/>
                <a:gd name="T16" fmla="*/ 0 w 579"/>
                <a:gd name="T17" fmla="*/ 583 h 1073"/>
                <a:gd name="T18" fmla="*/ 0 w 579"/>
                <a:gd name="T19" fmla="*/ 612 h 1073"/>
                <a:gd name="T20" fmla="*/ 224 w 579"/>
                <a:gd name="T21" fmla="*/ 612 h 1073"/>
                <a:gd name="T22" fmla="*/ 224 w 579"/>
                <a:gd name="T23" fmla="*/ 923 h 1073"/>
                <a:gd name="T24" fmla="*/ 289 w 579"/>
                <a:gd name="T25" fmla="*/ 1073 h 1073"/>
                <a:gd name="T26" fmla="*/ 355 w 579"/>
                <a:gd name="T27" fmla="*/ 923 h 1073"/>
                <a:gd name="T28" fmla="*/ 355 w 579"/>
                <a:gd name="T29" fmla="*/ 612 h 1073"/>
                <a:gd name="T30" fmla="*/ 579 w 579"/>
                <a:gd name="T31" fmla="*/ 612 h 1073"/>
                <a:gd name="T32" fmla="*/ 579 w 579"/>
                <a:gd name="T33" fmla="*/ 583 h 1073"/>
                <a:gd name="T34" fmla="*/ 482 w 579"/>
                <a:gd name="T35" fmla="*/ 367 h 1073"/>
                <a:gd name="T36" fmla="*/ 132 w 579"/>
                <a:gd name="T37" fmla="*/ 58 h 1073"/>
                <a:gd name="T38" fmla="*/ 447 w 579"/>
                <a:gd name="T39" fmla="*/ 58 h 1073"/>
                <a:gd name="T40" fmla="*/ 467 w 579"/>
                <a:gd name="T41" fmla="*/ 79 h 1073"/>
                <a:gd name="T42" fmla="*/ 449 w 579"/>
                <a:gd name="T43" fmla="*/ 99 h 1073"/>
                <a:gd name="T44" fmla="*/ 436 w 579"/>
                <a:gd name="T45" fmla="*/ 101 h 1073"/>
                <a:gd name="T46" fmla="*/ 143 w 579"/>
                <a:gd name="T47" fmla="*/ 101 h 1073"/>
                <a:gd name="T48" fmla="*/ 129 w 579"/>
                <a:gd name="T49" fmla="*/ 99 h 1073"/>
                <a:gd name="T50" fmla="*/ 111 w 579"/>
                <a:gd name="T51" fmla="*/ 79 h 1073"/>
                <a:gd name="T52" fmla="*/ 132 w 579"/>
                <a:gd name="T53" fmla="*/ 58 h 1073"/>
                <a:gd name="T54" fmla="*/ 424 w 579"/>
                <a:gd name="T55" fmla="*/ 370 h 1073"/>
                <a:gd name="T56" fmla="*/ 154 w 579"/>
                <a:gd name="T57" fmla="*/ 370 h 1073"/>
                <a:gd name="T58" fmla="*/ 154 w 579"/>
                <a:gd name="T59" fmla="*/ 130 h 1073"/>
                <a:gd name="T60" fmla="*/ 424 w 579"/>
                <a:gd name="T61" fmla="*/ 130 h 1073"/>
                <a:gd name="T62" fmla="*/ 424 w 579"/>
                <a:gd name="T63" fmla="*/ 370 h 1073"/>
                <a:gd name="T64" fmla="*/ 297 w 579"/>
                <a:gd name="T65" fmla="*/ 911 h 1073"/>
                <a:gd name="T66" fmla="*/ 289 w 579"/>
                <a:gd name="T67" fmla="*/ 928 h 1073"/>
                <a:gd name="T68" fmla="*/ 282 w 579"/>
                <a:gd name="T69" fmla="*/ 911 h 1073"/>
                <a:gd name="T70" fmla="*/ 282 w 579"/>
                <a:gd name="T71" fmla="*/ 612 h 1073"/>
                <a:gd name="T72" fmla="*/ 297 w 579"/>
                <a:gd name="T73" fmla="*/ 612 h 1073"/>
                <a:gd name="T74" fmla="*/ 297 w 579"/>
                <a:gd name="T75" fmla="*/ 911 h 1073"/>
                <a:gd name="T76" fmla="*/ 355 w 579"/>
                <a:gd name="T77" fmla="*/ 554 h 1073"/>
                <a:gd name="T78" fmla="*/ 224 w 579"/>
                <a:gd name="T79" fmla="*/ 554 h 1073"/>
                <a:gd name="T80" fmla="*/ 59 w 579"/>
                <a:gd name="T81" fmla="*/ 554 h 1073"/>
                <a:gd name="T82" fmla="*/ 144 w 579"/>
                <a:gd name="T83" fmla="*/ 403 h 1073"/>
                <a:gd name="T84" fmla="*/ 149 w 579"/>
                <a:gd name="T85" fmla="*/ 399 h 1073"/>
                <a:gd name="T86" fmla="*/ 430 w 579"/>
                <a:gd name="T87" fmla="*/ 399 h 1073"/>
                <a:gd name="T88" fmla="*/ 435 w 579"/>
                <a:gd name="T89" fmla="*/ 403 h 1073"/>
                <a:gd name="T90" fmla="*/ 519 w 579"/>
                <a:gd name="T91" fmla="*/ 554 h 1073"/>
                <a:gd name="T92" fmla="*/ 355 w 579"/>
                <a:gd name="T93" fmla="*/ 554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79" h="1073">
                  <a:moveTo>
                    <a:pt x="482" y="367"/>
                  </a:moveTo>
                  <a:cubicBezTo>
                    <a:pt x="482" y="148"/>
                    <a:pt x="482" y="148"/>
                    <a:pt x="482" y="148"/>
                  </a:cubicBezTo>
                  <a:cubicBezTo>
                    <a:pt x="508" y="135"/>
                    <a:pt x="525" y="109"/>
                    <a:pt x="525" y="79"/>
                  </a:cubicBezTo>
                  <a:cubicBezTo>
                    <a:pt x="525" y="35"/>
                    <a:pt x="490" y="0"/>
                    <a:pt x="447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89" y="0"/>
                    <a:pt x="54" y="35"/>
                    <a:pt x="54" y="79"/>
                  </a:cubicBezTo>
                  <a:cubicBezTo>
                    <a:pt x="54" y="109"/>
                    <a:pt x="71" y="135"/>
                    <a:pt x="96" y="148"/>
                  </a:cubicBezTo>
                  <a:cubicBezTo>
                    <a:pt x="96" y="367"/>
                    <a:pt x="96" y="367"/>
                    <a:pt x="96" y="367"/>
                  </a:cubicBezTo>
                  <a:cubicBezTo>
                    <a:pt x="35" y="422"/>
                    <a:pt x="0" y="500"/>
                    <a:pt x="0" y="583"/>
                  </a:cubicBezTo>
                  <a:cubicBezTo>
                    <a:pt x="0" y="612"/>
                    <a:pt x="0" y="612"/>
                    <a:pt x="0" y="612"/>
                  </a:cubicBezTo>
                  <a:cubicBezTo>
                    <a:pt x="224" y="612"/>
                    <a:pt x="224" y="612"/>
                    <a:pt x="224" y="612"/>
                  </a:cubicBezTo>
                  <a:cubicBezTo>
                    <a:pt x="224" y="923"/>
                    <a:pt x="224" y="923"/>
                    <a:pt x="224" y="923"/>
                  </a:cubicBezTo>
                  <a:cubicBezTo>
                    <a:pt x="289" y="1073"/>
                    <a:pt x="289" y="1073"/>
                    <a:pt x="289" y="1073"/>
                  </a:cubicBezTo>
                  <a:cubicBezTo>
                    <a:pt x="355" y="923"/>
                    <a:pt x="355" y="923"/>
                    <a:pt x="355" y="923"/>
                  </a:cubicBezTo>
                  <a:cubicBezTo>
                    <a:pt x="355" y="612"/>
                    <a:pt x="355" y="612"/>
                    <a:pt x="355" y="612"/>
                  </a:cubicBezTo>
                  <a:cubicBezTo>
                    <a:pt x="579" y="612"/>
                    <a:pt x="579" y="612"/>
                    <a:pt x="579" y="612"/>
                  </a:cubicBezTo>
                  <a:cubicBezTo>
                    <a:pt x="579" y="583"/>
                    <a:pt x="579" y="583"/>
                    <a:pt x="579" y="583"/>
                  </a:cubicBezTo>
                  <a:cubicBezTo>
                    <a:pt x="579" y="500"/>
                    <a:pt x="544" y="422"/>
                    <a:pt x="482" y="367"/>
                  </a:cubicBezTo>
                  <a:close/>
                  <a:moveTo>
                    <a:pt x="132" y="58"/>
                  </a:moveTo>
                  <a:cubicBezTo>
                    <a:pt x="447" y="58"/>
                    <a:pt x="447" y="58"/>
                    <a:pt x="447" y="58"/>
                  </a:cubicBezTo>
                  <a:cubicBezTo>
                    <a:pt x="458" y="58"/>
                    <a:pt x="467" y="67"/>
                    <a:pt x="467" y="79"/>
                  </a:cubicBezTo>
                  <a:cubicBezTo>
                    <a:pt x="467" y="89"/>
                    <a:pt x="459" y="97"/>
                    <a:pt x="449" y="99"/>
                  </a:cubicBezTo>
                  <a:cubicBezTo>
                    <a:pt x="436" y="101"/>
                    <a:pt x="436" y="101"/>
                    <a:pt x="436" y="101"/>
                  </a:cubicBezTo>
                  <a:cubicBezTo>
                    <a:pt x="143" y="101"/>
                    <a:pt x="143" y="101"/>
                    <a:pt x="143" y="101"/>
                  </a:cubicBezTo>
                  <a:cubicBezTo>
                    <a:pt x="129" y="99"/>
                    <a:pt x="129" y="99"/>
                    <a:pt x="129" y="99"/>
                  </a:cubicBezTo>
                  <a:cubicBezTo>
                    <a:pt x="119" y="97"/>
                    <a:pt x="111" y="89"/>
                    <a:pt x="111" y="79"/>
                  </a:cubicBezTo>
                  <a:cubicBezTo>
                    <a:pt x="111" y="67"/>
                    <a:pt x="121" y="58"/>
                    <a:pt x="132" y="58"/>
                  </a:cubicBezTo>
                  <a:close/>
                  <a:moveTo>
                    <a:pt x="424" y="370"/>
                  </a:moveTo>
                  <a:cubicBezTo>
                    <a:pt x="154" y="370"/>
                    <a:pt x="154" y="370"/>
                    <a:pt x="154" y="370"/>
                  </a:cubicBezTo>
                  <a:cubicBezTo>
                    <a:pt x="154" y="130"/>
                    <a:pt x="154" y="130"/>
                    <a:pt x="154" y="130"/>
                  </a:cubicBezTo>
                  <a:cubicBezTo>
                    <a:pt x="424" y="130"/>
                    <a:pt x="424" y="130"/>
                    <a:pt x="424" y="130"/>
                  </a:cubicBezTo>
                  <a:lnTo>
                    <a:pt x="424" y="370"/>
                  </a:lnTo>
                  <a:close/>
                  <a:moveTo>
                    <a:pt x="297" y="911"/>
                  </a:moveTo>
                  <a:cubicBezTo>
                    <a:pt x="289" y="928"/>
                    <a:pt x="289" y="928"/>
                    <a:pt x="289" y="928"/>
                  </a:cubicBezTo>
                  <a:cubicBezTo>
                    <a:pt x="282" y="911"/>
                    <a:pt x="282" y="911"/>
                    <a:pt x="282" y="911"/>
                  </a:cubicBezTo>
                  <a:cubicBezTo>
                    <a:pt x="282" y="612"/>
                    <a:pt x="282" y="612"/>
                    <a:pt x="282" y="612"/>
                  </a:cubicBezTo>
                  <a:cubicBezTo>
                    <a:pt x="297" y="612"/>
                    <a:pt x="297" y="612"/>
                    <a:pt x="297" y="612"/>
                  </a:cubicBezTo>
                  <a:lnTo>
                    <a:pt x="297" y="911"/>
                  </a:lnTo>
                  <a:close/>
                  <a:moveTo>
                    <a:pt x="355" y="554"/>
                  </a:moveTo>
                  <a:cubicBezTo>
                    <a:pt x="224" y="554"/>
                    <a:pt x="224" y="554"/>
                    <a:pt x="224" y="554"/>
                  </a:cubicBezTo>
                  <a:cubicBezTo>
                    <a:pt x="59" y="554"/>
                    <a:pt x="59" y="554"/>
                    <a:pt x="59" y="554"/>
                  </a:cubicBezTo>
                  <a:cubicBezTo>
                    <a:pt x="67" y="495"/>
                    <a:pt x="97" y="441"/>
                    <a:pt x="144" y="403"/>
                  </a:cubicBezTo>
                  <a:cubicBezTo>
                    <a:pt x="149" y="399"/>
                    <a:pt x="149" y="399"/>
                    <a:pt x="149" y="399"/>
                  </a:cubicBezTo>
                  <a:cubicBezTo>
                    <a:pt x="430" y="399"/>
                    <a:pt x="430" y="399"/>
                    <a:pt x="430" y="399"/>
                  </a:cubicBezTo>
                  <a:cubicBezTo>
                    <a:pt x="435" y="403"/>
                    <a:pt x="435" y="403"/>
                    <a:pt x="435" y="403"/>
                  </a:cubicBezTo>
                  <a:cubicBezTo>
                    <a:pt x="482" y="441"/>
                    <a:pt x="512" y="495"/>
                    <a:pt x="519" y="554"/>
                  </a:cubicBezTo>
                  <a:lnTo>
                    <a:pt x="355" y="554"/>
                  </a:lnTo>
                  <a:close/>
                </a:path>
              </a:pathLst>
            </a:custGeom>
            <a:solidFill>
              <a:srgbClr val="0099FF"/>
            </a:solidFill>
            <a:ln>
              <a:noFill/>
            </a:ln>
          </p:spPr>
          <p:txBody>
            <a:bodyPr vert="horz" wrap="square" lIns="182843" tIns="91422" rIns="182843" bIns="91422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schemeClr val="bg1">
                    <a:lumMod val="95000"/>
                  </a:schemeClr>
                </a:solidFill>
                <a:latin typeface="Lato Light"/>
              </a:endParaRPr>
            </a:p>
          </p:txBody>
        </p:sp>
        <p:sp>
          <p:nvSpPr>
            <p:cNvPr id="416" name="Round Same Side Corner Rectangle 119">
              <a:extLst>
                <a:ext uri="{FF2B5EF4-FFF2-40B4-BE49-F238E27FC236}">
                  <a16:creationId xmlns:a16="http://schemas.microsoft.com/office/drawing/2014/main" xmlns="" id="{77E1AE52-BBCB-43A3-A976-5782FEFCC324}"/>
                </a:ext>
              </a:extLst>
            </p:cNvPr>
            <p:cNvSpPr/>
            <p:nvPr/>
          </p:nvSpPr>
          <p:spPr>
            <a:xfrm rot="10800000" flipH="1">
              <a:off x="718600" y="3810885"/>
              <a:ext cx="36000" cy="468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dirty="0">
                <a:latin typeface="Lato Ligh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97053" y="3997480"/>
            <a:ext cx="2406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Century Gothic" panose="020B0502020202020204" pitchFamily="34" charset="0"/>
              </a:rPr>
              <a:t>Lacking in arrest rate expect Narcotics</a:t>
            </a:r>
            <a:endParaRPr lang="it-IT" sz="1400" b="1" dirty="0"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258" y="4698042"/>
            <a:ext cx="2607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Century Gothic" panose="020B0502020202020204" pitchFamily="34" charset="0"/>
              </a:rPr>
              <a:t>Good control on Narcotics with time</a:t>
            </a:r>
            <a:endParaRPr lang="it-IT" sz="1400" b="1" dirty="0"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3576" y="4173140"/>
            <a:ext cx="2620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Century Gothic" panose="020B0502020202020204" pitchFamily="34" charset="0"/>
              </a:rPr>
              <a:t>Less than 25% generally</a:t>
            </a:r>
            <a:endParaRPr lang="it-IT" sz="1400" b="1" dirty="0">
              <a:latin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2641" y="4628996"/>
            <a:ext cx="2469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Century Gothic" panose="020B0502020202020204" pitchFamily="34" charset="0"/>
              </a:rPr>
              <a:t>3200 incidents/month to 500/month in 5 years!</a:t>
            </a:r>
            <a:endParaRPr lang="it-IT" sz="1400" b="1" dirty="0">
              <a:latin typeface="Century Gothic" panose="020B0502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7339" y="5261102"/>
            <a:ext cx="30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Century Gothic" panose="020B0502020202020204" pitchFamily="34" charset="0"/>
              </a:rPr>
              <a:t>Streets and sidewalks most unsafe. </a:t>
            </a:r>
            <a:endParaRPr lang="it-IT" sz="1400" b="1" dirty="0">
              <a:latin typeface="Century Gothic" panose="020B0502020202020204" pitchFamily="34" charset="0"/>
            </a:endParaRPr>
          </a:p>
        </p:txBody>
      </p:sp>
      <p:grpSp>
        <p:nvGrpSpPr>
          <p:cNvPr id="417" name="Group 50">
            <a:extLst>
              <a:ext uri="{FF2B5EF4-FFF2-40B4-BE49-F238E27FC236}">
                <a16:creationId xmlns:a16="http://schemas.microsoft.com/office/drawing/2014/main" xmlns="" id="{0DD5FE5D-F467-4842-9ABA-A987229DD92E}"/>
              </a:ext>
            </a:extLst>
          </p:cNvPr>
          <p:cNvGrpSpPr/>
          <p:nvPr/>
        </p:nvGrpSpPr>
        <p:grpSpPr>
          <a:xfrm>
            <a:off x="303687" y="5485369"/>
            <a:ext cx="396000" cy="324000"/>
            <a:chOff x="235235" y="3810885"/>
            <a:chExt cx="519365" cy="468000"/>
          </a:xfrm>
        </p:grpSpPr>
        <p:sp>
          <p:nvSpPr>
            <p:cNvPr id="422" name="Freeform 26">
              <a:extLst>
                <a:ext uri="{FF2B5EF4-FFF2-40B4-BE49-F238E27FC236}">
                  <a16:creationId xmlns:a16="http://schemas.microsoft.com/office/drawing/2014/main" xmlns="" id="{B95B124D-C5AF-4A20-8584-D5D123861401}"/>
                </a:ext>
              </a:extLst>
            </p:cNvPr>
            <p:cNvSpPr>
              <a:spLocks noEditPoints="1"/>
            </p:cNvSpPr>
            <p:nvPr/>
          </p:nvSpPr>
          <p:spPr bwMode="auto">
            <a:xfrm rot="2700000">
              <a:off x="325235" y="3870332"/>
              <a:ext cx="252000" cy="432000"/>
            </a:xfrm>
            <a:custGeom>
              <a:avLst/>
              <a:gdLst>
                <a:gd name="T0" fmla="*/ 482 w 579"/>
                <a:gd name="T1" fmla="*/ 367 h 1073"/>
                <a:gd name="T2" fmla="*/ 482 w 579"/>
                <a:gd name="T3" fmla="*/ 148 h 1073"/>
                <a:gd name="T4" fmla="*/ 525 w 579"/>
                <a:gd name="T5" fmla="*/ 79 h 1073"/>
                <a:gd name="T6" fmla="*/ 447 w 579"/>
                <a:gd name="T7" fmla="*/ 0 h 1073"/>
                <a:gd name="T8" fmla="*/ 132 w 579"/>
                <a:gd name="T9" fmla="*/ 0 h 1073"/>
                <a:gd name="T10" fmla="*/ 54 w 579"/>
                <a:gd name="T11" fmla="*/ 79 h 1073"/>
                <a:gd name="T12" fmla="*/ 96 w 579"/>
                <a:gd name="T13" fmla="*/ 148 h 1073"/>
                <a:gd name="T14" fmla="*/ 96 w 579"/>
                <a:gd name="T15" fmla="*/ 367 h 1073"/>
                <a:gd name="T16" fmla="*/ 0 w 579"/>
                <a:gd name="T17" fmla="*/ 583 h 1073"/>
                <a:gd name="T18" fmla="*/ 0 w 579"/>
                <a:gd name="T19" fmla="*/ 612 h 1073"/>
                <a:gd name="T20" fmla="*/ 224 w 579"/>
                <a:gd name="T21" fmla="*/ 612 h 1073"/>
                <a:gd name="T22" fmla="*/ 224 w 579"/>
                <a:gd name="T23" fmla="*/ 923 h 1073"/>
                <a:gd name="T24" fmla="*/ 289 w 579"/>
                <a:gd name="T25" fmla="*/ 1073 h 1073"/>
                <a:gd name="T26" fmla="*/ 355 w 579"/>
                <a:gd name="T27" fmla="*/ 923 h 1073"/>
                <a:gd name="T28" fmla="*/ 355 w 579"/>
                <a:gd name="T29" fmla="*/ 612 h 1073"/>
                <a:gd name="T30" fmla="*/ 579 w 579"/>
                <a:gd name="T31" fmla="*/ 612 h 1073"/>
                <a:gd name="T32" fmla="*/ 579 w 579"/>
                <a:gd name="T33" fmla="*/ 583 h 1073"/>
                <a:gd name="T34" fmla="*/ 482 w 579"/>
                <a:gd name="T35" fmla="*/ 367 h 1073"/>
                <a:gd name="T36" fmla="*/ 132 w 579"/>
                <a:gd name="T37" fmla="*/ 58 h 1073"/>
                <a:gd name="T38" fmla="*/ 447 w 579"/>
                <a:gd name="T39" fmla="*/ 58 h 1073"/>
                <a:gd name="T40" fmla="*/ 467 w 579"/>
                <a:gd name="T41" fmla="*/ 79 h 1073"/>
                <a:gd name="T42" fmla="*/ 449 w 579"/>
                <a:gd name="T43" fmla="*/ 99 h 1073"/>
                <a:gd name="T44" fmla="*/ 436 w 579"/>
                <a:gd name="T45" fmla="*/ 101 h 1073"/>
                <a:gd name="T46" fmla="*/ 143 w 579"/>
                <a:gd name="T47" fmla="*/ 101 h 1073"/>
                <a:gd name="T48" fmla="*/ 129 w 579"/>
                <a:gd name="T49" fmla="*/ 99 h 1073"/>
                <a:gd name="T50" fmla="*/ 111 w 579"/>
                <a:gd name="T51" fmla="*/ 79 h 1073"/>
                <a:gd name="T52" fmla="*/ 132 w 579"/>
                <a:gd name="T53" fmla="*/ 58 h 1073"/>
                <a:gd name="T54" fmla="*/ 424 w 579"/>
                <a:gd name="T55" fmla="*/ 370 h 1073"/>
                <a:gd name="T56" fmla="*/ 154 w 579"/>
                <a:gd name="T57" fmla="*/ 370 h 1073"/>
                <a:gd name="T58" fmla="*/ 154 w 579"/>
                <a:gd name="T59" fmla="*/ 130 h 1073"/>
                <a:gd name="T60" fmla="*/ 424 w 579"/>
                <a:gd name="T61" fmla="*/ 130 h 1073"/>
                <a:gd name="T62" fmla="*/ 424 w 579"/>
                <a:gd name="T63" fmla="*/ 370 h 1073"/>
                <a:gd name="T64" fmla="*/ 297 w 579"/>
                <a:gd name="T65" fmla="*/ 911 h 1073"/>
                <a:gd name="T66" fmla="*/ 289 w 579"/>
                <a:gd name="T67" fmla="*/ 928 h 1073"/>
                <a:gd name="T68" fmla="*/ 282 w 579"/>
                <a:gd name="T69" fmla="*/ 911 h 1073"/>
                <a:gd name="T70" fmla="*/ 282 w 579"/>
                <a:gd name="T71" fmla="*/ 612 h 1073"/>
                <a:gd name="T72" fmla="*/ 297 w 579"/>
                <a:gd name="T73" fmla="*/ 612 h 1073"/>
                <a:gd name="T74" fmla="*/ 297 w 579"/>
                <a:gd name="T75" fmla="*/ 911 h 1073"/>
                <a:gd name="T76" fmla="*/ 355 w 579"/>
                <a:gd name="T77" fmla="*/ 554 h 1073"/>
                <a:gd name="T78" fmla="*/ 224 w 579"/>
                <a:gd name="T79" fmla="*/ 554 h 1073"/>
                <a:gd name="T80" fmla="*/ 59 w 579"/>
                <a:gd name="T81" fmla="*/ 554 h 1073"/>
                <a:gd name="T82" fmla="*/ 144 w 579"/>
                <a:gd name="T83" fmla="*/ 403 h 1073"/>
                <a:gd name="T84" fmla="*/ 149 w 579"/>
                <a:gd name="T85" fmla="*/ 399 h 1073"/>
                <a:gd name="T86" fmla="*/ 430 w 579"/>
                <a:gd name="T87" fmla="*/ 399 h 1073"/>
                <a:gd name="T88" fmla="*/ 435 w 579"/>
                <a:gd name="T89" fmla="*/ 403 h 1073"/>
                <a:gd name="T90" fmla="*/ 519 w 579"/>
                <a:gd name="T91" fmla="*/ 554 h 1073"/>
                <a:gd name="T92" fmla="*/ 355 w 579"/>
                <a:gd name="T93" fmla="*/ 554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79" h="1073">
                  <a:moveTo>
                    <a:pt x="482" y="367"/>
                  </a:moveTo>
                  <a:cubicBezTo>
                    <a:pt x="482" y="148"/>
                    <a:pt x="482" y="148"/>
                    <a:pt x="482" y="148"/>
                  </a:cubicBezTo>
                  <a:cubicBezTo>
                    <a:pt x="508" y="135"/>
                    <a:pt x="525" y="109"/>
                    <a:pt x="525" y="79"/>
                  </a:cubicBezTo>
                  <a:cubicBezTo>
                    <a:pt x="525" y="35"/>
                    <a:pt x="490" y="0"/>
                    <a:pt x="447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89" y="0"/>
                    <a:pt x="54" y="35"/>
                    <a:pt x="54" y="79"/>
                  </a:cubicBezTo>
                  <a:cubicBezTo>
                    <a:pt x="54" y="109"/>
                    <a:pt x="71" y="135"/>
                    <a:pt x="96" y="148"/>
                  </a:cubicBezTo>
                  <a:cubicBezTo>
                    <a:pt x="96" y="367"/>
                    <a:pt x="96" y="367"/>
                    <a:pt x="96" y="367"/>
                  </a:cubicBezTo>
                  <a:cubicBezTo>
                    <a:pt x="35" y="422"/>
                    <a:pt x="0" y="500"/>
                    <a:pt x="0" y="583"/>
                  </a:cubicBezTo>
                  <a:cubicBezTo>
                    <a:pt x="0" y="612"/>
                    <a:pt x="0" y="612"/>
                    <a:pt x="0" y="612"/>
                  </a:cubicBezTo>
                  <a:cubicBezTo>
                    <a:pt x="224" y="612"/>
                    <a:pt x="224" y="612"/>
                    <a:pt x="224" y="612"/>
                  </a:cubicBezTo>
                  <a:cubicBezTo>
                    <a:pt x="224" y="923"/>
                    <a:pt x="224" y="923"/>
                    <a:pt x="224" y="923"/>
                  </a:cubicBezTo>
                  <a:cubicBezTo>
                    <a:pt x="289" y="1073"/>
                    <a:pt x="289" y="1073"/>
                    <a:pt x="289" y="1073"/>
                  </a:cubicBezTo>
                  <a:cubicBezTo>
                    <a:pt x="355" y="923"/>
                    <a:pt x="355" y="923"/>
                    <a:pt x="355" y="923"/>
                  </a:cubicBezTo>
                  <a:cubicBezTo>
                    <a:pt x="355" y="612"/>
                    <a:pt x="355" y="612"/>
                    <a:pt x="355" y="612"/>
                  </a:cubicBezTo>
                  <a:cubicBezTo>
                    <a:pt x="579" y="612"/>
                    <a:pt x="579" y="612"/>
                    <a:pt x="579" y="612"/>
                  </a:cubicBezTo>
                  <a:cubicBezTo>
                    <a:pt x="579" y="583"/>
                    <a:pt x="579" y="583"/>
                    <a:pt x="579" y="583"/>
                  </a:cubicBezTo>
                  <a:cubicBezTo>
                    <a:pt x="579" y="500"/>
                    <a:pt x="544" y="422"/>
                    <a:pt x="482" y="367"/>
                  </a:cubicBezTo>
                  <a:close/>
                  <a:moveTo>
                    <a:pt x="132" y="58"/>
                  </a:moveTo>
                  <a:cubicBezTo>
                    <a:pt x="447" y="58"/>
                    <a:pt x="447" y="58"/>
                    <a:pt x="447" y="58"/>
                  </a:cubicBezTo>
                  <a:cubicBezTo>
                    <a:pt x="458" y="58"/>
                    <a:pt x="467" y="67"/>
                    <a:pt x="467" y="79"/>
                  </a:cubicBezTo>
                  <a:cubicBezTo>
                    <a:pt x="467" y="89"/>
                    <a:pt x="459" y="97"/>
                    <a:pt x="449" y="99"/>
                  </a:cubicBezTo>
                  <a:cubicBezTo>
                    <a:pt x="436" y="101"/>
                    <a:pt x="436" y="101"/>
                    <a:pt x="436" y="101"/>
                  </a:cubicBezTo>
                  <a:cubicBezTo>
                    <a:pt x="143" y="101"/>
                    <a:pt x="143" y="101"/>
                    <a:pt x="143" y="101"/>
                  </a:cubicBezTo>
                  <a:cubicBezTo>
                    <a:pt x="129" y="99"/>
                    <a:pt x="129" y="99"/>
                    <a:pt x="129" y="99"/>
                  </a:cubicBezTo>
                  <a:cubicBezTo>
                    <a:pt x="119" y="97"/>
                    <a:pt x="111" y="89"/>
                    <a:pt x="111" y="79"/>
                  </a:cubicBezTo>
                  <a:cubicBezTo>
                    <a:pt x="111" y="67"/>
                    <a:pt x="121" y="58"/>
                    <a:pt x="132" y="58"/>
                  </a:cubicBezTo>
                  <a:close/>
                  <a:moveTo>
                    <a:pt x="424" y="370"/>
                  </a:moveTo>
                  <a:cubicBezTo>
                    <a:pt x="154" y="370"/>
                    <a:pt x="154" y="370"/>
                    <a:pt x="154" y="370"/>
                  </a:cubicBezTo>
                  <a:cubicBezTo>
                    <a:pt x="154" y="130"/>
                    <a:pt x="154" y="130"/>
                    <a:pt x="154" y="130"/>
                  </a:cubicBezTo>
                  <a:cubicBezTo>
                    <a:pt x="424" y="130"/>
                    <a:pt x="424" y="130"/>
                    <a:pt x="424" y="130"/>
                  </a:cubicBezTo>
                  <a:lnTo>
                    <a:pt x="424" y="370"/>
                  </a:lnTo>
                  <a:close/>
                  <a:moveTo>
                    <a:pt x="297" y="911"/>
                  </a:moveTo>
                  <a:cubicBezTo>
                    <a:pt x="289" y="928"/>
                    <a:pt x="289" y="928"/>
                    <a:pt x="289" y="928"/>
                  </a:cubicBezTo>
                  <a:cubicBezTo>
                    <a:pt x="282" y="911"/>
                    <a:pt x="282" y="911"/>
                    <a:pt x="282" y="911"/>
                  </a:cubicBezTo>
                  <a:cubicBezTo>
                    <a:pt x="282" y="612"/>
                    <a:pt x="282" y="612"/>
                    <a:pt x="282" y="612"/>
                  </a:cubicBezTo>
                  <a:cubicBezTo>
                    <a:pt x="297" y="612"/>
                    <a:pt x="297" y="612"/>
                    <a:pt x="297" y="612"/>
                  </a:cubicBezTo>
                  <a:lnTo>
                    <a:pt x="297" y="911"/>
                  </a:lnTo>
                  <a:close/>
                  <a:moveTo>
                    <a:pt x="355" y="554"/>
                  </a:moveTo>
                  <a:cubicBezTo>
                    <a:pt x="224" y="554"/>
                    <a:pt x="224" y="554"/>
                    <a:pt x="224" y="554"/>
                  </a:cubicBezTo>
                  <a:cubicBezTo>
                    <a:pt x="59" y="554"/>
                    <a:pt x="59" y="554"/>
                    <a:pt x="59" y="554"/>
                  </a:cubicBezTo>
                  <a:cubicBezTo>
                    <a:pt x="67" y="495"/>
                    <a:pt x="97" y="441"/>
                    <a:pt x="144" y="403"/>
                  </a:cubicBezTo>
                  <a:cubicBezTo>
                    <a:pt x="149" y="399"/>
                    <a:pt x="149" y="399"/>
                    <a:pt x="149" y="399"/>
                  </a:cubicBezTo>
                  <a:cubicBezTo>
                    <a:pt x="430" y="399"/>
                    <a:pt x="430" y="399"/>
                    <a:pt x="430" y="399"/>
                  </a:cubicBezTo>
                  <a:cubicBezTo>
                    <a:pt x="435" y="403"/>
                    <a:pt x="435" y="403"/>
                    <a:pt x="435" y="403"/>
                  </a:cubicBezTo>
                  <a:cubicBezTo>
                    <a:pt x="482" y="441"/>
                    <a:pt x="512" y="495"/>
                    <a:pt x="519" y="554"/>
                  </a:cubicBezTo>
                  <a:lnTo>
                    <a:pt x="355" y="554"/>
                  </a:lnTo>
                  <a:close/>
                </a:path>
              </a:pathLst>
            </a:custGeom>
            <a:solidFill>
              <a:srgbClr val="0099FF"/>
            </a:solidFill>
            <a:ln>
              <a:noFill/>
            </a:ln>
          </p:spPr>
          <p:txBody>
            <a:bodyPr vert="horz" wrap="square" lIns="182843" tIns="91422" rIns="182843" bIns="91422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schemeClr val="bg1">
                    <a:lumMod val="95000"/>
                  </a:schemeClr>
                </a:solidFill>
                <a:latin typeface="Lato Light"/>
              </a:endParaRPr>
            </a:p>
          </p:txBody>
        </p:sp>
        <p:sp>
          <p:nvSpPr>
            <p:cNvPr id="423" name="Round Same Side Corner Rectangle 119">
              <a:extLst>
                <a:ext uri="{FF2B5EF4-FFF2-40B4-BE49-F238E27FC236}">
                  <a16:creationId xmlns:a16="http://schemas.microsoft.com/office/drawing/2014/main" xmlns="" id="{77E1AE52-BBCB-43A3-A976-5782FEFCC324}"/>
                </a:ext>
              </a:extLst>
            </p:cNvPr>
            <p:cNvSpPr/>
            <p:nvPr/>
          </p:nvSpPr>
          <p:spPr>
            <a:xfrm rot="10800000" flipH="1">
              <a:off x="718600" y="3810885"/>
              <a:ext cx="36000" cy="468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dirty="0">
                <a:latin typeface="Lato Ligh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804667" y="5234878"/>
            <a:ext cx="20600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entury Gothic" panose="020B0502020202020204" pitchFamily="34" charset="0"/>
              </a:rPr>
              <a:t>Dangerous areas are West Roosevelt Road and Harbour Area.</a:t>
            </a:r>
            <a:endParaRPr lang="it-IT" sz="1400" b="1" dirty="0">
              <a:latin typeface="Century Gothic" panose="020B0502020202020204" pitchFamily="34" charset="0"/>
            </a:endParaRPr>
          </a:p>
          <a:p>
            <a:endParaRPr lang="it-IT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937685" y="3518970"/>
            <a:ext cx="431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Arrow Connector 426"/>
          <p:cNvCxnSpPr/>
          <p:nvPr/>
        </p:nvCxnSpPr>
        <p:spPr>
          <a:xfrm>
            <a:off x="3307133" y="4327312"/>
            <a:ext cx="431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/>
          <p:cNvCxnSpPr/>
          <p:nvPr/>
        </p:nvCxnSpPr>
        <p:spPr>
          <a:xfrm>
            <a:off x="3308569" y="4890606"/>
            <a:ext cx="431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Arrow Connector 434"/>
          <p:cNvCxnSpPr/>
          <p:nvPr/>
        </p:nvCxnSpPr>
        <p:spPr>
          <a:xfrm>
            <a:off x="3320843" y="5453628"/>
            <a:ext cx="431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55364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spect="1"/>
          </p:cNvSpPr>
          <p:nvPr/>
        </p:nvSpPr>
        <p:spPr>
          <a:xfrm rot="5400000">
            <a:off x="2666999" y="-2665413"/>
            <a:ext cx="6858000" cy="121888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66" tIns="60932" rIns="121866" bIns="60932" rtlCol="0" anchor="ctr"/>
          <a:lstStyle/>
          <a:p>
            <a:pPr algn="ctr"/>
            <a:endParaRPr lang="en-US" sz="900"/>
          </a:p>
        </p:txBody>
      </p:sp>
      <p:grpSp>
        <p:nvGrpSpPr>
          <p:cNvPr id="3" name="Gruppo 2"/>
          <p:cNvGrpSpPr/>
          <p:nvPr/>
        </p:nvGrpSpPr>
        <p:grpSpPr>
          <a:xfrm>
            <a:off x="2516032" y="1498704"/>
            <a:ext cx="7159933" cy="4036858"/>
            <a:chOff x="3399768" y="3968817"/>
            <a:chExt cx="5234858" cy="2084935"/>
          </a:xfrm>
        </p:grpSpPr>
        <p:sp>
          <p:nvSpPr>
            <p:cNvPr id="23" name="AutoShape 5"/>
            <p:cNvSpPr>
              <a:spLocks/>
            </p:cNvSpPr>
            <p:nvPr/>
          </p:nvSpPr>
          <p:spPr bwMode="auto">
            <a:xfrm>
              <a:off x="3399768" y="3968817"/>
              <a:ext cx="5234858" cy="19939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5395" tIns="25395" rIns="25395" bIns="25395" anchor="ctr"/>
            <a:lstStyle/>
            <a:p>
              <a:pPr algn="ctr">
                <a:defRPr/>
              </a:pPr>
              <a:r>
                <a:rPr lang="es-ES" sz="8000" dirty="0">
                  <a:solidFill>
                    <a:schemeClr val="bg1"/>
                  </a:solidFill>
                  <a:latin typeface="Century Gothic" panose="020B0502020202020204" pitchFamily="34" charset="0"/>
                  <a:cs typeface="Lato Regular"/>
                </a:rPr>
                <a:t>THANKS FOR YOUR ATTENTION</a:t>
              </a:r>
            </a:p>
          </p:txBody>
        </p:sp>
        <p:sp>
          <p:nvSpPr>
            <p:cNvPr id="24" name="Line 4"/>
            <p:cNvSpPr>
              <a:spLocks noChangeShapeType="1"/>
            </p:cNvSpPr>
            <p:nvPr/>
          </p:nvSpPr>
          <p:spPr bwMode="auto">
            <a:xfrm>
              <a:off x="3695254" y="6043596"/>
              <a:ext cx="4665454" cy="10156"/>
            </a:xfrm>
            <a:prstGeom prst="line">
              <a:avLst/>
            </a:prstGeom>
            <a:noFill/>
            <a:ln w="25400" cap="flat" cmpd="sng">
              <a:solidFill>
                <a:srgbClr val="DCDEE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defRPr/>
              </a:pPr>
              <a:endParaRPr lang="es-ES" sz="2800">
                <a:effectLst>
                  <a:outerShdw blurRad="38100" dist="38100" dir="2700000" algn="tl">
                    <a:srgbClr val="DDDDDD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3178875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GB" dirty="0"/>
              <a:t>1</a:t>
            </a:r>
          </a:p>
        </p:txBody>
      </p:sp>
      <p:sp>
        <p:nvSpPr>
          <p:cNvPr id="6" name="Rectangle 93"/>
          <p:cNvSpPr/>
          <p:nvPr/>
        </p:nvSpPr>
        <p:spPr>
          <a:xfrm>
            <a:off x="5983798" y="1269931"/>
            <a:ext cx="1096802" cy="387780"/>
          </a:xfrm>
          <a:prstGeom prst="rect">
            <a:avLst/>
          </a:prstGeom>
        </p:spPr>
        <p:txBody>
          <a:bodyPr wrap="none" lIns="109710" tIns="54855" rIns="109710" bIns="54855">
            <a:sp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  <a:ea typeface="Open Sans Light" panose="020B0306030504020204" pitchFamily="34" charset="0"/>
                <a:cs typeface="Lato Regular"/>
              </a:rPr>
              <a:t>Sources</a:t>
            </a:r>
            <a:endParaRPr lang="en-US" b="1" dirty="0">
              <a:latin typeface="Century Gothic" panose="020B0502020202020204" pitchFamily="34" charset="0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7" name="Rectangle 95"/>
          <p:cNvSpPr/>
          <p:nvPr/>
        </p:nvSpPr>
        <p:spPr>
          <a:xfrm>
            <a:off x="6003117" y="2827747"/>
            <a:ext cx="2752705" cy="372391"/>
          </a:xfrm>
          <a:prstGeom prst="rect">
            <a:avLst/>
          </a:prstGeom>
        </p:spPr>
        <p:txBody>
          <a:bodyPr wrap="none" lIns="109710" tIns="54855" rIns="109710" bIns="54855">
            <a:spAutoFit/>
          </a:bodyPr>
          <a:lstStyle/>
          <a:p>
            <a:r>
              <a:rPr lang="en-US" sz="1700" b="1" dirty="0" smtClean="0">
                <a:latin typeface="Century Gothic" panose="020B0502020202020204" pitchFamily="34" charset="0"/>
                <a:ea typeface="Open Sans Light" panose="020B0306030504020204" pitchFamily="34" charset="0"/>
                <a:cs typeface="Lato Regular"/>
              </a:rPr>
              <a:t>Few Important variables</a:t>
            </a:r>
            <a:endParaRPr lang="en-US" sz="1700" b="1" dirty="0">
              <a:latin typeface="Century Gothic" panose="020B0502020202020204" pitchFamily="34" charset="0"/>
              <a:ea typeface="Open Sans Light" panose="020B0306030504020204" pitchFamily="34" charset="0"/>
              <a:cs typeface="Lato Regular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A7DAFE67-27E6-4282-A8A8-8CA735993BD7}"/>
              </a:ext>
            </a:extLst>
          </p:cNvPr>
          <p:cNvGrpSpPr/>
          <p:nvPr/>
        </p:nvGrpSpPr>
        <p:grpSpPr>
          <a:xfrm>
            <a:off x="5026372" y="1268334"/>
            <a:ext cx="764860" cy="765060"/>
            <a:chOff x="5341066" y="2493365"/>
            <a:chExt cx="764860" cy="765060"/>
          </a:xfrm>
        </p:grpSpPr>
        <p:sp>
          <p:nvSpPr>
            <p:cNvPr id="9" name="Oval 84"/>
            <p:cNvSpPr/>
            <p:nvPr/>
          </p:nvSpPr>
          <p:spPr bwMode="auto">
            <a:xfrm>
              <a:off x="5341066" y="2493365"/>
              <a:ext cx="764860" cy="765060"/>
            </a:xfrm>
            <a:prstGeom prst="ellipse">
              <a:avLst/>
            </a:prstGeom>
            <a:solidFill>
              <a:srgbClr val="9BD7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92">
                <a:defRPr/>
              </a:pPr>
              <a:endParaRPr lang="en-US" sz="900" dirty="0">
                <a:latin typeface="Lato Light"/>
              </a:endParaRPr>
            </a:p>
          </p:txBody>
        </p:sp>
        <p:sp>
          <p:nvSpPr>
            <p:cNvPr id="10" name="Freeform 127"/>
            <p:cNvSpPr>
              <a:spLocks noChangeArrowheads="1"/>
            </p:cNvSpPr>
            <p:nvPr/>
          </p:nvSpPr>
          <p:spPr bwMode="auto">
            <a:xfrm>
              <a:off x="5516392" y="2703707"/>
              <a:ext cx="414209" cy="333566"/>
            </a:xfrm>
            <a:custGeom>
              <a:avLst/>
              <a:gdLst>
                <a:gd name="T0" fmla="*/ 169 w 497"/>
                <a:gd name="T1" fmla="*/ 196 h 400"/>
                <a:gd name="T2" fmla="*/ 169 w 497"/>
                <a:gd name="T3" fmla="*/ 196 h 400"/>
                <a:gd name="T4" fmla="*/ 248 w 497"/>
                <a:gd name="T5" fmla="*/ 275 h 400"/>
                <a:gd name="T6" fmla="*/ 328 w 497"/>
                <a:gd name="T7" fmla="*/ 196 h 400"/>
                <a:gd name="T8" fmla="*/ 248 w 497"/>
                <a:gd name="T9" fmla="*/ 116 h 400"/>
                <a:gd name="T10" fmla="*/ 169 w 497"/>
                <a:gd name="T11" fmla="*/ 196 h 400"/>
                <a:gd name="T12" fmla="*/ 116 w 497"/>
                <a:gd name="T13" fmla="*/ 169 h 400"/>
                <a:gd name="T14" fmla="*/ 116 w 497"/>
                <a:gd name="T15" fmla="*/ 169 h 400"/>
                <a:gd name="T16" fmla="*/ 248 w 497"/>
                <a:gd name="T17" fmla="*/ 63 h 400"/>
                <a:gd name="T18" fmla="*/ 345 w 497"/>
                <a:gd name="T19" fmla="*/ 98 h 400"/>
                <a:gd name="T20" fmla="*/ 390 w 497"/>
                <a:gd name="T21" fmla="*/ 98 h 400"/>
                <a:gd name="T22" fmla="*/ 390 w 497"/>
                <a:gd name="T23" fmla="*/ 54 h 400"/>
                <a:gd name="T24" fmla="*/ 248 w 497"/>
                <a:gd name="T25" fmla="*/ 0 h 400"/>
                <a:gd name="T26" fmla="*/ 62 w 497"/>
                <a:gd name="T27" fmla="*/ 143 h 400"/>
                <a:gd name="T28" fmla="*/ 0 w 497"/>
                <a:gd name="T29" fmla="*/ 143 h 400"/>
                <a:gd name="T30" fmla="*/ 0 w 497"/>
                <a:gd name="T31" fmla="*/ 196 h 400"/>
                <a:gd name="T32" fmla="*/ 80 w 497"/>
                <a:gd name="T33" fmla="*/ 196 h 400"/>
                <a:gd name="T34" fmla="*/ 116 w 497"/>
                <a:gd name="T35" fmla="*/ 169 h 400"/>
                <a:gd name="T36" fmla="*/ 416 w 497"/>
                <a:gd name="T37" fmla="*/ 196 h 400"/>
                <a:gd name="T38" fmla="*/ 416 w 497"/>
                <a:gd name="T39" fmla="*/ 196 h 400"/>
                <a:gd name="T40" fmla="*/ 381 w 497"/>
                <a:gd name="T41" fmla="*/ 231 h 400"/>
                <a:gd name="T42" fmla="*/ 248 w 497"/>
                <a:gd name="T43" fmla="*/ 337 h 400"/>
                <a:gd name="T44" fmla="*/ 151 w 497"/>
                <a:gd name="T45" fmla="*/ 293 h 400"/>
                <a:gd name="T46" fmla="*/ 107 w 497"/>
                <a:gd name="T47" fmla="*/ 293 h 400"/>
                <a:gd name="T48" fmla="*/ 107 w 497"/>
                <a:gd name="T49" fmla="*/ 337 h 400"/>
                <a:gd name="T50" fmla="*/ 248 w 497"/>
                <a:gd name="T51" fmla="*/ 399 h 400"/>
                <a:gd name="T52" fmla="*/ 435 w 497"/>
                <a:gd name="T53" fmla="*/ 257 h 400"/>
                <a:gd name="T54" fmla="*/ 496 w 497"/>
                <a:gd name="T55" fmla="*/ 257 h 400"/>
                <a:gd name="T56" fmla="*/ 496 w 497"/>
                <a:gd name="T57" fmla="*/ 196 h 400"/>
                <a:gd name="T58" fmla="*/ 416 w 497"/>
                <a:gd name="T59" fmla="*/ 19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7" h="400">
                  <a:moveTo>
                    <a:pt x="169" y="196"/>
                  </a:moveTo>
                  <a:lnTo>
                    <a:pt x="169" y="196"/>
                  </a:lnTo>
                  <a:cubicBezTo>
                    <a:pt x="169" y="240"/>
                    <a:pt x="204" y="275"/>
                    <a:pt x="248" y="275"/>
                  </a:cubicBezTo>
                  <a:cubicBezTo>
                    <a:pt x="292" y="275"/>
                    <a:pt x="328" y="240"/>
                    <a:pt x="328" y="196"/>
                  </a:cubicBezTo>
                  <a:cubicBezTo>
                    <a:pt x="328" y="151"/>
                    <a:pt x="292" y="116"/>
                    <a:pt x="248" y="116"/>
                  </a:cubicBezTo>
                  <a:cubicBezTo>
                    <a:pt x="204" y="116"/>
                    <a:pt x="169" y="151"/>
                    <a:pt x="169" y="196"/>
                  </a:cubicBezTo>
                  <a:close/>
                  <a:moveTo>
                    <a:pt x="116" y="169"/>
                  </a:moveTo>
                  <a:lnTo>
                    <a:pt x="116" y="169"/>
                  </a:lnTo>
                  <a:cubicBezTo>
                    <a:pt x="124" y="107"/>
                    <a:pt x="186" y="63"/>
                    <a:pt x="248" y="63"/>
                  </a:cubicBezTo>
                  <a:cubicBezTo>
                    <a:pt x="284" y="63"/>
                    <a:pt x="319" y="71"/>
                    <a:pt x="345" y="98"/>
                  </a:cubicBezTo>
                  <a:cubicBezTo>
                    <a:pt x="354" y="107"/>
                    <a:pt x="381" y="107"/>
                    <a:pt x="390" y="98"/>
                  </a:cubicBezTo>
                  <a:cubicBezTo>
                    <a:pt x="399" y="89"/>
                    <a:pt x="399" y="71"/>
                    <a:pt x="390" y="54"/>
                  </a:cubicBezTo>
                  <a:cubicBezTo>
                    <a:pt x="354" y="18"/>
                    <a:pt x="301" y="0"/>
                    <a:pt x="248" y="0"/>
                  </a:cubicBezTo>
                  <a:cubicBezTo>
                    <a:pt x="160" y="0"/>
                    <a:pt x="80" y="54"/>
                    <a:pt x="62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80" y="196"/>
                    <a:pt x="80" y="196"/>
                    <a:pt x="80" y="196"/>
                  </a:cubicBezTo>
                  <a:cubicBezTo>
                    <a:pt x="107" y="196"/>
                    <a:pt x="107" y="178"/>
                    <a:pt x="116" y="169"/>
                  </a:cubicBezTo>
                  <a:close/>
                  <a:moveTo>
                    <a:pt x="416" y="196"/>
                  </a:moveTo>
                  <a:lnTo>
                    <a:pt x="416" y="196"/>
                  </a:lnTo>
                  <a:cubicBezTo>
                    <a:pt x="390" y="196"/>
                    <a:pt x="390" y="222"/>
                    <a:pt x="381" y="231"/>
                  </a:cubicBezTo>
                  <a:cubicBezTo>
                    <a:pt x="372" y="293"/>
                    <a:pt x="319" y="337"/>
                    <a:pt x="248" y="337"/>
                  </a:cubicBezTo>
                  <a:cubicBezTo>
                    <a:pt x="213" y="337"/>
                    <a:pt x="177" y="319"/>
                    <a:pt x="151" y="293"/>
                  </a:cubicBezTo>
                  <a:cubicBezTo>
                    <a:pt x="142" y="284"/>
                    <a:pt x="116" y="284"/>
                    <a:pt x="107" y="293"/>
                  </a:cubicBezTo>
                  <a:cubicBezTo>
                    <a:pt x="97" y="310"/>
                    <a:pt x="97" y="328"/>
                    <a:pt x="107" y="337"/>
                  </a:cubicBezTo>
                  <a:cubicBezTo>
                    <a:pt x="142" y="373"/>
                    <a:pt x="195" y="399"/>
                    <a:pt x="248" y="399"/>
                  </a:cubicBezTo>
                  <a:cubicBezTo>
                    <a:pt x="337" y="399"/>
                    <a:pt x="416" y="337"/>
                    <a:pt x="435" y="257"/>
                  </a:cubicBezTo>
                  <a:cubicBezTo>
                    <a:pt x="496" y="257"/>
                    <a:pt x="496" y="257"/>
                    <a:pt x="496" y="257"/>
                  </a:cubicBezTo>
                  <a:cubicBezTo>
                    <a:pt x="496" y="196"/>
                    <a:pt x="496" y="196"/>
                    <a:pt x="496" y="196"/>
                  </a:cubicBezTo>
                  <a:lnTo>
                    <a:pt x="416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</p:grpSp>
      <p:grpSp>
        <p:nvGrpSpPr>
          <p:cNvPr id="11" name="Group 1">
            <a:extLst>
              <a:ext uri="{FF2B5EF4-FFF2-40B4-BE49-F238E27FC236}">
                <a16:creationId xmlns:a16="http://schemas.microsoft.com/office/drawing/2014/main" xmlns="" id="{5901161D-1FEF-4458-9C92-998C9E49EE60}"/>
              </a:ext>
            </a:extLst>
          </p:cNvPr>
          <p:cNvGrpSpPr/>
          <p:nvPr/>
        </p:nvGrpSpPr>
        <p:grpSpPr>
          <a:xfrm>
            <a:off x="176300" y="967917"/>
            <a:ext cx="3955653" cy="4285073"/>
            <a:chOff x="496906" y="1644088"/>
            <a:chExt cx="3955653" cy="4285073"/>
          </a:xfrm>
        </p:grpSpPr>
        <p:grpSp>
          <p:nvGrpSpPr>
            <p:cNvPr id="12" name="Group 33"/>
            <p:cNvGrpSpPr/>
            <p:nvPr/>
          </p:nvGrpSpPr>
          <p:grpSpPr>
            <a:xfrm>
              <a:off x="1074305" y="5057051"/>
              <a:ext cx="337481" cy="448584"/>
              <a:chOff x="9916767" y="11659096"/>
              <a:chExt cx="1032769" cy="1372771"/>
            </a:xfrm>
            <a:solidFill>
              <a:srgbClr val="0070C0"/>
            </a:solidFill>
          </p:grpSpPr>
          <p:sp>
            <p:nvSpPr>
              <p:cNvPr id="80" name="Freeform 1092"/>
              <p:cNvSpPr>
                <a:spLocks noChangeArrowheads="1"/>
              </p:cNvSpPr>
              <p:nvPr/>
            </p:nvSpPr>
            <p:spPr bwMode="auto">
              <a:xfrm>
                <a:off x="9916767" y="12943702"/>
                <a:ext cx="75568" cy="88165"/>
              </a:xfrm>
              <a:custGeom>
                <a:avLst/>
                <a:gdLst>
                  <a:gd name="T0" fmla="*/ 3 w 26"/>
                  <a:gd name="T1" fmla="*/ 0 h 29"/>
                  <a:gd name="T2" fmla="*/ 3 w 26"/>
                  <a:gd name="T3" fmla="*/ 0 h 29"/>
                  <a:gd name="T4" fmla="*/ 3 w 26"/>
                  <a:gd name="T5" fmla="*/ 25 h 29"/>
                  <a:gd name="T6" fmla="*/ 25 w 26"/>
                  <a:gd name="T7" fmla="*/ 13 h 29"/>
                  <a:gd name="T8" fmla="*/ 3 w 26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9">
                    <a:moveTo>
                      <a:pt x="3" y="0"/>
                    </a:moveTo>
                    <a:lnTo>
                      <a:pt x="3" y="0"/>
                    </a:lnTo>
                    <a:cubicBezTo>
                      <a:pt x="3" y="4"/>
                      <a:pt x="0" y="22"/>
                      <a:pt x="3" y="25"/>
                    </a:cubicBezTo>
                    <a:cubicBezTo>
                      <a:pt x="3" y="28"/>
                      <a:pt x="22" y="13"/>
                      <a:pt x="25" y="13"/>
                    </a:cubicBezTo>
                    <a:cubicBezTo>
                      <a:pt x="22" y="7"/>
                      <a:pt x="1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85" tIns="60943" rIns="121885" bIns="60943" anchor="ctr"/>
              <a:lstStyle/>
              <a:p>
                <a:endParaRPr lang="en-US" sz="900" dirty="0"/>
              </a:p>
            </p:txBody>
          </p:sp>
          <p:sp>
            <p:nvSpPr>
              <p:cNvPr id="81" name="Freeform 1093"/>
              <p:cNvSpPr>
                <a:spLocks noChangeArrowheads="1"/>
              </p:cNvSpPr>
              <p:nvPr/>
            </p:nvSpPr>
            <p:spPr bwMode="auto">
              <a:xfrm>
                <a:off x="9967144" y="11759852"/>
                <a:ext cx="692717" cy="944566"/>
              </a:xfrm>
              <a:custGeom>
                <a:avLst/>
                <a:gdLst>
                  <a:gd name="T0" fmla="*/ 12 w 243"/>
                  <a:gd name="T1" fmla="*/ 327 h 331"/>
                  <a:gd name="T2" fmla="*/ 12 w 243"/>
                  <a:gd name="T3" fmla="*/ 327 h 331"/>
                  <a:gd name="T4" fmla="*/ 18 w 243"/>
                  <a:gd name="T5" fmla="*/ 330 h 331"/>
                  <a:gd name="T6" fmla="*/ 242 w 243"/>
                  <a:gd name="T7" fmla="*/ 15 h 331"/>
                  <a:gd name="T8" fmla="*/ 224 w 243"/>
                  <a:gd name="T9" fmla="*/ 0 h 331"/>
                  <a:gd name="T10" fmla="*/ 0 w 243"/>
                  <a:gd name="T11" fmla="*/ 315 h 331"/>
                  <a:gd name="T12" fmla="*/ 9 w 243"/>
                  <a:gd name="T13" fmla="*/ 321 h 331"/>
                  <a:gd name="T14" fmla="*/ 12 w 243"/>
                  <a:gd name="T15" fmla="*/ 327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331">
                    <a:moveTo>
                      <a:pt x="12" y="327"/>
                    </a:moveTo>
                    <a:lnTo>
                      <a:pt x="12" y="327"/>
                    </a:lnTo>
                    <a:cubicBezTo>
                      <a:pt x="15" y="327"/>
                      <a:pt x="15" y="330"/>
                      <a:pt x="18" y="330"/>
                    </a:cubicBezTo>
                    <a:cubicBezTo>
                      <a:pt x="242" y="15"/>
                      <a:pt x="242" y="15"/>
                      <a:pt x="242" y="15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9" y="321"/>
                      <a:pt x="9" y="321"/>
                      <a:pt x="9" y="321"/>
                    </a:cubicBezTo>
                    <a:lnTo>
                      <a:pt x="12" y="32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85" tIns="60943" rIns="121885" bIns="60943" anchor="ctr"/>
              <a:lstStyle/>
              <a:p>
                <a:endParaRPr lang="en-US" sz="900" dirty="0"/>
              </a:p>
            </p:txBody>
          </p:sp>
          <p:sp>
            <p:nvSpPr>
              <p:cNvPr id="82" name="Freeform 1094"/>
              <p:cNvSpPr>
                <a:spLocks noChangeArrowheads="1"/>
              </p:cNvSpPr>
              <p:nvPr/>
            </p:nvSpPr>
            <p:spPr bwMode="auto">
              <a:xfrm>
                <a:off x="10080497" y="11848010"/>
                <a:ext cx="705308" cy="944560"/>
              </a:xfrm>
              <a:custGeom>
                <a:avLst/>
                <a:gdLst>
                  <a:gd name="T0" fmla="*/ 6 w 246"/>
                  <a:gd name="T1" fmla="*/ 318 h 331"/>
                  <a:gd name="T2" fmla="*/ 6 w 246"/>
                  <a:gd name="T3" fmla="*/ 318 h 331"/>
                  <a:gd name="T4" fmla="*/ 18 w 246"/>
                  <a:gd name="T5" fmla="*/ 327 h 331"/>
                  <a:gd name="T6" fmla="*/ 21 w 246"/>
                  <a:gd name="T7" fmla="*/ 330 h 331"/>
                  <a:gd name="T8" fmla="*/ 245 w 246"/>
                  <a:gd name="T9" fmla="*/ 12 h 331"/>
                  <a:gd name="T10" fmla="*/ 224 w 246"/>
                  <a:gd name="T11" fmla="*/ 0 h 331"/>
                  <a:gd name="T12" fmla="*/ 0 w 246"/>
                  <a:gd name="T13" fmla="*/ 315 h 331"/>
                  <a:gd name="T14" fmla="*/ 3 w 246"/>
                  <a:gd name="T15" fmla="*/ 315 h 331"/>
                  <a:gd name="T16" fmla="*/ 6 w 246"/>
                  <a:gd name="T17" fmla="*/ 318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6" h="331">
                    <a:moveTo>
                      <a:pt x="6" y="318"/>
                    </a:moveTo>
                    <a:lnTo>
                      <a:pt x="6" y="318"/>
                    </a:lnTo>
                    <a:cubicBezTo>
                      <a:pt x="18" y="327"/>
                      <a:pt x="18" y="327"/>
                      <a:pt x="18" y="327"/>
                    </a:cubicBezTo>
                    <a:cubicBezTo>
                      <a:pt x="18" y="327"/>
                      <a:pt x="18" y="327"/>
                      <a:pt x="21" y="330"/>
                    </a:cubicBezTo>
                    <a:cubicBezTo>
                      <a:pt x="245" y="12"/>
                      <a:pt x="245" y="12"/>
                      <a:pt x="245" y="12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0" y="315"/>
                      <a:pt x="0" y="315"/>
                      <a:pt x="0" y="315"/>
                    </a:cubicBezTo>
                    <a:lnTo>
                      <a:pt x="3" y="315"/>
                    </a:lnTo>
                    <a:lnTo>
                      <a:pt x="6" y="31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85" tIns="60943" rIns="121885" bIns="60943" anchor="ctr"/>
              <a:lstStyle/>
              <a:p>
                <a:endParaRPr lang="en-US" sz="900" dirty="0"/>
              </a:p>
            </p:txBody>
          </p:sp>
          <p:sp>
            <p:nvSpPr>
              <p:cNvPr id="83" name="Freeform 1095"/>
              <p:cNvSpPr>
                <a:spLocks noChangeArrowheads="1"/>
              </p:cNvSpPr>
              <p:nvPr/>
            </p:nvSpPr>
            <p:spPr bwMode="auto">
              <a:xfrm>
                <a:off x="10672451" y="11659096"/>
                <a:ext cx="277085" cy="239294"/>
              </a:xfrm>
              <a:custGeom>
                <a:avLst/>
                <a:gdLst>
                  <a:gd name="T0" fmla="*/ 88 w 95"/>
                  <a:gd name="T1" fmla="*/ 36 h 82"/>
                  <a:gd name="T2" fmla="*/ 88 w 95"/>
                  <a:gd name="T3" fmla="*/ 36 h 82"/>
                  <a:gd name="T4" fmla="*/ 39 w 95"/>
                  <a:gd name="T5" fmla="*/ 2 h 82"/>
                  <a:gd name="T6" fmla="*/ 30 w 95"/>
                  <a:gd name="T7" fmla="*/ 0 h 82"/>
                  <a:gd name="T8" fmla="*/ 21 w 95"/>
                  <a:gd name="T9" fmla="*/ 0 h 82"/>
                  <a:gd name="T10" fmla="*/ 0 w 95"/>
                  <a:gd name="T11" fmla="*/ 27 h 82"/>
                  <a:gd name="T12" fmla="*/ 78 w 95"/>
                  <a:gd name="T13" fmla="*/ 81 h 82"/>
                  <a:gd name="T14" fmla="*/ 94 w 95"/>
                  <a:gd name="T15" fmla="*/ 54 h 82"/>
                  <a:gd name="T16" fmla="*/ 88 w 95"/>
                  <a:gd name="T17" fmla="*/ 36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" h="82">
                    <a:moveTo>
                      <a:pt x="88" y="36"/>
                    </a:moveTo>
                    <a:lnTo>
                      <a:pt x="88" y="36"/>
                    </a:lnTo>
                    <a:cubicBezTo>
                      <a:pt x="39" y="2"/>
                      <a:pt x="39" y="2"/>
                      <a:pt x="39" y="2"/>
                    </a:cubicBezTo>
                    <a:cubicBezTo>
                      <a:pt x="36" y="0"/>
                      <a:pt x="33" y="0"/>
                      <a:pt x="30" y="0"/>
                    </a:cubicBezTo>
                    <a:cubicBezTo>
                      <a:pt x="27" y="0"/>
                      <a:pt x="24" y="0"/>
                      <a:pt x="21" y="0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78" y="81"/>
                      <a:pt x="78" y="81"/>
                      <a:pt x="78" y="81"/>
                    </a:cubicBezTo>
                    <a:cubicBezTo>
                      <a:pt x="94" y="54"/>
                      <a:pt x="94" y="54"/>
                      <a:pt x="94" y="54"/>
                    </a:cubicBezTo>
                    <a:cubicBezTo>
                      <a:pt x="94" y="48"/>
                      <a:pt x="94" y="39"/>
                      <a:pt x="88" y="3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85" tIns="60943" rIns="121885" bIns="60943" anchor="ctr"/>
              <a:lstStyle/>
              <a:p>
                <a:endParaRPr lang="en-US" sz="900" dirty="0"/>
              </a:p>
            </p:txBody>
          </p:sp>
          <p:sp>
            <p:nvSpPr>
              <p:cNvPr id="84" name="Freeform 1096"/>
              <p:cNvSpPr>
                <a:spLocks noChangeArrowheads="1"/>
              </p:cNvSpPr>
              <p:nvPr/>
            </p:nvSpPr>
            <p:spPr bwMode="auto">
              <a:xfrm>
                <a:off x="10181258" y="11923578"/>
                <a:ext cx="692708" cy="931969"/>
              </a:xfrm>
              <a:custGeom>
                <a:avLst/>
                <a:gdLst>
                  <a:gd name="T0" fmla="*/ 0 w 243"/>
                  <a:gd name="T1" fmla="*/ 315 h 325"/>
                  <a:gd name="T2" fmla="*/ 0 w 243"/>
                  <a:gd name="T3" fmla="*/ 315 h 325"/>
                  <a:gd name="T4" fmla="*/ 6 w 243"/>
                  <a:gd name="T5" fmla="*/ 318 h 325"/>
                  <a:gd name="T6" fmla="*/ 9 w 243"/>
                  <a:gd name="T7" fmla="*/ 318 h 325"/>
                  <a:gd name="T8" fmla="*/ 18 w 243"/>
                  <a:gd name="T9" fmla="*/ 324 h 325"/>
                  <a:gd name="T10" fmla="*/ 242 w 243"/>
                  <a:gd name="T11" fmla="*/ 12 h 325"/>
                  <a:gd name="T12" fmla="*/ 227 w 243"/>
                  <a:gd name="T13" fmla="*/ 0 h 325"/>
                  <a:gd name="T14" fmla="*/ 0 w 243"/>
                  <a:gd name="T15" fmla="*/ 31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325">
                    <a:moveTo>
                      <a:pt x="0" y="315"/>
                    </a:moveTo>
                    <a:lnTo>
                      <a:pt x="0" y="315"/>
                    </a:lnTo>
                    <a:cubicBezTo>
                      <a:pt x="3" y="315"/>
                      <a:pt x="6" y="315"/>
                      <a:pt x="6" y="318"/>
                    </a:cubicBezTo>
                    <a:cubicBezTo>
                      <a:pt x="9" y="318"/>
                      <a:pt x="9" y="318"/>
                      <a:pt x="9" y="318"/>
                    </a:cubicBezTo>
                    <a:cubicBezTo>
                      <a:pt x="18" y="324"/>
                      <a:pt x="18" y="324"/>
                      <a:pt x="18" y="324"/>
                    </a:cubicBezTo>
                    <a:cubicBezTo>
                      <a:pt x="242" y="12"/>
                      <a:pt x="242" y="12"/>
                      <a:pt x="242" y="12"/>
                    </a:cubicBezTo>
                    <a:cubicBezTo>
                      <a:pt x="227" y="0"/>
                      <a:pt x="227" y="0"/>
                      <a:pt x="227" y="0"/>
                    </a:cubicBezTo>
                    <a:lnTo>
                      <a:pt x="0" y="31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85" tIns="60943" rIns="121885" bIns="60943" anchor="ctr"/>
              <a:lstStyle/>
              <a:p>
                <a:endParaRPr lang="en-US" sz="900" dirty="0"/>
              </a:p>
            </p:txBody>
          </p:sp>
          <p:sp>
            <p:nvSpPr>
              <p:cNvPr id="85" name="Freeform 1097"/>
              <p:cNvSpPr>
                <a:spLocks noChangeArrowheads="1"/>
              </p:cNvSpPr>
              <p:nvPr/>
            </p:nvSpPr>
            <p:spPr bwMode="auto">
              <a:xfrm>
                <a:off x="9941956" y="12729603"/>
                <a:ext cx="239306" cy="239285"/>
              </a:xfrm>
              <a:custGeom>
                <a:avLst/>
                <a:gdLst>
                  <a:gd name="T0" fmla="*/ 78 w 85"/>
                  <a:gd name="T1" fmla="*/ 48 h 83"/>
                  <a:gd name="T2" fmla="*/ 78 w 85"/>
                  <a:gd name="T3" fmla="*/ 48 h 83"/>
                  <a:gd name="T4" fmla="*/ 51 w 85"/>
                  <a:gd name="T5" fmla="*/ 27 h 83"/>
                  <a:gd name="T6" fmla="*/ 42 w 85"/>
                  <a:gd name="T7" fmla="*/ 21 h 83"/>
                  <a:gd name="T8" fmla="*/ 15 w 85"/>
                  <a:gd name="T9" fmla="*/ 3 h 83"/>
                  <a:gd name="T10" fmla="*/ 15 w 85"/>
                  <a:gd name="T11" fmla="*/ 0 h 83"/>
                  <a:gd name="T12" fmla="*/ 12 w 85"/>
                  <a:gd name="T13" fmla="*/ 0 h 83"/>
                  <a:gd name="T14" fmla="*/ 6 w 85"/>
                  <a:gd name="T15" fmla="*/ 15 h 83"/>
                  <a:gd name="T16" fmla="*/ 3 w 85"/>
                  <a:gd name="T17" fmla="*/ 21 h 83"/>
                  <a:gd name="T18" fmla="*/ 0 w 85"/>
                  <a:gd name="T19" fmla="*/ 57 h 83"/>
                  <a:gd name="T20" fmla="*/ 33 w 85"/>
                  <a:gd name="T21" fmla="*/ 82 h 83"/>
                  <a:gd name="T22" fmla="*/ 63 w 85"/>
                  <a:gd name="T23" fmla="*/ 63 h 83"/>
                  <a:gd name="T24" fmla="*/ 69 w 85"/>
                  <a:gd name="T25" fmla="*/ 60 h 83"/>
                  <a:gd name="T26" fmla="*/ 84 w 85"/>
                  <a:gd name="T27" fmla="*/ 51 h 83"/>
                  <a:gd name="T28" fmla="*/ 81 w 85"/>
                  <a:gd name="T29" fmla="*/ 48 h 83"/>
                  <a:gd name="T30" fmla="*/ 78 w 85"/>
                  <a:gd name="T31" fmla="*/ 4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5" h="83">
                    <a:moveTo>
                      <a:pt x="78" y="48"/>
                    </a:moveTo>
                    <a:lnTo>
                      <a:pt x="78" y="48"/>
                    </a:lnTo>
                    <a:cubicBezTo>
                      <a:pt x="69" y="45"/>
                      <a:pt x="57" y="36"/>
                      <a:pt x="51" y="27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33" y="18"/>
                      <a:pt x="21" y="9"/>
                      <a:pt x="15" y="3"/>
                    </a:cubicBezTo>
                    <a:lnTo>
                      <a:pt x="15" y="0"/>
                    </a:lnTo>
                    <a:cubicBezTo>
                      <a:pt x="12" y="0"/>
                      <a:pt x="12" y="0"/>
                      <a:pt x="12" y="0"/>
                    </a:cubicBezTo>
                    <a:cubicBezTo>
                      <a:pt x="9" y="0"/>
                      <a:pt x="6" y="6"/>
                      <a:pt x="6" y="15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9" y="60"/>
                      <a:pt x="24" y="66"/>
                      <a:pt x="33" y="82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78" y="57"/>
                      <a:pt x="81" y="54"/>
                      <a:pt x="84" y="51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78" y="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85" tIns="60943" rIns="121885" bIns="60943" anchor="ctr"/>
              <a:lstStyle/>
              <a:p>
                <a:endParaRPr lang="en-US" sz="900" dirty="0"/>
              </a:p>
            </p:txBody>
          </p:sp>
        </p:grpSp>
        <p:grpSp>
          <p:nvGrpSpPr>
            <p:cNvPr id="13" name="Group 37"/>
            <p:cNvGrpSpPr/>
            <p:nvPr/>
          </p:nvGrpSpPr>
          <p:grpSpPr>
            <a:xfrm rot="19385170">
              <a:off x="1159363" y="3666202"/>
              <a:ext cx="374869" cy="538255"/>
              <a:chOff x="18561758" y="2385889"/>
              <a:chExt cx="2160750" cy="3102509"/>
            </a:xfrm>
          </p:grpSpPr>
          <p:sp>
            <p:nvSpPr>
              <p:cNvPr id="56" name="Freeform 277"/>
              <p:cNvSpPr>
                <a:spLocks/>
              </p:cNvSpPr>
              <p:nvPr/>
            </p:nvSpPr>
            <p:spPr bwMode="auto">
              <a:xfrm>
                <a:off x="18561758" y="2385889"/>
                <a:ext cx="2160750" cy="3102509"/>
              </a:xfrm>
              <a:custGeom>
                <a:avLst/>
                <a:gdLst>
                  <a:gd name="T0" fmla="*/ 0 w 366"/>
                  <a:gd name="T1" fmla="*/ 494 h 527"/>
                  <a:gd name="T2" fmla="*/ 34 w 366"/>
                  <a:gd name="T3" fmla="*/ 527 h 527"/>
                  <a:gd name="T4" fmla="*/ 333 w 366"/>
                  <a:gd name="T5" fmla="*/ 527 h 527"/>
                  <a:gd name="T6" fmla="*/ 366 w 366"/>
                  <a:gd name="T7" fmla="*/ 494 h 527"/>
                  <a:gd name="T8" fmla="*/ 366 w 366"/>
                  <a:gd name="T9" fmla="*/ 34 h 527"/>
                  <a:gd name="T10" fmla="*/ 333 w 366"/>
                  <a:gd name="T11" fmla="*/ 0 h 527"/>
                  <a:gd name="T12" fmla="*/ 34 w 366"/>
                  <a:gd name="T13" fmla="*/ 0 h 527"/>
                  <a:gd name="T14" fmla="*/ 0 w 366"/>
                  <a:gd name="T15" fmla="*/ 34 h 527"/>
                  <a:gd name="T16" fmla="*/ 0 w 366"/>
                  <a:gd name="T17" fmla="*/ 494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6" h="527">
                    <a:moveTo>
                      <a:pt x="0" y="494"/>
                    </a:moveTo>
                    <a:cubicBezTo>
                      <a:pt x="0" y="512"/>
                      <a:pt x="15" y="527"/>
                      <a:pt x="34" y="527"/>
                    </a:cubicBezTo>
                    <a:cubicBezTo>
                      <a:pt x="333" y="527"/>
                      <a:pt x="333" y="527"/>
                      <a:pt x="333" y="527"/>
                    </a:cubicBezTo>
                    <a:cubicBezTo>
                      <a:pt x="351" y="527"/>
                      <a:pt x="366" y="512"/>
                      <a:pt x="366" y="494"/>
                    </a:cubicBezTo>
                    <a:cubicBezTo>
                      <a:pt x="366" y="34"/>
                      <a:pt x="366" y="34"/>
                      <a:pt x="366" y="34"/>
                    </a:cubicBezTo>
                    <a:cubicBezTo>
                      <a:pt x="366" y="15"/>
                      <a:pt x="351" y="0"/>
                      <a:pt x="333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lnTo>
                      <a:pt x="0" y="494"/>
                    </a:lnTo>
                    <a:close/>
                  </a:path>
                </a:pathLst>
              </a:custGeom>
              <a:solidFill>
                <a:srgbClr val="2D353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57" name="Rectangle 278"/>
              <p:cNvSpPr>
                <a:spLocks noChangeArrowheads="1"/>
              </p:cNvSpPr>
              <p:nvPr/>
            </p:nvSpPr>
            <p:spPr bwMode="auto">
              <a:xfrm>
                <a:off x="18721666" y="2532620"/>
                <a:ext cx="1842254" cy="27204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58" name="Freeform 281"/>
              <p:cNvSpPr>
                <a:spLocks/>
              </p:cNvSpPr>
              <p:nvPr/>
            </p:nvSpPr>
            <p:spPr bwMode="auto">
              <a:xfrm>
                <a:off x="18815497" y="3457953"/>
                <a:ext cx="1671773" cy="1718475"/>
              </a:xfrm>
              <a:custGeom>
                <a:avLst/>
                <a:gdLst>
                  <a:gd name="T0" fmla="*/ 278 w 283"/>
                  <a:gd name="T1" fmla="*/ 292 h 292"/>
                  <a:gd name="T2" fmla="*/ 5 w 283"/>
                  <a:gd name="T3" fmla="*/ 292 h 292"/>
                  <a:gd name="T4" fmla="*/ 0 w 283"/>
                  <a:gd name="T5" fmla="*/ 287 h 292"/>
                  <a:gd name="T6" fmla="*/ 5 w 283"/>
                  <a:gd name="T7" fmla="*/ 283 h 292"/>
                  <a:gd name="T8" fmla="*/ 274 w 283"/>
                  <a:gd name="T9" fmla="*/ 283 h 292"/>
                  <a:gd name="T10" fmla="*/ 274 w 283"/>
                  <a:gd name="T11" fmla="*/ 5 h 292"/>
                  <a:gd name="T12" fmla="*/ 278 w 283"/>
                  <a:gd name="T13" fmla="*/ 0 h 292"/>
                  <a:gd name="T14" fmla="*/ 283 w 283"/>
                  <a:gd name="T15" fmla="*/ 5 h 292"/>
                  <a:gd name="T16" fmla="*/ 283 w 283"/>
                  <a:gd name="T17" fmla="*/ 287 h 292"/>
                  <a:gd name="T18" fmla="*/ 278 w 283"/>
                  <a:gd name="T1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3" h="292">
                    <a:moveTo>
                      <a:pt x="278" y="292"/>
                    </a:moveTo>
                    <a:cubicBezTo>
                      <a:pt x="5" y="292"/>
                      <a:pt x="5" y="292"/>
                      <a:pt x="5" y="292"/>
                    </a:cubicBezTo>
                    <a:cubicBezTo>
                      <a:pt x="2" y="292"/>
                      <a:pt x="0" y="290"/>
                      <a:pt x="0" y="287"/>
                    </a:cubicBezTo>
                    <a:cubicBezTo>
                      <a:pt x="0" y="285"/>
                      <a:pt x="2" y="283"/>
                      <a:pt x="5" y="283"/>
                    </a:cubicBezTo>
                    <a:cubicBezTo>
                      <a:pt x="274" y="283"/>
                      <a:pt x="274" y="283"/>
                      <a:pt x="274" y="283"/>
                    </a:cubicBezTo>
                    <a:cubicBezTo>
                      <a:pt x="274" y="5"/>
                      <a:pt x="274" y="5"/>
                      <a:pt x="274" y="5"/>
                    </a:cubicBezTo>
                    <a:cubicBezTo>
                      <a:pt x="274" y="2"/>
                      <a:pt x="276" y="0"/>
                      <a:pt x="278" y="0"/>
                    </a:cubicBezTo>
                    <a:cubicBezTo>
                      <a:pt x="281" y="0"/>
                      <a:pt x="283" y="2"/>
                      <a:pt x="283" y="5"/>
                    </a:cubicBezTo>
                    <a:cubicBezTo>
                      <a:pt x="283" y="287"/>
                      <a:pt x="283" y="287"/>
                      <a:pt x="283" y="287"/>
                    </a:cubicBezTo>
                    <a:cubicBezTo>
                      <a:pt x="283" y="290"/>
                      <a:pt x="281" y="292"/>
                      <a:pt x="278" y="292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59" name="Freeform 282"/>
              <p:cNvSpPr>
                <a:spLocks/>
              </p:cNvSpPr>
              <p:nvPr/>
            </p:nvSpPr>
            <p:spPr bwMode="auto">
              <a:xfrm>
                <a:off x="18857787" y="2822118"/>
                <a:ext cx="1433892" cy="70061"/>
              </a:xfrm>
              <a:custGeom>
                <a:avLst/>
                <a:gdLst>
                  <a:gd name="T0" fmla="*/ 243 w 243"/>
                  <a:gd name="T1" fmla="*/ 6 h 12"/>
                  <a:gd name="T2" fmla="*/ 237 w 243"/>
                  <a:gd name="T3" fmla="*/ 12 h 12"/>
                  <a:gd name="T4" fmla="*/ 6 w 243"/>
                  <a:gd name="T5" fmla="*/ 12 h 12"/>
                  <a:gd name="T6" fmla="*/ 0 w 243"/>
                  <a:gd name="T7" fmla="*/ 6 h 12"/>
                  <a:gd name="T8" fmla="*/ 0 w 243"/>
                  <a:gd name="T9" fmla="*/ 6 h 12"/>
                  <a:gd name="T10" fmla="*/ 6 w 243"/>
                  <a:gd name="T11" fmla="*/ 0 h 12"/>
                  <a:gd name="T12" fmla="*/ 237 w 243"/>
                  <a:gd name="T13" fmla="*/ 0 h 12"/>
                  <a:gd name="T14" fmla="*/ 243 w 24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12">
                    <a:moveTo>
                      <a:pt x="243" y="6"/>
                    </a:moveTo>
                    <a:cubicBezTo>
                      <a:pt x="243" y="10"/>
                      <a:pt x="240" y="12"/>
                      <a:pt x="23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2" y="12"/>
                      <a:pt x="0" y="10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237" y="0"/>
                      <a:pt x="237" y="0"/>
                      <a:pt x="237" y="0"/>
                    </a:cubicBezTo>
                    <a:cubicBezTo>
                      <a:pt x="240" y="0"/>
                      <a:pt x="243" y="3"/>
                      <a:pt x="24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60" name="Freeform 283"/>
              <p:cNvSpPr>
                <a:spLocks/>
              </p:cNvSpPr>
              <p:nvPr/>
            </p:nvSpPr>
            <p:spPr bwMode="auto">
              <a:xfrm>
                <a:off x="18851179" y="2939767"/>
                <a:ext cx="796900" cy="70061"/>
              </a:xfrm>
              <a:custGeom>
                <a:avLst/>
                <a:gdLst>
                  <a:gd name="T0" fmla="*/ 129 w 135"/>
                  <a:gd name="T1" fmla="*/ 0 h 12"/>
                  <a:gd name="T2" fmla="*/ 6 w 135"/>
                  <a:gd name="T3" fmla="*/ 0 h 12"/>
                  <a:gd name="T4" fmla="*/ 0 w 135"/>
                  <a:gd name="T5" fmla="*/ 6 h 12"/>
                  <a:gd name="T6" fmla="*/ 6 w 135"/>
                  <a:gd name="T7" fmla="*/ 12 h 12"/>
                  <a:gd name="T8" fmla="*/ 129 w 135"/>
                  <a:gd name="T9" fmla="*/ 12 h 12"/>
                  <a:gd name="T10" fmla="*/ 135 w 135"/>
                  <a:gd name="T11" fmla="*/ 6 h 12"/>
                  <a:gd name="T12" fmla="*/ 129 w 135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12">
                    <a:moveTo>
                      <a:pt x="129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129" y="12"/>
                      <a:pt x="129" y="12"/>
                      <a:pt x="129" y="12"/>
                    </a:cubicBezTo>
                    <a:cubicBezTo>
                      <a:pt x="132" y="12"/>
                      <a:pt x="135" y="9"/>
                      <a:pt x="135" y="6"/>
                    </a:cubicBezTo>
                    <a:cubicBezTo>
                      <a:pt x="135" y="3"/>
                      <a:pt x="132" y="0"/>
                      <a:pt x="129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61" name="Freeform 284"/>
              <p:cNvSpPr>
                <a:spLocks/>
              </p:cNvSpPr>
              <p:nvPr/>
            </p:nvSpPr>
            <p:spPr bwMode="auto">
              <a:xfrm>
                <a:off x="19712836" y="2945054"/>
                <a:ext cx="377966" cy="64773"/>
              </a:xfrm>
              <a:custGeom>
                <a:avLst/>
                <a:gdLst>
                  <a:gd name="T0" fmla="*/ 59 w 64"/>
                  <a:gd name="T1" fmla="*/ 0 h 11"/>
                  <a:gd name="T2" fmla="*/ 6 w 64"/>
                  <a:gd name="T3" fmla="*/ 0 h 11"/>
                  <a:gd name="T4" fmla="*/ 0 w 64"/>
                  <a:gd name="T5" fmla="*/ 5 h 11"/>
                  <a:gd name="T6" fmla="*/ 6 w 64"/>
                  <a:gd name="T7" fmla="*/ 11 h 11"/>
                  <a:gd name="T8" fmla="*/ 59 w 64"/>
                  <a:gd name="T9" fmla="*/ 11 h 11"/>
                  <a:gd name="T10" fmla="*/ 64 w 64"/>
                  <a:gd name="T11" fmla="*/ 5 h 11"/>
                  <a:gd name="T12" fmla="*/ 59 w 64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11">
                    <a:moveTo>
                      <a:pt x="59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2" y="11"/>
                      <a:pt x="64" y="8"/>
                      <a:pt x="64" y="5"/>
                    </a:cubicBezTo>
                    <a:cubicBezTo>
                      <a:pt x="64" y="2"/>
                      <a:pt x="62" y="0"/>
                      <a:pt x="59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62" name="Freeform 285"/>
              <p:cNvSpPr>
                <a:spLocks/>
              </p:cNvSpPr>
              <p:nvPr/>
            </p:nvSpPr>
            <p:spPr bwMode="auto">
              <a:xfrm>
                <a:off x="18857787" y="3057417"/>
                <a:ext cx="1433892" cy="70061"/>
              </a:xfrm>
              <a:custGeom>
                <a:avLst/>
                <a:gdLst>
                  <a:gd name="T0" fmla="*/ 243 w 243"/>
                  <a:gd name="T1" fmla="*/ 6 h 12"/>
                  <a:gd name="T2" fmla="*/ 237 w 243"/>
                  <a:gd name="T3" fmla="*/ 12 h 12"/>
                  <a:gd name="T4" fmla="*/ 6 w 243"/>
                  <a:gd name="T5" fmla="*/ 12 h 12"/>
                  <a:gd name="T6" fmla="*/ 0 w 243"/>
                  <a:gd name="T7" fmla="*/ 6 h 12"/>
                  <a:gd name="T8" fmla="*/ 0 w 243"/>
                  <a:gd name="T9" fmla="*/ 6 h 12"/>
                  <a:gd name="T10" fmla="*/ 6 w 243"/>
                  <a:gd name="T11" fmla="*/ 0 h 12"/>
                  <a:gd name="T12" fmla="*/ 237 w 243"/>
                  <a:gd name="T13" fmla="*/ 0 h 12"/>
                  <a:gd name="T14" fmla="*/ 243 w 24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12">
                    <a:moveTo>
                      <a:pt x="243" y="6"/>
                    </a:moveTo>
                    <a:cubicBezTo>
                      <a:pt x="243" y="10"/>
                      <a:pt x="241" y="12"/>
                      <a:pt x="23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10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37" y="0"/>
                      <a:pt x="237" y="0"/>
                      <a:pt x="237" y="0"/>
                    </a:cubicBezTo>
                    <a:cubicBezTo>
                      <a:pt x="241" y="0"/>
                      <a:pt x="243" y="3"/>
                      <a:pt x="24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63" name="Freeform 286"/>
              <p:cNvSpPr>
                <a:spLocks/>
              </p:cNvSpPr>
              <p:nvPr/>
            </p:nvSpPr>
            <p:spPr bwMode="auto">
              <a:xfrm>
                <a:off x="19282008" y="3192251"/>
                <a:ext cx="377966" cy="59485"/>
              </a:xfrm>
              <a:custGeom>
                <a:avLst/>
                <a:gdLst>
                  <a:gd name="T0" fmla="*/ 64 w 64"/>
                  <a:gd name="T1" fmla="*/ 5 h 10"/>
                  <a:gd name="T2" fmla="*/ 58 w 64"/>
                  <a:gd name="T3" fmla="*/ 10 h 10"/>
                  <a:gd name="T4" fmla="*/ 6 w 64"/>
                  <a:gd name="T5" fmla="*/ 10 h 10"/>
                  <a:gd name="T6" fmla="*/ 0 w 64"/>
                  <a:gd name="T7" fmla="*/ 5 h 10"/>
                  <a:gd name="T8" fmla="*/ 0 w 64"/>
                  <a:gd name="T9" fmla="*/ 5 h 10"/>
                  <a:gd name="T10" fmla="*/ 6 w 64"/>
                  <a:gd name="T11" fmla="*/ 0 h 10"/>
                  <a:gd name="T12" fmla="*/ 58 w 64"/>
                  <a:gd name="T13" fmla="*/ 0 h 10"/>
                  <a:gd name="T14" fmla="*/ 64 w 64"/>
                  <a:gd name="T15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4" h="10">
                    <a:moveTo>
                      <a:pt x="64" y="5"/>
                    </a:moveTo>
                    <a:cubicBezTo>
                      <a:pt x="64" y="8"/>
                      <a:pt x="61" y="10"/>
                      <a:pt x="58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3" y="10"/>
                      <a:pt x="0" y="8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1" y="0"/>
                      <a:pt x="64" y="2"/>
                      <a:pt x="64" y="5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64" name="Freeform 287"/>
              <p:cNvSpPr>
                <a:spLocks/>
              </p:cNvSpPr>
              <p:nvPr/>
            </p:nvSpPr>
            <p:spPr bwMode="auto">
              <a:xfrm>
                <a:off x="18857787" y="3192251"/>
                <a:ext cx="371358" cy="59485"/>
              </a:xfrm>
              <a:custGeom>
                <a:avLst/>
                <a:gdLst>
                  <a:gd name="T0" fmla="*/ 58 w 63"/>
                  <a:gd name="T1" fmla="*/ 0 h 10"/>
                  <a:gd name="T2" fmla="*/ 5 w 63"/>
                  <a:gd name="T3" fmla="*/ 0 h 10"/>
                  <a:gd name="T4" fmla="*/ 0 w 63"/>
                  <a:gd name="T5" fmla="*/ 5 h 10"/>
                  <a:gd name="T6" fmla="*/ 5 w 63"/>
                  <a:gd name="T7" fmla="*/ 10 h 10"/>
                  <a:gd name="T8" fmla="*/ 58 w 63"/>
                  <a:gd name="T9" fmla="*/ 10 h 10"/>
                  <a:gd name="T10" fmla="*/ 63 w 63"/>
                  <a:gd name="T11" fmla="*/ 5 h 10"/>
                  <a:gd name="T12" fmla="*/ 58 w 63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0">
                    <a:moveTo>
                      <a:pt x="58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ubicBezTo>
                      <a:pt x="58" y="10"/>
                      <a:pt x="58" y="10"/>
                      <a:pt x="58" y="10"/>
                    </a:cubicBezTo>
                    <a:cubicBezTo>
                      <a:pt x="61" y="10"/>
                      <a:pt x="63" y="8"/>
                      <a:pt x="63" y="5"/>
                    </a:cubicBezTo>
                    <a:cubicBezTo>
                      <a:pt x="63" y="2"/>
                      <a:pt x="61" y="0"/>
                      <a:pt x="58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65" name="Freeform 288"/>
              <p:cNvSpPr>
                <a:spLocks/>
              </p:cNvSpPr>
              <p:nvPr/>
            </p:nvSpPr>
            <p:spPr bwMode="auto">
              <a:xfrm>
                <a:off x="18845893" y="3357488"/>
                <a:ext cx="1433892" cy="70061"/>
              </a:xfrm>
              <a:custGeom>
                <a:avLst/>
                <a:gdLst>
                  <a:gd name="T0" fmla="*/ 243 w 243"/>
                  <a:gd name="T1" fmla="*/ 6 h 12"/>
                  <a:gd name="T2" fmla="*/ 237 w 243"/>
                  <a:gd name="T3" fmla="*/ 12 h 12"/>
                  <a:gd name="T4" fmla="*/ 6 w 243"/>
                  <a:gd name="T5" fmla="*/ 12 h 12"/>
                  <a:gd name="T6" fmla="*/ 0 w 243"/>
                  <a:gd name="T7" fmla="*/ 6 h 12"/>
                  <a:gd name="T8" fmla="*/ 0 w 243"/>
                  <a:gd name="T9" fmla="*/ 6 h 12"/>
                  <a:gd name="T10" fmla="*/ 6 w 243"/>
                  <a:gd name="T11" fmla="*/ 0 h 12"/>
                  <a:gd name="T12" fmla="*/ 237 w 243"/>
                  <a:gd name="T13" fmla="*/ 0 h 12"/>
                  <a:gd name="T14" fmla="*/ 243 w 24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12">
                    <a:moveTo>
                      <a:pt x="243" y="6"/>
                    </a:moveTo>
                    <a:cubicBezTo>
                      <a:pt x="243" y="9"/>
                      <a:pt x="241" y="12"/>
                      <a:pt x="23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37" y="0"/>
                      <a:pt x="237" y="0"/>
                      <a:pt x="237" y="0"/>
                    </a:cubicBezTo>
                    <a:cubicBezTo>
                      <a:pt x="241" y="0"/>
                      <a:pt x="243" y="3"/>
                      <a:pt x="24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66" name="Freeform 289"/>
              <p:cNvSpPr>
                <a:spLocks/>
              </p:cNvSpPr>
              <p:nvPr/>
            </p:nvSpPr>
            <p:spPr bwMode="auto">
              <a:xfrm>
                <a:off x="18839286" y="3475138"/>
                <a:ext cx="796900" cy="64773"/>
              </a:xfrm>
              <a:custGeom>
                <a:avLst/>
                <a:gdLst>
                  <a:gd name="T0" fmla="*/ 130 w 135"/>
                  <a:gd name="T1" fmla="*/ 0 h 11"/>
                  <a:gd name="T2" fmla="*/ 6 w 135"/>
                  <a:gd name="T3" fmla="*/ 0 h 11"/>
                  <a:gd name="T4" fmla="*/ 0 w 135"/>
                  <a:gd name="T5" fmla="*/ 6 h 11"/>
                  <a:gd name="T6" fmla="*/ 6 w 135"/>
                  <a:gd name="T7" fmla="*/ 11 h 11"/>
                  <a:gd name="T8" fmla="*/ 130 w 135"/>
                  <a:gd name="T9" fmla="*/ 11 h 11"/>
                  <a:gd name="T10" fmla="*/ 135 w 135"/>
                  <a:gd name="T11" fmla="*/ 6 h 11"/>
                  <a:gd name="T12" fmla="*/ 130 w 135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11">
                    <a:moveTo>
                      <a:pt x="130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3" y="11"/>
                      <a:pt x="135" y="9"/>
                      <a:pt x="135" y="6"/>
                    </a:cubicBezTo>
                    <a:cubicBezTo>
                      <a:pt x="135" y="2"/>
                      <a:pt x="133" y="0"/>
                      <a:pt x="130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67" name="Freeform 290"/>
              <p:cNvSpPr>
                <a:spLocks/>
              </p:cNvSpPr>
              <p:nvPr/>
            </p:nvSpPr>
            <p:spPr bwMode="auto">
              <a:xfrm>
                <a:off x="19707550" y="3475138"/>
                <a:ext cx="371358" cy="64773"/>
              </a:xfrm>
              <a:custGeom>
                <a:avLst/>
                <a:gdLst>
                  <a:gd name="T0" fmla="*/ 58 w 63"/>
                  <a:gd name="T1" fmla="*/ 0 h 11"/>
                  <a:gd name="T2" fmla="*/ 5 w 63"/>
                  <a:gd name="T3" fmla="*/ 0 h 11"/>
                  <a:gd name="T4" fmla="*/ 0 w 63"/>
                  <a:gd name="T5" fmla="*/ 6 h 11"/>
                  <a:gd name="T6" fmla="*/ 5 w 63"/>
                  <a:gd name="T7" fmla="*/ 11 h 11"/>
                  <a:gd name="T8" fmla="*/ 58 w 63"/>
                  <a:gd name="T9" fmla="*/ 11 h 11"/>
                  <a:gd name="T10" fmla="*/ 63 w 63"/>
                  <a:gd name="T11" fmla="*/ 6 h 11"/>
                  <a:gd name="T12" fmla="*/ 58 w 63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1">
                    <a:moveTo>
                      <a:pt x="58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1"/>
                      <a:pt x="5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61" y="11"/>
                      <a:pt x="63" y="9"/>
                      <a:pt x="63" y="6"/>
                    </a:cubicBezTo>
                    <a:cubicBezTo>
                      <a:pt x="63" y="3"/>
                      <a:pt x="61" y="0"/>
                      <a:pt x="58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68" name="Freeform 291"/>
              <p:cNvSpPr>
                <a:spLocks/>
              </p:cNvSpPr>
              <p:nvPr/>
            </p:nvSpPr>
            <p:spPr bwMode="auto">
              <a:xfrm>
                <a:off x="18851179" y="3592787"/>
                <a:ext cx="1435214" cy="71383"/>
              </a:xfrm>
              <a:custGeom>
                <a:avLst/>
                <a:gdLst>
                  <a:gd name="T0" fmla="*/ 243 w 243"/>
                  <a:gd name="T1" fmla="*/ 6 h 12"/>
                  <a:gd name="T2" fmla="*/ 237 w 243"/>
                  <a:gd name="T3" fmla="*/ 12 h 12"/>
                  <a:gd name="T4" fmla="*/ 6 w 243"/>
                  <a:gd name="T5" fmla="*/ 12 h 12"/>
                  <a:gd name="T6" fmla="*/ 0 w 243"/>
                  <a:gd name="T7" fmla="*/ 6 h 12"/>
                  <a:gd name="T8" fmla="*/ 0 w 243"/>
                  <a:gd name="T9" fmla="*/ 6 h 12"/>
                  <a:gd name="T10" fmla="*/ 6 w 243"/>
                  <a:gd name="T11" fmla="*/ 0 h 12"/>
                  <a:gd name="T12" fmla="*/ 237 w 243"/>
                  <a:gd name="T13" fmla="*/ 0 h 12"/>
                  <a:gd name="T14" fmla="*/ 243 w 24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12">
                    <a:moveTo>
                      <a:pt x="243" y="6"/>
                    </a:moveTo>
                    <a:cubicBezTo>
                      <a:pt x="243" y="9"/>
                      <a:pt x="240" y="12"/>
                      <a:pt x="23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2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237" y="0"/>
                      <a:pt x="237" y="0"/>
                      <a:pt x="237" y="0"/>
                    </a:cubicBezTo>
                    <a:cubicBezTo>
                      <a:pt x="240" y="0"/>
                      <a:pt x="243" y="3"/>
                      <a:pt x="24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69" name="Freeform 292"/>
              <p:cNvSpPr>
                <a:spLocks/>
              </p:cNvSpPr>
              <p:nvPr/>
            </p:nvSpPr>
            <p:spPr bwMode="auto">
              <a:xfrm>
                <a:off x="19276721" y="3722334"/>
                <a:ext cx="371358" cy="64773"/>
              </a:xfrm>
              <a:custGeom>
                <a:avLst/>
                <a:gdLst>
                  <a:gd name="T0" fmla="*/ 63 w 63"/>
                  <a:gd name="T1" fmla="*/ 6 h 11"/>
                  <a:gd name="T2" fmla="*/ 58 w 63"/>
                  <a:gd name="T3" fmla="*/ 11 h 11"/>
                  <a:gd name="T4" fmla="*/ 5 w 63"/>
                  <a:gd name="T5" fmla="*/ 11 h 11"/>
                  <a:gd name="T6" fmla="*/ 0 w 63"/>
                  <a:gd name="T7" fmla="*/ 6 h 11"/>
                  <a:gd name="T8" fmla="*/ 0 w 63"/>
                  <a:gd name="T9" fmla="*/ 6 h 11"/>
                  <a:gd name="T10" fmla="*/ 5 w 63"/>
                  <a:gd name="T11" fmla="*/ 0 h 11"/>
                  <a:gd name="T12" fmla="*/ 58 w 63"/>
                  <a:gd name="T13" fmla="*/ 0 h 11"/>
                  <a:gd name="T14" fmla="*/ 63 w 63"/>
                  <a:gd name="T15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" h="11">
                    <a:moveTo>
                      <a:pt x="63" y="6"/>
                    </a:moveTo>
                    <a:cubicBezTo>
                      <a:pt x="63" y="9"/>
                      <a:pt x="61" y="11"/>
                      <a:pt x="58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2" y="11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1" y="0"/>
                      <a:pt x="63" y="3"/>
                      <a:pt x="6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70" name="Freeform 293"/>
              <p:cNvSpPr>
                <a:spLocks/>
              </p:cNvSpPr>
              <p:nvPr/>
            </p:nvSpPr>
            <p:spPr bwMode="auto">
              <a:xfrm>
                <a:off x="18845893" y="3722334"/>
                <a:ext cx="377966" cy="64773"/>
              </a:xfrm>
              <a:custGeom>
                <a:avLst/>
                <a:gdLst>
                  <a:gd name="T0" fmla="*/ 58 w 64"/>
                  <a:gd name="T1" fmla="*/ 0 h 11"/>
                  <a:gd name="T2" fmla="*/ 5 w 64"/>
                  <a:gd name="T3" fmla="*/ 0 h 11"/>
                  <a:gd name="T4" fmla="*/ 0 w 64"/>
                  <a:gd name="T5" fmla="*/ 6 h 11"/>
                  <a:gd name="T6" fmla="*/ 5 w 64"/>
                  <a:gd name="T7" fmla="*/ 11 h 11"/>
                  <a:gd name="T8" fmla="*/ 58 w 64"/>
                  <a:gd name="T9" fmla="*/ 11 h 11"/>
                  <a:gd name="T10" fmla="*/ 64 w 64"/>
                  <a:gd name="T11" fmla="*/ 6 h 11"/>
                  <a:gd name="T12" fmla="*/ 58 w 64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11">
                    <a:moveTo>
                      <a:pt x="58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1"/>
                      <a:pt x="5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61" y="11"/>
                      <a:pt x="64" y="9"/>
                      <a:pt x="64" y="6"/>
                    </a:cubicBezTo>
                    <a:cubicBezTo>
                      <a:pt x="64" y="3"/>
                      <a:pt x="61" y="0"/>
                      <a:pt x="58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71" name="Freeform 294"/>
              <p:cNvSpPr>
                <a:spLocks/>
              </p:cNvSpPr>
              <p:nvPr/>
            </p:nvSpPr>
            <p:spPr bwMode="auto">
              <a:xfrm>
                <a:off x="18839286" y="4576284"/>
                <a:ext cx="1435214" cy="70061"/>
              </a:xfrm>
              <a:custGeom>
                <a:avLst/>
                <a:gdLst>
                  <a:gd name="T0" fmla="*/ 243 w 243"/>
                  <a:gd name="T1" fmla="*/ 6 h 12"/>
                  <a:gd name="T2" fmla="*/ 237 w 243"/>
                  <a:gd name="T3" fmla="*/ 12 h 12"/>
                  <a:gd name="T4" fmla="*/ 6 w 243"/>
                  <a:gd name="T5" fmla="*/ 12 h 12"/>
                  <a:gd name="T6" fmla="*/ 0 w 243"/>
                  <a:gd name="T7" fmla="*/ 6 h 12"/>
                  <a:gd name="T8" fmla="*/ 0 w 243"/>
                  <a:gd name="T9" fmla="*/ 6 h 12"/>
                  <a:gd name="T10" fmla="*/ 6 w 243"/>
                  <a:gd name="T11" fmla="*/ 0 h 12"/>
                  <a:gd name="T12" fmla="*/ 237 w 243"/>
                  <a:gd name="T13" fmla="*/ 0 h 12"/>
                  <a:gd name="T14" fmla="*/ 243 w 24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12">
                    <a:moveTo>
                      <a:pt x="243" y="6"/>
                    </a:moveTo>
                    <a:cubicBezTo>
                      <a:pt x="243" y="9"/>
                      <a:pt x="240" y="12"/>
                      <a:pt x="23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2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237" y="0"/>
                      <a:pt x="237" y="0"/>
                      <a:pt x="237" y="0"/>
                    </a:cubicBezTo>
                    <a:cubicBezTo>
                      <a:pt x="240" y="0"/>
                      <a:pt x="243" y="2"/>
                      <a:pt x="24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72" name="Freeform 295"/>
              <p:cNvSpPr>
                <a:spLocks/>
              </p:cNvSpPr>
              <p:nvPr/>
            </p:nvSpPr>
            <p:spPr bwMode="auto">
              <a:xfrm>
                <a:off x="18833999" y="4693934"/>
                <a:ext cx="796900" cy="64773"/>
              </a:xfrm>
              <a:custGeom>
                <a:avLst/>
                <a:gdLst>
                  <a:gd name="T0" fmla="*/ 129 w 135"/>
                  <a:gd name="T1" fmla="*/ 0 h 11"/>
                  <a:gd name="T2" fmla="*/ 6 w 135"/>
                  <a:gd name="T3" fmla="*/ 0 h 11"/>
                  <a:gd name="T4" fmla="*/ 0 w 135"/>
                  <a:gd name="T5" fmla="*/ 5 h 11"/>
                  <a:gd name="T6" fmla="*/ 6 w 135"/>
                  <a:gd name="T7" fmla="*/ 11 h 11"/>
                  <a:gd name="T8" fmla="*/ 129 w 135"/>
                  <a:gd name="T9" fmla="*/ 11 h 11"/>
                  <a:gd name="T10" fmla="*/ 135 w 135"/>
                  <a:gd name="T11" fmla="*/ 5 h 11"/>
                  <a:gd name="T12" fmla="*/ 129 w 135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11">
                    <a:moveTo>
                      <a:pt x="129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9"/>
                      <a:pt x="2" y="11"/>
                      <a:pt x="6" y="11"/>
                    </a:cubicBezTo>
                    <a:cubicBezTo>
                      <a:pt x="129" y="11"/>
                      <a:pt x="129" y="11"/>
                      <a:pt x="129" y="11"/>
                    </a:cubicBezTo>
                    <a:cubicBezTo>
                      <a:pt x="132" y="11"/>
                      <a:pt x="135" y="9"/>
                      <a:pt x="135" y="5"/>
                    </a:cubicBezTo>
                    <a:cubicBezTo>
                      <a:pt x="135" y="2"/>
                      <a:pt x="132" y="0"/>
                      <a:pt x="129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73" name="Freeform 296"/>
              <p:cNvSpPr>
                <a:spLocks/>
              </p:cNvSpPr>
              <p:nvPr/>
            </p:nvSpPr>
            <p:spPr bwMode="auto">
              <a:xfrm>
                <a:off x="19695656" y="4693934"/>
                <a:ext cx="377966" cy="64773"/>
              </a:xfrm>
              <a:custGeom>
                <a:avLst/>
                <a:gdLst>
                  <a:gd name="T0" fmla="*/ 59 w 64"/>
                  <a:gd name="T1" fmla="*/ 0 h 11"/>
                  <a:gd name="T2" fmla="*/ 6 w 64"/>
                  <a:gd name="T3" fmla="*/ 0 h 11"/>
                  <a:gd name="T4" fmla="*/ 0 w 64"/>
                  <a:gd name="T5" fmla="*/ 6 h 11"/>
                  <a:gd name="T6" fmla="*/ 6 w 64"/>
                  <a:gd name="T7" fmla="*/ 11 h 11"/>
                  <a:gd name="T8" fmla="*/ 59 w 64"/>
                  <a:gd name="T9" fmla="*/ 11 h 11"/>
                  <a:gd name="T10" fmla="*/ 64 w 64"/>
                  <a:gd name="T11" fmla="*/ 6 h 11"/>
                  <a:gd name="T12" fmla="*/ 59 w 64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11">
                    <a:moveTo>
                      <a:pt x="59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2" y="11"/>
                      <a:pt x="64" y="9"/>
                      <a:pt x="64" y="6"/>
                    </a:cubicBezTo>
                    <a:cubicBezTo>
                      <a:pt x="64" y="3"/>
                      <a:pt x="62" y="0"/>
                      <a:pt x="59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74" name="Freeform 297"/>
              <p:cNvSpPr>
                <a:spLocks/>
              </p:cNvSpPr>
              <p:nvPr/>
            </p:nvSpPr>
            <p:spPr bwMode="auto">
              <a:xfrm>
                <a:off x="18839286" y="4811583"/>
                <a:ext cx="1435214" cy="71383"/>
              </a:xfrm>
              <a:custGeom>
                <a:avLst/>
                <a:gdLst>
                  <a:gd name="T0" fmla="*/ 243 w 243"/>
                  <a:gd name="T1" fmla="*/ 6 h 12"/>
                  <a:gd name="T2" fmla="*/ 237 w 243"/>
                  <a:gd name="T3" fmla="*/ 12 h 12"/>
                  <a:gd name="T4" fmla="*/ 6 w 243"/>
                  <a:gd name="T5" fmla="*/ 12 h 12"/>
                  <a:gd name="T6" fmla="*/ 0 w 243"/>
                  <a:gd name="T7" fmla="*/ 6 h 12"/>
                  <a:gd name="T8" fmla="*/ 0 w 243"/>
                  <a:gd name="T9" fmla="*/ 6 h 12"/>
                  <a:gd name="T10" fmla="*/ 6 w 243"/>
                  <a:gd name="T11" fmla="*/ 0 h 12"/>
                  <a:gd name="T12" fmla="*/ 237 w 243"/>
                  <a:gd name="T13" fmla="*/ 0 h 12"/>
                  <a:gd name="T14" fmla="*/ 243 w 24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12">
                    <a:moveTo>
                      <a:pt x="243" y="6"/>
                    </a:moveTo>
                    <a:cubicBezTo>
                      <a:pt x="243" y="9"/>
                      <a:pt x="241" y="12"/>
                      <a:pt x="23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237" y="0"/>
                      <a:pt x="237" y="0"/>
                      <a:pt x="237" y="0"/>
                    </a:cubicBezTo>
                    <a:cubicBezTo>
                      <a:pt x="241" y="0"/>
                      <a:pt x="243" y="2"/>
                      <a:pt x="24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75" name="Freeform 298"/>
              <p:cNvSpPr>
                <a:spLocks/>
              </p:cNvSpPr>
              <p:nvPr/>
            </p:nvSpPr>
            <p:spPr bwMode="auto">
              <a:xfrm>
                <a:off x="19264828" y="4941130"/>
                <a:ext cx="377966" cy="64773"/>
              </a:xfrm>
              <a:custGeom>
                <a:avLst/>
                <a:gdLst>
                  <a:gd name="T0" fmla="*/ 64 w 64"/>
                  <a:gd name="T1" fmla="*/ 6 h 11"/>
                  <a:gd name="T2" fmla="*/ 58 w 64"/>
                  <a:gd name="T3" fmla="*/ 11 h 11"/>
                  <a:gd name="T4" fmla="*/ 6 w 64"/>
                  <a:gd name="T5" fmla="*/ 11 h 11"/>
                  <a:gd name="T6" fmla="*/ 0 w 64"/>
                  <a:gd name="T7" fmla="*/ 6 h 11"/>
                  <a:gd name="T8" fmla="*/ 0 w 64"/>
                  <a:gd name="T9" fmla="*/ 6 h 11"/>
                  <a:gd name="T10" fmla="*/ 6 w 64"/>
                  <a:gd name="T11" fmla="*/ 0 h 11"/>
                  <a:gd name="T12" fmla="*/ 58 w 64"/>
                  <a:gd name="T13" fmla="*/ 0 h 11"/>
                  <a:gd name="T14" fmla="*/ 64 w 64"/>
                  <a:gd name="T15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4" h="11">
                    <a:moveTo>
                      <a:pt x="64" y="6"/>
                    </a:moveTo>
                    <a:cubicBezTo>
                      <a:pt x="64" y="9"/>
                      <a:pt x="61" y="11"/>
                      <a:pt x="58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3" y="11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1" y="0"/>
                      <a:pt x="64" y="3"/>
                      <a:pt x="64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76" name="Freeform 299"/>
              <p:cNvSpPr>
                <a:spLocks/>
              </p:cNvSpPr>
              <p:nvPr/>
            </p:nvSpPr>
            <p:spPr bwMode="auto">
              <a:xfrm>
                <a:off x="18839286" y="4941130"/>
                <a:ext cx="372680" cy="64773"/>
              </a:xfrm>
              <a:custGeom>
                <a:avLst/>
                <a:gdLst>
                  <a:gd name="T0" fmla="*/ 58 w 63"/>
                  <a:gd name="T1" fmla="*/ 0 h 11"/>
                  <a:gd name="T2" fmla="*/ 5 w 63"/>
                  <a:gd name="T3" fmla="*/ 0 h 11"/>
                  <a:gd name="T4" fmla="*/ 0 w 63"/>
                  <a:gd name="T5" fmla="*/ 6 h 11"/>
                  <a:gd name="T6" fmla="*/ 5 w 63"/>
                  <a:gd name="T7" fmla="*/ 11 h 11"/>
                  <a:gd name="T8" fmla="*/ 58 w 63"/>
                  <a:gd name="T9" fmla="*/ 11 h 11"/>
                  <a:gd name="T10" fmla="*/ 63 w 63"/>
                  <a:gd name="T11" fmla="*/ 6 h 11"/>
                  <a:gd name="T12" fmla="*/ 58 w 63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1">
                    <a:moveTo>
                      <a:pt x="58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1"/>
                      <a:pt x="5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61" y="11"/>
                      <a:pt x="63" y="9"/>
                      <a:pt x="63" y="6"/>
                    </a:cubicBezTo>
                    <a:cubicBezTo>
                      <a:pt x="63" y="3"/>
                      <a:pt x="61" y="0"/>
                      <a:pt x="58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77" name="Freeform 300"/>
              <p:cNvSpPr>
                <a:spLocks/>
              </p:cNvSpPr>
              <p:nvPr/>
            </p:nvSpPr>
            <p:spPr bwMode="auto">
              <a:xfrm>
                <a:off x="18869681" y="3875675"/>
                <a:ext cx="1392924" cy="606754"/>
              </a:xfrm>
              <a:custGeom>
                <a:avLst/>
                <a:gdLst>
                  <a:gd name="T0" fmla="*/ 5 w 236"/>
                  <a:gd name="T1" fmla="*/ 103 h 103"/>
                  <a:gd name="T2" fmla="*/ 2 w 236"/>
                  <a:gd name="T3" fmla="*/ 102 h 103"/>
                  <a:gd name="T4" fmla="*/ 2 w 236"/>
                  <a:gd name="T5" fmla="*/ 95 h 103"/>
                  <a:gd name="T6" fmla="*/ 63 w 236"/>
                  <a:gd name="T7" fmla="*/ 29 h 103"/>
                  <a:gd name="T8" fmla="*/ 69 w 236"/>
                  <a:gd name="T9" fmla="*/ 28 h 103"/>
                  <a:gd name="T10" fmla="*/ 145 w 236"/>
                  <a:gd name="T11" fmla="*/ 80 h 103"/>
                  <a:gd name="T12" fmla="*/ 228 w 236"/>
                  <a:gd name="T13" fmla="*/ 1 h 103"/>
                  <a:gd name="T14" fmla="*/ 235 w 236"/>
                  <a:gd name="T15" fmla="*/ 2 h 103"/>
                  <a:gd name="T16" fmla="*/ 235 w 236"/>
                  <a:gd name="T17" fmla="*/ 8 h 103"/>
                  <a:gd name="T18" fmla="*/ 148 w 236"/>
                  <a:gd name="T19" fmla="*/ 90 h 103"/>
                  <a:gd name="T20" fmla="*/ 143 w 236"/>
                  <a:gd name="T21" fmla="*/ 90 h 103"/>
                  <a:gd name="T22" fmla="*/ 67 w 236"/>
                  <a:gd name="T23" fmla="*/ 38 h 103"/>
                  <a:gd name="T24" fmla="*/ 8 w 236"/>
                  <a:gd name="T25" fmla="*/ 101 h 103"/>
                  <a:gd name="T26" fmla="*/ 5 w 236"/>
                  <a:gd name="T27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103">
                    <a:moveTo>
                      <a:pt x="5" y="103"/>
                    </a:moveTo>
                    <a:cubicBezTo>
                      <a:pt x="4" y="103"/>
                      <a:pt x="3" y="102"/>
                      <a:pt x="2" y="102"/>
                    </a:cubicBezTo>
                    <a:cubicBezTo>
                      <a:pt x="0" y="100"/>
                      <a:pt x="0" y="97"/>
                      <a:pt x="2" y="95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5" y="27"/>
                      <a:pt x="68" y="27"/>
                      <a:pt x="69" y="28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228" y="1"/>
                      <a:pt x="228" y="1"/>
                      <a:pt x="228" y="1"/>
                    </a:cubicBezTo>
                    <a:cubicBezTo>
                      <a:pt x="230" y="0"/>
                      <a:pt x="233" y="0"/>
                      <a:pt x="235" y="2"/>
                    </a:cubicBezTo>
                    <a:cubicBezTo>
                      <a:pt x="236" y="3"/>
                      <a:pt x="236" y="6"/>
                      <a:pt x="235" y="8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5" y="91"/>
                      <a:pt x="143" y="90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8" y="101"/>
                      <a:pt x="8" y="101"/>
                      <a:pt x="8" y="101"/>
                    </a:cubicBezTo>
                    <a:cubicBezTo>
                      <a:pt x="7" y="102"/>
                      <a:pt x="6" y="103"/>
                      <a:pt x="5" y="103"/>
                    </a:cubicBezTo>
                    <a:close/>
                  </a:path>
                </a:pathLst>
              </a:custGeom>
              <a:solidFill>
                <a:srgbClr val="FF735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78" name="Oval 301"/>
              <p:cNvSpPr>
                <a:spLocks noChangeArrowheads="1"/>
              </p:cNvSpPr>
              <p:nvPr/>
            </p:nvSpPr>
            <p:spPr bwMode="auto">
              <a:xfrm>
                <a:off x="19181569" y="3993325"/>
                <a:ext cx="171803" cy="165238"/>
              </a:xfrm>
              <a:prstGeom prst="ellipse">
                <a:avLst/>
              </a:prstGeom>
              <a:solidFill>
                <a:srgbClr val="FF735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79" name="Oval 302"/>
              <p:cNvSpPr>
                <a:spLocks noChangeArrowheads="1"/>
              </p:cNvSpPr>
              <p:nvPr/>
            </p:nvSpPr>
            <p:spPr bwMode="auto">
              <a:xfrm>
                <a:off x="19659974" y="4276212"/>
                <a:ext cx="171803" cy="163916"/>
              </a:xfrm>
              <a:prstGeom prst="ellipse">
                <a:avLst/>
              </a:prstGeom>
              <a:solidFill>
                <a:srgbClr val="FF735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14" name="Group 38"/>
            <p:cNvGrpSpPr/>
            <p:nvPr/>
          </p:nvGrpSpPr>
          <p:grpSpPr>
            <a:xfrm>
              <a:off x="1365992" y="1644088"/>
              <a:ext cx="869097" cy="866420"/>
              <a:chOff x="131763" y="111125"/>
              <a:chExt cx="3802063" cy="3789363"/>
            </a:xfrm>
          </p:grpSpPr>
          <p:sp>
            <p:nvSpPr>
              <p:cNvPr id="48" name="Freeform 5"/>
              <p:cNvSpPr>
                <a:spLocks/>
              </p:cNvSpPr>
              <p:nvPr/>
            </p:nvSpPr>
            <p:spPr bwMode="auto">
              <a:xfrm>
                <a:off x="1874838" y="1930400"/>
                <a:ext cx="447675" cy="460375"/>
              </a:xfrm>
              <a:custGeom>
                <a:avLst/>
                <a:gdLst>
                  <a:gd name="T0" fmla="*/ 11 w 65"/>
                  <a:gd name="T1" fmla="*/ 0 h 67"/>
                  <a:gd name="T2" fmla="*/ 2 w 65"/>
                  <a:gd name="T3" fmla="*/ 8 h 67"/>
                  <a:gd name="T4" fmla="*/ 2 w 65"/>
                  <a:gd name="T5" fmla="*/ 18 h 67"/>
                  <a:gd name="T6" fmla="*/ 52 w 65"/>
                  <a:gd name="T7" fmla="*/ 67 h 67"/>
                  <a:gd name="T8" fmla="*/ 65 w 65"/>
                  <a:gd name="T9" fmla="*/ 54 h 67"/>
                  <a:gd name="T10" fmla="*/ 11 w 65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67">
                    <a:moveTo>
                      <a:pt x="11" y="0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0" y="11"/>
                      <a:pt x="0" y="15"/>
                      <a:pt x="2" y="18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65" y="54"/>
                      <a:pt x="65" y="54"/>
                      <a:pt x="65" y="54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735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>
                <a:off x="2116138" y="2301875"/>
                <a:ext cx="1597025" cy="1598613"/>
              </a:xfrm>
              <a:custGeom>
                <a:avLst/>
                <a:gdLst>
                  <a:gd name="T0" fmla="*/ 17 w 232"/>
                  <a:gd name="T1" fmla="*/ 13 h 232"/>
                  <a:gd name="T2" fmla="*/ 2 w 232"/>
                  <a:gd name="T3" fmla="*/ 28 h 232"/>
                  <a:gd name="T4" fmla="*/ 2 w 232"/>
                  <a:gd name="T5" fmla="*/ 37 h 232"/>
                  <a:gd name="T6" fmla="*/ 194 w 232"/>
                  <a:gd name="T7" fmla="*/ 229 h 232"/>
                  <a:gd name="T8" fmla="*/ 204 w 232"/>
                  <a:gd name="T9" fmla="*/ 229 h 232"/>
                  <a:gd name="T10" fmla="*/ 232 w 232"/>
                  <a:gd name="T11" fmla="*/ 201 h 232"/>
                  <a:gd name="T12" fmla="*/ 38 w 232"/>
                  <a:gd name="T13" fmla="*/ 8 h 232"/>
                  <a:gd name="T14" fmla="*/ 30 w 232"/>
                  <a:gd name="T15" fmla="*/ 0 h 232"/>
                  <a:gd name="T16" fmla="*/ 17 w 232"/>
                  <a:gd name="T17" fmla="*/ 13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232">
                    <a:moveTo>
                      <a:pt x="17" y="13"/>
                    </a:moveTo>
                    <a:cubicBezTo>
                      <a:pt x="2" y="28"/>
                      <a:pt x="2" y="28"/>
                      <a:pt x="2" y="28"/>
                    </a:cubicBezTo>
                    <a:cubicBezTo>
                      <a:pt x="0" y="31"/>
                      <a:pt x="0" y="35"/>
                      <a:pt x="2" y="37"/>
                    </a:cubicBezTo>
                    <a:cubicBezTo>
                      <a:pt x="194" y="229"/>
                      <a:pt x="194" y="229"/>
                      <a:pt x="194" y="229"/>
                    </a:cubicBezTo>
                    <a:cubicBezTo>
                      <a:pt x="197" y="232"/>
                      <a:pt x="201" y="232"/>
                      <a:pt x="204" y="229"/>
                    </a:cubicBezTo>
                    <a:cubicBezTo>
                      <a:pt x="232" y="201"/>
                      <a:pt x="232" y="201"/>
                      <a:pt x="232" y="201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17" y="13"/>
                    </a:lnTo>
                    <a:close/>
                  </a:path>
                </a:pathLst>
              </a:custGeom>
              <a:solidFill>
                <a:srgbClr val="00052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50" name="Freeform 7"/>
              <p:cNvSpPr>
                <a:spLocks/>
              </p:cNvSpPr>
              <p:nvPr/>
            </p:nvSpPr>
            <p:spPr bwMode="auto">
              <a:xfrm>
                <a:off x="1951038" y="1839913"/>
                <a:ext cx="474663" cy="461963"/>
              </a:xfrm>
              <a:custGeom>
                <a:avLst/>
                <a:gdLst>
                  <a:gd name="T0" fmla="*/ 69 w 69"/>
                  <a:gd name="T1" fmla="*/ 52 h 67"/>
                  <a:gd name="T2" fmla="*/ 20 w 69"/>
                  <a:gd name="T3" fmla="*/ 2 h 67"/>
                  <a:gd name="T4" fmla="*/ 10 w 69"/>
                  <a:gd name="T5" fmla="*/ 2 h 67"/>
                  <a:gd name="T6" fmla="*/ 0 w 69"/>
                  <a:gd name="T7" fmla="*/ 13 h 67"/>
                  <a:gd name="T8" fmla="*/ 54 w 69"/>
                  <a:gd name="T9" fmla="*/ 67 h 67"/>
                  <a:gd name="T10" fmla="*/ 69 w 69"/>
                  <a:gd name="T11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9" h="67">
                    <a:moveTo>
                      <a:pt x="69" y="52"/>
                    </a:moveTo>
                    <a:cubicBezTo>
                      <a:pt x="20" y="2"/>
                      <a:pt x="20" y="2"/>
                      <a:pt x="20" y="2"/>
                    </a:cubicBezTo>
                    <a:cubicBezTo>
                      <a:pt x="17" y="0"/>
                      <a:pt x="13" y="0"/>
                      <a:pt x="10" y="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54" y="67"/>
                      <a:pt x="54" y="67"/>
                      <a:pt x="54" y="67"/>
                    </a:cubicBezTo>
                    <a:lnTo>
                      <a:pt x="69" y="52"/>
                    </a:lnTo>
                    <a:close/>
                  </a:path>
                </a:pathLst>
              </a:custGeom>
              <a:solidFill>
                <a:srgbClr val="FF997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51" name="Freeform 8"/>
              <p:cNvSpPr>
                <a:spLocks/>
              </p:cNvSpPr>
              <p:nvPr/>
            </p:nvSpPr>
            <p:spPr bwMode="auto">
              <a:xfrm>
                <a:off x="2322513" y="2074863"/>
                <a:ext cx="1611313" cy="1611313"/>
              </a:xfrm>
              <a:custGeom>
                <a:avLst/>
                <a:gdLst>
                  <a:gd name="T0" fmla="*/ 30 w 234"/>
                  <a:gd name="T1" fmla="*/ 3 h 234"/>
                  <a:gd name="T2" fmla="*/ 15 w 234"/>
                  <a:gd name="T3" fmla="*/ 18 h 234"/>
                  <a:gd name="T4" fmla="*/ 0 w 234"/>
                  <a:gd name="T5" fmla="*/ 33 h 234"/>
                  <a:gd name="T6" fmla="*/ 8 w 234"/>
                  <a:gd name="T7" fmla="*/ 41 h 234"/>
                  <a:gd name="T8" fmla="*/ 202 w 234"/>
                  <a:gd name="T9" fmla="*/ 234 h 234"/>
                  <a:gd name="T10" fmla="*/ 232 w 234"/>
                  <a:gd name="T11" fmla="*/ 204 h 234"/>
                  <a:gd name="T12" fmla="*/ 232 w 234"/>
                  <a:gd name="T13" fmla="*/ 195 h 234"/>
                  <a:gd name="T14" fmla="*/ 40 w 234"/>
                  <a:gd name="T15" fmla="*/ 3 h 234"/>
                  <a:gd name="T16" fmla="*/ 30 w 234"/>
                  <a:gd name="T17" fmla="*/ 3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4" h="234">
                    <a:moveTo>
                      <a:pt x="30" y="3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202" y="234"/>
                      <a:pt x="202" y="234"/>
                      <a:pt x="202" y="234"/>
                    </a:cubicBezTo>
                    <a:cubicBezTo>
                      <a:pt x="232" y="204"/>
                      <a:pt x="232" y="204"/>
                      <a:pt x="232" y="204"/>
                    </a:cubicBezTo>
                    <a:cubicBezTo>
                      <a:pt x="234" y="202"/>
                      <a:pt x="234" y="197"/>
                      <a:pt x="232" y="195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7" y="0"/>
                      <a:pt x="33" y="0"/>
                      <a:pt x="30" y="3"/>
                    </a:cubicBezTo>
                    <a:close/>
                  </a:path>
                </a:pathLst>
              </a:custGeom>
              <a:solidFill>
                <a:srgbClr val="33375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52" name="Freeform 9"/>
              <p:cNvSpPr>
                <a:spLocks/>
              </p:cNvSpPr>
              <p:nvPr/>
            </p:nvSpPr>
            <p:spPr bwMode="auto">
              <a:xfrm>
                <a:off x="131763" y="111125"/>
                <a:ext cx="2355850" cy="2355850"/>
              </a:xfrm>
              <a:custGeom>
                <a:avLst/>
                <a:gdLst>
                  <a:gd name="T0" fmla="*/ 281 w 342"/>
                  <a:gd name="T1" fmla="*/ 61 h 342"/>
                  <a:gd name="T2" fmla="*/ 281 w 342"/>
                  <a:gd name="T3" fmla="*/ 282 h 342"/>
                  <a:gd name="T4" fmla="*/ 61 w 342"/>
                  <a:gd name="T5" fmla="*/ 282 h 342"/>
                  <a:gd name="T6" fmla="*/ 61 w 342"/>
                  <a:gd name="T7" fmla="*/ 61 h 342"/>
                  <a:gd name="T8" fmla="*/ 281 w 342"/>
                  <a:gd name="T9" fmla="*/ 6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" h="342">
                    <a:moveTo>
                      <a:pt x="281" y="61"/>
                    </a:moveTo>
                    <a:cubicBezTo>
                      <a:pt x="342" y="122"/>
                      <a:pt x="342" y="221"/>
                      <a:pt x="281" y="282"/>
                    </a:cubicBezTo>
                    <a:cubicBezTo>
                      <a:pt x="220" y="342"/>
                      <a:pt x="122" y="342"/>
                      <a:pt x="61" y="282"/>
                    </a:cubicBezTo>
                    <a:cubicBezTo>
                      <a:pt x="0" y="221"/>
                      <a:pt x="0" y="122"/>
                      <a:pt x="61" y="61"/>
                    </a:cubicBezTo>
                    <a:cubicBezTo>
                      <a:pt x="122" y="0"/>
                      <a:pt x="220" y="0"/>
                      <a:pt x="281" y="61"/>
                    </a:cubicBezTo>
                    <a:close/>
                  </a:path>
                </a:pathLst>
              </a:custGeom>
              <a:solidFill>
                <a:srgbClr val="00052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53" name="Freeform 10"/>
              <p:cNvSpPr>
                <a:spLocks/>
              </p:cNvSpPr>
              <p:nvPr/>
            </p:nvSpPr>
            <p:spPr bwMode="auto">
              <a:xfrm>
                <a:off x="393700" y="379413"/>
                <a:ext cx="1831975" cy="1825625"/>
              </a:xfrm>
              <a:custGeom>
                <a:avLst/>
                <a:gdLst>
                  <a:gd name="T0" fmla="*/ 218 w 266"/>
                  <a:gd name="T1" fmla="*/ 47 h 265"/>
                  <a:gd name="T2" fmla="*/ 218 w 266"/>
                  <a:gd name="T3" fmla="*/ 218 h 265"/>
                  <a:gd name="T4" fmla="*/ 48 w 266"/>
                  <a:gd name="T5" fmla="*/ 218 h 265"/>
                  <a:gd name="T6" fmla="*/ 48 w 266"/>
                  <a:gd name="T7" fmla="*/ 47 h 265"/>
                  <a:gd name="T8" fmla="*/ 218 w 266"/>
                  <a:gd name="T9" fmla="*/ 47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6" h="265">
                    <a:moveTo>
                      <a:pt x="218" y="47"/>
                    </a:moveTo>
                    <a:cubicBezTo>
                      <a:pt x="266" y="94"/>
                      <a:pt x="266" y="171"/>
                      <a:pt x="218" y="218"/>
                    </a:cubicBezTo>
                    <a:cubicBezTo>
                      <a:pt x="171" y="265"/>
                      <a:pt x="95" y="265"/>
                      <a:pt x="48" y="218"/>
                    </a:cubicBezTo>
                    <a:cubicBezTo>
                      <a:pt x="0" y="171"/>
                      <a:pt x="0" y="94"/>
                      <a:pt x="48" y="47"/>
                    </a:cubicBezTo>
                    <a:cubicBezTo>
                      <a:pt x="95" y="0"/>
                      <a:pt x="171" y="0"/>
                      <a:pt x="218" y="47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54" name="Freeform 11"/>
              <p:cNvSpPr>
                <a:spLocks/>
              </p:cNvSpPr>
              <p:nvPr/>
            </p:nvSpPr>
            <p:spPr bwMode="auto">
              <a:xfrm>
                <a:off x="558800" y="758825"/>
                <a:ext cx="371475" cy="1033463"/>
              </a:xfrm>
              <a:custGeom>
                <a:avLst/>
                <a:gdLst>
                  <a:gd name="T0" fmla="*/ 51 w 54"/>
                  <a:gd name="T1" fmla="*/ 147 h 150"/>
                  <a:gd name="T2" fmla="*/ 40 w 54"/>
                  <a:gd name="T3" fmla="*/ 147 h 150"/>
                  <a:gd name="T4" fmla="*/ 40 w 54"/>
                  <a:gd name="T5" fmla="*/ 3 h 150"/>
                  <a:gd name="T6" fmla="*/ 51 w 54"/>
                  <a:gd name="T7" fmla="*/ 3 h 150"/>
                  <a:gd name="T8" fmla="*/ 51 w 54"/>
                  <a:gd name="T9" fmla="*/ 14 h 150"/>
                  <a:gd name="T10" fmla="*/ 51 w 54"/>
                  <a:gd name="T11" fmla="*/ 136 h 150"/>
                  <a:gd name="T12" fmla="*/ 51 w 54"/>
                  <a:gd name="T13" fmla="*/ 147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150">
                    <a:moveTo>
                      <a:pt x="51" y="147"/>
                    </a:moveTo>
                    <a:cubicBezTo>
                      <a:pt x="48" y="150"/>
                      <a:pt x="43" y="150"/>
                      <a:pt x="40" y="147"/>
                    </a:cubicBezTo>
                    <a:cubicBezTo>
                      <a:pt x="0" y="107"/>
                      <a:pt x="0" y="43"/>
                      <a:pt x="40" y="3"/>
                    </a:cubicBezTo>
                    <a:cubicBezTo>
                      <a:pt x="43" y="0"/>
                      <a:pt x="48" y="0"/>
                      <a:pt x="51" y="3"/>
                    </a:cubicBezTo>
                    <a:cubicBezTo>
                      <a:pt x="54" y="6"/>
                      <a:pt x="54" y="11"/>
                      <a:pt x="51" y="14"/>
                    </a:cubicBezTo>
                    <a:cubicBezTo>
                      <a:pt x="17" y="47"/>
                      <a:pt x="17" y="102"/>
                      <a:pt x="51" y="136"/>
                    </a:cubicBezTo>
                    <a:cubicBezTo>
                      <a:pt x="54" y="139"/>
                      <a:pt x="54" y="144"/>
                      <a:pt x="51" y="1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55" name="Freeform 12"/>
              <p:cNvSpPr>
                <a:spLocks/>
              </p:cNvSpPr>
              <p:nvPr/>
            </p:nvSpPr>
            <p:spPr bwMode="auto">
              <a:xfrm>
                <a:off x="1041400" y="1819275"/>
                <a:ext cx="412750" cy="165100"/>
              </a:xfrm>
              <a:custGeom>
                <a:avLst/>
                <a:gdLst>
                  <a:gd name="T0" fmla="*/ 58 w 60"/>
                  <a:gd name="T1" fmla="*/ 20 h 24"/>
                  <a:gd name="T2" fmla="*/ 53 w 60"/>
                  <a:gd name="T3" fmla="*/ 22 h 24"/>
                  <a:gd name="T4" fmla="*/ 6 w 60"/>
                  <a:gd name="T5" fmla="*/ 16 h 24"/>
                  <a:gd name="T6" fmla="*/ 2 w 60"/>
                  <a:gd name="T7" fmla="*/ 6 h 24"/>
                  <a:gd name="T8" fmla="*/ 12 w 60"/>
                  <a:gd name="T9" fmla="*/ 1 h 24"/>
                  <a:gd name="T10" fmla="*/ 51 w 60"/>
                  <a:gd name="T11" fmla="*/ 6 h 24"/>
                  <a:gd name="T12" fmla="*/ 60 w 60"/>
                  <a:gd name="T13" fmla="*/ 13 h 24"/>
                  <a:gd name="T14" fmla="*/ 58 w 60"/>
                  <a:gd name="T15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" h="24">
                    <a:moveTo>
                      <a:pt x="58" y="20"/>
                    </a:moveTo>
                    <a:cubicBezTo>
                      <a:pt x="57" y="21"/>
                      <a:pt x="55" y="22"/>
                      <a:pt x="53" y="22"/>
                    </a:cubicBezTo>
                    <a:cubicBezTo>
                      <a:pt x="37" y="24"/>
                      <a:pt x="21" y="22"/>
                      <a:pt x="6" y="16"/>
                    </a:cubicBezTo>
                    <a:cubicBezTo>
                      <a:pt x="2" y="15"/>
                      <a:pt x="0" y="10"/>
                      <a:pt x="2" y="6"/>
                    </a:cubicBezTo>
                    <a:cubicBezTo>
                      <a:pt x="3" y="2"/>
                      <a:pt x="8" y="0"/>
                      <a:pt x="12" y="1"/>
                    </a:cubicBezTo>
                    <a:cubicBezTo>
                      <a:pt x="24" y="6"/>
                      <a:pt x="38" y="8"/>
                      <a:pt x="51" y="6"/>
                    </a:cubicBezTo>
                    <a:cubicBezTo>
                      <a:pt x="56" y="6"/>
                      <a:pt x="60" y="9"/>
                      <a:pt x="60" y="13"/>
                    </a:cubicBezTo>
                    <a:cubicBezTo>
                      <a:pt x="60" y="16"/>
                      <a:pt x="59" y="18"/>
                      <a:pt x="5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15" name="Group 126"/>
            <p:cNvGrpSpPr/>
            <p:nvPr/>
          </p:nvGrpSpPr>
          <p:grpSpPr>
            <a:xfrm>
              <a:off x="496906" y="1969998"/>
              <a:ext cx="3955653" cy="3959163"/>
              <a:chOff x="2865557" y="4639756"/>
              <a:chExt cx="3987931" cy="3991470"/>
            </a:xfrm>
          </p:grpSpPr>
          <p:grpSp>
            <p:nvGrpSpPr>
              <p:cNvPr id="16" name="Group 127"/>
              <p:cNvGrpSpPr/>
              <p:nvPr/>
            </p:nvGrpSpPr>
            <p:grpSpPr>
              <a:xfrm>
                <a:off x="4008752" y="4901590"/>
                <a:ext cx="2844736" cy="3729636"/>
                <a:chOff x="12795250" y="366713"/>
                <a:chExt cx="2738438" cy="3589337"/>
              </a:xfrm>
            </p:grpSpPr>
            <p:sp>
              <p:nvSpPr>
                <p:cNvPr id="27" name="Freeform 129"/>
                <p:cNvSpPr>
                  <a:spLocks/>
                </p:cNvSpPr>
                <p:nvPr/>
              </p:nvSpPr>
              <p:spPr bwMode="auto">
                <a:xfrm>
                  <a:off x="12795250" y="561975"/>
                  <a:ext cx="2687638" cy="3394075"/>
                </a:xfrm>
                <a:custGeom>
                  <a:avLst/>
                  <a:gdLst>
                    <a:gd name="T0" fmla="*/ 9 w 424"/>
                    <a:gd name="T1" fmla="*/ 0 h 536"/>
                    <a:gd name="T2" fmla="*/ 0 w 424"/>
                    <a:gd name="T3" fmla="*/ 25 h 536"/>
                    <a:gd name="T4" fmla="*/ 0 w 424"/>
                    <a:gd name="T5" fmla="*/ 497 h 536"/>
                    <a:gd name="T6" fmla="*/ 39 w 424"/>
                    <a:gd name="T7" fmla="*/ 536 h 536"/>
                    <a:gd name="T8" fmla="*/ 391 w 424"/>
                    <a:gd name="T9" fmla="*/ 536 h 536"/>
                    <a:gd name="T10" fmla="*/ 424 w 424"/>
                    <a:gd name="T11" fmla="*/ 519 h 536"/>
                    <a:gd name="T12" fmla="*/ 393 w 424"/>
                    <a:gd name="T13" fmla="*/ 534 h 536"/>
                    <a:gd name="T14" fmla="*/ 42 w 424"/>
                    <a:gd name="T15" fmla="*/ 534 h 536"/>
                    <a:gd name="T16" fmla="*/ 2 w 424"/>
                    <a:gd name="T17" fmla="*/ 494 h 536"/>
                    <a:gd name="T18" fmla="*/ 2 w 424"/>
                    <a:gd name="T19" fmla="*/ 22 h 536"/>
                    <a:gd name="T20" fmla="*/ 9 w 424"/>
                    <a:gd name="T21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4" h="536">
                      <a:moveTo>
                        <a:pt x="9" y="0"/>
                      </a:moveTo>
                      <a:cubicBezTo>
                        <a:pt x="3" y="6"/>
                        <a:pt x="0" y="15"/>
                        <a:pt x="0" y="25"/>
                      </a:cubicBezTo>
                      <a:cubicBezTo>
                        <a:pt x="0" y="497"/>
                        <a:pt x="0" y="497"/>
                        <a:pt x="0" y="497"/>
                      </a:cubicBezTo>
                      <a:cubicBezTo>
                        <a:pt x="0" y="519"/>
                        <a:pt x="18" y="536"/>
                        <a:pt x="39" y="536"/>
                      </a:cubicBezTo>
                      <a:cubicBezTo>
                        <a:pt x="391" y="536"/>
                        <a:pt x="391" y="536"/>
                        <a:pt x="391" y="536"/>
                      </a:cubicBezTo>
                      <a:cubicBezTo>
                        <a:pt x="405" y="536"/>
                        <a:pt x="416" y="530"/>
                        <a:pt x="424" y="519"/>
                      </a:cubicBezTo>
                      <a:cubicBezTo>
                        <a:pt x="416" y="528"/>
                        <a:pt x="405" y="534"/>
                        <a:pt x="393" y="534"/>
                      </a:cubicBezTo>
                      <a:cubicBezTo>
                        <a:pt x="42" y="534"/>
                        <a:pt x="42" y="534"/>
                        <a:pt x="42" y="534"/>
                      </a:cubicBezTo>
                      <a:cubicBezTo>
                        <a:pt x="20" y="534"/>
                        <a:pt x="2" y="516"/>
                        <a:pt x="2" y="494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2" y="14"/>
                        <a:pt x="5" y="6"/>
                        <a:pt x="9" y="0"/>
                      </a:cubicBezTo>
                    </a:path>
                  </a:pathLst>
                </a:custGeom>
                <a:solidFill>
                  <a:srgbClr val="93959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8" name="Freeform 130"/>
                <p:cNvSpPr>
                  <a:spLocks/>
                </p:cNvSpPr>
                <p:nvPr/>
              </p:nvSpPr>
              <p:spPr bwMode="auto">
                <a:xfrm>
                  <a:off x="12807950" y="455613"/>
                  <a:ext cx="2725738" cy="3487737"/>
                </a:xfrm>
                <a:custGeom>
                  <a:avLst/>
                  <a:gdLst>
                    <a:gd name="T0" fmla="*/ 430 w 430"/>
                    <a:gd name="T1" fmla="*/ 511 h 551"/>
                    <a:gd name="T2" fmla="*/ 391 w 430"/>
                    <a:gd name="T3" fmla="*/ 551 h 551"/>
                    <a:gd name="T4" fmla="*/ 40 w 430"/>
                    <a:gd name="T5" fmla="*/ 551 h 551"/>
                    <a:gd name="T6" fmla="*/ 0 w 430"/>
                    <a:gd name="T7" fmla="*/ 511 h 551"/>
                    <a:gd name="T8" fmla="*/ 0 w 430"/>
                    <a:gd name="T9" fmla="*/ 39 h 551"/>
                    <a:gd name="T10" fmla="*/ 40 w 430"/>
                    <a:gd name="T11" fmla="*/ 0 h 551"/>
                    <a:gd name="T12" fmla="*/ 391 w 430"/>
                    <a:gd name="T13" fmla="*/ 0 h 551"/>
                    <a:gd name="T14" fmla="*/ 430 w 430"/>
                    <a:gd name="T15" fmla="*/ 39 h 551"/>
                    <a:gd name="T16" fmla="*/ 430 w 430"/>
                    <a:gd name="T17" fmla="*/ 511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30" h="551">
                      <a:moveTo>
                        <a:pt x="430" y="511"/>
                      </a:moveTo>
                      <a:cubicBezTo>
                        <a:pt x="430" y="533"/>
                        <a:pt x="413" y="551"/>
                        <a:pt x="391" y="551"/>
                      </a:cubicBezTo>
                      <a:cubicBezTo>
                        <a:pt x="40" y="551"/>
                        <a:pt x="40" y="551"/>
                        <a:pt x="40" y="551"/>
                      </a:cubicBezTo>
                      <a:cubicBezTo>
                        <a:pt x="18" y="551"/>
                        <a:pt x="0" y="533"/>
                        <a:pt x="0" y="511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0" y="17"/>
                        <a:pt x="18" y="0"/>
                        <a:pt x="4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3" y="0"/>
                        <a:pt x="430" y="17"/>
                        <a:pt x="430" y="39"/>
                      </a:cubicBezTo>
                      <a:cubicBezTo>
                        <a:pt x="430" y="511"/>
                        <a:pt x="430" y="511"/>
                        <a:pt x="430" y="511"/>
                      </a:cubicBezTo>
                    </a:path>
                  </a:pathLst>
                </a:custGeom>
                <a:solidFill>
                  <a:srgbClr val="41404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9" name="Freeform 131"/>
                <p:cNvSpPr>
                  <a:spLocks/>
                </p:cNvSpPr>
                <p:nvPr/>
              </p:nvSpPr>
              <p:spPr bwMode="auto">
                <a:xfrm>
                  <a:off x="12934950" y="657225"/>
                  <a:ext cx="2459038" cy="3133725"/>
                </a:xfrm>
                <a:custGeom>
                  <a:avLst/>
                  <a:gdLst>
                    <a:gd name="T0" fmla="*/ 1549 w 1549"/>
                    <a:gd name="T1" fmla="*/ 0 h 1974"/>
                    <a:gd name="T2" fmla="*/ 1541 w 1549"/>
                    <a:gd name="T3" fmla="*/ 0 h 1974"/>
                    <a:gd name="T4" fmla="*/ 1541 w 1549"/>
                    <a:gd name="T5" fmla="*/ 1962 h 1974"/>
                    <a:gd name="T6" fmla="*/ 355 w 1549"/>
                    <a:gd name="T7" fmla="*/ 1962 h 1974"/>
                    <a:gd name="T8" fmla="*/ 0 w 1549"/>
                    <a:gd name="T9" fmla="*/ 1619 h 1974"/>
                    <a:gd name="T10" fmla="*/ 0 w 1549"/>
                    <a:gd name="T11" fmla="*/ 1619 h 1974"/>
                    <a:gd name="T12" fmla="*/ 363 w 1549"/>
                    <a:gd name="T13" fmla="*/ 1974 h 1974"/>
                    <a:gd name="T14" fmla="*/ 1549 w 1549"/>
                    <a:gd name="T15" fmla="*/ 1974 h 1974"/>
                    <a:gd name="T16" fmla="*/ 1549 w 1549"/>
                    <a:gd name="T17" fmla="*/ 0 h 19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49" h="1974">
                      <a:moveTo>
                        <a:pt x="1549" y="0"/>
                      </a:moveTo>
                      <a:lnTo>
                        <a:pt x="1541" y="0"/>
                      </a:lnTo>
                      <a:lnTo>
                        <a:pt x="1541" y="1962"/>
                      </a:lnTo>
                      <a:lnTo>
                        <a:pt x="355" y="1962"/>
                      </a:lnTo>
                      <a:lnTo>
                        <a:pt x="0" y="1619"/>
                      </a:lnTo>
                      <a:lnTo>
                        <a:pt x="0" y="1619"/>
                      </a:lnTo>
                      <a:lnTo>
                        <a:pt x="363" y="1974"/>
                      </a:lnTo>
                      <a:lnTo>
                        <a:pt x="1549" y="1974"/>
                      </a:lnTo>
                      <a:lnTo>
                        <a:pt x="1549" y="0"/>
                      </a:lnTo>
                      <a:close/>
                    </a:path>
                  </a:pathLst>
                </a:custGeom>
                <a:solidFill>
                  <a:srgbClr val="1C1C1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30" name="Freeform 132"/>
                <p:cNvSpPr>
                  <a:spLocks/>
                </p:cNvSpPr>
                <p:nvPr/>
              </p:nvSpPr>
              <p:spPr bwMode="auto">
                <a:xfrm>
                  <a:off x="12934950" y="657225"/>
                  <a:ext cx="2459038" cy="3133725"/>
                </a:xfrm>
                <a:custGeom>
                  <a:avLst/>
                  <a:gdLst>
                    <a:gd name="T0" fmla="*/ 1549 w 1549"/>
                    <a:gd name="T1" fmla="*/ 0 h 1974"/>
                    <a:gd name="T2" fmla="*/ 1541 w 1549"/>
                    <a:gd name="T3" fmla="*/ 0 h 1974"/>
                    <a:gd name="T4" fmla="*/ 1541 w 1549"/>
                    <a:gd name="T5" fmla="*/ 1962 h 1974"/>
                    <a:gd name="T6" fmla="*/ 355 w 1549"/>
                    <a:gd name="T7" fmla="*/ 1962 h 1974"/>
                    <a:gd name="T8" fmla="*/ 0 w 1549"/>
                    <a:gd name="T9" fmla="*/ 1619 h 1974"/>
                    <a:gd name="T10" fmla="*/ 0 w 1549"/>
                    <a:gd name="T11" fmla="*/ 1619 h 1974"/>
                    <a:gd name="T12" fmla="*/ 363 w 1549"/>
                    <a:gd name="T13" fmla="*/ 1974 h 1974"/>
                    <a:gd name="T14" fmla="*/ 1549 w 1549"/>
                    <a:gd name="T15" fmla="*/ 1974 h 1974"/>
                    <a:gd name="T16" fmla="*/ 1549 w 1549"/>
                    <a:gd name="T17" fmla="*/ 0 h 19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49" h="1974">
                      <a:moveTo>
                        <a:pt x="1549" y="0"/>
                      </a:moveTo>
                      <a:lnTo>
                        <a:pt x="1541" y="0"/>
                      </a:lnTo>
                      <a:lnTo>
                        <a:pt x="1541" y="1962"/>
                      </a:lnTo>
                      <a:lnTo>
                        <a:pt x="355" y="1962"/>
                      </a:lnTo>
                      <a:lnTo>
                        <a:pt x="0" y="1619"/>
                      </a:lnTo>
                      <a:lnTo>
                        <a:pt x="0" y="1619"/>
                      </a:lnTo>
                      <a:lnTo>
                        <a:pt x="363" y="1974"/>
                      </a:lnTo>
                      <a:lnTo>
                        <a:pt x="1549" y="1974"/>
                      </a:lnTo>
                      <a:lnTo>
                        <a:pt x="154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31" name="Freeform 133"/>
                <p:cNvSpPr>
                  <a:spLocks/>
                </p:cNvSpPr>
                <p:nvPr/>
              </p:nvSpPr>
              <p:spPr bwMode="auto">
                <a:xfrm>
                  <a:off x="12915900" y="644525"/>
                  <a:ext cx="2465388" cy="3127375"/>
                </a:xfrm>
                <a:custGeom>
                  <a:avLst/>
                  <a:gdLst>
                    <a:gd name="T0" fmla="*/ 367 w 1553"/>
                    <a:gd name="T1" fmla="*/ 1970 h 1970"/>
                    <a:gd name="T2" fmla="*/ 1553 w 1553"/>
                    <a:gd name="T3" fmla="*/ 1970 h 1970"/>
                    <a:gd name="T4" fmla="*/ 1553 w 1553"/>
                    <a:gd name="T5" fmla="*/ 0 h 1970"/>
                    <a:gd name="T6" fmla="*/ 0 w 1553"/>
                    <a:gd name="T7" fmla="*/ 0 h 1970"/>
                    <a:gd name="T8" fmla="*/ 0 w 1553"/>
                    <a:gd name="T9" fmla="*/ 1619 h 1970"/>
                    <a:gd name="T10" fmla="*/ 367 w 1553"/>
                    <a:gd name="T11" fmla="*/ 1970 h 1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53" h="1970">
                      <a:moveTo>
                        <a:pt x="367" y="1970"/>
                      </a:moveTo>
                      <a:lnTo>
                        <a:pt x="1553" y="1970"/>
                      </a:lnTo>
                      <a:lnTo>
                        <a:pt x="1553" y="0"/>
                      </a:lnTo>
                      <a:lnTo>
                        <a:pt x="0" y="0"/>
                      </a:lnTo>
                      <a:lnTo>
                        <a:pt x="0" y="1619"/>
                      </a:lnTo>
                      <a:lnTo>
                        <a:pt x="367" y="1970"/>
                      </a:lnTo>
                      <a:close/>
                    </a:path>
                  </a:pathLst>
                </a:custGeom>
                <a:solidFill>
                  <a:srgbClr val="FFFCF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32" name="Freeform 134"/>
                <p:cNvSpPr>
                  <a:spLocks/>
                </p:cNvSpPr>
                <p:nvPr/>
              </p:nvSpPr>
              <p:spPr bwMode="auto">
                <a:xfrm>
                  <a:off x="12915900" y="644525"/>
                  <a:ext cx="2465388" cy="3127375"/>
                </a:xfrm>
                <a:custGeom>
                  <a:avLst/>
                  <a:gdLst>
                    <a:gd name="T0" fmla="*/ 367 w 1553"/>
                    <a:gd name="T1" fmla="*/ 1970 h 1970"/>
                    <a:gd name="T2" fmla="*/ 1553 w 1553"/>
                    <a:gd name="T3" fmla="*/ 1970 h 1970"/>
                    <a:gd name="T4" fmla="*/ 1553 w 1553"/>
                    <a:gd name="T5" fmla="*/ 0 h 1970"/>
                    <a:gd name="T6" fmla="*/ 0 w 1553"/>
                    <a:gd name="T7" fmla="*/ 0 h 1970"/>
                    <a:gd name="T8" fmla="*/ 0 w 1553"/>
                    <a:gd name="T9" fmla="*/ 1619 h 1970"/>
                    <a:gd name="T10" fmla="*/ 367 w 1553"/>
                    <a:gd name="T11" fmla="*/ 1970 h 1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53" h="1970">
                      <a:moveTo>
                        <a:pt x="367" y="1970"/>
                      </a:moveTo>
                      <a:lnTo>
                        <a:pt x="1553" y="1970"/>
                      </a:lnTo>
                      <a:lnTo>
                        <a:pt x="1553" y="0"/>
                      </a:lnTo>
                      <a:lnTo>
                        <a:pt x="0" y="0"/>
                      </a:lnTo>
                      <a:lnTo>
                        <a:pt x="0" y="1619"/>
                      </a:lnTo>
                      <a:lnTo>
                        <a:pt x="367" y="197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33" name="Rectangle 135"/>
                <p:cNvSpPr>
                  <a:spLocks noChangeArrowheads="1"/>
                </p:cNvSpPr>
                <p:nvPr/>
              </p:nvSpPr>
              <p:spPr bwMode="auto">
                <a:xfrm>
                  <a:off x="14228763" y="3360738"/>
                  <a:ext cx="868363" cy="10795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34" name="Rectangle 136"/>
                <p:cNvSpPr>
                  <a:spLocks noChangeArrowheads="1"/>
                </p:cNvSpPr>
                <p:nvPr/>
              </p:nvSpPr>
              <p:spPr bwMode="auto">
                <a:xfrm>
                  <a:off x="13214350" y="1423988"/>
                  <a:ext cx="1882775" cy="50800"/>
                </a:xfrm>
                <a:prstGeom prst="rect">
                  <a:avLst/>
                </a:pr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35" name="Rectangle 137"/>
                <p:cNvSpPr>
                  <a:spLocks noChangeArrowheads="1"/>
                </p:cNvSpPr>
                <p:nvPr/>
              </p:nvSpPr>
              <p:spPr bwMode="auto">
                <a:xfrm>
                  <a:off x="13214350" y="1619250"/>
                  <a:ext cx="1882775" cy="57150"/>
                </a:xfrm>
                <a:prstGeom prst="rect">
                  <a:avLst/>
                </a:pr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36" name="Rectangle 138"/>
                <p:cNvSpPr>
                  <a:spLocks noChangeArrowheads="1"/>
                </p:cNvSpPr>
                <p:nvPr/>
              </p:nvSpPr>
              <p:spPr bwMode="auto">
                <a:xfrm>
                  <a:off x="13214350" y="1822450"/>
                  <a:ext cx="1882775" cy="50800"/>
                </a:xfrm>
                <a:prstGeom prst="rect">
                  <a:avLst/>
                </a:pr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37" name="Rectangle 139"/>
                <p:cNvSpPr>
                  <a:spLocks noChangeArrowheads="1"/>
                </p:cNvSpPr>
                <p:nvPr/>
              </p:nvSpPr>
              <p:spPr bwMode="auto">
                <a:xfrm>
                  <a:off x="13214350" y="2019300"/>
                  <a:ext cx="1882775" cy="57150"/>
                </a:xfrm>
                <a:prstGeom prst="rect">
                  <a:avLst/>
                </a:pr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38" name="Rectangle 140"/>
                <p:cNvSpPr>
                  <a:spLocks noChangeArrowheads="1"/>
                </p:cNvSpPr>
                <p:nvPr/>
              </p:nvSpPr>
              <p:spPr bwMode="auto">
                <a:xfrm>
                  <a:off x="13214350" y="2220913"/>
                  <a:ext cx="1882775" cy="57150"/>
                </a:xfrm>
                <a:prstGeom prst="rect">
                  <a:avLst/>
                </a:pr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39" name="Rectangle 141"/>
                <p:cNvSpPr>
                  <a:spLocks noChangeArrowheads="1"/>
                </p:cNvSpPr>
                <p:nvPr/>
              </p:nvSpPr>
              <p:spPr bwMode="auto">
                <a:xfrm>
                  <a:off x="13214350" y="2424113"/>
                  <a:ext cx="1882775" cy="50800"/>
                </a:xfrm>
                <a:prstGeom prst="rect">
                  <a:avLst/>
                </a:pr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40" name="Rectangle 142"/>
                <p:cNvSpPr>
                  <a:spLocks noChangeArrowheads="1"/>
                </p:cNvSpPr>
                <p:nvPr/>
              </p:nvSpPr>
              <p:spPr bwMode="auto">
                <a:xfrm>
                  <a:off x="13214350" y="2619375"/>
                  <a:ext cx="1882775" cy="57150"/>
                </a:xfrm>
                <a:prstGeom prst="rect">
                  <a:avLst/>
                </a:pr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41" name="Rectangle 143"/>
                <p:cNvSpPr>
                  <a:spLocks noChangeArrowheads="1"/>
                </p:cNvSpPr>
                <p:nvPr/>
              </p:nvSpPr>
              <p:spPr bwMode="auto">
                <a:xfrm>
                  <a:off x="13214350" y="2822575"/>
                  <a:ext cx="1882775" cy="50800"/>
                </a:xfrm>
                <a:prstGeom prst="rect">
                  <a:avLst/>
                </a:pr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42" name="Rectangle 144"/>
                <p:cNvSpPr>
                  <a:spLocks noChangeArrowheads="1"/>
                </p:cNvSpPr>
                <p:nvPr/>
              </p:nvSpPr>
              <p:spPr bwMode="auto">
                <a:xfrm>
                  <a:off x="13214350" y="3025775"/>
                  <a:ext cx="1882775" cy="50800"/>
                </a:xfrm>
                <a:prstGeom prst="rect">
                  <a:avLst/>
                </a:pr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43" name="Rectangle 145"/>
                <p:cNvSpPr>
                  <a:spLocks noChangeArrowheads="1"/>
                </p:cNvSpPr>
                <p:nvPr/>
              </p:nvSpPr>
              <p:spPr bwMode="auto">
                <a:xfrm>
                  <a:off x="13511213" y="1006475"/>
                  <a:ext cx="1325563" cy="106362"/>
                </a:xfrm>
                <a:prstGeom prst="rect">
                  <a:avLst/>
                </a:pr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44" name="Freeform 146"/>
                <p:cNvSpPr>
                  <a:spLocks/>
                </p:cNvSpPr>
                <p:nvPr/>
              </p:nvSpPr>
              <p:spPr bwMode="auto">
                <a:xfrm>
                  <a:off x="12915900" y="3214688"/>
                  <a:ext cx="595313" cy="557212"/>
                </a:xfrm>
                <a:custGeom>
                  <a:avLst/>
                  <a:gdLst>
                    <a:gd name="T0" fmla="*/ 375 w 375"/>
                    <a:gd name="T1" fmla="*/ 0 h 351"/>
                    <a:gd name="T2" fmla="*/ 0 w 375"/>
                    <a:gd name="T3" fmla="*/ 0 h 351"/>
                    <a:gd name="T4" fmla="*/ 367 w 375"/>
                    <a:gd name="T5" fmla="*/ 351 h 351"/>
                    <a:gd name="T6" fmla="*/ 375 w 375"/>
                    <a:gd name="T7" fmla="*/ 0 h 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5" h="351">
                      <a:moveTo>
                        <a:pt x="375" y="0"/>
                      </a:moveTo>
                      <a:lnTo>
                        <a:pt x="0" y="0"/>
                      </a:lnTo>
                      <a:lnTo>
                        <a:pt x="367" y="351"/>
                      </a:lnTo>
                      <a:lnTo>
                        <a:pt x="375" y="0"/>
                      </a:lnTo>
                      <a:close/>
                    </a:path>
                  </a:pathLst>
                </a:custGeom>
                <a:solidFill>
                  <a:srgbClr val="BCBCB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45" name="Freeform 147"/>
                <p:cNvSpPr>
                  <a:spLocks/>
                </p:cNvSpPr>
                <p:nvPr/>
              </p:nvSpPr>
              <p:spPr bwMode="auto">
                <a:xfrm>
                  <a:off x="12915900" y="3214688"/>
                  <a:ext cx="595313" cy="557212"/>
                </a:xfrm>
                <a:custGeom>
                  <a:avLst/>
                  <a:gdLst>
                    <a:gd name="T0" fmla="*/ 375 w 375"/>
                    <a:gd name="T1" fmla="*/ 0 h 351"/>
                    <a:gd name="T2" fmla="*/ 0 w 375"/>
                    <a:gd name="T3" fmla="*/ 0 h 351"/>
                    <a:gd name="T4" fmla="*/ 367 w 375"/>
                    <a:gd name="T5" fmla="*/ 351 h 351"/>
                    <a:gd name="T6" fmla="*/ 375 w 375"/>
                    <a:gd name="T7" fmla="*/ 0 h 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5" h="351">
                      <a:moveTo>
                        <a:pt x="375" y="0"/>
                      </a:moveTo>
                      <a:lnTo>
                        <a:pt x="0" y="0"/>
                      </a:lnTo>
                      <a:lnTo>
                        <a:pt x="367" y="351"/>
                      </a:lnTo>
                      <a:lnTo>
                        <a:pt x="37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46" name="Freeform 148"/>
                <p:cNvSpPr>
                  <a:spLocks/>
                </p:cNvSpPr>
                <p:nvPr/>
              </p:nvSpPr>
              <p:spPr bwMode="auto">
                <a:xfrm>
                  <a:off x="12915900" y="3214688"/>
                  <a:ext cx="582613" cy="557212"/>
                </a:xfrm>
                <a:custGeom>
                  <a:avLst/>
                  <a:gdLst>
                    <a:gd name="T0" fmla="*/ 351 w 367"/>
                    <a:gd name="T1" fmla="*/ 20 h 351"/>
                    <a:gd name="T2" fmla="*/ 0 w 367"/>
                    <a:gd name="T3" fmla="*/ 0 h 351"/>
                    <a:gd name="T4" fmla="*/ 367 w 367"/>
                    <a:gd name="T5" fmla="*/ 351 h 351"/>
                    <a:gd name="T6" fmla="*/ 351 w 367"/>
                    <a:gd name="T7" fmla="*/ 20 h 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7" h="351">
                      <a:moveTo>
                        <a:pt x="351" y="20"/>
                      </a:moveTo>
                      <a:lnTo>
                        <a:pt x="0" y="0"/>
                      </a:lnTo>
                      <a:lnTo>
                        <a:pt x="367" y="351"/>
                      </a:lnTo>
                      <a:lnTo>
                        <a:pt x="351" y="20"/>
                      </a:lnTo>
                      <a:close/>
                    </a:path>
                  </a:pathLst>
                </a:custGeom>
                <a:solidFill>
                  <a:srgbClr val="F2EFE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47" name="Rectangle 149"/>
                <p:cNvSpPr>
                  <a:spLocks noChangeArrowheads="1"/>
                </p:cNvSpPr>
                <p:nvPr/>
              </p:nvSpPr>
              <p:spPr bwMode="auto">
                <a:xfrm>
                  <a:off x="13682663" y="366713"/>
                  <a:ext cx="944563" cy="290512"/>
                </a:xfrm>
                <a:prstGeom prst="rect">
                  <a:avLst/>
                </a:prstGeom>
                <a:solidFill>
                  <a:srgbClr val="1E1E1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</p:grpSp>
          <p:grpSp>
            <p:nvGrpSpPr>
              <p:cNvPr id="17" name="Group 128"/>
              <p:cNvGrpSpPr/>
              <p:nvPr/>
            </p:nvGrpSpPr>
            <p:grpSpPr>
              <a:xfrm>
                <a:off x="4915488" y="4639756"/>
                <a:ext cx="998195" cy="540472"/>
                <a:chOff x="17801829" y="5891398"/>
                <a:chExt cx="954592" cy="516864"/>
              </a:xfrm>
            </p:grpSpPr>
            <p:sp>
              <p:nvSpPr>
                <p:cNvPr id="25" name="Freeform 279"/>
                <p:cNvSpPr>
                  <a:spLocks/>
                </p:cNvSpPr>
                <p:nvPr/>
              </p:nvSpPr>
              <p:spPr bwMode="auto">
                <a:xfrm>
                  <a:off x="17801829" y="5891398"/>
                  <a:ext cx="954592" cy="516864"/>
                </a:xfrm>
                <a:custGeom>
                  <a:avLst/>
                  <a:gdLst>
                    <a:gd name="T0" fmla="*/ 115 w 167"/>
                    <a:gd name="T1" fmla="*/ 42 h 88"/>
                    <a:gd name="T2" fmla="*/ 117 w 167"/>
                    <a:gd name="T3" fmla="*/ 33 h 88"/>
                    <a:gd name="T4" fmla="*/ 83 w 167"/>
                    <a:gd name="T5" fmla="*/ 0 h 88"/>
                    <a:gd name="T6" fmla="*/ 50 w 167"/>
                    <a:gd name="T7" fmla="*/ 33 h 88"/>
                    <a:gd name="T8" fmla="*/ 51 w 167"/>
                    <a:gd name="T9" fmla="*/ 42 h 88"/>
                    <a:gd name="T10" fmla="*/ 0 w 167"/>
                    <a:gd name="T11" fmla="*/ 42 h 88"/>
                    <a:gd name="T12" fmla="*/ 0 w 167"/>
                    <a:gd name="T13" fmla="*/ 88 h 88"/>
                    <a:gd name="T14" fmla="*/ 167 w 167"/>
                    <a:gd name="T15" fmla="*/ 88 h 88"/>
                    <a:gd name="T16" fmla="*/ 167 w 167"/>
                    <a:gd name="T17" fmla="*/ 42 h 88"/>
                    <a:gd name="T18" fmla="*/ 115 w 167"/>
                    <a:gd name="T19" fmla="*/ 42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7" h="88">
                      <a:moveTo>
                        <a:pt x="115" y="42"/>
                      </a:moveTo>
                      <a:cubicBezTo>
                        <a:pt x="116" y="39"/>
                        <a:pt x="117" y="36"/>
                        <a:pt x="117" y="33"/>
                      </a:cubicBezTo>
                      <a:cubicBezTo>
                        <a:pt x="117" y="15"/>
                        <a:pt x="102" y="0"/>
                        <a:pt x="83" y="0"/>
                      </a:cubicBezTo>
                      <a:cubicBezTo>
                        <a:pt x="65" y="0"/>
                        <a:pt x="50" y="15"/>
                        <a:pt x="50" y="33"/>
                      </a:cubicBezTo>
                      <a:cubicBezTo>
                        <a:pt x="50" y="36"/>
                        <a:pt x="51" y="39"/>
                        <a:pt x="51" y="42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88"/>
                        <a:pt x="0" y="88"/>
                        <a:pt x="0" y="88"/>
                      </a:cubicBezTo>
                      <a:cubicBezTo>
                        <a:pt x="167" y="88"/>
                        <a:pt x="167" y="88"/>
                        <a:pt x="167" y="88"/>
                      </a:cubicBezTo>
                      <a:cubicBezTo>
                        <a:pt x="167" y="42"/>
                        <a:pt x="167" y="42"/>
                        <a:pt x="167" y="42"/>
                      </a:cubicBezTo>
                      <a:lnTo>
                        <a:pt x="115" y="42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6" name="Oval 280"/>
                <p:cNvSpPr>
                  <a:spLocks noChangeArrowheads="1"/>
                </p:cNvSpPr>
                <p:nvPr/>
              </p:nvSpPr>
              <p:spPr bwMode="auto">
                <a:xfrm>
                  <a:off x="18167266" y="5973356"/>
                  <a:ext cx="229951" cy="230011"/>
                </a:xfrm>
                <a:prstGeom prst="ellipse">
                  <a:avLst/>
                </a:prstGeom>
                <a:solidFill>
                  <a:srgbClr val="00052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</p:grpSp>
          <p:grpSp>
            <p:nvGrpSpPr>
              <p:cNvPr id="18" name="Group 129"/>
              <p:cNvGrpSpPr/>
              <p:nvPr/>
            </p:nvGrpSpPr>
            <p:grpSpPr>
              <a:xfrm rot="1080935">
                <a:off x="2865557" y="5552197"/>
                <a:ext cx="2681043" cy="955676"/>
                <a:chOff x="485775" y="495300"/>
                <a:chExt cx="5238750" cy="1866901"/>
              </a:xfrm>
            </p:grpSpPr>
            <p:sp>
              <p:nvSpPr>
                <p:cNvPr id="19" name="Freeform 5"/>
                <p:cNvSpPr>
                  <a:spLocks/>
                </p:cNvSpPr>
                <p:nvPr/>
              </p:nvSpPr>
              <p:spPr bwMode="auto">
                <a:xfrm>
                  <a:off x="4603750" y="1674813"/>
                  <a:ext cx="1120775" cy="687388"/>
                </a:xfrm>
                <a:custGeom>
                  <a:avLst/>
                  <a:gdLst>
                    <a:gd name="T0" fmla="*/ 6 w 117"/>
                    <a:gd name="T1" fmla="*/ 29 h 71"/>
                    <a:gd name="T2" fmla="*/ 0 w 117"/>
                    <a:gd name="T3" fmla="*/ 58 h 71"/>
                    <a:gd name="T4" fmla="*/ 63 w 117"/>
                    <a:gd name="T5" fmla="*/ 71 h 71"/>
                    <a:gd name="T6" fmla="*/ 115 w 117"/>
                    <a:gd name="T7" fmla="*/ 55 h 71"/>
                    <a:gd name="T8" fmla="*/ 115 w 117"/>
                    <a:gd name="T9" fmla="*/ 55 h 71"/>
                    <a:gd name="T10" fmla="*/ 115 w 117"/>
                    <a:gd name="T11" fmla="*/ 53 h 71"/>
                    <a:gd name="T12" fmla="*/ 68 w 117"/>
                    <a:gd name="T13" fmla="*/ 43 h 71"/>
                    <a:gd name="T14" fmla="*/ 62 w 117"/>
                    <a:gd name="T15" fmla="*/ 46 h 71"/>
                    <a:gd name="T16" fmla="*/ 57 w 117"/>
                    <a:gd name="T17" fmla="*/ 39 h 71"/>
                    <a:gd name="T18" fmla="*/ 64 w 117"/>
                    <a:gd name="T19" fmla="*/ 35 h 71"/>
                    <a:gd name="T20" fmla="*/ 68 w 117"/>
                    <a:gd name="T21" fmla="*/ 40 h 71"/>
                    <a:gd name="T22" fmla="*/ 116 w 117"/>
                    <a:gd name="T23" fmla="*/ 50 h 71"/>
                    <a:gd name="T24" fmla="*/ 117 w 117"/>
                    <a:gd name="T25" fmla="*/ 48 h 71"/>
                    <a:gd name="T26" fmla="*/ 117 w 117"/>
                    <a:gd name="T27" fmla="*/ 48 h 71"/>
                    <a:gd name="T28" fmla="*/ 75 w 117"/>
                    <a:gd name="T29" fmla="*/ 13 h 71"/>
                    <a:gd name="T30" fmla="*/ 12 w 117"/>
                    <a:gd name="T31" fmla="*/ 0 h 71"/>
                    <a:gd name="T32" fmla="*/ 6 w 117"/>
                    <a:gd name="T33" fmla="*/ 2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7" h="71">
                      <a:moveTo>
                        <a:pt x="6" y="29"/>
                      </a:move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63" y="71"/>
                        <a:pt x="63" y="71"/>
                        <a:pt x="63" y="71"/>
                      </a:cubicBezTo>
                      <a:cubicBezTo>
                        <a:pt x="76" y="58"/>
                        <a:pt x="95" y="51"/>
                        <a:pt x="115" y="55"/>
                      </a:cubicBezTo>
                      <a:cubicBezTo>
                        <a:pt x="115" y="55"/>
                        <a:pt x="115" y="55"/>
                        <a:pt x="115" y="55"/>
                      </a:cubicBezTo>
                      <a:cubicBezTo>
                        <a:pt x="115" y="53"/>
                        <a:pt x="115" y="53"/>
                        <a:pt x="115" y="53"/>
                      </a:cubicBezTo>
                      <a:cubicBezTo>
                        <a:pt x="68" y="43"/>
                        <a:pt x="68" y="43"/>
                        <a:pt x="68" y="43"/>
                      </a:cubicBezTo>
                      <a:cubicBezTo>
                        <a:pt x="67" y="45"/>
                        <a:pt x="64" y="47"/>
                        <a:pt x="62" y="46"/>
                      </a:cubicBezTo>
                      <a:cubicBezTo>
                        <a:pt x="59" y="45"/>
                        <a:pt x="57" y="42"/>
                        <a:pt x="57" y="39"/>
                      </a:cubicBezTo>
                      <a:cubicBezTo>
                        <a:pt x="58" y="36"/>
                        <a:pt x="61" y="34"/>
                        <a:pt x="64" y="35"/>
                      </a:cubicBezTo>
                      <a:cubicBezTo>
                        <a:pt x="67" y="36"/>
                        <a:pt x="68" y="38"/>
                        <a:pt x="68" y="40"/>
                      </a:cubicBezTo>
                      <a:cubicBezTo>
                        <a:pt x="116" y="50"/>
                        <a:pt x="116" y="50"/>
                        <a:pt x="116" y="50"/>
                      </a:cubicBezTo>
                      <a:cubicBezTo>
                        <a:pt x="117" y="48"/>
                        <a:pt x="117" y="48"/>
                        <a:pt x="117" y="48"/>
                      </a:cubicBezTo>
                      <a:cubicBezTo>
                        <a:pt x="117" y="48"/>
                        <a:pt x="117" y="48"/>
                        <a:pt x="117" y="48"/>
                      </a:cubicBezTo>
                      <a:cubicBezTo>
                        <a:pt x="97" y="44"/>
                        <a:pt x="82" y="30"/>
                        <a:pt x="75" y="13"/>
                      </a:cubicBezTo>
                      <a:cubicBezTo>
                        <a:pt x="12" y="0"/>
                        <a:pt x="12" y="0"/>
                        <a:pt x="12" y="0"/>
                      </a:cubicBezTo>
                      <a:lnTo>
                        <a:pt x="6" y="29"/>
                      </a:lnTo>
                      <a:close/>
                    </a:path>
                  </a:pathLst>
                </a:custGeom>
                <a:solidFill>
                  <a:srgbClr val="1D8C9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0" name="Freeform 6"/>
                <p:cNvSpPr>
                  <a:spLocks/>
                </p:cNvSpPr>
                <p:nvPr/>
              </p:nvSpPr>
              <p:spPr bwMode="auto">
                <a:xfrm>
                  <a:off x="1549400" y="989013"/>
                  <a:ext cx="3351213" cy="1335088"/>
                </a:xfrm>
                <a:custGeom>
                  <a:avLst/>
                  <a:gdLst>
                    <a:gd name="T0" fmla="*/ 2111 w 2111"/>
                    <a:gd name="T1" fmla="*/ 420 h 841"/>
                    <a:gd name="T2" fmla="*/ 2027 w 2111"/>
                    <a:gd name="T3" fmla="*/ 841 h 841"/>
                    <a:gd name="T4" fmla="*/ 0 w 2111"/>
                    <a:gd name="T5" fmla="*/ 426 h 841"/>
                    <a:gd name="T6" fmla="*/ 84 w 2111"/>
                    <a:gd name="T7" fmla="*/ 0 h 841"/>
                    <a:gd name="T8" fmla="*/ 2111 w 2111"/>
                    <a:gd name="T9" fmla="*/ 420 h 8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11" h="841">
                      <a:moveTo>
                        <a:pt x="2111" y="420"/>
                      </a:moveTo>
                      <a:lnTo>
                        <a:pt x="2027" y="841"/>
                      </a:lnTo>
                      <a:lnTo>
                        <a:pt x="0" y="426"/>
                      </a:lnTo>
                      <a:lnTo>
                        <a:pt x="84" y="0"/>
                      </a:lnTo>
                      <a:lnTo>
                        <a:pt x="2111" y="420"/>
                      </a:lnTo>
                      <a:close/>
                    </a:path>
                  </a:pathLst>
                </a:custGeom>
                <a:solidFill>
                  <a:srgbClr val="0EB3B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1" name="Freeform 7"/>
                <p:cNvSpPr>
                  <a:spLocks/>
                </p:cNvSpPr>
                <p:nvPr/>
              </p:nvSpPr>
              <p:spPr bwMode="auto">
                <a:xfrm>
                  <a:off x="1414463" y="958850"/>
                  <a:ext cx="3352800" cy="1344613"/>
                </a:xfrm>
                <a:custGeom>
                  <a:avLst/>
                  <a:gdLst>
                    <a:gd name="T0" fmla="*/ 2112 w 2112"/>
                    <a:gd name="T1" fmla="*/ 421 h 847"/>
                    <a:gd name="T2" fmla="*/ 2027 w 2112"/>
                    <a:gd name="T3" fmla="*/ 847 h 847"/>
                    <a:gd name="T4" fmla="*/ 0 w 2112"/>
                    <a:gd name="T5" fmla="*/ 427 h 847"/>
                    <a:gd name="T6" fmla="*/ 85 w 2112"/>
                    <a:gd name="T7" fmla="*/ 0 h 847"/>
                    <a:gd name="T8" fmla="*/ 2112 w 2112"/>
                    <a:gd name="T9" fmla="*/ 421 h 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12" h="847">
                      <a:moveTo>
                        <a:pt x="2112" y="421"/>
                      </a:moveTo>
                      <a:lnTo>
                        <a:pt x="2027" y="847"/>
                      </a:lnTo>
                      <a:lnTo>
                        <a:pt x="0" y="427"/>
                      </a:lnTo>
                      <a:lnTo>
                        <a:pt x="85" y="0"/>
                      </a:lnTo>
                      <a:lnTo>
                        <a:pt x="2112" y="421"/>
                      </a:lnTo>
                      <a:close/>
                    </a:path>
                  </a:pathLst>
                </a:custGeom>
                <a:solidFill>
                  <a:srgbClr val="0099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2" name="Freeform 8"/>
                <p:cNvSpPr>
                  <a:spLocks/>
                </p:cNvSpPr>
                <p:nvPr/>
              </p:nvSpPr>
              <p:spPr bwMode="auto">
                <a:xfrm>
                  <a:off x="485775" y="736600"/>
                  <a:ext cx="536575" cy="862013"/>
                </a:xfrm>
                <a:custGeom>
                  <a:avLst/>
                  <a:gdLst>
                    <a:gd name="T0" fmla="*/ 37 w 56"/>
                    <a:gd name="T1" fmla="*/ 88 h 89"/>
                    <a:gd name="T2" fmla="*/ 39 w 56"/>
                    <a:gd name="T3" fmla="*/ 89 h 89"/>
                    <a:gd name="T4" fmla="*/ 56 w 56"/>
                    <a:gd name="T5" fmla="*/ 5 h 89"/>
                    <a:gd name="T6" fmla="*/ 54 w 56"/>
                    <a:gd name="T7" fmla="*/ 4 h 89"/>
                    <a:gd name="T8" fmla="*/ 5 w 56"/>
                    <a:gd name="T9" fmla="*/ 38 h 89"/>
                    <a:gd name="T10" fmla="*/ 37 w 56"/>
                    <a:gd name="T11" fmla="*/ 8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6" h="89">
                      <a:moveTo>
                        <a:pt x="37" y="88"/>
                      </a:moveTo>
                      <a:cubicBezTo>
                        <a:pt x="39" y="89"/>
                        <a:pt x="39" y="89"/>
                        <a:pt x="39" y="89"/>
                      </a:cubicBezTo>
                      <a:cubicBezTo>
                        <a:pt x="56" y="5"/>
                        <a:pt x="56" y="5"/>
                        <a:pt x="56" y="5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32" y="0"/>
                        <a:pt x="10" y="15"/>
                        <a:pt x="5" y="38"/>
                      </a:cubicBezTo>
                      <a:cubicBezTo>
                        <a:pt x="0" y="61"/>
                        <a:pt x="15" y="83"/>
                        <a:pt x="37" y="88"/>
                      </a:cubicBezTo>
                      <a:close/>
                    </a:path>
                  </a:pathLst>
                </a:custGeom>
                <a:solidFill>
                  <a:srgbClr val="0099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3" name="Freeform 9"/>
                <p:cNvSpPr>
                  <a:spLocks/>
                </p:cNvSpPr>
                <p:nvPr/>
              </p:nvSpPr>
              <p:spPr bwMode="auto">
                <a:xfrm>
                  <a:off x="858838" y="495300"/>
                  <a:ext cx="2087563" cy="1373188"/>
                </a:xfrm>
                <a:custGeom>
                  <a:avLst/>
                  <a:gdLst>
                    <a:gd name="T0" fmla="*/ 17 w 218"/>
                    <a:gd name="T1" fmla="*/ 30 h 142"/>
                    <a:gd name="T2" fmla="*/ 0 w 218"/>
                    <a:gd name="T3" fmla="*/ 114 h 142"/>
                    <a:gd name="T4" fmla="*/ 137 w 218"/>
                    <a:gd name="T5" fmla="*/ 142 h 142"/>
                    <a:gd name="T6" fmla="*/ 145 w 218"/>
                    <a:gd name="T7" fmla="*/ 136 h 142"/>
                    <a:gd name="T8" fmla="*/ 159 w 218"/>
                    <a:gd name="T9" fmla="*/ 65 h 142"/>
                    <a:gd name="T10" fmla="*/ 154 w 218"/>
                    <a:gd name="T11" fmla="*/ 58 h 142"/>
                    <a:gd name="T12" fmla="*/ 31 w 218"/>
                    <a:gd name="T13" fmla="*/ 32 h 142"/>
                    <a:gd name="T14" fmla="*/ 54 w 218"/>
                    <a:gd name="T15" fmla="*/ 18 h 142"/>
                    <a:gd name="T16" fmla="*/ 206 w 218"/>
                    <a:gd name="T17" fmla="*/ 49 h 142"/>
                    <a:gd name="T18" fmla="*/ 206 w 218"/>
                    <a:gd name="T19" fmla="*/ 49 h 142"/>
                    <a:gd name="T20" fmla="*/ 216 w 218"/>
                    <a:gd name="T21" fmla="*/ 44 h 142"/>
                    <a:gd name="T22" fmla="*/ 216 w 218"/>
                    <a:gd name="T23" fmla="*/ 44 h 142"/>
                    <a:gd name="T24" fmla="*/ 218 w 218"/>
                    <a:gd name="T25" fmla="*/ 36 h 142"/>
                    <a:gd name="T26" fmla="*/ 57 w 218"/>
                    <a:gd name="T27" fmla="*/ 3 h 142"/>
                    <a:gd name="T28" fmla="*/ 17 w 218"/>
                    <a:gd name="T29" fmla="*/ 30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18" h="142">
                      <a:moveTo>
                        <a:pt x="17" y="30"/>
                      </a:moveTo>
                      <a:cubicBezTo>
                        <a:pt x="0" y="114"/>
                        <a:pt x="0" y="114"/>
                        <a:pt x="0" y="114"/>
                      </a:cubicBezTo>
                      <a:cubicBezTo>
                        <a:pt x="137" y="142"/>
                        <a:pt x="137" y="142"/>
                        <a:pt x="137" y="142"/>
                      </a:cubicBezTo>
                      <a:cubicBezTo>
                        <a:pt x="140" y="142"/>
                        <a:pt x="144" y="140"/>
                        <a:pt x="145" y="136"/>
                      </a:cubicBezTo>
                      <a:cubicBezTo>
                        <a:pt x="159" y="65"/>
                        <a:pt x="159" y="65"/>
                        <a:pt x="159" y="65"/>
                      </a:cubicBezTo>
                      <a:cubicBezTo>
                        <a:pt x="160" y="62"/>
                        <a:pt x="158" y="58"/>
                        <a:pt x="154" y="58"/>
                      </a:cubicBezTo>
                      <a:cubicBezTo>
                        <a:pt x="31" y="32"/>
                        <a:pt x="31" y="32"/>
                        <a:pt x="31" y="32"/>
                      </a:cubicBezTo>
                      <a:cubicBezTo>
                        <a:pt x="33" y="22"/>
                        <a:pt x="44" y="15"/>
                        <a:pt x="54" y="18"/>
                      </a:cubicBezTo>
                      <a:cubicBezTo>
                        <a:pt x="206" y="49"/>
                        <a:pt x="206" y="49"/>
                        <a:pt x="206" y="49"/>
                      </a:cubicBezTo>
                      <a:cubicBezTo>
                        <a:pt x="206" y="49"/>
                        <a:pt x="206" y="49"/>
                        <a:pt x="206" y="49"/>
                      </a:cubicBezTo>
                      <a:cubicBezTo>
                        <a:pt x="210" y="49"/>
                        <a:pt x="215" y="47"/>
                        <a:pt x="216" y="44"/>
                      </a:cubicBezTo>
                      <a:cubicBezTo>
                        <a:pt x="216" y="44"/>
                        <a:pt x="216" y="44"/>
                        <a:pt x="216" y="44"/>
                      </a:cubicBezTo>
                      <a:cubicBezTo>
                        <a:pt x="218" y="36"/>
                        <a:pt x="218" y="36"/>
                        <a:pt x="218" y="36"/>
                      </a:cubicBezTo>
                      <a:cubicBezTo>
                        <a:pt x="57" y="3"/>
                        <a:pt x="57" y="3"/>
                        <a:pt x="57" y="3"/>
                      </a:cubicBezTo>
                      <a:cubicBezTo>
                        <a:pt x="39" y="0"/>
                        <a:pt x="21" y="11"/>
                        <a:pt x="17" y="30"/>
                      </a:cubicBezTo>
                      <a:close/>
                    </a:path>
                  </a:pathLst>
                </a:custGeom>
                <a:solidFill>
                  <a:srgbClr val="1D8C9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24" name="Freeform 10"/>
                <p:cNvSpPr>
                  <a:spLocks/>
                </p:cNvSpPr>
                <p:nvPr/>
              </p:nvSpPr>
              <p:spPr bwMode="auto">
                <a:xfrm>
                  <a:off x="993775" y="804863"/>
                  <a:ext cx="344488" cy="850900"/>
                </a:xfrm>
                <a:custGeom>
                  <a:avLst/>
                  <a:gdLst>
                    <a:gd name="T0" fmla="*/ 114 w 217"/>
                    <a:gd name="T1" fmla="*/ 536 h 536"/>
                    <a:gd name="T2" fmla="*/ 217 w 217"/>
                    <a:gd name="T3" fmla="*/ 24 h 536"/>
                    <a:gd name="T4" fmla="*/ 102 w 217"/>
                    <a:gd name="T5" fmla="*/ 0 h 536"/>
                    <a:gd name="T6" fmla="*/ 0 w 217"/>
                    <a:gd name="T7" fmla="*/ 512 h 536"/>
                    <a:gd name="T8" fmla="*/ 114 w 217"/>
                    <a:gd name="T9" fmla="*/ 536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7" h="536">
                      <a:moveTo>
                        <a:pt x="114" y="536"/>
                      </a:moveTo>
                      <a:lnTo>
                        <a:pt x="217" y="24"/>
                      </a:lnTo>
                      <a:lnTo>
                        <a:pt x="102" y="0"/>
                      </a:lnTo>
                      <a:lnTo>
                        <a:pt x="0" y="512"/>
                      </a:lnTo>
                      <a:lnTo>
                        <a:pt x="114" y="536"/>
                      </a:lnTo>
                      <a:close/>
                    </a:path>
                  </a:pathLst>
                </a:custGeom>
                <a:solidFill>
                  <a:srgbClr val="0099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 dirty="0"/>
                </a:p>
              </p:txBody>
            </p:sp>
          </p:grpSp>
        </p:grpSp>
      </p:grpSp>
      <p:grpSp>
        <p:nvGrpSpPr>
          <p:cNvPr id="86" name="Group 99">
            <a:extLst>
              <a:ext uri="{FF2B5EF4-FFF2-40B4-BE49-F238E27FC236}">
                <a16:creationId xmlns:a16="http://schemas.microsoft.com/office/drawing/2014/main" xmlns="" id="{4870B80B-C4D8-4FB2-8326-45B0E926F484}"/>
              </a:ext>
            </a:extLst>
          </p:cNvPr>
          <p:cNvGrpSpPr/>
          <p:nvPr/>
        </p:nvGrpSpPr>
        <p:grpSpPr>
          <a:xfrm>
            <a:off x="2483927" y="89197"/>
            <a:ext cx="7224145" cy="1163178"/>
            <a:chOff x="2483927" y="89197"/>
            <a:chExt cx="7224145" cy="1163178"/>
          </a:xfrm>
        </p:grpSpPr>
        <p:sp>
          <p:nvSpPr>
            <p:cNvPr id="87" name="Rettangolo 1">
              <a:extLst>
                <a:ext uri="{FF2B5EF4-FFF2-40B4-BE49-F238E27FC236}">
                  <a16:creationId xmlns:a16="http://schemas.microsoft.com/office/drawing/2014/main" xmlns="" id="{CCB81068-19D4-42C6-A195-875C6BC0B2B1}"/>
                </a:ext>
              </a:extLst>
            </p:cNvPr>
            <p:cNvSpPr/>
            <p:nvPr/>
          </p:nvSpPr>
          <p:spPr>
            <a:xfrm>
              <a:off x="2552181" y="779320"/>
              <a:ext cx="7087636" cy="72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entury Gothic" panose="020B0502020202020204" pitchFamily="34" charset="0"/>
              </a:endParaRPr>
            </a:p>
          </p:txBody>
        </p:sp>
        <p:sp>
          <p:nvSpPr>
            <p:cNvPr id="88" name="Rectangle 101">
              <a:extLst>
                <a:ext uri="{FF2B5EF4-FFF2-40B4-BE49-F238E27FC236}">
                  <a16:creationId xmlns:a16="http://schemas.microsoft.com/office/drawing/2014/main" xmlns="" id="{B75ECC2E-757F-46F2-8940-658E7D1E7B72}"/>
                </a:ext>
              </a:extLst>
            </p:cNvPr>
            <p:cNvSpPr/>
            <p:nvPr/>
          </p:nvSpPr>
          <p:spPr>
            <a:xfrm>
              <a:off x="2550900" y="913821"/>
              <a:ext cx="708763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entury Gothic" panose="020B0502020202020204" pitchFamily="34" charset="0"/>
                </a:rPr>
                <a:t>Data Preparation and Constraints</a:t>
              </a:r>
              <a:endParaRPr lang="en-GB" sz="1600" dirty="0">
                <a:solidFill>
                  <a:srgbClr val="0070C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9" name="Rectangle 102">
              <a:extLst>
                <a:ext uri="{FF2B5EF4-FFF2-40B4-BE49-F238E27FC236}">
                  <a16:creationId xmlns:a16="http://schemas.microsoft.com/office/drawing/2014/main" xmlns="" id="{5260063C-1648-49A0-B862-5267832E9D76}"/>
                </a:ext>
              </a:extLst>
            </p:cNvPr>
            <p:cNvSpPr/>
            <p:nvPr/>
          </p:nvSpPr>
          <p:spPr>
            <a:xfrm>
              <a:off x="2483927" y="89197"/>
              <a:ext cx="722414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prstClr val="black"/>
                  </a:solidFill>
                  <a:latin typeface="Century Gothic" panose="020B0502020202020204" pitchFamily="34" charset="0"/>
                  <a:ea typeface="+mj-ea"/>
                  <a:cs typeface="+mj-cs"/>
                </a:rPr>
                <a:t>THE SCOPE OF THE ANALYSIS </a:t>
              </a:r>
              <a:endParaRPr lang="en-US" dirty="0"/>
            </a:p>
          </p:txBody>
        </p:sp>
      </p:grpSp>
      <p:sp>
        <p:nvSpPr>
          <p:cNvPr id="90" name="TextBox 5">
            <a:extLst>
              <a:ext uri="{FF2B5EF4-FFF2-40B4-BE49-F238E27FC236}">
                <a16:creationId xmlns:a16="http://schemas.microsoft.com/office/drawing/2014/main" xmlns="" id="{6E9428D4-649C-4963-9436-FE60D90EF8DA}"/>
              </a:ext>
            </a:extLst>
          </p:cNvPr>
          <p:cNvSpPr txBox="1"/>
          <p:nvPr/>
        </p:nvSpPr>
        <p:spPr>
          <a:xfrm>
            <a:off x="6003445" y="1710549"/>
            <a:ext cx="3897944" cy="884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8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Century Gothic" panose="020B0502020202020204" pitchFamily="34" charset="0"/>
              </a:rPr>
              <a:t>City of Chicago Data Portal (2012-2017)</a:t>
            </a:r>
          </a:p>
          <a:p>
            <a:pPr marL="285750" lvl="0" indent="-285750">
              <a:lnSpc>
                <a:spcPct val="8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Century Gothic" panose="020B0502020202020204" pitchFamily="34" charset="0"/>
              </a:rPr>
              <a:t>Chicago Map with Boundaries and Districts</a:t>
            </a:r>
          </a:p>
          <a:p>
            <a:pPr marL="285750" lvl="0" indent="-285750">
              <a:lnSpc>
                <a:spcPct val="8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Century Gothic" panose="020B0502020202020204" pitchFamily="34" charset="0"/>
              </a:rPr>
              <a:t>News articles</a:t>
            </a:r>
            <a:endParaRPr lang="en-GB" sz="1400" dirty="0">
              <a:latin typeface="Century Gothic" panose="020B0502020202020204" pitchFamily="34" charset="0"/>
            </a:endParaRPr>
          </a:p>
        </p:txBody>
      </p:sp>
      <p:sp>
        <p:nvSpPr>
          <p:cNvPr id="91" name="Right Brace 6">
            <a:extLst>
              <a:ext uri="{FF2B5EF4-FFF2-40B4-BE49-F238E27FC236}">
                <a16:creationId xmlns:a16="http://schemas.microsoft.com/office/drawing/2014/main" xmlns="" id="{097B2F31-A2B3-4CA2-800D-EA0D4D6F2BA4}"/>
              </a:ext>
            </a:extLst>
          </p:cNvPr>
          <p:cNvSpPr/>
          <p:nvPr/>
        </p:nvSpPr>
        <p:spPr>
          <a:xfrm>
            <a:off x="9736960" y="1656185"/>
            <a:ext cx="218690" cy="951534"/>
          </a:xfrm>
          <a:prstGeom prst="rightBrace">
            <a:avLst>
              <a:gd name="adj1" fmla="val 13038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5">
            <a:extLst>
              <a:ext uri="{FF2B5EF4-FFF2-40B4-BE49-F238E27FC236}">
                <a16:creationId xmlns:a16="http://schemas.microsoft.com/office/drawing/2014/main" xmlns="" id="{7371E9BB-932A-48A0-81F1-219090520BB4}"/>
              </a:ext>
            </a:extLst>
          </p:cNvPr>
          <p:cNvGrpSpPr>
            <a:grpSpLocks noChangeAspect="1"/>
          </p:cNvGrpSpPr>
          <p:nvPr/>
        </p:nvGrpSpPr>
        <p:grpSpPr>
          <a:xfrm>
            <a:off x="9963243" y="1992809"/>
            <a:ext cx="366121" cy="220121"/>
            <a:chOff x="6091782" y="2079773"/>
            <a:chExt cx="2704378" cy="1625938"/>
          </a:xfrm>
        </p:grpSpPr>
        <p:sp>
          <p:nvSpPr>
            <p:cNvPr id="93" name="Freeform 1">
              <a:extLst>
                <a:ext uri="{FF2B5EF4-FFF2-40B4-BE49-F238E27FC236}">
                  <a16:creationId xmlns:a16="http://schemas.microsoft.com/office/drawing/2014/main" xmlns="" id="{DA7D5799-4C63-4231-9840-BD42E601F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8637" y="2434639"/>
              <a:ext cx="1148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CB7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4" name="Freeform 2">
              <a:extLst>
                <a:ext uri="{FF2B5EF4-FFF2-40B4-BE49-F238E27FC236}">
                  <a16:creationId xmlns:a16="http://schemas.microsoft.com/office/drawing/2014/main" xmlns="" id="{519BA79F-3EE5-4D9A-8AE5-99036E081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8637" y="2434639"/>
              <a:ext cx="1148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CB7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xmlns="" id="{B4BB6E58-2750-48DD-81E6-44A2FC8EE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AA7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xmlns="" id="{C3D540B3-86B8-4D5F-BDA8-7BAA4EEFE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AA7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xmlns="" id="{1171A88A-50C0-47E4-A780-F31FE9895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212991"/>
              <a:ext cx="171106" cy="218202"/>
            </a:xfrm>
            <a:custGeom>
              <a:avLst/>
              <a:gdLst>
                <a:gd name="T0" fmla="*/ 654 w 655"/>
                <a:gd name="T1" fmla="*/ 0 h 840"/>
                <a:gd name="T2" fmla="*/ 0 w 655"/>
                <a:gd name="T3" fmla="*/ 839 h 840"/>
                <a:gd name="T4" fmla="*/ 0 w 655"/>
                <a:gd name="T5" fmla="*/ 839 h 840"/>
                <a:gd name="T6" fmla="*/ 654 w 655"/>
                <a:gd name="T7" fmla="*/ 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5" h="840">
                  <a:moveTo>
                    <a:pt x="654" y="0"/>
                  </a:moveTo>
                  <a:lnTo>
                    <a:pt x="0" y="839"/>
                  </a:lnTo>
                  <a:lnTo>
                    <a:pt x="0" y="839"/>
                  </a:lnTo>
                  <a:lnTo>
                    <a:pt x="654" y="0"/>
                  </a:lnTo>
                </a:path>
              </a:pathLst>
            </a:custGeom>
            <a:solidFill>
              <a:srgbClr val="F89A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8" name="Freeform 28">
              <a:extLst>
                <a:ext uri="{FF2B5EF4-FFF2-40B4-BE49-F238E27FC236}">
                  <a16:creationId xmlns:a16="http://schemas.microsoft.com/office/drawing/2014/main" xmlns="" id="{36416122-17B1-4D64-A1FC-16DEA3781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A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xmlns="" id="{3009FF32-7F13-49A7-A5FE-6A7647C8C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A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xmlns="" id="{0C005F74-AA70-4141-BA6E-4B19BB1E4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A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xmlns="" id="{F409E525-CBE2-46D1-AF3B-026C59D51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A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xmlns="" id="{BC3806F0-4FE3-4730-B7AC-E2BE98F8A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2" y="2079773"/>
              <a:ext cx="274457" cy="701692"/>
            </a:xfrm>
            <a:custGeom>
              <a:avLst/>
              <a:gdLst>
                <a:gd name="T0" fmla="*/ 0 w 1056"/>
                <a:gd name="T1" fmla="*/ 1350 h 2696"/>
                <a:gd name="T2" fmla="*/ 0 w 1056"/>
                <a:gd name="T3" fmla="*/ 1350 h 2696"/>
                <a:gd name="T4" fmla="*/ 1049 w 1056"/>
                <a:gd name="T5" fmla="*/ 2695 h 2696"/>
                <a:gd name="T6" fmla="*/ 1055 w 1056"/>
                <a:gd name="T7" fmla="*/ 2689 h 2696"/>
                <a:gd name="T8" fmla="*/ 1049 w 1056"/>
                <a:gd name="T9" fmla="*/ 2689 h 2696"/>
                <a:gd name="T10" fmla="*/ 0 w 1056"/>
                <a:gd name="T11" fmla="*/ 1350 h 2696"/>
                <a:gd name="T12" fmla="*/ 1055 w 1056"/>
                <a:gd name="T13" fmla="*/ 0 h 2696"/>
                <a:gd name="T14" fmla="*/ 654 w 1056"/>
                <a:gd name="T15" fmla="*/ 511 h 2696"/>
                <a:gd name="T16" fmla="*/ 1055 w 1056"/>
                <a:gd name="T17" fmla="*/ 0 h 2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6" h="2696">
                  <a:moveTo>
                    <a:pt x="0" y="1350"/>
                  </a:moveTo>
                  <a:lnTo>
                    <a:pt x="0" y="1350"/>
                  </a:lnTo>
                  <a:lnTo>
                    <a:pt x="1049" y="2695"/>
                  </a:lnTo>
                  <a:lnTo>
                    <a:pt x="1055" y="2689"/>
                  </a:lnTo>
                  <a:lnTo>
                    <a:pt x="1049" y="2689"/>
                  </a:lnTo>
                  <a:lnTo>
                    <a:pt x="0" y="1350"/>
                  </a:lnTo>
                  <a:close/>
                  <a:moveTo>
                    <a:pt x="1055" y="0"/>
                  </a:moveTo>
                  <a:lnTo>
                    <a:pt x="654" y="511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rgbClr val="F897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3" name="Freeform 33">
              <a:extLst>
                <a:ext uri="{FF2B5EF4-FFF2-40B4-BE49-F238E27FC236}">
                  <a16:creationId xmlns:a16="http://schemas.microsoft.com/office/drawing/2014/main" xmlns="" id="{71225FC0-902E-4E8A-B559-9BAE84819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2" y="2431192"/>
              <a:ext cx="274457" cy="350272"/>
            </a:xfrm>
            <a:custGeom>
              <a:avLst/>
              <a:gdLst>
                <a:gd name="T0" fmla="*/ 0 w 1056"/>
                <a:gd name="T1" fmla="*/ 0 h 1346"/>
                <a:gd name="T2" fmla="*/ 0 w 1056"/>
                <a:gd name="T3" fmla="*/ 0 h 1346"/>
                <a:gd name="T4" fmla="*/ 1049 w 1056"/>
                <a:gd name="T5" fmla="*/ 1345 h 1346"/>
                <a:gd name="T6" fmla="*/ 1055 w 1056"/>
                <a:gd name="T7" fmla="*/ 1339 h 1346"/>
                <a:gd name="T8" fmla="*/ 1049 w 1056"/>
                <a:gd name="T9" fmla="*/ 1339 h 1346"/>
                <a:gd name="T10" fmla="*/ 0 w 1056"/>
                <a:gd name="T11" fmla="*/ 0 h 1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1346">
                  <a:moveTo>
                    <a:pt x="0" y="0"/>
                  </a:moveTo>
                  <a:lnTo>
                    <a:pt x="0" y="0"/>
                  </a:lnTo>
                  <a:lnTo>
                    <a:pt x="1049" y="1345"/>
                  </a:lnTo>
                  <a:lnTo>
                    <a:pt x="1055" y="1339"/>
                  </a:lnTo>
                  <a:lnTo>
                    <a:pt x="1049" y="1339"/>
                  </a:lnTo>
                  <a:lnTo>
                    <a:pt x="0" y="0"/>
                  </a:lnTo>
                </a:path>
              </a:pathLst>
            </a:custGeom>
            <a:solidFill>
              <a:srgbClr val="F897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4" name="Freeform 34">
              <a:extLst>
                <a:ext uri="{FF2B5EF4-FFF2-40B4-BE49-F238E27FC236}">
                  <a16:creationId xmlns:a16="http://schemas.microsoft.com/office/drawing/2014/main" xmlns="" id="{E06312D3-7B1C-4071-83BF-6AD14613E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2038" y="2079773"/>
              <a:ext cx="104501" cy="133218"/>
            </a:xfrm>
            <a:custGeom>
              <a:avLst/>
              <a:gdLst>
                <a:gd name="T0" fmla="*/ 401 w 402"/>
                <a:gd name="T1" fmla="*/ 0 h 512"/>
                <a:gd name="T2" fmla="*/ 0 w 402"/>
                <a:gd name="T3" fmla="*/ 511 h 512"/>
                <a:gd name="T4" fmla="*/ 401 w 402"/>
                <a:gd name="T5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2" h="512">
                  <a:moveTo>
                    <a:pt x="401" y="0"/>
                  </a:moveTo>
                  <a:lnTo>
                    <a:pt x="0" y="511"/>
                  </a:lnTo>
                  <a:lnTo>
                    <a:pt x="401" y="0"/>
                  </a:lnTo>
                </a:path>
              </a:pathLst>
            </a:custGeom>
            <a:solidFill>
              <a:srgbClr val="F897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xmlns="" id="{DD1E40F2-EBE0-4F6B-9D52-19EB45E2E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1192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7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xmlns="" id="{A31F30AE-8F16-4EA1-BFE0-B550954DB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1192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7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7" name="Freeform 50">
              <a:extLst>
                <a:ext uri="{FF2B5EF4-FFF2-40B4-BE49-F238E27FC236}">
                  <a16:creationId xmlns:a16="http://schemas.microsoft.com/office/drawing/2014/main" xmlns="" id="{A2AE6643-C8A4-4843-9AAA-8F53DA98D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5012" y="3058235"/>
              <a:ext cx="1148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383A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8" name="Freeform 51">
              <a:extLst>
                <a:ext uri="{FF2B5EF4-FFF2-40B4-BE49-F238E27FC236}">
                  <a16:creationId xmlns:a16="http://schemas.microsoft.com/office/drawing/2014/main" xmlns="" id="{F078745A-FF1A-4A71-8CFE-F17CFCDF3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5012" y="3058235"/>
              <a:ext cx="1148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383A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9" name="Freeform 52">
              <a:extLst>
                <a:ext uri="{FF2B5EF4-FFF2-40B4-BE49-F238E27FC236}">
                  <a16:creationId xmlns:a16="http://schemas.microsoft.com/office/drawing/2014/main" xmlns="" id="{DC42C406-7F5B-417F-B631-DEC38A541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511" y="2701075"/>
              <a:ext cx="1263192" cy="708582"/>
            </a:xfrm>
            <a:custGeom>
              <a:avLst/>
              <a:gdLst>
                <a:gd name="T0" fmla="*/ 1055 w 4849"/>
                <a:gd name="T1" fmla="*/ 1370 h 2722"/>
                <a:gd name="T2" fmla="*/ 1055 w 4849"/>
                <a:gd name="T3" fmla="*/ 1370 h 2722"/>
                <a:gd name="T4" fmla="*/ 1055 w 4849"/>
                <a:gd name="T5" fmla="*/ 1370 h 2722"/>
                <a:gd name="T6" fmla="*/ 1055 w 4849"/>
                <a:gd name="T7" fmla="*/ 1370 h 2722"/>
                <a:gd name="T8" fmla="*/ 1055 w 4849"/>
                <a:gd name="T9" fmla="*/ 1370 h 2722"/>
                <a:gd name="T10" fmla="*/ 1055 w 4849"/>
                <a:gd name="T11" fmla="*/ 1370 h 2722"/>
                <a:gd name="T12" fmla="*/ 1067 w 4849"/>
                <a:gd name="T13" fmla="*/ 1370 h 2722"/>
                <a:gd name="T14" fmla="*/ 1067 w 4849"/>
                <a:gd name="T15" fmla="*/ 1370 h 2722"/>
                <a:gd name="T16" fmla="*/ 2739 w 4849"/>
                <a:gd name="T17" fmla="*/ 0 h 2722"/>
                <a:gd name="T18" fmla="*/ 6 w 4849"/>
                <a:gd name="T19" fmla="*/ 0 h 2722"/>
                <a:gd name="T20" fmla="*/ 1055 w 4849"/>
                <a:gd name="T21" fmla="*/ 1357 h 2722"/>
                <a:gd name="T22" fmla="*/ 0 w 4849"/>
                <a:gd name="T23" fmla="*/ 2721 h 2722"/>
                <a:gd name="T24" fmla="*/ 2732 w 4849"/>
                <a:gd name="T25" fmla="*/ 2721 h 2722"/>
                <a:gd name="T26" fmla="*/ 3183 w 4849"/>
                <a:gd name="T27" fmla="*/ 2141 h 2722"/>
                <a:gd name="T28" fmla="*/ 3183 w 4849"/>
                <a:gd name="T29" fmla="*/ 2141 h 2722"/>
                <a:gd name="T30" fmla="*/ 3793 w 4849"/>
                <a:gd name="T31" fmla="*/ 1370 h 2722"/>
                <a:gd name="T32" fmla="*/ 3781 w 4849"/>
                <a:gd name="T33" fmla="*/ 1351 h 2722"/>
                <a:gd name="T34" fmla="*/ 3170 w 4849"/>
                <a:gd name="T35" fmla="*/ 550 h 2722"/>
                <a:gd name="T36" fmla="*/ 3170 w 4849"/>
                <a:gd name="T37" fmla="*/ 550 h 2722"/>
                <a:gd name="T38" fmla="*/ 2739 w 4849"/>
                <a:gd name="T39" fmla="*/ 0 h 2722"/>
                <a:gd name="T40" fmla="*/ 4842 w 4849"/>
                <a:gd name="T41" fmla="*/ 0 h 2722"/>
                <a:gd name="T42" fmla="*/ 4836 w 4849"/>
                <a:gd name="T43" fmla="*/ 0 h 2722"/>
                <a:gd name="T44" fmla="*/ 4848 w 4849"/>
                <a:gd name="T45" fmla="*/ 13 h 2722"/>
                <a:gd name="T46" fmla="*/ 4848 w 4849"/>
                <a:gd name="T47" fmla="*/ 13 h 2722"/>
                <a:gd name="T48" fmla="*/ 4842 w 4849"/>
                <a:gd name="T49" fmla="*/ 0 h 2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49" h="2722">
                  <a:moveTo>
                    <a:pt x="1055" y="1370"/>
                  </a:moveTo>
                  <a:lnTo>
                    <a:pt x="1055" y="1370"/>
                  </a:lnTo>
                  <a:close/>
                  <a:moveTo>
                    <a:pt x="1055" y="1370"/>
                  </a:moveTo>
                  <a:lnTo>
                    <a:pt x="1055" y="1370"/>
                  </a:lnTo>
                  <a:close/>
                  <a:moveTo>
                    <a:pt x="1055" y="1370"/>
                  </a:moveTo>
                  <a:lnTo>
                    <a:pt x="1055" y="1370"/>
                  </a:lnTo>
                  <a:close/>
                  <a:moveTo>
                    <a:pt x="1067" y="1370"/>
                  </a:moveTo>
                  <a:lnTo>
                    <a:pt x="1067" y="1370"/>
                  </a:lnTo>
                  <a:close/>
                  <a:moveTo>
                    <a:pt x="2739" y="0"/>
                  </a:moveTo>
                  <a:lnTo>
                    <a:pt x="6" y="0"/>
                  </a:lnTo>
                  <a:lnTo>
                    <a:pt x="1055" y="1357"/>
                  </a:lnTo>
                  <a:lnTo>
                    <a:pt x="0" y="2721"/>
                  </a:lnTo>
                  <a:lnTo>
                    <a:pt x="2732" y="2721"/>
                  </a:lnTo>
                  <a:lnTo>
                    <a:pt x="3183" y="2141"/>
                  </a:lnTo>
                  <a:lnTo>
                    <a:pt x="3183" y="2141"/>
                  </a:lnTo>
                  <a:lnTo>
                    <a:pt x="3793" y="1370"/>
                  </a:lnTo>
                  <a:lnTo>
                    <a:pt x="3781" y="1351"/>
                  </a:lnTo>
                  <a:lnTo>
                    <a:pt x="3170" y="550"/>
                  </a:lnTo>
                  <a:lnTo>
                    <a:pt x="3170" y="550"/>
                  </a:lnTo>
                  <a:lnTo>
                    <a:pt x="2739" y="0"/>
                  </a:lnTo>
                  <a:close/>
                  <a:moveTo>
                    <a:pt x="4842" y="0"/>
                  </a:moveTo>
                  <a:lnTo>
                    <a:pt x="4836" y="0"/>
                  </a:lnTo>
                  <a:lnTo>
                    <a:pt x="4848" y="13"/>
                  </a:lnTo>
                  <a:lnTo>
                    <a:pt x="4848" y="13"/>
                  </a:lnTo>
                  <a:lnTo>
                    <a:pt x="4842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10" name="Freeform 58">
              <a:extLst>
                <a:ext uri="{FF2B5EF4-FFF2-40B4-BE49-F238E27FC236}">
                  <a16:creationId xmlns:a16="http://schemas.microsoft.com/office/drawing/2014/main" xmlns="" id="{097F3D9C-341D-43C1-A966-91BC77770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8258" y="2701074"/>
              <a:ext cx="3446" cy="3445"/>
            </a:xfrm>
            <a:custGeom>
              <a:avLst/>
              <a:gdLst>
                <a:gd name="T0" fmla="*/ 6 w 13"/>
                <a:gd name="T1" fmla="*/ 0 h 14"/>
                <a:gd name="T2" fmla="*/ 0 w 13"/>
                <a:gd name="T3" fmla="*/ 0 h 14"/>
                <a:gd name="T4" fmla="*/ 12 w 13"/>
                <a:gd name="T5" fmla="*/ 13 h 14"/>
                <a:gd name="T6" fmla="*/ 12 w 13"/>
                <a:gd name="T7" fmla="*/ 13 h 14"/>
                <a:gd name="T8" fmla="*/ 6 w 13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4">
                  <a:moveTo>
                    <a:pt x="6" y="0"/>
                  </a:moveTo>
                  <a:lnTo>
                    <a:pt x="0" y="0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6" y="0"/>
                  </a:lnTo>
                </a:path>
              </a:pathLst>
            </a:custGeom>
            <a:solidFill>
              <a:srgbClr val="F383A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11" name="Freeform 67">
              <a:extLst>
                <a:ext uri="{FF2B5EF4-FFF2-40B4-BE49-F238E27FC236}">
                  <a16:creationId xmlns:a16="http://schemas.microsoft.com/office/drawing/2014/main" xmlns="" id="{27B059AE-5E12-4805-BE01-0946072EF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5272" y="2453014"/>
              <a:ext cx="742986" cy="249209"/>
            </a:xfrm>
            <a:custGeom>
              <a:avLst/>
              <a:gdLst>
                <a:gd name="T0" fmla="*/ 2110 w 2851"/>
                <a:gd name="T1" fmla="*/ 0 h 956"/>
                <a:gd name="T2" fmla="*/ 0 w 2851"/>
                <a:gd name="T3" fmla="*/ 0 h 956"/>
                <a:gd name="T4" fmla="*/ 753 w 2851"/>
                <a:gd name="T5" fmla="*/ 955 h 956"/>
                <a:gd name="T6" fmla="*/ 2850 w 2851"/>
                <a:gd name="T7" fmla="*/ 955 h 956"/>
                <a:gd name="T8" fmla="*/ 2110 w 2851"/>
                <a:gd name="T9" fmla="*/ 0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1" h="956">
                  <a:moveTo>
                    <a:pt x="2110" y="0"/>
                  </a:moveTo>
                  <a:lnTo>
                    <a:pt x="0" y="0"/>
                  </a:lnTo>
                  <a:lnTo>
                    <a:pt x="753" y="955"/>
                  </a:lnTo>
                  <a:lnTo>
                    <a:pt x="2850" y="955"/>
                  </a:lnTo>
                  <a:lnTo>
                    <a:pt x="211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12" name="Freeform 69">
              <a:extLst>
                <a:ext uri="{FF2B5EF4-FFF2-40B4-BE49-F238E27FC236}">
                  <a16:creationId xmlns:a16="http://schemas.microsoft.com/office/drawing/2014/main" xmlns="" id="{3B6C6224-1FF1-4FB5-A8F6-3156AF7F7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1640" y="2701074"/>
              <a:ext cx="548915" cy="357162"/>
            </a:xfrm>
            <a:custGeom>
              <a:avLst/>
              <a:gdLst>
                <a:gd name="T0" fmla="*/ 2097 w 2110"/>
                <a:gd name="T1" fmla="*/ 0 h 1371"/>
                <a:gd name="T2" fmla="*/ 0 w 2110"/>
                <a:gd name="T3" fmla="*/ 0 h 1371"/>
                <a:gd name="T4" fmla="*/ 431 w 2110"/>
                <a:gd name="T5" fmla="*/ 550 h 1371"/>
                <a:gd name="T6" fmla="*/ 431 w 2110"/>
                <a:gd name="T7" fmla="*/ 550 h 1371"/>
                <a:gd name="T8" fmla="*/ 1042 w 2110"/>
                <a:gd name="T9" fmla="*/ 1351 h 1371"/>
                <a:gd name="T10" fmla="*/ 1054 w 2110"/>
                <a:gd name="T11" fmla="*/ 1370 h 1371"/>
                <a:gd name="T12" fmla="*/ 1054 w 2110"/>
                <a:gd name="T13" fmla="*/ 1364 h 1371"/>
                <a:gd name="T14" fmla="*/ 2109 w 2110"/>
                <a:gd name="T15" fmla="*/ 13 h 1371"/>
                <a:gd name="T16" fmla="*/ 2097 w 2110"/>
                <a:gd name="T17" fmla="*/ 0 h 1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0" h="1371">
                  <a:moveTo>
                    <a:pt x="2097" y="0"/>
                  </a:moveTo>
                  <a:lnTo>
                    <a:pt x="0" y="0"/>
                  </a:lnTo>
                  <a:lnTo>
                    <a:pt x="431" y="550"/>
                  </a:lnTo>
                  <a:lnTo>
                    <a:pt x="431" y="550"/>
                  </a:lnTo>
                  <a:lnTo>
                    <a:pt x="1042" y="1351"/>
                  </a:lnTo>
                  <a:lnTo>
                    <a:pt x="1054" y="1370"/>
                  </a:lnTo>
                  <a:lnTo>
                    <a:pt x="1054" y="1364"/>
                  </a:lnTo>
                  <a:lnTo>
                    <a:pt x="2109" y="13"/>
                  </a:lnTo>
                  <a:lnTo>
                    <a:pt x="2097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13" name="Freeform 71">
              <a:extLst>
                <a:ext uri="{FF2B5EF4-FFF2-40B4-BE49-F238E27FC236}">
                  <a16:creationId xmlns:a16="http://schemas.microsoft.com/office/drawing/2014/main" xmlns="" id="{C8A08EC6-ECFB-49B8-A294-514B2DB97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8258" y="3379796"/>
              <a:ext cx="24116" cy="32156"/>
            </a:xfrm>
            <a:custGeom>
              <a:avLst/>
              <a:gdLst>
                <a:gd name="T0" fmla="*/ 92 w 93"/>
                <a:gd name="T1" fmla="*/ 0 h 125"/>
                <a:gd name="T2" fmla="*/ 0 w 93"/>
                <a:gd name="T3" fmla="*/ 118 h 125"/>
                <a:gd name="T4" fmla="*/ 0 w 93"/>
                <a:gd name="T5" fmla="*/ 124 h 125"/>
                <a:gd name="T6" fmla="*/ 92 w 93"/>
                <a:gd name="T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25">
                  <a:moveTo>
                    <a:pt x="92" y="0"/>
                  </a:moveTo>
                  <a:lnTo>
                    <a:pt x="0" y="118"/>
                  </a:lnTo>
                  <a:lnTo>
                    <a:pt x="0" y="124"/>
                  </a:lnTo>
                  <a:lnTo>
                    <a:pt x="92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14" name="Freeform 72">
              <a:extLst>
                <a:ext uri="{FF2B5EF4-FFF2-40B4-BE49-F238E27FC236}">
                  <a16:creationId xmlns:a16="http://schemas.microsoft.com/office/drawing/2014/main" xmlns="" id="{AE8F6F57-B32F-40D2-A103-E9AEDE7AC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8258" y="3379796"/>
              <a:ext cx="24116" cy="32156"/>
            </a:xfrm>
            <a:custGeom>
              <a:avLst/>
              <a:gdLst>
                <a:gd name="T0" fmla="*/ 92 w 93"/>
                <a:gd name="T1" fmla="*/ 0 h 125"/>
                <a:gd name="T2" fmla="*/ 0 w 93"/>
                <a:gd name="T3" fmla="*/ 118 h 125"/>
                <a:gd name="T4" fmla="*/ 0 w 93"/>
                <a:gd name="T5" fmla="*/ 124 h 125"/>
                <a:gd name="T6" fmla="*/ 92 w 93"/>
                <a:gd name="T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25">
                  <a:moveTo>
                    <a:pt x="92" y="0"/>
                  </a:moveTo>
                  <a:lnTo>
                    <a:pt x="0" y="118"/>
                  </a:lnTo>
                  <a:lnTo>
                    <a:pt x="0" y="124"/>
                  </a:lnTo>
                  <a:lnTo>
                    <a:pt x="92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15" name="Freeform 73">
              <a:extLst>
                <a:ext uri="{FF2B5EF4-FFF2-40B4-BE49-F238E27FC236}">
                  <a16:creationId xmlns:a16="http://schemas.microsoft.com/office/drawing/2014/main" xmlns="" id="{29B0FBE8-FF6C-49B4-92E1-B71DAAB27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0554" y="2704519"/>
              <a:ext cx="273309" cy="675277"/>
            </a:xfrm>
            <a:custGeom>
              <a:avLst/>
              <a:gdLst>
                <a:gd name="T0" fmla="*/ 1041 w 1049"/>
                <a:gd name="T1" fmla="*/ 1357 h 2591"/>
                <a:gd name="T2" fmla="*/ 1041 w 1049"/>
                <a:gd name="T3" fmla="*/ 1357 h 2591"/>
                <a:gd name="T4" fmla="*/ 1041 w 1049"/>
                <a:gd name="T5" fmla="*/ 1357 h 2591"/>
                <a:gd name="T6" fmla="*/ 1041 w 1049"/>
                <a:gd name="T7" fmla="*/ 1357 h 2591"/>
                <a:gd name="T8" fmla="*/ 0 w 1049"/>
                <a:gd name="T9" fmla="*/ 0 h 2591"/>
                <a:gd name="T10" fmla="*/ 0 w 1049"/>
                <a:gd name="T11" fmla="*/ 0 h 2591"/>
                <a:gd name="T12" fmla="*/ 1041 w 1049"/>
                <a:gd name="T13" fmla="*/ 1344 h 2591"/>
                <a:gd name="T14" fmla="*/ 1035 w 1049"/>
                <a:gd name="T15" fmla="*/ 1344 h 2591"/>
                <a:gd name="T16" fmla="*/ 1041 w 1049"/>
                <a:gd name="T17" fmla="*/ 1351 h 2591"/>
                <a:gd name="T18" fmla="*/ 1041 w 1049"/>
                <a:gd name="T19" fmla="*/ 1351 h 2591"/>
                <a:gd name="T20" fmla="*/ 80 w 1049"/>
                <a:gd name="T21" fmla="*/ 2590 h 2591"/>
                <a:gd name="T22" fmla="*/ 1048 w 1049"/>
                <a:gd name="T23" fmla="*/ 1344 h 2591"/>
                <a:gd name="T24" fmla="*/ 0 w 1049"/>
                <a:gd name="T25" fmla="*/ 0 h 2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9" h="2591">
                  <a:moveTo>
                    <a:pt x="1041" y="1357"/>
                  </a:moveTo>
                  <a:lnTo>
                    <a:pt x="1041" y="1357"/>
                  </a:lnTo>
                  <a:close/>
                  <a:moveTo>
                    <a:pt x="1041" y="1357"/>
                  </a:moveTo>
                  <a:lnTo>
                    <a:pt x="1041" y="1357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1041" y="1344"/>
                  </a:lnTo>
                  <a:lnTo>
                    <a:pt x="1035" y="1344"/>
                  </a:lnTo>
                  <a:lnTo>
                    <a:pt x="1041" y="1351"/>
                  </a:lnTo>
                  <a:lnTo>
                    <a:pt x="1041" y="1351"/>
                  </a:lnTo>
                  <a:lnTo>
                    <a:pt x="80" y="2590"/>
                  </a:lnTo>
                  <a:lnTo>
                    <a:pt x="1048" y="1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16" name="Freeform 74">
              <a:extLst>
                <a:ext uri="{FF2B5EF4-FFF2-40B4-BE49-F238E27FC236}">
                  <a16:creationId xmlns:a16="http://schemas.microsoft.com/office/drawing/2014/main" xmlns="" id="{F94A75A5-234E-4E27-AFC2-D8ED19A43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17" name="Freeform 75">
              <a:extLst>
                <a:ext uri="{FF2B5EF4-FFF2-40B4-BE49-F238E27FC236}">
                  <a16:creationId xmlns:a16="http://schemas.microsoft.com/office/drawing/2014/main" xmlns="" id="{751F7DC6-883E-460F-A0C4-E04695165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18" name="Freeform 76">
              <a:extLst>
                <a:ext uri="{FF2B5EF4-FFF2-40B4-BE49-F238E27FC236}">
                  <a16:creationId xmlns:a16="http://schemas.microsoft.com/office/drawing/2014/main" xmlns="" id="{FD6D649C-45E1-4BCB-A00A-53BF054A4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0554" y="2704519"/>
              <a:ext cx="273309" cy="675277"/>
            </a:xfrm>
            <a:custGeom>
              <a:avLst/>
              <a:gdLst>
                <a:gd name="T0" fmla="*/ 0 w 1049"/>
                <a:gd name="T1" fmla="*/ 0 h 2591"/>
                <a:gd name="T2" fmla="*/ 0 w 1049"/>
                <a:gd name="T3" fmla="*/ 0 h 2591"/>
                <a:gd name="T4" fmla="*/ 1041 w 1049"/>
                <a:gd name="T5" fmla="*/ 1344 h 2591"/>
                <a:gd name="T6" fmla="*/ 1035 w 1049"/>
                <a:gd name="T7" fmla="*/ 1344 h 2591"/>
                <a:gd name="T8" fmla="*/ 1041 w 1049"/>
                <a:gd name="T9" fmla="*/ 1351 h 2591"/>
                <a:gd name="T10" fmla="*/ 1041 w 1049"/>
                <a:gd name="T11" fmla="*/ 1351 h 2591"/>
                <a:gd name="T12" fmla="*/ 80 w 1049"/>
                <a:gd name="T13" fmla="*/ 2590 h 2591"/>
                <a:gd name="T14" fmla="*/ 1048 w 1049"/>
                <a:gd name="T15" fmla="*/ 1344 h 2591"/>
                <a:gd name="T16" fmla="*/ 0 w 1049"/>
                <a:gd name="T17" fmla="*/ 0 h 2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9" h="2591">
                  <a:moveTo>
                    <a:pt x="0" y="0"/>
                  </a:moveTo>
                  <a:lnTo>
                    <a:pt x="0" y="0"/>
                  </a:lnTo>
                  <a:lnTo>
                    <a:pt x="1041" y="1344"/>
                  </a:lnTo>
                  <a:lnTo>
                    <a:pt x="1035" y="1344"/>
                  </a:lnTo>
                  <a:lnTo>
                    <a:pt x="1041" y="1351"/>
                  </a:lnTo>
                  <a:lnTo>
                    <a:pt x="1041" y="1351"/>
                  </a:lnTo>
                  <a:lnTo>
                    <a:pt x="80" y="2590"/>
                  </a:lnTo>
                  <a:lnTo>
                    <a:pt x="1048" y="1344"/>
                  </a:lnTo>
                  <a:lnTo>
                    <a:pt x="0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19" name="Freeform 77">
              <a:extLst>
                <a:ext uri="{FF2B5EF4-FFF2-40B4-BE49-F238E27FC236}">
                  <a16:creationId xmlns:a16="http://schemas.microsoft.com/office/drawing/2014/main" xmlns="" id="{DE335E27-8751-4B36-8B75-368827D3E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0554" y="2704519"/>
              <a:ext cx="271013" cy="350272"/>
            </a:xfrm>
            <a:custGeom>
              <a:avLst/>
              <a:gdLst>
                <a:gd name="T0" fmla="*/ 0 w 1042"/>
                <a:gd name="T1" fmla="*/ 0 h 1345"/>
                <a:gd name="T2" fmla="*/ 0 w 1042"/>
                <a:gd name="T3" fmla="*/ 0 h 1345"/>
                <a:gd name="T4" fmla="*/ 1035 w 1042"/>
                <a:gd name="T5" fmla="*/ 1344 h 1345"/>
                <a:gd name="T6" fmla="*/ 1041 w 1042"/>
                <a:gd name="T7" fmla="*/ 1344 h 1345"/>
                <a:gd name="T8" fmla="*/ 0 w 1042"/>
                <a:gd name="T9" fmla="*/ 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2" h="1345">
                  <a:moveTo>
                    <a:pt x="0" y="0"/>
                  </a:moveTo>
                  <a:lnTo>
                    <a:pt x="0" y="0"/>
                  </a:lnTo>
                  <a:lnTo>
                    <a:pt x="1035" y="1344"/>
                  </a:lnTo>
                  <a:lnTo>
                    <a:pt x="1041" y="1344"/>
                  </a:ln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20" name="Freeform 78">
              <a:extLst>
                <a:ext uri="{FF2B5EF4-FFF2-40B4-BE49-F238E27FC236}">
                  <a16:creationId xmlns:a16="http://schemas.microsoft.com/office/drawing/2014/main" xmlns="" id="{654E4292-DEEF-438C-A925-2F0F1A8DC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0554" y="2704519"/>
              <a:ext cx="271013" cy="350272"/>
            </a:xfrm>
            <a:custGeom>
              <a:avLst/>
              <a:gdLst>
                <a:gd name="T0" fmla="*/ 0 w 1042"/>
                <a:gd name="T1" fmla="*/ 0 h 1345"/>
                <a:gd name="T2" fmla="*/ 0 w 1042"/>
                <a:gd name="T3" fmla="*/ 0 h 1345"/>
                <a:gd name="T4" fmla="*/ 1035 w 1042"/>
                <a:gd name="T5" fmla="*/ 1344 h 1345"/>
                <a:gd name="T6" fmla="*/ 1041 w 1042"/>
                <a:gd name="T7" fmla="*/ 1344 h 1345"/>
                <a:gd name="T8" fmla="*/ 0 w 1042"/>
                <a:gd name="T9" fmla="*/ 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2" h="1345">
                  <a:moveTo>
                    <a:pt x="0" y="0"/>
                  </a:moveTo>
                  <a:lnTo>
                    <a:pt x="0" y="0"/>
                  </a:lnTo>
                  <a:lnTo>
                    <a:pt x="1035" y="1344"/>
                  </a:lnTo>
                  <a:lnTo>
                    <a:pt x="1041" y="1344"/>
                  </a:ln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21" name="Freeform 79">
              <a:extLst>
                <a:ext uri="{FF2B5EF4-FFF2-40B4-BE49-F238E27FC236}">
                  <a16:creationId xmlns:a16="http://schemas.microsoft.com/office/drawing/2014/main" xmlns="" id="{33B5CA0E-77D1-4BD8-8CE9-0232E6F60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22" name="Freeform 80">
              <a:extLst>
                <a:ext uri="{FF2B5EF4-FFF2-40B4-BE49-F238E27FC236}">
                  <a16:creationId xmlns:a16="http://schemas.microsoft.com/office/drawing/2014/main" xmlns="" id="{BA12BDEC-D312-4408-931E-05DB42028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23" name="Freeform 81">
              <a:extLst>
                <a:ext uri="{FF2B5EF4-FFF2-40B4-BE49-F238E27FC236}">
                  <a16:creationId xmlns:a16="http://schemas.microsoft.com/office/drawing/2014/main" xmlns="" id="{D35514BD-0B65-4E2B-BBB2-67B6C22FB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24" name="Freeform 82">
              <a:extLst>
                <a:ext uri="{FF2B5EF4-FFF2-40B4-BE49-F238E27FC236}">
                  <a16:creationId xmlns:a16="http://schemas.microsoft.com/office/drawing/2014/main" xmlns="" id="{8D05C8CE-8F72-426E-A8F9-CEFBE3C59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25" name="Freeform 83">
              <a:extLst>
                <a:ext uri="{FF2B5EF4-FFF2-40B4-BE49-F238E27FC236}">
                  <a16:creationId xmlns:a16="http://schemas.microsoft.com/office/drawing/2014/main" xmlns="" id="{E493EDB3-9032-48D2-A969-38C980390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8717" y="3054791"/>
              <a:ext cx="1017443" cy="598332"/>
            </a:xfrm>
            <a:custGeom>
              <a:avLst/>
              <a:gdLst>
                <a:gd name="T0" fmla="*/ 2832 w 3905"/>
                <a:gd name="T1" fmla="*/ 1364 h 2296"/>
                <a:gd name="T2" fmla="*/ 734 w 3905"/>
                <a:gd name="T3" fmla="*/ 1364 h 2296"/>
                <a:gd name="T4" fmla="*/ 0 w 3905"/>
                <a:gd name="T5" fmla="*/ 2295 h 2296"/>
                <a:gd name="T6" fmla="*/ 2110 w 3905"/>
                <a:gd name="T7" fmla="*/ 2295 h 2296"/>
                <a:gd name="T8" fmla="*/ 2838 w 3905"/>
                <a:gd name="T9" fmla="*/ 1364 h 2296"/>
                <a:gd name="T10" fmla="*/ 2832 w 3905"/>
                <a:gd name="T11" fmla="*/ 1364 h 2296"/>
                <a:gd name="T12" fmla="*/ 3904 w 3905"/>
                <a:gd name="T13" fmla="*/ 0 h 2296"/>
                <a:gd name="T14" fmla="*/ 3898 w 3905"/>
                <a:gd name="T15" fmla="*/ 0 h 2296"/>
                <a:gd name="T16" fmla="*/ 3904 w 3905"/>
                <a:gd name="T17" fmla="*/ 7 h 2296"/>
                <a:gd name="T18" fmla="*/ 3904 w 3905"/>
                <a:gd name="T19" fmla="*/ 0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05" h="2296">
                  <a:moveTo>
                    <a:pt x="2832" y="1364"/>
                  </a:moveTo>
                  <a:lnTo>
                    <a:pt x="734" y="1364"/>
                  </a:lnTo>
                  <a:lnTo>
                    <a:pt x="0" y="2295"/>
                  </a:lnTo>
                  <a:lnTo>
                    <a:pt x="2110" y="2295"/>
                  </a:lnTo>
                  <a:lnTo>
                    <a:pt x="2838" y="1364"/>
                  </a:lnTo>
                  <a:lnTo>
                    <a:pt x="2832" y="1364"/>
                  </a:lnTo>
                  <a:close/>
                  <a:moveTo>
                    <a:pt x="3904" y="0"/>
                  </a:moveTo>
                  <a:lnTo>
                    <a:pt x="3898" y="0"/>
                  </a:lnTo>
                  <a:lnTo>
                    <a:pt x="3904" y="7"/>
                  </a:lnTo>
                  <a:lnTo>
                    <a:pt x="3904" y="0"/>
                  </a:lnTo>
                  <a:close/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26" name="Freeform 84">
              <a:extLst>
                <a:ext uri="{FF2B5EF4-FFF2-40B4-BE49-F238E27FC236}">
                  <a16:creationId xmlns:a16="http://schemas.microsoft.com/office/drawing/2014/main" xmlns="" id="{4CDCA871-B613-453E-932F-17BCB010E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8717" y="3409656"/>
              <a:ext cx="739541" cy="242319"/>
            </a:xfrm>
            <a:custGeom>
              <a:avLst/>
              <a:gdLst>
                <a:gd name="T0" fmla="*/ 2832 w 2839"/>
                <a:gd name="T1" fmla="*/ 0 h 932"/>
                <a:gd name="T2" fmla="*/ 734 w 2839"/>
                <a:gd name="T3" fmla="*/ 0 h 932"/>
                <a:gd name="T4" fmla="*/ 0 w 2839"/>
                <a:gd name="T5" fmla="*/ 931 h 932"/>
                <a:gd name="T6" fmla="*/ 2110 w 2839"/>
                <a:gd name="T7" fmla="*/ 931 h 932"/>
                <a:gd name="T8" fmla="*/ 2838 w 2839"/>
                <a:gd name="T9" fmla="*/ 0 h 932"/>
                <a:gd name="T10" fmla="*/ 2832 w 2839"/>
                <a:gd name="T11" fmla="*/ 0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39" h="932">
                  <a:moveTo>
                    <a:pt x="2832" y="0"/>
                  </a:moveTo>
                  <a:lnTo>
                    <a:pt x="734" y="0"/>
                  </a:lnTo>
                  <a:lnTo>
                    <a:pt x="0" y="931"/>
                  </a:lnTo>
                  <a:lnTo>
                    <a:pt x="2110" y="931"/>
                  </a:lnTo>
                  <a:lnTo>
                    <a:pt x="2838" y="0"/>
                  </a:lnTo>
                  <a:lnTo>
                    <a:pt x="283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27" name="Freeform 85">
              <a:extLst>
                <a:ext uri="{FF2B5EF4-FFF2-40B4-BE49-F238E27FC236}">
                  <a16:creationId xmlns:a16="http://schemas.microsoft.com/office/drawing/2014/main" xmlns="" id="{78D206E9-619F-44DD-A99A-87E5CD765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863" y="3054791"/>
              <a:ext cx="2297" cy="2297"/>
            </a:xfrm>
            <a:custGeom>
              <a:avLst/>
              <a:gdLst>
                <a:gd name="T0" fmla="*/ 6 w 7"/>
                <a:gd name="T1" fmla="*/ 0 h 8"/>
                <a:gd name="T2" fmla="*/ 0 w 7"/>
                <a:gd name="T3" fmla="*/ 0 h 8"/>
                <a:gd name="T4" fmla="*/ 6 w 7"/>
                <a:gd name="T5" fmla="*/ 7 h 8"/>
                <a:gd name="T6" fmla="*/ 6 w 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8">
                  <a:moveTo>
                    <a:pt x="6" y="0"/>
                  </a:moveTo>
                  <a:lnTo>
                    <a:pt x="0" y="0"/>
                  </a:lnTo>
                  <a:lnTo>
                    <a:pt x="6" y="7"/>
                  </a:lnTo>
                  <a:lnTo>
                    <a:pt x="6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28" name="Freeform 86">
              <a:extLst>
                <a:ext uri="{FF2B5EF4-FFF2-40B4-BE49-F238E27FC236}">
                  <a16:creationId xmlns:a16="http://schemas.microsoft.com/office/drawing/2014/main" xmlns="" id="{76DEAF3F-3BE3-4329-8D68-D60941678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9343" y="3058236"/>
              <a:ext cx="546618" cy="352569"/>
            </a:xfrm>
            <a:custGeom>
              <a:avLst/>
              <a:gdLst>
                <a:gd name="T0" fmla="*/ 1061 w 2099"/>
                <a:gd name="T1" fmla="*/ 0 h 1352"/>
                <a:gd name="T2" fmla="*/ 451 w 2099"/>
                <a:gd name="T3" fmla="*/ 771 h 1352"/>
                <a:gd name="T4" fmla="*/ 451 w 2099"/>
                <a:gd name="T5" fmla="*/ 771 h 1352"/>
                <a:gd name="T6" fmla="*/ 0 w 2099"/>
                <a:gd name="T7" fmla="*/ 1351 h 1352"/>
                <a:gd name="T8" fmla="*/ 2098 w 2099"/>
                <a:gd name="T9" fmla="*/ 1351 h 1352"/>
                <a:gd name="T10" fmla="*/ 1061 w 2099"/>
                <a:gd name="T11" fmla="*/ 0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9" h="1352">
                  <a:moveTo>
                    <a:pt x="1061" y="0"/>
                  </a:moveTo>
                  <a:lnTo>
                    <a:pt x="451" y="771"/>
                  </a:lnTo>
                  <a:lnTo>
                    <a:pt x="451" y="771"/>
                  </a:lnTo>
                  <a:lnTo>
                    <a:pt x="0" y="1351"/>
                  </a:lnTo>
                  <a:lnTo>
                    <a:pt x="2098" y="1351"/>
                  </a:lnTo>
                  <a:lnTo>
                    <a:pt x="1061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29" name="Freeform 87">
              <a:extLst>
                <a:ext uri="{FF2B5EF4-FFF2-40B4-BE49-F238E27FC236}">
                  <a16:creationId xmlns:a16="http://schemas.microsoft.com/office/drawing/2014/main" xmlns="" id="{51B1AB8E-9E7C-4C0C-9C57-6B36693C1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9343" y="3058236"/>
              <a:ext cx="546618" cy="352569"/>
            </a:xfrm>
            <a:custGeom>
              <a:avLst/>
              <a:gdLst>
                <a:gd name="T0" fmla="*/ 1061 w 2099"/>
                <a:gd name="T1" fmla="*/ 0 h 1352"/>
                <a:gd name="T2" fmla="*/ 451 w 2099"/>
                <a:gd name="T3" fmla="*/ 771 h 1352"/>
                <a:gd name="T4" fmla="*/ 451 w 2099"/>
                <a:gd name="T5" fmla="*/ 771 h 1352"/>
                <a:gd name="T6" fmla="*/ 0 w 2099"/>
                <a:gd name="T7" fmla="*/ 1351 h 1352"/>
                <a:gd name="T8" fmla="*/ 2098 w 2099"/>
                <a:gd name="T9" fmla="*/ 1351 h 1352"/>
                <a:gd name="T10" fmla="*/ 1061 w 2099"/>
                <a:gd name="T11" fmla="*/ 0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9" h="1352">
                  <a:moveTo>
                    <a:pt x="1061" y="0"/>
                  </a:moveTo>
                  <a:lnTo>
                    <a:pt x="451" y="771"/>
                  </a:lnTo>
                  <a:lnTo>
                    <a:pt x="451" y="771"/>
                  </a:lnTo>
                  <a:lnTo>
                    <a:pt x="0" y="1351"/>
                  </a:lnTo>
                  <a:lnTo>
                    <a:pt x="2098" y="1351"/>
                  </a:lnTo>
                  <a:lnTo>
                    <a:pt x="1061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30" name="Freeform 88">
              <a:extLst>
                <a:ext uri="{FF2B5EF4-FFF2-40B4-BE49-F238E27FC236}">
                  <a16:creationId xmlns:a16="http://schemas.microsoft.com/office/drawing/2014/main" xmlns="" id="{94C12497-7C4B-4326-9B25-787C43790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5961" y="3054791"/>
              <a:ext cx="275606" cy="356014"/>
            </a:xfrm>
            <a:custGeom>
              <a:avLst/>
              <a:gdLst>
                <a:gd name="T0" fmla="*/ 1053 w 1060"/>
                <a:gd name="T1" fmla="*/ 0 h 1365"/>
                <a:gd name="T2" fmla="*/ 6 w 1060"/>
                <a:gd name="T3" fmla="*/ 1364 h 1365"/>
                <a:gd name="T4" fmla="*/ 0 w 1060"/>
                <a:gd name="T5" fmla="*/ 1364 h 1365"/>
                <a:gd name="T6" fmla="*/ 6 w 1060"/>
                <a:gd name="T7" fmla="*/ 1364 h 1365"/>
                <a:gd name="T8" fmla="*/ 98 w 1060"/>
                <a:gd name="T9" fmla="*/ 1246 h 1365"/>
                <a:gd name="T10" fmla="*/ 1059 w 1060"/>
                <a:gd name="T11" fmla="*/ 7 h 1365"/>
                <a:gd name="T12" fmla="*/ 1059 w 1060"/>
                <a:gd name="T13" fmla="*/ 7 h 1365"/>
                <a:gd name="T14" fmla="*/ 1053 w 1060"/>
                <a:gd name="T15" fmla="*/ 0 h 1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0" h="1365">
                  <a:moveTo>
                    <a:pt x="1053" y="0"/>
                  </a:moveTo>
                  <a:lnTo>
                    <a:pt x="6" y="1364"/>
                  </a:lnTo>
                  <a:lnTo>
                    <a:pt x="0" y="1364"/>
                  </a:lnTo>
                  <a:lnTo>
                    <a:pt x="6" y="1364"/>
                  </a:lnTo>
                  <a:lnTo>
                    <a:pt x="98" y="1246"/>
                  </a:lnTo>
                  <a:lnTo>
                    <a:pt x="1059" y="7"/>
                  </a:lnTo>
                  <a:lnTo>
                    <a:pt x="1059" y="7"/>
                  </a:lnTo>
                  <a:lnTo>
                    <a:pt x="1053" y="0"/>
                  </a:lnTo>
                </a:path>
              </a:pathLst>
            </a:custGeom>
            <a:solidFill>
              <a:srgbClr val="EE34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31" name="Freeform 89">
              <a:extLst>
                <a:ext uri="{FF2B5EF4-FFF2-40B4-BE49-F238E27FC236}">
                  <a16:creationId xmlns:a16="http://schemas.microsoft.com/office/drawing/2014/main" xmlns="" id="{9B1036B2-B1BB-44ED-B1D2-8454E32EC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5961" y="3054791"/>
              <a:ext cx="275606" cy="356014"/>
            </a:xfrm>
            <a:custGeom>
              <a:avLst/>
              <a:gdLst>
                <a:gd name="T0" fmla="*/ 1053 w 1060"/>
                <a:gd name="T1" fmla="*/ 0 h 1365"/>
                <a:gd name="T2" fmla="*/ 6 w 1060"/>
                <a:gd name="T3" fmla="*/ 1364 h 1365"/>
                <a:gd name="T4" fmla="*/ 0 w 1060"/>
                <a:gd name="T5" fmla="*/ 1364 h 1365"/>
                <a:gd name="T6" fmla="*/ 6 w 1060"/>
                <a:gd name="T7" fmla="*/ 1364 h 1365"/>
                <a:gd name="T8" fmla="*/ 98 w 1060"/>
                <a:gd name="T9" fmla="*/ 1246 h 1365"/>
                <a:gd name="T10" fmla="*/ 1059 w 1060"/>
                <a:gd name="T11" fmla="*/ 7 h 1365"/>
                <a:gd name="T12" fmla="*/ 1059 w 1060"/>
                <a:gd name="T13" fmla="*/ 7 h 1365"/>
                <a:gd name="T14" fmla="*/ 1053 w 1060"/>
                <a:gd name="T15" fmla="*/ 0 h 1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0" h="1365">
                  <a:moveTo>
                    <a:pt x="1053" y="0"/>
                  </a:moveTo>
                  <a:lnTo>
                    <a:pt x="6" y="1364"/>
                  </a:lnTo>
                  <a:lnTo>
                    <a:pt x="0" y="1364"/>
                  </a:lnTo>
                  <a:lnTo>
                    <a:pt x="6" y="1364"/>
                  </a:lnTo>
                  <a:lnTo>
                    <a:pt x="98" y="1246"/>
                  </a:lnTo>
                  <a:lnTo>
                    <a:pt x="1059" y="7"/>
                  </a:lnTo>
                  <a:lnTo>
                    <a:pt x="1059" y="7"/>
                  </a:lnTo>
                  <a:lnTo>
                    <a:pt x="1053" y="0"/>
                  </a:lnTo>
                </a:path>
              </a:pathLst>
            </a:custGeom>
            <a:solidFill>
              <a:srgbClr val="EE34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32" name="Freeform 90">
              <a:extLst>
                <a:ext uri="{FF2B5EF4-FFF2-40B4-BE49-F238E27FC236}">
                  <a16:creationId xmlns:a16="http://schemas.microsoft.com/office/drawing/2014/main" xmlns="" id="{1A1A07A4-F1AD-4625-B5FE-8EA493996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6098" y="2704520"/>
              <a:ext cx="544321" cy="705137"/>
            </a:xfrm>
            <a:custGeom>
              <a:avLst/>
              <a:gdLst>
                <a:gd name="T0" fmla="*/ 1055 w 2091"/>
                <a:gd name="T1" fmla="*/ 0 h 2709"/>
                <a:gd name="T2" fmla="*/ 0 w 2091"/>
                <a:gd name="T3" fmla="*/ 1351 h 2709"/>
                <a:gd name="T4" fmla="*/ 0 w 2091"/>
                <a:gd name="T5" fmla="*/ 1357 h 2709"/>
                <a:gd name="T6" fmla="*/ 1037 w 2091"/>
                <a:gd name="T7" fmla="*/ 2708 h 2709"/>
                <a:gd name="T8" fmla="*/ 1043 w 2091"/>
                <a:gd name="T9" fmla="*/ 2708 h 2709"/>
                <a:gd name="T10" fmla="*/ 2090 w 2091"/>
                <a:gd name="T11" fmla="*/ 1344 h 2709"/>
                <a:gd name="T12" fmla="*/ 1055 w 2091"/>
                <a:gd name="T13" fmla="*/ 0 h 2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1" h="2709">
                  <a:moveTo>
                    <a:pt x="1055" y="0"/>
                  </a:moveTo>
                  <a:lnTo>
                    <a:pt x="0" y="1351"/>
                  </a:lnTo>
                  <a:lnTo>
                    <a:pt x="0" y="1357"/>
                  </a:lnTo>
                  <a:lnTo>
                    <a:pt x="1037" y="2708"/>
                  </a:lnTo>
                  <a:lnTo>
                    <a:pt x="1043" y="2708"/>
                  </a:lnTo>
                  <a:lnTo>
                    <a:pt x="2090" y="1344"/>
                  </a:lnTo>
                  <a:lnTo>
                    <a:pt x="1055" y="0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33" name="Freeform 92">
              <a:extLst>
                <a:ext uri="{FF2B5EF4-FFF2-40B4-BE49-F238E27FC236}">
                  <a16:creationId xmlns:a16="http://schemas.microsoft.com/office/drawing/2014/main" xmlns="" id="{28818FB6-F667-4AB2-A0BB-E703FFBED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8637" y="3663460"/>
              <a:ext cx="1148" cy="2297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6 h 7"/>
                <a:gd name="T4" fmla="*/ 0 w 1"/>
                <a:gd name="T5" fmla="*/ 6 h 7"/>
                <a:gd name="T6" fmla="*/ 0 w 1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80C2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34" name="Freeform 93">
              <a:extLst>
                <a:ext uri="{FF2B5EF4-FFF2-40B4-BE49-F238E27FC236}">
                  <a16:creationId xmlns:a16="http://schemas.microsoft.com/office/drawing/2014/main" xmlns="" id="{40925ACB-2973-46D2-AF70-8149710BC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8637" y="3663460"/>
              <a:ext cx="1148" cy="2297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6 h 7"/>
                <a:gd name="T4" fmla="*/ 0 w 1"/>
                <a:gd name="T5" fmla="*/ 6 h 7"/>
                <a:gd name="T6" fmla="*/ 0 w 1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80C2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35" name="Freeform 95">
              <a:extLst>
                <a:ext uri="{FF2B5EF4-FFF2-40B4-BE49-F238E27FC236}">
                  <a16:creationId xmlns:a16="http://schemas.microsoft.com/office/drawing/2014/main" xmlns="" id="{1E4DDD30-E4E6-4A0A-861C-652CCC0D4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33600"/>
              <a:ext cx="19522" cy="24117"/>
            </a:xfrm>
            <a:custGeom>
              <a:avLst/>
              <a:gdLst>
                <a:gd name="T0" fmla="*/ 74 w 75"/>
                <a:gd name="T1" fmla="*/ 0 h 93"/>
                <a:gd name="T2" fmla="*/ 0 w 75"/>
                <a:gd name="T3" fmla="*/ 92 h 93"/>
                <a:gd name="T4" fmla="*/ 0 w 75"/>
                <a:gd name="T5" fmla="*/ 92 h 93"/>
                <a:gd name="T6" fmla="*/ 74 w 75"/>
                <a:gd name="T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3">
                  <a:moveTo>
                    <a:pt x="74" y="0"/>
                  </a:moveTo>
                  <a:lnTo>
                    <a:pt x="0" y="92"/>
                  </a:lnTo>
                  <a:lnTo>
                    <a:pt x="0" y="92"/>
                  </a:lnTo>
                  <a:lnTo>
                    <a:pt x="74" y="0"/>
                  </a:lnTo>
                </a:path>
              </a:pathLst>
            </a:custGeom>
            <a:solidFill>
              <a:srgbClr val="80C2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36" name="Freeform 114">
              <a:extLst>
                <a:ext uri="{FF2B5EF4-FFF2-40B4-BE49-F238E27FC236}">
                  <a16:creationId xmlns:a16="http://schemas.microsoft.com/office/drawing/2014/main" xmlns="" id="{6A83E449-98E6-4BE0-BCC1-1FDFA75A5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5DB6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37" name="Freeform 115">
              <a:extLst>
                <a:ext uri="{FF2B5EF4-FFF2-40B4-BE49-F238E27FC236}">
                  <a16:creationId xmlns:a16="http://schemas.microsoft.com/office/drawing/2014/main" xmlns="" id="{287E3B24-A6C9-43CA-9A92-F4DA51DD7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5DB6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38" name="Freeform 120">
              <a:extLst>
                <a:ext uri="{FF2B5EF4-FFF2-40B4-BE49-F238E27FC236}">
                  <a16:creationId xmlns:a16="http://schemas.microsoft.com/office/drawing/2014/main" xmlns="" id="{9B1C1186-A693-4408-90A4-5DF6AB31A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6AEA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39" name="Freeform 121">
              <a:extLst>
                <a:ext uri="{FF2B5EF4-FFF2-40B4-BE49-F238E27FC236}">
                  <a16:creationId xmlns:a16="http://schemas.microsoft.com/office/drawing/2014/main" xmlns="" id="{FACA92D0-B498-47F8-8264-69EF5A8E1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6AEA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40" name="Freeform 122">
              <a:extLst>
                <a:ext uri="{FF2B5EF4-FFF2-40B4-BE49-F238E27FC236}">
                  <a16:creationId xmlns:a16="http://schemas.microsoft.com/office/drawing/2014/main" xmlns="" id="{51A8AF66-73F2-4B9E-8733-C5F3FC09F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6AEA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41" name="Freeform 123">
              <a:extLst>
                <a:ext uri="{FF2B5EF4-FFF2-40B4-BE49-F238E27FC236}">
                  <a16:creationId xmlns:a16="http://schemas.microsoft.com/office/drawing/2014/main" xmlns="" id="{FDE5338F-2EFE-44B9-8DA9-960C79806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6AEA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42" name="Freeform 128">
              <a:extLst>
                <a:ext uri="{FF2B5EF4-FFF2-40B4-BE49-F238E27FC236}">
                  <a16:creationId xmlns:a16="http://schemas.microsoft.com/office/drawing/2014/main" xmlns="" id="{998B9976-9B35-4C83-B1FB-743F8C8DF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2310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27AC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43" name="Freeform 129">
              <a:extLst>
                <a:ext uri="{FF2B5EF4-FFF2-40B4-BE49-F238E27FC236}">
                  <a16:creationId xmlns:a16="http://schemas.microsoft.com/office/drawing/2014/main" xmlns="" id="{85E3C9E5-A737-48AC-A89F-F49DEE7B0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2310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27AC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44" name="Freeform 246">
              <a:extLst>
                <a:ext uri="{FF2B5EF4-FFF2-40B4-BE49-F238E27FC236}">
                  <a16:creationId xmlns:a16="http://schemas.microsoft.com/office/drawing/2014/main" xmlns="" id="{6719332E-18E9-4966-87CE-4383FB17B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8498" y="2695332"/>
              <a:ext cx="623557" cy="715473"/>
            </a:xfrm>
            <a:custGeom>
              <a:avLst/>
              <a:gdLst>
                <a:gd name="T0" fmla="*/ 1054 w 2394"/>
                <a:gd name="T1" fmla="*/ 1381 h 2746"/>
                <a:gd name="T2" fmla="*/ 1054 w 2394"/>
                <a:gd name="T3" fmla="*/ 1381 h 2746"/>
                <a:gd name="T4" fmla="*/ 1054 w 2394"/>
                <a:gd name="T5" fmla="*/ 1381 h 2746"/>
                <a:gd name="T6" fmla="*/ 1054 w 2394"/>
                <a:gd name="T7" fmla="*/ 1381 h 2746"/>
                <a:gd name="T8" fmla="*/ 1054 w 2394"/>
                <a:gd name="T9" fmla="*/ 1381 h 2746"/>
                <a:gd name="T10" fmla="*/ 1054 w 2394"/>
                <a:gd name="T11" fmla="*/ 1381 h 2746"/>
                <a:gd name="T12" fmla="*/ 1067 w 2394"/>
                <a:gd name="T13" fmla="*/ 1375 h 2746"/>
                <a:gd name="T14" fmla="*/ 1067 w 2394"/>
                <a:gd name="T15" fmla="*/ 1375 h 2746"/>
                <a:gd name="T16" fmla="*/ 1350 w 2394"/>
                <a:gd name="T17" fmla="*/ 0 h 2746"/>
                <a:gd name="T18" fmla="*/ 6 w 2394"/>
                <a:gd name="T19" fmla="*/ 0 h 2746"/>
                <a:gd name="T20" fmla="*/ 1054 w 2394"/>
                <a:gd name="T21" fmla="*/ 1369 h 2746"/>
                <a:gd name="T22" fmla="*/ 0 w 2394"/>
                <a:gd name="T23" fmla="*/ 2745 h 2746"/>
                <a:gd name="T24" fmla="*/ 1344 w 2394"/>
                <a:gd name="T25" fmla="*/ 2745 h 2746"/>
                <a:gd name="T26" fmla="*/ 2393 w 2394"/>
                <a:gd name="T27" fmla="*/ 1369 h 2746"/>
                <a:gd name="T28" fmla="*/ 1350 w 2394"/>
                <a:gd name="T29" fmla="*/ 0 h 2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4" h="2746">
                  <a:moveTo>
                    <a:pt x="1054" y="1381"/>
                  </a:moveTo>
                  <a:lnTo>
                    <a:pt x="1054" y="1381"/>
                  </a:lnTo>
                  <a:close/>
                  <a:moveTo>
                    <a:pt x="1054" y="1381"/>
                  </a:moveTo>
                  <a:lnTo>
                    <a:pt x="1054" y="1381"/>
                  </a:lnTo>
                  <a:close/>
                  <a:moveTo>
                    <a:pt x="1054" y="1381"/>
                  </a:moveTo>
                  <a:lnTo>
                    <a:pt x="1054" y="1381"/>
                  </a:lnTo>
                  <a:close/>
                  <a:moveTo>
                    <a:pt x="1067" y="1375"/>
                  </a:moveTo>
                  <a:lnTo>
                    <a:pt x="1067" y="1375"/>
                  </a:lnTo>
                  <a:close/>
                  <a:moveTo>
                    <a:pt x="1350" y="0"/>
                  </a:moveTo>
                  <a:lnTo>
                    <a:pt x="6" y="0"/>
                  </a:lnTo>
                  <a:lnTo>
                    <a:pt x="1054" y="1369"/>
                  </a:lnTo>
                  <a:lnTo>
                    <a:pt x="0" y="2745"/>
                  </a:lnTo>
                  <a:lnTo>
                    <a:pt x="1344" y="2745"/>
                  </a:lnTo>
                  <a:lnTo>
                    <a:pt x="2393" y="1369"/>
                  </a:lnTo>
                  <a:lnTo>
                    <a:pt x="135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45" name="Freeform 266">
              <a:extLst>
                <a:ext uri="{FF2B5EF4-FFF2-40B4-BE49-F238E27FC236}">
                  <a16:creationId xmlns:a16="http://schemas.microsoft.com/office/drawing/2014/main" xmlns="" id="{5018D43D-AEA8-417D-9DEE-14F7EB4CC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8250" y="2695332"/>
              <a:ext cx="474271" cy="715473"/>
            </a:xfrm>
            <a:custGeom>
              <a:avLst/>
              <a:gdLst>
                <a:gd name="T0" fmla="*/ 1055 w 1821"/>
                <a:gd name="T1" fmla="*/ 1381 h 2746"/>
                <a:gd name="T2" fmla="*/ 1055 w 1821"/>
                <a:gd name="T3" fmla="*/ 1381 h 2746"/>
                <a:gd name="T4" fmla="*/ 1055 w 1821"/>
                <a:gd name="T5" fmla="*/ 1381 h 2746"/>
                <a:gd name="T6" fmla="*/ 1055 w 1821"/>
                <a:gd name="T7" fmla="*/ 1381 h 2746"/>
                <a:gd name="T8" fmla="*/ 1055 w 1821"/>
                <a:gd name="T9" fmla="*/ 1381 h 2746"/>
                <a:gd name="T10" fmla="*/ 1055 w 1821"/>
                <a:gd name="T11" fmla="*/ 1381 h 2746"/>
                <a:gd name="T12" fmla="*/ 1067 w 1821"/>
                <a:gd name="T13" fmla="*/ 1375 h 2746"/>
                <a:gd name="T14" fmla="*/ 1067 w 1821"/>
                <a:gd name="T15" fmla="*/ 1375 h 2746"/>
                <a:gd name="T16" fmla="*/ 771 w 1821"/>
                <a:gd name="T17" fmla="*/ 0 h 2746"/>
                <a:gd name="T18" fmla="*/ 6 w 1821"/>
                <a:gd name="T19" fmla="*/ 0 h 2746"/>
                <a:gd name="T20" fmla="*/ 1055 w 1821"/>
                <a:gd name="T21" fmla="*/ 1369 h 2746"/>
                <a:gd name="T22" fmla="*/ 0 w 1821"/>
                <a:gd name="T23" fmla="*/ 2745 h 2746"/>
                <a:gd name="T24" fmla="*/ 765 w 1821"/>
                <a:gd name="T25" fmla="*/ 2745 h 2746"/>
                <a:gd name="T26" fmla="*/ 1820 w 1821"/>
                <a:gd name="T27" fmla="*/ 1369 h 2746"/>
                <a:gd name="T28" fmla="*/ 771 w 1821"/>
                <a:gd name="T29" fmla="*/ 0 h 2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21" h="2746"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67" y="1375"/>
                  </a:moveTo>
                  <a:lnTo>
                    <a:pt x="1067" y="1375"/>
                  </a:lnTo>
                  <a:close/>
                  <a:moveTo>
                    <a:pt x="771" y="0"/>
                  </a:moveTo>
                  <a:lnTo>
                    <a:pt x="6" y="0"/>
                  </a:lnTo>
                  <a:lnTo>
                    <a:pt x="1055" y="1369"/>
                  </a:lnTo>
                  <a:lnTo>
                    <a:pt x="0" y="2745"/>
                  </a:lnTo>
                  <a:lnTo>
                    <a:pt x="765" y="2745"/>
                  </a:lnTo>
                  <a:lnTo>
                    <a:pt x="1820" y="1369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46" name="Freeform 286">
              <a:extLst>
                <a:ext uri="{FF2B5EF4-FFF2-40B4-BE49-F238E27FC236}">
                  <a16:creationId xmlns:a16="http://schemas.microsoft.com/office/drawing/2014/main" xmlns="" id="{7F98F1AF-74B7-4798-B6C3-BE60243C5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1782" y="2695332"/>
              <a:ext cx="474271" cy="715473"/>
            </a:xfrm>
            <a:custGeom>
              <a:avLst/>
              <a:gdLst>
                <a:gd name="T0" fmla="*/ 1055 w 1820"/>
                <a:gd name="T1" fmla="*/ 1381 h 2746"/>
                <a:gd name="T2" fmla="*/ 1055 w 1820"/>
                <a:gd name="T3" fmla="*/ 1381 h 2746"/>
                <a:gd name="T4" fmla="*/ 1055 w 1820"/>
                <a:gd name="T5" fmla="*/ 1381 h 2746"/>
                <a:gd name="T6" fmla="*/ 1055 w 1820"/>
                <a:gd name="T7" fmla="*/ 1381 h 2746"/>
                <a:gd name="T8" fmla="*/ 1055 w 1820"/>
                <a:gd name="T9" fmla="*/ 1381 h 2746"/>
                <a:gd name="T10" fmla="*/ 1055 w 1820"/>
                <a:gd name="T11" fmla="*/ 1381 h 2746"/>
                <a:gd name="T12" fmla="*/ 1067 w 1820"/>
                <a:gd name="T13" fmla="*/ 1375 h 2746"/>
                <a:gd name="T14" fmla="*/ 1067 w 1820"/>
                <a:gd name="T15" fmla="*/ 1375 h 2746"/>
                <a:gd name="T16" fmla="*/ 771 w 1820"/>
                <a:gd name="T17" fmla="*/ 0 h 2746"/>
                <a:gd name="T18" fmla="*/ 6 w 1820"/>
                <a:gd name="T19" fmla="*/ 0 h 2746"/>
                <a:gd name="T20" fmla="*/ 1055 w 1820"/>
                <a:gd name="T21" fmla="*/ 1369 h 2746"/>
                <a:gd name="T22" fmla="*/ 0 w 1820"/>
                <a:gd name="T23" fmla="*/ 2745 h 2746"/>
                <a:gd name="T24" fmla="*/ 765 w 1820"/>
                <a:gd name="T25" fmla="*/ 2745 h 2746"/>
                <a:gd name="T26" fmla="*/ 1819 w 1820"/>
                <a:gd name="T27" fmla="*/ 1369 h 2746"/>
                <a:gd name="T28" fmla="*/ 771 w 1820"/>
                <a:gd name="T29" fmla="*/ 0 h 2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20" h="2746"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67" y="1375"/>
                  </a:moveTo>
                  <a:lnTo>
                    <a:pt x="1067" y="1375"/>
                  </a:lnTo>
                  <a:close/>
                  <a:moveTo>
                    <a:pt x="771" y="0"/>
                  </a:moveTo>
                  <a:lnTo>
                    <a:pt x="6" y="0"/>
                  </a:lnTo>
                  <a:lnTo>
                    <a:pt x="1055" y="1369"/>
                  </a:lnTo>
                  <a:lnTo>
                    <a:pt x="0" y="2745"/>
                  </a:lnTo>
                  <a:lnTo>
                    <a:pt x="765" y="2745"/>
                  </a:lnTo>
                  <a:lnTo>
                    <a:pt x="1819" y="1369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47" name="TextBox 60">
              <a:extLst>
                <a:ext uri="{FF2B5EF4-FFF2-40B4-BE49-F238E27FC236}">
                  <a16:creationId xmlns:a16="http://schemas.microsoft.com/office/drawing/2014/main" xmlns="" id="{C370634B-1287-410F-BA1E-B6A4452B46E5}"/>
                </a:ext>
              </a:extLst>
            </p:cNvPr>
            <p:cNvSpPr txBox="1"/>
            <p:nvPr/>
          </p:nvSpPr>
          <p:spPr>
            <a:xfrm>
              <a:off x="8406029" y="2220352"/>
              <a:ext cx="316076" cy="230814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r>
                <a:rPr lang="id-ID" sz="9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01</a:t>
              </a:r>
            </a:p>
          </p:txBody>
        </p:sp>
        <p:sp>
          <p:nvSpPr>
            <p:cNvPr id="148" name="TextBox 61">
              <a:extLst>
                <a:ext uri="{FF2B5EF4-FFF2-40B4-BE49-F238E27FC236}">
                  <a16:creationId xmlns:a16="http://schemas.microsoft.com/office/drawing/2014/main" xmlns="" id="{316C8432-C89D-44BF-BCCA-DC96222A9601}"/>
                </a:ext>
              </a:extLst>
            </p:cNvPr>
            <p:cNvSpPr txBox="1"/>
            <p:nvPr/>
          </p:nvSpPr>
          <p:spPr>
            <a:xfrm>
              <a:off x="8394987" y="3474897"/>
              <a:ext cx="316076" cy="230814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r>
                <a:rPr lang="id-ID" sz="9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03</a:t>
              </a:r>
            </a:p>
          </p:txBody>
        </p:sp>
      </p:grpSp>
      <p:sp>
        <p:nvSpPr>
          <p:cNvPr id="149" name="TextBox 193">
            <a:extLst>
              <a:ext uri="{FF2B5EF4-FFF2-40B4-BE49-F238E27FC236}">
                <a16:creationId xmlns:a16="http://schemas.microsoft.com/office/drawing/2014/main" xmlns="" id="{6AB70F7A-0007-4AFA-ACA9-31B0A7FF9921}"/>
              </a:ext>
            </a:extLst>
          </p:cNvPr>
          <p:cNvSpPr txBox="1"/>
          <p:nvPr/>
        </p:nvSpPr>
        <p:spPr>
          <a:xfrm>
            <a:off x="10383758" y="1549195"/>
            <a:ext cx="1503441" cy="1077218"/>
          </a:xfrm>
          <a:prstGeom prst="rect">
            <a:avLst/>
          </a:prstGeom>
          <a:noFill/>
          <a:ln w="19050">
            <a:solidFill>
              <a:srgbClr val="0099FF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entury Gothic" panose="020B0502020202020204" pitchFamily="34" charset="0"/>
              </a:rPr>
              <a:t>23 variables</a:t>
            </a:r>
          </a:p>
          <a:p>
            <a:pPr algn="ctr"/>
            <a:r>
              <a:rPr lang="en-US" sz="1600" b="1" dirty="0" smtClean="0">
                <a:latin typeface="Century Gothic" panose="020B0502020202020204" pitchFamily="34" charset="0"/>
              </a:rPr>
              <a:t>And around 1.5million observations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grpSp>
        <p:nvGrpSpPr>
          <p:cNvPr id="150" name="Group 8">
            <a:extLst>
              <a:ext uri="{FF2B5EF4-FFF2-40B4-BE49-F238E27FC236}">
                <a16:creationId xmlns:a16="http://schemas.microsoft.com/office/drawing/2014/main" xmlns="" id="{E093277B-C40A-43A2-A631-BB4C2C985E94}"/>
              </a:ext>
            </a:extLst>
          </p:cNvPr>
          <p:cNvGrpSpPr/>
          <p:nvPr/>
        </p:nvGrpSpPr>
        <p:grpSpPr>
          <a:xfrm>
            <a:off x="5026044" y="2649519"/>
            <a:ext cx="764860" cy="765060"/>
            <a:chOff x="5370838" y="1580894"/>
            <a:chExt cx="764860" cy="765060"/>
          </a:xfrm>
        </p:grpSpPr>
        <p:sp>
          <p:nvSpPr>
            <p:cNvPr id="151" name="Oval 30"/>
            <p:cNvSpPr/>
            <p:nvPr/>
          </p:nvSpPr>
          <p:spPr bwMode="auto">
            <a:xfrm>
              <a:off x="5370838" y="1580894"/>
              <a:ext cx="764860" cy="765060"/>
            </a:xfrm>
            <a:prstGeom prst="ellipse">
              <a:avLst/>
            </a:prstGeom>
            <a:solidFill>
              <a:srgbClr val="00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92">
                <a:defRPr/>
              </a:pPr>
              <a:endParaRPr lang="en-US" sz="900" dirty="0">
                <a:latin typeface="Lato Light"/>
              </a:endParaRPr>
            </a:p>
          </p:txBody>
        </p:sp>
        <p:sp>
          <p:nvSpPr>
            <p:cNvPr id="152" name="Shape 2558">
              <a:extLst>
                <a:ext uri="{FF2B5EF4-FFF2-40B4-BE49-F238E27FC236}">
                  <a16:creationId xmlns:a16="http://schemas.microsoft.com/office/drawing/2014/main" xmlns="" id="{DD9779BE-0981-4154-B07C-F3A188DE3E90}"/>
                </a:ext>
              </a:extLst>
            </p:cNvPr>
            <p:cNvSpPr/>
            <p:nvPr/>
          </p:nvSpPr>
          <p:spPr>
            <a:xfrm>
              <a:off x="5546504" y="1750483"/>
              <a:ext cx="432000" cy="432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11782" y="5891"/>
                  </a:moveTo>
                  <a:lnTo>
                    <a:pt x="9818" y="5891"/>
                  </a:lnTo>
                  <a:cubicBezTo>
                    <a:pt x="9547" y="5891"/>
                    <a:pt x="9327" y="6111"/>
                    <a:pt x="9327" y="6382"/>
                  </a:cubicBezTo>
                  <a:cubicBezTo>
                    <a:pt x="9327" y="6394"/>
                    <a:pt x="9334" y="6405"/>
                    <a:pt x="9334" y="6417"/>
                  </a:cubicBezTo>
                  <a:lnTo>
                    <a:pt x="9328" y="6417"/>
                  </a:lnTo>
                  <a:lnTo>
                    <a:pt x="9819" y="12308"/>
                  </a:lnTo>
                  <a:lnTo>
                    <a:pt x="9825" y="12307"/>
                  </a:lnTo>
                  <a:cubicBezTo>
                    <a:pt x="9844" y="12562"/>
                    <a:pt x="10050" y="12764"/>
                    <a:pt x="10309" y="12764"/>
                  </a:cubicBezTo>
                  <a:lnTo>
                    <a:pt x="11291" y="12764"/>
                  </a:lnTo>
                  <a:cubicBezTo>
                    <a:pt x="11550" y="12764"/>
                    <a:pt x="11756" y="12562"/>
                    <a:pt x="11775" y="12307"/>
                  </a:cubicBezTo>
                  <a:lnTo>
                    <a:pt x="11781" y="12308"/>
                  </a:lnTo>
                  <a:lnTo>
                    <a:pt x="12272" y="6417"/>
                  </a:lnTo>
                  <a:lnTo>
                    <a:pt x="12266" y="6417"/>
                  </a:lnTo>
                  <a:cubicBezTo>
                    <a:pt x="12267" y="6405"/>
                    <a:pt x="12273" y="6394"/>
                    <a:pt x="12273" y="6382"/>
                  </a:cubicBezTo>
                  <a:cubicBezTo>
                    <a:pt x="12273" y="6111"/>
                    <a:pt x="12053" y="5891"/>
                    <a:pt x="11782" y="5891"/>
                  </a:cubicBezTo>
                  <a:moveTo>
                    <a:pt x="10800" y="13745"/>
                  </a:moveTo>
                  <a:cubicBezTo>
                    <a:pt x="10258" y="13745"/>
                    <a:pt x="9818" y="14186"/>
                    <a:pt x="9818" y="14727"/>
                  </a:cubicBezTo>
                  <a:cubicBezTo>
                    <a:pt x="9818" y="15269"/>
                    <a:pt x="10258" y="15709"/>
                    <a:pt x="10800" y="15709"/>
                  </a:cubicBezTo>
                  <a:cubicBezTo>
                    <a:pt x="11342" y="15709"/>
                    <a:pt x="11782" y="15269"/>
                    <a:pt x="11782" y="14727"/>
                  </a:cubicBezTo>
                  <a:cubicBezTo>
                    <a:pt x="11782" y="14186"/>
                    <a:pt x="11342" y="13745"/>
                    <a:pt x="10800" y="13745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bg1"/>
              </a:solidFill>
              <a:miter lim="400000"/>
            </a:ln>
          </p:spPr>
          <p:txBody>
            <a:bodyPr lIns="14284" tIns="14284" rIns="14284" bIns="14284" anchor="ctr"/>
            <a:lstStyle/>
            <a:p>
              <a:pPr defTabSz="171399" eaLnBrk="1" hangingPunct="1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125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Calibri" charset="0"/>
                <a:cs typeface="Calibri" charset="0"/>
                <a:sym typeface="Gill Sans"/>
              </a:endParaRPr>
            </a:p>
          </p:txBody>
        </p:sp>
      </p:grpSp>
      <p:sp>
        <p:nvSpPr>
          <p:cNvPr id="153" name="TextBox 205">
            <a:extLst>
              <a:ext uri="{FF2B5EF4-FFF2-40B4-BE49-F238E27FC236}">
                <a16:creationId xmlns:a16="http://schemas.microsoft.com/office/drawing/2014/main" xmlns="" id="{3A7FEA39-8566-4664-A77E-848C79DE4162}"/>
              </a:ext>
            </a:extLst>
          </p:cNvPr>
          <p:cNvSpPr txBox="1"/>
          <p:nvPr/>
        </p:nvSpPr>
        <p:spPr>
          <a:xfrm>
            <a:off x="6003117" y="3243931"/>
            <a:ext cx="3897944" cy="110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GB" sz="1400" dirty="0" smtClean="0">
                <a:latin typeface="Century Gothic" panose="020B0502020202020204" pitchFamily="34" charset="0"/>
              </a:rPr>
              <a:t>Crime Type (Primary &amp; Secondary)</a:t>
            </a:r>
            <a:endParaRPr lang="en-GB" sz="1400" dirty="0">
              <a:latin typeface="Century Gothic" panose="020B0502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400" dirty="0" smtClean="0">
                <a:latin typeface="Century Gothic" panose="020B0502020202020204" pitchFamily="34" charset="0"/>
              </a:rPr>
              <a:t>Geographical location of crime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400" dirty="0" smtClean="0">
                <a:latin typeface="Century Gothic" panose="020B0502020202020204" pitchFamily="34" charset="0"/>
              </a:rPr>
              <a:t>Date of crime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400" dirty="0" smtClean="0">
                <a:latin typeface="Century Gothic" panose="020B0502020202020204" pitchFamily="34" charset="0"/>
              </a:rPr>
              <a:t>Arrest made or not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eriod"/>
            </a:pPr>
            <a:endParaRPr lang="en-US" sz="1400" baseline="30000" dirty="0">
              <a:latin typeface="Century Gothic" panose="020B0502020202020204" pitchFamily="34" charset="0"/>
            </a:endParaRPr>
          </a:p>
        </p:txBody>
      </p:sp>
      <p:sp>
        <p:nvSpPr>
          <p:cNvPr id="213" name="Rectangle 265">
            <a:extLst>
              <a:ext uri="{FF2B5EF4-FFF2-40B4-BE49-F238E27FC236}">
                <a16:creationId xmlns:a16="http://schemas.microsoft.com/office/drawing/2014/main" xmlns="" id="{9306088C-6FD7-48D9-BBAE-7F25351FF54A}"/>
              </a:ext>
            </a:extLst>
          </p:cNvPr>
          <p:cNvSpPr/>
          <p:nvPr/>
        </p:nvSpPr>
        <p:spPr>
          <a:xfrm>
            <a:off x="5989752" y="4276167"/>
            <a:ext cx="1383740" cy="372391"/>
          </a:xfrm>
          <a:prstGeom prst="rect">
            <a:avLst/>
          </a:prstGeom>
        </p:spPr>
        <p:txBody>
          <a:bodyPr wrap="none" lIns="109710" tIns="54855" rIns="109710" bIns="54855">
            <a:spAutoFit/>
          </a:bodyPr>
          <a:lstStyle/>
          <a:p>
            <a:r>
              <a:rPr lang="en-US" sz="1700" b="1" dirty="0" smtClean="0">
                <a:latin typeface="Century Gothic" panose="020B0502020202020204" pitchFamily="34" charset="0"/>
                <a:ea typeface="Open Sans Light" panose="020B0306030504020204" pitchFamily="34" charset="0"/>
                <a:cs typeface="Lato Regular"/>
              </a:rPr>
              <a:t>Constraints</a:t>
            </a:r>
            <a:endParaRPr lang="en-US" sz="1700" b="1" dirty="0">
              <a:latin typeface="Century Gothic" panose="020B0502020202020204" pitchFamily="34" charset="0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214" name="TextBox 266">
            <a:extLst>
              <a:ext uri="{FF2B5EF4-FFF2-40B4-BE49-F238E27FC236}">
                <a16:creationId xmlns:a16="http://schemas.microsoft.com/office/drawing/2014/main" xmlns="" id="{2C1346D1-B5AB-4DC8-9BA7-9B01F83DD190}"/>
              </a:ext>
            </a:extLst>
          </p:cNvPr>
          <p:cNvSpPr txBox="1"/>
          <p:nvPr/>
        </p:nvSpPr>
        <p:spPr>
          <a:xfrm>
            <a:off x="5983470" y="4581323"/>
            <a:ext cx="3788281" cy="48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8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Century Gothic" panose="020B0502020202020204" pitchFamily="34" charset="0"/>
              </a:rPr>
              <a:t>Data Size difficulty plotting</a:t>
            </a:r>
            <a:endParaRPr lang="en-GB" sz="1400" dirty="0">
              <a:latin typeface="Century Gothic" panose="020B0502020202020204" pitchFamily="34" charset="0"/>
            </a:endParaRPr>
          </a:p>
          <a:p>
            <a:pPr marL="285750" lvl="0" indent="-285750">
              <a:lnSpc>
                <a:spcPct val="8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Century Gothic" panose="020B0502020202020204" pitchFamily="34" charset="0"/>
              </a:rPr>
              <a:t>Few missing geographical points</a:t>
            </a:r>
            <a:endParaRPr lang="en-GB" sz="1400" dirty="0">
              <a:latin typeface="Century Gothic" panose="020B0502020202020204" pitchFamily="34" charset="0"/>
            </a:endParaRPr>
          </a:p>
        </p:txBody>
      </p:sp>
      <p:sp>
        <p:nvSpPr>
          <p:cNvPr id="215" name="Right Brace 267">
            <a:extLst>
              <a:ext uri="{FF2B5EF4-FFF2-40B4-BE49-F238E27FC236}">
                <a16:creationId xmlns:a16="http://schemas.microsoft.com/office/drawing/2014/main" xmlns="" id="{A260FF64-673D-4CF7-8551-1FF89E9320C3}"/>
              </a:ext>
            </a:extLst>
          </p:cNvPr>
          <p:cNvSpPr/>
          <p:nvPr/>
        </p:nvSpPr>
        <p:spPr>
          <a:xfrm>
            <a:off x="9686503" y="4529369"/>
            <a:ext cx="269147" cy="772231"/>
          </a:xfrm>
          <a:prstGeom prst="rightBrace">
            <a:avLst>
              <a:gd name="adj1" fmla="val 13038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6" name="Group 5">
            <a:extLst>
              <a:ext uri="{FF2B5EF4-FFF2-40B4-BE49-F238E27FC236}">
                <a16:creationId xmlns:a16="http://schemas.microsoft.com/office/drawing/2014/main" xmlns="" id="{F48C033C-1E35-4A2A-94A5-BC660B6412AE}"/>
              </a:ext>
            </a:extLst>
          </p:cNvPr>
          <p:cNvGrpSpPr>
            <a:grpSpLocks noChangeAspect="1"/>
          </p:cNvGrpSpPr>
          <p:nvPr/>
        </p:nvGrpSpPr>
        <p:grpSpPr>
          <a:xfrm>
            <a:off x="9961445" y="4795180"/>
            <a:ext cx="366121" cy="220121"/>
            <a:chOff x="6091782" y="2079773"/>
            <a:chExt cx="2704378" cy="1625938"/>
          </a:xfrm>
        </p:grpSpPr>
        <p:sp>
          <p:nvSpPr>
            <p:cNvPr id="217" name="Freeform 1">
              <a:extLst>
                <a:ext uri="{FF2B5EF4-FFF2-40B4-BE49-F238E27FC236}">
                  <a16:creationId xmlns:a16="http://schemas.microsoft.com/office/drawing/2014/main" xmlns="" id="{49D52B30-F169-44EA-97F3-81BBE70C5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8637" y="2434639"/>
              <a:ext cx="1148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CB7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18" name="Freeform 2">
              <a:extLst>
                <a:ext uri="{FF2B5EF4-FFF2-40B4-BE49-F238E27FC236}">
                  <a16:creationId xmlns:a16="http://schemas.microsoft.com/office/drawing/2014/main" xmlns="" id="{A73D13B1-93D5-4DED-8418-D57C7F3EA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8637" y="2434639"/>
              <a:ext cx="1148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CB7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19" name="Freeform 22">
              <a:extLst>
                <a:ext uri="{FF2B5EF4-FFF2-40B4-BE49-F238E27FC236}">
                  <a16:creationId xmlns:a16="http://schemas.microsoft.com/office/drawing/2014/main" xmlns="" id="{E76B22A4-516C-4D08-ABD0-D83AF3A9B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AA7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20" name="Freeform 23">
              <a:extLst>
                <a:ext uri="{FF2B5EF4-FFF2-40B4-BE49-F238E27FC236}">
                  <a16:creationId xmlns:a16="http://schemas.microsoft.com/office/drawing/2014/main" xmlns="" id="{74918C81-AEA6-4E29-96C4-C412909C1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AA7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21" name="Freeform 26">
              <a:extLst>
                <a:ext uri="{FF2B5EF4-FFF2-40B4-BE49-F238E27FC236}">
                  <a16:creationId xmlns:a16="http://schemas.microsoft.com/office/drawing/2014/main" xmlns="" id="{FC392D95-95DC-4EA0-9722-BCCA457F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212991"/>
              <a:ext cx="171106" cy="218202"/>
            </a:xfrm>
            <a:custGeom>
              <a:avLst/>
              <a:gdLst>
                <a:gd name="T0" fmla="*/ 654 w 655"/>
                <a:gd name="T1" fmla="*/ 0 h 840"/>
                <a:gd name="T2" fmla="*/ 0 w 655"/>
                <a:gd name="T3" fmla="*/ 839 h 840"/>
                <a:gd name="T4" fmla="*/ 0 w 655"/>
                <a:gd name="T5" fmla="*/ 839 h 840"/>
                <a:gd name="T6" fmla="*/ 654 w 655"/>
                <a:gd name="T7" fmla="*/ 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5" h="840">
                  <a:moveTo>
                    <a:pt x="654" y="0"/>
                  </a:moveTo>
                  <a:lnTo>
                    <a:pt x="0" y="839"/>
                  </a:lnTo>
                  <a:lnTo>
                    <a:pt x="0" y="839"/>
                  </a:lnTo>
                  <a:lnTo>
                    <a:pt x="654" y="0"/>
                  </a:lnTo>
                </a:path>
              </a:pathLst>
            </a:custGeom>
            <a:solidFill>
              <a:srgbClr val="F89A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22" name="Freeform 28">
              <a:extLst>
                <a:ext uri="{FF2B5EF4-FFF2-40B4-BE49-F238E27FC236}">
                  <a16:creationId xmlns:a16="http://schemas.microsoft.com/office/drawing/2014/main" xmlns="" id="{587A8B4C-CC13-4F13-817A-88173FD1A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A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23" name="Freeform 29">
              <a:extLst>
                <a:ext uri="{FF2B5EF4-FFF2-40B4-BE49-F238E27FC236}">
                  <a16:creationId xmlns:a16="http://schemas.microsoft.com/office/drawing/2014/main" xmlns="" id="{296293A7-99B7-4B1F-B3EB-AEE236166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A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24" name="Freeform 30">
              <a:extLst>
                <a:ext uri="{FF2B5EF4-FFF2-40B4-BE49-F238E27FC236}">
                  <a16:creationId xmlns:a16="http://schemas.microsoft.com/office/drawing/2014/main" xmlns="" id="{99B494E7-40F8-42A0-B588-36777D98A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A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25" name="Freeform 31">
              <a:extLst>
                <a:ext uri="{FF2B5EF4-FFF2-40B4-BE49-F238E27FC236}">
                  <a16:creationId xmlns:a16="http://schemas.microsoft.com/office/drawing/2014/main" xmlns="" id="{DBDE0F4B-C2DD-44EA-B27A-3500C060E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A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26" name="Freeform 32">
              <a:extLst>
                <a:ext uri="{FF2B5EF4-FFF2-40B4-BE49-F238E27FC236}">
                  <a16:creationId xmlns:a16="http://schemas.microsoft.com/office/drawing/2014/main" xmlns="" id="{8CB6A19E-FED3-4E3F-B83F-F729836B1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2" y="2079773"/>
              <a:ext cx="274457" cy="701692"/>
            </a:xfrm>
            <a:custGeom>
              <a:avLst/>
              <a:gdLst>
                <a:gd name="T0" fmla="*/ 0 w 1056"/>
                <a:gd name="T1" fmla="*/ 1350 h 2696"/>
                <a:gd name="T2" fmla="*/ 0 w 1056"/>
                <a:gd name="T3" fmla="*/ 1350 h 2696"/>
                <a:gd name="T4" fmla="*/ 1049 w 1056"/>
                <a:gd name="T5" fmla="*/ 2695 h 2696"/>
                <a:gd name="T6" fmla="*/ 1055 w 1056"/>
                <a:gd name="T7" fmla="*/ 2689 h 2696"/>
                <a:gd name="T8" fmla="*/ 1049 w 1056"/>
                <a:gd name="T9" fmla="*/ 2689 h 2696"/>
                <a:gd name="T10" fmla="*/ 0 w 1056"/>
                <a:gd name="T11" fmla="*/ 1350 h 2696"/>
                <a:gd name="T12" fmla="*/ 1055 w 1056"/>
                <a:gd name="T13" fmla="*/ 0 h 2696"/>
                <a:gd name="T14" fmla="*/ 654 w 1056"/>
                <a:gd name="T15" fmla="*/ 511 h 2696"/>
                <a:gd name="T16" fmla="*/ 1055 w 1056"/>
                <a:gd name="T17" fmla="*/ 0 h 2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6" h="2696">
                  <a:moveTo>
                    <a:pt x="0" y="1350"/>
                  </a:moveTo>
                  <a:lnTo>
                    <a:pt x="0" y="1350"/>
                  </a:lnTo>
                  <a:lnTo>
                    <a:pt x="1049" y="2695"/>
                  </a:lnTo>
                  <a:lnTo>
                    <a:pt x="1055" y="2689"/>
                  </a:lnTo>
                  <a:lnTo>
                    <a:pt x="1049" y="2689"/>
                  </a:lnTo>
                  <a:lnTo>
                    <a:pt x="0" y="1350"/>
                  </a:lnTo>
                  <a:close/>
                  <a:moveTo>
                    <a:pt x="1055" y="0"/>
                  </a:moveTo>
                  <a:lnTo>
                    <a:pt x="654" y="511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rgbClr val="F897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27" name="Freeform 33">
              <a:extLst>
                <a:ext uri="{FF2B5EF4-FFF2-40B4-BE49-F238E27FC236}">
                  <a16:creationId xmlns:a16="http://schemas.microsoft.com/office/drawing/2014/main" xmlns="" id="{D7FE15A7-CCB3-4CA1-9C0B-7E5C0673C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2" y="2431192"/>
              <a:ext cx="274457" cy="350272"/>
            </a:xfrm>
            <a:custGeom>
              <a:avLst/>
              <a:gdLst>
                <a:gd name="T0" fmla="*/ 0 w 1056"/>
                <a:gd name="T1" fmla="*/ 0 h 1346"/>
                <a:gd name="T2" fmla="*/ 0 w 1056"/>
                <a:gd name="T3" fmla="*/ 0 h 1346"/>
                <a:gd name="T4" fmla="*/ 1049 w 1056"/>
                <a:gd name="T5" fmla="*/ 1345 h 1346"/>
                <a:gd name="T6" fmla="*/ 1055 w 1056"/>
                <a:gd name="T7" fmla="*/ 1339 h 1346"/>
                <a:gd name="T8" fmla="*/ 1049 w 1056"/>
                <a:gd name="T9" fmla="*/ 1339 h 1346"/>
                <a:gd name="T10" fmla="*/ 0 w 1056"/>
                <a:gd name="T11" fmla="*/ 0 h 1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1346">
                  <a:moveTo>
                    <a:pt x="0" y="0"/>
                  </a:moveTo>
                  <a:lnTo>
                    <a:pt x="0" y="0"/>
                  </a:lnTo>
                  <a:lnTo>
                    <a:pt x="1049" y="1345"/>
                  </a:lnTo>
                  <a:lnTo>
                    <a:pt x="1055" y="1339"/>
                  </a:lnTo>
                  <a:lnTo>
                    <a:pt x="1049" y="1339"/>
                  </a:lnTo>
                  <a:lnTo>
                    <a:pt x="0" y="0"/>
                  </a:lnTo>
                </a:path>
              </a:pathLst>
            </a:custGeom>
            <a:solidFill>
              <a:srgbClr val="F897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28" name="Freeform 34">
              <a:extLst>
                <a:ext uri="{FF2B5EF4-FFF2-40B4-BE49-F238E27FC236}">
                  <a16:creationId xmlns:a16="http://schemas.microsoft.com/office/drawing/2014/main" xmlns="" id="{E4C30B41-27EF-41C7-9B13-005803EFD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2038" y="2079773"/>
              <a:ext cx="104501" cy="133218"/>
            </a:xfrm>
            <a:custGeom>
              <a:avLst/>
              <a:gdLst>
                <a:gd name="T0" fmla="*/ 401 w 402"/>
                <a:gd name="T1" fmla="*/ 0 h 512"/>
                <a:gd name="T2" fmla="*/ 0 w 402"/>
                <a:gd name="T3" fmla="*/ 511 h 512"/>
                <a:gd name="T4" fmla="*/ 401 w 402"/>
                <a:gd name="T5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2" h="512">
                  <a:moveTo>
                    <a:pt x="401" y="0"/>
                  </a:moveTo>
                  <a:lnTo>
                    <a:pt x="0" y="511"/>
                  </a:lnTo>
                  <a:lnTo>
                    <a:pt x="401" y="0"/>
                  </a:lnTo>
                </a:path>
              </a:pathLst>
            </a:custGeom>
            <a:solidFill>
              <a:srgbClr val="F897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29" name="Freeform 37">
              <a:extLst>
                <a:ext uri="{FF2B5EF4-FFF2-40B4-BE49-F238E27FC236}">
                  <a16:creationId xmlns:a16="http://schemas.microsoft.com/office/drawing/2014/main" xmlns="" id="{651D8348-E941-480E-B98B-C8D79AA28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1192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7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30" name="Freeform 38">
              <a:extLst>
                <a:ext uri="{FF2B5EF4-FFF2-40B4-BE49-F238E27FC236}">
                  <a16:creationId xmlns:a16="http://schemas.microsoft.com/office/drawing/2014/main" xmlns="" id="{B8D50C70-F33C-4606-A77D-D5B73D306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1192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7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31" name="Freeform 50">
              <a:extLst>
                <a:ext uri="{FF2B5EF4-FFF2-40B4-BE49-F238E27FC236}">
                  <a16:creationId xmlns:a16="http://schemas.microsoft.com/office/drawing/2014/main" xmlns="" id="{F71009EF-E048-4B73-A66F-9455CF259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5012" y="3058235"/>
              <a:ext cx="1148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383A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32" name="Freeform 51">
              <a:extLst>
                <a:ext uri="{FF2B5EF4-FFF2-40B4-BE49-F238E27FC236}">
                  <a16:creationId xmlns:a16="http://schemas.microsoft.com/office/drawing/2014/main" xmlns="" id="{0A28555E-4C74-44B8-8F33-D90CB2772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5012" y="3058235"/>
              <a:ext cx="1148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383A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33" name="Freeform 52">
              <a:extLst>
                <a:ext uri="{FF2B5EF4-FFF2-40B4-BE49-F238E27FC236}">
                  <a16:creationId xmlns:a16="http://schemas.microsoft.com/office/drawing/2014/main" xmlns="" id="{93247559-59F0-4607-8D4B-99DE8DD0F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511" y="2701075"/>
              <a:ext cx="1263192" cy="708582"/>
            </a:xfrm>
            <a:custGeom>
              <a:avLst/>
              <a:gdLst>
                <a:gd name="T0" fmla="*/ 1055 w 4849"/>
                <a:gd name="T1" fmla="*/ 1370 h 2722"/>
                <a:gd name="T2" fmla="*/ 1055 w 4849"/>
                <a:gd name="T3" fmla="*/ 1370 h 2722"/>
                <a:gd name="T4" fmla="*/ 1055 w 4849"/>
                <a:gd name="T5" fmla="*/ 1370 h 2722"/>
                <a:gd name="T6" fmla="*/ 1055 w 4849"/>
                <a:gd name="T7" fmla="*/ 1370 h 2722"/>
                <a:gd name="T8" fmla="*/ 1055 w 4849"/>
                <a:gd name="T9" fmla="*/ 1370 h 2722"/>
                <a:gd name="T10" fmla="*/ 1055 w 4849"/>
                <a:gd name="T11" fmla="*/ 1370 h 2722"/>
                <a:gd name="T12" fmla="*/ 1067 w 4849"/>
                <a:gd name="T13" fmla="*/ 1370 h 2722"/>
                <a:gd name="T14" fmla="*/ 1067 w 4849"/>
                <a:gd name="T15" fmla="*/ 1370 h 2722"/>
                <a:gd name="T16" fmla="*/ 2739 w 4849"/>
                <a:gd name="T17" fmla="*/ 0 h 2722"/>
                <a:gd name="T18" fmla="*/ 6 w 4849"/>
                <a:gd name="T19" fmla="*/ 0 h 2722"/>
                <a:gd name="T20" fmla="*/ 1055 w 4849"/>
                <a:gd name="T21" fmla="*/ 1357 h 2722"/>
                <a:gd name="T22" fmla="*/ 0 w 4849"/>
                <a:gd name="T23" fmla="*/ 2721 h 2722"/>
                <a:gd name="T24" fmla="*/ 2732 w 4849"/>
                <a:gd name="T25" fmla="*/ 2721 h 2722"/>
                <a:gd name="T26" fmla="*/ 3183 w 4849"/>
                <a:gd name="T27" fmla="*/ 2141 h 2722"/>
                <a:gd name="T28" fmla="*/ 3183 w 4849"/>
                <a:gd name="T29" fmla="*/ 2141 h 2722"/>
                <a:gd name="T30" fmla="*/ 3793 w 4849"/>
                <a:gd name="T31" fmla="*/ 1370 h 2722"/>
                <a:gd name="T32" fmla="*/ 3781 w 4849"/>
                <a:gd name="T33" fmla="*/ 1351 h 2722"/>
                <a:gd name="T34" fmla="*/ 3170 w 4849"/>
                <a:gd name="T35" fmla="*/ 550 h 2722"/>
                <a:gd name="T36" fmla="*/ 3170 w 4849"/>
                <a:gd name="T37" fmla="*/ 550 h 2722"/>
                <a:gd name="T38" fmla="*/ 2739 w 4849"/>
                <a:gd name="T39" fmla="*/ 0 h 2722"/>
                <a:gd name="T40" fmla="*/ 4842 w 4849"/>
                <a:gd name="T41" fmla="*/ 0 h 2722"/>
                <a:gd name="T42" fmla="*/ 4836 w 4849"/>
                <a:gd name="T43" fmla="*/ 0 h 2722"/>
                <a:gd name="T44" fmla="*/ 4848 w 4849"/>
                <a:gd name="T45" fmla="*/ 13 h 2722"/>
                <a:gd name="T46" fmla="*/ 4848 w 4849"/>
                <a:gd name="T47" fmla="*/ 13 h 2722"/>
                <a:gd name="T48" fmla="*/ 4842 w 4849"/>
                <a:gd name="T49" fmla="*/ 0 h 2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49" h="2722">
                  <a:moveTo>
                    <a:pt x="1055" y="1370"/>
                  </a:moveTo>
                  <a:lnTo>
                    <a:pt x="1055" y="1370"/>
                  </a:lnTo>
                  <a:close/>
                  <a:moveTo>
                    <a:pt x="1055" y="1370"/>
                  </a:moveTo>
                  <a:lnTo>
                    <a:pt x="1055" y="1370"/>
                  </a:lnTo>
                  <a:close/>
                  <a:moveTo>
                    <a:pt x="1055" y="1370"/>
                  </a:moveTo>
                  <a:lnTo>
                    <a:pt x="1055" y="1370"/>
                  </a:lnTo>
                  <a:close/>
                  <a:moveTo>
                    <a:pt x="1067" y="1370"/>
                  </a:moveTo>
                  <a:lnTo>
                    <a:pt x="1067" y="1370"/>
                  </a:lnTo>
                  <a:close/>
                  <a:moveTo>
                    <a:pt x="2739" y="0"/>
                  </a:moveTo>
                  <a:lnTo>
                    <a:pt x="6" y="0"/>
                  </a:lnTo>
                  <a:lnTo>
                    <a:pt x="1055" y="1357"/>
                  </a:lnTo>
                  <a:lnTo>
                    <a:pt x="0" y="2721"/>
                  </a:lnTo>
                  <a:lnTo>
                    <a:pt x="2732" y="2721"/>
                  </a:lnTo>
                  <a:lnTo>
                    <a:pt x="3183" y="2141"/>
                  </a:lnTo>
                  <a:lnTo>
                    <a:pt x="3183" y="2141"/>
                  </a:lnTo>
                  <a:lnTo>
                    <a:pt x="3793" y="1370"/>
                  </a:lnTo>
                  <a:lnTo>
                    <a:pt x="3781" y="1351"/>
                  </a:lnTo>
                  <a:lnTo>
                    <a:pt x="3170" y="550"/>
                  </a:lnTo>
                  <a:lnTo>
                    <a:pt x="3170" y="550"/>
                  </a:lnTo>
                  <a:lnTo>
                    <a:pt x="2739" y="0"/>
                  </a:lnTo>
                  <a:close/>
                  <a:moveTo>
                    <a:pt x="4842" y="0"/>
                  </a:moveTo>
                  <a:lnTo>
                    <a:pt x="4836" y="0"/>
                  </a:lnTo>
                  <a:lnTo>
                    <a:pt x="4848" y="13"/>
                  </a:lnTo>
                  <a:lnTo>
                    <a:pt x="4848" y="13"/>
                  </a:lnTo>
                  <a:lnTo>
                    <a:pt x="4842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34" name="Freeform 58">
              <a:extLst>
                <a:ext uri="{FF2B5EF4-FFF2-40B4-BE49-F238E27FC236}">
                  <a16:creationId xmlns:a16="http://schemas.microsoft.com/office/drawing/2014/main" xmlns="" id="{DF79AFA5-CC7B-454F-92D2-CB32F8475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8258" y="2701074"/>
              <a:ext cx="3446" cy="3445"/>
            </a:xfrm>
            <a:custGeom>
              <a:avLst/>
              <a:gdLst>
                <a:gd name="T0" fmla="*/ 6 w 13"/>
                <a:gd name="T1" fmla="*/ 0 h 14"/>
                <a:gd name="T2" fmla="*/ 0 w 13"/>
                <a:gd name="T3" fmla="*/ 0 h 14"/>
                <a:gd name="T4" fmla="*/ 12 w 13"/>
                <a:gd name="T5" fmla="*/ 13 h 14"/>
                <a:gd name="T6" fmla="*/ 12 w 13"/>
                <a:gd name="T7" fmla="*/ 13 h 14"/>
                <a:gd name="T8" fmla="*/ 6 w 13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4">
                  <a:moveTo>
                    <a:pt x="6" y="0"/>
                  </a:moveTo>
                  <a:lnTo>
                    <a:pt x="0" y="0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6" y="0"/>
                  </a:lnTo>
                </a:path>
              </a:pathLst>
            </a:custGeom>
            <a:solidFill>
              <a:srgbClr val="F383A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35" name="Freeform 67">
              <a:extLst>
                <a:ext uri="{FF2B5EF4-FFF2-40B4-BE49-F238E27FC236}">
                  <a16:creationId xmlns:a16="http://schemas.microsoft.com/office/drawing/2014/main" xmlns="" id="{95694D8F-13FF-4704-B21C-F49E840A2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5272" y="2453014"/>
              <a:ext cx="742986" cy="249209"/>
            </a:xfrm>
            <a:custGeom>
              <a:avLst/>
              <a:gdLst>
                <a:gd name="T0" fmla="*/ 2110 w 2851"/>
                <a:gd name="T1" fmla="*/ 0 h 956"/>
                <a:gd name="T2" fmla="*/ 0 w 2851"/>
                <a:gd name="T3" fmla="*/ 0 h 956"/>
                <a:gd name="T4" fmla="*/ 753 w 2851"/>
                <a:gd name="T5" fmla="*/ 955 h 956"/>
                <a:gd name="T6" fmla="*/ 2850 w 2851"/>
                <a:gd name="T7" fmla="*/ 955 h 956"/>
                <a:gd name="T8" fmla="*/ 2110 w 2851"/>
                <a:gd name="T9" fmla="*/ 0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1" h="956">
                  <a:moveTo>
                    <a:pt x="2110" y="0"/>
                  </a:moveTo>
                  <a:lnTo>
                    <a:pt x="0" y="0"/>
                  </a:lnTo>
                  <a:lnTo>
                    <a:pt x="753" y="955"/>
                  </a:lnTo>
                  <a:lnTo>
                    <a:pt x="2850" y="955"/>
                  </a:lnTo>
                  <a:lnTo>
                    <a:pt x="211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36" name="Freeform 69">
              <a:extLst>
                <a:ext uri="{FF2B5EF4-FFF2-40B4-BE49-F238E27FC236}">
                  <a16:creationId xmlns:a16="http://schemas.microsoft.com/office/drawing/2014/main" xmlns="" id="{582E20A7-F196-44F1-B703-D2DBBB76A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1640" y="2701074"/>
              <a:ext cx="548915" cy="357162"/>
            </a:xfrm>
            <a:custGeom>
              <a:avLst/>
              <a:gdLst>
                <a:gd name="T0" fmla="*/ 2097 w 2110"/>
                <a:gd name="T1" fmla="*/ 0 h 1371"/>
                <a:gd name="T2" fmla="*/ 0 w 2110"/>
                <a:gd name="T3" fmla="*/ 0 h 1371"/>
                <a:gd name="T4" fmla="*/ 431 w 2110"/>
                <a:gd name="T5" fmla="*/ 550 h 1371"/>
                <a:gd name="T6" fmla="*/ 431 w 2110"/>
                <a:gd name="T7" fmla="*/ 550 h 1371"/>
                <a:gd name="T8" fmla="*/ 1042 w 2110"/>
                <a:gd name="T9" fmla="*/ 1351 h 1371"/>
                <a:gd name="T10" fmla="*/ 1054 w 2110"/>
                <a:gd name="T11" fmla="*/ 1370 h 1371"/>
                <a:gd name="T12" fmla="*/ 1054 w 2110"/>
                <a:gd name="T13" fmla="*/ 1364 h 1371"/>
                <a:gd name="T14" fmla="*/ 2109 w 2110"/>
                <a:gd name="T15" fmla="*/ 13 h 1371"/>
                <a:gd name="T16" fmla="*/ 2097 w 2110"/>
                <a:gd name="T17" fmla="*/ 0 h 1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0" h="1371">
                  <a:moveTo>
                    <a:pt x="2097" y="0"/>
                  </a:moveTo>
                  <a:lnTo>
                    <a:pt x="0" y="0"/>
                  </a:lnTo>
                  <a:lnTo>
                    <a:pt x="431" y="550"/>
                  </a:lnTo>
                  <a:lnTo>
                    <a:pt x="431" y="550"/>
                  </a:lnTo>
                  <a:lnTo>
                    <a:pt x="1042" y="1351"/>
                  </a:lnTo>
                  <a:lnTo>
                    <a:pt x="1054" y="1370"/>
                  </a:lnTo>
                  <a:lnTo>
                    <a:pt x="1054" y="1364"/>
                  </a:lnTo>
                  <a:lnTo>
                    <a:pt x="2109" y="13"/>
                  </a:lnTo>
                  <a:lnTo>
                    <a:pt x="2097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37" name="Freeform 71">
              <a:extLst>
                <a:ext uri="{FF2B5EF4-FFF2-40B4-BE49-F238E27FC236}">
                  <a16:creationId xmlns:a16="http://schemas.microsoft.com/office/drawing/2014/main" xmlns="" id="{F3511C1A-8E3C-41AE-B54E-66B2C708F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8258" y="3379796"/>
              <a:ext cx="24116" cy="32156"/>
            </a:xfrm>
            <a:custGeom>
              <a:avLst/>
              <a:gdLst>
                <a:gd name="T0" fmla="*/ 92 w 93"/>
                <a:gd name="T1" fmla="*/ 0 h 125"/>
                <a:gd name="T2" fmla="*/ 0 w 93"/>
                <a:gd name="T3" fmla="*/ 118 h 125"/>
                <a:gd name="T4" fmla="*/ 0 w 93"/>
                <a:gd name="T5" fmla="*/ 124 h 125"/>
                <a:gd name="T6" fmla="*/ 92 w 93"/>
                <a:gd name="T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25">
                  <a:moveTo>
                    <a:pt x="92" y="0"/>
                  </a:moveTo>
                  <a:lnTo>
                    <a:pt x="0" y="118"/>
                  </a:lnTo>
                  <a:lnTo>
                    <a:pt x="0" y="124"/>
                  </a:lnTo>
                  <a:lnTo>
                    <a:pt x="92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38" name="Freeform 72">
              <a:extLst>
                <a:ext uri="{FF2B5EF4-FFF2-40B4-BE49-F238E27FC236}">
                  <a16:creationId xmlns:a16="http://schemas.microsoft.com/office/drawing/2014/main" xmlns="" id="{16243E88-2513-498E-8A2B-73525B7D6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8258" y="3379796"/>
              <a:ext cx="24116" cy="32156"/>
            </a:xfrm>
            <a:custGeom>
              <a:avLst/>
              <a:gdLst>
                <a:gd name="T0" fmla="*/ 92 w 93"/>
                <a:gd name="T1" fmla="*/ 0 h 125"/>
                <a:gd name="T2" fmla="*/ 0 w 93"/>
                <a:gd name="T3" fmla="*/ 118 h 125"/>
                <a:gd name="T4" fmla="*/ 0 w 93"/>
                <a:gd name="T5" fmla="*/ 124 h 125"/>
                <a:gd name="T6" fmla="*/ 92 w 93"/>
                <a:gd name="T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25">
                  <a:moveTo>
                    <a:pt x="92" y="0"/>
                  </a:moveTo>
                  <a:lnTo>
                    <a:pt x="0" y="118"/>
                  </a:lnTo>
                  <a:lnTo>
                    <a:pt x="0" y="124"/>
                  </a:lnTo>
                  <a:lnTo>
                    <a:pt x="92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39" name="Freeform 73">
              <a:extLst>
                <a:ext uri="{FF2B5EF4-FFF2-40B4-BE49-F238E27FC236}">
                  <a16:creationId xmlns:a16="http://schemas.microsoft.com/office/drawing/2014/main" xmlns="" id="{6245D4A1-E0CA-4E66-943F-D618EDBE9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0554" y="2704519"/>
              <a:ext cx="273309" cy="675277"/>
            </a:xfrm>
            <a:custGeom>
              <a:avLst/>
              <a:gdLst>
                <a:gd name="T0" fmla="*/ 1041 w 1049"/>
                <a:gd name="T1" fmla="*/ 1357 h 2591"/>
                <a:gd name="T2" fmla="*/ 1041 w 1049"/>
                <a:gd name="T3" fmla="*/ 1357 h 2591"/>
                <a:gd name="T4" fmla="*/ 1041 w 1049"/>
                <a:gd name="T5" fmla="*/ 1357 h 2591"/>
                <a:gd name="T6" fmla="*/ 1041 w 1049"/>
                <a:gd name="T7" fmla="*/ 1357 h 2591"/>
                <a:gd name="T8" fmla="*/ 0 w 1049"/>
                <a:gd name="T9" fmla="*/ 0 h 2591"/>
                <a:gd name="T10" fmla="*/ 0 w 1049"/>
                <a:gd name="T11" fmla="*/ 0 h 2591"/>
                <a:gd name="T12" fmla="*/ 1041 w 1049"/>
                <a:gd name="T13" fmla="*/ 1344 h 2591"/>
                <a:gd name="T14" fmla="*/ 1035 w 1049"/>
                <a:gd name="T15" fmla="*/ 1344 h 2591"/>
                <a:gd name="T16" fmla="*/ 1041 w 1049"/>
                <a:gd name="T17" fmla="*/ 1351 h 2591"/>
                <a:gd name="T18" fmla="*/ 1041 w 1049"/>
                <a:gd name="T19" fmla="*/ 1351 h 2591"/>
                <a:gd name="T20" fmla="*/ 80 w 1049"/>
                <a:gd name="T21" fmla="*/ 2590 h 2591"/>
                <a:gd name="T22" fmla="*/ 1048 w 1049"/>
                <a:gd name="T23" fmla="*/ 1344 h 2591"/>
                <a:gd name="T24" fmla="*/ 0 w 1049"/>
                <a:gd name="T25" fmla="*/ 0 h 2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9" h="2591">
                  <a:moveTo>
                    <a:pt x="1041" y="1357"/>
                  </a:moveTo>
                  <a:lnTo>
                    <a:pt x="1041" y="1357"/>
                  </a:lnTo>
                  <a:close/>
                  <a:moveTo>
                    <a:pt x="1041" y="1357"/>
                  </a:moveTo>
                  <a:lnTo>
                    <a:pt x="1041" y="1357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1041" y="1344"/>
                  </a:lnTo>
                  <a:lnTo>
                    <a:pt x="1035" y="1344"/>
                  </a:lnTo>
                  <a:lnTo>
                    <a:pt x="1041" y="1351"/>
                  </a:lnTo>
                  <a:lnTo>
                    <a:pt x="1041" y="1351"/>
                  </a:lnTo>
                  <a:lnTo>
                    <a:pt x="80" y="2590"/>
                  </a:lnTo>
                  <a:lnTo>
                    <a:pt x="1048" y="1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40" name="Freeform 74">
              <a:extLst>
                <a:ext uri="{FF2B5EF4-FFF2-40B4-BE49-F238E27FC236}">
                  <a16:creationId xmlns:a16="http://schemas.microsoft.com/office/drawing/2014/main" xmlns="" id="{786035E2-5849-48C5-8644-CC23590BD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41" name="Freeform 75">
              <a:extLst>
                <a:ext uri="{FF2B5EF4-FFF2-40B4-BE49-F238E27FC236}">
                  <a16:creationId xmlns:a16="http://schemas.microsoft.com/office/drawing/2014/main" xmlns="" id="{28FB90E4-D42A-44A2-BF0C-F4CDA322C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42" name="Freeform 76">
              <a:extLst>
                <a:ext uri="{FF2B5EF4-FFF2-40B4-BE49-F238E27FC236}">
                  <a16:creationId xmlns:a16="http://schemas.microsoft.com/office/drawing/2014/main" xmlns="" id="{70DF0FD4-18DD-4B32-AD24-AA6A6072E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0554" y="2704519"/>
              <a:ext cx="273309" cy="675277"/>
            </a:xfrm>
            <a:custGeom>
              <a:avLst/>
              <a:gdLst>
                <a:gd name="T0" fmla="*/ 0 w 1049"/>
                <a:gd name="T1" fmla="*/ 0 h 2591"/>
                <a:gd name="T2" fmla="*/ 0 w 1049"/>
                <a:gd name="T3" fmla="*/ 0 h 2591"/>
                <a:gd name="T4" fmla="*/ 1041 w 1049"/>
                <a:gd name="T5" fmla="*/ 1344 h 2591"/>
                <a:gd name="T6" fmla="*/ 1035 w 1049"/>
                <a:gd name="T7" fmla="*/ 1344 h 2591"/>
                <a:gd name="T8" fmla="*/ 1041 w 1049"/>
                <a:gd name="T9" fmla="*/ 1351 h 2591"/>
                <a:gd name="T10" fmla="*/ 1041 w 1049"/>
                <a:gd name="T11" fmla="*/ 1351 h 2591"/>
                <a:gd name="T12" fmla="*/ 80 w 1049"/>
                <a:gd name="T13" fmla="*/ 2590 h 2591"/>
                <a:gd name="T14" fmla="*/ 1048 w 1049"/>
                <a:gd name="T15" fmla="*/ 1344 h 2591"/>
                <a:gd name="T16" fmla="*/ 0 w 1049"/>
                <a:gd name="T17" fmla="*/ 0 h 2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9" h="2591">
                  <a:moveTo>
                    <a:pt x="0" y="0"/>
                  </a:moveTo>
                  <a:lnTo>
                    <a:pt x="0" y="0"/>
                  </a:lnTo>
                  <a:lnTo>
                    <a:pt x="1041" y="1344"/>
                  </a:lnTo>
                  <a:lnTo>
                    <a:pt x="1035" y="1344"/>
                  </a:lnTo>
                  <a:lnTo>
                    <a:pt x="1041" y="1351"/>
                  </a:lnTo>
                  <a:lnTo>
                    <a:pt x="1041" y="1351"/>
                  </a:lnTo>
                  <a:lnTo>
                    <a:pt x="80" y="2590"/>
                  </a:lnTo>
                  <a:lnTo>
                    <a:pt x="1048" y="1344"/>
                  </a:lnTo>
                  <a:lnTo>
                    <a:pt x="0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43" name="Freeform 77">
              <a:extLst>
                <a:ext uri="{FF2B5EF4-FFF2-40B4-BE49-F238E27FC236}">
                  <a16:creationId xmlns:a16="http://schemas.microsoft.com/office/drawing/2014/main" xmlns="" id="{554578BA-556F-4A45-AAE7-E180DDFF1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0554" y="2704519"/>
              <a:ext cx="271013" cy="350272"/>
            </a:xfrm>
            <a:custGeom>
              <a:avLst/>
              <a:gdLst>
                <a:gd name="T0" fmla="*/ 0 w 1042"/>
                <a:gd name="T1" fmla="*/ 0 h 1345"/>
                <a:gd name="T2" fmla="*/ 0 w 1042"/>
                <a:gd name="T3" fmla="*/ 0 h 1345"/>
                <a:gd name="T4" fmla="*/ 1035 w 1042"/>
                <a:gd name="T5" fmla="*/ 1344 h 1345"/>
                <a:gd name="T6" fmla="*/ 1041 w 1042"/>
                <a:gd name="T7" fmla="*/ 1344 h 1345"/>
                <a:gd name="T8" fmla="*/ 0 w 1042"/>
                <a:gd name="T9" fmla="*/ 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2" h="1345">
                  <a:moveTo>
                    <a:pt x="0" y="0"/>
                  </a:moveTo>
                  <a:lnTo>
                    <a:pt x="0" y="0"/>
                  </a:lnTo>
                  <a:lnTo>
                    <a:pt x="1035" y="1344"/>
                  </a:lnTo>
                  <a:lnTo>
                    <a:pt x="1041" y="1344"/>
                  </a:ln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44" name="Freeform 78">
              <a:extLst>
                <a:ext uri="{FF2B5EF4-FFF2-40B4-BE49-F238E27FC236}">
                  <a16:creationId xmlns:a16="http://schemas.microsoft.com/office/drawing/2014/main" xmlns="" id="{94E16E3F-F752-4522-8DDB-3767BCF1A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0554" y="2704519"/>
              <a:ext cx="271013" cy="350272"/>
            </a:xfrm>
            <a:custGeom>
              <a:avLst/>
              <a:gdLst>
                <a:gd name="T0" fmla="*/ 0 w 1042"/>
                <a:gd name="T1" fmla="*/ 0 h 1345"/>
                <a:gd name="T2" fmla="*/ 0 w 1042"/>
                <a:gd name="T3" fmla="*/ 0 h 1345"/>
                <a:gd name="T4" fmla="*/ 1035 w 1042"/>
                <a:gd name="T5" fmla="*/ 1344 h 1345"/>
                <a:gd name="T6" fmla="*/ 1041 w 1042"/>
                <a:gd name="T7" fmla="*/ 1344 h 1345"/>
                <a:gd name="T8" fmla="*/ 0 w 1042"/>
                <a:gd name="T9" fmla="*/ 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2" h="1345">
                  <a:moveTo>
                    <a:pt x="0" y="0"/>
                  </a:moveTo>
                  <a:lnTo>
                    <a:pt x="0" y="0"/>
                  </a:lnTo>
                  <a:lnTo>
                    <a:pt x="1035" y="1344"/>
                  </a:lnTo>
                  <a:lnTo>
                    <a:pt x="1041" y="1344"/>
                  </a:ln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45" name="Freeform 79">
              <a:extLst>
                <a:ext uri="{FF2B5EF4-FFF2-40B4-BE49-F238E27FC236}">
                  <a16:creationId xmlns:a16="http://schemas.microsoft.com/office/drawing/2014/main" xmlns="" id="{F223AF96-23EA-4B56-88C4-7B86A65E2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46" name="Freeform 80">
              <a:extLst>
                <a:ext uri="{FF2B5EF4-FFF2-40B4-BE49-F238E27FC236}">
                  <a16:creationId xmlns:a16="http://schemas.microsoft.com/office/drawing/2014/main" xmlns="" id="{CE577575-DCE7-475E-A42A-B83F76ECE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47" name="Freeform 81">
              <a:extLst>
                <a:ext uri="{FF2B5EF4-FFF2-40B4-BE49-F238E27FC236}">
                  <a16:creationId xmlns:a16="http://schemas.microsoft.com/office/drawing/2014/main" xmlns="" id="{1BA2DEA9-25DE-4F6F-88DD-AEC99F71F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48" name="Freeform 82">
              <a:extLst>
                <a:ext uri="{FF2B5EF4-FFF2-40B4-BE49-F238E27FC236}">
                  <a16:creationId xmlns:a16="http://schemas.microsoft.com/office/drawing/2014/main" xmlns="" id="{093BDC17-FB50-4630-981E-2FEC989C0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49" name="Freeform 83">
              <a:extLst>
                <a:ext uri="{FF2B5EF4-FFF2-40B4-BE49-F238E27FC236}">
                  <a16:creationId xmlns:a16="http://schemas.microsoft.com/office/drawing/2014/main" xmlns="" id="{80D3097F-F9D4-4C08-AD45-1E454E427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8717" y="3054791"/>
              <a:ext cx="1017443" cy="598332"/>
            </a:xfrm>
            <a:custGeom>
              <a:avLst/>
              <a:gdLst>
                <a:gd name="T0" fmla="*/ 2832 w 3905"/>
                <a:gd name="T1" fmla="*/ 1364 h 2296"/>
                <a:gd name="T2" fmla="*/ 734 w 3905"/>
                <a:gd name="T3" fmla="*/ 1364 h 2296"/>
                <a:gd name="T4" fmla="*/ 0 w 3905"/>
                <a:gd name="T5" fmla="*/ 2295 h 2296"/>
                <a:gd name="T6" fmla="*/ 2110 w 3905"/>
                <a:gd name="T7" fmla="*/ 2295 h 2296"/>
                <a:gd name="T8" fmla="*/ 2838 w 3905"/>
                <a:gd name="T9" fmla="*/ 1364 h 2296"/>
                <a:gd name="T10" fmla="*/ 2832 w 3905"/>
                <a:gd name="T11" fmla="*/ 1364 h 2296"/>
                <a:gd name="T12" fmla="*/ 3904 w 3905"/>
                <a:gd name="T13" fmla="*/ 0 h 2296"/>
                <a:gd name="T14" fmla="*/ 3898 w 3905"/>
                <a:gd name="T15" fmla="*/ 0 h 2296"/>
                <a:gd name="T16" fmla="*/ 3904 w 3905"/>
                <a:gd name="T17" fmla="*/ 7 h 2296"/>
                <a:gd name="T18" fmla="*/ 3904 w 3905"/>
                <a:gd name="T19" fmla="*/ 0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05" h="2296">
                  <a:moveTo>
                    <a:pt x="2832" y="1364"/>
                  </a:moveTo>
                  <a:lnTo>
                    <a:pt x="734" y="1364"/>
                  </a:lnTo>
                  <a:lnTo>
                    <a:pt x="0" y="2295"/>
                  </a:lnTo>
                  <a:lnTo>
                    <a:pt x="2110" y="2295"/>
                  </a:lnTo>
                  <a:lnTo>
                    <a:pt x="2838" y="1364"/>
                  </a:lnTo>
                  <a:lnTo>
                    <a:pt x="2832" y="1364"/>
                  </a:lnTo>
                  <a:close/>
                  <a:moveTo>
                    <a:pt x="3904" y="0"/>
                  </a:moveTo>
                  <a:lnTo>
                    <a:pt x="3898" y="0"/>
                  </a:lnTo>
                  <a:lnTo>
                    <a:pt x="3904" y="7"/>
                  </a:lnTo>
                  <a:lnTo>
                    <a:pt x="3904" y="0"/>
                  </a:lnTo>
                  <a:close/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50" name="Freeform 84">
              <a:extLst>
                <a:ext uri="{FF2B5EF4-FFF2-40B4-BE49-F238E27FC236}">
                  <a16:creationId xmlns:a16="http://schemas.microsoft.com/office/drawing/2014/main" xmlns="" id="{74F8A012-D553-433D-B2C2-31E08CE13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8717" y="3409656"/>
              <a:ext cx="739541" cy="242319"/>
            </a:xfrm>
            <a:custGeom>
              <a:avLst/>
              <a:gdLst>
                <a:gd name="T0" fmla="*/ 2832 w 2839"/>
                <a:gd name="T1" fmla="*/ 0 h 932"/>
                <a:gd name="T2" fmla="*/ 734 w 2839"/>
                <a:gd name="T3" fmla="*/ 0 h 932"/>
                <a:gd name="T4" fmla="*/ 0 w 2839"/>
                <a:gd name="T5" fmla="*/ 931 h 932"/>
                <a:gd name="T6" fmla="*/ 2110 w 2839"/>
                <a:gd name="T7" fmla="*/ 931 h 932"/>
                <a:gd name="T8" fmla="*/ 2838 w 2839"/>
                <a:gd name="T9" fmla="*/ 0 h 932"/>
                <a:gd name="T10" fmla="*/ 2832 w 2839"/>
                <a:gd name="T11" fmla="*/ 0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39" h="932">
                  <a:moveTo>
                    <a:pt x="2832" y="0"/>
                  </a:moveTo>
                  <a:lnTo>
                    <a:pt x="734" y="0"/>
                  </a:lnTo>
                  <a:lnTo>
                    <a:pt x="0" y="931"/>
                  </a:lnTo>
                  <a:lnTo>
                    <a:pt x="2110" y="931"/>
                  </a:lnTo>
                  <a:lnTo>
                    <a:pt x="2838" y="0"/>
                  </a:lnTo>
                  <a:lnTo>
                    <a:pt x="283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51" name="Freeform 85">
              <a:extLst>
                <a:ext uri="{FF2B5EF4-FFF2-40B4-BE49-F238E27FC236}">
                  <a16:creationId xmlns:a16="http://schemas.microsoft.com/office/drawing/2014/main" xmlns="" id="{C8ACFD36-A67E-4FA3-B7B1-25EACFC78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863" y="3054791"/>
              <a:ext cx="2297" cy="2297"/>
            </a:xfrm>
            <a:custGeom>
              <a:avLst/>
              <a:gdLst>
                <a:gd name="T0" fmla="*/ 6 w 7"/>
                <a:gd name="T1" fmla="*/ 0 h 8"/>
                <a:gd name="T2" fmla="*/ 0 w 7"/>
                <a:gd name="T3" fmla="*/ 0 h 8"/>
                <a:gd name="T4" fmla="*/ 6 w 7"/>
                <a:gd name="T5" fmla="*/ 7 h 8"/>
                <a:gd name="T6" fmla="*/ 6 w 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8">
                  <a:moveTo>
                    <a:pt x="6" y="0"/>
                  </a:moveTo>
                  <a:lnTo>
                    <a:pt x="0" y="0"/>
                  </a:lnTo>
                  <a:lnTo>
                    <a:pt x="6" y="7"/>
                  </a:lnTo>
                  <a:lnTo>
                    <a:pt x="6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52" name="Freeform 86">
              <a:extLst>
                <a:ext uri="{FF2B5EF4-FFF2-40B4-BE49-F238E27FC236}">
                  <a16:creationId xmlns:a16="http://schemas.microsoft.com/office/drawing/2014/main" xmlns="" id="{E9E0A59D-B297-446C-A17C-904939C89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9343" y="3058236"/>
              <a:ext cx="546618" cy="352569"/>
            </a:xfrm>
            <a:custGeom>
              <a:avLst/>
              <a:gdLst>
                <a:gd name="T0" fmla="*/ 1061 w 2099"/>
                <a:gd name="T1" fmla="*/ 0 h 1352"/>
                <a:gd name="T2" fmla="*/ 451 w 2099"/>
                <a:gd name="T3" fmla="*/ 771 h 1352"/>
                <a:gd name="T4" fmla="*/ 451 w 2099"/>
                <a:gd name="T5" fmla="*/ 771 h 1352"/>
                <a:gd name="T6" fmla="*/ 0 w 2099"/>
                <a:gd name="T7" fmla="*/ 1351 h 1352"/>
                <a:gd name="T8" fmla="*/ 2098 w 2099"/>
                <a:gd name="T9" fmla="*/ 1351 h 1352"/>
                <a:gd name="T10" fmla="*/ 1061 w 2099"/>
                <a:gd name="T11" fmla="*/ 0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9" h="1352">
                  <a:moveTo>
                    <a:pt x="1061" y="0"/>
                  </a:moveTo>
                  <a:lnTo>
                    <a:pt x="451" y="771"/>
                  </a:lnTo>
                  <a:lnTo>
                    <a:pt x="451" y="771"/>
                  </a:lnTo>
                  <a:lnTo>
                    <a:pt x="0" y="1351"/>
                  </a:lnTo>
                  <a:lnTo>
                    <a:pt x="2098" y="1351"/>
                  </a:lnTo>
                  <a:lnTo>
                    <a:pt x="1061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53" name="Freeform 87">
              <a:extLst>
                <a:ext uri="{FF2B5EF4-FFF2-40B4-BE49-F238E27FC236}">
                  <a16:creationId xmlns:a16="http://schemas.microsoft.com/office/drawing/2014/main" xmlns="" id="{CEF69893-1336-4A3B-A128-681B834ED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9343" y="3058236"/>
              <a:ext cx="546618" cy="352569"/>
            </a:xfrm>
            <a:custGeom>
              <a:avLst/>
              <a:gdLst>
                <a:gd name="T0" fmla="*/ 1061 w 2099"/>
                <a:gd name="T1" fmla="*/ 0 h 1352"/>
                <a:gd name="T2" fmla="*/ 451 w 2099"/>
                <a:gd name="T3" fmla="*/ 771 h 1352"/>
                <a:gd name="T4" fmla="*/ 451 w 2099"/>
                <a:gd name="T5" fmla="*/ 771 h 1352"/>
                <a:gd name="T6" fmla="*/ 0 w 2099"/>
                <a:gd name="T7" fmla="*/ 1351 h 1352"/>
                <a:gd name="T8" fmla="*/ 2098 w 2099"/>
                <a:gd name="T9" fmla="*/ 1351 h 1352"/>
                <a:gd name="T10" fmla="*/ 1061 w 2099"/>
                <a:gd name="T11" fmla="*/ 0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9" h="1352">
                  <a:moveTo>
                    <a:pt x="1061" y="0"/>
                  </a:moveTo>
                  <a:lnTo>
                    <a:pt x="451" y="771"/>
                  </a:lnTo>
                  <a:lnTo>
                    <a:pt x="451" y="771"/>
                  </a:lnTo>
                  <a:lnTo>
                    <a:pt x="0" y="1351"/>
                  </a:lnTo>
                  <a:lnTo>
                    <a:pt x="2098" y="1351"/>
                  </a:lnTo>
                  <a:lnTo>
                    <a:pt x="1061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54" name="Freeform 88">
              <a:extLst>
                <a:ext uri="{FF2B5EF4-FFF2-40B4-BE49-F238E27FC236}">
                  <a16:creationId xmlns:a16="http://schemas.microsoft.com/office/drawing/2014/main" xmlns="" id="{C7E968D5-18CD-49D9-B855-CB5DE0B44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5961" y="3054791"/>
              <a:ext cx="275606" cy="356014"/>
            </a:xfrm>
            <a:custGeom>
              <a:avLst/>
              <a:gdLst>
                <a:gd name="T0" fmla="*/ 1053 w 1060"/>
                <a:gd name="T1" fmla="*/ 0 h 1365"/>
                <a:gd name="T2" fmla="*/ 6 w 1060"/>
                <a:gd name="T3" fmla="*/ 1364 h 1365"/>
                <a:gd name="T4" fmla="*/ 0 w 1060"/>
                <a:gd name="T5" fmla="*/ 1364 h 1365"/>
                <a:gd name="T6" fmla="*/ 6 w 1060"/>
                <a:gd name="T7" fmla="*/ 1364 h 1365"/>
                <a:gd name="T8" fmla="*/ 98 w 1060"/>
                <a:gd name="T9" fmla="*/ 1246 h 1365"/>
                <a:gd name="T10" fmla="*/ 1059 w 1060"/>
                <a:gd name="T11" fmla="*/ 7 h 1365"/>
                <a:gd name="T12" fmla="*/ 1059 w 1060"/>
                <a:gd name="T13" fmla="*/ 7 h 1365"/>
                <a:gd name="T14" fmla="*/ 1053 w 1060"/>
                <a:gd name="T15" fmla="*/ 0 h 1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0" h="1365">
                  <a:moveTo>
                    <a:pt x="1053" y="0"/>
                  </a:moveTo>
                  <a:lnTo>
                    <a:pt x="6" y="1364"/>
                  </a:lnTo>
                  <a:lnTo>
                    <a:pt x="0" y="1364"/>
                  </a:lnTo>
                  <a:lnTo>
                    <a:pt x="6" y="1364"/>
                  </a:lnTo>
                  <a:lnTo>
                    <a:pt x="98" y="1246"/>
                  </a:lnTo>
                  <a:lnTo>
                    <a:pt x="1059" y="7"/>
                  </a:lnTo>
                  <a:lnTo>
                    <a:pt x="1059" y="7"/>
                  </a:lnTo>
                  <a:lnTo>
                    <a:pt x="1053" y="0"/>
                  </a:lnTo>
                </a:path>
              </a:pathLst>
            </a:custGeom>
            <a:solidFill>
              <a:srgbClr val="EE34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55" name="Freeform 89">
              <a:extLst>
                <a:ext uri="{FF2B5EF4-FFF2-40B4-BE49-F238E27FC236}">
                  <a16:creationId xmlns:a16="http://schemas.microsoft.com/office/drawing/2014/main" xmlns="" id="{912AD14F-CD1B-4CFE-BB43-F63D29A65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5961" y="3054791"/>
              <a:ext cx="275606" cy="356014"/>
            </a:xfrm>
            <a:custGeom>
              <a:avLst/>
              <a:gdLst>
                <a:gd name="T0" fmla="*/ 1053 w 1060"/>
                <a:gd name="T1" fmla="*/ 0 h 1365"/>
                <a:gd name="T2" fmla="*/ 6 w 1060"/>
                <a:gd name="T3" fmla="*/ 1364 h 1365"/>
                <a:gd name="T4" fmla="*/ 0 w 1060"/>
                <a:gd name="T5" fmla="*/ 1364 h 1365"/>
                <a:gd name="T6" fmla="*/ 6 w 1060"/>
                <a:gd name="T7" fmla="*/ 1364 h 1365"/>
                <a:gd name="T8" fmla="*/ 98 w 1060"/>
                <a:gd name="T9" fmla="*/ 1246 h 1365"/>
                <a:gd name="T10" fmla="*/ 1059 w 1060"/>
                <a:gd name="T11" fmla="*/ 7 h 1365"/>
                <a:gd name="T12" fmla="*/ 1059 w 1060"/>
                <a:gd name="T13" fmla="*/ 7 h 1365"/>
                <a:gd name="T14" fmla="*/ 1053 w 1060"/>
                <a:gd name="T15" fmla="*/ 0 h 1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0" h="1365">
                  <a:moveTo>
                    <a:pt x="1053" y="0"/>
                  </a:moveTo>
                  <a:lnTo>
                    <a:pt x="6" y="1364"/>
                  </a:lnTo>
                  <a:lnTo>
                    <a:pt x="0" y="1364"/>
                  </a:lnTo>
                  <a:lnTo>
                    <a:pt x="6" y="1364"/>
                  </a:lnTo>
                  <a:lnTo>
                    <a:pt x="98" y="1246"/>
                  </a:lnTo>
                  <a:lnTo>
                    <a:pt x="1059" y="7"/>
                  </a:lnTo>
                  <a:lnTo>
                    <a:pt x="1059" y="7"/>
                  </a:lnTo>
                  <a:lnTo>
                    <a:pt x="1053" y="0"/>
                  </a:lnTo>
                </a:path>
              </a:pathLst>
            </a:custGeom>
            <a:solidFill>
              <a:srgbClr val="EE34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56" name="Freeform 90">
              <a:extLst>
                <a:ext uri="{FF2B5EF4-FFF2-40B4-BE49-F238E27FC236}">
                  <a16:creationId xmlns:a16="http://schemas.microsoft.com/office/drawing/2014/main" xmlns="" id="{CB8DF699-8493-40FA-A5D4-1BD78264B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6098" y="2704520"/>
              <a:ext cx="544321" cy="705137"/>
            </a:xfrm>
            <a:custGeom>
              <a:avLst/>
              <a:gdLst>
                <a:gd name="T0" fmla="*/ 1055 w 2091"/>
                <a:gd name="T1" fmla="*/ 0 h 2709"/>
                <a:gd name="T2" fmla="*/ 0 w 2091"/>
                <a:gd name="T3" fmla="*/ 1351 h 2709"/>
                <a:gd name="T4" fmla="*/ 0 w 2091"/>
                <a:gd name="T5" fmla="*/ 1357 h 2709"/>
                <a:gd name="T6" fmla="*/ 1037 w 2091"/>
                <a:gd name="T7" fmla="*/ 2708 h 2709"/>
                <a:gd name="T8" fmla="*/ 1043 w 2091"/>
                <a:gd name="T9" fmla="*/ 2708 h 2709"/>
                <a:gd name="T10" fmla="*/ 2090 w 2091"/>
                <a:gd name="T11" fmla="*/ 1344 h 2709"/>
                <a:gd name="T12" fmla="*/ 1055 w 2091"/>
                <a:gd name="T13" fmla="*/ 0 h 2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1" h="2709">
                  <a:moveTo>
                    <a:pt x="1055" y="0"/>
                  </a:moveTo>
                  <a:lnTo>
                    <a:pt x="0" y="1351"/>
                  </a:lnTo>
                  <a:lnTo>
                    <a:pt x="0" y="1357"/>
                  </a:lnTo>
                  <a:lnTo>
                    <a:pt x="1037" y="2708"/>
                  </a:lnTo>
                  <a:lnTo>
                    <a:pt x="1043" y="2708"/>
                  </a:lnTo>
                  <a:lnTo>
                    <a:pt x="2090" y="1344"/>
                  </a:lnTo>
                  <a:lnTo>
                    <a:pt x="1055" y="0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57" name="Freeform 92">
              <a:extLst>
                <a:ext uri="{FF2B5EF4-FFF2-40B4-BE49-F238E27FC236}">
                  <a16:creationId xmlns:a16="http://schemas.microsoft.com/office/drawing/2014/main" xmlns="" id="{E989CC69-9BFC-4963-91A7-E360D1133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8637" y="3663460"/>
              <a:ext cx="1148" cy="2297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6 h 7"/>
                <a:gd name="T4" fmla="*/ 0 w 1"/>
                <a:gd name="T5" fmla="*/ 6 h 7"/>
                <a:gd name="T6" fmla="*/ 0 w 1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80C2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58" name="Freeform 93">
              <a:extLst>
                <a:ext uri="{FF2B5EF4-FFF2-40B4-BE49-F238E27FC236}">
                  <a16:creationId xmlns:a16="http://schemas.microsoft.com/office/drawing/2014/main" xmlns="" id="{7A77422E-659C-4AA7-BDD3-F6DBFE9B0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8637" y="3663460"/>
              <a:ext cx="1148" cy="2297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6 h 7"/>
                <a:gd name="T4" fmla="*/ 0 w 1"/>
                <a:gd name="T5" fmla="*/ 6 h 7"/>
                <a:gd name="T6" fmla="*/ 0 w 1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80C2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59" name="Freeform 95">
              <a:extLst>
                <a:ext uri="{FF2B5EF4-FFF2-40B4-BE49-F238E27FC236}">
                  <a16:creationId xmlns:a16="http://schemas.microsoft.com/office/drawing/2014/main" xmlns="" id="{91353859-B4C7-4E2B-AA90-0125818A0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33600"/>
              <a:ext cx="19522" cy="24117"/>
            </a:xfrm>
            <a:custGeom>
              <a:avLst/>
              <a:gdLst>
                <a:gd name="T0" fmla="*/ 74 w 75"/>
                <a:gd name="T1" fmla="*/ 0 h 93"/>
                <a:gd name="T2" fmla="*/ 0 w 75"/>
                <a:gd name="T3" fmla="*/ 92 h 93"/>
                <a:gd name="T4" fmla="*/ 0 w 75"/>
                <a:gd name="T5" fmla="*/ 92 h 93"/>
                <a:gd name="T6" fmla="*/ 74 w 75"/>
                <a:gd name="T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3">
                  <a:moveTo>
                    <a:pt x="74" y="0"/>
                  </a:moveTo>
                  <a:lnTo>
                    <a:pt x="0" y="92"/>
                  </a:lnTo>
                  <a:lnTo>
                    <a:pt x="0" y="92"/>
                  </a:lnTo>
                  <a:lnTo>
                    <a:pt x="74" y="0"/>
                  </a:lnTo>
                </a:path>
              </a:pathLst>
            </a:custGeom>
            <a:solidFill>
              <a:srgbClr val="80C2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60" name="Freeform 114">
              <a:extLst>
                <a:ext uri="{FF2B5EF4-FFF2-40B4-BE49-F238E27FC236}">
                  <a16:creationId xmlns:a16="http://schemas.microsoft.com/office/drawing/2014/main" xmlns="" id="{33BD6D49-3E39-47A4-84A8-8A708B4C5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5DB6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61" name="Freeform 115">
              <a:extLst>
                <a:ext uri="{FF2B5EF4-FFF2-40B4-BE49-F238E27FC236}">
                  <a16:creationId xmlns:a16="http://schemas.microsoft.com/office/drawing/2014/main" xmlns="" id="{2D7D1F33-D016-4DA3-AB7D-04FC939CA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5DB6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62" name="Freeform 120">
              <a:extLst>
                <a:ext uri="{FF2B5EF4-FFF2-40B4-BE49-F238E27FC236}">
                  <a16:creationId xmlns:a16="http://schemas.microsoft.com/office/drawing/2014/main" xmlns="" id="{8F7C5A01-772E-4103-A9B8-91CB2BE4A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6AEA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63" name="Freeform 121">
              <a:extLst>
                <a:ext uri="{FF2B5EF4-FFF2-40B4-BE49-F238E27FC236}">
                  <a16:creationId xmlns:a16="http://schemas.microsoft.com/office/drawing/2014/main" xmlns="" id="{22B0685D-FB40-471E-87DF-A1894832A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6AEA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64" name="Freeform 122">
              <a:extLst>
                <a:ext uri="{FF2B5EF4-FFF2-40B4-BE49-F238E27FC236}">
                  <a16:creationId xmlns:a16="http://schemas.microsoft.com/office/drawing/2014/main" xmlns="" id="{372B22B1-3343-40FC-82FE-45B0425BE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6AEA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65" name="Freeform 123">
              <a:extLst>
                <a:ext uri="{FF2B5EF4-FFF2-40B4-BE49-F238E27FC236}">
                  <a16:creationId xmlns:a16="http://schemas.microsoft.com/office/drawing/2014/main" xmlns="" id="{5F6B479D-4F21-498B-A555-51E806A41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6AEA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66" name="Freeform 128">
              <a:extLst>
                <a:ext uri="{FF2B5EF4-FFF2-40B4-BE49-F238E27FC236}">
                  <a16:creationId xmlns:a16="http://schemas.microsoft.com/office/drawing/2014/main" xmlns="" id="{D9F19FA5-AAA4-4973-ACC9-8C3F887EF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2310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27AC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67" name="Freeform 129">
              <a:extLst>
                <a:ext uri="{FF2B5EF4-FFF2-40B4-BE49-F238E27FC236}">
                  <a16:creationId xmlns:a16="http://schemas.microsoft.com/office/drawing/2014/main" xmlns="" id="{D011547C-473D-4B70-97F2-81CEEB544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2310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27AC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68" name="Freeform 246">
              <a:extLst>
                <a:ext uri="{FF2B5EF4-FFF2-40B4-BE49-F238E27FC236}">
                  <a16:creationId xmlns:a16="http://schemas.microsoft.com/office/drawing/2014/main" xmlns="" id="{E97B87AB-CCCD-4BFD-A0FD-F4D5463C6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8498" y="2695332"/>
              <a:ext cx="623557" cy="715473"/>
            </a:xfrm>
            <a:custGeom>
              <a:avLst/>
              <a:gdLst>
                <a:gd name="T0" fmla="*/ 1054 w 2394"/>
                <a:gd name="T1" fmla="*/ 1381 h 2746"/>
                <a:gd name="T2" fmla="*/ 1054 w 2394"/>
                <a:gd name="T3" fmla="*/ 1381 h 2746"/>
                <a:gd name="T4" fmla="*/ 1054 w 2394"/>
                <a:gd name="T5" fmla="*/ 1381 h 2746"/>
                <a:gd name="T6" fmla="*/ 1054 w 2394"/>
                <a:gd name="T7" fmla="*/ 1381 h 2746"/>
                <a:gd name="T8" fmla="*/ 1054 w 2394"/>
                <a:gd name="T9" fmla="*/ 1381 h 2746"/>
                <a:gd name="T10" fmla="*/ 1054 w 2394"/>
                <a:gd name="T11" fmla="*/ 1381 h 2746"/>
                <a:gd name="T12" fmla="*/ 1067 w 2394"/>
                <a:gd name="T13" fmla="*/ 1375 h 2746"/>
                <a:gd name="T14" fmla="*/ 1067 w 2394"/>
                <a:gd name="T15" fmla="*/ 1375 h 2746"/>
                <a:gd name="T16" fmla="*/ 1350 w 2394"/>
                <a:gd name="T17" fmla="*/ 0 h 2746"/>
                <a:gd name="T18" fmla="*/ 6 w 2394"/>
                <a:gd name="T19" fmla="*/ 0 h 2746"/>
                <a:gd name="T20" fmla="*/ 1054 w 2394"/>
                <a:gd name="T21" fmla="*/ 1369 h 2746"/>
                <a:gd name="T22" fmla="*/ 0 w 2394"/>
                <a:gd name="T23" fmla="*/ 2745 h 2746"/>
                <a:gd name="T24" fmla="*/ 1344 w 2394"/>
                <a:gd name="T25" fmla="*/ 2745 h 2746"/>
                <a:gd name="T26" fmla="*/ 2393 w 2394"/>
                <a:gd name="T27" fmla="*/ 1369 h 2746"/>
                <a:gd name="T28" fmla="*/ 1350 w 2394"/>
                <a:gd name="T29" fmla="*/ 0 h 2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4" h="2746">
                  <a:moveTo>
                    <a:pt x="1054" y="1381"/>
                  </a:moveTo>
                  <a:lnTo>
                    <a:pt x="1054" y="1381"/>
                  </a:lnTo>
                  <a:close/>
                  <a:moveTo>
                    <a:pt x="1054" y="1381"/>
                  </a:moveTo>
                  <a:lnTo>
                    <a:pt x="1054" y="1381"/>
                  </a:lnTo>
                  <a:close/>
                  <a:moveTo>
                    <a:pt x="1054" y="1381"/>
                  </a:moveTo>
                  <a:lnTo>
                    <a:pt x="1054" y="1381"/>
                  </a:lnTo>
                  <a:close/>
                  <a:moveTo>
                    <a:pt x="1067" y="1375"/>
                  </a:moveTo>
                  <a:lnTo>
                    <a:pt x="1067" y="1375"/>
                  </a:lnTo>
                  <a:close/>
                  <a:moveTo>
                    <a:pt x="1350" y="0"/>
                  </a:moveTo>
                  <a:lnTo>
                    <a:pt x="6" y="0"/>
                  </a:lnTo>
                  <a:lnTo>
                    <a:pt x="1054" y="1369"/>
                  </a:lnTo>
                  <a:lnTo>
                    <a:pt x="0" y="2745"/>
                  </a:lnTo>
                  <a:lnTo>
                    <a:pt x="1344" y="2745"/>
                  </a:lnTo>
                  <a:lnTo>
                    <a:pt x="2393" y="1369"/>
                  </a:lnTo>
                  <a:lnTo>
                    <a:pt x="135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69" name="Freeform 266">
              <a:extLst>
                <a:ext uri="{FF2B5EF4-FFF2-40B4-BE49-F238E27FC236}">
                  <a16:creationId xmlns:a16="http://schemas.microsoft.com/office/drawing/2014/main" xmlns="" id="{577EAF0F-4A7D-422E-9EA9-E9F0C5586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8250" y="2695332"/>
              <a:ext cx="474271" cy="715473"/>
            </a:xfrm>
            <a:custGeom>
              <a:avLst/>
              <a:gdLst>
                <a:gd name="T0" fmla="*/ 1055 w 1821"/>
                <a:gd name="T1" fmla="*/ 1381 h 2746"/>
                <a:gd name="T2" fmla="*/ 1055 w 1821"/>
                <a:gd name="T3" fmla="*/ 1381 h 2746"/>
                <a:gd name="T4" fmla="*/ 1055 w 1821"/>
                <a:gd name="T5" fmla="*/ 1381 h 2746"/>
                <a:gd name="T6" fmla="*/ 1055 w 1821"/>
                <a:gd name="T7" fmla="*/ 1381 h 2746"/>
                <a:gd name="T8" fmla="*/ 1055 w 1821"/>
                <a:gd name="T9" fmla="*/ 1381 h 2746"/>
                <a:gd name="T10" fmla="*/ 1055 w 1821"/>
                <a:gd name="T11" fmla="*/ 1381 h 2746"/>
                <a:gd name="T12" fmla="*/ 1067 w 1821"/>
                <a:gd name="T13" fmla="*/ 1375 h 2746"/>
                <a:gd name="T14" fmla="*/ 1067 w 1821"/>
                <a:gd name="T15" fmla="*/ 1375 h 2746"/>
                <a:gd name="T16" fmla="*/ 771 w 1821"/>
                <a:gd name="T17" fmla="*/ 0 h 2746"/>
                <a:gd name="T18" fmla="*/ 6 w 1821"/>
                <a:gd name="T19" fmla="*/ 0 h 2746"/>
                <a:gd name="T20" fmla="*/ 1055 w 1821"/>
                <a:gd name="T21" fmla="*/ 1369 h 2746"/>
                <a:gd name="T22" fmla="*/ 0 w 1821"/>
                <a:gd name="T23" fmla="*/ 2745 h 2746"/>
                <a:gd name="T24" fmla="*/ 765 w 1821"/>
                <a:gd name="T25" fmla="*/ 2745 h 2746"/>
                <a:gd name="T26" fmla="*/ 1820 w 1821"/>
                <a:gd name="T27" fmla="*/ 1369 h 2746"/>
                <a:gd name="T28" fmla="*/ 771 w 1821"/>
                <a:gd name="T29" fmla="*/ 0 h 2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21" h="2746"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67" y="1375"/>
                  </a:moveTo>
                  <a:lnTo>
                    <a:pt x="1067" y="1375"/>
                  </a:lnTo>
                  <a:close/>
                  <a:moveTo>
                    <a:pt x="771" y="0"/>
                  </a:moveTo>
                  <a:lnTo>
                    <a:pt x="6" y="0"/>
                  </a:lnTo>
                  <a:lnTo>
                    <a:pt x="1055" y="1369"/>
                  </a:lnTo>
                  <a:lnTo>
                    <a:pt x="0" y="2745"/>
                  </a:lnTo>
                  <a:lnTo>
                    <a:pt x="765" y="2745"/>
                  </a:lnTo>
                  <a:lnTo>
                    <a:pt x="1820" y="1369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70" name="Freeform 286">
              <a:extLst>
                <a:ext uri="{FF2B5EF4-FFF2-40B4-BE49-F238E27FC236}">
                  <a16:creationId xmlns:a16="http://schemas.microsoft.com/office/drawing/2014/main" xmlns="" id="{AF662B8B-8873-47BC-AEC9-230FF015D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1782" y="2695332"/>
              <a:ext cx="474271" cy="715473"/>
            </a:xfrm>
            <a:custGeom>
              <a:avLst/>
              <a:gdLst>
                <a:gd name="T0" fmla="*/ 1055 w 1820"/>
                <a:gd name="T1" fmla="*/ 1381 h 2746"/>
                <a:gd name="T2" fmla="*/ 1055 w 1820"/>
                <a:gd name="T3" fmla="*/ 1381 h 2746"/>
                <a:gd name="T4" fmla="*/ 1055 w 1820"/>
                <a:gd name="T5" fmla="*/ 1381 h 2746"/>
                <a:gd name="T6" fmla="*/ 1055 w 1820"/>
                <a:gd name="T7" fmla="*/ 1381 h 2746"/>
                <a:gd name="T8" fmla="*/ 1055 w 1820"/>
                <a:gd name="T9" fmla="*/ 1381 h 2746"/>
                <a:gd name="T10" fmla="*/ 1055 w 1820"/>
                <a:gd name="T11" fmla="*/ 1381 h 2746"/>
                <a:gd name="T12" fmla="*/ 1067 w 1820"/>
                <a:gd name="T13" fmla="*/ 1375 h 2746"/>
                <a:gd name="T14" fmla="*/ 1067 w 1820"/>
                <a:gd name="T15" fmla="*/ 1375 h 2746"/>
                <a:gd name="T16" fmla="*/ 771 w 1820"/>
                <a:gd name="T17" fmla="*/ 0 h 2746"/>
                <a:gd name="T18" fmla="*/ 6 w 1820"/>
                <a:gd name="T19" fmla="*/ 0 h 2746"/>
                <a:gd name="T20" fmla="*/ 1055 w 1820"/>
                <a:gd name="T21" fmla="*/ 1369 h 2746"/>
                <a:gd name="T22" fmla="*/ 0 w 1820"/>
                <a:gd name="T23" fmla="*/ 2745 h 2746"/>
                <a:gd name="T24" fmla="*/ 765 w 1820"/>
                <a:gd name="T25" fmla="*/ 2745 h 2746"/>
                <a:gd name="T26" fmla="*/ 1819 w 1820"/>
                <a:gd name="T27" fmla="*/ 1369 h 2746"/>
                <a:gd name="T28" fmla="*/ 771 w 1820"/>
                <a:gd name="T29" fmla="*/ 0 h 2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20" h="2746"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67" y="1375"/>
                  </a:moveTo>
                  <a:lnTo>
                    <a:pt x="1067" y="1375"/>
                  </a:lnTo>
                  <a:close/>
                  <a:moveTo>
                    <a:pt x="771" y="0"/>
                  </a:moveTo>
                  <a:lnTo>
                    <a:pt x="6" y="0"/>
                  </a:lnTo>
                  <a:lnTo>
                    <a:pt x="1055" y="1369"/>
                  </a:lnTo>
                  <a:lnTo>
                    <a:pt x="0" y="2745"/>
                  </a:lnTo>
                  <a:lnTo>
                    <a:pt x="765" y="2745"/>
                  </a:lnTo>
                  <a:lnTo>
                    <a:pt x="1819" y="1369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71" name="TextBox 60">
              <a:extLst>
                <a:ext uri="{FF2B5EF4-FFF2-40B4-BE49-F238E27FC236}">
                  <a16:creationId xmlns:a16="http://schemas.microsoft.com/office/drawing/2014/main" xmlns="" id="{892CC4DC-C42B-4BC5-A553-B929E55FB943}"/>
                </a:ext>
              </a:extLst>
            </p:cNvPr>
            <p:cNvSpPr txBox="1"/>
            <p:nvPr/>
          </p:nvSpPr>
          <p:spPr>
            <a:xfrm>
              <a:off x="8406029" y="2220352"/>
              <a:ext cx="316076" cy="230814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r>
                <a:rPr lang="id-ID" sz="9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01</a:t>
              </a:r>
            </a:p>
          </p:txBody>
        </p:sp>
        <p:sp>
          <p:nvSpPr>
            <p:cNvPr id="272" name="TextBox 61">
              <a:extLst>
                <a:ext uri="{FF2B5EF4-FFF2-40B4-BE49-F238E27FC236}">
                  <a16:creationId xmlns:a16="http://schemas.microsoft.com/office/drawing/2014/main" xmlns="" id="{29D19AFD-6345-4F86-B7E3-6ACCBFA4749A}"/>
                </a:ext>
              </a:extLst>
            </p:cNvPr>
            <p:cNvSpPr txBox="1"/>
            <p:nvPr/>
          </p:nvSpPr>
          <p:spPr>
            <a:xfrm>
              <a:off x="8394987" y="3474897"/>
              <a:ext cx="316076" cy="230814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r>
                <a:rPr lang="id-ID" sz="9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03</a:t>
              </a:r>
            </a:p>
          </p:txBody>
        </p:sp>
      </p:grpSp>
      <p:sp>
        <p:nvSpPr>
          <p:cNvPr id="273" name="TextBox 193">
            <a:extLst>
              <a:ext uri="{FF2B5EF4-FFF2-40B4-BE49-F238E27FC236}">
                <a16:creationId xmlns:a16="http://schemas.microsoft.com/office/drawing/2014/main" xmlns="" id="{A92738AD-85AF-403F-983B-2861A75428AB}"/>
              </a:ext>
            </a:extLst>
          </p:cNvPr>
          <p:cNvSpPr txBox="1"/>
          <p:nvPr/>
        </p:nvSpPr>
        <p:spPr>
          <a:xfrm>
            <a:off x="10505995" y="4200859"/>
            <a:ext cx="1381203" cy="1077218"/>
          </a:xfrm>
          <a:prstGeom prst="rect">
            <a:avLst/>
          </a:prstGeom>
          <a:noFill/>
          <a:ln w="19050">
            <a:solidFill>
              <a:srgbClr val="0099FF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entury Gothic" panose="020B0502020202020204" pitchFamily="34" charset="0"/>
              </a:rPr>
              <a:t>Data cleaning and preparation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grpSp>
        <p:nvGrpSpPr>
          <p:cNvPr id="274" name="Group 9">
            <a:extLst>
              <a:ext uri="{FF2B5EF4-FFF2-40B4-BE49-F238E27FC236}">
                <a16:creationId xmlns:a16="http://schemas.microsoft.com/office/drawing/2014/main" xmlns="" id="{DDCBB061-821B-449C-BAFB-CD54A1AD4800}"/>
              </a:ext>
            </a:extLst>
          </p:cNvPr>
          <p:cNvGrpSpPr/>
          <p:nvPr/>
        </p:nvGrpSpPr>
        <p:grpSpPr>
          <a:xfrm>
            <a:off x="5026044" y="4220624"/>
            <a:ext cx="764860" cy="765060"/>
            <a:chOff x="5153657" y="4938439"/>
            <a:chExt cx="764860" cy="765060"/>
          </a:xfrm>
        </p:grpSpPr>
        <p:sp>
          <p:nvSpPr>
            <p:cNvPr id="275" name="Oval 89"/>
            <p:cNvSpPr/>
            <p:nvPr/>
          </p:nvSpPr>
          <p:spPr bwMode="auto">
            <a:xfrm>
              <a:off x="5153657" y="4938439"/>
              <a:ext cx="764860" cy="765060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92">
                <a:defRPr/>
              </a:pPr>
              <a:endParaRPr lang="en-US" sz="900" dirty="0">
                <a:latin typeface="Lato Light"/>
              </a:endParaRPr>
            </a:p>
          </p:txBody>
        </p:sp>
        <p:sp>
          <p:nvSpPr>
            <p:cNvPr id="276" name="Shape 2792">
              <a:extLst>
                <a:ext uri="{FF2B5EF4-FFF2-40B4-BE49-F238E27FC236}">
                  <a16:creationId xmlns:a16="http://schemas.microsoft.com/office/drawing/2014/main" xmlns="" id="{0D3A5928-9043-4516-9E24-36D53419C3CD}"/>
                </a:ext>
              </a:extLst>
            </p:cNvPr>
            <p:cNvSpPr/>
            <p:nvPr/>
          </p:nvSpPr>
          <p:spPr>
            <a:xfrm>
              <a:off x="5319999" y="5108103"/>
              <a:ext cx="432000" cy="432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11949" y="13580"/>
                  </a:moveTo>
                  <a:cubicBezTo>
                    <a:pt x="11701" y="13784"/>
                    <a:pt x="11474" y="13901"/>
                    <a:pt x="11085" y="13931"/>
                  </a:cubicBezTo>
                  <a:lnTo>
                    <a:pt x="11085" y="11339"/>
                  </a:lnTo>
                  <a:cubicBezTo>
                    <a:pt x="11251" y="11383"/>
                    <a:pt x="11321" y="11435"/>
                    <a:pt x="11479" y="11494"/>
                  </a:cubicBezTo>
                  <a:cubicBezTo>
                    <a:pt x="11638" y="11554"/>
                    <a:pt x="11780" y="11632"/>
                    <a:pt x="11906" y="11728"/>
                  </a:cubicBezTo>
                  <a:cubicBezTo>
                    <a:pt x="12032" y="11824"/>
                    <a:pt x="12133" y="11943"/>
                    <a:pt x="12208" y="12084"/>
                  </a:cubicBezTo>
                  <a:cubicBezTo>
                    <a:pt x="12284" y="12225"/>
                    <a:pt x="12322" y="12399"/>
                    <a:pt x="12322" y="12607"/>
                  </a:cubicBezTo>
                  <a:cubicBezTo>
                    <a:pt x="12322" y="13052"/>
                    <a:pt x="12198" y="13376"/>
                    <a:pt x="11949" y="13580"/>
                  </a:cubicBezTo>
                  <a:moveTo>
                    <a:pt x="10437" y="9837"/>
                  </a:moveTo>
                  <a:cubicBezTo>
                    <a:pt x="10286" y="9800"/>
                    <a:pt x="10228" y="9753"/>
                    <a:pt x="10081" y="9698"/>
                  </a:cubicBezTo>
                  <a:cubicBezTo>
                    <a:pt x="9933" y="9642"/>
                    <a:pt x="9803" y="9570"/>
                    <a:pt x="9692" y="9481"/>
                  </a:cubicBezTo>
                  <a:cubicBezTo>
                    <a:pt x="9581" y="9392"/>
                    <a:pt x="9489" y="9285"/>
                    <a:pt x="9417" y="9159"/>
                  </a:cubicBezTo>
                  <a:cubicBezTo>
                    <a:pt x="9345" y="9032"/>
                    <a:pt x="9309" y="8880"/>
                    <a:pt x="9309" y="8702"/>
                  </a:cubicBezTo>
                  <a:cubicBezTo>
                    <a:pt x="9309" y="8309"/>
                    <a:pt x="9415" y="8030"/>
                    <a:pt x="9627" y="7862"/>
                  </a:cubicBezTo>
                  <a:cubicBezTo>
                    <a:pt x="9839" y="7696"/>
                    <a:pt x="10048" y="7612"/>
                    <a:pt x="10437" y="7612"/>
                  </a:cubicBezTo>
                  <a:cubicBezTo>
                    <a:pt x="10437" y="7612"/>
                    <a:pt x="10437" y="9837"/>
                    <a:pt x="10437" y="9837"/>
                  </a:cubicBezTo>
                  <a:close/>
                  <a:moveTo>
                    <a:pt x="12765" y="10727"/>
                  </a:moveTo>
                  <a:cubicBezTo>
                    <a:pt x="12527" y="10542"/>
                    <a:pt x="12253" y="10390"/>
                    <a:pt x="11944" y="10271"/>
                  </a:cubicBezTo>
                  <a:cubicBezTo>
                    <a:pt x="11634" y="10153"/>
                    <a:pt x="11410" y="10049"/>
                    <a:pt x="11085" y="9959"/>
                  </a:cubicBezTo>
                  <a:lnTo>
                    <a:pt x="11085" y="7612"/>
                  </a:lnTo>
                  <a:cubicBezTo>
                    <a:pt x="11474" y="7612"/>
                    <a:pt x="11665" y="7713"/>
                    <a:pt x="11841" y="7913"/>
                  </a:cubicBezTo>
                  <a:cubicBezTo>
                    <a:pt x="12017" y="8113"/>
                    <a:pt x="12113" y="8402"/>
                    <a:pt x="12127" y="8781"/>
                  </a:cubicBezTo>
                  <a:lnTo>
                    <a:pt x="13359" y="8781"/>
                  </a:lnTo>
                  <a:cubicBezTo>
                    <a:pt x="13359" y="8417"/>
                    <a:pt x="13295" y="8098"/>
                    <a:pt x="13170" y="7824"/>
                  </a:cubicBezTo>
                  <a:cubicBezTo>
                    <a:pt x="13043" y="7550"/>
                    <a:pt x="12875" y="7323"/>
                    <a:pt x="12662" y="7145"/>
                  </a:cubicBezTo>
                  <a:cubicBezTo>
                    <a:pt x="12449" y="6967"/>
                    <a:pt x="12200" y="6833"/>
                    <a:pt x="11911" y="6744"/>
                  </a:cubicBezTo>
                  <a:cubicBezTo>
                    <a:pt x="11623" y="6656"/>
                    <a:pt x="11410" y="6611"/>
                    <a:pt x="11085" y="6611"/>
                  </a:cubicBezTo>
                  <a:lnTo>
                    <a:pt x="11085" y="5881"/>
                  </a:lnTo>
                  <a:lnTo>
                    <a:pt x="10437" y="5881"/>
                  </a:lnTo>
                  <a:lnTo>
                    <a:pt x="10437" y="6611"/>
                  </a:lnTo>
                  <a:cubicBezTo>
                    <a:pt x="10113" y="6611"/>
                    <a:pt x="9895" y="6659"/>
                    <a:pt x="9600" y="6756"/>
                  </a:cubicBezTo>
                  <a:cubicBezTo>
                    <a:pt x="9305" y="6852"/>
                    <a:pt x="9044" y="6991"/>
                    <a:pt x="8817" y="7173"/>
                  </a:cubicBezTo>
                  <a:cubicBezTo>
                    <a:pt x="8590" y="7355"/>
                    <a:pt x="8410" y="7581"/>
                    <a:pt x="8277" y="7852"/>
                  </a:cubicBezTo>
                  <a:cubicBezTo>
                    <a:pt x="8144" y="8122"/>
                    <a:pt x="8077" y="8436"/>
                    <a:pt x="8077" y="8791"/>
                  </a:cubicBezTo>
                  <a:cubicBezTo>
                    <a:pt x="8077" y="9199"/>
                    <a:pt x="8150" y="9541"/>
                    <a:pt x="8293" y="9815"/>
                  </a:cubicBezTo>
                  <a:cubicBezTo>
                    <a:pt x="8438" y="10089"/>
                    <a:pt x="8626" y="10317"/>
                    <a:pt x="8860" y="10499"/>
                  </a:cubicBezTo>
                  <a:cubicBezTo>
                    <a:pt x="9094" y="10681"/>
                    <a:pt x="9357" y="10829"/>
                    <a:pt x="9649" y="10944"/>
                  </a:cubicBezTo>
                  <a:cubicBezTo>
                    <a:pt x="9940" y="11059"/>
                    <a:pt x="10142" y="11157"/>
                    <a:pt x="10437" y="11239"/>
                  </a:cubicBezTo>
                  <a:lnTo>
                    <a:pt x="10437" y="13931"/>
                  </a:lnTo>
                  <a:cubicBezTo>
                    <a:pt x="9940" y="13916"/>
                    <a:pt x="9676" y="13768"/>
                    <a:pt x="9460" y="13486"/>
                  </a:cubicBezTo>
                  <a:cubicBezTo>
                    <a:pt x="9244" y="13204"/>
                    <a:pt x="9139" y="12818"/>
                    <a:pt x="9147" y="12329"/>
                  </a:cubicBezTo>
                  <a:lnTo>
                    <a:pt x="7915" y="12329"/>
                  </a:lnTo>
                  <a:cubicBezTo>
                    <a:pt x="7908" y="12744"/>
                    <a:pt x="7967" y="13111"/>
                    <a:pt x="8094" y="13430"/>
                  </a:cubicBezTo>
                  <a:cubicBezTo>
                    <a:pt x="8220" y="13749"/>
                    <a:pt x="8397" y="14018"/>
                    <a:pt x="8628" y="14236"/>
                  </a:cubicBezTo>
                  <a:cubicBezTo>
                    <a:pt x="8858" y="14455"/>
                    <a:pt x="9136" y="14624"/>
                    <a:pt x="9460" y="14743"/>
                  </a:cubicBezTo>
                  <a:cubicBezTo>
                    <a:pt x="9784" y="14861"/>
                    <a:pt x="10048" y="14924"/>
                    <a:pt x="10437" y="14932"/>
                  </a:cubicBezTo>
                  <a:lnTo>
                    <a:pt x="10437" y="15692"/>
                  </a:lnTo>
                  <a:lnTo>
                    <a:pt x="11085" y="15692"/>
                  </a:lnTo>
                  <a:lnTo>
                    <a:pt x="11085" y="14932"/>
                  </a:lnTo>
                  <a:cubicBezTo>
                    <a:pt x="11446" y="14917"/>
                    <a:pt x="11688" y="14856"/>
                    <a:pt x="11998" y="14748"/>
                  </a:cubicBezTo>
                  <a:cubicBezTo>
                    <a:pt x="12307" y="14641"/>
                    <a:pt x="12578" y="14485"/>
                    <a:pt x="12808" y="14281"/>
                  </a:cubicBezTo>
                  <a:cubicBezTo>
                    <a:pt x="13038" y="14077"/>
                    <a:pt x="13220" y="13821"/>
                    <a:pt x="13353" y="13513"/>
                  </a:cubicBezTo>
                  <a:cubicBezTo>
                    <a:pt x="13486" y="13206"/>
                    <a:pt x="13553" y="12844"/>
                    <a:pt x="13553" y="12429"/>
                  </a:cubicBezTo>
                  <a:cubicBezTo>
                    <a:pt x="13553" y="12028"/>
                    <a:pt x="13481" y="11691"/>
                    <a:pt x="13337" y="11417"/>
                  </a:cubicBezTo>
                  <a:cubicBezTo>
                    <a:pt x="13193" y="11142"/>
                    <a:pt x="13002" y="10912"/>
                    <a:pt x="12765" y="10727"/>
                  </a:cubicBezTo>
                </a:path>
              </a:pathLst>
            </a:custGeom>
            <a:solidFill>
              <a:schemeClr val="bg1"/>
            </a:solidFill>
            <a:ln w="12700">
              <a:solidFill>
                <a:schemeClr val="bg1"/>
              </a:solidFill>
              <a:miter lim="400000"/>
            </a:ln>
          </p:spPr>
          <p:txBody>
            <a:bodyPr lIns="14284" tIns="14284" rIns="14284" bIns="14284" anchor="ctr"/>
            <a:lstStyle/>
            <a:p>
              <a:pPr defTabSz="171399" eaLnBrk="1" hangingPunct="1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125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Calibri" charset="0"/>
                <a:cs typeface="Calibri" charset="0"/>
                <a:sym typeface="Gill Sans"/>
              </a:endParaRPr>
            </a:p>
          </p:txBody>
        </p:sp>
      </p:grpSp>
      <p:grpSp>
        <p:nvGrpSpPr>
          <p:cNvPr id="277" name="Group 10">
            <a:extLst>
              <a:ext uri="{FF2B5EF4-FFF2-40B4-BE49-F238E27FC236}">
                <a16:creationId xmlns:a16="http://schemas.microsoft.com/office/drawing/2014/main" xmlns="" id="{ACBEF1BA-FF01-4551-BF78-0D7432232426}"/>
              </a:ext>
            </a:extLst>
          </p:cNvPr>
          <p:cNvGrpSpPr/>
          <p:nvPr/>
        </p:nvGrpSpPr>
        <p:grpSpPr>
          <a:xfrm>
            <a:off x="5027534" y="5275052"/>
            <a:ext cx="764860" cy="765060"/>
            <a:chOff x="5284984" y="5671028"/>
            <a:chExt cx="764860" cy="765060"/>
          </a:xfrm>
        </p:grpSpPr>
        <p:sp>
          <p:nvSpPr>
            <p:cNvPr id="278" name="Oval 92"/>
            <p:cNvSpPr/>
            <p:nvPr/>
          </p:nvSpPr>
          <p:spPr bwMode="auto">
            <a:xfrm>
              <a:off x="5284984" y="5671028"/>
              <a:ext cx="764860" cy="7650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92">
                <a:defRPr/>
              </a:pPr>
              <a:endParaRPr lang="en-US" sz="900" dirty="0">
                <a:latin typeface="Lato Light"/>
              </a:endParaRPr>
            </a:p>
          </p:txBody>
        </p:sp>
        <p:sp>
          <p:nvSpPr>
            <p:cNvPr id="279" name="Shape 2831">
              <a:extLst>
                <a:ext uri="{FF2B5EF4-FFF2-40B4-BE49-F238E27FC236}">
                  <a16:creationId xmlns:a16="http://schemas.microsoft.com/office/drawing/2014/main" xmlns="" id="{20E3C3E3-1D38-46C9-9729-194211AB67EE}"/>
                </a:ext>
              </a:extLst>
            </p:cNvPr>
            <p:cNvSpPr/>
            <p:nvPr/>
          </p:nvSpPr>
          <p:spPr>
            <a:xfrm>
              <a:off x="5487326" y="5819086"/>
              <a:ext cx="360000" cy="432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25" y="6873"/>
                  </a:moveTo>
                  <a:lnTo>
                    <a:pt x="13500" y="6873"/>
                  </a:lnTo>
                  <a:cubicBezTo>
                    <a:pt x="13128" y="6873"/>
                    <a:pt x="12825" y="7093"/>
                    <a:pt x="12825" y="7364"/>
                  </a:cubicBezTo>
                  <a:cubicBezTo>
                    <a:pt x="12825" y="7635"/>
                    <a:pt x="13128" y="7855"/>
                    <a:pt x="13500" y="7855"/>
                  </a:cubicBezTo>
                  <a:lnTo>
                    <a:pt x="20250" y="7855"/>
                  </a:lnTo>
                  <a:lnTo>
                    <a:pt x="20250" y="20618"/>
                  </a:lnTo>
                  <a:lnTo>
                    <a:pt x="1350" y="20618"/>
                  </a:lnTo>
                  <a:lnTo>
                    <a:pt x="1350" y="7855"/>
                  </a:lnTo>
                  <a:lnTo>
                    <a:pt x="8100" y="7855"/>
                  </a:lnTo>
                  <a:cubicBezTo>
                    <a:pt x="8472" y="7855"/>
                    <a:pt x="8775" y="7635"/>
                    <a:pt x="8775" y="7364"/>
                  </a:cubicBezTo>
                  <a:cubicBezTo>
                    <a:pt x="8775" y="7093"/>
                    <a:pt x="8472" y="6873"/>
                    <a:pt x="8100" y="6873"/>
                  </a:cubicBezTo>
                  <a:lnTo>
                    <a:pt x="675" y="6873"/>
                  </a:lnTo>
                  <a:cubicBezTo>
                    <a:pt x="303" y="6873"/>
                    <a:pt x="0" y="7093"/>
                    <a:pt x="0" y="7364"/>
                  </a:cubicBezTo>
                  <a:lnTo>
                    <a:pt x="0" y="21109"/>
                  </a:lnTo>
                  <a:cubicBezTo>
                    <a:pt x="0" y="21381"/>
                    <a:pt x="303" y="21600"/>
                    <a:pt x="675" y="21600"/>
                  </a:cubicBezTo>
                  <a:lnTo>
                    <a:pt x="20925" y="21600"/>
                  </a:lnTo>
                  <a:cubicBezTo>
                    <a:pt x="21297" y="21600"/>
                    <a:pt x="21600" y="21381"/>
                    <a:pt x="21600" y="21109"/>
                  </a:cubicBezTo>
                  <a:lnTo>
                    <a:pt x="21600" y="7364"/>
                  </a:lnTo>
                  <a:cubicBezTo>
                    <a:pt x="21600" y="7093"/>
                    <a:pt x="21297" y="6873"/>
                    <a:pt x="20925" y="6873"/>
                  </a:cubicBezTo>
                  <a:moveTo>
                    <a:pt x="5400" y="12764"/>
                  </a:moveTo>
                  <a:cubicBezTo>
                    <a:pt x="5028" y="12764"/>
                    <a:pt x="4725" y="12983"/>
                    <a:pt x="4725" y="13255"/>
                  </a:cubicBezTo>
                  <a:cubicBezTo>
                    <a:pt x="4725" y="13390"/>
                    <a:pt x="4800" y="13513"/>
                    <a:pt x="4923" y="13602"/>
                  </a:cubicBezTo>
                  <a:lnTo>
                    <a:pt x="10323" y="17529"/>
                  </a:lnTo>
                  <a:cubicBezTo>
                    <a:pt x="10445" y="17618"/>
                    <a:pt x="10614" y="17673"/>
                    <a:pt x="10800" y="17673"/>
                  </a:cubicBezTo>
                  <a:cubicBezTo>
                    <a:pt x="10986" y="17673"/>
                    <a:pt x="11155" y="17618"/>
                    <a:pt x="11277" y="17529"/>
                  </a:cubicBezTo>
                  <a:lnTo>
                    <a:pt x="16677" y="13602"/>
                  </a:lnTo>
                  <a:cubicBezTo>
                    <a:pt x="16800" y="13513"/>
                    <a:pt x="16875" y="13390"/>
                    <a:pt x="16875" y="13255"/>
                  </a:cubicBezTo>
                  <a:cubicBezTo>
                    <a:pt x="16875" y="12983"/>
                    <a:pt x="16572" y="12764"/>
                    <a:pt x="16200" y="12764"/>
                  </a:cubicBezTo>
                  <a:cubicBezTo>
                    <a:pt x="16014" y="12764"/>
                    <a:pt x="15845" y="12819"/>
                    <a:pt x="15723" y="12907"/>
                  </a:cubicBezTo>
                  <a:lnTo>
                    <a:pt x="11475" y="15997"/>
                  </a:lnTo>
                  <a:lnTo>
                    <a:pt x="11475" y="491"/>
                  </a:lnTo>
                  <a:cubicBezTo>
                    <a:pt x="11475" y="220"/>
                    <a:pt x="11172" y="0"/>
                    <a:pt x="10800" y="0"/>
                  </a:cubicBezTo>
                  <a:cubicBezTo>
                    <a:pt x="10428" y="0"/>
                    <a:pt x="10125" y="220"/>
                    <a:pt x="10125" y="491"/>
                  </a:cubicBezTo>
                  <a:lnTo>
                    <a:pt x="10125" y="15997"/>
                  </a:lnTo>
                  <a:lnTo>
                    <a:pt x="5877" y="12907"/>
                  </a:lnTo>
                  <a:cubicBezTo>
                    <a:pt x="5755" y="12819"/>
                    <a:pt x="5586" y="12764"/>
                    <a:pt x="5400" y="12764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4284" tIns="14284" rIns="14284" bIns="14284" anchor="ctr"/>
            <a:lstStyle/>
            <a:p>
              <a:pPr defTabSz="171399" eaLnBrk="1" hangingPunct="1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125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Calibri" charset="0"/>
                <a:cs typeface="Calibri" charset="0"/>
                <a:sym typeface="Gill Sans"/>
              </a:endParaRPr>
            </a:p>
          </p:txBody>
        </p:sp>
      </p:grpSp>
      <p:sp>
        <p:nvSpPr>
          <p:cNvPr id="280" name="Rectangle 328">
            <a:extLst>
              <a:ext uri="{FF2B5EF4-FFF2-40B4-BE49-F238E27FC236}">
                <a16:creationId xmlns:a16="http://schemas.microsoft.com/office/drawing/2014/main" xmlns="" id="{785D9B5D-D835-4243-ABBA-F25FC9F3E1F2}"/>
              </a:ext>
            </a:extLst>
          </p:cNvPr>
          <p:cNvSpPr/>
          <p:nvPr/>
        </p:nvSpPr>
        <p:spPr>
          <a:xfrm>
            <a:off x="5984960" y="5243595"/>
            <a:ext cx="1941585" cy="372391"/>
          </a:xfrm>
          <a:prstGeom prst="rect">
            <a:avLst/>
          </a:prstGeom>
        </p:spPr>
        <p:txBody>
          <a:bodyPr wrap="none" lIns="109710" tIns="54855" rIns="109710" bIns="54855">
            <a:spAutoFit/>
          </a:bodyPr>
          <a:lstStyle/>
          <a:p>
            <a:r>
              <a:rPr lang="en-US" sz="1700" b="1" dirty="0" smtClean="0">
                <a:latin typeface="Century Gothic" panose="020B0502020202020204" pitchFamily="34" charset="0"/>
                <a:ea typeface="Open Sans Light" panose="020B0306030504020204" pitchFamily="34" charset="0"/>
                <a:cs typeface="Lato Regular"/>
              </a:rPr>
              <a:t>Basic Tools Used</a:t>
            </a:r>
            <a:endParaRPr lang="en-US" sz="1700" b="1" dirty="0">
              <a:latin typeface="Century Gothic" panose="020B0502020202020204" pitchFamily="34" charset="0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281" name="TextBox 329">
            <a:extLst>
              <a:ext uri="{FF2B5EF4-FFF2-40B4-BE49-F238E27FC236}">
                <a16:creationId xmlns:a16="http://schemas.microsoft.com/office/drawing/2014/main" xmlns="" id="{2B63B5BF-429F-4320-90AF-3E3A01B33E99}"/>
              </a:ext>
            </a:extLst>
          </p:cNvPr>
          <p:cNvSpPr txBox="1"/>
          <p:nvPr/>
        </p:nvSpPr>
        <p:spPr>
          <a:xfrm>
            <a:off x="6004607" y="5533185"/>
            <a:ext cx="3788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Century Gothic" panose="020B0502020202020204" pitchFamily="34" charset="0"/>
              </a:rPr>
              <a:t>Rprogramming</a:t>
            </a:r>
            <a:r>
              <a:rPr lang="en-US" sz="1400" dirty="0" smtClean="0">
                <a:latin typeface="Century Gothic" panose="020B0502020202020204" pitchFamily="34" charset="0"/>
              </a:rPr>
              <a:t> in </a:t>
            </a:r>
            <a:r>
              <a:rPr lang="en-US" sz="1400" dirty="0" err="1" smtClean="0">
                <a:latin typeface="Century Gothic" panose="020B0502020202020204" pitchFamily="34" charset="0"/>
              </a:rPr>
              <a:t>RStudio</a:t>
            </a:r>
            <a:endParaRPr lang="en-US" sz="1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 Gothic" panose="020B0502020202020204" pitchFamily="34" charset="0"/>
              </a:rPr>
              <a:t>SQL library in </a:t>
            </a:r>
            <a:r>
              <a:rPr lang="en-US" sz="1400" dirty="0" err="1" smtClean="0">
                <a:latin typeface="Century Gothic" panose="020B0502020202020204" pitchFamily="34" charset="0"/>
              </a:rPr>
              <a:t>RStudio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82" name="Right Brace 330">
            <a:extLst>
              <a:ext uri="{FF2B5EF4-FFF2-40B4-BE49-F238E27FC236}">
                <a16:creationId xmlns:a16="http://schemas.microsoft.com/office/drawing/2014/main" xmlns="" id="{F44B2964-0F1E-4627-8E78-37D4492769C6}"/>
              </a:ext>
            </a:extLst>
          </p:cNvPr>
          <p:cNvSpPr/>
          <p:nvPr/>
        </p:nvSpPr>
        <p:spPr>
          <a:xfrm>
            <a:off x="9689008" y="5524752"/>
            <a:ext cx="218690" cy="648000"/>
          </a:xfrm>
          <a:prstGeom prst="rightBrace">
            <a:avLst>
              <a:gd name="adj1" fmla="val 13038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3" name="Group 5">
            <a:extLst>
              <a:ext uri="{FF2B5EF4-FFF2-40B4-BE49-F238E27FC236}">
                <a16:creationId xmlns:a16="http://schemas.microsoft.com/office/drawing/2014/main" xmlns="" id="{C7D57498-892A-410C-A080-E11424723645}"/>
              </a:ext>
            </a:extLst>
          </p:cNvPr>
          <p:cNvGrpSpPr>
            <a:grpSpLocks noChangeAspect="1"/>
          </p:cNvGrpSpPr>
          <p:nvPr/>
        </p:nvGrpSpPr>
        <p:grpSpPr>
          <a:xfrm>
            <a:off x="9963949" y="5718010"/>
            <a:ext cx="366121" cy="220121"/>
            <a:chOff x="6091782" y="2079773"/>
            <a:chExt cx="2704378" cy="1625938"/>
          </a:xfrm>
        </p:grpSpPr>
        <p:sp>
          <p:nvSpPr>
            <p:cNvPr id="284" name="Freeform 1">
              <a:extLst>
                <a:ext uri="{FF2B5EF4-FFF2-40B4-BE49-F238E27FC236}">
                  <a16:creationId xmlns:a16="http://schemas.microsoft.com/office/drawing/2014/main" xmlns="" id="{5762DEE2-6321-4728-B0A2-1A8C71DBC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8637" y="2434639"/>
              <a:ext cx="1148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CB7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85" name="Freeform 2">
              <a:extLst>
                <a:ext uri="{FF2B5EF4-FFF2-40B4-BE49-F238E27FC236}">
                  <a16:creationId xmlns:a16="http://schemas.microsoft.com/office/drawing/2014/main" xmlns="" id="{B3DAC8CC-FD37-44E1-945D-B21313726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8637" y="2434639"/>
              <a:ext cx="1148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CB7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86" name="Freeform 22">
              <a:extLst>
                <a:ext uri="{FF2B5EF4-FFF2-40B4-BE49-F238E27FC236}">
                  <a16:creationId xmlns:a16="http://schemas.microsoft.com/office/drawing/2014/main" xmlns="" id="{61041B3E-628A-42F4-ABD9-AEE8CD13E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AA7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87" name="Freeform 23">
              <a:extLst>
                <a:ext uri="{FF2B5EF4-FFF2-40B4-BE49-F238E27FC236}">
                  <a16:creationId xmlns:a16="http://schemas.microsoft.com/office/drawing/2014/main" xmlns="" id="{FCB4FEB1-901C-48E0-958D-D9B000487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AA7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88" name="Freeform 26">
              <a:extLst>
                <a:ext uri="{FF2B5EF4-FFF2-40B4-BE49-F238E27FC236}">
                  <a16:creationId xmlns:a16="http://schemas.microsoft.com/office/drawing/2014/main" xmlns="" id="{68DB2A78-A308-4090-8892-9B2968F7C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212991"/>
              <a:ext cx="171106" cy="218202"/>
            </a:xfrm>
            <a:custGeom>
              <a:avLst/>
              <a:gdLst>
                <a:gd name="T0" fmla="*/ 654 w 655"/>
                <a:gd name="T1" fmla="*/ 0 h 840"/>
                <a:gd name="T2" fmla="*/ 0 w 655"/>
                <a:gd name="T3" fmla="*/ 839 h 840"/>
                <a:gd name="T4" fmla="*/ 0 w 655"/>
                <a:gd name="T5" fmla="*/ 839 h 840"/>
                <a:gd name="T6" fmla="*/ 654 w 655"/>
                <a:gd name="T7" fmla="*/ 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5" h="840">
                  <a:moveTo>
                    <a:pt x="654" y="0"/>
                  </a:moveTo>
                  <a:lnTo>
                    <a:pt x="0" y="839"/>
                  </a:lnTo>
                  <a:lnTo>
                    <a:pt x="0" y="839"/>
                  </a:lnTo>
                  <a:lnTo>
                    <a:pt x="654" y="0"/>
                  </a:lnTo>
                </a:path>
              </a:pathLst>
            </a:custGeom>
            <a:solidFill>
              <a:srgbClr val="F89A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89" name="Freeform 28">
              <a:extLst>
                <a:ext uri="{FF2B5EF4-FFF2-40B4-BE49-F238E27FC236}">
                  <a16:creationId xmlns:a16="http://schemas.microsoft.com/office/drawing/2014/main" xmlns="" id="{6758754D-AB41-49D9-8BFE-0452444AA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A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90" name="Freeform 29">
              <a:extLst>
                <a:ext uri="{FF2B5EF4-FFF2-40B4-BE49-F238E27FC236}">
                  <a16:creationId xmlns:a16="http://schemas.microsoft.com/office/drawing/2014/main" xmlns="" id="{BB670B2D-0C8F-4ECF-BEAE-E17D5569D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A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91" name="Freeform 30">
              <a:extLst>
                <a:ext uri="{FF2B5EF4-FFF2-40B4-BE49-F238E27FC236}">
                  <a16:creationId xmlns:a16="http://schemas.microsoft.com/office/drawing/2014/main" xmlns="" id="{496F31B3-8171-4E90-B2D9-0B643EBD9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A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92" name="Freeform 31">
              <a:extLst>
                <a:ext uri="{FF2B5EF4-FFF2-40B4-BE49-F238E27FC236}">
                  <a16:creationId xmlns:a16="http://schemas.microsoft.com/office/drawing/2014/main" xmlns="" id="{645E106B-7F90-4D6E-A137-F10D4A576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3489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A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93" name="Freeform 32">
              <a:extLst>
                <a:ext uri="{FF2B5EF4-FFF2-40B4-BE49-F238E27FC236}">
                  <a16:creationId xmlns:a16="http://schemas.microsoft.com/office/drawing/2014/main" xmlns="" id="{43597F94-1975-442E-9FFE-1A8D8EF2E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2" y="2079773"/>
              <a:ext cx="274457" cy="701692"/>
            </a:xfrm>
            <a:custGeom>
              <a:avLst/>
              <a:gdLst>
                <a:gd name="T0" fmla="*/ 0 w 1056"/>
                <a:gd name="T1" fmla="*/ 1350 h 2696"/>
                <a:gd name="T2" fmla="*/ 0 w 1056"/>
                <a:gd name="T3" fmla="*/ 1350 h 2696"/>
                <a:gd name="T4" fmla="*/ 1049 w 1056"/>
                <a:gd name="T5" fmla="*/ 2695 h 2696"/>
                <a:gd name="T6" fmla="*/ 1055 w 1056"/>
                <a:gd name="T7" fmla="*/ 2689 h 2696"/>
                <a:gd name="T8" fmla="*/ 1049 w 1056"/>
                <a:gd name="T9" fmla="*/ 2689 h 2696"/>
                <a:gd name="T10" fmla="*/ 0 w 1056"/>
                <a:gd name="T11" fmla="*/ 1350 h 2696"/>
                <a:gd name="T12" fmla="*/ 1055 w 1056"/>
                <a:gd name="T13" fmla="*/ 0 h 2696"/>
                <a:gd name="T14" fmla="*/ 654 w 1056"/>
                <a:gd name="T15" fmla="*/ 511 h 2696"/>
                <a:gd name="T16" fmla="*/ 1055 w 1056"/>
                <a:gd name="T17" fmla="*/ 0 h 2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6" h="2696">
                  <a:moveTo>
                    <a:pt x="0" y="1350"/>
                  </a:moveTo>
                  <a:lnTo>
                    <a:pt x="0" y="1350"/>
                  </a:lnTo>
                  <a:lnTo>
                    <a:pt x="1049" y="2695"/>
                  </a:lnTo>
                  <a:lnTo>
                    <a:pt x="1055" y="2689"/>
                  </a:lnTo>
                  <a:lnTo>
                    <a:pt x="1049" y="2689"/>
                  </a:lnTo>
                  <a:lnTo>
                    <a:pt x="0" y="1350"/>
                  </a:lnTo>
                  <a:close/>
                  <a:moveTo>
                    <a:pt x="1055" y="0"/>
                  </a:moveTo>
                  <a:lnTo>
                    <a:pt x="654" y="511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rgbClr val="F897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94" name="Freeform 33">
              <a:extLst>
                <a:ext uri="{FF2B5EF4-FFF2-40B4-BE49-F238E27FC236}">
                  <a16:creationId xmlns:a16="http://schemas.microsoft.com/office/drawing/2014/main" xmlns="" id="{96F94B74-4329-4392-9DBA-B3B2EE34D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2" y="2431192"/>
              <a:ext cx="274457" cy="350272"/>
            </a:xfrm>
            <a:custGeom>
              <a:avLst/>
              <a:gdLst>
                <a:gd name="T0" fmla="*/ 0 w 1056"/>
                <a:gd name="T1" fmla="*/ 0 h 1346"/>
                <a:gd name="T2" fmla="*/ 0 w 1056"/>
                <a:gd name="T3" fmla="*/ 0 h 1346"/>
                <a:gd name="T4" fmla="*/ 1049 w 1056"/>
                <a:gd name="T5" fmla="*/ 1345 h 1346"/>
                <a:gd name="T6" fmla="*/ 1055 w 1056"/>
                <a:gd name="T7" fmla="*/ 1339 h 1346"/>
                <a:gd name="T8" fmla="*/ 1049 w 1056"/>
                <a:gd name="T9" fmla="*/ 1339 h 1346"/>
                <a:gd name="T10" fmla="*/ 0 w 1056"/>
                <a:gd name="T11" fmla="*/ 0 h 1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1346">
                  <a:moveTo>
                    <a:pt x="0" y="0"/>
                  </a:moveTo>
                  <a:lnTo>
                    <a:pt x="0" y="0"/>
                  </a:lnTo>
                  <a:lnTo>
                    <a:pt x="1049" y="1345"/>
                  </a:lnTo>
                  <a:lnTo>
                    <a:pt x="1055" y="1339"/>
                  </a:lnTo>
                  <a:lnTo>
                    <a:pt x="1049" y="1339"/>
                  </a:lnTo>
                  <a:lnTo>
                    <a:pt x="0" y="0"/>
                  </a:lnTo>
                </a:path>
              </a:pathLst>
            </a:custGeom>
            <a:solidFill>
              <a:srgbClr val="F897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95" name="Freeform 34">
              <a:extLst>
                <a:ext uri="{FF2B5EF4-FFF2-40B4-BE49-F238E27FC236}">
                  <a16:creationId xmlns:a16="http://schemas.microsoft.com/office/drawing/2014/main" xmlns="" id="{78BB811B-1CF6-45F7-84B5-7AFCC0830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2038" y="2079773"/>
              <a:ext cx="104501" cy="133218"/>
            </a:xfrm>
            <a:custGeom>
              <a:avLst/>
              <a:gdLst>
                <a:gd name="T0" fmla="*/ 401 w 402"/>
                <a:gd name="T1" fmla="*/ 0 h 512"/>
                <a:gd name="T2" fmla="*/ 0 w 402"/>
                <a:gd name="T3" fmla="*/ 511 h 512"/>
                <a:gd name="T4" fmla="*/ 401 w 402"/>
                <a:gd name="T5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2" h="512">
                  <a:moveTo>
                    <a:pt x="401" y="0"/>
                  </a:moveTo>
                  <a:lnTo>
                    <a:pt x="0" y="511"/>
                  </a:lnTo>
                  <a:lnTo>
                    <a:pt x="401" y="0"/>
                  </a:lnTo>
                </a:path>
              </a:pathLst>
            </a:custGeom>
            <a:solidFill>
              <a:srgbClr val="F897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96" name="Freeform 37">
              <a:extLst>
                <a:ext uri="{FF2B5EF4-FFF2-40B4-BE49-F238E27FC236}">
                  <a16:creationId xmlns:a16="http://schemas.microsoft.com/office/drawing/2014/main" xmlns="" id="{35856A89-DC2F-4176-950B-38A176B29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1192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7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97" name="Freeform 38">
              <a:extLst>
                <a:ext uri="{FF2B5EF4-FFF2-40B4-BE49-F238E27FC236}">
                  <a16:creationId xmlns:a16="http://schemas.microsoft.com/office/drawing/2014/main" xmlns="" id="{2042A971-7D49-4FCD-B3A3-0F1A7A18F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2431192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897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98" name="Freeform 50">
              <a:extLst>
                <a:ext uri="{FF2B5EF4-FFF2-40B4-BE49-F238E27FC236}">
                  <a16:creationId xmlns:a16="http://schemas.microsoft.com/office/drawing/2014/main" xmlns="" id="{090C6593-CD0F-47D7-878C-31BCE644A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5012" y="3058235"/>
              <a:ext cx="1148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383A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99" name="Freeform 51">
              <a:extLst>
                <a:ext uri="{FF2B5EF4-FFF2-40B4-BE49-F238E27FC236}">
                  <a16:creationId xmlns:a16="http://schemas.microsoft.com/office/drawing/2014/main" xmlns="" id="{046C91CF-785C-4A6E-8C4F-84B95F06B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5012" y="3058235"/>
              <a:ext cx="1148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383A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00" name="Freeform 52">
              <a:extLst>
                <a:ext uri="{FF2B5EF4-FFF2-40B4-BE49-F238E27FC236}">
                  <a16:creationId xmlns:a16="http://schemas.microsoft.com/office/drawing/2014/main" xmlns="" id="{8C3F9873-B260-400A-8ACA-FF6B1E79E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511" y="2701075"/>
              <a:ext cx="1263192" cy="708582"/>
            </a:xfrm>
            <a:custGeom>
              <a:avLst/>
              <a:gdLst>
                <a:gd name="T0" fmla="*/ 1055 w 4849"/>
                <a:gd name="T1" fmla="*/ 1370 h 2722"/>
                <a:gd name="T2" fmla="*/ 1055 w 4849"/>
                <a:gd name="T3" fmla="*/ 1370 h 2722"/>
                <a:gd name="T4" fmla="*/ 1055 w 4849"/>
                <a:gd name="T5" fmla="*/ 1370 h 2722"/>
                <a:gd name="T6" fmla="*/ 1055 w 4849"/>
                <a:gd name="T7" fmla="*/ 1370 h 2722"/>
                <a:gd name="T8" fmla="*/ 1055 w 4849"/>
                <a:gd name="T9" fmla="*/ 1370 h 2722"/>
                <a:gd name="T10" fmla="*/ 1055 w 4849"/>
                <a:gd name="T11" fmla="*/ 1370 h 2722"/>
                <a:gd name="T12" fmla="*/ 1067 w 4849"/>
                <a:gd name="T13" fmla="*/ 1370 h 2722"/>
                <a:gd name="T14" fmla="*/ 1067 w 4849"/>
                <a:gd name="T15" fmla="*/ 1370 h 2722"/>
                <a:gd name="T16" fmla="*/ 2739 w 4849"/>
                <a:gd name="T17" fmla="*/ 0 h 2722"/>
                <a:gd name="T18" fmla="*/ 6 w 4849"/>
                <a:gd name="T19" fmla="*/ 0 h 2722"/>
                <a:gd name="T20" fmla="*/ 1055 w 4849"/>
                <a:gd name="T21" fmla="*/ 1357 h 2722"/>
                <a:gd name="T22" fmla="*/ 0 w 4849"/>
                <a:gd name="T23" fmla="*/ 2721 h 2722"/>
                <a:gd name="T24" fmla="*/ 2732 w 4849"/>
                <a:gd name="T25" fmla="*/ 2721 h 2722"/>
                <a:gd name="T26" fmla="*/ 3183 w 4849"/>
                <a:gd name="T27" fmla="*/ 2141 h 2722"/>
                <a:gd name="T28" fmla="*/ 3183 w 4849"/>
                <a:gd name="T29" fmla="*/ 2141 h 2722"/>
                <a:gd name="T30" fmla="*/ 3793 w 4849"/>
                <a:gd name="T31" fmla="*/ 1370 h 2722"/>
                <a:gd name="T32" fmla="*/ 3781 w 4849"/>
                <a:gd name="T33" fmla="*/ 1351 h 2722"/>
                <a:gd name="T34" fmla="*/ 3170 w 4849"/>
                <a:gd name="T35" fmla="*/ 550 h 2722"/>
                <a:gd name="T36" fmla="*/ 3170 w 4849"/>
                <a:gd name="T37" fmla="*/ 550 h 2722"/>
                <a:gd name="T38" fmla="*/ 2739 w 4849"/>
                <a:gd name="T39" fmla="*/ 0 h 2722"/>
                <a:gd name="T40" fmla="*/ 4842 w 4849"/>
                <a:gd name="T41" fmla="*/ 0 h 2722"/>
                <a:gd name="T42" fmla="*/ 4836 w 4849"/>
                <a:gd name="T43" fmla="*/ 0 h 2722"/>
                <a:gd name="T44" fmla="*/ 4848 w 4849"/>
                <a:gd name="T45" fmla="*/ 13 h 2722"/>
                <a:gd name="T46" fmla="*/ 4848 w 4849"/>
                <a:gd name="T47" fmla="*/ 13 h 2722"/>
                <a:gd name="T48" fmla="*/ 4842 w 4849"/>
                <a:gd name="T49" fmla="*/ 0 h 2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49" h="2722">
                  <a:moveTo>
                    <a:pt x="1055" y="1370"/>
                  </a:moveTo>
                  <a:lnTo>
                    <a:pt x="1055" y="1370"/>
                  </a:lnTo>
                  <a:close/>
                  <a:moveTo>
                    <a:pt x="1055" y="1370"/>
                  </a:moveTo>
                  <a:lnTo>
                    <a:pt x="1055" y="1370"/>
                  </a:lnTo>
                  <a:close/>
                  <a:moveTo>
                    <a:pt x="1055" y="1370"/>
                  </a:moveTo>
                  <a:lnTo>
                    <a:pt x="1055" y="1370"/>
                  </a:lnTo>
                  <a:close/>
                  <a:moveTo>
                    <a:pt x="1067" y="1370"/>
                  </a:moveTo>
                  <a:lnTo>
                    <a:pt x="1067" y="1370"/>
                  </a:lnTo>
                  <a:close/>
                  <a:moveTo>
                    <a:pt x="2739" y="0"/>
                  </a:moveTo>
                  <a:lnTo>
                    <a:pt x="6" y="0"/>
                  </a:lnTo>
                  <a:lnTo>
                    <a:pt x="1055" y="1357"/>
                  </a:lnTo>
                  <a:lnTo>
                    <a:pt x="0" y="2721"/>
                  </a:lnTo>
                  <a:lnTo>
                    <a:pt x="2732" y="2721"/>
                  </a:lnTo>
                  <a:lnTo>
                    <a:pt x="3183" y="2141"/>
                  </a:lnTo>
                  <a:lnTo>
                    <a:pt x="3183" y="2141"/>
                  </a:lnTo>
                  <a:lnTo>
                    <a:pt x="3793" y="1370"/>
                  </a:lnTo>
                  <a:lnTo>
                    <a:pt x="3781" y="1351"/>
                  </a:lnTo>
                  <a:lnTo>
                    <a:pt x="3170" y="550"/>
                  </a:lnTo>
                  <a:lnTo>
                    <a:pt x="3170" y="550"/>
                  </a:lnTo>
                  <a:lnTo>
                    <a:pt x="2739" y="0"/>
                  </a:lnTo>
                  <a:close/>
                  <a:moveTo>
                    <a:pt x="4842" y="0"/>
                  </a:moveTo>
                  <a:lnTo>
                    <a:pt x="4836" y="0"/>
                  </a:lnTo>
                  <a:lnTo>
                    <a:pt x="4848" y="13"/>
                  </a:lnTo>
                  <a:lnTo>
                    <a:pt x="4848" y="13"/>
                  </a:lnTo>
                  <a:lnTo>
                    <a:pt x="4842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01" name="Freeform 58">
              <a:extLst>
                <a:ext uri="{FF2B5EF4-FFF2-40B4-BE49-F238E27FC236}">
                  <a16:creationId xmlns:a16="http://schemas.microsoft.com/office/drawing/2014/main" xmlns="" id="{58CB17E6-8E60-4154-8AFC-6DDEF682E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8258" y="2701074"/>
              <a:ext cx="3446" cy="3445"/>
            </a:xfrm>
            <a:custGeom>
              <a:avLst/>
              <a:gdLst>
                <a:gd name="T0" fmla="*/ 6 w 13"/>
                <a:gd name="T1" fmla="*/ 0 h 14"/>
                <a:gd name="T2" fmla="*/ 0 w 13"/>
                <a:gd name="T3" fmla="*/ 0 h 14"/>
                <a:gd name="T4" fmla="*/ 12 w 13"/>
                <a:gd name="T5" fmla="*/ 13 h 14"/>
                <a:gd name="T6" fmla="*/ 12 w 13"/>
                <a:gd name="T7" fmla="*/ 13 h 14"/>
                <a:gd name="T8" fmla="*/ 6 w 13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4">
                  <a:moveTo>
                    <a:pt x="6" y="0"/>
                  </a:moveTo>
                  <a:lnTo>
                    <a:pt x="0" y="0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6" y="0"/>
                  </a:lnTo>
                </a:path>
              </a:pathLst>
            </a:custGeom>
            <a:solidFill>
              <a:srgbClr val="F383A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02" name="Freeform 67">
              <a:extLst>
                <a:ext uri="{FF2B5EF4-FFF2-40B4-BE49-F238E27FC236}">
                  <a16:creationId xmlns:a16="http://schemas.microsoft.com/office/drawing/2014/main" xmlns="" id="{5A92D2BD-409C-496A-B4A8-6DED6DD7B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5272" y="2453014"/>
              <a:ext cx="742986" cy="249209"/>
            </a:xfrm>
            <a:custGeom>
              <a:avLst/>
              <a:gdLst>
                <a:gd name="T0" fmla="*/ 2110 w 2851"/>
                <a:gd name="T1" fmla="*/ 0 h 956"/>
                <a:gd name="T2" fmla="*/ 0 w 2851"/>
                <a:gd name="T3" fmla="*/ 0 h 956"/>
                <a:gd name="T4" fmla="*/ 753 w 2851"/>
                <a:gd name="T5" fmla="*/ 955 h 956"/>
                <a:gd name="T6" fmla="*/ 2850 w 2851"/>
                <a:gd name="T7" fmla="*/ 955 h 956"/>
                <a:gd name="T8" fmla="*/ 2110 w 2851"/>
                <a:gd name="T9" fmla="*/ 0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1" h="956">
                  <a:moveTo>
                    <a:pt x="2110" y="0"/>
                  </a:moveTo>
                  <a:lnTo>
                    <a:pt x="0" y="0"/>
                  </a:lnTo>
                  <a:lnTo>
                    <a:pt x="753" y="955"/>
                  </a:lnTo>
                  <a:lnTo>
                    <a:pt x="2850" y="955"/>
                  </a:lnTo>
                  <a:lnTo>
                    <a:pt x="211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03" name="Freeform 69">
              <a:extLst>
                <a:ext uri="{FF2B5EF4-FFF2-40B4-BE49-F238E27FC236}">
                  <a16:creationId xmlns:a16="http://schemas.microsoft.com/office/drawing/2014/main" xmlns="" id="{C6BA4C68-E04B-44C3-B515-74DA06651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1640" y="2701074"/>
              <a:ext cx="548915" cy="357162"/>
            </a:xfrm>
            <a:custGeom>
              <a:avLst/>
              <a:gdLst>
                <a:gd name="T0" fmla="*/ 2097 w 2110"/>
                <a:gd name="T1" fmla="*/ 0 h 1371"/>
                <a:gd name="T2" fmla="*/ 0 w 2110"/>
                <a:gd name="T3" fmla="*/ 0 h 1371"/>
                <a:gd name="T4" fmla="*/ 431 w 2110"/>
                <a:gd name="T5" fmla="*/ 550 h 1371"/>
                <a:gd name="T6" fmla="*/ 431 w 2110"/>
                <a:gd name="T7" fmla="*/ 550 h 1371"/>
                <a:gd name="T8" fmla="*/ 1042 w 2110"/>
                <a:gd name="T9" fmla="*/ 1351 h 1371"/>
                <a:gd name="T10" fmla="*/ 1054 w 2110"/>
                <a:gd name="T11" fmla="*/ 1370 h 1371"/>
                <a:gd name="T12" fmla="*/ 1054 w 2110"/>
                <a:gd name="T13" fmla="*/ 1364 h 1371"/>
                <a:gd name="T14" fmla="*/ 2109 w 2110"/>
                <a:gd name="T15" fmla="*/ 13 h 1371"/>
                <a:gd name="T16" fmla="*/ 2097 w 2110"/>
                <a:gd name="T17" fmla="*/ 0 h 1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0" h="1371">
                  <a:moveTo>
                    <a:pt x="2097" y="0"/>
                  </a:moveTo>
                  <a:lnTo>
                    <a:pt x="0" y="0"/>
                  </a:lnTo>
                  <a:lnTo>
                    <a:pt x="431" y="550"/>
                  </a:lnTo>
                  <a:lnTo>
                    <a:pt x="431" y="550"/>
                  </a:lnTo>
                  <a:lnTo>
                    <a:pt x="1042" y="1351"/>
                  </a:lnTo>
                  <a:lnTo>
                    <a:pt x="1054" y="1370"/>
                  </a:lnTo>
                  <a:lnTo>
                    <a:pt x="1054" y="1364"/>
                  </a:lnTo>
                  <a:lnTo>
                    <a:pt x="2109" y="13"/>
                  </a:lnTo>
                  <a:lnTo>
                    <a:pt x="2097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04" name="Freeform 71">
              <a:extLst>
                <a:ext uri="{FF2B5EF4-FFF2-40B4-BE49-F238E27FC236}">
                  <a16:creationId xmlns:a16="http://schemas.microsoft.com/office/drawing/2014/main" xmlns="" id="{4E6C388A-27AB-4C54-94BA-A1D0A822F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8258" y="3379796"/>
              <a:ext cx="24116" cy="32156"/>
            </a:xfrm>
            <a:custGeom>
              <a:avLst/>
              <a:gdLst>
                <a:gd name="T0" fmla="*/ 92 w 93"/>
                <a:gd name="T1" fmla="*/ 0 h 125"/>
                <a:gd name="T2" fmla="*/ 0 w 93"/>
                <a:gd name="T3" fmla="*/ 118 h 125"/>
                <a:gd name="T4" fmla="*/ 0 w 93"/>
                <a:gd name="T5" fmla="*/ 124 h 125"/>
                <a:gd name="T6" fmla="*/ 92 w 93"/>
                <a:gd name="T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25">
                  <a:moveTo>
                    <a:pt x="92" y="0"/>
                  </a:moveTo>
                  <a:lnTo>
                    <a:pt x="0" y="118"/>
                  </a:lnTo>
                  <a:lnTo>
                    <a:pt x="0" y="124"/>
                  </a:lnTo>
                  <a:lnTo>
                    <a:pt x="92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05" name="Freeform 72">
              <a:extLst>
                <a:ext uri="{FF2B5EF4-FFF2-40B4-BE49-F238E27FC236}">
                  <a16:creationId xmlns:a16="http://schemas.microsoft.com/office/drawing/2014/main" xmlns="" id="{221A7E67-2506-4DC5-8618-9EE7551EE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8258" y="3379796"/>
              <a:ext cx="24116" cy="32156"/>
            </a:xfrm>
            <a:custGeom>
              <a:avLst/>
              <a:gdLst>
                <a:gd name="T0" fmla="*/ 92 w 93"/>
                <a:gd name="T1" fmla="*/ 0 h 125"/>
                <a:gd name="T2" fmla="*/ 0 w 93"/>
                <a:gd name="T3" fmla="*/ 118 h 125"/>
                <a:gd name="T4" fmla="*/ 0 w 93"/>
                <a:gd name="T5" fmla="*/ 124 h 125"/>
                <a:gd name="T6" fmla="*/ 92 w 93"/>
                <a:gd name="T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25">
                  <a:moveTo>
                    <a:pt x="92" y="0"/>
                  </a:moveTo>
                  <a:lnTo>
                    <a:pt x="0" y="118"/>
                  </a:lnTo>
                  <a:lnTo>
                    <a:pt x="0" y="124"/>
                  </a:lnTo>
                  <a:lnTo>
                    <a:pt x="92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06" name="Freeform 73">
              <a:extLst>
                <a:ext uri="{FF2B5EF4-FFF2-40B4-BE49-F238E27FC236}">
                  <a16:creationId xmlns:a16="http://schemas.microsoft.com/office/drawing/2014/main" xmlns="" id="{0869AAA2-4236-45FE-9BFE-2DBECAA17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0554" y="2704519"/>
              <a:ext cx="273309" cy="675277"/>
            </a:xfrm>
            <a:custGeom>
              <a:avLst/>
              <a:gdLst>
                <a:gd name="T0" fmla="*/ 1041 w 1049"/>
                <a:gd name="T1" fmla="*/ 1357 h 2591"/>
                <a:gd name="T2" fmla="*/ 1041 w 1049"/>
                <a:gd name="T3" fmla="*/ 1357 h 2591"/>
                <a:gd name="T4" fmla="*/ 1041 w 1049"/>
                <a:gd name="T5" fmla="*/ 1357 h 2591"/>
                <a:gd name="T6" fmla="*/ 1041 w 1049"/>
                <a:gd name="T7" fmla="*/ 1357 h 2591"/>
                <a:gd name="T8" fmla="*/ 0 w 1049"/>
                <a:gd name="T9" fmla="*/ 0 h 2591"/>
                <a:gd name="T10" fmla="*/ 0 w 1049"/>
                <a:gd name="T11" fmla="*/ 0 h 2591"/>
                <a:gd name="T12" fmla="*/ 1041 w 1049"/>
                <a:gd name="T13" fmla="*/ 1344 h 2591"/>
                <a:gd name="T14" fmla="*/ 1035 w 1049"/>
                <a:gd name="T15" fmla="*/ 1344 h 2591"/>
                <a:gd name="T16" fmla="*/ 1041 w 1049"/>
                <a:gd name="T17" fmla="*/ 1351 h 2591"/>
                <a:gd name="T18" fmla="*/ 1041 w 1049"/>
                <a:gd name="T19" fmla="*/ 1351 h 2591"/>
                <a:gd name="T20" fmla="*/ 80 w 1049"/>
                <a:gd name="T21" fmla="*/ 2590 h 2591"/>
                <a:gd name="T22" fmla="*/ 1048 w 1049"/>
                <a:gd name="T23" fmla="*/ 1344 h 2591"/>
                <a:gd name="T24" fmla="*/ 0 w 1049"/>
                <a:gd name="T25" fmla="*/ 0 h 2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9" h="2591">
                  <a:moveTo>
                    <a:pt x="1041" y="1357"/>
                  </a:moveTo>
                  <a:lnTo>
                    <a:pt x="1041" y="1357"/>
                  </a:lnTo>
                  <a:close/>
                  <a:moveTo>
                    <a:pt x="1041" y="1357"/>
                  </a:moveTo>
                  <a:lnTo>
                    <a:pt x="1041" y="1357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1041" y="1344"/>
                  </a:lnTo>
                  <a:lnTo>
                    <a:pt x="1035" y="1344"/>
                  </a:lnTo>
                  <a:lnTo>
                    <a:pt x="1041" y="1351"/>
                  </a:lnTo>
                  <a:lnTo>
                    <a:pt x="1041" y="1351"/>
                  </a:lnTo>
                  <a:lnTo>
                    <a:pt x="80" y="2590"/>
                  </a:lnTo>
                  <a:lnTo>
                    <a:pt x="1048" y="1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07" name="Freeform 74">
              <a:extLst>
                <a:ext uri="{FF2B5EF4-FFF2-40B4-BE49-F238E27FC236}">
                  <a16:creationId xmlns:a16="http://schemas.microsoft.com/office/drawing/2014/main" xmlns="" id="{551DBBDF-B8D8-4566-A0D1-EF803D9A1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08" name="Freeform 75">
              <a:extLst>
                <a:ext uri="{FF2B5EF4-FFF2-40B4-BE49-F238E27FC236}">
                  <a16:creationId xmlns:a16="http://schemas.microsoft.com/office/drawing/2014/main" xmlns="" id="{748A8671-073C-408C-892B-77C698CA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09" name="Freeform 76">
              <a:extLst>
                <a:ext uri="{FF2B5EF4-FFF2-40B4-BE49-F238E27FC236}">
                  <a16:creationId xmlns:a16="http://schemas.microsoft.com/office/drawing/2014/main" xmlns="" id="{6DC881C5-5B70-4103-8E0C-BDA7E67B5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0554" y="2704519"/>
              <a:ext cx="273309" cy="675277"/>
            </a:xfrm>
            <a:custGeom>
              <a:avLst/>
              <a:gdLst>
                <a:gd name="T0" fmla="*/ 0 w 1049"/>
                <a:gd name="T1" fmla="*/ 0 h 2591"/>
                <a:gd name="T2" fmla="*/ 0 w 1049"/>
                <a:gd name="T3" fmla="*/ 0 h 2591"/>
                <a:gd name="T4" fmla="*/ 1041 w 1049"/>
                <a:gd name="T5" fmla="*/ 1344 h 2591"/>
                <a:gd name="T6" fmla="*/ 1035 w 1049"/>
                <a:gd name="T7" fmla="*/ 1344 h 2591"/>
                <a:gd name="T8" fmla="*/ 1041 w 1049"/>
                <a:gd name="T9" fmla="*/ 1351 h 2591"/>
                <a:gd name="T10" fmla="*/ 1041 w 1049"/>
                <a:gd name="T11" fmla="*/ 1351 h 2591"/>
                <a:gd name="T12" fmla="*/ 80 w 1049"/>
                <a:gd name="T13" fmla="*/ 2590 h 2591"/>
                <a:gd name="T14" fmla="*/ 1048 w 1049"/>
                <a:gd name="T15" fmla="*/ 1344 h 2591"/>
                <a:gd name="T16" fmla="*/ 0 w 1049"/>
                <a:gd name="T17" fmla="*/ 0 h 2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9" h="2591">
                  <a:moveTo>
                    <a:pt x="0" y="0"/>
                  </a:moveTo>
                  <a:lnTo>
                    <a:pt x="0" y="0"/>
                  </a:lnTo>
                  <a:lnTo>
                    <a:pt x="1041" y="1344"/>
                  </a:lnTo>
                  <a:lnTo>
                    <a:pt x="1035" y="1344"/>
                  </a:lnTo>
                  <a:lnTo>
                    <a:pt x="1041" y="1351"/>
                  </a:lnTo>
                  <a:lnTo>
                    <a:pt x="1041" y="1351"/>
                  </a:lnTo>
                  <a:lnTo>
                    <a:pt x="80" y="2590"/>
                  </a:lnTo>
                  <a:lnTo>
                    <a:pt x="1048" y="1344"/>
                  </a:lnTo>
                  <a:lnTo>
                    <a:pt x="0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10" name="Freeform 77">
              <a:extLst>
                <a:ext uri="{FF2B5EF4-FFF2-40B4-BE49-F238E27FC236}">
                  <a16:creationId xmlns:a16="http://schemas.microsoft.com/office/drawing/2014/main" xmlns="" id="{E82A31FF-DDBF-4FAA-82A2-143C9B14C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0554" y="2704519"/>
              <a:ext cx="271013" cy="350272"/>
            </a:xfrm>
            <a:custGeom>
              <a:avLst/>
              <a:gdLst>
                <a:gd name="T0" fmla="*/ 0 w 1042"/>
                <a:gd name="T1" fmla="*/ 0 h 1345"/>
                <a:gd name="T2" fmla="*/ 0 w 1042"/>
                <a:gd name="T3" fmla="*/ 0 h 1345"/>
                <a:gd name="T4" fmla="*/ 1035 w 1042"/>
                <a:gd name="T5" fmla="*/ 1344 h 1345"/>
                <a:gd name="T6" fmla="*/ 1041 w 1042"/>
                <a:gd name="T7" fmla="*/ 1344 h 1345"/>
                <a:gd name="T8" fmla="*/ 0 w 1042"/>
                <a:gd name="T9" fmla="*/ 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2" h="1345">
                  <a:moveTo>
                    <a:pt x="0" y="0"/>
                  </a:moveTo>
                  <a:lnTo>
                    <a:pt x="0" y="0"/>
                  </a:lnTo>
                  <a:lnTo>
                    <a:pt x="1035" y="1344"/>
                  </a:lnTo>
                  <a:lnTo>
                    <a:pt x="1041" y="1344"/>
                  </a:ln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11" name="Freeform 78">
              <a:extLst>
                <a:ext uri="{FF2B5EF4-FFF2-40B4-BE49-F238E27FC236}">
                  <a16:creationId xmlns:a16="http://schemas.microsoft.com/office/drawing/2014/main" xmlns="" id="{276BE8C5-AB4F-4BEB-8CAA-BC902EA9D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0554" y="2704519"/>
              <a:ext cx="271013" cy="350272"/>
            </a:xfrm>
            <a:custGeom>
              <a:avLst/>
              <a:gdLst>
                <a:gd name="T0" fmla="*/ 0 w 1042"/>
                <a:gd name="T1" fmla="*/ 0 h 1345"/>
                <a:gd name="T2" fmla="*/ 0 w 1042"/>
                <a:gd name="T3" fmla="*/ 0 h 1345"/>
                <a:gd name="T4" fmla="*/ 1035 w 1042"/>
                <a:gd name="T5" fmla="*/ 1344 h 1345"/>
                <a:gd name="T6" fmla="*/ 1041 w 1042"/>
                <a:gd name="T7" fmla="*/ 1344 h 1345"/>
                <a:gd name="T8" fmla="*/ 0 w 1042"/>
                <a:gd name="T9" fmla="*/ 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2" h="1345">
                  <a:moveTo>
                    <a:pt x="0" y="0"/>
                  </a:moveTo>
                  <a:lnTo>
                    <a:pt x="0" y="0"/>
                  </a:lnTo>
                  <a:lnTo>
                    <a:pt x="1035" y="1344"/>
                  </a:lnTo>
                  <a:lnTo>
                    <a:pt x="1041" y="1344"/>
                  </a:ln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12" name="Freeform 79">
              <a:extLst>
                <a:ext uri="{FF2B5EF4-FFF2-40B4-BE49-F238E27FC236}">
                  <a16:creationId xmlns:a16="http://schemas.microsoft.com/office/drawing/2014/main" xmlns="" id="{108DF86A-33DE-45B9-BD63-C1D1D6B7D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13" name="Freeform 80">
              <a:extLst>
                <a:ext uri="{FF2B5EF4-FFF2-40B4-BE49-F238E27FC236}">
                  <a16:creationId xmlns:a16="http://schemas.microsoft.com/office/drawing/2014/main" xmlns="" id="{5D7AA767-1608-40D0-BF28-84DC3EB19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14" name="Freeform 81">
              <a:extLst>
                <a:ext uri="{FF2B5EF4-FFF2-40B4-BE49-F238E27FC236}">
                  <a16:creationId xmlns:a16="http://schemas.microsoft.com/office/drawing/2014/main" xmlns="" id="{4E376A84-3632-4B4E-BAAC-332974D2F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15" name="Freeform 82">
              <a:extLst>
                <a:ext uri="{FF2B5EF4-FFF2-40B4-BE49-F238E27FC236}">
                  <a16:creationId xmlns:a16="http://schemas.microsoft.com/office/drawing/2014/main" xmlns="" id="{4930ABBA-3390-408A-B32F-6D0CA97EE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66" y="3058235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16" name="Freeform 83">
              <a:extLst>
                <a:ext uri="{FF2B5EF4-FFF2-40B4-BE49-F238E27FC236}">
                  <a16:creationId xmlns:a16="http://schemas.microsoft.com/office/drawing/2014/main" xmlns="" id="{60D170C9-0142-49E0-B67B-CAE246887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8717" y="3054791"/>
              <a:ext cx="1017443" cy="598332"/>
            </a:xfrm>
            <a:custGeom>
              <a:avLst/>
              <a:gdLst>
                <a:gd name="T0" fmla="*/ 2832 w 3905"/>
                <a:gd name="T1" fmla="*/ 1364 h 2296"/>
                <a:gd name="T2" fmla="*/ 734 w 3905"/>
                <a:gd name="T3" fmla="*/ 1364 h 2296"/>
                <a:gd name="T4" fmla="*/ 0 w 3905"/>
                <a:gd name="T5" fmla="*/ 2295 h 2296"/>
                <a:gd name="T6" fmla="*/ 2110 w 3905"/>
                <a:gd name="T7" fmla="*/ 2295 h 2296"/>
                <a:gd name="T8" fmla="*/ 2838 w 3905"/>
                <a:gd name="T9" fmla="*/ 1364 h 2296"/>
                <a:gd name="T10" fmla="*/ 2832 w 3905"/>
                <a:gd name="T11" fmla="*/ 1364 h 2296"/>
                <a:gd name="T12" fmla="*/ 3904 w 3905"/>
                <a:gd name="T13" fmla="*/ 0 h 2296"/>
                <a:gd name="T14" fmla="*/ 3898 w 3905"/>
                <a:gd name="T15" fmla="*/ 0 h 2296"/>
                <a:gd name="T16" fmla="*/ 3904 w 3905"/>
                <a:gd name="T17" fmla="*/ 7 h 2296"/>
                <a:gd name="T18" fmla="*/ 3904 w 3905"/>
                <a:gd name="T19" fmla="*/ 0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05" h="2296">
                  <a:moveTo>
                    <a:pt x="2832" y="1364"/>
                  </a:moveTo>
                  <a:lnTo>
                    <a:pt x="734" y="1364"/>
                  </a:lnTo>
                  <a:lnTo>
                    <a:pt x="0" y="2295"/>
                  </a:lnTo>
                  <a:lnTo>
                    <a:pt x="2110" y="2295"/>
                  </a:lnTo>
                  <a:lnTo>
                    <a:pt x="2838" y="1364"/>
                  </a:lnTo>
                  <a:lnTo>
                    <a:pt x="2832" y="1364"/>
                  </a:lnTo>
                  <a:close/>
                  <a:moveTo>
                    <a:pt x="3904" y="0"/>
                  </a:moveTo>
                  <a:lnTo>
                    <a:pt x="3898" y="0"/>
                  </a:lnTo>
                  <a:lnTo>
                    <a:pt x="3904" y="7"/>
                  </a:lnTo>
                  <a:lnTo>
                    <a:pt x="3904" y="0"/>
                  </a:lnTo>
                  <a:close/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17" name="Freeform 84">
              <a:extLst>
                <a:ext uri="{FF2B5EF4-FFF2-40B4-BE49-F238E27FC236}">
                  <a16:creationId xmlns:a16="http://schemas.microsoft.com/office/drawing/2014/main" xmlns="" id="{3DF75140-3B53-4ECA-99A6-2F29E55E0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8717" y="3409656"/>
              <a:ext cx="739541" cy="242319"/>
            </a:xfrm>
            <a:custGeom>
              <a:avLst/>
              <a:gdLst>
                <a:gd name="T0" fmla="*/ 2832 w 2839"/>
                <a:gd name="T1" fmla="*/ 0 h 932"/>
                <a:gd name="T2" fmla="*/ 734 w 2839"/>
                <a:gd name="T3" fmla="*/ 0 h 932"/>
                <a:gd name="T4" fmla="*/ 0 w 2839"/>
                <a:gd name="T5" fmla="*/ 931 h 932"/>
                <a:gd name="T6" fmla="*/ 2110 w 2839"/>
                <a:gd name="T7" fmla="*/ 931 h 932"/>
                <a:gd name="T8" fmla="*/ 2838 w 2839"/>
                <a:gd name="T9" fmla="*/ 0 h 932"/>
                <a:gd name="T10" fmla="*/ 2832 w 2839"/>
                <a:gd name="T11" fmla="*/ 0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39" h="932">
                  <a:moveTo>
                    <a:pt x="2832" y="0"/>
                  </a:moveTo>
                  <a:lnTo>
                    <a:pt x="734" y="0"/>
                  </a:lnTo>
                  <a:lnTo>
                    <a:pt x="0" y="931"/>
                  </a:lnTo>
                  <a:lnTo>
                    <a:pt x="2110" y="931"/>
                  </a:lnTo>
                  <a:lnTo>
                    <a:pt x="2838" y="0"/>
                  </a:lnTo>
                  <a:lnTo>
                    <a:pt x="283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18" name="Freeform 85">
              <a:extLst>
                <a:ext uri="{FF2B5EF4-FFF2-40B4-BE49-F238E27FC236}">
                  <a16:creationId xmlns:a16="http://schemas.microsoft.com/office/drawing/2014/main" xmlns="" id="{B97D0CDB-649C-4E37-A68F-969863205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863" y="3054791"/>
              <a:ext cx="2297" cy="2297"/>
            </a:xfrm>
            <a:custGeom>
              <a:avLst/>
              <a:gdLst>
                <a:gd name="T0" fmla="*/ 6 w 7"/>
                <a:gd name="T1" fmla="*/ 0 h 8"/>
                <a:gd name="T2" fmla="*/ 0 w 7"/>
                <a:gd name="T3" fmla="*/ 0 h 8"/>
                <a:gd name="T4" fmla="*/ 6 w 7"/>
                <a:gd name="T5" fmla="*/ 7 h 8"/>
                <a:gd name="T6" fmla="*/ 6 w 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8">
                  <a:moveTo>
                    <a:pt x="6" y="0"/>
                  </a:moveTo>
                  <a:lnTo>
                    <a:pt x="0" y="0"/>
                  </a:lnTo>
                  <a:lnTo>
                    <a:pt x="6" y="7"/>
                  </a:lnTo>
                  <a:lnTo>
                    <a:pt x="6" y="0"/>
                  </a:lnTo>
                </a:path>
              </a:pathLst>
            </a:custGeom>
            <a:solidFill>
              <a:srgbClr val="F061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19" name="Freeform 86">
              <a:extLst>
                <a:ext uri="{FF2B5EF4-FFF2-40B4-BE49-F238E27FC236}">
                  <a16:creationId xmlns:a16="http://schemas.microsoft.com/office/drawing/2014/main" xmlns="" id="{BE160AC8-7FD3-44E4-A5A7-799D5E83F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9343" y="3058236"/>
              <a:ext cx="546618" cy="352569"/>
            </a:xfrm>
            <a:custGeom>
              <a:avLst/>
              <a:gdLst>
                <a:gd name="T0" fmla="*/ 1061 w 2099"/>
                <a:gd name="T1" fmla="*/ 0 h 1352"/>
                <a:gd name="T2" fmla="*/ 451 w 2099"/>
                <a:gd name="T3" fmla="*/ 771 h 1352"/>
                <a:gd name="T4" fmla="*/ 451 w 2099"/>
                <a:gd name="T5" fmla="*/ 771 h 1352"/>
                <a:gd name="T6" fmla="*/ 0 w 2099"/>
                <a:gd name="T7" fmla="*/ 1351 h 1352"/>
                <a:gd name="T8" fmla="*/ 2098 w 2099"/>
                <a:gd name="T9" fmla="*/ 1351 h 1352"/>
                <a:gd name="T10" fmla="*/ 1061 w 2099"/>
                <a:gd name="T11" fmla="*/ 0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9" h="1352">
                  <a:moveTo>
                    <a:pt x="1061" y="0"/>
                  </a:moveTo>
                  <a:lnTo>
                    <a:pt x="451" y="771"/>
                  </a:lnTo>
                  <a:lnTo>
                    <a:pt x="451" y="771"/>
                  </a:lnTo>
                  <a:lnTo>
                    <a:pt x="0" y="1351"/>
                  </a:lnTo>
                  <a:lnTo>
                    <a:pt x="2098" y="1351"/>
                  </a:lnTo>
                  <a:lnTo>
                    <a:pt x="1061" y="0"/>
                  </a:lnTo>
                </a:path>
              </a:pathLst>
            </a:custGeom>
            <a:solidFill>
              <a:srgbClr val="EE3F8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20" name="Freeform 87">
              <a:extLst>
                <a:ext uri="{FF2B5EF4-FFF2-40B4-BE49-F238E27FC236}">
                  <a16:creationId xmlns:a16="http://schemas.microsoft.com/office/drawing/2014/main" xmlns="" id="{AF3724AB-7058-4D71-B1E1-9D1274CF9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9343" y="3058236"/>
              <a:ext cx="546618" cy="352569"/>
            </a:xfrm>
            <a:custGeom>
              <a:avLst/>
              <a:gdLst>
                <a:gd name="T0" fmla="*/ 1061 w 2099"/>
                <a:gd name="T1" fmla="*/ 0 h 1352"/>
                <a:gd name="T2" fmla="*/ 451 w 2099"/>
                <a:gd name="T3" fmla="*/ 771 h 1352"/>
                <a:gd name="T4" fmla="*/ 451 w 2099"/>
                <a:gd name="T5" fmla="*/ 771 h 1352"/>
                <a:gd name="T6" fmla="*/ 0 w 2099"/>
                <a:gd name="T7" fmla="*/ 1351 h 1352"/>
                <a:gd name="T8" fmla="*/ 2098 w 2099"/>
                <a:gd name="T9" fmla="*/ 1351 h 1352"/>
                <a:gd name="T10" fmla="*/ 1061 w 2099"/>
                <a:gd name="T11" fmla="*/ 0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9" h="1352">
                  <a:moveTo>
                    <a:pt x="1061" y="0"/>
                  </a:moveTo>
                  <a:lnTo>
                    <a:pt x="451" y="771"/>
                  </a:lnTo>
                  <a:lnTo>
                    <a:pt x="451" y="771"/>
                  </a:lnTo>
                  <a:lnTo>
                    <a:pt x="0" y="1351"/>
                  </a:lnTo>
                  <a:lnTo>
                    <a:pt x="2098" y="1351"/>
                  </a:lnTo>
                  <a:lnTo>
                    <a:pt x="1061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21" name="Freeform 88">
              <a:extLst>
                <a:ext uri="{FF2B5EF4-FFF2-40B4-BE49-F238E27FC236}">
                  <a16:creationId xmlns:a16="http://schemas.microsoft.com/office/drawing/2014/main" xmlns="" id="{FC7346D9-19AD-40E9-B831-518DA17CC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5961" y="3054791"/>
              <a:ext cx="275606" cy="356014"/>
            </a:xfrm>
            <a:custGeom>
              <a:avLst/>
              <a:gdLst>
                <a:gd name="T0" fmla="*/ 1053 w 1060"/>
                <a:gd name="T1" fmla="*/ 0 h 1365"/>
                <a:gd name="T2" fmla="*/ 6 w 1060"/>
                <a:gd name="T3" fmla="*/ 1364 h 1365"/>
                <a:gd name="T4" fmla="*/ 0 w 1060"/>
                <a:gd name="T5" fmla="*/ 1364 h 1365"/>
                <a:gd name="T6" fmla="*/ 6 w 1060"/>
                <a:gd name="T7" fmla="*/ 1364 h 1365"/>
                <a:gd name="T8" fmla="*/ 98 w 1060"/>
                <a:gd name="T9" fmla="*/ 1246 h 1365"/>
                <a:gd name="T10" fmla="*/ 1059 w 1060"/>
                <a:gd name="T11" fmla="*/ 7 h 1365"/>
                <a:gd name="T12" fmla="*/ 1059 w 1060"/>
                <a:gd name="T13" fmla="*/ 7 h 1365"/>
                <a:gd name="T14" fmla="*/ 1053 w 1060"/>
                <a:gd name="T15" fmla="*/ 0 h 1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0" h="1365">
                  <a:moveTo>
                    <a:pt x="1053" y="0"/>
                  </a:moveTo>
                  <a:lnTo>
                    <a:pt x="6" y="1364"/>
                  </a:lnTo>
                  <a:lnTo>
                    <a:pt x="0" y="1364"/>
                  </a:lnTo>
                  <a:lnTo>
                    <a:pt x="6" y="1364"/>
                  </a:lnTo>
                  <a:lnTo>
                    <a:pt x="98" y="1246"/>
                  </a:lnTo>
                  <a:lnTo>
                    <a:pt x="1059" y="7"/>
                  </a:lnTo>
                  <a:lnTo>
                    <a:pt x="1059" y="7"/>
                  </a:lnTo>
                  <a:lnTo>
                    <a:pt x="1053" y="0"/>
                  </a:lnTo>
                </a:path>
              </a:pathLst>
            </a:custGeom>
            <a:solidFill>
              <a:srgbClr val="EE34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22" name="Freeform 89">
              <a:extLst>
                <a:ext uri="{FF2B5EF4-FFF2-40B4-BE49-F238E27FC236}">
                  <a16:creationId xmlns:a16="http://schemas.microsoft.com/office/drawing/2014/main" xmlns="" id="{5E828DAD-D1D1-4353-B5DA-506617273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5961" y="3054791"/>
              <a:ext cx="275606" cy="356014"/>
            </a:xfrm>
            <a:custGeom>
              <a:avLst/>
              <a:gdLst>
                <a:gd name="T0" fmla="*/ 1053 w 1060"/>
                <a:gd name="T1" fmla="*/ 0 h 1365"/>
                <a:gd name="T2" fmla="*/ 6 w 1060"/>
                <a:gd name="T3" fmla="*/ 1364 h 1365"/>
                <a:gd name="T4" fmla="*/ 0 w 1060"/>
                <a:gd name="T5" fmla="*/ 1364 h 1365"/>
                <a:gd name="T6" fmla="*/ 6 w 1060"/>
                <a:gd name="T7" fmla="*/ 1364 h 1365"/>
                <a:gd name="T8" fmla="*/ 98 w 1060"/>
                <a:gd name="T9" fmla="*/ 1246 h 1365"/>
                <a:gd name="T10" fmla="*/ 1059 w 1060"/>
                <a:gd name="T11" fmla="*/ 7 h 1365"/>
                <a:gd name="T12" fmla="*/ 1059 w 1060"/>
                <a:gd name="T13" fmla="*/ 7 h 1365"/>
                <a:gd name="T14" fmla="*/ 1053 w 1060"/>
                <a:gd name="T15" fmla="*/ 0 h 1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0" h="1365">
                  <a:moveTo>
                    <a:pt x="1053" y="0"/>
                  </a:moveTo>
                  <a:lnTo>
                    <a:pt x="6" y="1364"/>
                  </a:lnTo>
                  <a:lnTo>
                    <a:pt x="0" y="1364"/>
                  </a:lnTo>
                  <a:lnTo>
                    <a:pt x="6" y="1364"/>
                  </a:lnTo>
                  <a:lnTo>
                    <a:pt x="98" y="1246"/>
                  </a:lnTo>
                  <a:lnTo>
                    <a:pt x="1059" y="7"/>
                  </a:lnTo>
                  <a:lnTo>
                    <a:pt x="1059" y="7"/>
                  </a:lnTo>
                  <a:lnTo>
                    <a:pt x="1053" y="0"/>
                  </a:lnTo>
                </a:path>
              </a:pathLst>
            </a:custGeom>
            <a:solidFill>
              <a:srgbClr val="EE34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23" name="Freeform 90">
              <a:extLst>
                <a:ext uri="{FF2B5EF4-FFF2-40B4-BE49-F238E27FC236}">
                  <a16:creationId xmlns:a16="http://schemas.microsoft.com/office/drawing/2014/main" xmlns="" id="{EF98C34A-D39B-4D3D-9C53-FA703BB2A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6098" y="2704520"/>
              <a:ext cx="544321" cy="705137"/>
            </a:xfrm>
            <a:custGeom>
              <a:avLst/>
              <a:gdLst>
                <a:gd name="T0" fmla="*/ 1055 w 2091"/>
                <a:gd name="T1" fmla="*/ 0 h 2709"/>
                <a:gd name="T2" fmla="*/ 0 w 2091"/>
                <a:gd name="T3" fmla="*/ 1351 h 2709"/>
                <a:gd name="T4" fmla="*/ 0 w 2091"/>
                <a:gd name="T5" fmla="*/ 1357 h 2709"/>
                <a:gd name="T6" fmla="*/ 1037 w 2091"/>
                <a:gd name="T7" fmla="*/ 2708 h 2709"/>
                <a:gd name="T8" fmla="*/ 1043 w 2091"/>
                <a:gd name="T9" fmla="*/ 2708 h 2709"/>
                <a:gd name="T10" fmla="*/ 2090 w 2091"/>
                <a:gd name="T11" fmla="*/ 1344 h 2709"/>
                <a:gd name="T12" fmla="*/ 1055 w 2091"/>
                <a:gd name="T13" fmla="*/ 0 h 2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1" h="2709">
                  <a:moveTo>
                    <a:pt x="1055" y="0"/>
                  </a:moveTo>
                  <a:lnTo>
                    <a:pt x="0" y="1351"/>
                  </a:lnTo>
                  <a:lnTo>
                    <a:pt x="0" y="1357"/>
                  </a:lnTo>
                  <a:lnTo>
                    <a:pt x="1037" y="2708"/>
                  </a:lnTo>
                  <a:lnTo>
                    <a:pt x="1043" y="2708"/>
                  </a:lnTo>
                  <a:lnTo>
                    <a:pt x="2090" y="1344"/>
                  </a:lnTo>
                  <a:lnTo>
                    <a:pt x="1055" y="0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24" name="Freeform 92">
              <a:extLst>
                <a:ext uri="{FF2B5EF4-FFF2-40B4-BE49-F238E27FC236}">
                  <a16:creationId xmlns:a16="http://schemas.microsoft.com/office/drawing/2014/main" xmlns="" id="{836BE2BB-22BD-4FF3-B68E-2FFA63D24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8637" y="3663460"/>
              <a:ext cx="1148" cy="2297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6 h 7"/>
                <a:gd name="T4" fmla="*/ 0 w 1"/>
                <a:gd name="T5" fmla="*/ 6 h 7"/>
                <a:gd name="T6" fmla="*/ 0 w 1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80C2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25" name="Freeform 93">
              <a:extLst>
                <a:ext uri="{FF2B5EF4-FFF2-40B4-BE49-F238E27FC236}">
                  <a16:creationId xmlns:a16="http://schemas.microsoft.com/office/drawing/2014/main" xmlns="" id="{889D8914-9029-46E3-82EF-C9C79ED7F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8637" y="3663460"/>
              <a:ext cx="1148" cy="2297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6 h 7"/>
                <a:gd name="T4" fmla="*/ 0 w 1"/>
                <a:gd name="T5" fmla="*/ 6 h 7"/>
                <a:gd name="T6" fmla="*/ 0 w 1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80C2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26" name="Freeform 95">
              <a:extLst>
                <a:ext uri="{FF2B5EF4-FFF2-40B4-BE49-F238E27FC236}">
                  <a16:creationId xmlns:a16="http://schemas.microsoft.com/office/drawing/2014/main" xmlns="" id="{D1C53F51-4C8F-4C79-9819-9A2FC49CD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33600"/>
              <a:ext cx="19522" cy="24117"/>
            </a:xfrm>
            <a:custGeom>
              <a:avLst/>
              <a:gdLst>
                <a:gd name="T0" fmla="*/ 74 w 75"/>
                <a:gd name="T1" fmla="*/ 0 h 93"/>
                <a:gd name="T2" fmla="*/ 0 w 75"/>
                <a:gd name="T3" fmla="*/ 92 h 93"/>
                <a:gd name="T4" fmla="*/ 0 w 75"/>
                <a:gd name="T5" fmla="*/ 92 h 93"/>
                <a:gd name="T6" fmla="*/ 74 w 75"/>
                <a:gd name="T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3">
                  <a:moveTo>
                    <a:pt x="74" y="0"/>
                  </a:moveTo>
                  <a:lnTo>
                    <a:pt x="0" y="92"/>
                  </a:lnTo>
                  <a:lnTo>
                    <a:pt x="0" y="92"/>
                  </a:lnTo>
                  <a:lnTo>
                    <a:pt x="74" y="0"/>
                  </a:lnTo>
                </a:path>
              </a:pathLst>
            </a:custGeom>
            <a:solidFill>
              <a:srgbClr val="80C2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27" name="Freeform 114">
              <a:extLst>
                <a:ext uri="{FF2B5EF4-FFF2-40B4-BE49-F238E27FC236}">
                  <a16:creationId xmlns:a16="http://schemas.microsoft.com/office/drawing/2014/main" xmlns="" id="{5F2D6F4E-A950-4B8C-8150-600CCFA0D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5DB6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28" name="Freeform 115">
              <a:extLst>
                <a:ext uri="{FF2B5EF4-FFF2-40B4-BE49-F238E27FC236}">
                  <a16:creationId xmlns:a16="http://schemas.microsoft.com/office/drawing/2014/main" xmlns="" id="{BB361DD5-00B0-4AA8-AFC1-34409E84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5DB6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29" name="Freeform 120">
              <a:extLst>
                <a:ext uri="{FF2B5EF4-FFF2-40B4-BE49-F238E27FC236}">
                  <a16:creationId xmlns:a16="http://schemas.microsoft.com/office/drawing/2014/main" xmlns="" id="{C3E3AC99-0D91-4189-88C2-FE5F0164C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6AEA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30" name="Freeform 121">
              <a:extLst>
                <a:ext uri="{FF2B5EF4-FFF2-40B4-BE49-F238E27FC236}">
                  <a16:creationId xmlns:a16="http://schemas.microsoft.com/office/drawing/2014/main" xmlns="" id="{008D0F33-F1D0-4EA0-965F-C41A387B1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6AEA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31" name="Freeform 122">
              <a:extLst>
                <a:ext uri="{FF2B5EF4-FFF2-40B4-BE49-F238E27FC236}">
                  <a16:creationId xmlns:a16="http://schemas.microsoft.com/office/drawing/2014/main" xmlns="" id="{F3ED44F1-A818-4CE1-A326-80178B4E5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6AEA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32" name="Freeform 123">
              <a:extLst>
                <a:ext uri="{FF2B5EF4-FFF2-40B4-BE49-F238E27FC236}">
                  <a16:creationId xmlns:a16="http://schemas.microsoft.com/office/drawing/2014/main" xmlns="" id="{6A5B595E-D29C-4F81-B4F0-4808330A2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3460"/>
              <a:ext cx="1149" cy="114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6AEA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33" name="Freeform 128">
              <a:extLst>
                <a:ext uri="{FF2B5EF4-FFF2-40B4-BE49-F238E27FC236}">
                  <a16:creationId xmlns:a16="http://schemas.microsoft.com/office/drawing/2014/main" xmlns="" id="{642490B8-BAE5-4727-8C77-072794C89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2310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27AC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34" name="Freeform 129">
              <a:extLst>
                <a:ext uri="{FF2B5EF4-FFF2-40B4-BE49-F238E27FC236}">
                  <a16:creationId xmlns:a16="http://schemas.microsoft.com/office/drawing/2014/main" xmlns="" id="{101BEBDA-3F1F-4A45-AB24-43A372A82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081" y="3662310"/>
              <a:ext cx="1149" cy="114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27AC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35" name="Freeform 246">
              <a:extLst>
                <a:ext uri="{FF2B5EF4-FFF2-40B4-BE49-F238E27FC236}">
                  <a16:creationId xmlns:a16="http://schemas.microsoft.com/office/drawing/2014/main" xmlns="" id="{0E8ED875-7D48-4F02-B513-29C149BC4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8498" y="2695332"/>
              <a:ext cx="623557" cy="715473"/>
            </a:xfrm>
            <a:custGeom>
              <a:avLst/>
              <a:gdLst>
                <a:gd name="T0" fmla="*/ 1054 w 2394"/>
                <a:gd name="T1" fmla="*/ 1381 h 2746"/>
                <a:gd name="T2" fmla="*/ 1054 w 2394"/>
                <a:gd name="T3" fmla="*/ 1381 h 2746"/>
                <a:gd name="T4" fmla="*/ 1054 w 2394"/>
                <a:gd name="T5" fmla="*/ 1381 h 2746"/>
                <a:gd name="T6" fmla="*/ 1054 w 2394"/>
                <a:gd name="T7" fmla="*/ 1381 h 2746"/>
                <a:gd name="T8" fmla="*/ 1054 w 2394"/>
                <a:gd name="T9" fmla="*/ 1381 h 2746"/>
                <a:gd name="T10" fmla="*/ 1054 w 2394"/>
                <a:gd name="T11" fmla="*/ 1381 h 2746"/>
                <a:gd name="T12" fmla="*/ 1067 w 2394"/>
                <a:gd name="T13" fmla="*/ 1375 h 2746"/>
                <a:gd name="T14" fmla="*/ 1067 w 2394"/>
                <a:gd name="T15" fmla="*/ 1375 h 2746"/>
                <a:gd name="T16" fmla="*/ 1350 w 2394"/>
                <a:gd name="T17" fmla="*/ 0 h 2746"/>
                <a:gd name="T18" fmla="*/ 6 w 2394"/>
                <a:gd name="T19" fmla="*/ 0 h 2746"/>
                <a:gd name="T20" fmla="*/ 1054 w 2394"/>
                <a:gd name="T21" fmla="*/ 1369 h 2746"/>
                <a:gd name="T22" fmla="*/ 0 w 2394"/>
                <a:gd name="T23" fmla="*/ 2745 h 2746"/>
                <a:gd name="T24" fmla="*/ 1344 w 2394"/>
                <a:gd name="T25" fmla="*/ 2745 h 2746"/>
                <a:gd name="T26" fmla="*/ 2393 w 2394"/>
                <a:gd name="T27" fmla="*/ 1369 h 2746"/>
                <a:gd name="T28" fmla="*/ 1350 w 2394"/>
                <a:gd name="T29" fmla="*/ 0 h 2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4" h="2746">
                  <a:moveTo>
                    <a:pt x="1054" y="1381"/>
                  </a:moveTo>
                  <a:lnTo>
                    <a:pt x="1054" y="1381"/>
                  </a:lnTo>
                  <a:close/>
                  <a:moveTo>
                    <a:pt x="1054" y="1381"/>
                  </a:moveTo>
                  <a:lnTo>
                    <a:pt x="1054" y="1381"/>
                  </a:lnTo>
                  <a:close/>
                  <a:moveTo>
                    <a:pt x="1054" y="1381"/>
                  </a:moveTo>
                  <a:lnTo>
                    <a:pt x="1054" y="1381"/>
                  </a:lnTo>
                  <a:close/>
                  <a:moveTo>
                    <a:pt x="1067" y="1375"/>
                  </a:moveTo>
                  <a:lnTo>
                    <a:pt x="1067" y="1375"/>
                  </a:lnTo>
                  <a:close/>
                  <a:moveTo>
                    <a:pt x="1350" y="0"/>
                  </a:moveTo>
                  <a:lnTo>
                    <a:pt x="6" y="0"/>
                  </a:lnTo>
                  <a:lnTo>
                    <a:pt x="1054" y="1369"/>
                  </a:lnTo>
                  <a:lnTo>
                    <a:pt x="0" y="2745"/>
                  </a:lnTo>
                  <a:lnTo>
                    <a:pt x="1344" y="2745"/>
                  </a:lnTo>
                  <a:lnTo>
                    <a:pt x="2393" y="1369"/>
                  </a:lnTo>
                  <a:lnTo>
                    <a:pt x="135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36" name="Freeform 266">
              <a:extLst>
                <a:ext uri="{FF2B5EF4-FFF2-40B4-BE49-F238E27FC236}">
                  <a16:creationId xmlns:a16="http://schemas.microsoft.com/office/drawing/2014/main" xmlns="" id="{A155F424-C5D5-4A3E-867D-63078E809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8250" y="2695332"/>
              <a:ext cx="474271" cy="715473"/>
            </a:xfrm>
            <a:custGeom>
              <a:avLst/>
              <a:gdLst>
                <a:gd name="T0" fmla="*/ 1055 w 1821"/>
                <a:gd name="T1" fmla="*/ 1381 h 2746"/>
                <a:gd name="T2" fmla="*/ 1055 w 1821"/>
                <a:gd name="T3" fmla="*/ 1381 h 2746"/>
                <a:gd name="T4" fmla="*/ 1055 w 1821"/>
                <a:gd name="T5" fmla="*/ 1381 h 2746"/>
                <a:gd name="T6" fmla="*/ 1055 w 1821"/>
                <a:gd name="T7" fmla="*/ 1381 h 2746"/>
                <a:gd name="T8" fmla="*/ 1055 w 1821"/>
                <a:gd name="T9" fmla="*/ 1381 h 2746"/>
                <a:gd name="T10" fmla="*/ 1055 w 1821"/>
                <a:gd name="T11" fmla="*/ 1381 h 2746"/>
                <a:gd name="T12" fmla="*/ 1067 w 1821"/>
                <a:gd name="T13" fmla="*/ 1375 h 2746"/>
                <a:gd name="T14" fmla="*/ 1067 w 1821"/>
                <a:gd name="T15" fmla="*/ 1375 h 2746"/>
                <a:gd name="T16" fmla="*/ 771 w 1821"/>
                <a:gd name="T17" fmla="*/ 0 h 2746"/>
                <a:gd name="T18" fmla="*/ 6 w 1821"/>
                <a:gd name="T19" fmla="*/ 0 h 2746"/>
                <a:gd name="T20" fmla="*/ 1055 w 1821"/>
                <a:gd name="T21" fmla="*/ 1369 h 2746"/>
                <a:gd name="T22" fmla="*/ 0 w 1821"/>
                <a:gd name="T23" fmla="*/ 2745 h 2746"/>
                <a:gd name="T24" fmla="*/ 765 w 1821"/>
                <a:gd name="T25" fmla="*/ 2745 h 2746"/>
                <a:gd name="T26" fmla="*/ 1820 w 1821"/>
                <a:gd name="T27" fmla="*/ 1369 h 2746"/>
                <a:gd name="T28" fmla="*/ 771 w 1821"/>
                <a:gd name="T29" fmla="*/ 0 h 2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21" h="2746"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67" y="1375"/>
                  </a:moveTo>
                  <a:lnTo>
                    <a:pt x="1067" y="1375"/>
                  </a:lnTo>
                  <a:close/>
                  <a:moveTo>
                    <a:pt x="771" y="0"/>
                  </a:moveTo>
                  <a:lnTo>
                    <a:pt x="6" y="0"/>
                  </a:lnTo>
                  <a:lnTo>
                    <a:pt x="1055" y="1369"/>
                  </a:lnTo>
                  <a:lnTo>
                    <a:pt x="0" y="2745"/>
                  </a:lnTo>
                  <a:lnTo>
                    <a:pt x="765" y="2745"/>
                  </a:lnTo>
                  <a:lnTo>
                    <a:pt x="1820" y="1369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37" name="Freeform 286">
              <a:extLst>
                <a:ext uri="{FF2B5EF4-FFF2-40B4-BE49-F238E27FC236}">
                  <a16:creationId xmlns:a16="http://schemas.microsoft.com/office/drawing/2014/main" xmlns="" id="{53633913-110A-4152-A352-337216AF3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1782" y="2695332"/>
              <a:ext cx="474271" cy="715473"/>
            </a:xfrm>
            <a:custGeom>
              <a:avLst/>
              <a:gdLst>
                <a:gd name="T0" fmla="*/ 1055 w 1820"/>
                <a:gd name="T1" fmla="*/ 1381 h 2746"/>
                <a:gd name="T2" fmla="*/ 1055 w 1820"/>
                <a:gd name="T3" fmla="*/ 1381 h 2746"/>
                <a:gd name="T4" fmla="*/ 1055 w 1820"/>
                <a:gd name="T5" fmla="*/ 1381 h 2746"/>
                <a:gd name="T6" fmla="*/ 1055 w 1820"/>
                <a:gd name="T7" fmla="*/ 1381 h 2746"/>
                <a:gd name="T8" fmla="*/ 1055 w 1820"/>
                <a:gd name="T9" fmla="*/ 1381 h 2746"/>
                <a:gd name="T10" fmla="*/ 1055 w 1820"/>
                <a:gd name="T11" fmla="*/ 1381 h 2746"/>
                <a:gd name="T12" fmla="*/ 1067 w 1820"/>
                <a:gd name="T13" fmla="*/ 1375 h 2746"/>
                <a:gd name="T14" fmla="*/ 1067 w 1820"/>
                <a:gd name="T15" fmla="*/ 1375 h 2746"/>
                <a:gd name="T16" fmla="*/ 771 w 1820"/>
                <a:gd name="T17" fmla="*/ 0 h 2746"/>
                <a:gd name="T18" fmla="*/ 6 w 1820"/>
                <a:gd name="T19" fmla="*/ 0 h 2746"/>
                <a:gd name="T20" fmla="*/ 1055 w 1820"/>
                <a:gd name="T21" fmla="*/ 1369 h 2746"/>
                <a:gd name="T22" fmla="*/ 0 w 1820"/>
                <a:gd name="T23" fmla="*/ 2745 h 2746"/>
                <a:gd name="T24" fmla="*/ 765 w 1820"/>
                <a:gd name="T25" fmla="*/ 2745 h 2746"/>
                <a:gd name="T26" fmla="*/ 1819 w 1820"/>
                <a:gd name="T27" fmla="*/ 1369 h 2746"/>
                <a:gd name="T28" fmla="*/ 771 w 1820"/>
                <a:gd name="T29" fmla="*/ 0 h 2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20" h="2746"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55" y="1381"/>
                  </a:moveTo>
                  <a:lnTo>
                    <a:pt x="1055" y="1381"/>
                  </a:lnTo>
                  <a:close/>
                  <a:moveTo>
                    <a:pt x="1067" y="1375"/>
                  </a:moveTo>
                  <a:lnTo>
                    <a:pt x="1067" y="1375"/>
                  </a:lnTo>
                  <a:close/>
                  <a:moveTo>
                    <a:pt x="771" y="0"/>
                  </a:moveTo>
                  <a:lnTo>
                    <a:pt x="6" y="0"/>
                  </a:lnTo>
                  <a:lnTo>
                    <a:pt x="1055" y="1369"/>
                  </a:lnTo>
                  <a:lnTo>
                    <a:pt x="0" y="2745"/>
                  </a:lnTo>
                  <a:lnTo>
                    <a:pt x="765" y="2745"/>
                  </a:lnTo>
                  <a:lnTo>
                    <a:pt x="1819" y="1369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38" name="TextBox 60">
              <a:extLst>
                <a:ext uri="{FF2B5EF4-FFF2-40B4-BE49-F238E27FC236}">
                  <a16:creationId xmlns:a16="http://schemas.microsoft.com/office/drawing/2014/main" xmlns="" id="{0A90A3FF-7513-4B38-B931-8DB7BA3846DC}"/>
                </a:ext>
              </a:extLst>
            </p:cNvPr>
            <p:cNvSpPr txBox="1"/>
            <p:nvPr/>
          </p:nvSpPr>
          <p:spPr>
            <a:xfrm>
              <a:off x="8406029" y="2220352"/>
              <a:ext cx="316076" cy="230814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r>
                <a:rPr lang="id-ID" sz="9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01</a:t>
              </a:r>
            </a:p>
          </p:txBody>
        </p:sp>
        <p:sp>
          <p:nvSpPr>
            <p:cNvPr id="339" name="TextBox 61">
              <a:extLst>
                <a:ext uri="{FF2B5EF4-FFF2-40B4-BE49-F238E27FC236}">
                  <a16:creationId xmlns:a16="http://schemas.microsoft.com/office/drawing/2014/main" xmlns="" id="{03DD7075-A305-4255-806C-C52EF765D1D9}"/>
                </a:ext>
              </a:extLst>
            </p:cNvPr>
            <p:cNvSpPr txBox="1"/>
            <p:nvPr/>
          </p:nvSpPr>
          <p:spPr>
            <a:xfrm>
              <a:off x="8394987" y="3474897"/>
              <a:ext cx="316076" cy="230814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r>
                <a:rPr lang="id-ID" sz="9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03</a:t>
              </a:r>
            </a:p>
          </p:txBody>
        </p:sp>
      </p:grpSp>
      <p:sp>
        <p:nvSpPr>
          <p:cNvPr id="340" name="TextBox 193">
            <a:extLst>
              <a:ext uri="{FF2B5EF4-FFF2-40B4-BE49-F238E27FC236}">
                <a16:creationId xmlns:a16="http://schemas.microsoft.com/office/drawing/2014/main" xmlns="" id="{F7CB56FE-B356-4300-B6FB-4E594588E126}"/>
              </a:ext>
            </a:extLst>
          </p:cNvPr>
          <p:cNvSpPr txBox="1"/>
          <p:nvPr/>
        </p:nvSpPr>
        <p:spPr>
          <a:xfrm>
            <a:off x="10383759" y="5683369"/>
            <a:ext cx="1503440" cy="338554"/>
          </a:xfrm>
          <a:prstGeom prst="rect">
            <a:avLst/>
          </a:prstGeom>
          <a:noFill/>
          <a:ln w="19050">
            <a:solidFill>
              <a:srgbClr val="0099FF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entury Gothic" panose="020B0502020202020204" pitchFamily="34" charset="0"/>
              </a:rPr>
              <a:t>Visualization</a:t>
            </a:r>
            <a:endParaRPr lang="en-US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70252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Setting up environment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-install R and </a:t>
            </a:r>
            <a:r>
              <a:rPr lang="en-GB" sz="1800" dirty="0" err="1" smtClean="0"/>
              <a:t>Rstudio</a:t>
            </a:r>
            <a:endParaRPr lang="en-GB" sz="1800" dirty="0" smtClean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/>
              <a:t>-</a:t>
            </a:r>
            <a:r>
              <a:rPr lang="en-GB" sz="1800" dirty="0" smtClean="0"/>
              <a:t>create R project and set working directory (</a:t>
            </a:r>
            <a:r>
              <a:rPr lang="en-GB" sz="1800" dirty="0" err="1" smtClean="0"/>
              <a:t>wd</a:t>
            </a:r>
            <a:r>
              <a:rPr lang="en-GB" sz="1800" dirty="0" smtClean="0"/>
              <a:t>)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-install and load relevant libraries for SQL, date-time</a:t>
            </a:r>
          </a:p>
          <a:p>
            <a:pPr marL="0" indent="0">
              <a:buNone/>
            </a:pPr>
            <a:r>
              <a:rPr lang="en-GB" sz="1800" dirty="0" smtClean="0"/>
              <a:t>manipulation, plotting, maps..</a:t>
            </a:r>
          </a:p>
          <a:p>
            <a:pPr marL="0" indent="0">
              <a:buNone/>
            </a:pPr>
            <a:endParaRPr lang="en-GB" sz="1800" i="1" dirty="0" smtClean="0"/>
          </a:p>
          <a:p>
            <a:pPr marL="0" indent="0">
              <a:buNone/>
            </a:pPr>
            <a:r>
              <a:rPr lang="en-GB" sz="1800" i="1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GB" sz="1800" i="1" dirty="0" err="1" smtClean="0">
                <a:solidFill>
                  <a:schemeClr val="accent5">
                    <a:lumMod val="75000"/>
                  </a:schemeClr>
                </a:solidFill>
              </a:rPr>
              <a:t>nstall.packages</a:t>
            </a:r>
            <a:r>
              <a:rPr lang="en-GB" sz="1800" i="1" dirty="0" smtClean="0">
                <a:solidFill>
                  <a:schemeClr val="accent5">
                    <a:lumMod val="75000"/>
                  </a:schemeClr>
                </a:solidFill>
              </a:rPr>
              <a:t>(“</a:t>
            </a:r>
            <a:r>
              <a:rPr lang="en-GB" sz="1800" i="1" dirty="0" err="1" smtClean="0">
                <a:solidFill>
                  <a:schemeClr val="accent5">
                    <a:lumMod val="75000"/>
                  </a:schemeClr>
                </a:solidFill>
              </a:rPr>
              <a:t>library_name</a:t>
            </a:r>
            <a:r>
              <a:rPr lang="en-GB" sz="1800" i="1" dirty="0" smtClean="0">
                <a:solidFill>
                  <a:schemeClr val="accent5">
                    <a:lumMod val="75000"/>
                  </a:schemeClr>
                </a:solidFill>
              </a:rPr>
              <a:t>”)</a:t>
            </a:r>
          </a:p>
          <a:p>
            <a:pPr marL="0" indent="0">
              <a:buNone/>
            </a:pPr>
            <a:r>
              <a:rPr lang="en-GB" sz="1800" i="1" dirty="0">
                <a:solidFill>
                  <a:schemeClr val="accent5">
                    <a:lumMod val="75000"/>
                  </a:schemeClr>
                </a:solidFill>
              </a:rPr>
              <a:t>l</a:t>
            </a:r>
            <a:r>
              <a:rPr lang="en-GB" sz="1800" i="1" dirty="0" smtClean="0">
                <a:solidFill>
                  <a:schemeClr val="accent5">
                    <a:lumMod val="75000"/>
                  </a:schemeClr>
                </a:solidFill>
              </a:rPr>
              <a:t>ibrary(</a:t>
            </a:r>
            <a:r>
              <a:rPr lang="en-GB" sz="1800" i="1" dirty="0" err="1" smtClean="0">
                <a:solidFill>
                  <a:schemeClr val="accent5">
                    <a:lumMod val="75000"/>
                  </a:schemeClr>
                </a:solidFill>
              </a:rPr>
              <a:t>library_name</a:t>
            </a:r>
            <a:r>
              <a:rPr lang="en-GB" sz="1800" i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-download dataset in .csv format to the work directory</a:t>
            </a:r>
          </a:p>
          <a:p>
            <a:pPr marL="0" indent="0">
              <a:buNone/>
            </a:pPr>
            <a:endParaRPr lang="en-GB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3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608" y="2681717"/>
            <a:ext cx="2005615" cy="2119814"/>
          </a:xfrm>
          <a:prstGeom prst="rect">
            <a:avLst/>
          </a:prstGeom>
        </p:spPr>
      </p:pic>
      <p:sp>
        <p:nvSpPr>
          <p:cNvPr id="7" name="Rettangolo 1">
            <a:extLst>
              <a:ext uri="{FF2B5EF4-FFF2-40B4-BE49-F238E27FC236}">
                <a16:creationId xmlns:a16="http://schemas.microsoft.com/office/drawing/2014/main" xmlns="" id="{CCB81068-19D4-42C6-A195-875C6BC0B2B1}"/>
              </a:ext>
            </a:extLst>
          </p:cNvPr>
          <p:cNvSpPr/>
          <p:nvPr/>
        </p:nvSpPr>
        <p:spPr>
          <a:xfrm>
            <a:off x="2552182" y="806284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45418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READING DATA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7323"/>
            <a:ext cx="10515600" cy="4870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-read CSV in </a:t>
            </a:r>
            <a:r>
              <a:rPr lang="en-GB" sz="1800" dirty="0" err="1"/>
              <a:t>RStudio</a:t>
            </a:r>
            <a:endParaRPr lang="en-GB" sz="1800" dirty="0"/>
          </a:p>
          <a:p>
            <a:pPr marL="0" indent="0">
              <a:buNone/>
            </a:pPr>
            <a:endParaRPr lang="en-GB" sz="1800" i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69875" indent="0">
              <a:buNone/>
            </a:pPr>
            <a:r>
              <a:rPr lang="en-GB" sz="1800" i="1" dirty="0" smtClean="0">
                <a:solidFill>
                  <a:schemeClr val="accent5">
                    <a:lumMod val="75000"/>
                  </a:schemeClr>
                </a:solidFill>
              </a:rPr>
              <a:t>crime-</a:t>
            </a:r>
            <a:r>
              <a:rPr lang="en-GB" sz="1800" i="1" dirty="0">
                <a:solidFill>
                  <a:schemeClr val="accent5">
                    <a:lumMod val="75000"/>
                  </a:schemeClr>
                </a:solidFill>
              </a:rPr>
              <a:t>&gt; </a:t>
            </a:r>
            <a:r>
              <a:rPr lang="en-GB" sz="1800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800" i="1" dirty="0" err="1" smtClean="0">
                <a:solidFill>
                  <a:schemeClr val="accent5">
                    <a:lumMod val="75000"/>
                  </a:schemeClr>
                </a:solidFill>
              </a:rPr>
              <a:t>read_csv</a:t>
            </a:r>
            <a:r>
              <a:rPr lang="en-GB" sz="1800" i="1" dirty="0">
                <a:solidFill>
                  <a:schemeClr val="accent5">
                    <a:lumMod val="75000"/>
                  </a:schemeClr>
                </a:solidFill>
              </a:rPr>
              <a:t>("</a:t>
            </a:r>
            <a:r>
              <a:rPr lang="en-GB" sz="1800" i="1" dirty="0" smtClean="0">
                <a:solidFill>
                  <a:schemeClr val="accent5">
                    <a:lumMod val="75000"/>
                  </a:schemeClr>
                </a:solidFill>
              </a:rPr>
              <a:t>crimes-in-  </a:t>
            </a:r>
            <a:r>
              <a:rPr lang="en-GB" sz="1800" i="1" dirty="0" err="1" smtClean="0">
                <a:solidFill>
                  <a:schemeClr val="accent5">
                    <a:lumMod val="75000"/>
                  </a:schemeClr>
                </a:solidFill>
              </a:rPr>
              <a:t>chicago</a:t>
            </a:r>
            <a:r>
              <a:rPr lang="en-GB" sz="1800" i="1" dirty="0" smtClean="0">
                <a:solidFill>
                  <a:schemeClr val="accent5">
                    <a:lumMod val="75000"/>
                  </a:schemeClr>
                </a:solidFill>
              </a:rPr>
              <a:t>/Chicago_Crimes_2012_to_2017.csv")</a:t>
            </a:r>
          </a:p>
          <a:p>
            <a:pPr marL="269875" indent="0">
              <a:buNone/>
            </a:pPr>
            <a:endParaRPr lang="en-GB" sz="1800" i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 smtClean="0"/>
              <a:t>-View data using View(crime) function</a:t>
            </a:r>
          </a:p>
          <a:p>
            <a:pPr marL="0" indent="0">
              <a:buNone/>
            </a:pPr>
            <a:endParaRPr lang="it-IT" sz="1800" i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it-IT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4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73736"/>
            <a:ext cx="12192000" cy="1332861"/>
          </a:xfrm>
          <a:prstGeom prst="rect">
            <a:avLst/>
          </a:prstGeom>
        </p:spPr>
      </p:pic>
      <p:sp>
        <p:nvSpPr>
          <p:cNvPr id="7" name="Rettangolo 1">
            <a:extLst>
              <a:ext uri="{FF2B5EF4-FFF2-40B4-BE49-F238E27FC236}">
                <a16:creationId xmlns:a16="http://schemas.microsoft.com/office/drawing/2014/main" xmlns="" id="{CCB81068-19D4-42C6-A195-875C6BC0B2B1}"/>
              </a:ext>
            </a:extLst>
          </p:cNvPr>
          <p:cNvSpPr/>
          <p:nvPr/>
        </p:nvSpPr>
        <p:spPr>
          <a:xfrm>
            <a:off x="2552182" y="806284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818" y="1329009"/>
            <a:ext cx="2438198" cy="131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00786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6978158" y="987835"/>
            <a:ext cx="29695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Remove spaces from column names</a:t>
            </a:r>
            <a:endParaRPr lang="en-GB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167" y="2005086"/>
            <a:ext cx="5457787" cy="978711"/>
          </a:xfrm>
          <a:prstGeom prst="rect">
            <a:avLst/>
          </a:prstGeom>
          <a:noFill/>
          <a:ln w="19050">
            <a:solidFill>
              <a:srgbClr val="0099FF"/>
            </a:solidFill>
            <a:prstDash val="sysDot"/>
          </a:ln>
        </p:spPr>
        <p:txBody>
          <a:bodyPr wrap="square" lIns="91422" tIns="45711" rIns="91422" bIns="4571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err="1">
                <a:latin typeface="Century Gothic" panose="020B0502020202020204" pitchFamily="34" charset="0"/>
                <a:cs typeface="Lato Light"/>
              </a:rPr>
              <a:t>d</a:t>
            </a:r>
            <a:r>
              <a:rPr lang="en-US" sz="1600" dirty="0" err="1" smtClean="0">
                <a:latin typeface="Century Gothic" panose="020B0502020202020204" pitchFamily="34" charset="0"/>
                <a:cs typeface="Lato Light"/>
              </a:rPr>
              <a:t>rop_na</a:t>
            </a:r>
            <a:r>
              <a:rPr lang="en-US" sz="1600" dirty="0" smtClean="0">
                <a:latin typeface="Century Gothic" panose="020B0502020202020204" pitchFamily="34" charset="0"/>
                <a:cs typeface="Lato Light"/>
              </a:rPr>
              <a:t> Function used along with tunneling: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entury Gothic" panose="020B0502020202020204" pitchFamily="34" charset="0"/>
                <a:cs typeface="Lato Light"/>
              </a:rPr>
              <a:t>data &lt;- crime %&gt;% </a:t>
            </a:r>
            <a:r>
              <a:rPr lang="en-US" sz="1600" dirty="0" err="1">
                <a:latin typeface="Century Gothic" panose="020B0502020202020204" pitchFamily="34" charset="0"/>
                <a:cs typeface="Lato Light"/>
              </a:rPr>
              <a:t>drop_na</a:t>
            </a:r>
            <a:r>
              <a:rPr lang="en-US" sz="1600" dirty="0">
                <a:latin typeface="Century Gothic" panose="020B0502020202020204" pitchFamily="34" charset="0"/>
                <a:cs typeface="Lato Light"/>
              </a:rPr>
              <a:t>(Latitude) %&gt;% </a:t>
            </a:r>
            <a:r>
              <a:rPr lang="en-US" sz="1600" dirty="0" err="1">
                <a:latin typeface="Century Gothic" panose="020B0502020202020204" pitchFamily="34" charset="0"/>
                <a:cs typeface="Lato Light"/>
              </a:rPr>
              <a:t>drop_na</a:t>
            </a:r>
            <a:r>
              <a:rPr lang="en-US" sz="1600" dirty="0">
                <a:latin typeface="Century Gothic" panose="020B0502020202020204" pitchFamily="34" charset="0"/>
                <a:cs typeface="Lato Light"/>
              </a:rPr>
              <a:t>(Longitude) 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 flipH="1">
            <a:off x="6095999" y="1346349"/>
            <a:ext cx="9235" cy="460542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32286" y="1103258"/>
            <a:ext cx="33164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Remove missing geographical points</a:t>
            </a:r>
            <a:endParaRPr lang="en-GB" sz="1400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11"/>
          <p:cNvSpPr txBox="1"/>
          <p:nvPr/>
        </p:nvSpPr>
        <p:spPr>
          <a:xfrm>
            <a:off x="6480556" y="1984311"/>
            <a:ext cx="5187673" cy="683246"/>
          </a:xfrm>
          <a:prstGeom prst="rect">
            <a:avLst/>
          </a:prstGeom>
          <a:noFill/>
          <a:ln w="19050">
            <a:solidFill>
              <a:srgbClr val="0099FF"/>
            </a:solidFill>
            <a:prstDash val="sysDot"/>
          </a:ln>
        </p:spPr>
        <p:txBody>
          <a:bodyPr wrap="square" lIns="91422" tIns="45711" rIns="91422" bIns="4571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600" dirty="0" smtClean="0">
                <a:latin typeface="Century Gothic" panose="020B0502020202020204" pitchFamily="34" charset="0"/>
                <a:cs typeface="Lato Light"/>
              </a:rPr>
              <a:t>names(data</a:t>
            </a:r>
            <a:r>
              <a:rPr lang="en-GB" sz="1600" dirty="0">
                <a:latin typeface="Century Gothic" panose="020B0502020202020204" pitchFamily="34" charset="0"/>
                <a:cs typeface="Lato Light"/>
              </a:rPr>
              <a:t>) = </a:t>
            </a:r>
            <a:r>
              <a:rPr lang="en-GB" sz="1600" dirty="0" err="1">
                <a:latin typeface="Century Gothic" panose="020B0502020202020204" pitchFamily="34" charset="0"/>
                <a:cs typeface="Lato Light"/>
              </a:rPr>
              <a:t>gsub</a:t>
            </a:r>
            <a:r>
              <a:rPr lang="en-GB" sz="1600" dirty="0">
                <a:latin typeface="Century Gothic" panose="020B0502020202020204" pitchFamily="34" charset="0"/>
                <a:cs typeface="Lato Light"/>
              </a:rPr>
              <a:t>(" ", "", names(data))</a:t>
            </a:r>
          </a:p>
          <a:p>
            <a:pPr>
              <a:lnSpc>
                <a:spcPct val="120000"/>
              </a:lnSpc>
            </a:pPr>
            <a:endParaRPr lang="en-GB" sz="1600" dirty="0">
              <a:latin typeface="Century Gothic" panose="020B0502020202020204" pitchFamily="34" charset="0"/>
              <a:cs typeface="Lato Light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EC30DCCE-761D-4321-A2DD-21351F68024C}"/>
              </a:ext>
            </a:extLst>
          </p:cNvPr>
          <p:cNvGrpSpPr/>
          <p:nvPr/>
        </p:nvGrpSpPr>
        <p:grpSpPr>
          <a:xfrm>
            <a:off x="235235" y="3487618"/>
            <a:ext cx="519365" cy="468000"/>
            <a:chOff x="235235" y="3810885"/>
            <a:chExt cx="519365" cy="468000"/>
          </a:xfrm>
        </p:grpSpPr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xmlns="" id="{6A03B56E-64A1-45CA-B19E-6AE58475AFB6}"/>
                </a:ext>
              </a:extLst>
            </p:cNvPr>
            <p:cNvSpPr>
              <a:spLocks noEditPoints="1"/>
            </p:cNvSpPr>
            <p:nvPr/>
          </p:nvSpPr>
          <p:spPr bwMode="auto">
            <a:xfrm rot="2700000">
              <a:off x="325235" y="3870332"/>
              <a:ext cx="252000" cy="432000"/>
            </a:xfrm>
            <a:custGeom>
              <a:avLst/>
              <a:gdLst>
                <a:gd name="T0" fmla="*/ 482 w 579"/>
                <a:gd name="T1" fmla="*/ 367 h 1073"/>
                <a:gd name="T2" fmla="*/ 482 w 579"/>
                <a:gd name="T3" fmla="*/ 148 h 1073"/>
                <a:gd name="T4" fmla="*/ 525 w 579"/>
                <a:gd name="T5" fmla="*/ 79 h 1073"/>
                <a:gd name="T6" fmla="*/ 447 w 579"/>
                <a:gd name="T7" fmla="*/ 0 h 1073"/>
                <a:gd name="T8" fmla="*/ 132 w 579"/>
                <a:gd name="T9" fmla="*/ 0 h 1073"/>
                <a:gd name="T10" fmla="*/ 54 w 579"/>
                <a:gd name="T11" fmla="*/ 79 h 1073"/>
                <a:gd name="T12" fmla="*/ 96 w 579"/>
                <a:gd name="T13" fmla="*/ 148 h 1073"/>
                <a:gd name="T14" fmla="*/ 96 w 579"/>
                <a:gd name="T15" fmla="*/ 367 h 1073"/>
                <a:gd name="T16" fmla="*/ 0 w 579"/>
                <a:gd name="T17" fmla="*/ 583 h 1073"/>
                <a:gd name="T18" fmla="*/ 0 w 579"/>
                <a:gd name="T19" fmla="*/ 612 h 1073"/>
                <a:gd name="T20" fmla="*/ 224 w 579"/>
                <a:gd name="T21" fmla="*/ 612 h 1073"/>
                <a:gd name="T22" fmla="*/ 224 w 579"/>
                <a:gd name="T23" fmla="*/ 923 h 1073"/>
                <a:gd name="T24" fmla="*/ 289 w 579"/>
                <a:gd name="T25" fmla="*/ 1073 h 1073"/>
                <a:gd name="T26" fmla="*/ 355 w 579"/>
                <a:gd name="T27" fmla="*/ 923 h 1073"/>
                <a:gd name="T28" fmla="*/ 355 w 579"/>
                <a:gd name="T29" fmla="*/ 612 h 1073"/>
                <a:gd name="T30" fmla="*/ 579 w 579"/>
                <a:gd name="T31" fmla="*/ 612 h 1073"/>
                <a:gd name="T32" fmla="*/ 579 w 579"/>
                <a:gd name="T33" fmla="*/ 583 h 1073"/>
                <a:gd name="T34" fmla="*/ 482 w 579"/>
                <a:gd name="T35" fmla="*/ 367 h 1073"/>
                <a:gd name="T36" fmla="*/ 132 w 579"/>
                <a:gd name="T37" fmla="*/ 58 h 1073"/>
                <a:gd name="T38" fmla="*/ 447 w 579"/>
                <a:gd name="T39" fmla="*/ 58 h 1073"/>
                <a:gd name="T40" fmla="*/ 467 w 579"/>
                <a:gd name="T41" fmla="*/ 79 h 1073"/>
                <a:gd name="T42" fmla="*/ 449 w 579"/>
                <a:gd name="T43" fmla="*/ 99 h 1073"/>
                <a:gd name="T44" fmla="*/ 436 w 579"/>
                <a:gd name="T45" fmla="*/ 101 h 1073"/>
                <a:gd name="T46" fmla="*/ 143 w 579"/>
                <a:gd name="T47" fmla="*/ 101 h 1073"/>
                <a:gd name="T48" fmla="*/ 129 w 579"/>
                <a:gd name="T49" fmla="*/ 99 h 1073"/>
                <a:gd name="T50" fmla="*/ 111 w 579"/>
                <a:gd name="T51" fmla="*/ 79 h 1073"/>
                <a:gd name="T52" fmla="*/ 132 w 579"/>
                <a:gd name="T53" fmla="*/ 58 h 1073"/>
                <a:gd name="T54" fmla="*/ 424 w 579"/>
                <a:gd name="T55" fmla="*/ 370 h 1073"/>
                <a:gd name="T56" fmla="*/ 154 w 579"/>
                <a:gd name="T57" fmla="*/ 370 h 1073"/>
                <a:gd name="T58" fmla="*/ 154 w 579"/>
                <a:gd name="T59" fmla="*/ 130 h 1073"/>
                <a:gd name="T60" fmla="*/ 424 w 579"/>
                <a:gd name="T61" fmla="*/ 130 h 1073"/>
                <a:gd name="T62" fmla="*/ 424 w 579"/>
                <a:gd name="T63" fmla="*/ 370 h 1073"/>
                <a:gd name="T64" fmla="*/ 297 w 579"/>
                <a:gd name="T65" fmla="*/ 911 h 1073"/>
                <a:gd name="T66" fmla="*/ 289 w 579"/>
                <a:gd name="T67" fmla="*/ 928 h 1073"/>
                <a:gd name="T68" fmla="*/ 282 w 579"/>
                <a:gd name="T69" fmla="*/ 911 h 1073"/>
                <a:gd name="T70" fmla="*/ 282 w 579"/>
                <a:gd name="T71" fmla="*/ 612 h 1073"/>
                <a:gd name="T72" fmla="*/ 297 w 579"/>
                <a:gd name="T73" fmla="*/ 612 h 1073"/>
                <a:gd name="T74" fmla="*/ 297 w 579"/>
                <a:gd name="T75" fmla="*/ 911 h 1073"/>
                <a:gd name="T76" fmla="*/ 355 w 579"/>
                <a:gd name="T77" fmla="*/ 554 h 1073"/>
                <a:gd name="T78" fmla="*/ 224 w 579"/>
                <a:gd name="T79" fmla="*/ 554 h 1073"/>
                <a:gd name="T80" fmla="*/ 59 w 579"/>
                <a:gd name="T81" fmla="*/ 554 h 1073"/>
                <a:gd name="T82" fmla="*/ 144 w 579"/>
                <a:gd name="T83" fmla="*/ 403 h 1073"/>
                <a:gd name="T84" fmla="*/ 149 w 579"/>
                <a:gd name="T85" fmla="*/ 399 h 1073"/>
                <a:gd name="T86" fmla="*/ 430 w 579"/>
                <a:gd name="T87" fmla="*/ 399 h 1073"/>
                <a:gd name="T88" fmla="*/ 435 w 579"/>
                <a:gd name="T89" fmla="*/ 403 h 1073"/>
                <a:gd name="T90" fmla="*/ 519 w 579"/>
                <a:gd name="T91" fmla="*/ 554 h 1073"/>
                <a:gd name="T92" fmla="*/ 355 w 579"/>
                <a:gd name="T93" fmla="*/ 554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79" h="1073">
                  <a:moveTo>
                    <a:pt x="482" y="367"/>
                  </a:moveTo>
                  <a:cubicBezTo>
                    <a:pt x="482" y="148"/>
                    <a:pt x="482" y="148"/>
                    <a:pt x="482" y="148"/>
                  </a:cubicBezTo>
                  <a:cubicBezTo>
                    <a:pt x="508" y="135"/>
                    <a:pt x="525" y="109"/>
                    <a:pt x="525" y="79"/>
                  </a:cubicBezTo>
                  <a:cubicBezTo>
                    <a:pt x="525" y="35"/>
                    <a:pt x="490" y="0"/>
                    <a:pt x="447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89" y="0"/>
                    <a:pt x="54" y="35"/>
                    <a:pt x="54" y="79"/>
                  </a:cubicBezTo>
                  <a:cubicBezTo>
                    <a:pt x="54" y="109"/>
                    <a:pt x="71" y="135"/>
                    <a:pt x="96" y="148"/>
                  </a:cubicBezTo>
                  <a:cubicBezTo>
                    <a:pt x="96" y="367"/>
                    <a:pt x="96" y="367"/>
                    <a:pt x="96" y="367"/>
                  </a:cubicBezTo>
                  <a:cubicBezTo>
                    <a:pt x="35" y="422"/>
                    <a:pt x="0" y="500"/>
                    <a:pt x="0" y="583"/>
                  </a:cubicBezTo>
                  <a:cubicBezTo>
                    <a:pt x="0" y="612"/>
                    <a:pt x="0" y="612"/>
                    <a:pt x="0" y="612"/>
                  </a:cubicBezTo>
                  <a:cubicBezTo>
                    <a:pt x="224" y="612"/>
                    <a:pt x="224" y="612"/>
                    <a:pt x="224" y="612"/>
                  </a:cubicBezTo>
                  <a:cubicBezTo>
                    <a:pt x="224" y="923"/>
                    <a:pt x="224" y="923"/>
                    <a:pt x="224" y="923"/>
                  </a:cubicBezTo>
                  <a:cubicBezTo>
                    <a:pt x="289" y="1073"/>
                    <a:pt x="289" y="1073"/>
                    <a:pt x="289" y="1073"/>
                  </a:cubicBezTo>
                  <a:cubicBezTo>
                    <a:pt x="355" y="923"/>
                    <a:pt x="355" y="923"/>
                    <a:pt x="355" y="923"/>
                  </a:cubicBezTo>
                  <a:cubicBezTo>
                    <a:pt x="355" y="612"/>
                    <a:pt x="355" y="612"/>
                    <a:pt x="355" y="612"/>
                  </a:cubicBezTo>
                  <a:cubicBezTo>
                    <a:pt x="579" y="612"/>
                    <a:pt x="579" y="612"/>
                    <a:pt x="579" y="612"/>
                  </a:cubicBezTo>
                  <a:cubicBezTo>
                    <a:pt x="579" y="583"/>
                    <a:pt x="579" y="583"/>
                    <a:pt x="579" y="583"/>
                  </a:cubicBezTo>
                  <a:cubicBezTo>
                    <a:pt x="579" y="500"/>
                    <a:pt x="544" y="422"/>
                    <a:pt x="482" y="367"/>
                  </a:cubicBezTo>
                  <a:close/>
                  <a:moveTo>
                    <a:pt x="132" y="58"/>
                  </a:moveTo>
                  <a:cubicBezTo>
                    <a:pt x="447" y="58"/>
                    <a:pt x="447" y="58"/>
                    <a:pt x="447" y="58"/>
                  </a:cubicBezTo>
                  <a:cubicBezTo>
                    <a:pt x="458" y="58"/>
                    <a:pt x="467" y="67"/>
                    <a:pt x="467" y="79"/>
                  </a:cubicBezTo>
                  <a:cubicBezTo>
                    <a:pt x="467" y="89"/>
                    <a:pt x="459" y="97"/>
                    <a:pt x="449" y="99"/>
                  </a:cubicBezTo>
                  <a:cubicBezTo>
                    <a:pt x="436" y="101"/>
                    <a:pt x="436" y="101"/>
                    <a:pt x="436" y="101"/>
                  </a:cubicBezTo>
                  <a:cubicBezTo>
                    <a:pt x="143" y="101"/>
                    <a:pt x="143" y="101"/>
                    <a:pt x="143" y="101"/>
                  </a:cubicBezTo>
                  <a:cubicBezTo>
                    <a:pt x="129" y="99"/>
                    <a:pt x="129" y="99"/>
                    <a:pt x="129" y="99"/>
                  </a:cubicBezTo>
                  <a:cubicBezTo>
                    <a:pt x="119" y="97"/>
                    <a:pt x="111" y="89"/>
                    <a:pt x="111" y="79"/>
                  </a:cubicBezTo>
                  <a:cubicBezTo>
                    <a:pt x="111" y="67"/>
                    <a:pt x="121" y="58"/>
                    <a:pt x="132" y="58"/>
                  </a:cubicBezTo>
                  <a:close/>
                  <a:moveTo>
                    <a:pt x="424" y="370"/>
                  </a:moveTo>
                  <a:cubicBezTo>
                    <a:pt x="154" y="370"/>
                    <a:pt x="154" y="370"/>
                    <a:pt x="154" y="370"/>
                  </a:cubicBezTo>
                  <a:cubicBezTo>
                    <a:pt x="154" y="130"/>
                    <a:pt x="154" y="130"/>
                    <a:pt x="154" y="130"/>
                  </a:cubicBezTo>
                  <a:cubicBezTo>
                    <a:pt x="424" y="130"/>
                    <a:pt x="424" y="130"/>
                    <a:pt x="424" y="130"/>
                  </a:cubicBezTo>
                  <a:lnTo>
                    <a:pt x="424" y="370"/>
                  </a:lnTo>
                  <a:close/>
                  <a:moveTo>
                    <a:pt x="297" y="911"/>
                  </a:moveTo>
                  <a:cubicBezTo>
                    <a:pt x="289" y="928"/>
                    <a:pt x="289" y="928"/>
                    <a:pt x="289" y="928"/>
                  </a:cubicBezTo>
                  <a:cubicBezTo>
                    <a:pt x="282" y="911"/>
                    <a:pt x="282" y="911"/>
                    <a:pt x="282" y="911"/>
                  </a:cubicBezTo>
                  <a:cubicBezTo>
                    <a:pt x="282" y="612"/>
                    <a:pt x="282" y="612"/>
                    <a:pt x="282" y="612"/>
                  </a:cubicBezTo>
                  <a:cubicBezTo>
                    <a:pt x="297" y="612"/>
                    <a:pt x="297" y="612"/>
                    <a:pt x="297" y="612"/>
                  </a:cubicBezTo>
                  <a:lnTo>
                    <a:pt x="297" y="911"/>
                  </a:lnTo>
                  <a:close/>
                  <a:moveTo>
                    <a:pt x="355" y="554"/>
                  </a:moveTo>
                  <a:cubicBezTo>
                    <a:pt x="224" y="554"/>
                    <a:pt x="224" y="554"/>
                    <a:pt x="224" y="554"/>
                  </a:cubicBezTo>
                  <a:cubicBezTo>
                    <a:pt x="59" y="554"/>
                    <a:pt x="59" y="554"/>
                    <a:pt x="59" y="554"/>
                  </a:cubicBezTo>
                  <a:cubicBezTo>
                    <a:pt x="67" y="495"/>
                    <a:pt x="97" y="441"/>
                    <a:pt x="144" y="403"/>
                  </a:cubicBezTo>
                  <a:cubicBezTo>
                    <a:pt x="149" y="399"/>
                    <a:pt x="149" y="399"/>
                    <a:pt x="149" y="399"/>
                  </a:cubicBezTo>
                  <a:cubicBezTo>
                    <a:pt x="430" y="399"/>
                    <a:pt x="430" y="399"/>
                    <a:pt x="430" y="399"/>
                  </a:cubicBezTo>
                  <a:cubicBezTo>
                    <a:pt x="435" y="403"/>
                    <a:pt x="435" y="403"/>
                    <a:pt x="435" y="403"/>
                  </a:cubicBezTo>
                  <a:cubicBezTo>
                    <a:pt x="482" y="441"/>
                    <a:pt x="512" y="495"/>
                    <a:pt x="519" y="554"/>
                  </a:cubicBezTo>
                  <a:lnTo>
                    <a:pt x="355" y="554"/>
                  </a:lnTo>
                  <a:close/>
                </a:path>
              </a:pathLst>
            </a:custGeom>
            <a:solidFill>
              <a:srgbClr val="0099FF"/>
            </a:solidFill>
            <a:ln>
              <a:noFill/>
            </a:ln>
          </p:spPr>
          <p:txBody>
            <a:bodyPr vert="horz" wrap="square" lIns="182843" tIns="91422" rIns="182843" bIns="91422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schemeClr val="bg1">
                    <a:lumMod val="95000"/>
                  </a:schemeClr>
                </a:solidFill>
                <a:latin typeface="Lato Light"/>
              </a:endParaRPr>
            </a:p>
          </p:txBody>
        </p:sp>
        <p:sp>
          <p:nvSpPr>
            <p:cNvPr id="46" name="Round Same Side Corner Rectangle 119">
              <a:extLst>
                <a:ext uri="{FF2B5EF4-FFF2-40B4-BE49-F238E27FC236}">
                  <a16:creationId xmlns:a16="http://schemas.microsoft.com/office/drawing/2014/main" xmlns="" id="{9CDFBC95-2B4F-4A2D-AAA2-36F3C8687128}"/>
                </a:ext>
              </a:extLst>
            </p:cNvPr>
            <p:cNvSpPr/>
            <p:nvPr/>
          </p:nvSpPr>
          <p:spPr>
            <a:xfrm rot="10800000" flipH="1">
              <a:off x="718600" y="3810885"/>
              <a:ext cx="36000" cy="468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dirty="0">
                <a:latin typeface="Lato Light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5EE2608-569F-4E5B-A001-61092A3B63AA}"/>
              </a:ext>
            </a:extLst>
          </p:cNvPr>
          <p:cNvSpPr/>
          <p:nvPr/>
        </p:nvSpPr>
        <p:spPr>
          <a:xfrm>
            <a:off x="520337" y="3059565"/>
            <a:ext cx="1896673" cy="359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latin typeface="Century Gothic" panose="020B0502020202020204" pitchFamily="34" charset="0"/>
                <a:cs typeface="Lato Light"/>
              </a:rPr>
              <a:t>With this method: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A4A90740-E346-4126-B2D6-C380F7B44AAB}"/>
              </a:ext>
            </a:extLst>
          </p:cNvPr>
          <p:cNvSpPr/>
          <p:nvPr/>
        </p:nvSpPr>
        <p:spPr>
          <a:xfrm>
            <a:off x="847061" y="3414416"/>
            <a:ext cx="4922214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Around 36000 observations dropped</a:t>
            </a:r>
            <a:endParaRPr lang="en-US" sz="16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979CA83-F984-4D5A-A9B4-F48E8A1DE840}"/>
              </a:ext>
            </a:extLst>
          </p:cNvPr>
          <p:cNvSpPr/>
          <p:nvPr/>
        </p:nvSpPr>
        <p:spPr>
          <a:xfrm>
            <a:off x="845188" y="4201216"/>
            <a:ext cx="4732361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Data set relatively compact</a:t>
            </a:r>
            <a:endParaRPr lang="en-US" sz="16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717CD761-07C4-42AA-B620-E41BE85C17D8}"/>
              </a:ext>
            </a:extLst>
          </p:cNvPr>
          <p:cNvGrpSpPr/>
          <p:nvPr/>
        </p:nvGrpSpPr>
        <p:grpSpPr>
          <a:xfrm>
            <a:off x="235235" y="4317883"/>
            <a:ext cx="519365" cy="468000"/>
            <a:chOff x="235235" y="4576498"/>
            <a:chExt cx="519365" cy="468000"/>
          </a:xfrm>
        </p:grpSpPr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xmlns="" id="{306A3B1E-0E86-4C16-8D04-FF05E034D0A4}"/>
                </a:ext>
              </a:extLst>
            </p:cNvPr>
            <p:cNvSpPr>
              <a:spLocks noEditPoints="1"/>
            </p:cNvSpPr>
            <p:nvPr/>
          </p:nvSpPr>
          <p:spPr bwMode="auto">
            <a:xfrm rot="2700000">
              <a:off x="325235" y="4635945"/>
              <a:ext cx="252000" cy="432000"/>
            </a:xfrm>
            <a:custGeom>
              <a:avLst/>
              <a:gdLst>
                <a:gd name="T0" fmla="*/ 482 w 579"/>
                <a:gd name="T1" fmla="*/ 367 h 1073"/>
                <a:gd name="T2" fmla="*/ 482 w 579"/>
                <a:gd name="T3" fmla="*/ 148 h 1073"/>
                <a:gd name="T4" fmla="*/ 525 w 579"/>
                <a:gd name="T5" fmla="*/ 79 h 1073"/>
                <a:gd name="T6" fmla="*/ 447 w 579"/>
                <a:gd name="T7" fmla="*/ 0 h 1073"/>
                <a:gd name="T8" fmla="*/ 132 w 579"/>
                <a:gd name="T9" fmla="*/ 0 h 1073"/>
                <a:gd name="T10" fmla="*/ 54 w 579"/>
                <a:gd name="T11" fmla="*/ 79 h 1073"/>
                <a:gd name="T12" fmla="*/ 96 w 579"/>
                <a:gd name="T13" fmla="*/ 148 h 1073"/>
                <a:gd name="T14" fmla="*/ 96 w 579"/>
                <a:gd name="T15" fmla="*/ 367 h 1073"/>
                <a:gd name="T16" fmla="*/ 0 w 579"/>
                <a:gd name="T17" fmla="*/ 583 h 1073"/>
                <a:gd name="T18" fmla="*/ 0 w 579"/>
                <a:gd name="T19" fmla="*/ 612 h 1073"/>
                <a:gd name="T20" fmla="*/ 224 w 579"/>
                <a:gd name="T21" fmla="*/ 612 h 1073"/>
                <a:gd name="T22" fmla="*/ 224 w 579"/>
                <a:gd name="T23" fmla="*/ 923 h 1073"/>
                <a:gd name="T24" fmla="*/ 289 w 579"/>
                <a:gd name="T25" fmla="*/ 1073 h 1073"/>
                <a:gd name="T26" fmla="*/ 355 w 579"/>
                <a:gd name="T27" fmla="*/ 923 h 1073"/>
                <a:gd name="T28" fmla="*/ 355 w 579"/>
                <a:gd name="T29" fmla="*/ 612 h 1073"/>
                <a:gd name="T30" fmla="*/ 579 w 579"/>
                <a:gd name="T31" fmla="*/ 612 h 1073"/>
                <a:gd name="T32" fmla="*/ 579 w 579"/>
                <a:gd name="T33" fmla="*/ 583 h 1073"/>
                <a:gd name="T34" fmla="*/ 482 w 579"/>
                <a:gd name="T35" fmla="*/ 367 h 1073"/>
                <a:gd name="T36" fmla="*/ 132 w 579"/>
                <a:gd name="T37" fmla="*/ 58 h 1073"/>
                <a:gd name="T38" fmla="*/ 447 w 579"/>
                <a:gd name="T39" fmla="*/ 58 h 1073"/>
                <a:gd name="T40" fmla="*/ 467 w 579"/>
                <a:gd name="T41" fmla="*/ 79 h 1073"/>
                <a:gd name="T42" fmla="*/ 449 w 579"/>
                <a:gd name="T43" fmla="*/ 99 h 1073"/>
                <a:gd name="T44" fmla="*/ 436 w 579"/>
                <a:gd name="T45" fmla="*/ 101 h 1073"/>
                <a:gd name="T46" fmla="*/ 143 w 579"/>
                <a:gd name="T47" fmla="*/ 101 h 1073"/>
                <a:gd name="T48" fmla="*/ 129 w 579"/>
                <a:gd name="T49" fmla="*/ 99 h 1073"/>
                <a:gd name="T50" fmla="*/ 111 w 579"/>
                <a:gd name="T51" fmla="*/ 79 h 1073"/>
                <a:gd name="T52" fmla="*/ 132 w 579"/>
                <a:gd name="T53" fmla="*/ 58 h 1073"/>
                <a:gd name="T54" fmla="*/ 424 w 579"/>
                <a:gd name="T55" fmla="*/ 370 h 1073"/>
                <a:gd name="T56" fmla="*/ 154 w 579"/>
                <a:gd name="T57" fmla="*/ 370 h 1073"/>
                <a:gd name="T58" fmla="*/ 154 w 579"/>
                <a:gd name="T59" fmla="*/ 130 h 1073"/>
                <a:gd name="T60" fmla="*/ 424 w 579"/>
                <a:gd name="T61" fmla="*/ 130 h 1073"/>
                <a:gd name="T62" fmla="*/ 424 w 579"/>
                <a:gd name="T63" fmla="*/ 370 h 1073"/>
                <a:gd name="T64" fmla="*/ 297 w 579"/>
                <a:gd name="T65" fmla="*/ 911 h 1073"/>
                <a:gd name="T66" fmla="*/ 289 w 579"/>
                <a:gd name="T67" fmla="*/ 928 h 1073"/>
                <a:gd name="T68" fmla="*/ 282 w 579"/>
                <a:gd name="T69" fmla="*/ 911 h 1073"/>
                <a:gd name="T70" fmla="*/ 282 w 579"/>
                <a:gd name="T71" fmla="*/ 612 h 1073"/>
                <a:gd name="T72" fmla="*/ 297 w 579"/>
                <a:gd name="T73" fmla="*/ 612 h 1073"/>
                <a:gd name="T74" fmla="*/ 297 w 579"/>
                <a:gd name="T75" fmla="*/ 911 h 1073"/>
                <a:gd name="T76" fmla="*/ 355 w 579"/>
                <a:gd name="T77" fmla="*/ 554 h 1073"/>
                <a:gd name="T78" fmla="*/ 224 w 579"/>
                <a:gd name="T79" fmla="*/ 554 h 1073"/>
                <a:gd name="T80" fmla="*/ 59 w 579"/>
                <a:gd name="T81" fmla="*/ 554 h 1073"/>
                <a:gd name="T82" fmla="*/ 144 w 579"/>
                <a:gd name="T83" fmla="*/ 403 h 1073"/>
                <a:gd name="T84" fmla="*/ 149 w 579"/>
                <a:gd name="T85" fmla="*/ 399 h 1073"/>
                <a:gd name="T86" fmla="*/ 430 w 579"/>
                <a:gd name="T87" fmla="*/ 399 h 1073"/>
                <a:gd name="T88" fmla="*/ 435 w 579"/>
                <a:gd name="T89" fmla="*/ 403 h 1073"/>
                <a:gd name="T90" fmla="*/ 519 w 579"/>
                <a:gd name="T91" fmla="*/ 554 h 1073"/>
                <a:gd name="T92" fmla="*/ 355 w 579"/>
                <a:gd name="T93" fmla="*/ 554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79" h="1073">
                  <a:moveTo>
                    <a:pt x="482" y="367"/>
                  </a:moveTo>
                  <a:cubicBezTo>
                    <a:pt x="482" y="148"/>
                    <a:pt x="482" y="148"/>
                    <a:pt x="482" y="148"/>
                  </a:cubicBezTo>
                  <a:cubicBezTo>
                    <a:pt x="508" y="135"/>
                    <a:pt x="525" y="109"/>
                    <a:pt x="525" y="79"/>
                  </a:cubicBezTo>
                  <a:cubicBezTo>
                    <a:pt x="525" y="35"/>
                    <a:pt x="490" y="0"/>
                    <a:pt x="447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89" y="0"/>
                    <a:pt x="54" y="35"/>
                    <a:pt x="54" y="79"/>
                  </a:cubicBezTo>
                  <a:cubicBezTo>
                    <a:pt x="54" y="109"/>
                    <a:pt x="71" y="135"/>
                    <a:pt x="96" y="148"/>
                  </a:cubicBezTo>
                  <a:cubicBezTo>
                    <a:pt x="96" y="367"/>
                    <a:pt x="96" y="367"/>
                    <a:pt x="96" y="367"/>
                  </a:cubicBezTo>
                  <a:cubicBezTo>
                    <a:pt x="35" y="422"/>
                    <a:pt x="0" y="500"/>
                    <a:pt x="0" y="583"/>
                  </a:cubicBezTo>
                  <a:cubicBezTo>
                    <a:pt x="0" y="612"/>
                    <a:pt x="0" y="612"/>
                    <a:pt x="0" y="612"/>
                  </a:cubicBezTo>
                  <a:cubicBezTo>
                    <a:pt x="224" y="612"/>
                    <a:pt x="224" y="612"/>
                    <a:pt x="224" y="612"/>
                  </a:cubicBezTo>
                  <a:cubicBezTo>
                    <a:pt x="224" y="923"/>
                    <a:pt x="224" y="923"/>
                    <a:pt x="224" y="923"/>
                  </a:cubicBezTo>
                  <a:cubicBezTo>
                    <a:pt x="289" y="1073"/>
                    <a:pt x="289" y="1073"/>
                    <a:pt x="289" y="1073"/>
                  </a:cubicBezTo>
                  <a:cubicBezTo>
                    <a:pt x="355" y="923"/>
                    <a:pt x="355" y="923"/>
                    <a:pt x="355" y="923"/>
                  </a:cubicBezTo>
                  <a:cubicBezTo>
                    <a:pt x="355" y="612"/>
                    <a:pt x="355" y="612"/>
                    <a:pt x="355" y="612"/>
                  </a:cubicBezTo>
                  <a:cubicBezTo>
                    <a:pt x="579" y="612"/>
                    <a:pt x="579" y="612"/>
                    <a:pt x="579" y="612"/>
                  </a:cubicBezTo>
                  <a:cubicBezTo>
                    <a:pt x="579" y="583"/>
                    <a:pt x="579" y="583"/>
                    <a:pt x="579" y="583"/>
                  </a:cubicBezTo>
                  <a:cubicBezTo>
                    <a:pt x="579" y="500"/>
                    <a:pt x="544" y="422"/>
                    <a:pt x="482" y="367"/>
                  </a:cubicBezTo>
                  <a:close/>
                  <a:moveTo>
                    <a:pt x="132" y="58"/>
                  </a:moveTo>
                  <a:cubicBezTo>
                    <a:pt x="447" y="58"/>
                    <a:pt x="447" y="58"/>
                    <a:pt x="447" y="58"/>
                  </a:cubicBezTo>
                  <a:cubicBezTo>
                    <a:pt x="458" y="58"/>
                    <a:pt x="467" y="67"/>
                    <a:pt x="467" y="79"/>
                  </a:cubicBezTo>
                  <a:cubicBezTo>
                    <a:pt x="467" y="89"/>
                    <a:pt x="459" y="97"/>
                    <a:pt x="449" y="99"/>
                  </a:cubicBezTo>
                  <a:cubicBezTo>
                    <a:pt x="436" y="101"/>
                    <a:pt x="436" y="101"/>
                    <a:pt x="436" y="101"/>
                  </a:cubicBezTo>
                  <a:cubicBezTo>
                    <a:pt x="143" y="101"/>
                    <a:pt x="143" y="101"/>
                    <a:pt x="143" y="101"/>
                  </a:cubicBezTo>
                  <a:cubicBezTo>
                    <a:pt x="129" y="99"/>
                    <a:pt x="129" y="99"/>
                    <a:pt x="129" y="99"/>
                  </a:cubicBezTo>
                  <a:cubicBezTo>
                    <a:pt x="119" y="97"/>
                    <a:pt x="111" y="89"/>
                    <a:pt x="111" y="79"/>
                  </a:cubicBezTo>
                  <a:cubicBezTo>
                    <a:pt x="111" y="67"/>
                    <a:pt x="121" y="58"/>
                    <a:pt x="132" y="58"/>
                  </a:cubicBezTo>
                  <a:close/>
                  <a:moveTo>
                    <a:pt x="424" y="370"/>
                  </a:moveTo>
                  <a:cubicBezTo>
                    <a:pt x="154" y="370"/>
                    <a:pt x="154" y="370"/>
                    <a:pt x="154" y="370"/>
                  </a:cubicBezTo>
                  <a:cubicBezTo>
                    <a:pt x="154" y="130"/>
                    <a:pt x="154" y="130"/>
                    <a:pt x="154" y="130"/>
                  </a:cubicBezTo>
                  <a:cubicBezTo>
                    <a:pt x="424" y="130"/>
                    <a:pt x="424" y="130"/>
                    <a:pt x="424" y="130"/>
                  </a:cubicBezTo>
                  <a:lnTo>
                    <a:pt x="424" y="370"/>
                  </a:lnTo>
                  <a:close/>
                  <a:moveTo>
                    <a:pt x="297" y="911"/>
                  </a:moveTo>
                  <a:cubicBezTo>
                    <a:pt x="289" y="928"/>
                    <a:pt x="289" y="928"/>
                    <a:pt x="289" y="928"/>
                  </a:cubicBezTo>
                  <a:cubicBezTo>
                    <a:pt x="282" y="911"/>
                    <a:pt x="282" y="911"/>
                    <a:pt x="282" y="911"/>
                  </a:cubicBezTo>
                  <a:cubicBezTo>
                    <a:pt x="282" y="612"/>
                    <a:pt x="282" y="612"/>
                    <a:pt x="282" y="612"/>
                  </a:cubicBezTo>
                  <a:cubicBezTo>
                    <a:pt x="297" y="612"/>
                    <a:pt x="297" y="612"/>
                    <a:pt x="297" y="612"/>
                  </a:cubicBezTo>
                  <a:lnTo>
                    <a:pt x="297" y="911"/>
                  </a:lnTo>
                  <a:close/>
                  <a:moveTo>
                    <a:pt x="355" y="554"/>
                  </a:moveTo>
                  <a:cubicBezTo>
                    <a:pt x="224" y="554"/>
                    <a:pt x="224" y="554"/>
                    <a:pt x="224" y="554"/>
                  </a:cubicBezTo>
                  <a:cubicBezTo>
                    <a:pt x="59" y="554"/>
                    <a:pt x="59" y="554"/>
                    <a:pt x="59" y="554"/>
                  </a:cubicBezTo>
                  <a:cubicBezTo>
                    <a:pt x="67" y="495"/>
                    <a:pt x="97" y="441"/>
                    <a:pt x="144" y="403"/>
                  </a:cubicBezTo>
                  <a:cubicBezTo>
                    <a:pt x="149" y="399"/>
                    <a:pt x="149" y="399"/>
                    <a:pt x="149" y="399"/>
                  </a:cubicBezTo>
                  <a:cubicBezTo>
                    <a:pt x="430" y="399"/>
                    <a:pt x="430" y="399"/>
                    <a:pt x="430" y="399"/>
                  </a:cubicBezTo>
                  <a:cubicBezTo>
                    <a:pt x="435" y="403"/>
                    <a:pt x="435" y="403"/>
                    <a:pt x="435" y="403"/>
                  </a:cubicBezTo>
                  <a:cubicBezTo>
                    <a:pt x="482" y="441"/>
                    <a:pt x="512" y="495"/>
                    <a:pt x="519" y="554"/>
                  </a:cubicBezTo>
                  <a:lnTo>
                    <a:pt x="355" y="554"/>
                  </a:lnTo>
                  <a:close/>
                </a:path>
              </a:pathLst>
            </a:custGeom>
            <a:solidFill>
              <a:srgbClr val="0099FF"/>
            </a:solidFill>
            <a:ln>
              <a:noFill/>
            </a:ln>
          </p:spPr>
          <p:txBody>
            <a:bodyPr vert="horz" wrap="square" lIns="182843" tIns="91422" rIns="182843" bIns="91422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schemeClr val="bg1">
                    <a:lumMod val="95000"/>
                  </a:schemeClr>
                </a:solidFill>
                <a:latin typeface="Lato Light"/>
              </a:endParaRPr>
            </a:p>
          </p:txBody>
        </p:sp>
        <p:sp>
          <p:nvSpPr>
            <p:cNvPr id="50" name="Round Same Side Corner Rectangle 119">
              <a:extLst>
                <a:ext uri="{FF2B5EF4-FFF2-40B4-BE49-F238E27FC236}">
                  <a16:creationId xmlns:a16="http://schemas.microsoft.com/office/drawing/2014/main" xmlns="" id="{AC3A9974-15ED-47D0-8B15-F97E0D1D6A5D}"/>
                </a:ext>
              </a:extLst>
            </p:cNvPr>
            <p:cNvSpPr/>
            <p:nvPr/>
          </p:nvSpPr>
          <p:spPr>
            <a:xfrm rot="10800000" flipH="1">
              <a:off x="718600" y="4576498"/>
              <a:ext cx="36000" cy="468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dirty="0">
                <a:latin typeface="Lato Light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182A3CF-1258-4F04-B4D2-2E9A19C1EA1B}"/>
              </a:ext>
            </a:extLst>
          </p:cNvPr>
          <p:cNvSpPr/>
          <p:nvPr/>
        </p:nvSpPr>
        <p:spPr>
          <a:xfrm>
            <a:off x="6884576" y="3474184"/>
            <a:ext cx="5127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Improvement in ease of analysis</a:t>
            </a:r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C982FEB6-04A7-4C01-8B5B-3C368350B801}"/>
              </a:ext>
            </a:extLst>
          </p:cNvPr>
          <p:cNvGrpSpPr/>
          <p:nvPr/>
        </p:nvGrpSpPr>
        <p:grpSpPr>
          <a:xfrm>
            <a:off x="6205626" y="3432526"/>
            <a:ext cx="519365" cy="468000"/>
            <a:chOff x="235235" y="3810885"/>
            <a:chExt cx="519365" cy="468000"/>
          </a:xfrm>
        </p:grpSpPr>
        <p:sp>
          <p:nvSpPr>
            <p:cNvPr id="57" name="Freeform 26">
              <a:extLst>
                <a:ext uri="{FF2B5EF4-FFF2-40B4-BE49-F238E27FC236}">
                  <a16:creationId xmlns:a16="http://schemas.microsoft.com/office/drawing/2014/main" xmlns="" id="{ECB44232-E071-42DB-BDE0-A8D81B203365}"/>
                </a:ext>
              </a:extLst>
            </p:cNvPr>
            <p:cNvSpPr>
              <a:spLocks noEditPoints="1"/>
            </p:cNvSpPr>
            <p:nvPr/>
          </p:nvSpPr>
          <p:spPr bwMode="auto">
            <a:xfrm rot="2700000">
              <a:off x="325235" y="3870332"/>
              <a:ext cx="252000" cy="432000"/>
            </a:xfrm>
            <a:custGeom>
              <a:avLst/>
              <a:gdLst>
                <a:gd name="T0" fmla="*/ 482 w 579"/>
                <a:gd name="T1" fmla="*/ 367 h 1073"/>
                <a:gd name="T2" fmla="*/ 482 w 579"/>
                <a:gd name="T3" fmla="*/ 148 h 1073"/>
                <a:gd name="T4" fmla="*/ 525 w 579"/>
                <a:gd name="T5" fmla="*/ 79 h 1073"/>
                <a:gd name="T6" fmla="*/ 447 w 579"/>
                <a:gd name="T7" fmla="*/ 0 h 1073"/>
                <a:gd name="T8" fmla="*/ 132 w 579"/>
                <a:gd name="T9" fmla="*/ 0 h 1073"/>
                <a:gd name="T10" fmla="*/ 54 w 579"/>
                <a:gd name="T11" fmla="*/ 79 h 1073"/>
                <a:gd name="T12" fmla="*/ 96 w 579"/>
                <a:gd name="T13" fmla="*/ 148 h 1073"/>
                <a:gd name="T14" fmla="*/ 96 w 579"/>
                <a:gd name="T15" fmla="*/ 367 h 1073"/>
                <a:gd name="T16" fmla="*/ 0 w 579"/>
                <a:gd name="T17" fmla="*/ 583 h 1073"/>
                <a:gd name="T18" fmla="*/ 0 w 579"/>
                <a:gd name="T19" fmla="*/ 612 h 1073"/>
                <a:gd name="T20" fmla="*/ 224 w 579"/>
                <a:gd name="T21" fmla="*/ 612 h 1073"/>
                <a:gd name="T22" fmla="*/ 224 w 579"/>
                <a:gd name="T23" fmla="*/ 923 h 1073"/>
                <a:gd name="T24" fmla="*/ 289 w 579"/>
                <a:gd name="T25" fmla="*/ 1073 h 1073"/>
                <a:gd name="T26" fmla="*/ 355 w 579"/>
                <a:gd name="T27" fmla="*/ 923 h 1073"/>
                <a:gd name="T28" fmla="*/ 355 w 579"/>
                <a:gd name="T29" fmla="*/ 612 h 1073"/>
                <a:gd name="T30" fmla="*/ 579 w 579"/>
                <a:gd name="T31" fmla="*/ 612 h 1073"/>
                <a:gd name="T32" fmla="*/ 579 w 579"/>
                <a:gd name="T33" fmla="*/ 583 h 1073"/>
                <a:gd name="T34" fmla="*/ 482 w 579"/>
                <a:gd name="T35" fmla="*/ 367 h 1073"/>
                <a:gd name="T36" fmla="*/ 132 w 579"/>
                <a:gd name="T37" fmla="*/ 58 h 1073"/>
                <a:gd name="T38" fmla="*/ 447 w 579"/>
                <a:gd name="T39" fmla="*/ 58 h 1073"/>
                <a:gd name="T40" fmla="*/ 467 w 579"/>
                <a:gd name="T41" fmla="*/ 79 h 1073"/>
                <a:gd name="T42" fmla="*/ 449 w 579"/>
                <a:gd name="T43" fmla="*/ 99 h 1073"/>
                <a:gd name="T44" fmla="*/ 436 w 579"/>
                <a:gd name="T45" fmla="*/ 101 h 1073"/>
                <a:gd name="T46" fmla="*/ 143 w 579"/>
                <a:gd name="T47" fmla="*/ 101 h 1073"/>
                <a:gd name="T48" fmla="*/ 129 w 579"/>
                <a:gd name="T49" fmla="*/ 99 h 1073"/>
                <a:gd name="T50" fmla="*/ 111 w 579"/>
                <a:gd name="T51" fmla="*/ 79 h 1073"/>
                <a:gd name="T52" fmla="*/ 132 w 579"/>
                <a:gd name="T53" fmla="*/ 58 h 1073"/>
                <a:gd name="T54" fmla="*/ 424 w 579"/>
                <a:gd name="T55" fmla="*/ 370 h 1073"/>
                <a:gd name="T56" fmla="*/ 154 w 579"/>
                <a:gd name="T57" fmla="*/ 370 h 1073"/>
                <a:gd name="T58" fmla="*/ 154 w 579"/>
                <a:gd name="T59" fmla="*/ 130 h 1073"/>
                <a:gd name="T60" fmla="*/ 424 w 579"/>
                <a:gd name="T61" fmla="*/ 130 h 1073"/>
                <a:gd name="T62" fmla="*/ 424 w 579"/>
                <a:gd name="T63" fmla="*/ 370 h 1073"/>
                <a:gd name="T64" fmla="*/ 297 w 579"/>
                <a:gd name="T65" fmla="*/ 911 h 1073"/>
                <a:gd name="T66" fmla="*/ 289 w 579"/>
                <a:gd name="T67" fmla="*/ 928 h 1073"/>
                <a:gd name="T68" fmla="*/ 282 w 579"/>
                <a:gd name="T69" fmla="*/ 911 h 1073"/>
                <a:gd name="T70" fmla="*/ 282 w 579"/>
                <a:gd name="T71" fmla="*/ 612 h 1073"/>
                <a:gd name="T72" fmla="*/ 297 w 579"/>
                <a:gd name="T73" fmla="*/ 612 h 1073"/>
                <a:gd name="T74" fmla="*/ 297 w 579"/>
                <a:gd name="T75" fmla="*/ 911 h 1073"/>
                <a:gd name="T76" fmla="*/ 355 w 579"/>
                <a:gd name="T77" fmla="*/ 554 h 1073"/>
                <a:gd name="T78" fmla="*/ 224 w 579"/>
                <a:gd name="T79" fmla="*/ 554 h 1073"/>
                <a:gd name="T80" fmla="*/ 59 w 579"/>
                <a:gd name="T81" fmla="*/ 554 h 1073"/>
                <a:gd name="T82" fmla="*/ 144 w 579"/>
                <a:gd name="T83" fmla="*/ 403 h 1073"/>
                <a:gd name="T84" fmla="*/ 149 w 579"/>
                <a:gd name="T85" fmla="*/ 399 h 1073"/>
                <a:gd name="T86" fmla="*/ 430 w 579"/>
                <a:gd name="T87" fmla="*/ 399 h 1073"/>
                <a:gd name="T88" fmla="*/ 435 w 579"/>
                <a:gd name="T89" fmla="*/ 403 h 1073"/>
                <a:gd name="T90" fmla="*/ 519 w 579"/>
                <a:gd name="T91" fmla="*/ 554 h 1073"/>
                <a:gd name="T92" fmla="*/ 355 w 579"/>
                <a:gd name="T93" fmla="*/ 554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79" h="1073">
                  <a:moveTo>
                    <a:pt x="482" y="367"/>
                  </a:moveTo>
                  <a:cubicBezTo>
                    <a:pt x="482" y="148"/>
                    <a:pt x="482" y="148"/>
                    <a:pt x="482" y="148"/>
                  </a:cubicBezTo>
                  <a:cubicBezTo>
                    <a:pt x="508" y="135"/>
                    <a:pt x="525" y="109"/>
                    <a:pt x="525" y="79"/>
                  </a:cubicBezTo>
                  <a:cubicBezTo>
                    <a:pt x="525" y="35"/>
                    <a:pt x="490" y="0"/>
                    <a:pt x="447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89" y="0"/>
                    <a:pt x="54" y="35"/>
                    <a:pt x="54" y="79"/>
                  </a:cubicBezTo>
                  <a:cubicBezTo>
                    <a:pt x="54" y="109"/>
                    <a:pt x="71" y="135"/>
                    <a:pt x="96" y="148"/>
                  </a:cubicBezTo>
                  <a:cubicBezTo>
                    <a:pt x="96" y="367"/>
                    <a:pt x="96" y="367"/>
                    <a:pt x="96" y="367"/>
                  </a:cubicBezTo>
                  <a:cubicBezTo>
                    <a:pt x="35" y="422"/>
                    <a:pt x="0" y="500"/>
                    <a:pt x="0" y="583"/>
                  </a:cubicBezTo>
                  <a:cubicBezTo>
                    <a:pt x="0" y="612"/>
                    <a:pt x="0" y="612"/>
                    <a:pt x="0" y="612"/>
                  </a:cubicBezTo>
                  <a:cubicBezTo>
                    <a:pt x="224" y="612"/>
                    <a:pt x="224" y="612"/>
                    <a:pt x="224" y="612"/>
                  </a:cubicBezTo>
                  <a:cubicBezTo>
                    <a:pt x="224" y="923"/>
                    <a:pt x="224" y="923"/>
                    <a:pt x="224" y="923"/>
                  </a:cubicBezTo>
                  <a:cubicBezTo>
                    <a:pt x="289" y="1073"/>
                    <a:pt x="289" y="1073"/>
                    <a:pt x="289" y="1073"/>
                  </a:cubicBezTo>
                  <a:cubicBezTo>
                    <a:pt x="355" y="923"/>
                    <a:pt x="355" y="923"/>
                    <a:pt x="355" y="923"/>
                  </a:cubicBezTo>
                  <a:cubicBezTo>
                    <a:pt x="355" y="612"/>
                    <a:pt x="355" y="612"/>
                    <a:pt x="355" y="612"/>
                  </a:cubicBezTo>
                  <a:cubicBezTo>
                    <a:pt x="579" y="612"/>
                    <a:pt x="579" y="612"/>
                    <a:pt x="579" y="612"/>
                  </a:cubicBezTo>
                  <a:cubicBezTo>
                    <a:pt x="579" y="583"/>
                    <a:pt x="579" y="583"/>
                    <a:pt x="579" y="583"/>
                  </a:cubicBezTo>
                  <a:cubicBezTo>
                    <a:pt x="579" y="500"/>
                    <a:pt x="544" y="422"/>
                    <a:pt x="482" y="367"/>
                  </a:cubicBezTo>
                  <a:close/>
                  <a:moveTo>
                    <a:pt x="132" y="58"/>
                  </a:moveTo>
                  <a:cubicBezTo>
                    <a:pt x="447" y="58"/>
                    <a:pt x="447" y="58"/>
                    <a:pt x="447" y="58"/>
                  </a:cubicBezTo>
                  <a:cubicBezTo>
                    <a:pt x="458" y="58"/>
                    <a:pt x="467" y="67"/>
                    <a:pt x="467" y="79"/>
                  </a:cubicBezTo>
                  <a:cubicBezTo>
                    <a:pt x="467" y="89"/>
                    <a:pt x="459" y="97"/>
                    <a:pt x="449" y="99"/>
                  </a:cubicBezTo>
                  <a:cubicBezTo>
                    <a:pt x="436" y="101"/>
                    <a:pt x="436" y="101"/>
                    <a:pt x="436" y="101"/>
                  </a:cubicBezTo>
                  <a:cubicBezTo>
                    <a:pt x="143" y="101"/>
                    <a:pt x="143" y="101"/>
                    <a:pt x="143" y="101"/>
                  </a:cubicBezTo>
                  <a:cubicBezTo>
                    <a:pt x="129" y="99"/>
                    <a:pt x="129" y="99"/>
                    <a:pt x="129" y="99"/>
                  </a:cubicBezTo>
                  <a:cubicBezTo>
                    <a:pt x="119" y="97"/>
                    <a:pt x="111" y="89"/>
                    <a:pt x="111" y="79"/>
                  </a:cubicBezTo>
                  <a:cubicBezTo>
                    <a:pt x="111" y="67"/>
                    <a:pt x="121" y="58"/>
                    <a:pt x="132" y="58"/>
                  </a:cubicBezTo>
                  <a:close/>
                  <a:moveTo>
                    <a:pt x="424" y="370"/>
                  </a:moveTo>
                  <a:cubicBezTo>
                    <a:pt x="154" y="370"/>
                    <a:pt x="154" y="370"/>
                    <a:pt x="154" y="370"/>
                  </a:cubicBezTo>
                  <a:cubicBezTo>
                    <a:pt x="154" y="130"/>
                    <a:pt x="154" y="130"/>
                    <a:pt x="154" y="130"/>
                  </a:cubicBezTo>
                  <a:cubicBezTo>
                    <a:pt x="424" y="130"/>
                    <a:pt x="424" y="130"/>
                    <a:pt x="424" y="130"/>
                  </a:cubicBezTo>
                  <a:lnTo>
                    <a:pt x="424" y="370"/>
                  </a:lnTo>
                  <a:close/>
                  <a:moveTo>
                    <a:pt x="297" y="911"/>
                  </a:moveTo>
                  <a:cubicBezTo>
                    <a:pt x="289" y="928"/>
                    <a:pt x="289" y="928"/>
                    <a:pt x="289" y="928"/>
                  </a:cubicBezTo>
                  <a:cubicBezTo>
                    <a:pt x="282" y="911"/>
                    <a:pt x="282" y="911"/>
                    <a:pt x="282" y="911"/>
                  </a:cubicBezTo>
                  <a:cubicBezTo>
                    <a:pt x="282" y="612"/>
                    <a:pt x="282" y="612"/>
                    <a:pt x="282" y="612"/>
                  </a:cubicBezTo>
                  <a:cubicBezTo>
                    <a:pt x="297" y="612"/>
                    <a:pt x="297" y="612"/>
                    <a:pt x="297" y="612"/>
                  </a:cubicBezTo>
                  <a:lnTo>
                    <a:pt x="297" y="911"/>
                  </a:lnTo>
                  <a:close/>
                  <a:moveTo>
                    <a:pt x="355" y="554"/>
                  </a:moveTo>
                  <a:cubicBezTo>
                    <a:pt x="224" y="554"/>
                    <a:pt x="224" y="554"/>
                    <a:pt x="224" y="554"/>
                  </a:cubicBezTo>
                  <a:cubicBezTo>
                    <a:pt x="59" y="554"/>
                    <a:pt x="59" y="554"/>
                    <a:pt x="59" y="554"/>
                  </a:cubicBezTo>
                  <a:cubicBezTo>
                    <a:pt x="67" y="495"/>
                    <a:pt x="97" y="441"/>
                    <a:pt x="144" y="403"/>
                  </a:cubicBezTo>
                  <a:cubicBezTo>
                    <a:pt x="149" y="399"/>
                    <a:pt x="149" y="399"/>
                    <a:pt x="149" y="399"/>
                  </a:cubicBezTo>
                  <a:cubicBezTo>
                    <a:pt x="430" y="399"/>
                    <a:pt x="430" y="399"/>
                    <a:pt x="430" y="399"/>
                  </a:cubicBezTo>
                  <a:cubicBezTo>
                    <a:pt x="435" y="403"/>
                    <a:pt x="435" y="403"/>
                    <a:pt x="435" y="403"/>
                  </a:cubicBezTo>
                  <a:cubicBezTo>
                    <a:pt x="482" y="441"/>
                    <a:pt x="512" y="495"/>
                    <a:pt x="519" y="554"/>
                  </a:cubicBezTo>
                  <a:lnTo>
                    <a:pt x="355" y="554"/>
                  </a:lnTo>
                  <a:close/>
                </a:path>
              </a:pathLst>
            </a:custGeom>
            <a:solidFill>
              <a:srgbClr val="0099FF"/>
            </a:solidFill>
            <a:ln>
              <a:noFill/>
            </a:ln>
          </p:spPr>
          <p:txBody>
            <a:bodyPr vert="horz" wrap="square" lIns="182843" tIns="91422" rIns="182843" bIns="91422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schemeClr val="bg1">
                    <a:lumMod val="95000"/>
                  </a:schemeClr>
                </a:solidFill>
                <a:latin typeface="Lato Light"/>
              </a:endParaRPr>
            </a:p>
          </p:txBody>
        </p:sp>
        <p:sp>
          <p:nvSpPr>
            <p:cNvPr id="58" name="Round Same Side Corner Rectangle 119">
              <a:extLst>
                <a:ext uri="{FF2B5EF4-FFF2-40B4-BE49-F238E27FC236}">
                  <a16:creationId xmlns:a16="http://schemas.microsoft.com/office/drawing/2014/main" xmlns="" id="{EB3178EE-F77E-4316-9E5E-B60290A093EB}"/>
                </a:ext>
              </a:extLst>
            </p:cNvPr>
            <p:cNvSpPr/>
            <p:nvPr/>
          </p:nvSpPr>
          <p:spPr>
            <a:xfrm rot="10800000" flipH="1">
              <a:off x="718600" y="3810885"/>
              <a:ext cx="36000" cy="468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dirty="0">
                <a:latin typeface="Lato Light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89B0F48E-4688-4F18-9781-63EE591CA1FC}"/>
              </a:ext>
            </a:extLst>
          </p:cNvPr>
          <p:cNvGrpSpPr/>
          <p:nvPr/>
        </p:nvGrpSpPr>
        <p:grpSpPr>
          <a:xfrm>
            <a:off x="434167" y="1010378"/>
            <a:ext cx="468000" cy="468000"/>
            <a:chOff x="2285781" y="4847654"/>
            <a:chExt cx="952480" cy="966132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xmlns="" id="{735FA3C0-53A2-4400-9D85-AB2088697D14}"/>
                </a:ext>
              </a:extLst>
            </p:cNvPr>
            <p:cNvSpPr/>
            <p:nvPr/>
          </p:nvSpPr>
          <p:spPr bwMode="auto">
            <a:xfrm>
              <a:off x="2346028" y="4908765"/>
              <a:ext cx="840592" cy="852640"/>
            </a:xfrm>
            <a:prstGeom prst="ellipse">
              <a:avLst/>
            </a:prstGeom>
            <a:solidFill>
              <a:srgbClr val="2E75B6"/>
            </a:solidFill>
            <a:ln w="317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xmlns="" id="{831F7E1D-E3BE-4C14-80C0-F6F68F279966}"/>
                </a:ext>
              </a:extLst>
            </p:cNvPr>
            <p:cNvSpPr/>
            <p:nvPr/>
          </p:nvSpPr>
          <p:spPr bwMode="auto">
            <a:xfrm>
              <a:off x="2285781" y="4847654"/>
              <a:ext cx="952480" cy="966132"/>
            </a:xfrm>
            <a:prstGeom prst="ellipse">
              <a:avLst/>
            </a:prstGeom>
            <a:noFill/>
            <a:ln w="3175" cmpd="sng">
              <a:solidFill>
                <a:schemeClr val="tx1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944FB0CA-E291-4057-9E16-0BC86C88C3B3}"/>
              </a:ext>
            </a:extLst>
          </p:cNvPr>
          <p:cNvGrpSpPr/>
          <p:nvPr/>
        </p:nvGrpSpPr>
        <p:grpSpPr>
          <a:xfrm>
            <a:off x="6480556" y="1004590"/>
            <a:ext cx="468000" cy="468000"/>
            <a:chOff x="2285781" y="4847654"/>
            <a:chExt cx="952480" cy="96613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xmlns="" id="{CB72B156-7C7D-4A4E-B468-A8EB4E16686B}"/>
                </a:ext>
              </a:extLst>
            </p:cNvPr>
            <p:cNvSpPr/>
            <p:nvPr/>
          </p:nvSpPr>
          <p:spPr bwMode="auto">
            <a:xfrm>
              <a:off x="2346028" y="4908765"/>
              <a:ext cx="840592" cy="852640"/>
            </a:xfrm>
            <a:prstGeom prst="ellipse">
              <a:avLst/>
            </a:prstGeom>
            <a:solidFill>
              <a:srgbClr val="2E75B6"/>
            </a:solidFill>
            <a:ln w="317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xmlns="" id="{019E7E89-45FC-449C-AF11-F99BB7EC7059}"/>
                </a:ext>
              </a:extLst>
            </p:cNvPr>
            <p:cNvSpPr/>
            <p:nvPr/>
          </p:nvSpPr>
          <p:spPr bwMode="auto">
            <a:xfrm>
              <a:off x="2285781" y="4847654"/>
              <a:ext cx="952480" cy="966132"/>
            </a:xfrm>
            <a:prstGeom prst="ellipse">
              <a:avLst/>
            </a:prstGeom>
            <a:noFill/>
            <a:ln w="3175" cmpd="sng">
              <a:solidFill>
                <a:schemeClr val="tx1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68" name="Rettangolo 1">
            <a:extLst>
              <a:ext uri="{FF2B5EF4-FFF2-40B4-BE49-F238E27FC236}">
                <a16:creationId xmlns:a16="http://schemas.microsoft.com/office/drawing/2014/main" xmlns="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  <p:sp>
        <p:nvSpPr>
          <p:cNvPr id="69" name="Rectangle 102">
            <a:extLst>
              <a:ext uri="{FF2B5EF4-FFF2-40B4-BE49-F238E27FC236}">
                <a16:creationId xmlns:a16="http://schemas.microsoft.com/office/drawing/2014/main" xmlns="" id="{5260063C-1648-49A0-B862-5267832E9D76}"/>
              </a:ext>
            </a:extLst>
          </p:cNvPr>
          <p:cNvSpPr/>
          <p:nvPr/>
        </p:nvSpPr>
        <p:spPr>
          <a:xfrm>
            <a:off x="2483927" y="89197"/>
            <a:ext cx="72241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prstClr val="black"/>
                </a:solidFill>
                <a:latin typeface="Century Gothic" panose="020B0502020202020204" pitchFamily="34" charset="0"/>
                <a:ea typeface="+mj-ea"/>
                <a:cs typeface="+mj-cs"/>
              </a:rPr>
              <a:t>Cleaning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875842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Primary Analysis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6"/>
            <a:ext cx="4773328" cy="4870677"/>
          </a:xfrm>
        </p:spPr>
        <p:txBody>
          <a:bodyPr>
            <a:normAutofit/>
          </a:bodyPr>
          <a:lstStyle/>
          <a:p>
            <a:r>
              <a:rPr lang="en-GB" sz="1800" dirty="0" smtClean="0"/>
              <a:t>Discovery during primary analysis…</a:t>
            </a:r>
          </a:p>
          <a:p>
            <a:pPr marL="0" indent="0">
              <a:buNone/>
            </a:pPr>
            <a:r>
              <a:rPr lang="en-GB" sz="1800" dirty="0"/>
              <a:t> </a:t>
            </a:r>
            <a:r>
              <a:rPr lang="en-GB" sz="1800" dirty="0" smtClean="0"/>
              <a:t>- 33 types of crimes (</a:t>
            </a:r>
            <a:r>
              <a:rPr lang="en-GB" sz="1800" dirty="0" err="1" smtClean="0"/>
              <a:t>sql</a:t>
            </a:r>
            <a:r>
              <a:rPr lang="en-GB" sz="1800" dirty="0" smtClean="0"/>
              <a:t> query)</a:t>
            </a:r>
          </a:p>
          <a:p>
            <a:pPr marL="0" indent="0">
              <a:buNone/>
            </a:pPr>
            <a:r>
              <a:rPr lang="en-GB" sz="1800" dirty="0" smtClean="0"/>
              <a:t> -crimes varying in frequency</a:t>
            </a:r>
          </a:p>
          <a:p>
            <a:pPr marL="0" indent="0">
              <a:buNone/>
            </a:pPr>
            <a:r>
              <a:rPr lang="en-GB" sz="1800" dirty="0" smtClean="0"/>
              <a:t>-top crimes include </a:t>
            </a:r>
            <a:r>
              <a:rPr lang="en-GB" sz="1800" b="1" dirty="0" smtClean="0"/>
              <a:t>theft, battery, criminal damage, narcotics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6</a:t>
            </a:fld>
            <a:endParaRPr lang="en-GB"/>
          </a:p>
        </p:txBody>
      </p:sp>
      <p:sp>
        <p:nvSpPr>
          <p:cNvPr id="8" name="AutoShape 6" descr="http://127.0.0.1:12322/graphics/plot_zoom_png?width=687&amp;height=423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312" y="1021671"/>
            <a:ext cx="6584576" cy="38183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3471475"/>
            <a:ext cx="42776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smtClean="0"/>
              <a:t>SQL code:</a:t>
            </a:r>
          </a:p>
          <a:p>
            <a:r>
              <a:rPr lang="en-GB" sz="1600" i="1" dirty="0" smtClean="0"/>
              <a:t>data1 </a:t>
            </a:r>
            <a:r>
              <a:rPr lang="en-GB" sz="1600" i="1" dirty="0"/>
              <a:t>= </a:t>
            </a:r>
            <a:r>
              <a:rPr lang="en-GB" sz="1600" i="1" dirty="0" err="1"/>
              <a:t>sqldf</a:t>
            </a:r>
            <a:r>
              <a:rPr lang="en-GB" sz="1600" i="1" dirty="0"/>
              <a:t>("Select </a:t>
            </a:r>
            <a:r>
              <a:rPr lang="en-GB" sz="1600" i="1" dirty="0" err="1"/>
              <a:t>PrimaryType</a:t>
            </a:r>
            <a:r>
              <a:rPr lang="en-GB" sz="1600" i="1" dirty="0"/>
              <a:t> , </a:t>
            </a:r>
            <a:r>
              <a:rPr lang="en-GB" sz="1600" i="1" dirty="0" smtClean="0"/>
              <a:t>count</a:t>
            </a:r>
            <a:r>
              <a:rPr lang="en-GB" sz="1600" i="1" dirty="0"/>
              <a:t>(*) </a:t>
            </a:r>
            <a:r>
              <a:rPr lang="en-GB" sz="1600" i="1" dirty="0" smtClean="0"/>
              <a:t> </a:t>
            </a:r>
            <a:br>
              <a:rPr lang="en-GB" sz="1600" i="1" dirty="0" smtClean="0"/>
            </a:br>
            <a:r>
              <a:rPr lang="en-GB" sz="1600" i="1" dirty="0" smtClean="0"/>
              <a:t>                         as </a:t>
            </a:r>
            <a:r>
              <a:rPr lang="en-GB" sz="1600" i="1" dirty="0"/>
              <a:t>frequency </a:t>
            </a:r>
          </a:p>
          <a:p>
            <a:r>
              <a:rPr lang="en-GB" sz="1600" i="1" dirty="0"/>
              <a:t>                  </a:t>
            </a:r>
            <a:r>
              <a:rPr lang="en-GB" sz="1600" i="1" dirty="0" smtClean="0"/>
              <a:t>       from </a:t>
            </a:r>
            <a:r>
              <a:rPr lang="en-GB" sz="1600" i="1" dirty="0"/>
              <a:t>data </a:t>
            </a:r>
            <a:endParaRPr lang="en-GB" sz="1600" i="1" dirty="0" smtClean="0"/>
          </a:p>
          <a:p>
            <a:r>
              <a:rPr lang="en-GB" sz="1600" i="1" dirty="0"/>
              <a:t> </a:t>
            </a:r>
            <a:r>
              <a:rPr lang="en-GB" sz="1600" i="1" dirty="0" smtClean="0"/>
              <a:t>                        group </a:t>
            </a:r>
            <a:r>
              <a:rPr lang="en-GB" sz="1600" i="1" dirty="0"/>
              <a:t>by </a:t>
            </a:r>
            <a:r>
              <a:rPr lang="en-GB" sz="1600" i="1" dirty="0" err="1"/>
              <a:t>PrimaryType</a:t>
            </a:r>
            <a:r>
              <a:rPr lang="en-GB" sz="1600" i="1" dirty="0" smtClean="0"/>
              <a:t>")</a:t>
            </a:r>
          </a:p>
          <a:p>
            <a:r>
              <a:rPr lang="en-GB" sz="1600" i="1" dirty="0" err="1" smtClean="0"/>
              <a:t>ggplot</a:t>
            </a:r>
            <a:r>
              <a:rPr lang="en-GB" sz="1600" i="1" dirty="0" smtClean="0"/>
              <a:t> code with layers:</a:t>
            </a:r>
          </a:p>
          <a:p>
            <a:endParaRPr lang="it-IT" sz="16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831783" y="5000658"/>
            <a:ext cx="91504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i="1" dirty="0"/>
              <a:t>ggplot(data1, aes(x=reorder(PrimaryType, -frequency), y=frequency)) + </a:t>
            </a:r>
          </a:p>
          <a:p>
            <a:r>
              <a:rPr lang="it-IT" sz="1200" i="1" dirty="0" smtClean="0"/>
              <a:t>geom_bar(stat</a:t>
            </a:r>
            <a:r>
              <a:rPr lang="it-IT" sz="1200" i="1" dirty="0"/>
              <a:t>="identity", width=0.8, fill="#191970") + </a:t>
            </a:r>
          </a:p>
          <a:p>
            <a:r>
              <a:rPr lang="it-IT" sz="1200" i="1" dirty="0"/>
              <a:t> </a:t>
            </a:r>
            <a:r>
              <a:rPr lang="it-IT" sz="1200" i="1" dirty="0" smtClean="0"/>
              <a:t>labs(title</a:t>
            </a:r>
            <a:r>
              <a:rPr lang="it-IT" sz="1200" i="1" dirty="0"/>
              <a:t>="Ordered Bar Chart", </a:t>
            </a:r>
          </a:p>
          <a:p>
            <a:r>
              <a:rPr lang="it-IT" sz="1200" i="1" dirty="0"/>
              <a:t> </a:t>
            </a:r>
            <a:r>
              <a:rPr lang="it-IT" sz="1200" i="1" dirty="0" smtClean="0"/>
              <a:t>subtitle</a:t>
            </a:r>
            <a:r>
              <a:rPr lang="it-IT" sz="1200" i="1" dirty="0"/>
              <a:t>="Frequency vs Crime Type") </a:t>
            </a:r>
            <a:r>
              <a:rPr lang="it-IT" sz="1200" i="1" dirty="0" smtClean="0"/>
              <a:t>+</a:t>
            </a:r>
            <a:endParaRPr lang="it-IT" sz="1200" i="1" dirty="0"/>
          </a:p>
          <a:p>
            <a:r>
              <a:rPr lang="it-IT" sz="1200" i="1" dirty="0"/>
              <a:t>  theme(axis.text.x=element_text(angle=65, vjust=0.6</a:t>
            </a:r>
            <a:r>
              <a:rPr lang="it-IT" sz="1200" i="1" dirty="0" smtClean="0"/>
              <a:t>), text </a:t>
            </a:r>
            <a:r>
              <a:rPr lang="it-IT" sz="1200" i="1" dirty="0"/>
              <a:t>= element_text(size=6))</a:t>
            </a:r>
          </a:p>
        </p:txBody>
      </p:sp>
      <p:sp>
        <p:nvSpPr>
          <p:cNvPr id="13" name="Rettangolo 1">
            <a:extLst>
              <a:ext uri="{FF2B5EF4-FFF2-40B4-BE49-F238E27FC236}">
                <a16:creationId xmlns:a16="http://schemas.microsoft.com/office/drawing/2014/main" xmlns="" id="{CCB81068-19D4-42C6-A195-875C6BC0B2B1}"/>
              </a:ext>
            </a:extLst>
          </p:cNvPr>
          <p:cNvSpPr/>
          <p:nvPr/>
        </p:nvSpPr>
        <p:spPr>
          <a:xfrm>
            <a:off x="2552181" y="779320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172863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1583"/>
            <a:ext cx="10515600" cy="669819"/>
          </a:xfrm>
        </p:spPr>
        <p:txBody>
          <a:bodyPr/>
          <a:lstStyle/>
          <a:p>
            <a:r>
              <a:rPr lang="en-GB" dirty="0" smtClean="0"/>
              <a:t>Secondary Analysis- Arrest Percentage for top crimes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7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7165" y="1251281"/>
            <a:ext cx="4395765" cy="2714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275" y="3740453"/>
            <a:ext cx="4181000" cy="25743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1164" y="1251281"/>
            <a:ext cx="4142622" cy="25506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76676" y="3780096"/>
            <a:ext cx="3962334" cy="24950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26724" y="3072335"/>
            <a:ext cx="3772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Sample </a:t>
            </a:r>
            <a:r>
              <a:rPr lang="en-GB" sz="1200" b="1" dirty="0" err="1" smtClean="0"/>
              <a:t>sql</a:t>
            </a:r>
            <a:r>
              <a:rPr lang="en-GB" sz="1200" b="1" dirty="0" smtClean="0"/>
              <a:t> query for Criminal Damage</a:t>
            </a:r>
          </a:p>
          <a:p>
            <a:r>
              <a:rPr lang="en-GB" sz="1200" i="1" dirty="0" smtClean="0"/>
              <a:t>data6 </a:t>
            </a:r>
            <a:r>
              <a:rPr lang="en-GB" sz="1200" i="1" dirty="0"/>
              <a:t>&lt;- </a:t>
            </a:r>
            <a:r>
              <a:rPr lang="en-GB" sz="1200" i="1" dirty="0" err="1"/>
              <a:t>sqldf</a:t>
            </a:r>
            <a:r>
              <a:rPr lang="en-GB" sz="1200" i="1" dirty="0"/>
              <a:t>("Select </a:t>
            </a:r>
            <a:r>
              <a:rPr lang="en-GB" sz="1200" i="1" dirty="0" err="1"/>
              <a:t>PrimaryType</a:t>
            </a:r>
            <a:r>
              <a:rPr lang="en-GB" sz="1200" i="1" dirty="0"/>
              <a:t>, Arrest, count(Arrest) </a:t>
            </a:r>
            <a:r>
              <a:rPr lang="en-GB" sz="1200" i="1" dirty="0" smtClean="0"/>
              <a:t> </a:t>
            </a:r>
            <a:br>
              <a:rPr lang="en-GB" sz="1200" i="1" dirty="0" smtClean="0"/>
            </a:br>
            <a:r>
              <a:rPr lang="en-GB" sz="1200" i="1" dirty="0" smtClean="0"/>
              <a:t>                 as </a:t>
            </a:r>
            <a:r>
              <a:rPr lang="en-GB" sz="1200" i="1" dirty="0" err="1"/>
              <a:t>nfrequency</a:t>
            </a:r>
            <a:r>
              <a:rPr lang="en-GB" sz="1200" i="1" dirty="0"/>
              <a:t> </a:t>
            </a:r>
          </a:p>
          <a:p>
            <a:r>
              <a:rPr lang="en-GB" sz="1200" i="1" dirty="0"/>
              <a:t>                 </a:t>
            </a:r>
            <a:r>
              <a:rPr lang="en-GB" sz="1200" i="1" dirty="0" smtClean="0"/>
              <a:t>from </a:t>
            </a:r>
            <a:r>
              <a:rPr lang="en-GB" sz="1200" i="1" dirty="0"/>
              <a:t>data </a:t>
            </a:r>
          </a:p>
          <a:p>
            <a:r>
              <a:rPr lang="en-GB" sz="1200" i="1" dirty="0"/>
              <a:t>                 </a:t>
            </a:r>
            <a:r>
              <a:rPr lang="en-GB" sz="1200" i="1" dirty="0" smtClean="0"/>
              <a:t>where </a:t>
            </a:r>
            <a:r>
              <a:rPr lang="en-GB" sz="1200" i="1" dirty="0" err="1"/>
              <a:t>PrimaryType</a:t>
            </a:r>
            <a:r>
              <a:rPr lang="en-GB" sz="1200" i="1" dirty="0"/>
              <a:t>='CRIMINAL DAMAGE'</a:t>
            </a:r>
          </a:p>
          <a:p>
            <a:r>
              <a:rPr lang="en-GB" sz="1200" i="1" dirty="0"/>
              <a:t>                 </a:t>
            </a:r>
            <a:r>
              <a:rPr lang="en-GB" sz="1200" i="1" dirty="0" smtClean="0"/>
              <a:t>group </a:t>
            </a:r>
            <a:r>
              <a:rPr lang="en-GB" sz="1200" i="1" dirty="0"/>
              <a:t>by Arrest")</a:t>
            </a:r>
            <a:endParaRPr lang="it-IT" sz="12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7331499" y="4408209"/>
            <a:ext cx="46582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Pie Chart </a:t>
            </a:r>
            <a:r>
              <a:rPr lang="en-GB" sz="1200" b="1" dirty="0" err="1" smtClean="0"/>
              <a:t>ggplot</a:t>
            </a:r>
            <a:r>
              <a:rPr lang="en-GB" sz="1200" b="1" dirty="0" smtClean="0"/>
              <a:t> code</a:t>
            </a:r>
            <a:endParaRPr lang="it-IT" sz="1200" b="1" dirty="0" smtClean="0"/>
          </a:p>
          <a:p>
            <a:r>
              <a:rPr lang="it-IT" sz="1200" b="1" i="1" dirty="0" smtClean="0"/>
              <a:t>mycols</a:t>
            </a:r>
            <a:r>
              <a:rPr lang="it-IT" sz="1200" i="1" dirty="0" smtClean="0"/>
              <a:t> </a:t>
            </a:r>
            <a:r>
              <a:rPr lang="it-IT" sz="1200" i="1" dirty="0"/>
              <a:t>&lt;- c("#0073C2FF", "#EFC000FF")</a:t>
            </a:r>
          </a:p>
          <a:p>
            <a:r>
              <a:rPr lang="it-IT" sz="1200" i="1" dirty="0"/>
              <a:t> </a:t>
            </a:r>
            <a:endParaRPr lang="it-IT" sz="1200" i="1" dirty="0" smtClean="0"/>
          </a:p>
          <a:p>
            <a:r>
              <a:rPr lang="it-IT" sz="1200" b="1" i="1" dirty="0" smtClean="0"/>
              <a:t>ggplot</a:t>
            </a:r>
            <a:r>
              <a:rPr lang="it-IT" sz="1200" i="1" dirty="0" smtClean="0"/>
              <a:t>(data6</a:t>
            </a:r>
            <a:r>
              <a:rPr lang="it-IT" sz="1200" i="1" dirty="0"/>
              <a:t>, aes(x = "", y = percentage4, fill = Arrest)) +</a:t>
            </a:r>
          </a:p>
          <a:p>
            <a:r>
              <a:rPr lang="it-IT" sz="1200" i="1" dirty="0"/>
              <a:t> </a:t>
            </a:r>
            <a:r>
              <a:rPr lang="it-IT" sz="1200" b="1" i="1" dirty="0" smtClean="0"/>
              <a:t>geom_bar</a:t>
            </a:r>
            <a:r>
              <a:rPr lang="it-IT" sz="1200" i="1" dirty="0" smtClean="0"/>
              <a:t>(width </a:t>
            </a:r>
            <a:r>
              <a:rPr lang="it-IT" sz="1200" i="1" dirty="0"/>
              <a:t>= 1, stat = "identity", color = "white") +</a:t>
            </a:r>
          </a:p>
          <a:p>
            <a:r>
              <a:rPr lang="it-IT" sz="1200" i="1" dirty="0"/>
              <a:t>  </a:t>
            </a:r>
            <a:r>
              <a:rPr lang="it-IT" sz="1200" b="1" i="1" dirty="0" smtClean="0"/>
              <a:t>coord_polar</a:t>
            </a:r>
            <a:r>
              <a:rPr lang="it-IT" sz="1200" i="1" dirty="0"/>
              <a:t>("y", start = 0)+</a:t>
            </a:r>
          </a:p>
          <a:p>
            <a:r>
              <a:rPr lang="it-IT" sz="1200" i="1" dirty="0"/>
              <a:t>  </a:t>
            </a:r>
            <a:r>
              <a:rPr lang="it-IT" sz="1200" i="1" dirty="0" smtClean="0"/>
              <a:t>geom_text(aes</a:t>
            </a:r>
            <a:r>
              <a:rPr lang="it-IT" sz="1200" i="1" dirty="0"/>
              <a:t>( label =percentage4), color = "white")+</a:t>
            </a:r>
          </a:p>
          <a:p>
            <a:r>
              <a:rPr lang="it-IT" sz="1200" i="1" dirty="0"/>
              <a:t>  </a:t>
            </a:r>
            <a:r>
              <a:rPr lang="it-IT" sz="1200" i="1" dirty="0" smtClean="0"/>
              <a:t>scale_fill_manual(values </a:t>
            </a:r>
            <a:r>
              <a:rPr lang="it-IT" sz="1200" i="1" dirty="0"/>
              <a:t>= </a:t>
            </a:r>
            <a:r>
              <a:rPr lang="it-IT" sz="1200" b="1" i="1" dirty="0"/>
              <a:t>mycols</a:t>
            </a:r>
            <a:r>
              <a:rPr lang="it-IT" sz="1200" i="1" dirty="0"/>
              <a:t>) + </a:t>
            </a:r>
          </a:p>
          <a:p>
            <a:r>
              <a:rPr lang="it-IT" sz="1200" i="1" dirty="0"/>
              <a:t>  </a:t>
            </a:r>
            <a:r>
              <a:rPr lang="it-IT" sz="1200" i="1" dirty="0" smtClean="0"/>
              <a:t>labs(title</a:t>
            </a:r>
            <a:r>
              <a:rPr lang="it-IT" sz="1200" i="1" dirty="0"/>
              <a:t>="Arrests percentage for criminal damage")</a:t>
            </a:r>
          </a:p>
          <a:p>
            <a:r>
              <a:rPr lang="it-IT" sz="1200" i="1" dirty="0"/>
              <a:t>  theme_void()</a:t>
            </a:r>
          </a:p>
          <a:p>
            <a:r>
              <a:rPr lang="it-IT" sz="1200" dirty="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26724" y="1459462"/>
            <a:ext cx="3295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Take Away: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Only narcotics with a good arrest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Rest top crimes with less than 25% arrest rate</a:t>
            </a:r>
            <a:endParaRPr lang="it-IT" dirty="0"/>
          </a:p>
        </p:txBody>
      </p:sp>
      <p:sp>
        <p:nvSpPr>
          <p:cNvPr id="16" name="Rettangolo 1">
            <a:extLst>
              <a:ext uri="{FF2B5EF4-FFF2-40B4-BE49-F238E27FC236}">
                <a16:creationId xmlns:a16="http://schemas.microsoft.com/office/drawing/2014/main" xmlns="" id="{CCB81068-19D4-42C6-A195-875C6BC0B2B1}"/>
              </a:ext>
            </a:extLst>
          </p:cNvPr>
          <p:cNvSpPr/>
          <p:nvPr/>
        </p:nvSpPr>
        <p:spPr>
          <a:xfrm>
            <a:off x="2552182" y="584492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385868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Secondary Analysis- Time Series Analysis of Top Crimes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8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8" y="1338262"/>
            <a:ext cx="3938587" cy="24250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" y="3845478"/>
            <a:ext cx="3786188" cy="23312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396" y="1414462"/>
            <a:ext cx="3814830" cy="23488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5813" y="3845478"/>
            <a:ext cx="3681413" cy="22667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9625" y="2722154"/>
            <a:ext cx="395757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/>
              <a:t>SQL query to find </a:t>
            </a:r>
          </a:p>
          <a:p>
            <a:r>
              <a:rPr lang="it-IT" sz="1400" b="1" dirty="0" smtClean="0"/>
              <a:t>Criminal </a:t>
            </a:r>
            <a:r>
              <a:rPr lang="it-IT" sz="1400" b="1" dirty="0"/>
              <a:t>Damage Frequency based on Month and Year</a:t>
            </a:r>
          </a:p>
          <a:p>
            <a:endParaRPr lang="it-IT" sz="1200" b="1" i="1" dirty="0" smtClean="0"/>
          </a:p>
          <a:p>
            <a:r>
              <a:rPr lang="it-IT" sz="1200" b="1" i="1" dirty="0" smtClean="0"/>
              <a:t>criminaldamage</a:t>
            </a:r>
            <a:r>
              <a:rPr lang="it-IT" sz="1200" i="1" dirty="0" smtClean="0"/>
              <a:t> </a:t>
            </a:r>
            <a:r>
              <a:rPr lang="it-IT" sz="1200" i="1" dirty="0"/>
              <a:t>&lt;- sqldf ("Select  t, count(*) AS tfreq</a:t>
            </a:r>
          </a:p>
          <a:p>
            <a:r>
              <a:rPr lang="it-IT" sz="1200" i="1" dirty="0"/>
              <a:t>                  from </a:t>
            </a:r>
            <a:r>
              <a:rPr lang="it-IT" sz="1200" b="1" i="1" dirty="0" smtClean="0"/>
              <a:t>data</a:t>
            </a:r>
            <a:r>
              <a:rPr lang="it-IT" sz="1200" i="1" dirty="0" smtClean="0"/>
              <a:t> </a:t>
            </a:r>
            <a:endParaRPr lang="it-IT" sz="1200" i="1" dirty="0"/>
          </a:p>
          <a:p>
            <a:r>
              <a:rPr lang="it-IT" sz="1200" i="1" dirty="0"/>
              <a:t>                  where PrimaryType='CRIMINAL DAMAGE'</a:t>
            </a:r>
          </a:p>
          <a:p>
            <a:r>
              <a:rPr lang="it-IT" sz="1200" i="1" dirty="0"/>
              <a:t>                  group by t</a:t>
            </a:r>
          </a:p>
          <a:p>
            <a:r>
              <a:rPr lang="it-IT" sz="1200" i="1" dirty="0"/>
              <a:t>                  order by t ASC</a:t>
            </a:r>
            <a:r>
              <a:rPr lang="it-IT" sz="1200" i="1" dirty="0" smtClean="0"/>
              <a:t>")</a:t>
            </a:r>
          </a:p>
          <a:p>
            <a:r>
              <a:rPr lang="en-GB" sz="1200" i="1" dirty="0" smtClean="0"/>
              <a:t>##t here is the date in month-</a:t>
            </a:r>
            <a:r>
              <a:rPr lang="en-GB" sz="1200" i="1" dirty="0" err="1" smtClean="0"/>
              <a:t>yr</a:t>
            </a:r>
            <a:r>
              <a:rPr lang="en-GB" sz="1200" i="1" dirty="0" smtClean="0"/>
              <a:t> format</a:t>
            </a:r>
            <a:endParaRPr lang="it-IT" sz="1600" i="1" dirty="0"/>
          </a:p>
          <a:p>
            <a:r>
              <a:rPr lang="it-IT" sz="1600" b="1" dirty="0"/>
              <a:t>P</a:t>
            </a:r>
            <a:r>
              <a:rPr lang="it-IT" sz="1600" b="1" dirty="0" smtClean="0"/>
              <a:t>lotting criminal damage vs time</a:t>
            </a:r>
            <a:endParaRPr lang="it-IT" sz="1600" b="1" dirty="0"/>
          </a:p>
          <a:p>
            <a:endParaRPr lang="it-IT" sz="1200" dirty="0"/>
          </a:p>
          <a:p>
            <a:r>
              <a:rPr lang="it-IT" sz="1200" i="1" dirty="0"/>
              <a:t>ggplot(</a:t>
            </a:r>
            <a:r>
              <a:rPr lang="it-IT" sz="1200" b="1" i="1" dirty="0"/>
              <a:t>criminaldamage</a:t>
            </a:r>
            <a:r>
              <a:rPr lang="it-IT" sz="1200" i="1" dirty="0"/>
              <a:t>, aes(x=criminaldamage$t,y=criminaldamage$tfreq)) + </a:t>
            </a:r>
            <a:endParaRPr lang="it-IT" sz="1200" i="1" dirty="0" smtClean="0"/>
          </a:p>
          <a:p>
            <a:r>
              <a:rPr lang="it-IT" sz="1200" i="1" dirty="0" smtClean="0"/>
              <a:t>geom_line(col</a:t>
            </a:r>
            <a:r>
              <a:rPr lang="it-IT" sz="1200" i="1" dirty="0"/>
              <a:t>="#000000") +</a:t>
            </a:r>
          </a:p>
          <a:p>
            <a:r>
              <a:rPr lang="it-IT" sz="1200" i="1" dirty="0"/>
              <a:t>  scale_x_date(date_labels = "%b-%Y</a:t>
            </a:r>
            <a:r>
              <a:rPr lang="it-IT" sz="1200" i="1" dirty="0" smtClean="0"/>
              <a:t>",</a:t>
            </a:r>
          </a:p>
          <a:p>
            <a:r>
              <a:rPr lang="it-IT" sz="1200" i="1" dirty="0" smtClean="0"/>
              <a:t>breaks </a:t>
            </a:r>
            <a:r>
              <a:rPr lang="it-IT" sz="1200" i="1" dirty="0"/>
              <a:t>= pretty(criminaldamage$t, n = 10)) + xlab("") + ylab("Monthly Criminal Damage")+theme_grey()</a:t>
            </a:r>
          </a:p>
          <a:p>
            <a:endParaRPr lang="it-IT" sz="12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8520047" y="967828"/>
            <a:ext cx="358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Take Away</a:t>
            </a:r>
          </a:p>
          <a:p>
            <a:r>
              <a:rPr lang="en-GB" dirty="0" smtClean="0"/>
              <a:t>-Narcotics is the only crime with significant reduction over time</a:t>
            </a:r>
          </a:p>
          <a:p>
            <a:r>
              <a:rPr lang="en-GB" dirty="0" smtClean="0"/>
              <a:t>-Other top crimes have seen a reduction with time but it is not relatively significant</a:t>
            </a:r>
            <a:endParaRPr lang="it-IT" dirty="0"/>
          </a:p>
        </p:txBody>
      </p:sp>
      <p:sp>
        <p:nvSpPr>
          <p:cNvPr id="13" name="Rettangolo 1">
            <a:extLst>
              <a:ext uri="{FF2B5EF4-FFF2-40B4-BE49-F238E27FC236}">
                <a16:creationId xmlns:a16="http://schemas.microsoft.com/office/drawing/2014/main" xmlns="" id="{CCB81068-19D4-42C6-A195-875C6BC0B2B1}"/>
              </a:ext>
            </a:extLst>
          </p:cNvPr>
          <p:cNvSpPr/>
          <p:nvPr/>
        </p:nvSpPr>
        <p:spPr>
          <a:xfrm>
            <a:off x="2552182" y="501299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808255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Secondary Analysis contd. Top Crimes by Location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6FE4-E8DC-423C-956D-542A5AAB9378}" type="slidenum">
              <a:rPr lang="en-GB" smtClean="0"/>
              <a:t>9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4" y="1685882"/>
            <a:ext cx="4142452" cy="19383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177" y="3205891"/>
            <a:ext cx="4229099" cy="19788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99" y="3968919"/>
            <a:ext cx="2980403" cy="13945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0076" y="2033723"/>
            <a:ext cx="2981870" cy="13952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00975" y="1018060"/>
            <a:ext cx="3933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Take Away</a:t>
            </a:r>
          </a:p>
          <a:p>
            <a:r>
              <a:rPr lang="en-GB" dirty="0" smtClean="0"/>
              <a:t>-Street most dangerous location for criminal damage and theft crimes.</a:t>
            </a:r>
          </a:p>
          <a:p>
            <a:r>
              <a:rPr lang="en-GB" dirty="0" smtClean="0"/>
              <a:t>-Battery most frequent in apartments</a:t>
            </a:r>
          </a:p>
          <a:p>
            <a:r>
              <a:rPr lang="en-GB" dirty="0" smtClean="0"/>
              <a:t>-Narcotics most frequent on sidewalks</a:t>
            </a:r>
            <a:endParaRPr lang="it-IT" dirty="0"/>
          </a:p>
        </p:txBody>
      </p:sp>
      <p:sp>
        <p:nvSpPr>
          <p:cNvPr id="12" name="TextBox 11"/>
          <p:cNvSpPr txBox="1"/>
          <p:nvPr/>
        </p:nvSpPr>
        <p:spPr>
          <a:xfrm>
            <a:off x="7924800" y="2476339"/>
            <a:ext cx="395757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/>
              <a:t>SQL query to find most dangerous theft locations</a:t>
            </a:r>
          </a:p>
          <a:p>
            <a:endParaRPr lang="it-IT" sz="1200" b="1" i="1" dirty="0" smtClean="0"/>
          </a:p>
          <a:p>
            <a:r>
              <a:rPr lang="it-IT" sz="1200" b="1" i="1" dirty="0"/>
              <a:t>theftloc = sqldf("Select LocationDescription as  </a:t>
            </a:r>
            <a:r>
              <a:rPr lang="it-IT" sz="1200" b="1" i="1" dirty="0" smtClean="0"/>
              <a:t/>
            </a:r>
            <a:br>
              <a:rPr lang="it-IT" sz="1200" b="1" i="1" dirty="0" smtClean="0"/>
            </a:br>
            <a:r>
              <a:rPr lang="it-IT" sz="1200" b="1" i="1" dirty="0" smtClean="0"/>
              <a:t>                  theftlocation</a:t>
            </a:r>
            <a:r>
              <a:rPr lang="it-IT" sz="1200" b="1" i="1" dirty="0"/>
              <a:t>, </a:t>
            </a:r>
          </a:p>
          <a:p>
            <a:r>
              <a:rPr lang="it-IT" sz="1200" b="1" i="1" dirty="0"/>
              <a:t>                  count(*) as frequency </a:t>
            </a:r>
          </a:p>
          <a:p>
            <a:r>
              <a:rPr lang="it-IT" sz="1200" b="1" i="1" dirty="0"/>
              <a:t>                  from data </a:t>
            </a:r>
          </a:p>
          <a:p>
            <a:r>
              <a:rPr lang="it-IT" sz="1200" b="1" i="1" dirty="0"/>
              <a:t>                  where PrimaryType='THEFT'</a:t>
            </a:r>
          </a:p>
          <a:p>
            <a:r>
              <a:rPr lang="it-IT" sz="1200" b="1" i="1" dirty="0"/>
              <a:t>                  </a:t>
            </a:r>
            <a:r>
              <a:rPr lang="it-IT" sz="1200" b="1" i="1" dirty="0" smtClean="0"/>
              <a:t>group </a:t>
            </a:r>
            <a:r>
              <a:rPr lang="it-IT" sz="1200" b="1" i="1" dirty="0"/>
              <a:t>by LocationDescription</a:t>
            </a:r>
          </a:p>
          <a:p>
            <a:r>
              <a:rPr lang="it-IT" sz="1200" b="1" i="1" dirty="0"/>
              <a:t>                   order by frequency DESC</a:t>
            </a:r>
          </a:p>
          <a:p>
            <a:r>
              <a:rPr lang="it-IT" sz="1200" b="1" i="1" dirty="0"/>
              <a:t>                limit 5</a:t>
            </a:r>
            <a:r>
              <a:rPr lang="it-IT" sz="1200" b="1" i="1" dirty="0" smtClean="0"/>
              <a:t>")</a:t>
            </a:r>
          </a:p>
          <a:p>
            <a:endParaRPr lang="it-IT" sz="1200" b="1" i="1" dirty="0" smtClean="0"/>
          </a:p>
          <a:p>
            <a:r>
              <a:rPr lang="en-GB" sz="1200" b="1" dirty="0" smtClean="0"/>
              <a:t>GGPLOT command</a:t>
            </a:r>
            <a:endParaRPr lang="it-IT" sz="1200" b="1" dirty="0"/>
          </a:p>
          <a:p>
            <a:r>
              <a:rPr lang="it-IT" sz="1200" b="1" i="1" dirty="0"/>
              <a:t>ggplot(theftloc,aes(theftlocation,frequency</a:t>
            </a:r>
            <a:r>
              <a:rPr lang="it-IT" sz="1200" b="1" i="1" dirty="0" smtClean="0"/>
              <a:t>))+</a:t>
            </a:r>
          </a:p>
          <a:p>
            <a:r>
              <a:rPr lang="it-IT" sz="1200" b="1" i="1" dirty="0" smtClean="0"/>
              <a:t>geom_bar(stat</a:t>
            </a:r>
            <a:r>
              <a:rPr lang="it-IT" sz="1200" b="1" i="1" dirty="0"/>
              <a:t>='identity',fill="blue")</a:t>
            </a:r>
            <a:endParaRPr lang="it-IT" sz="1200" i="1" dirty="0"/>
          </a:p>
        </p:txBody>
      </p:sp>
      <p:sp>
        <p:nvSpPr>
          <p:cNvPr id="13" name="Rettangolo 1">
            <a:extLst>
              <a:ext uri="{FF2B5EF4-FFF2-40B4-BE49-F238E27FC236}">
                <a16:creationId xmlns:a16="http://schemas.microsoft.com/office/drawing/2014/main" xmlns="" id="{CCB81068-19D4-42C6-A195-875C6BC0B2B1}"/>
              </a:ext>
            </a:extLst>
          </p:cNvPr>
          <p:cNvSpPr/>
          <p:nvPr/>
        </p:nvSpPr>
        <p:spPr>
          <a:xfrm>
            <a:off x="2552182" y="498089"/>
            <a:ext cx="7087636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896243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</TotalTime>
  <Words>885</Words>
  <Application>Microsoft Office PowerPoint</Application>
  <PresentationFormat>Widescreen</PresentationFormat>
  <Paragraphs>209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ＭＳ Ｐゴシック</vt:lpstr>
      <vt:lpstr>Arial</vt:lpstr>
      <vt:lpstr>Calibri</vt:lpstr>
      <vt:lpstr>Century Gothic</vt:lpstr>
      <vt:lpstr>Gill Sans</vt:lpstr>
      <vt:lpstr>Lato Light</vt:lpstr>
      <vt:lpstr>Lato Regular</vt:lpstr>
      <vt:lpstr>Myriad Pro</vt:lpstr>
      <vt:lpstr>Open Sans Light</vt:lpstr>
      <vt:lpstr>Wingdings</vt:lpstr>
      <vt:lpstr>Office Theme</vt:lpstr>
      <vt:lpstr>PowerPoint Presentation</vt:lpstr>
      <vt:lpstr>PowerPoint Presentation</vt:lpstr>
      <vt:lpstr>Setting up environment</vt:lpstr>
      <vt:lpstr>READING DATA</vt:lpstr>
      <vt:lpstr>PowerPoint Presentation</vt:lpstr>
      <vt:lpstr>Primary Analysis</vt:lpstr>
      <vt:lpstr>Secondary Analysis- Arrest Percentage for top crimes</vt:lpstr>
      <vt:lpstr>Secondary Analysis- Time Series Analysis of Top Crimes</vt:lpstr>
      <vt:lpstr>Secondary Analysis contd. Top Crimes by Location</vt:lpstr>
      <vt:lpstr>Tertiary Analysis: Plotting Crime using previous results</vt:lpstr>
      <vt:lpstr>Tertiary Analysis contd.</vt:lpstr>
      <vt:lpstr>News to cross-check direction of analysis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Nataliia</dc:creator>
  <cp:lastModifiedBy>Spectre</cp:lastModifiedBy>
  <cp:revision>223</cp:revision>
  <dcterms:created xsi:type="dcterms:W3CDTF">2018-03-25T12:49:09Z</dcterms:created>
  <dcterms:modified xsi:type="dcterms:W3CDTF">2019-05-10T03:47:49Z</dcterms:modified>
</cp:coreProperties>
</file>