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4" r:id="rId4"/>
    <p:sldId id="295" r:id="rId5"/>
    <p:sldId id="280" r:id="rId6"/>
    <p:sldId id="281" r:id="rId7"/>
    <p:sldId id="282" r:id="rId8"/>
    <p:sldId id="299" r:id="rId9"/>
    <p:sldId id="300" r:id="rId10"/>
    <p:sldId id="301" r:id="rId11"/>
    <p:sldId id="302" r:id="rId12"/>
    <p:sldId id="303" r:id="rId13"/>
    <p:sldId id="296" r:id="rId14"/>
    <p:sldId id="297" r:id="rId15"/>
    <p:sldId id="311" r:id="rId16"/>
    <p:sldId id="298" r:id="rId17"/>
    <p:sldId id="309" r:id="rId18"/>
    <p:sldId id="293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2" autoAdjust="0"/>
    <p:restoredTop sz="94660"/>
  </p:normalViewPr>
  <p:slideViewPr>
    <p:cSldViewPr snapToGrid="0">
      <p:cViewPr varScale="1">
        <p:scale>
          <a:sx n="95" d="100"/>
          <a:sy n="95" d="100"/>
        </p:scale>
        <p:origin x="320" y="168"/>
      </p:cViewPr>
      <p:guideLst>
        <p:guide orient="horz" pos="2160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8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microsoft.com/office/2007/relationships/hdphoto" Target="../media/image4.wdp"/><Relationship Id="rId6" Type="http://schemas.openxmlformats.org/officeDocument/2006/relationships/image" Target="../media/image3.png"/><Relationship Id="rId5" Type="http://schemas.openxmlformats.org/officeDocument/2006/relationships/tags" Target="../tags/tag2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 gridSize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9706927" y="2300036"/>
            <a:ext cx="2485073" cy="45579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 gridSize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2197488" cy="45910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 eaLnBrk="1" hangingPunct="1"/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microsoft.com/office/2007/relationships/hdphoto" Target="../media/image4.wdp"/><Relationship Id="rId8" Type="http://schemas.openxmlformats.org/officeDocument/2006/relationships/image" Target="../media/image3.png"/><Relationship Id="rId7" Type="http://schemas.openxmlformats.org/officeDocument/2006/relationships/tags" Target="../tags/tag6.xml"/><Relationship Id="rId6" Type="http://schemas.microsoft.com/office/2007/relationships/hdphoto" Target="../media/image2.wdp"/><Relationship Id="rId5" Type="http://schemas.openxmlformats.org/officeDocument/2006/relationships/image" Target="../media/image1.png"/><Relationship Id="rId4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 gridSize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9706927" y="2300036"/>
            <a:ext cx="2485073" cy="45579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 cstate="email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LightScreen gridSize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2197488" cy="459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>
            <p:custDataLst>
              <p:tags r:id="rId1"/>
            </p:custDataLst>
          </p:nvPr>
        </p:nvSpPr>
        <p:spPr>
          <a:xfrm>
            <a:off x="0" y="1454557"/>
            <a:ext cx="12192000" cy="1471612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kern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defRPr>
            </a:lvl1pPr>
          </a:lstStyle>
          <a:p>
            <a:pPr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</a:t>
            </a: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US" altLang="zh-C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60387" y="435898"/>
            <a:ext cx="1046162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Types</a:t>
            </a:r>
            <a:r>
              <a:rPr lang="zh-CN" altLang="en-US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of</a:t>
            </a:r>
            <a:r>
              <a:rPr lang="zh-CN" altLang="en-US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Variables</a:t>
            </a:r>
            <a:endParaRPr lang="en-US" altLang="zh-CN" sz="3200" dirty="0">
              <a:latin typeface="+mj-lt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605" y="1532965"/>
            <a:ext cx="8969188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Operations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Strings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en-US" altLang="zh-CN" dirty="0"/>
              <a:t>Striping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Spaces</a:t>
            </a:r>
            <a:r>
              <a:rPr kumimoji="1" lang="zh-CN" altLang="en-US" dirty="0"/>
              <a:t>   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code:</a:t>
            </a:r>
            <a:endParaRPr kumimoji="1" lang="en-US" altLang="zh-CN" dirty="0"/>
          </a:p>
          <a:p>
            <a:r>
              <a:rPr kumimoji="1" lang="en-US" altLang="zh-CN" dirty="0" err="1"/>
              <a:t>favorite_language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zh-CN" altLang="en-US" dirty="0"/>
              <a:t> </a:t>
            </a:r>
            <a:r>
              <a:rPr kumimoji="1" lang="en-US" altLang="zh-CN" dirty="0"/>
              <a:t>  Python  </a:t>
            </a:r>
            <a:r>
              <a:rPr kumimoji="1" lang="zh-CN" altLang="en-US" dirty="0"/>
              <a:t> </a:t>
            </a:r>
            <a:r>
              <a:rPr kumimoji="1" lang="en-US" altLang="zh-CN" dirty="0"/>
              <a:t>”</a:t>
            </a:r>
            <a:endParaRPr kumimoji="1" lang="en-US" altLang="zh-CN" dirty="0"/>
          </a:p>
          <a:p>
            <a:r>
              <a:rPr kumimoji="1" lang="en-US" altLang="zh-CN" dirty="0" err="1"/>
              <a:t>favorite_language.rstrip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 err="1"/>
              <a:t>favorite_language.lstrip</a:t>
            </a:r>
            <a:r>
              <a:rPr kumimoji="1" lang="en-US" altLang="zh-CN" dirty="0"/>
              <a:t>()</a:t>
            </a:r>
            <a:endParaRPr kumimoji="1" lang="zh-CN" altLang="en-US" dirty="0"/>
          </a:p>
          <a:p>
            <a:r>
              <a:rPr kumimoji="1" lang="en-US" altLang="zh-CN" dirty="0" err="1"/>
              <a:t>favorite_language.strip</a:t>
            </a:r>
            <a:r>
              <a:rPr kumimoji="1" lang="en-US" altLang="zh-CN" dirty="0"/>
              <a:t>()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60387" y="435898"/>
            <a:ext cx="1046162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Types</a:t>
            </a:r>
            <a:r>
              <a:rPr lang="zh-CN" altLang="en-US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of</a:t>
            </a:r>
            <a:r>
              <a:rPr lang="zh-CN" altLang="en-US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Variables</a:t>
            </a:r>
            <a:endParaRPr lang="en-US" altLang="zh-CN" sz="3200" dirty="0">
              <a:latin typeface="+mj-lt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605" y="1532965"/>
            <a:ext cx="8969188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Avoiding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Syntax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Errors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Strings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en-US" altLang="zh-CN" dirty="0"/>
              <a:t>Striping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Spaces</a:t>
            </a:r>
            <a:r>
              <a:rPr kumimoji="1" lang="zh-CN" altLang="en-US" dirty="0"/>
              <a:t>   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code:</a:t>
            </a:r>
            <a:endParaRPr kumimoji="1" lang="en-US" altLang="zh-CN" dirty="0"/>
          </a:p>
          <a:p>
            <a:r>
              <a:rPr kumimoji="1" lang="en-US" altLang="zh-CN" dirty="0"/>
              <a:t>message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Python’s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strengths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diverse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community’</a:t>
            </a:r>
            <a:endParaRPr kumimoji="1" lang="en-US" altLang="zh-CN" dirty="0"/>
          </a:p>
          <a:p>
            <a:r>
              <a:rPr kumimoji="1" lang="en-US" altLang="zh-CN" dirty="0"/>
              <a:t>print(</a:t>
            </a:r>
            <a:r>
              <a:rPr kumimoji="1" lang="en-US" altLang="zh-CN" dirty="0">
                <a:sym typeface="+mn-ea"/>
              </a:rPr>
              <a:t>message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60387" y="435898"/>
            <a:ext cx="1046162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Types</a:t>
            </a:r>
            <a:r>
              <a:rPr lang="zh-CN" altLang="en-US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of</a:t>
            </a:r>
            <a:r>
              <a:rPr lang="zh-CN" altLang="en-US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Variables</a:t>
            </a:r>
            <a:endParaRPr lang="en-US" altLang="zh-CN" sz="3200" dirty="0">
              <a:latin typeface="+mj-lt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307" y="1119468"/>
            <a:ext cx="8969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Strings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22022"/>
          <a:stretch>
            <a:fillRect/>
          </a:stretch>
        </p:blipFill>
        <p:spPr>
          <a:xfrm>
            <a:off x="2447290" y="1263015"/>
            <a:ext cx="7963535" cy="54705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60387" y="435898"/>
            <a:ext cx="1046162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Types</a:t>
            </a:r>
            <a:r>
              <a:rPr lang="zh-CN" altLang="en-US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of</a:t>
            </a:r>
            <a:r>
              <a:rPr lang="zh-CN" altLang="en-US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Variables</a:t>
            </a:r>
            <a:endParaRPr lang="en-US" altLang="zh-CN" sz="3200" dirty="0">
              <a:latin typeface="+mj-lt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5047" y="1519518"/>
            <a:ext cx="8969188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Numbers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Integers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Floats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Operations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(+,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-,</a:t>
            </a:r>
            <a:r>
              <a:rPr kumimoji="1" lang="zh-CN" altLang="en-US" sz="2400" dirty="0"/>
              <a:t> *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/,</a:t>
            </a:r>
            <a:r>
              <a:rPr kumimoji="1" lang="zh-CN" altLang="en-US" sz="2400" dirty="0"/>
              <a:t> **</a:t>
            </a:r>
            <a:r>
              <a:rPr kumimoji="1" lang="en-US" altLang="zh-CN" sz="2400" dirty="0"/>
              <a:t>, %)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/>
              <a:t>Convertion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str()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60387" y="435898"/>
            <a:ext cx="1046162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Types</a:t>
            </a:r>
            <a:r>
              <a:rPr lang="zh-CN" altLang="en-US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of</a:t>
            </a:r>
            <a:r>
              <a:rPr lang="zh-CN" altLang="en-US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Variables</a:t>
            </a:r>
            <a:endParaRPr lang="en-US" altLang="zh-CN" sz="3200" dirty="0">
              <a:latin typeface="+mj-lt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307" y="1273773"/>
            <a:ext cx="8969188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Numbers</a:t>
            </a:r>
            <a:endParaRPr kumimoji="1" lang="en-US" altLang="zh-CN" sz="2400" dirty="0"/>
          </a:p>
          <a:p>
            <a:r>
              <a:rPr kumimoji="1" lang="en-US" altLang="zh-CN" sz="2400" dirty="0"/>
              <a:t>             		Try </a:t>
            </a:r>
            <a:r>
              <a:rPr kumimoji="1" lang="en-US" altLang="zh-CN" sz="2400" dirty="0">
                <a:sym typeface="+mn-ea"/>
              </a:rPr>
              <a:t>this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code:</a:t>
            </a:r>
            <a:endParaRPr kumimoji="1" lang="en-US" altLang="zh-CN" sz="2400" dirty="0"/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print(3 / 2)</a:t>
            </a:r>
            <a:endParaRPr kumimoji="1" lang="en-US" altLang="zh-CN" sz="2000" dirty="0"/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print(10 ** 6)</a:t>
            </a:r>
            <a:endParaRPr kumimoji="1" lang="en-US" altLang="zh-CN" sz="2000" dirty="0"/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print(2 + 3*4)</a:t>
            </a:r>
            <a:endParaRPr kumimoji="1" lang="en-US" altLang="zh-CN" sz="2000" dirty="0"/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print((2 + 3)*4)</a:t>
            </a:r>
            <a:endParaRPr kumimoji="1" lang="en-US" altLang="zh-CN" sz="2000" dirty="0"/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print(2 * 0.1) </a:t>
            </a:r>
            <a:endParaRPr kumimoji="1" lang="en-US" altLang="zh-CN" sz="2000" dirty="0"/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print(2 ** 0.1) </a:t>
            </a:r>
            <a:endParaRPr kumimoji="1" lang="en-US" altLang="zh-CN" sz="2000" dirty="0"/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print(0.2 + 0.1,3 * 0.1) </a:t>
            </a:r>
            <a:endParaRPr kumimoji="1" lang="en-US" altLang="zh-CN" sz="2000" dirty="0"/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x,y,z=0,1.2,3</a:t>
            </a:r>
            <a:endParaRPr kumimoji="1" lang="en-US" altLang="zh-CN" sz="2000" dirty="0"/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print(x,y,z) </a:t>
            </a:r>
            <a:endParaRPr kumimoji="1" lang="en-US" altLang="zh-CN" sz="20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60387" y="435898"/>
            <a:ext cx="1046162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Types</a:t>
            </a:r>
            <a:r>
              <a:rPr lang="zh-CN" altLang="en-US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of</a:t>
            </a:r>
            <a:r>
              <a:rPr lang="zh-CN" altLang="en-US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Variables</a:t>
            </a:r>
            <a:endParaRPr lang="en-US" altLang="zh-CN" sz="3200" dirty="0">
              <a:latin typeface="+mj-lt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5047" y="1519518"/>
            <a:ext cx="8969188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Numbers</a:t>
            </a:r>
            <a:endParaRPr kumimoji="1" lang="en-US" altLang="zh-CN" sz="2400" dirty="0"/>
          </a:p>
          <a:p>
            <a:r>
              <a:rPr kumimoji="1" lang="en-US" altLang="zh-CN" sz="3200" dirty="0"/>
              <a:t>Try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do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some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simple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operations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with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numbers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using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Python!</a:t>
            </a:r>
            <a:endParaRPr kumimoji="1" lang="en-US" altLang="zh-CN" sz="3200" dirty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45" y="2951480"/>
            <a:ext cx="6010275" cy="34385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60387" y="435898"/>
            <a:ext cx="104616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Comments</a:t>
            </a:r>
            <a:endParaRPr sz="3200" dirty="0">
              <a:latin typeface="+mj-lt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1947" y="1676998"/>
            <a:ext cx="8969188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400" dirty="0"/>
          </a:p>
          <a:p>
            <a:r>
              <a:rPr kumimoji="1" lang="en-US" altLang="zh-CN" sz="2400" dirty="0"/>
              <a:t># Say hello to everyone.</a:t>
            </a:r>
            <a:endParaRPr kumimoji="1" lang="en-US" altLang="zh-CN" sz="2400" dirty="0"/>
          </a:p>
          <a:p>
            <a:r>
              <a:rPr kumimoji="1" lang="en-US" altLang="zh-CN" sz="2400" dirty="0">
                <a:sym typeface="+mn-ea"/>
              </a:rPr>
              <a:t>#print("Hello Python !")</a:t>
            </a:r>
            <a:endParaRPr kumimoji="1" lang="en-US" altLang="zh-CN" sz="2400" dirty="0"/>
          </a:p>
          <a:p>
            <a:r>
              <a:rPr kumimoji="1" lang="en-US" altLang="zh-CN" sz="2400" dirty="0"/>
              <a:t>print("Hello Python !")</a:t>
            </a:r>
            <a:endParaRPr kumimoji="1" lang="en-US" altLang="zh-CN" sz="2400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sz="2000" dirty="0"/>
              <a:t>Output</a:t>
            </a:r>
            <a:r>
              <a:rPr kumimoji="1" lang="zh-CN" altLang="en-US" sz="2000" dirty="0"/>
              <a:t>：</a:t>
            </a:r>
            <a:endParaRPr kumimoji="1" lang="zh-CN" altLang="en-US" sz="2000" dirty="0"/>
          </a:p>
          <a:p>
            <a:r>
              <a:rPr kumimoji="1" lang="zh-CN" altLang="en-US" sz="2000" dirty="0"/>
              <a:t>Hello Python !</a:t>
            </a:r>
            <a:endParaRPr kumimoji="1" lang="zh-CN" altLang="en-US" sz="2000" dirty="0"/>
          </a:p>
          <a:p>
            <a:endParaRPr kumimoji="1" lang="zh-CN" altLang="en-US" sz="20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332355" y="2287270"/>
            <a:ext cx="813435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/>
              <a:t>Goodbye</a:t>
            </a:r>
            <a:endParaRPr lang="en-US" altLang="zh-CN" sz="8000" b="1"/>
          </a:p>
        </p:txBody>
      </p:sp>
      <p:pic>
        <p:nvPicPr>
          <p:cNvPr id="5" name="New picture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769600" y="11874500"/>
            <a:ext cx="330200" cy="241300"/>
          </a:xfrm>
          <a:prstGeom prst="cube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381294" y="2535968"/>
            <a:ext cx="9772662" cy="20142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Learn about different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Learn how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Learn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2816423" y="1230571"/>
            <a:ext cx="1410520" cy="1077218"/>
            <a:chOff x="696543" y="504762"/>
            <a:chExt cx="1154080" cy="1077218"/>
          </a:xfrm>
        </p:grpSpPr>
        <p:sp>
          <p:nvSpPr>
            <p:cNvPr id="5" name="TextBox 6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4773" y="504762"/>
              <a:ext cx="1085850" cy="579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3200" b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Goals</a:t>
              </a:r>
              <a:endParaRPr lang="en-US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任意多边形 17"/>
            <p:cNvSpPr/>
            <p:nvPr>
              <p:custDataLst>
                <p:tags r:id="rId4"/>
              </p:custDataLst>
            </p:nvPr>
          </p:nvSpPr>
          <p:spPr>
            <a:xfrm>
              <a:off x="696543" y="985542"/>
              <a:ext cx="1132257" cy="107317"/>
            </a:xfrm>
            <a:custGeom>
              <a:avLst/>
              <a:gdLst>
                <a:gd name="connsiteX0" fmla="*/ 0 w 1604865"/>
                <a:gd name="connsiteY0" fmla="*/ 233265 h 233265"/>
                <a:gd name="connsiteX1" fmla="*/ 363894 w 1604865"/>
                <a:gd name="connsiteY1" fmla="*/ 37323 h 233265"/>
                <a:gd name="connsiteX2" fmla="*/ 951722 w 1604865"/>
                <a:gd name="connsiteY2" fmla="*/ 223935 h 233265"/>
                <a:gd name="connsiteX3" fmla="*/ 1604865 w 1604865"/>
                <a:gd name="connsiteY3" fmla="*/ 0 h 23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4865" h="233265">
                  <a:moveTo>
                    <a:pt x="0" y="233265"/>
                  </a:moveTo>
                  <a:cubicBezTo>
                    <a:pt x="102637" y="136071"/>
                    <a:pt x="205274" y="38878"/>
                    <a:pt x="363894" y="37323"/>
                  </a:cubicBezTo>
                  <a:cubicBezTo>
                    <a:pt x="522514" y="35768"/>
                    <a:pt x="744894" y="230155"/>
                    <a:pt x="951722" y="223935"/>
                  </a:cubicBezTo>
                  <a:cubicBezTo>
                    <a:pt x="1158550" y="217715"/>
                    <a:pt x="1381707" y="108857"/>
                    <a:pt x="1604865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ea typeface="楷体" panose="02010609060101010101" pitchFamily="49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email"/>
          <a:srcRect/>
          <a:stretch>
            <a:fillRect/>
          </a:stretch>
        </p:blipFill>
        <p:spPr>
          <a:xfrm>
            <a:off x="1760299" y="786495"/>
            <a:ext cx="1121499" cy="103935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0" y="0"/>
            <a:ext cx="4948555" cy="659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32965" y="1438835"/>
            <a:ext cx="9036423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/>
              <a:t>Let’s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try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a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variable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called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”message”.</a:t>
            </a:r>
            <a:endParaRPr kumimoji="1" lang="en-US" altLang="zh-CN" sz="3600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dirty="0"/>
              <a:t>message = "Hello Python world!"</a:t>
            </a:r>
            <a:endParaRPr kumimoji="1" dirty="0"/>
          </a:p>
          <a:p>
            <a:pPr>
              <a:lnSpc>
                <a:spcPct val="150000"/>
              </a:lnSpc>
            </a:pPr>
            <a:r>
              <a:rPr kumimoji="1" dirty="0"/>
              <a:t>print(message)</a:t>
            </a:r>
            <a:endParaRPr kumimoji="1" dirty="0"/>
          </a:p>
          <a:p>
            <a:pPr>
              <a:lnSpc>
                <a:spcPct val="150000"/>
              </a:lnSpc>
            </a:pPr>
            <a:r>
              <a:rPr kumimoji="1" dirty="0"/>
              <a:t> </a:t>
            </a:r>
            <a:endParaRPr kumimoji="1" dirty="0"/>
          </a:p>
          <a:p>
            <a:pPr>
              <a:lnSpc>
                <a:spcPct val="150000"/>
              </a:lnSpc>
            </a:pPr>
            <a:r>
              <a:rPr kumimoji="1" dirty="0"/>
              <a:t>message = "Hello Python Crash Course world!"</a:t>
            </a:r>
            <a:endParaRPr kumimoji="1" dirty="0"/>
          </a:p>
          <a:p>
            <a:pPr>
              <a:lnSpc>
                <a:spcPct val="150000"/>
              </a:lnSpc>
            </a:pPr>
            <a:r>
              <a:rPr kumimoji="1" dirty="0"/>
              <a:t>print(message)</a:t>
            </a:r>
            <a:endParaRPr kumimoji="1" dirty="0"/>
          </a:p>
          <a:p>
            <a:pPr>
              <a:lnSpc>
                <a:spcPct val="150000"/>
              </a:lnSpc>
            </a:pPr>
            <a:endParaRPr kumimoji="1" lang="en-US" altLang="zh-CN" sz="3600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608455" y="496379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Hello Python world!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Hello Python Crash Course world!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93091" y="610587"/>
            <a:ext cx="10903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  <a:cs typeface="+mj-cs"/>
              </a:rPr>
              <a:t>Naming</a:t>
            </a:r>
            <a:r>
              <a:rPr lang="zh-CN" altLang="en-US" sz="3200" dirty="0">
                <a:latin typeface="+mj-lt"/>
                <a:cs typeface="+mj-cs"/>
              </a:rPr>
              <a:t> </a:t>
            </a:r>
            <a:r>
              <a:rPr lang="en-US" altLang="zh-CN" sz="3200" dirty="0">
                <a:latin typeface="+mj-lt"/>
                <a:cs typeface="+mj-cs"/>
              </a:rPr>
              <a:t>and</a:t>
            </a:r>
            <a:r>
              <a:rPr lang="zh-CN" altLang="en-US" sz="3200" dirty="0">
                <a:latin typeface="+mj-lt"/>
                <a:cs typeface="+mj-cs"/>
              </a:rPr>
              <a:t> </a:t>
            </a:r>
            <a:r>
              <a:rPr lang="en-US" altLang="zh-CN" sz="3200" dirty="0">
                <a:latin typeface="+mj-lt"/>
                <a:cs typeface="+mj-cs"/>
              </a:rPr>
              <a:t>Using</a:t>
            </a:r>
            <a:r>
              <a:rPr lang="zh-CN" altLang="en-US" sz="3200" dirty="0">
                <a:latin typeface="+mj-lt"/>
                <a:cs typeface="+mj-cs"/>
              </a:rPr>
              <a:t> </a:t>
            </a:r>
            <a:r>
              <a:rPr lang="en-US" altLang="zh-CN" sz="3200" dirty="0">
                <a:latin typeface="+mj-lt"/>
                <a:cs typeface="+mj-cs"/>
              </a:rPr>
              <a:t>Variables</a:t>
            </a:r>
            <a:endParaRPr lang="zh-CN" altLang="en-US" sz="3200" dirty="0">
              <a:latin typeface="+mj-lt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8494" y="1627094"/>
            <a:ext cx="8807824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/>
              <a:t>Notice: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2400" dirty="0"/>
              <a:t>Use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only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letters,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numbers,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underscores.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You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can’t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name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variable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starting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numbers.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2400" dirty="0"/>
              <a:t>No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spaces.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2400" dirty="0"/>
              <a:t>Avoid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keywords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names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already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(e.g.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print</a:t>
            </a:r>
            <a:r>
              <a:rPr kumimoji="1" lang="en-US" altLang="zh-CN" sz="2400" dirty="0"/>
              <a:t>).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kumimoji="1" lang="zh-CN" altLang="en-US" sz="2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64485" y="1774825"/>
            <a:ext cx="66478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3200" dirty="0"/>
              <a:t>Try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name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some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variables,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add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messages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the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variables,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and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print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those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messages!</a:t>
            </a:r>
            <a:endParaRPr kumimoji="1" lang="zh-CN" altLang="en-US" sz="32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60387" y="435898"/>
            <a:ext cx="1046162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Types</a:t>
            </a:r>
            <a:r>
              <a:rPr lang="zh-CN" altLang="en-US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of</a:t>
            </a:r>
            <a:r>
              <a:rPr lang="zh-CN" altLang="en-US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Variables</a:t>
            </a:r>
            <a:endParaRPr lang="en-US" altLang="zh-CN" sz="3200" dirty="0">
              <a:latin typeface="+mj-lt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5047" y="1519518"/>
            <a:ext cx="8969188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Strings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You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simply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understand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strings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series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characters.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Anything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inside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single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double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quotes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considered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string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Python.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e.g.</a:t>
            </a:r>
            <a:r>
              <a:rPr kumimoji="1" lang="zh-CN" altLang="en-US" sz="2000" dirty="0"/>
              <a:t>  </a:t>
            </a:r>
            <a:r>
              <a:rPr kumimoji="1" lang="en-US" altLang="zh-CN" sz="2000" dirty="0"/>
              <a:t>“This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string.”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        </a:t>
            </a:r>
            <a:r>
              <a:rPr kumimoji="1" lang="en-US" altLang="zh-CN" sz="2000" dirty="0"/>
              <a:t>‘This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also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string.’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        </a:t>
            </a:r>
            <a:r>
              <a:rPr kumimoji="1" lang="en-US" altLang="zh-CN" sz="2000" dirty="0"/>
              <a:t>‘</a:t>
            </a:r>
            <a:r>
              <a:rPr kumimoji="1" lang="en-US" altLang="zh-CN" sz="2000" dirty="0" err="1"/>
              <a:t>This_is_still_a_string</a:t>
            </a:r>
            <a:r>
              <a:rPr kumimoji="1" lang="en-US" altLang="zh-CN" sz="2000" dirty="0"/>
              <a:t>’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        </a:t>
            </a:r>
            <a:r>
              <a:rPr kumimoji="1" lang="en-US" altLang="zh-CN" sz="2000" dirty="0"/>
              <a:t>‘I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even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put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“this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string”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string.’</a:t>
            </a:r>
            <a:endParaRPr kumimoji="1" lang="en-US" altLang="zh-CN" sz="2000" dirty="0"/>
          </a:p>
          <a:p>
            <a:endParaRPr kumimoji="1" lang="zh-CN" altLang="en-US" sz="20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60387" y="435898"/>
            <a:ext cx="1046162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Types</a:t>
            </a:r>
            <a:r>
              <a:rPr lang="zh-CN" altLang="en-US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of</a:t>
            </a:r>
            <a:r>
              <a:rPr lang="zh-CN" altLang="en-US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Variables</a:t>
            </a:r>
            <a:endParaRPr lang="en-US" altLang="zh-CN" sz="3200" dirty="0">
              <a:latin typeface="+mj-lt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5047" y="1519518"/>
            <a:ext cx="8969188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Operations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Strings</a:t>
            </a:r>
            <a:endParaRPr kumimoji="1" lang="en-US" altLang="zh-CN" sz="24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Changing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Case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Try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code:</a:t>
            </a:r>
            <a:endParaRPr kumimoji="1" lang="en-US" altLang="zh-CN" sz="2000" dirty="0"/>
          </a:p>
          <a:p>
            <a:r>
              <a:rPr kumimoji="1" lang="en-US" altLang="zh-CN" sz="2000" dirty="0"/>
              <a:t>name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“python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programming”</a:t>
            </a:r>
            <a:endParaRPr kumimoji="1" lang="en-US" altLang="zh-CN" sz="2000" dirty="0"/>
          </a:p>
          <a:p>
            <a:r>
              <a:rPr kumimoji="1" lang="en-US" altLang="zh-CN" sz="2000" dirty="0"/>
              <a:t>print(</a:t>
            </a:r>
            <a:r>
              <a:rPr kumimoji="1" lang="en-US" altLang="zh-CN" sz="2000" dirty="0" err="1"/>
              <a:t>name.title</a:t>
            </a:r>
            <a:r>
              <a:rPr kumimoji="1" lang="en-US" altLang="zh-CN" sz="2000" dirty="0"/>
              <a:t>())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What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output?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What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about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one:</a:t>
            </a:r>
            <a:endParaRPr kumimoji="1" lang="en-US" altLang="zh-CN" sz="2000" dirty="0"/>
          </a:p>
          <a:p>
            <a:r>
              <a:rPr kumimoji="1" lang="en-US" altLang="zh-CN" sz="2000" dirty="0"/>
              <a:t>name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“Python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Programming”</a:t>
            </a:r>
            <a:endParaRPr kumimoji="1" lang="en-US" altLang="zh-CN" sz="2000" dirty="0"/>
          </a:p>
          <a:p>
            <a:r>
              <a:rPr kumimoji="1" lang="en-US" altLang="zh-CN" sz="2000" dirty="0"/>
              <a:t>print(</a:t>
            </a:r>
            <a:r>
              <a:rPr kumimoji="1" lang="en-US" altLang="zh-CN" sz="2000" dirty="0" err="1"/>
              <a:t>name.upper</a:t>
            </a:r>
            <a:r>
              <a:rPr kumimoji="1" lang="en-US" altLang="zh-CN" sz="2000" dirty="0"/>
              <a:t>())</a:t>
            </a:r>
            <a:endParaRPr kumimoji="1" lang="en-US" altLang="zh-CN" sz="2000" dirty="0"/>
          </a:p>
          <a:p>
            <a:r>
              <a:rPr kumimoji="1" lang="en-US" altLang="zh-CN" sz="2000" dirty="0"/>
              <a:t>print(</a:t>
            </a:r>
            <a:r>
              <a:rPr kumimoji="1" lang="en-US" altLang="zh-CN" sz="2000" dirty="0" err="1"/>
              <a:t>name.lower</a:t>
            </a:r>
            <a:r>
              <a:rPr kumimoji="1" lang="en-US" altLang="zh-CN" sz="2000" dirty="0"/>
              <a:t>())</a:t>
            </a:r>
            <a:endParaRPr kumimoji="1" lang="en-US" altLang="zh-CN" sz="2000" dirty="0"/>
          </a:p>
          <a:p>
            <a:endParaRPr kumimoji="1" lang="zh-CN" altLang="en-US" sz="20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60387" y="435898"/>
            <a:ext cx="1046162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Types</a:t>
            </a:r>
            <a:r>
              <a:rPr lang="zh-CN" altLang="en-US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of</a:t>
            </a:r>
            <a:r>
              <a:rPr lang="zh-CN" altLang="en-US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Variables</a:t>
            </a:r>
            <a:endParaRPr lang="en-US" altLang="zh-CN" sz="3200" dirty="0">
              <a:latin typeface="+mj-lt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5410" y="1519555"/>
            <a:ext cx="9343390" cy="307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Operations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Strings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en-US" altLang="zh-CN" sz="2000" dirty="0"/>
              <a:t>Combining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Concatenating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Strings</a:t>
            </a:r>
            <a:endParaRPr kumimoji="1" lang="en-US" altLang="zh-CN" sz="2000" dirty="0"/>
          </a:p>
          <a:p>
            <a:endParaRPr kumimoji="1" lang="en-US" altLang="zh-CN" dirty="0"/>
          </a:p>
          <a:p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code:</a:t>
            </a:r>
            <a:endParaRPr kumimoji="1" lang="en-US" altLang="zh-CN" dirty="0"/>
          </a:p>
          <a:p>
            <a:r>
              <a:rPr kumimoji="1" lang="en-US" altLang="zh-CN" dirty="0" err="1"/>
              <a:t>first_name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 err="1"/>
              <a:t>Xiaolei</a:t>
            </a:r>
            <a:r>
              <a:rPr kumimoji="1" lang="en-US" altLang="zh-CN" dirty="0"/>
              <a:t>”</a:t>
            </a:r>
            <a:endParaRPr kumimoji="1" lang="en-US" altLang="zh-CN" dirty="0"/>
          </a:p>
          <a:p>
            <a:r>
              <a:rPr kumimoji="1" lang="en-US" altLang="zh-CN" dirty="0" err="1"/>
              <a:t>last_name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“Li”</a:t>
            </a:r>
            <a:endParaRPr kumimoji="1" lang="en-US" altLang="zh-CN" dirty="0"/>
          </a:p>
          <a:p>
            <a:r>
              <a:rPr kumimoji="1" lang="en-US" altLang="zh-CN" dirty="0" err="1"/>
              <a:t>full_name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first_name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last_name</a:t>
            </a:r>
            <a:endParaRPr kumimoji="1" lang="en-US" altLang="zh-CN" dirty="0"/>
          </a:p>
          <a:p>
            <a:r>
              <a:rPr kumimoji="1" lang="en-US" altLang="zh-CN" dirty="0"/>
              <a:t>print(</a:t>
            </a:r>
            <a:r>
              <a:rPr kumimoji="1" lang="en-US" altLang="zh-CN" dirty="0" err="1"/>
              <a:t>full_name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r>
              <a:rPr kumimoji="1" lang="en-US" altLang="zh-CN" dirty="0"/>
              <a:t>print(“Hello”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first_name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last_name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“!”)</a:t>
            </a:r>
            <a:endParaRPr kumimoji="1"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60387" y="435898"/>
            <a:ext cx="1046162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Types</a:t>
            </a:r>
            <a:r>
              <a:rPr lang="zh-CN" altLang="en-US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of</a:t>
            </a:r>
            <a:r>
              <a:rPr lang="zh-CN" altLang="en-US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3200" dirty="0">
                <a:latin typeface="+mj-lt"/>
                <a:ea typeface="宋体" panose="02010600030101010101" pitchFamily="2" charset="-122"/>
                <a:cs typeface="+mn-ea"/>
                <a:sym typeface="+mn-ea"/>
              </a:rPr>
              <a:t>Variables</a:t>
            </a:r>
            <a:endParaRPr lang="en-US" altLang="zh-CN" sz="3200" dirty="0">
              <a:latin typeface="+mj-lt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5047" y="1519518"/>
            <a:ext cx="8969188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Operations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Strings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en-US" altLang="zh-CN" sz="2000" dirty="0"/>
              <a:t>Adding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White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Spaces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Strings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Tabs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Newlines</a:t>
            </a:r>
            <a:endParaRPr kumimoji="1" lang="en-US" altLang="zh-CN" sz="2000" dirty="0"/>
          </a:p>
          <a:p>
            <a:endParaRPr kumimoji="1" lang="en-US" altLang="zh-CN" dirty="0"/>
          </a:p>
          <a:p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code:</a:t>
            </a:r>
            <a:endParaRPr kumimoji="1" lang="en-US" altLang="zh-CN" dirty="0"/>
          </a:p>
          <a:p>
            <a:r>
              <a:rPr kumimoji="1" lang="en-US" altLang="zh-CN" dirty="0"/>
              <a:t>print(“Languages:\</a:t>
            </a:r>
            <a:r>
              <a:rPr kumimoji="1" lang="en-US" altLang="zh-CN" dirty="0" err="1"/>
              <a:t>nPython</a:t>
            </a:r>
            <a:r>
              <a:rPr kumimoji="1" lang="en-US" altLang="zh-CN" dirty="0"/>
              <a:t>\</a:t>
            </a:r>
            <a:r>
              <a:rPr kumimoji="1" lang="en-US" altLang="zh-CN" dirty="0" err="1"/>
              <a:t>nC</a:t>
            </a:r>
            <a:r>
              <a:rPr kumimoji="1" lang="en-US" altLang="zh-CN" dirty="0"/>
              <a:t>\</a:t>
            </a:r>
            <a:r>
              <a:rPr kumimoji="1" lang="en-US" altLang="zh-CN" dirty="0" err="1"/>
              <a:t>nJavaScript</a:t>
            </a:r>
            <a:r>
              <a:rPr kumimoji="1" lang="en-US" altLang="zh-CN" dirty="0"/>
              <a:t>”)</a:t>
            </a:r>
            <a:endParaRPr kumimoji="1" lang="en-US" altLang="zh-CN" dirty="0"/>
          </a:p>
          <a:p>
            <a:r>
              <a:rPr kumimoji="1" lang="en-US" altLang="zh-CN" dirty="0"/>
              <a:t>print(“\</a:t>
            </a:r>
            <a:r>
              <a:rPr kumimoji="1" lang="en-US" altLang="zh-CN" dirty="0" err="1"/>
              <a:t>tLanguages</a:t>
            </a:r>
            <a:r>
              <a:rPr kumimoji="1" lang="en-US" altLang="zh-CN" dirty="0"/>
              <a:t>:\</a:t>
            </a:r>
            <a:r>
              <a:rPr kumimoji="1" lang="en-US" altLang="zh-CN" dirty="0" err="1"/>
              <a:t>nPython</a:t>
            </a:r>
            <a:r>
              <a:rPr kumimoji="1" lang="en-US" altLang="zh-CN" dirty="0"/>
              <a:t>\</a:t>
            </a:r>
            <a:r>
              <a:rPr kumimoji="1" lang="en-US" altLang="zh-CN" dirty="0" err="1"/>
              <a:t>nC</a:t>
            </a:r>
            <a:r>
              <a:rPr kumimoji="1" lang="en-US" altLang="zh-CN" dirty="0"/>
              <a:t>\</a:t>
            </a:r>
            <a:r>
              <a:rPr kumimoji="1" lang="en-US" altLang="zh-CN" dirty="0" err="1"/>
              <a:t>nJavaScript</a:t>
            </a:r>
            <a:r>
              <a:rPr kumimoji="1" lang="en-US" altLang="zh-CN" dirty="0"/>
              <a:t>”)</a:t>
            </a:r>
            <a:endParaRPr kumimoji="1" lang="en-US" altLang="zh-CN" dirty="0"/>
          </a:p>
          <a:p>
            <a:r>
              <a:rPr kumimoji="1" lang="zh-CN" altLang="en-US" dirty="0"/>
              <a:t>print("\take \nike")</a:t>
            </a:r>
            <a:endParaRPr kumimoji="1" lang="zh-CN" altLang="en-US" dirty="0"/>
          </a:p>
          <a:p>
            <a:r>
              <a:rPr kumimoji="1" lang="zh-CN" altLang="en-US" dirty="0"/>
              <a:t>print("\\take \\nike")</a:t>
            </a:r>
            <a:endParaRPr kumimoji="1" lang="zh-CN" alt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UNIQUEID" val="46"/>
</p:tagLst>
</file>

<file path=ppt/tags/tag10.xml><?xml version="1.0" encoding="utf-8"?>
<p:tagLst xmlns:p="http://schemas.openxmlformats.org/presentationml/2006/main">
  <p:tag name="AS_UNIQUEID" val="60"/>
</p:tagLst>
</file>

<file path=ppt/tags/tag11.xml><?xml version="1.0" encoding="utf-8"?>
<p:tagLst xmlns:p="http://schemas.openxmlformats.org/presentationml/2006/main">
  <p:tag name="AS_UNIQUEID" val="61"/>
</p:tagLst>
</file>

<file path=ppt/tags/tag12.xml><?xml version="1.0" encoding="utf-8"?>
<p:tagLst xmlns:p="http://schemas.openxmlformats.org/presentationml/2006/main">
  <p:tag name="AS_UNIQUEID" val="62"/>
</p:tagLst>
</file>

<file path=ppt/tags/tag13.xml><?xml version="1.0" encoding="utf-8"?>
<p:tagLst xmlns:p="http://schemas.openxmlformats.org/presentationml/2006/main">
  <p:tag name="AS_UNIQUEID" val="8"/>
</p:tagLst>
</file>

<file path=ppt/tags/tag14.xml><?xml version="1.0" encoding="utf-8"?>
<p:tagLst xmlns:p="http://schemas.openxmlformats.org/presentationml/2006/main">
  <p:tag name="AS_UNIQUEID" val="84"/>
</p:tagLst>
</file>

<file path=ppt/tags/tag15.xml><?xml version="1.0" encoding="utf-8"?>
<p:tagLst xmlns:p="http://schemas.openxmlformats.org/presentationml/2006/main">
  <p:tag name="AS_UNIQUEID" val="96"/>
</p:tagLst>
</file>

<file path=ppt/tags/tag16.xml><?xml version="1.0" encoding="utf-8"?>
<p:tagLst xmlns:p="http://schemas.openxmlformats.org/presentationml/2006/main">
  <p:tag name="AS_UNIQUEID" val="96"/>
</p:tagLst>
</file>

<file path=ppt/tags/tag17.xml><?xml version="1.0" encoding="utf-8"?>
<p:tagLst xmlns:p="http://schemas.openxmlformats.org/presentationml/2006/main">
  <p:tag name="AS_UNIQUEID" val="96"/>
</p:tagLst>
</file>

<file path=ppt/tags/tag18.xml><?xml version="1.0" encoding="utf-8"?>
<p:tagLst xmlns:p="http://schemas.openxmlformats.org/presentationml/2006/main">
  <p:tag name="AS_UNIQUEID" val="96"/>
</p:tagLst>
</file>

<file path=ppt/tags/tag19.xml><?xml version="1.0" encoding="utf-8"?>
<p:tagLst xmlns:p="http://schemas.openxmlformats.org/presentationml/2006/main">
  <p:tag name="AS_UNIQUEID" val="96"/>
</p:tagLst>
</file>

<file path=ppt/tags/tag2.xml><?xml version="1.0" encoding="utf-8"?>
<p:tagLst xmlns:p="http://schemas.openxmlformats.org/presentationml/2006/main">
  <p:tag name="AS_UNIQUEID" val="47"/>
</p:tagLst>
</file>

<file path=ppt/tags/tag20.xml><?xml version="1.0" encoding="utf-8"?>
<p:tagLst xmlns:p="http://schemas.openxmlformats.org/presentationml/2006/main">
  <p:tag name="AS_UNIQUEID" val="96"/>
</p:tagLst>
</file>

<file path=ppt/tags/tag21.xml><?xml version="1.0" encoding="utf-8"?>
<p:tagLst xmlns:p="http://schemas.openxmlformats.org/presentationml/2006/main">
  <p:tag name="AS_UNIQUEID" val="96"/>
</p:tagLst>
</file>

<file path=ppt/tags/tag22.xml><?xml version="1.0" encoding="utf-8"?>
<p:tagLst xmlns:p="http://schemas.openxmlformats.org/presentationml/2006/main">
  <p:tag name="AS_UNIQUEID" val="96"/>
</p:tagLst>
</file>

<file path=ppt/tags/tag23.xml><?xml version="1.0" encoding="utf-8"?>
<p:tagLst xmlns:p="http://schemas.openxmlformats.org/presentationml/2006/main">
  <p:tag name="AS_UNIQUEID" val="96"/>
</p:tagLst>
</file>

<file path=ppt/tags/tag24.xml><?xml version="1.0" encoding="utf-8"?>
<p:tagLst xmlns:p="http://schemas.openxmlformats.org/presentationml/2006/main">
  <p:tag name="AS_UNIQUEID" val="96"/>
</p:tagLst>
</file>

<file path=ppt/tags/tag25.xml><?xml version="1.0" encoding="utf-8"?>
<p:tagLst xmlns:p="http://schemas.openxmlformats.org/presentationml/2006/main">
  <p:tag name="AS_UNIQUEID" val="96"/>
</p:tagLst>
</file>

<file path=ppt/tags/tag26.xml><?xml version="1.0" encoding="utf-8"?>
<p:tagLst xmlns:p="http://schemas.openxmlformats.org/presentationml/2006/main">
  <p:tag name="AS_UNIQUEID" val="108"/>
</p:tagLst>
</file>

<file path=ppt/tags/tag27.xml><?xml version="1.0" encoding="utf-8"?>
<p:tagLst xmlns:p="http://schemas.openxmlformats.org/presentationml/2006/main">
  <p:tag name="AS_UNIQUEID" val="109"/>
</p:tagLst>
</file>

<file path=ppt/tags/tag28.xml><?xml version="1.0" encoding="utf-8"?>
<p:tagLst xmlns:p="http://schemas.openxmlformats.org/presentationml/2006/main">
  <p:tag name="COMMONDATA" val="eyJoZGlkIjoiZTZlYWRlNTQ5YzM4ZGEyZTliZGZiYWMyNTA5N2UwNjMifQ=="/>
</p:tagLst>
</file>

<file path=ppt/tags/tag3.xml><?xml version="1.0" encoding="utf-8"?>
<p:tagLst xmlns:p="http://schemas.openxmlformats.org/presentationml/2006/main">
  <p:tag name="AS_UNIQUEID" val="49"/>
</p:tagLst>
</file>

<file path=ppt/tags/tag4.xml><?xml version="1.0" encoding="utf-8"?>
<p:tagLst xmlns:p="http://schemas.openxmlformats.org/presentationml/2006/main">
  <p:tag name="AS_UNIQUEID" val="50"/>
</p:tagLst>
</file>

<file path=ppt/tags/tag5.xml><?xml version="1.0" encoding="utf-8"?>
<p:tagLst xmlns:p="http://schemas.openxmlformats.org/presentationml/2006/main">
  <p:tag name="AS_UNIQUEID" val="52"/>
</p:tagLst>
</file>

<file path=ppt/tags/tag6.xml><?xml version="1.0" encoding="utf-8"?>
<p:tagLst xmlns:p="http://schemas.openxmlformats.org/presentationml/2006/main">
  <p:tag name="AS_UNIQUEID" val="53"/>
</p:tagLst>
</file>

<file path=ppt/tags/tag7.xml><?xml version="1.0" encoding="utf-8"?>
<p:tagLst xmlns:p="http://schemas.openxmlformats.org/presentationml/2006/main">
  <p:tag name="AS_UNIQUEID" val="65"/>
</p:tagLst>
</file>

<file path=ppt/tags/tag8.xml><?xml version="1.0" encoding="utf-8"?>
<p:tagLst xmlns:p="http://schemas.openxmlformats.org/presentationml/2006/main">
  <p:tag name="AS_UNIQUEID" val="58"/>
</p:tagLst>
</file>

<file path=ppt/tags/tag9.xml><?xml version="1.0" encoding="utf-8"?>
<p:tagLst xmlns:p="http://schemas.openxmlformats.org/presentationml/2006/main">
  <p:tag name="AS_UNIQUEID" val="59"/>
</p:tagLst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2514</Words>
  <Application>WPS 演示</Application>
  <PresentationFormat>宽屏</PresentationFormat>
  <Paragraphs>161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楷体</vt:lpstr>
      <vt:lpstr>微软雅黑</vt:lpstr>
      <vt:lpstr>Arial Unicode MS</vt:lpstr>
      <vt:lpstr>Calibri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第一PPT模板网-WWW.1PPT.COM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lastModifiedBy>楠</cp:lastModifiedBy>
  <cp:revision>29</cp:revision>
  <cp:lastPrinted>2022-08-23T09:19:00Z</cp:lastPrinted>
  <dcterms:created xsi:type="dcterms:W3CDTF">2022-08-23T09:19:00Z</dcterms:created>
  <dcterms:modified xsi:type="dcterms:W3CDTF">2022-08-31T09:24:42Z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KSOProductBuildVer">
    <vt:lpwstr>2052-11.1.0.12313</vt:lpwstr>
  </property>
  <property fmtid="{D5CDD505-2E9C-101B-9397-08002B2CF9AE}" pid="7" name="ICV">
    <vt:lpwstr>49C0770A788D404FA5AC25117ACE33E1</vt:lpwstr>
  </property>
</Properties>
</file>