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56" r:id="rId2"/>
    <p:sldId id="257" r:id="rId3"/>
    <p:sldId id="259" r:id="rId4"/>
    <p:sldId id="260" r:id="rId5"/>
    <p:sldId id="261" r:id="rId6"/>
    <p:sldId id="262" r:id="rId7"/>
    <p:sldId id="265" r:id="rId8"/>
    <p:sldId id="263" r:id="rId9"/>
    <p:sldId id="266" r:id="rId10"/>
    <p:sldId id="267" r:id="rId11"/>
    <p:sldId id="268" r:id="rId12"/>
    <p:sldId id="269" r:id="rId13"/>
    <p:sldId id="270" r:id="rId14"/>
    <p:sldId id="271" r:id="rId15"/>
    <p:sldId id="272" r:id="rId16"/>
    <p:sldId id="258"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8"/>
    <p:restoredTop sz="94606"/>
  </p:normalViewPr>
  <p:slideViewPr>
    <p:cSldViewPr snapToGrid="0" snapToObjects="1">
      <p:cViewPr varScale="1">
        <p:scale>
          <a:sx n="81" d="100"/>
          <a:sy n="81"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9/1/22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648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9/1/22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82751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9/1/22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4427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9/1/22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842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9/1/22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6112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9/1/22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880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9/1/22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7930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9/1/22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9876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9/1/22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1674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9/1/22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8507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9/1/22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2993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9/1/22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4394164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3" name="Picture 3" descr="Double exposure of petals">
            <a:extLst>
              <a:ext uri="{FF2B5EF4-FFF2-40B4-BE49-F238E27FC236}">
                <a16:creationId xmlns:a16="http://schemas.microsoft.com/office/drawing/2014/main" id="{A02FCB71-8471-D798-FC45-78A53305D45A}"/>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90521E36-4D77-C244-86E5-B6F2432A7BD6}"/>
              </a:ext>
            </a:extLst>
          </p:cNvPr>
          <p:cNvSpPr>
            <a:spLocks noGrp="1"/>
          </p:cNvSpPr>
          <p:nvPr>
            <p:ph type="ctrTitle"/>
          </p:nvPr>
        </p:nvSpPr>
        <p:spPr>
          <a:xfrm>
            <a:off x="1549238" y="1145080"/>
            <a:ext cx="9090476" cy="2179601"/>
          </a:xfrm>
        </p:spPr>
        <p:txBody>
          <a:bodyPr anchor="b">
            <a:normAutofit/>
          </a:bodyPr>
          <a:lstStyle/>
          <a:p>
            <a:pPr algn="ctr"/>
            <a:r>
              <a:rPr lang="en-US" altLang="zh-CN" dirty="0">
                <a:solidFill>
                  <a:srgbClr val="FFFFFF"/>
                </a:solidFill>
              </a:rPr>
              <a:t>Heart Failure </a:t>
            </a:r>
            <a:br>
              <a:rPr lang="en-US" altLang="zh-CN" dirty="0">
                <a:solidFill>
                  <a:srgbClr val="FFFFFF"/>
                </a:solidFill>
              </a:rPr>
            </a:br>
            <a:r>
              <a:rPr lang="en-US" altLang="zh-CN" dirty="0">
                <a:solidFill>
                  <a:srgbClr val="FFFFFF"/>
                </a:solidFill>
              </a:rPr>
              <a:t>Prediction</a:t>
            </a:r>
            <a:endParaRPr lang="en-US" dirty="0">
              <a:solidFill>
                <a:srgbClr val="FFFFFF"/>
              </a:solidFill>
            </a:endParaRPr>
          </a:p>
        </p:txBody>
      </p:sp>
      <p:sp>
        <p:nvSpPr>
          <p:cNvPr id="3" name="Subtitle 2">
            <a:extLst>
              <a:ext uri="{FF2B5EF4-FFF2-40B4-BE49-F238E27FC236}">
                <a16:creationId xmlns:a16="http://schemas.microsoft.com/office/drawing/2014/main" id="{1D23924C-A98C-2345-B76B-D96589310DEF}"/>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rPr>
              <a:t>By- NANPING LI</a:t>
            </a:r>
          </a:p>
        </p:txBody>
      </p:sp>
      <p:sp>
        <p:nvSpPr>
          <p:cNvPr id="31" name="Freeform: Shape 30">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1" name="Freeform: Shape 40">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42">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3" name="Freeform: Shape 43">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Freeform: Shape 44">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5" name="Freeform: Shape 45">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6"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7"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8"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9" name="Freeform: Shape 49">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901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566A67-2900-D745-938C-925629EB53C5}"/>
              </a:ext>
            </a:extLst>
          </p:cNvPr>
          <p:cNvSpPr>
            <a:spLocks noGrp="1"/>
          </p:cNvSpPr>
          <p:nvPr>
            <p:ph type="title"/>
          </p:nvPr>
        </p:nvSpPr>
        <p:spPr>
          <a:xfrm>
            <a:off x="327603" y="589788"/>
            <a:ext cx="4922638" cy="4926880"/>
          </a:xfrm>
        </p:spPr>
        <p:txBody>
          <a:bodyPr vert="horz" lIns="91440" tIns="45720" rIns="91440" bIns="45720" rtlCol="0" anchor="b">
            <a:normAutofit/>
          </a:bodyPr>
          <a:lstStyle/>
          <a:p>
            <a:br>
              <a:rPr lang="en-US" i="0" dirty="0">
                <a:solidFill>
                  <a:srgbClr val="FF0000"/>
                </a:solidFill>
              </a:rPr>
            </a:br>
            <a:r>
              <a:rPr lang="en-US" i="0" dirty="0" err="1"/>
              <a:t>FastingBS</a:t>
            </a:r>
            <a:r>
              <a:rPr lang="en-US" i="0" dirty="0"/>
              <a:t>: </a:t>
            </a:r>
            <a:r>
              <a:rPr lang="en-US" i="0" dirty="0">
                <a:solidFill>
                  <a:srgbClr val="FF0000"/>
                </a:solidFill>
              </a:rPr>
              <a:t>1</a:t>
            </a:r>
            <a:br>
              <a:rPr lang="en-US" i="0" dirty="0"/>
            </a:br>
            <a:br>
              <a:rPr lang="en-US" i="0" dirty="0"/>
            </a:br>
            <a:endParaRPr lang="en-US" sz="4000"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Chart&#10;&#10;Description automatically generated">
            <a:extLst>
              <a:ext uri="{FF2B5EF4-FFF2-40B4-BE49-F238E27FC236}">
                <a16:creationId xmlns:a16="http://schemas.microsoft.com/office/drawing/2014/main" id="{B8151A0B-60E4-4645-B4C1-4A283AC8A4DE}"/>
              </a:ext>
            </a:extLst>
          </p:cNvPr>
          <p:cNvPicPr>
            <a:picLocks noGrp="1" noChangeAspect="1"/>
          </p:cNvPicPr>
          <p:nvPr>
            <p:ph idx="1"/>
          </p:nvPr>
        </p:nvPicPr>
        <p:blipFill>
          <a:blip r:embed="rId2"/>
          <a:stretch>
            <a:fillRect/>
          </a:stretch>
        </p:blipFill>
        <p:spPr>
          <a:xfrm>
            <a:off x="5978511" y="1137975"/>
            <a:ext cx="5691988" cy="4582049"/>
          </a:xfrm>
          <a:prstGeom prst="rect">
            <a:avLst/>
          </a:prstGeom>
        </p:spPr>
      </p:pic>
      <p:sp>
        <p:nvSpPr>
          <p:cNvPr id="40" name="Freeform: Shape 39">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2" name="Group 41">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3" name="Freeform: Shape 42">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78E673FE-3991-4640-9C0E-ED198561C276}"/>
              </a:ext>
            </a:extLst>
          </p:cNvPr>
          <p:cNvSpPr txBox="1"/>
          <p:nvPr/>
        </p:nvSpPr>
        <p:spPr>
          <a:xfrm>
            <a:off x="327603" y="964767"/>
            <a:ext cx="4281719" cy="1200329"/>
          </a:xfrm>
          <a:prstGeom prst="rect">
            <a:avLst/>
          </a:prstGeom>
          <a:noFill/>
        </p:spPr>
        <p:txBody>
          <a:bodyPr wrap="square" rtlCol="0">
            <a:spAutoFit/>
          </a:bodyPr>
          <a:lstStyle/>
          <a:p>
            <a:r>
              <a:rPr lang="en-US" sz="3600" i="0" dirty="0">
                <a:latin typeface="+mj-lt"/>
              </a:rPr>
              <a:t>Heart disease of </a:t>
            </a:r>
            <a:r>
              <a:rPr lang="en-US" sz="3600" i="0" dirty="0" err="1">
                <a:solidFill>
                  <a:srgbClr val="FF0000"/>
                </a:solidFill>
                <a:latin typeface="+mj-lt"/>
              </a:rPr>
              <a:t>FastingBS</a:t>
            </a:r>
            <a:endParaRPr lang="en-US" sz="3600" dirty="0">
              <a:latin typeface="+mj-lt"/>
            </a:endParaRPr>
          </a:p>
        </p:txBody>
      </p:sp>
    </p:spTree>
    <p:extLst>
      <p:ext uri="{BB962C8B-B14F-4D97-AF65-F5344CB8AC3E}">
        <p14:creationId xmlns:p14="http://schemas.microsoft.com/office/powerpoint/2010/main" val="21935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963D10-F655-0746-BED5-F7A2B5957E8E}"/>
              </a:ext>
            </a:extLst>
          </p:cNvPr>
          <p:cNvSpPr>
            <a:spLocks noGrp="1"/>
          </p:cNvSpPr>
          <p:nvPr>
            <p:ph type="title"/>
          </p:nvPr>
        </p:nvSpPr>
        <p:spPr>
          <a:xfrm>
            <a:off x="517871" y="976160"/>
            <a:ext cx="4767930" cy="1848734"/>
          </a:xfrm>
        </p:spPr>
        <p:txBody>
          <a:bodyPr vert="horz" lIns="91440" tIns="45720" rIns="91440" bIns="45720" rtlCol="0" anchor="b">
            <a:normAutofit/>
          </a:bodyPr>
          <a:lstStyle/>
          <a:p>
            <a:pPr>
              <a:lnSpc>
                <a:spcPct val="90000"/>
              </a:lnSpc>
            </a:pPr>
            <a:br>
              <a:rPr lang="en-US" sz="3100"/>
            </a:br>
            <a:r>
              <a:rPr lang="en-US" sz="3100"/>
              <a:t>ST: 66%</a:t>
            </a:r>
            <a:br>
              <a:rPr lang="en-US" sz="3100"/>
            </a:br>
            <a:r>
              <a:rPr lang="en-US" sz="3100"/>
              <a:t>LVH: 56.38%</a:t>
            </a:r>
            <a:br>
              <a:rPr lang="en-US" sz="3100"/>
            </a:br>
            <a:r>
              <a:rPr lang="en-US" sz="3100"/>
              <a:t>NORMAL:51.63%</a:t>
            </a:r>
          </a:p>
        </p:txBody>
      </p:sp>
      <p:sp>
        <p:nvSpPr>
          <p:cNvPr id="137" name="Freeform: Shape 136">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9"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40"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1"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2"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43"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44"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5"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 name="TextBox 7">
            <a:extLst>
              <a:ext uri="{FF2B5EF4-FFF2-40B4-BE49-F238E27FC236}">
                <a16:creationId xmlns:a16="http://schemas.microsoft.com/office/drawing/2014/main" id="{8969385B-CAF5-9C45-B29C-EB1E35569521}"/>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i="0"/>
              <a:t>Heart disease incidence of Resting ECG</a:t>
            </a:r>
            <a:endParaRPr lang="en-US" sz="2000"/>
          </a:p>
        </p:txBody>
      </p:sp>
      <p:pic>
        <p:nvPicPr>
          <p:cNvPr id="19" name="Picture 18" descr="Chart, pie chart&#10;&#10;Description automatically generated">
            <a:extLst>
              <a:ext uri="{FF2B5EF4-FFF2-40B4-BE49-F238E27FC236}">
                <a16:creationId xmlns:a16="http://schemas.microsoft.com/office/drawing/2014/main" id="{0511402E-E6A3-F84F-B956-3390831A010F}"/>
              </a:ext>
            </a:extLst>
          </p:cNvPr>
          <p:cNvPicPr>
            <a:picLocks noChangeAspect="1"/>
          </p:cNvPicPr>
          <p:nvPr/>
        </p:nvPicPr>
        <p:blipFill>
          <a:blip r:embed="rId2"/>
          <a:stretch>
            <a:fillRect/>
          </a:stretch>
        </p:blipFill>
        <p:spPr>
          <a:xfrm>
            <a:off x="5995454" y="642257"/>
            <a:ext cx="2655505" cy="2695945"/>
          </a:xfrm>
          <a:prstGeom prst="rect">
            <a:avLst/>
          </a:prstGeom>
        </p:spPr>
      </p:pic>
      <p:pic>
        <p:nvPicPr>
          <p:cNvPr id="10" name="Picture 9" descr="Chart, pie chart&#10;&#10;Description automatically generated">
            <a:extLst>
              <a:ext uri="{FF2B5EF4-FFF2-40B4-BE49-F238E27FC236}">
                <a16:creationId xmlns:a16="http://schemas.microsoft.com/office/drawing/2014/main" id="{51CE7490-9873-5848-A919-67654B098D68}"/>
              </a:ext>
            </a:extLst>
          </p:cNvPr>
          <p:cNvPicPr>
            <a:picLocks noChangeAspect="1"/>
          </p:cNvPicPr>
          <p:nvPr/>
        </p:nvPicPr>
        <p:blipFill>
          <a:blip r:embed="rId3"/>
          <a:stretch>
            <a:fillRect/>
          </a:stretch>
        </p:blipFill>
        <p:spPr>
          <a:xfrm>
            <a:off x="8933010" y="642257"/>
            <a:ext cx="2674548" cy="2695945"/>
          </a:xfrm>
          <a:prstGeom prst="rect">
            <a:avLst/>
          </a:prstGeom>
        </p:spPr>
      </p:pic>
      <p:pic>
        <p:nvPicPr>
          <p:cNvPr id="21" name="Picture 20" descr="Chart, pie chart&#10;&#10;Description automatically generated">
            <a:extLst>
              <a:ext uri="{FF2B5EF4-FFF2-40B4-BE49-F238E27FC236}">
                <a16:creationId xmlns:a16="http://schemas.microsoft.com/office/drawing/2014/main" id="{6A441EB9-E588-2340-B696-677B4BBAC37F}"/>
              </a:ext>
            </a:extLst>
          </p:cNvPr>
          <p:cNvPicPr>
            <a:picLocks noChangeAspect="1"/>
          </p:cNvPicPr>
          <p:nvPr/>
        </p:nvPicPr>
        <p:blipFill>
          <a:blip r:embed="rId4"/>
          <a:stretch>
            <a:fillRect/>
          </a:stretch>
        </p:blipFill>
        <p:spPr>
          <a:xfrm>
            <a:off x="5981974" y="3536853"/>
            <a:ext cx="2682464" cy="2695945"/>
          </a:xfrm>
          <a:prstGeom prst="rect">
            <a:avLst/>
          </a:prstGeom>
        </p:spPr>
      </p:pic>
      <p:pic>
        <p:nvPicPr>
          <p:cNvPr id="4" name="Content Placeholder 3" descr="Chart, histogram&#10;&#10;Description automatically generated">
            <a:extLst>
              <a:ext uri="{FF2B5EF4-FFF2-40B4-BE49-F238E27FC236}">
                <a16:creationId xmlns:a16="http://schemas.microsoft.com/office/drawing/2014/main" id="{B3410A64-2122-8841-833D-69592CB008DE}"/>
              </a:ext>
            </a:extLst>
          </p:cNvPr>
          <p:cNvPicPr>
            <a:picLocks noGrp="1" noChangeAspect="1"/>
          </p:cNvPicPr>
          <p:nvPr>
            <p:ph idx="1"/>
          </p:nvPr>
        </p:nvPicPr>
        <p:blipFill rotWithShape="1">
          <a:blip r:embed="rId5"/>
          <a:srcRect r="4796" b="-3"/>
          <a:stretch/>
        </p:blipFill>
        <p:spPr>
          <a:xfrm>
            <a:off x="8888515" y="3723689"/>
            <a:ext cx="2763539" cy="2322272"/>
          </a:xfrm>
          <a:prstGeom prst="rect">
            <a:avLst/>
          </a:prstGeom>
        </p:spPr>
      </p:pic>
      <p:sp>
        <p:nvSpPr>
          <p:cNvPr id="147" name="Freeform: Shape 146">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9" name="Group 148">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68345" y="5736410"/>
            <a:ext cx="886141" cy="802496"/>
            <a:chOff x="10948005" y="3272152"/>
            <a:chExt cx="868640" cy="786648"/>
          </a:xfrm>
          <a:solidFill>
            <a:schemeClr val="accent6"/>
          </a:solidFill>
        </p:grpSpPr>
        <p:sp>
          <p:nvSpPr>
            <p:cNvPr id="150" name="Freeform: Shape 149">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1" name="Freeform: Shape 150">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2" name="Freeform: Shape 151">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3"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54"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5"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572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D57A5ED-626B-2742-9009-C8EDA15876F7}"/>
              </a:ext>
            </a:extLst>
          </p:cNvPr>
          <p:cNvSpPr>
            <a:spLocks noGrp="1"/>
          </p:cNvSpPr>
          <p:nvPr>
            <p:ph type="title"/>
          </p:nvPr>
        </p:nvSpPr>
        <p:spPr>
          <a:xfrm>
            <a:off x="478977" y="3066372"/>
            <a:ext cx="4884481" cy="2940149"/>
          </a:xfrm>
        </p:spPr>
        <p:txBody>
          <a:bodyPr vert="horz" lIns="91440" tIns="45720" rIns="91440" bIns="45720" rtlCol="0" anchor="b">
            <a:normAutofit/>
          </a:bodyPr>
          <a:lstStyle/>
          <a:p>
            <a:pPr>
              <a:lnSpc>
                <a:spcPct val="90000"/>
              </a:lnSpc>
            </a:pPr>
            <a:br>
              <a:rPr lang="en-US" sz="3400" dirty="0"/>
            </a:br>
            <a:br>
              <a:rPr lang="en-US" sz="3400" dirty="0"/>
            </a:br>
            <a:r>
              <a:rPr lang="en-US" sz="3400" dirty="0" err="1"/>
              <a:t>MaxHR</a:t>
            </a:r>
            <a:r>
              <a:rPr lang="en-US" sz="3400" dirty="0"/>
              <a:t> </a:t>
            </a:r>
            <a:r>
              <a:rPr lang="zh-CN" altLang="en-US" sz="3400" dirty="0"/>
              <a:t>：</a:t>
            </a:r>
            <a:r>
              <a:rPr lang="en-US" sz="3400" dirty="0"/>
              <a:t>60 to 130</a:t>
            </a:r>
            <a:br>
              <a:rPr lang="en-US" sz="3400" dirty="0"/>
            </a:br>
            <a:br>
              <a:rPr lang="en-US" sz="3400" dirty="0"/>
            </a:br>
            <a:endParaRPr lang="en-US" sz="3400" dirty="0"/>
          </a:p>
        </p:txBody>
      </p:sp>
      <p:grpSp>
        <p:nvGrpSpPr>
          <p:cNvPr id="7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5" name="Freeform: Shape 84">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ontent Placeholder 3" descr="Chart, histogram&#10;&#10;Description automatically generated">
            <a:extLst>
              <a:ext uri="{FF2B5EF4-FFF2-40B4-BE49-F238E27FC236}">
                <a16:creationId xmlns:a16="http://schemas.microsoft.com/office/drawing/2014/main" id="{17BE8108-8B9B-D146-A80E-FCFB1B2A72DE}"/>
              </a:ext>
            </a:extLst>
          </p:cNvPr>
          <p:cNvPicPr>
            <a:picLocks noGrp="1" noChangeAspect="1"/>
          </p:cNvPicPr>
          <p:nvPr>
            <p:ph idx="1"/>
          </p:nvPr>
        </p:nvPicPr>
        <p:blipFill>
          <a:blip r:embed="rId2"/>
          <a:stretch>
            <a:fillRect/>
          </a:stretch>
        </p:blipFill>
        <p:spPr>
          <a:xfrm>
            <a:off x="5961842" y="1127325"/>
            <a:ext cx="5683149" cy="4603350"/>
          </a:xfrm>
          <a:prstGeom prst="rect">
            <a:avLst/>
          </a:prstGeom>
        </p:spPr>
      </p:pic>
      <p:sp>
        <p:nvSpPr>
          <p:cNvPr id="87" name="Freeform: Shape 86">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9" name="Group 88">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90" name="Freeform: Shape 89">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90">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9A0D657E-DB10-4341-9713-DBDBB2431531}"/>
              </a:ext>
            </a:extLst>
          </p:cNvPr>
          <p:cNvSpPr txBox="1"/>
          <p:nvPr/>
        </p:nvSpPr>
        <p:spPr>
          <a:xfrm>
            <a:off x="386570" y="1475678"/>
            <a:ext cx="5188702" cy="1200329"/>
          </a:xfrm>
          <a:prstGeom prst="rect">
            <a:avLst/>
          </a:prstGeom>
          <a:noFill/>
        </p:spPr>
        <p:txBody>
          <a:bodyPr wrap="square" rtlCol="0">
            <a:spAutoFit/>
          </a:bodyPr>
          <a:lstStyle/>
          <a:p>
            <a:r>
              <a:rPr lang="en-US" altLang="zh-CN" sz="3600" dirty="0">
                <a:latin typeface="+mj-lt"/>
              </a:rPr>
              <a:t>H</a:t>
            </a:r>
            <a:r>
              <a:rPr lang="en-US" sz="3600" dirty="0">
                <a:latin typeface="+mj-lt"/>
              </a:rPr>
              <a:t>eart disease incidence of </a:t>
            </a:r>
            <a:r>
              <a:rPr lang="en-US" sz="3600" dirty="0" err="1">
                <a:solidFill>
                  <a:srgbClr val="FF0000"/>
                </a:solidFill>
                <a:latin typeface="+mj-lt"/>
              </a:rPr>
              <a:t>MaxHR</a:t>
            </a:r>
            <a:endParaRPr lang="en-US" sz="3600" dirty="0">
              <a:latin typeface="+mj-lt"/>
            </a:endParaRPr>
          </a:p>
        </p:txBody>
      </p:sp>
    </p:spTree>
    <p:extLst>
      <p:ext uri="{BB962C8B-B14F-4D97-AF65-F5344CB8AC3E}">
        <p14:creationId xmlns:p14="http://schemas.microsoft.com/office/powerpoint/2010/main" val="172455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5E74396-3E5C-3B4D-B54A-830AE306B3BA}"/>
              </a:ext>
            </a:extLst>
          </p:cNvPr>
          <p:cNvSpPr>
            <a:spLocks noGrp="1"/>
          </p:cNvSpPr>
          <p:nvPr>
            <p:ph type="title"/>
          </p:nvPr>
        </p:nvSpPr>
        <p:spPr>
          <a:xfrm>
            <a:off x="525718" y="775403"/>
            <a:ext cx="5374902" cy="2372968"/>
          </a:xfrm>
        </p:spPr>
        <p:txBody>
          <a:bodyPr vert="horz" lIns="91440" tIns="45720" rIns="91440" bIns="45720" rtlCol="0" anchor="t">
            <a:normAutofit/>
          </a:bodyPr>
          <a:lstStyle/>
          <a:p>
            <a:r>
              <a:rPr lang="en-US" sz="3300" dirty="0"/>
              <a:t>Heart disease incidence of </a:t>
            </a:r>
            <a:r>
              <a:rPr lang="en-US" sz="3300" dirty="0">
                <a:solidFill>
                  <a:srgbClr val="FF0000"/>
                </a:solidFill>
              </a:rPr>
              <a:t>Exercise Angina</a:t>
            </a:r>
            <a:br>
              <a:rPr lang="en-US" sz="3300" dirty="0"/>
            </a:br>
            <a:r>
              <a:rPr lang="en-US" sz="3300" dirty="0"/>
              <a:t>Y:85.15%</a:t>
            </a:r>
            <a:br>
              <a:rPr lang="en-US" sz="3300" dirty="0"/>
            </a:br>
            <a:r>
              <a:rPr lang="en-US" sz="3300" dirty="0"/>
              <a:t>N:35.10%</a:t>
            </a:r>
          </a:p>
        </p:txBody>
      </p:sp>
      <p:grpSp>
        <p:nvGrpSpPr>
          <p:cNvPr id="206"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4840" y="776109"/>
            <a:ext cx="972241" cy="45718"/>
            <a:chOff x="4886325" y="3371754"/>
            <a:chExt cx="2418492" cy="113728"/>
          </a:xfrm>
          <a:solidFill>
            <a:schemeClr val="accent1"/>
          </a:solidFill>
        </p:grpSpPr>
        <p:sp>
          <p:nvSpPr>
            <p:cNvPr id="207"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0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88" name="Content Placeholder 187">
            <a:extLst>
              <a:ext uri="{FF2B5EF4-FFF2-40B4-BE49-F238E27FC236}">
                <a16:creationId xmlns:a16="http://schemas.microsoft.com/office/drawing/2014/main" id="{C77B3D55-5D66-9A08-9E59-8CF6BB32A8F0}"/>
              </a:ext>
            </a:extLst>
          </p:cNvPr>
          <p:cNvSpPr>
            <a:spLocks noGrp="1"/>
          </p:cNvSpPr>
          <p:nvPr>
            <p:ph idx="1"/>
          </p:nvPr>
        </p:nvSpPr>
        <p:spPr>
          <a:xfrm>
            <a:off x="6234840" y="1114690"/>
            <a:ext cx="5414327" cy="2029851"/>
          </a:xfrm>
        </p:spPr>
        <p:txBody>
          <a:bodyPr>
            <a:normAutofit/>
          </a:bodyPr>
          <a:lstStyle/>
          <a:p>
            <a:endParaRPr lang="en-US" dirty="0"/>
          </a:p>
        </p:txBody>
      </p:sp>
      <p:pic>
        <p:nvPicPr>
          <p:cNvPr id="10" name="Picture 9" descr="Chart, pie chart&#10;&#10;Description automatically generated">
            <a:extLst>
              <a:ext uri="{FF2B5EF4-FFF2-40B4-BE49-F238E27FC236}">
                <a16:creationId xmlns:a16="http://schemas.microsoft.com/office/drawing/2014/main" id="{9EAD973B-2541-6841-AD23-473E2D87D4B2}"/>
              </a:ext>
            </a:extLst>
          </p:cNvPr>
          <p:cNvPicPr>
            <a:picLocks noChangeAspect="1"/>
          </p:cNvPicPr>
          <p:nvPr/>
        </p:nvPicPr>
        <p:blipFill>
          <a:blip r:embed="rId2"/>
          <a:stretch>
            <a:fillRect/>
          </a:stretch>
        </p:blipFill>
        <p:spPr>
          <a:xfrm>
            <a:off x="953464" y="3442972"/>
            <a:ext cx="2708909" cy="2743200"/>
          </a:xfrm>
          <a:prstGeom prst="rect">
            <a:avLst/>
          </a:prstGeom>
        </p:spPr>
      </p:pic>
      <p:pic>
        <p:nvPicPr>
          <p:cNvPr id="19" name="Picture 18" descr="Chart, pie chart&#10;&#10;Description automatically generated">
            <a:extLst>
              <a:ext uri="{FF2B5EF4-FFF2-40B4-BE49-F238E27FC236}">
                <a16:creationId xmlns:a16="http://schemas.microsoft.com/office/drawing/2014/main" id="{1ABE4634-4029-C647-9725-91BD5A7564F0}"/>
              </a:ext>
            </a:extLst>
          </p:cNvPr>
          <p:cNvPicPr>
            <a:picLocks noChangeAspect="1"/>
          </p:cNvPicPr>
          <p:nvPr/>
        </p:nvPicPr>
        <p:blipFill>
          <a:blip r:embed="rId3"/>
          <a:stretch>
            <a:fillRect/>
          </a:stretch>
        </p:blipFill>
        <p:spPr>
          <a:xfrm>
            <a:off x="4719253" y="3442972"/>
            <a:ext cx="2729483" cy="2743200"/>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5D2BD35F-9692-A942-BAA7-7229CF555880}"/>
              </a:ext>
            </a:extLst>
          </p:cNvPr>
          <p:cNvPicPr>
            <a:picLocks noChangeAspect="1"/>
          </p:cNvPicPr>
          <p:nvPr/>
        </p:nvPicPr>
        <p:blipFill rotWithShape="1">
          <a:blip r:embed="rId4"/>
          <a:srcRect t="6319" r="-3" b="5831"/>
          <a:stretch/>
        </p:blipFill>
        <p:spPr>
          <a:xfrm>
            <a:off x="8077870" y="3534681"/>
            <a:ext cx="3564401" cy="2559782"/>
          </a:xfrm>
          <a:prstGeom prst="rect">
            <a:avLst/>
          </a:prstGeom>
        </p:spPr>
      </p:pic>
      <p:sp>
        <p:nvSpPr>
          <p:cNvPr id="214" name="Freeform: Shape 213">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6" name="Group 215">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17" name="Freeform: Shape 216">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8" name="Freeform: Shape 217">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9" name="Freeform: Shape 218">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0"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21"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2"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0753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812132-3315-D240-8752-CC0FB2CB38B3}"/>
              </a:ext>
            </a:extLst>
          </p:cNvPr>
          <p:cNvSpPr>
            <a:spLocks noGrp="1"/>
          </p:cNvSpPr>
          <p:nvPr>
            <p:ph type="title"/>
          </p:nvPr>
        </p:nvSpPr>
        <p:spPr>
          <a:xfrm>
            <a:off x="317248" y="2312971"/>
            <a:ext cx="4767930" cy="3042034"/>
          </a:xfrm>
        </p:spPr>
        <p:txBody>
          <a:bodyPr vert="horz" lIns="91440" tIns="45720" rIns="91440" bIns="45720" rtlCol="0" anchor="b">
            <a:normAutofit/>
          </a:bodyPr>
          <a:lstStyle/>
          <a:p>
            <a:pPr>
              <a:lnSpc>
                <a:spcPct val="90000"/>
              </a:lnSpc>
            </a:pPr>
            <a:r>
              <a:rPr lang="en-US" sz="2800" dirty="0"/>
              <a:t>With </a:t>
            </a:r>
            <a:r>
              <a:rPr lang="en-US" altLang="zh-CN" sz="2800" dirty="0"/>
              <a:t>an increase</a:t>
            </a:r>
            <a:r>
              <a:rPr lang="en-US" sz="2800" dirty="0"/>
              <a:t> in Old peak risk of heart disease incidence also </a:t>
            </a:r>
            <a:r>
              <a:rPr lang="en-US" altLang="zh-CN" sz="2800" dirty="0"/>
              <a:t>increases</a:t>
            </a:r>
            <a:r>
              <a:rPr lang="en-US" sz="2800" dirty="0"/>
              <a:t>.</a:t>
            </a:r>
            <a:br>
              <a:rPr lang="en-US" sz="2800" dirty="0"/>
            </a:br>
            <a:endParaRPr lang="en-US" sz="2800" dirty="0"/>
          </a:p>
        </p:txBody>
      </p:sp>
      <p:sp>
        <p:nvSpPr>
          <p:cNvPr id="56" name="Freeform: Shape 55">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8"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59"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0"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2"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3"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4"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Content Placeholder 3" descr="Chart, histogram&#10;&#10;Description automatically generated">
            <a:extLst>
              <a:ext uri="{FF2B5EF4-FFF2-40B4-BE49-F238E27FC236}">
                <a16:creationId xmlns:a16="http://schemas.microsoft.com/office/drawing/2014/main" id="{D83C880D-C43E-3D46-B39E-3160EC99EA58}"/>
              </a:ext>
            </a:extLst>
          </p:cNvPr>
          <p:cNvPicPr>
            <a:picLocks noGrp="1" noChangeAspect="1"/>
          </p:cNvPicPr>
          <p:nvPr>
            <p:ph idx="1"/>
          </p:nvPr>
        </p:nvPicPr>
        <p:blipFill>
          <a:blip r:embed="rId2"/>
          <a:stretch>
            <a:fillRect/>
          </a:stretch>
        </p:blipFill>
        <p:spPr>
          <a:xfrm>
            <a:off x="7141725" y="565167"/>
            <a:ext cx="3289665" cy="2672853"/>
          </a:xfrm>
          <a:prstGeom prst="rect">
            <a:avLst/>
          </a:prstGeom>
        </p:spPr>
      </p:pic>
      <p:sp>
        <p:nvSpPr>
          <p:cNvPr id="5" name="TextBox 4">
            <a:extLst>
              <a:ext uri="{FF2B5EF4-FFF2-40B4-BE49-F238E27FC236}">
                <a16:creationId xmlns:a16="http://schemas.microsoft.com/office/drawing/2014/main" id="{FD7D4EF8-797B-FE48-B8F3-BAADB8DB44CA}"/>
              </a:ext>
            </a:extLst>
          </p:cNvPr>
          <p:cNvSpPr txBox="1"/>
          <p:nvPr/>
        </p:nvSpPr>
        <p:spPr>
          <a:xfrm>
            <a:off x="317248" y="801227"/>
            <a:ext cx="5778752"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3600" dirty="0">
                <a:latin typeface="+mj-lt"/>
              </a:rPr>
              <a:t>Heart disease of incidence of </a:t>
            </a:r>
            <a:r>
              <a:rPr lang="en-US" sz="3600" dirty="0">
                <a:solidFill>
                  <a:srgbClr val="FF0000"/>
                </a:solidFill>
                <a:latin typeface="+mj-lt"/>
              </a:rPr>
              <a:t>old peak</a:t>
            </a:r>
          </a:p>
        </p:txBody>
      </p:sp>
      <p:pic>
        <p:nvPicPr>
          <p:cNvPr id="6" name="Picture 5" descr="Chart&#10;&#10;Description automatically generated">
            <a:extLst>
              <a:ext uri="{FF2B5EF4-FFF2-40B4-BE49-F238E27FC236}">
                <a16:creationId xmlns:a16="http://schemas.microsoft.com/office/drawing/2014/main" id="{21197C6E-83BA-2E45-99F5-6939FEB5FDCB}"/>
              </a:ext>
            </a:extLst>
          </p:cNvPr>
          <p:cNvPicPr>
            <a:picLocks noChangeAspect="1"/>
          </p:cNvPicPr>
          <p:nvPr/>
        </p:nvPicPr>
        <p:blipFill>
          <a:blip r:embed="rId3"/>
          <a:stretch>
            <a:fillRect/>
          </a:stretch>
        </p:blipFill>
        <p:spPr>
          <a:xfrm>
            <a:off x="6842740" y="3546977"/>
            <a:ext cx="3930666" cy="2672853"/>
          </a:xfrm>
          <a:prstGeom prst="rect">
            <a:avLst/>
          </a:prstGeom>
        </p:spPr>
      </p:pic>
      <p:sp>
        <p:nvSpPr>
          <p:cNvPr id="66" name="Freeform: Shape 65">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oup 67">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69" name="Freeform: Shape 68">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0" name="Freeform: Shape 69">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1" name="Freeform: Shape 70">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2"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73"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4"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37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2" name="Group 9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3" name="Freeform: Shape 9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Freeform: Shape 9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1" name="Freeform: Shape 10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1" name="Rectangle 11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C2248D0-6088-9044-857B-1BB1919DF187}"/>
              </a:ext>
            </a:extLst>
          </p:cNvPr>
          <p:cNvSpPr>
            <a:spLocks noGrp="1"/>
          </p:cNvSpPr>
          <p:nvPr>
            <p:ph type="title"/>
          </p:nvPr>
        </p:nvSpPr>
        <p:spPr>
          <a:xfrm>
            <a:off x="352638" y="4513500"/>
            <a:ext cx="4796843" cy="1978346"/>
          </a:xfrm>
        </p:spPr>
        <p:txBody>
          <a:bodyPr vert="horz" lIns="91440" tIns="45720" rIns="91440" bIns="45720" rtlCol="0" anchor="b">
            <a:normAutofit fontScale="90000"/>
          </a:bodyPr>
          <a:lstStyle/>
          <a:p>
            <a:pPr>
              <a:lnSpc>
                <a:spcPct val="90000"/>
              </a:lnSpc>
            </a:pPr>
            <a:r>
              <a:rPr lang="en-US" sz="2700" dirty="0"/>
              <a:t>Flat: 82.23%</a:t>
            </a:r>
            <a:br>
              <a:rPr lang="en-US" sz="2700" dirty="0"/>
            </a:br>
            <a:r>
              <a:rPr lang="en-US" sz="2700" dirty="0"/>
              <a:t>Down : 77.78%</a:t>
            </a:r>
            <a:br>
              <a:rPr lang="en-US" sz="2700" dirty="0"/>
            </a:br>
            <a:r>
              <a:rPr lang="en-US" sz="2700" dirty="0"/>
              <a:t>up : 19.75%</a:t>
            </a:r>
            <a:br>
              <a:rPr lang="en-US" sz="2700" dirty="0"/>
            </a:br>
            <a:br>
              <a:rPr lang="en-US" sz="2700" dirty="0"/>
            </a:br>
            <a:br>
              <a:rPr lang="en-US" sz="2700" dirty="0"/>
            </a:br>
            <a:br>
              <a:rPr lang="en-US" sz="2700" dirty="0"/>
            </a:br>
            <a:r>
              <a:rPr lang="en-US" sz="2700" dirty="0"/>
              <a:t>For </a:t>
            </a:r>
            <a:r>
              <a:rPr lang="en-US" sz="2700" dirty="0" err="1"/>
              <a:t>ST_Slpoe</a:t>
            </a:r>
            <a:r>
              <a:rPr lang="en-US" sz="2700" dirty="0"/>
              <a:t> of Flat and Down have high risk (i.e. 83% and 77% respectively) of heart disease whereas for </a:t>
            </a:r>
            <a:r>
              <a:rPr lang="en-US" sz="2700" dirty="0" err="1"/>
              <a:t>ST_Slope</a:t>
            </a:r>
            <a:r>
              <a:rPr lang="en-US" sz="2700" dirty="0"/>
              <a:t> of Up affection risk is low (20%)</a:t>
            </a:r>
            <a:br>
              <a:rPr lang="en-US" sz="1300" dirty="0"/>
            </a:br>
            <a:endParaRPr lang="en-US" sz="1300" dirty="0"/>
          </a:p>
        </p:txBody>
      </p:sp>
      <p:sp>
        <p:nvSpPr>
          <p:cNvPr id="113" name="Freeform: Shape 112">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29" name="Picture 28">
            <a:extLst>
              <a:ext uri="{FF2B5EF4-FFF2-40B4-BE49-F238E27FC236}">
                <a16:creationId xmlns:a16="http://schemas.microsoft.com/office/drawing/2014/main" id="{F3DF3615-6978-9244-9831-95FC5A60926D}"/>
              </a:ext>
            </a:extLst>
          </p:cNvPr>
          <p:cNvPicPr>
            <a:picLocks noChangeAspect="1"/>
          </p:cNvPicPr>
          <p:nvPr/>
        </p:nvPicPr>
        <p:blipFill>
          <a:blip r:embed="rId2"/>
          <a:stretch>
            <a:fillRect/>
          </a:stretch>
        </p:blipFill>
        <p:spPr>
          <a:xfrm>
            <a:off x="5975234" y="642257"/>
            <a:ext cx="2695945" cy="2695945"/>
          </a:xfrm>
          <a:prstGeom prst="rect">
            <a:avLst/>
          </a:prstGeom>
        </p:spPr>
      </p:pic>
      <p:pic>
        <p:nvPicPr>
          <p:cNvPr id="19" name="Picture 18">
            <a:extLst>
              <a:ext uri="{FF2B5EF4-FFF2-40B4-BE49-F238E27FC236}">
                <a16:creationId xmlns:a16="http://schemas.microsoft.com/office/drawing/2014/main" id="{E7D3DA30-FB85-074B-9906-7FB5A365DAA4}"/>
              </a:ext>
            </a:extLst>
          </p:cNvPr>
          <p:cNvPicPr>
            <a:picLocks noChangeAspect="1"/>
          </p:cNvPicPr>
          <p:nvPr/>
        </p:nvPicPr>
        <p:blipFill>
          <a:blip r:embed="rId3"/>
          <a:stretch>
            <a:fillRect/>
          </a:stretch>
        </p:blipFill>
        <p:spPr>
          <a:xfrm>
            <a:off x="8888515" y="667145"/>
            <a:ext cx="2763539" cy="2646168"/>
          </a:xfrm>
          <a:prstGeom prst="rect">
            <a:avLst/>
          </a:prstGeom>
        </p:spPr>
      </p:pic>
      <p:pic>
        <p:nvPicPr>
          <p:cNvPr id="21" name="Picture 20">
            <a:extLst>
              <a:ext uri="{FF2B5EF4-FFF2-40B4-BE49-F238E27FC236}">
                <a16:creationId xmlns:a16="http://schemas.microsoft.com/office/drawing/2014/main" id="{8428FDB4-D683-ED4C-B7EC-AC2EAEF22075}"/>
              </a:ext>
            </a:extLst>
          </p:cNvPr>
          <p:cNvPicPr>
            <a:picLocks noChangeAspect="1"/>
          </p:cNvPicPr>
          <p:nvPr/>
        </p:nvPicPr>
        <p:blipFill>
          <a:blip r:embed="rId4"/>
          <a:stretch>
            <a:fillRect/>
          </a:stretch>
        </p:blipFill>
        <p:spPr>
          <a:xfrm>
            <a:off x="5941437" y="3575599"/>
            <a:ext cx="2763539" cy="2618453"/>
          </a:xfrm>
          <a:prstGeom prst="rect">
            <a:avLst/>
          </a:prstGeom>
        </p:spPr>
      </p:pic>
      <p:pic>
        <p:nvPicPr>
          <p:cNvPr id="4" name="Content Placeholder 3" descr="Chart, bar chart&#10;&#10;Description automatically generated">
            <a:extLst>
              <a:ext uri="{FF2B5EF4-FFF2-40B4-BE49-F238E27FC236}">
                <a16:creationId xmlns:a16="http://schemas.microsoft.com/office/drawing/2014/main" id="{3FD7E65E-570A-7C40-B841-2455EA35B94C}"/>
              </a:ext>
            </a:extLst>
          </p:cNvPr>
          <p:cNvPicPr>
            <a:picLocks noGrp="1" noChangeAspect="1"/>
          </p:cNvPicPr>
          <p:nvPr>
            <p:ph idx="1"/>
          </p:nvPr>
        </p:nvPicPr>
        <p:blipFill>
          <a:blip r:embed="rId5"/>
          <a:stretch>
            <a:fillRect/>
          </a:stretch>
        </p:blipFill>
        <p:spPr>
          <a:xfrm>
            <a:off x="8888515" y="3765592"/>
            <a:ext cx="2763539" cy="2238466"/>
          </a:xfrm>
          <a:prstGeom prst="rect">
            <a:avLst/>
          </a:prstGeom>
        </p:spPr>
      </p:pic>
      <p:sp>
        <p:nvSpPr>
          <p:cNvPr id="10" name="TextBox 9">
            <a:extLst>
              <a:ext uri="{FF2B5EF4-FFF2-40B4-BE49-F238E27FC236}">
                <a16:creationId xmlns:a16="http://schemas.microsoft.com/office/drawing/2014/main" id="{A5BD61E8-9320-1343-9A7E-29A8FED81229}"/>
              </a:ext>
            </a:extLst>
          </p:cNvPr>
          <p:cNvSpPr txBox="1"/>
          <p:nvPr/>
        </p:nvSpPr>
        <p:spPr>
          <a:xfrm>
            <a:off x="244560" y="944406"/>
            <a:ext cx="5513338" cy="1077218"/>
          </a:xfrm>
          <a:prstGeom prst="rect">
            <a:avLst/>
          </a:prstGeom>
          <a:noFill/>
        </p:spPr>
        <p:txBody>
          <a:bodyPr wrap="square" rtlCol="0">
            <a:spAutoFit/>
          </a:bodyPr>
          <a:lstStyle/>
          <a:p>
            <a:pPr>
              <a:spcAft>
                <a:spcPts val="600"/>
              </a:spcAft>
            </a:pPr>
            <a:r>
              <a:rPr lang="en-US" sz="3200" dirty="0">
                <a:latin typeface="+mj-lt"/>
              </a:rPr>
              <a:t>Heart disease incidence of </a:t>
            </a:r>
            <a:r>
              <a:rPr lang="en-US" sz="3200" dirty="0" err="1">
                <a:solidFill>
                  <a:srgbClr val="FF0000"/>
                </a:solidFill>
                <a:latin typeface="+mj-lt"/>
              </a:rPr>
              <a:t>ST_Slope</a:t>
            </a:r>
            <a:endParaRPr lang="en-US" sz="3200">
              <a:latin typeface="+mj-lt"/>
            </a:endParaRPr>
          </a:p>
        </p:txBody>
      </p:sp>
    </p:spTree>
    <p:extLst>
      <p:ext uri="{BB962C8B-B14F-4D97-AF65-F5344CB8AC3E}">
        <p14:creationId xmlns:p14="http://schemas.microsoft.com/office/powerpoint/2010/main" val="162630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04-74AF-994A-8FB7-5142E140E187}"/>
              </a:ext>
            </a:extLst>
          </p:cNvPr>
          <p:cNvSpPr>
            <a:spLocks noGrp="1"/>
          </p:cNvSpPr>
          <p:nvPr>
            <p:ph type="title"/>
          </p:nvPr>
        </p:nvSpPr>
        <p:spPr/>
        <p:txBody>
          <a:bodyPr/>
          <a:lstStyle/>
          <a:p>
            <a:r>
              <a:rPr lang="en-US" dirty="0"/>
              <a:t>In my Heart Disease project</a:t>
            </a:r>
          </a:p>
        </p:txBody>
      </p:sp>
      <p:sp>
        <p:nvSpPr>
          <p:cNvPr id="3" name="Content Placeholder 2">
            <a:extLst>
              <a:ext uri="{FF2B5EF4-FFF2-40B4-BE49-F238E27FC236}">
                <a16:creationId xmlns:a16="http://schemas.microsoft.com/office/drawing/2014/main" id="{33324B10-284D-844F-9A1C-0B031B98E8DF}"/>
              </a:ext>
            </a:extLst>
          </p:cNvPr>
          <p:cNvSpPr>
            <a:spLocks noGrp="1"/>
          </p:cNvSpPr>
          <p:nvPr>
            <p:ph idx="1"/>
          </p:nvPr>
        </p:nvSpPr>
        <p:spPr/>
        <p:txBody>
          <a:bodyPr/>
          <a:lstStyle/>
          <a:p>
            <a:r>
              <a:rPr lang="en-US" dirty="0"/>
              <a:t>Algorithm included:</a:t>
            </a:r>
          </a:p>
          <a:p>
            <a:r>
              <a:rPr lang="en-US" dirty="0"/>
              <a:t>Decision Tree Classifier: 74%</a:t>
            </a:r>
          </a:p>
          <a:p>
            <a:r>
              <a:rPr lang="en-US" dirty="0"/>
              <a:t>K Neighbors Classifier:88%</a:t>
            </a:r>
          </a:p>
          <a:p>
            <a:r>
              <a:rPr lang="en-US" dirty="0"/>
              <a:t>Logistic Regression Classifier:88%</a:t>
            </a:r>
          </a:p>
          <a:p>
            <a:r>
              <a:rPr lang="en-US" dirty="0"/>
              <a:t>Random Forest Classifier: 87%</a:t>
            </a:r>
          </a:p>
        </p:txBody>
      </p:sp>
    </p:spTree>
    <p:extLst>
      <p:ext uri="{BB962C8B-B14F-4D97-AF65-F5344CB8AC3E}">
        <p14:creationId xmlns:p14="http://schemas.microsoft.com/office/powerpoint/2010/main" val="276166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6" name="Group 5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7" name="Freeform: Shape 5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8" name="Freeform: Shape 5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5" name="Rectangle 7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AFC94BF-84CB-EA48-B2B8-44840D27EA98}"/>
              </a:ext>
            </a:extLst>
          </p:cNvPr>
          <p:cNvSpPr>
            <a:spLocks noGrp="1"/>
          </p:cNvSpPr>
          <p:nvPr>
            <p:ph type="title"/>
          </p:nvPr>
        </p:nvSpPr>
        <p:spPr>
          <a:xfrm>
            <a:off x="362401" y="888830"/>
            <a:ext cx="5561628" cy="1978346"/>
          </a:xfrm>
        </p:spPr>
        <p:txBody>
          <a:bodyPr vert="horz" lIns="91440" tIns="45720" rIns="91440" bIns="45720" rtlCol="0" anchor="b">
            <a:normAutofit fontScale="90000"/>
          </a:bodyPr>
          <a:lstStyle/>
          <a:p>
            <a:r>
              <a:rPr lang="en-US" sz="4000" dirty="0"/>
              <a:t>The top is random forest model </a:t>
            </a:r>
            <a:br>
              <a:rPr lang="en-US" sz="4000" dirty="0"/>
            </a:br>
            <a:r>
              <a:rPr lang="en-US" sz="4000" dirty="0"/>
              <a:t>The Bottom is </a:t>
            </a:r>
            <a:r>
              <a:rPr lang="en-US" sz="4000" dirty="0" err="1"/>
              <a:t>knn</a:t>
            </a:r>
            <a:r>
              <a:rPr lang="en-US" sz="4000" dirty="0"/>
              <a:t> model</a:t>
            </a:r>
          </a:p>
        </p:txBody>
      </p:sp>
      <p:grpSp>
        <p:nvGrpSpPr>
          <p:cNvPr id="77"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78"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0"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1"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2"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3"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Chart&#10;&#10;Description automatically generated">
            <a:extLst>
              <a:ext uri="{FF2B5EF4-FFF2-40B4-BE49-F238E27FC236}">
                <a16:creationId xmlns:a16="http://schemas.microsoft.com/office/drawing/2014/main" id="{BA9F8F27-23AD-6E4B-9875-42EDEA79A39A}"/>
              </a:ext>
            </a:extLst>
          </p:cNvPr>
          <p:cNvPicPr>
            <a:picLocks noChangeAspect="1"/>
          </p:cNvPicPr>
          <p:nvPr/>
        </p:nvPicPr>
        <p:blipFill rotWithShape="1">
          <a:blip r:embed="rId2"/>
          <a:srcRect t="13623" r="4" b="2924"/>
          <a:stretch/>
        </p:blipFill>
        <p:spPr>
          <a:xfrm>
            <a:off x="7181398" y="10"/>
            <a:ext cx="5010602" cy="3428990"/>
          </a:xfrm>
          <a:prstGeom prst="rect">
            <a:avLst/>
          </a:prstGeom>
        </p:spPr>
      </p:pic>
      <p:pic>
        <p:nvPicPr>
          <p:cNvPr id="4" name="Content Placeholder 3" descr="Chart&#10;&#10;Description automatically generated">
            <a:extLst>
              <a:ext uri="{FF2B5EF4-FFF2-40B4-BE49-F238E27FC236}">
                <a16:creationId xmlns:a16="http://schemas.microsoft.com/office/drawing/2014/main" id="{6F8A8903-CAD3-424F-97D8-16A1C0CD43B1}"/>
              </a:ext>
            </a:extLst>
          </p:cNvPr>
          <p:cNvPicPr>
            <a:picLocks noGrp="1" noChangeAspect="1"/>
          </p:cNvPicPr>
          <p:nvPr>
            <p:ph idx="1"/>
          </p:nvPr>
        </p:nvPicPr>
        <p:blipFill rotWithShape="1">
          <a:blip r:embed="rId3"/>
          <a:srcRect t="12655" r="4" b="5878"/>
          <a:stretch/>
        </p:blipFill>
        <p:spPr>
          <a:xfrm>
            <a:off x="7114938" y="3454577"/>
            <a:ext cx="5010602" cy="3429000"/>
          </a:xfrm>
          <a:prstGeom prst="rect">
            <a:avLst/>
          </a:prstGeom>
        </p:spPr>
      </p:pic>
      <p:sp>
        <p:nvSpPr>
          <p:cNvPr id="6" name="TextBox 5">
            <a:extLst>
              <a:ext uri="{FF2B5EF4-FFF2-40B4-BE49-F238E27FC236}">
                <a16:creationId xmlns:a16="http://schemas.microsoft.com/office/drawing/2014/main" id="{BACE01C9-5C41-4F48-9998-3CCD7D3EFBBB}"/>
              </a:ext>
            </a:extLst>
          </p:cNvPr>
          <p:cNvSpPr txBox="1"/>
          <p:nvPr/>
        </p:nvSpPr>
        <p:spPr>
          <a:xfrm>
            <a:off x="546842" y="4172973"/>
            <a:ext cx="5566191" cy="2062103"/>
          </a:xfrm>
          <a:prstGeom prst="rect">
            <a:avLst/>
          </a:prstGeom>
          <a:noFill/>
        </p:spPr>
        <p:txBody>
          <a:bodyPr wrap="square" rtlCol="0">
            <a:spAutoFit/>
          </a:bodyPr>
          <a:lstStyle/>
          <a:p>
            <a:r>
              <a:rPr lang="en-US" sz="3200" dirty="0">
                <a:latin typeface="+mj-lt"/>
              </a:rPr>
              <a:t>The false negative value is more problematic in this data set.</a:t>
            </a:r>
            <a:r>
              <a:rPr lang="zh-CN" altLang="en-US" sz="3200" dirty="0">
                <a:latin typeface="+mj-lt"/>
              </a:rPr>
              <a:t> </a:t>
            </a:r>
            <a:r>
              <a:rPr lang="en-US" altLang="zh-CN" sz="3200" dirty="0" err="1">
                <a:latin typeface="+mj-lt"/>
              </a:rPr>
              <a:t>Knn</a:t>
            </a:r>
            <a:r>
              <a:rPr lang="en-US" altLang="zh-CN" sz="3200" dirty="0">
                <a:latin typeface="+mj-lt"/>
              </a:rPr>
              <a:t> would be the best model.</a:t>
            </a:r>
            <a:endParaRPr lang="en-US" sz="3200" dirty="0">
              <a:latin typeface="+mj-lt"/>
            </a:endParaRPr>
          </a:p>
        </p:txBody>
      </p:sp>
    </p:spTree>
    <p:extLst>
      <p:ext uri="{BB962C8B-B14F-4D97-AF65-F5344CB8AC3E}">
        <p14:creationId xmlns:p14="http://schemas.microsoft.com/office/powerpoint/2010/main" val="70187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154E-E3FB-784A-B2A6-B6AB7FEDB48D}"/>
              </a:ext>
            </a:extLst>
          </p:cNvPr>
          <p:cNvSpPr>
            <a:spLocks noGrp="1"/>
          </p:cNvSpPr>
          <p:nvPr>
            <p:ph type="title"/>
          </p:nvPr>
        </p:nvSpPr>
        <p:spPr/>
        <p:txBody>
          <a:bodyPr/>
          <a:lstStyle/>
          <a:p>
            <a:r>
              <a:rPr lang="en-US" dirty="0" err="1"/>
              <a:t>Conlusion</a:t>
            </a:r>
            <a:endParaRPr lang="en-US" dirty="0"/>
          </a:p>
        </p:txBody>
      </p:sp>
      <p:sp>
        <p:nvSpPr>
          <p:cNvPr id="3" name="Content Placeholder 2">
            <a:extLst>
              <a:ext uri="{FF2B5EF4-FFF2-40B4-BE49-F238E27FC236}">
                <a16:creationId xmlns:a16="http://schemas.microsoft.com/office/drawing/2014/main" id="{9322628D-7489-5A4B-AA44-B6DA829697FF}"/>
              </a:ext>
            </a:extLst>
          </p:cNvPr>
          <p:cNvSpPr>
            <a:spLocks noGrp="1"/>
          </p:cNvSpPr>
          <p:nvPr>
            <p:ph idx="1"/>
          </p:nvPr>
        </p:nvSpPr>
        <p:spPr/>
        <p:txBody>
          <a:bodyPr/>
          <a:lstStyle/>
          <a:p>
            <a:r>
              <a:rPr lang="en-US" dirty="0"/>
              <a:t>The false negative value is more problematic in this data set. </a:t>
            </a:r>
            <a:r>
              <a:rPr lang="en-US" dirty="0" err="1"/>
              <a:t>knn</a:t>
            </a:r>
            <a:r>
              <a:rPr lang="en-US" dirty="0"/>
              <a:t> and Random Forest both models give the result with an accuracy of 88 percent, and both models have no big differences. In our data set, negative values are non-heart disease, false negative labels are problematic because the labeled patients have heart disease but our model considered them as non-heart disease patients, so false negative labeled patients won't get any treatment. To be less harmful, our goal is to reduce false negative values in our ideal model. KNN played well with the false negative labels.</a:t>
            </a:r>
          </a:p>
          <a:p>
            <a:endParaRPr lang="en-US" dirty="0"/>
          </a:p>
        </p:txBody>
      </p:sp>
    </p:spTree>
    <p:extLst>
      <p:ext uri="{BB962C8B-B14F-4D97-AF65-F5344CB8AC3E}">
        <p14:creationId xmlns:p14="http://schemas.microsoft.com/office/powerpoint/2010/main" val="60078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C20F-1CF2-4545-BD89-5B0BB427767C}"/>
              </a:ext>
            </a:extLst>
          </p:cNvPr>
          <p:cNvSpPr>
            <a:spLocks noGrp="1"/>
          </p:cNvSpPr>
          <p:nvPr>
            <p:ph type="title"/>
          </p:nvPr>
        </p:nvSpPr>
        <p:spPr/>
        <p:txBody>
          <a:bodyPr/>
          <a:lstStyle/>
          <a:p>
            <a:r>
              <a:rPr lang="en-US" altLang="zh-CN" dirty="0"/>
              <a:t>Abstract</a:t>
            </a:r>
            <a:endParaRPr lang="en-US" dirty="0"/>
          </a:p>
        </p:txBody>
      </p:sp>
      <p:sp>
        <p:nvSpPr>
          <p:cNvPr id="3" name="Content Placeholder 2">
            <a:extLst>
              <a:ext uri="{FF2B5EF4-FFF2-40B4-BE49-F238E27FC236}">
                <a16:creationId xmlns:a16="http://schemas.microsoft.com/office/drawing/2014/main" id="{46D2A77E-5EB3-3444-B0C8-A5C45B2AA277}"/>
              </a:ext>
            </a:extLst>
          </p:cNvPr>
          <p:cNvSpPr>
            <a:spLocks noGrp="1"/>
          </p:cNvSpPr>
          <p:nvPr>
            <p:ph idx="1"/>
          </p:nvPr>
        </p:nvSpPr>
        <p:spPr/>
        <p:txBody>
          <a:bodyPr/>
          <a:lstStyle/>
          <a:p>
            <a:r>
              <a:rPr lang="en-US" dirty="0"/>
              <a:t>Heart Disease can affect a greater number of people in the world.  Machine Learning can play an essential role in predicting presence/absence of Locomotor disorders, Heart diseases and more. Such information, if predicted well in advance, can provide important insights to doctors who can then adapt their diagnosis and treatment per patient basis.</a:t>
            </a:r>
          </a:p>
        </p:txBody>
      </p:sp>
    </p:spTree>
    <p:extLst>
      <p:ext uri="{BB962C8B-B14F-4D97-AF65-F5344CB8AC3E}">
        <p14:creationId xmlns:p14="http://schemas.microsoft.com/office/powerpoint/2010/main" val="217462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762737-CE47-1647-BBA6-E76DC5CA0807}"/>
              </a:ext>
            </a:extLst>
          </p:cNvPr>
          <p:cNvSpPr>
            <a:spLocks noGrp="1"/>
          </p:cNvSpPr>
          <p:nvPr>
            <p:ph type="title"/>
          </p:nvPr>
        </p:nvSpPr>
        <p:spPr>
          <a:xfrm>
            <a:off x="517871" y="976160"/>
            <a:ext cx="4767930" cy="1848734"/>
          </a:xfrm>
        </p:spPr>
        <p:txBody>
          <a:bodyPr>
            <a:normAutofit/>
          </a:bodyPr>
          <a:lstStyle/>
          <a:p>
            <a:r>
              <a:rPr lang="en-US" dirty="0"/>
              <a:t>Data info </a:t>
            </a:r>
          </a:p>
        </p:txBody>
      </p:sp>
      <p:sp>
        <p:nvSpPr>
          <p:cNvPr id="14" name="Freeform: Shape 13">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17"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9" name="Content Placeholder 8">
            <a:extLst>
              <a:ext uri="{FF2B5EF4-FFF2-40B4-BE49-F238E27FC236}">
                <a16:creationId xmlns:a16="http://schemas.microsoft.com/office/drawing/2014/main" id="{95013FF0-6C39-0BB7-2444-67CC54B7CBAA}"/>
              </a:ext>
            </a:extLst>
          </p:cNvPr>
          <p:cNvSpPr>
            <a:spLocks noGrp="1"/>
          </p:cNvSpPr>
          <p:nvPr>
            <p:ph idx="1"/>
          </p:nvPr>
        </p:nvSpPr>
        <p:spPr>
          <a:xfrm>
            <a:off x="517871" y="3299404"/>
            <a:ext cx="4767930" cy="2745750"/>
          </a:xfrm>
        </p:spPr>
        <p:txBody>
          <a:bodyPr>
            <a:normAutofit/>
          </a:bodyPr>
          <a:lstStyle/>
          <a:p>
            <a:r>
              <a:rPr lang="en-US" dirty="0"/>
              <a:t>12 features</a:t>
            </a:r>
          </a:p>
          <a:p>
            <a:r>
              <a:rPr lang="en-US" dirty="0"/>
              <a:t>1 target</a:t>
            </a:r>
          </a:p>
        </p:txBody>
      </p:sp>
      <p:pic>
        <p:nvPicPr>
          <p:cNvPr id="5" name="Content Placeholder 4" descr="Text&#10;&#10;Description automatically generated">
            <a:extLst>
              <a:ext uri="{FF2B5EF4-FFF2-40B4-BE49-F238E27FC236}">
                <a16:creationId xmlns:a16="http://schemas.microsoft.com/office/drawing/2014/main" id="{E5E3B061-36CD-6F48-B77D-33F398CF1AAF}"/>
              </a:ext>
            </a:extLst>
          </p:cNvPr>
          <p:cNvPicPr>
            <a:picLocks noChangeAspect="1"/>
          </p:cNvPicPr>
          <p:nvPr/>
        </p:nvPicPr>
        <p:blipFill rotWithShape="1">
          <a:blip r:embed="rId2"/>
          <a:srcRect l="529" r="25720" b="-2"/>
          <a:stretch/>
        </p:blipFill>
        <p:spPr>
          <a:xfrm>
            <a:off x="5980742" y="565167"/>
            <a:ext cx="5654663" cy="5654663"/>
          </a:xfrm>
          <a:prstGeom prst="rect">
            <a:avLst/>
          </a:prstGeom>
        </p:spPr>
      </p:pic>
      <p:sp>
        <p:nvSpPr>
          <p:cNvPr id="24" name="Freeform: Shape 23">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4951350"/>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Group 25">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3">
              <a:lumMod val="60000"/>
              <a:lumOff val="40000"/>
            </a:schemeClr>
          </a:solidFill>
        </p:grpSpPr>
        <p:sp>
          <p:nvSpPr>
            <p:cNvPr id="27" name="Freeform: Shape 26">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715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22">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03DDF2AB-3A74-8F49-85AA-AFD5D404DA15}"/>
              </a:ext>
            </a:extLst>
          </p:cNvPr>
          <p:cNvPicPr>
            <a:picLocks noGrp="1" noChangeAspect="1"/>
          </p:cNvPicPr>
          <p:nvPr>
            <p:ph idx="1"/>
          </p:nvPr>
        </p:nvPicPr>
        <p:blipFill rotWithShape="1">
          <a:blip r:embed="rId2"/>
          <a:srcRect l="1926" r="15138" b="1"/>
          <a:stretch/>
        </p:blipFill>
        <p:spPr>
          <a:xfrm>
            <a:off x="530973" y="518898"/>
            <a:ext cx="11129649" cy="5837451"/>
          </a:xfrm>
          <a:prstGeom prst="rect">
            <a:avLst/>
          </a:prstGeom>
        </p:spPr>
      </p:pic>
    </p:spTree>
    <p:extLst>
      <p:ext uri="{BB962C8B-B14F-4D97-AF65-F5344CB8AC3E}">
        <p14:creationId xmlns:p14="http://schemas.microsoft.com/office/powerpoint/2010/main" val="393997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2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1" name="Freeform: Shape 3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2"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73"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4"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5"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6"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7" name="Content Placeholder 26">
            <a:extLst>
              <a:ext uri="{FF2B5EF4-FFF2-40B4-BE49-F238E27FC236}">
                <a16:creationId xmlns:a16="http://schemas.microsoft.com/office/drawing/2014/main" id="{CED601A4-8EC8-53B7-0072-6B95A314DF85}"/>
              </a:ext>
            </a:extLst>
          </p:cNvPr>
          <p:cNvSpPr>
            <a:spLocks noGrp="1"/>
          </p:cNvSpPr>
          <p:nvPr>
            <p:ph idx="1"/>
          </p:nvPr>
        </p:nvSpPr>
        <p:spPr>
          <a:xfrm>
            <a:off x="525717" y="2796427"/>
            <a:ext cx="4663649" cy="3274503"/>
          </a:xfrm>
        </p:spPr>
        <p:txBody>
          <a:bodyPr>
            <a:normAutofit/>
          </a:bodyPr>
          <a:lstStyle/>
          <a:p>
            <a:r>
              <a:rPr lang="en-US" dirty="0"/>
              <a:t> except for old peak, no single feature has a very high correlation with our target value</a:t>
            </a:r>
          </a:p>
        </p:txBody>
      </p:sp>
      <p:pic>
        <p:nvPicPr>
          <p:cNvPr id="5" name="Content Placeholder 4" descr="Graphical user interface, application, Teams&#10;&#10;Description automatically generated">
            <a:extLst>
              <a:ext uri="{FF2B5EF4-FFF2-40B4-BE49-F238E27FC236}">
                <a16:creationId xmlns:a16="http://schemas.microsoft.com/office/drawing/2014/main" id="{64F1399C-4F5E-A14E-91C3-79482568C86D}"/>
              </a:ext>
            </a:extLst>
          </p:cNvPr>
          <p:cNvPicPr>
            <a:picLocks noChangeAspect="1"/>
          </p:cNvPicPr>
          <p:nvPr/>
        </p:nvPicPr>
        <p:blipFill rotWithShape="1">
          <a:blip r:embed="rId2"/>
          <a:srcRect t="5760" b="24073"/>
          <a:stretch/>
        </p:blipFill>
        <p:spPr>
          <a:xfrm>
            <a:off x="5953780" y="1899136"/>
            <a:ext cx="5660211" cy="2968769"/>
          </a:xfrm>
          <a:prstGeom prst="rect">
            <a:avLst/>
          </a:prstGeom>
        </p:spPr>
      </p:pic>
      <p:sp>
        <p:nvSpPr>
          <p:cNvPr id="77" name="Freeform: Shape 4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4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9" name="Freeform: Shape 4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4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4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3" name="Freeform: Shape 5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042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6" name="Freeform: Shape 65">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8"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Title 1">
            <a:extLst>
              <a:ext uri="{FF2B5EF4-FFF2-40B4-BE49-F238E27FC236}">
                <a16:creationId xmlns:a16="http://schemas.microsoft.com/office/drawing/2014/main" id="{3AAF10E7-2A4C-154E-89F2-B6139133AD51}"/>
              </a:ext>
            </a:extLst>
          </p:cNvPr>
          <p:cNvSpPr>
            <a:spLocks noGrp="1"/>
          </p:cNvSpPr>
          <p:nvPr>
            <p:ph idx="1"/>
          </p:nvPr>
        </p:nvSpPr>
        <p:spPr>
          <a:xfrm>
            <a:off x="525717" y="2796427"/>
            <a:ext cx="4663649" cy="3274503"/>
          </a:xfrm>
        </p:spPr>
        <p:txBody>
          <a:bodyPr>
            <a:normAutofit/>
          </a:bodyPr>
          <a:lstStyle/>
          <a:p>
            <a:r>
              <a:rPr lang="en-US" dirty="0"/>
              <a:t>Heart disease incidence of </a:t>
            </a:r>
            <a:r>
              <a:rPr lang="en-US" dirty="0">
                <a:solidFill>
                  <a:srgbClr val="FF0000"/>
                </a:solidFill>
              </a:rPr>
              <a:t>Age</a:t>
            </a:r>
          </a:p>
          <a:p>
            <a:r>
              <a:rPr lang="en-US" dirty="0"/>
              <a:t>As age increases the risk of heart disease also increases for the age range of 55-65.</a:t>
            </a:r>
          </a:p>
          <a:p>
            <a:endParaRPr lang="en-US" dirty="0"/>
          </a:p>
        </p:txBody>
      </p:sp>
      <p:pic>
        <p:nvPicPr>
          <p:cNvPr id="8" name="Picture 7" descr="Chart, histogram&#10;&#10;Description automatically generated">
            <a:extLst>
              <a:ext uri="{FF2B5EF4-FFF2-40B4-BE49-F238E27FC236}">
                <a16:creationId xmlns:a16="http://schemas.microsoft.com/office/drawing/2014/main" id="{4C0611EF-E1DA-4741-81EA-E4FC281938BB}"/>
              </a:ext>
            </a:extLst>
          </p:cNvPr>
          <p:cNvPicPr>
            <a:picLocks noChangeAspect="1"/>
          </p:cNvPicPr>
          <p:nvPr/>
        </p:nvPicPr>
        <p:blipFill>
          <a:blip r:embed="rId2"/>
          <a:stretch>
            <a:fillRect/>
          </a:stretch>
        </p:blipFill>
        <p:spPr>
          <a:xfrm>
            <a:off x="7122939" y="561192"/>
            <a:ext cx="3283509" cy="2667851"/>
          </a:xfrm>
          <a:prstGeom prst="rect">
            <a:avLst/>
          </a:prstGeom>
        </p:spPr>
      </p:pic>
      <p:pic>
        <p:nvPicPr>
          <p:cNvPr id="9" name="Picture 8" descr="Chart&#10;&#10;Description automatically generated">
            <a:extLst>
              <a:ext uri="{FF2B5EF4-FFF2-40B4-BE49-F238E27FC236}">
                <a16:creationId xmlns:a16="http://schemas.microsoft.com/office/drawing/2014/main" id="{8BB96B38-CAEF-1C47-8885-1D7CA0B1D7F7}"/>
              </a:ext>
            </a:extLst>
          </p:cNvPr>
          <p:cNvPicPr>
            <a:picLocks noChangeAspect="1"/>
          </p:cNvPicPr>
          <p:nvPr/>
        </p:nvPicPr>
        <p:blipFill>
          <a:blip r:embed="rId3"/>
          <a:stretch>
            <a:fillRect/>
          </a:stretch>
        </p:blipFill>
        <p:spPr>
          <a:xfrm>
            <a:off x="6857639" y="3546397"/>
            <a:ext cx="3852493" cy="2667851"/>
          </a:xfrm>
          <a:prstGeom prst="rect">
            <a:avLst/>
          </a:prstGeom>
        </p:spPr>
      </p:pic>
      <p:sp>
        <p:nvSpPr>
          <p:cNvPr id="76" name="Freeform: Shape 75">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oup 77">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9" name="Freeform: Shape 78">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79">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80">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0613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7" name="Freeform: Shape 19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99" name="Group 19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0" name="Freeform: Shape 19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1" name="Freeform: Shape 20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2" name="Freeform: Shape 20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0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0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8" name="Freeform: Shape 20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0"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11"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18" name="Rectangle 21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20BD449-50FB-8842-AB00-2749CA8582DE}"/>
              </a:ext>
            </a:extLst>
          </p:cNvPr>
          <p:cNvSpPr>
            <a:spLocks noGrp="1"/>
          </p:cNvSpPr>
          <p:nvPr>
            <p:ph type="title"/>
          </p:nvPr>
        </p:nvSpPr>
        <p:spPr>
          <a:xfrm>
            <a:off x="530353" y="799521"/>
            <a:ext cx="3859904" cy="2080204"/>
          </a:xfrm>
        </p:spPr>
        <p:txBody>
          <a:bodyPr vert="horz" lIns="91440" tIns="45720" rIns="91440" bIns="45720" rtlCol="0" anchor="b">
            <a:normAutofit/>
          </a:bodyPr>
          <a:lstStyle/>
          <a:p>
            <a:pPr>
              <a:lnSpc>
                <a:spcPct val="90000"/>
              </a:lnSpc>
            </a:pPr>
            <a:r>
              <a:rPr lang="en-US" sz="2200" dirty="0"/>
              <a:t>Heart disease incidence of </a:t>
            </a:r>
            <a:r>
              <a:rPr lang="en-US" sz="2200"/>
              <a:t>Sex </a:t>
            </a:r>
            <a:br>
              <a:rPr lang="en-US" sz="2200" dirty="0"/>
            </a:br>
            <a:br>
              <a:rPr lang="en-US" sz="2200" dirty="0"/>
            </a:br>
            <a:r>
              <a:rPr lang="en-US" sz="2200" dirty="0"/>
              <a:t>Male: 63 %</a:t>
            </a:r>
            <a:br>
              <a:rPr lang="en-US" sz="2200" dirty="0"/>
            </a:br>
            <a:r>
              <a:rPr lang="en-US" sz="2200"/>
              <a:t>Famale</a:t>
            </a:r>
            <a:r>
              <a:rPr lang="en-US" sz="2200" dirty="0"/>
              <a:t>: 25.91%</a:t>
            </a:r>
            <a:br>
              <a:rPr lang="en-US" sz="2200" dirty="0"/>
            </a:br>
            <a:endParaRPr lang="en-US" sz="2200" dirty="0"/>
          </a:p>
        </p:txBody>
      </p:sp>
      <p:sp>
        <p:nvSpPr>
          <p:cNvPr id="220" name="Freeform: Shape 219">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2"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3"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4"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5"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27"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8"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1" name="Picture 10" descr="Chart, pie chart&#10;&#10;Description automatically generated">
            <a:extLst>
              <a:ext uri="{FF2B5EF4-FFF2-40B4-BE49-F238E27FC236}">
                <a16:creationId xmlns:a16="http://schemas.microsoft.com/office/drawing/2014/main" id="{E2305253-8BAF-844B-8AE3-C47BA6CEDA89}"/>
              </a:ext>
            </a:extLst>
          </p:cNvPr>
          <p:cNvPicPr>
            <a:picLocks noChangeAspect="1"/>
          </p:cNvPicPr>
          <p:nvPr/>
        </p:nvPicPr>
        <p:blipFill>
          <a:blip r:embed="rId2"/>
          <a:stretch>
            <a:fillRect/>
          </a:stretch>
        </p:blipFill>
        <p:spPr>
          <a:xfrm>
            <a:off x="5054807" y="1800457"/>
            <a:ext cx="3196691" cy="3248882"/>
          </a:xfrm>
          <a:prstGeom prst="rect">
            <a:avLst/>
          </a:prstGeom>
        </p:spPr>
      </p:pic>
      <p:pic>
        <p:nvPicPr>
          <p:cNvPr id="12" name="Picture 11" descr="Chart, pie chart&#10;&#10;Description automatically generated">
            <a:extLst>
              <a:ext uri="{FF2B5EF4-FFF2-40B4-BE49-F238E27FC236}">
                <a16:creationId xmlns:a16="http://schemas.microsoft.com/office/drawing/2014/main" id="{78CD54F3-1D03-2E40-92E5-49D45044C22B}"/>
              </a:ext>
            </a:extLst>
          </p:cNvPr>
          <p:cNvPicPr>
            <a:picLocks noChangeAspect="1"/>
          </p:cNvPicPr>
          <p:nvPr/>
        </p:nvPicPr>
        <p:blipFill>
          <a:blip r:embed="rId3"/>
          <a:stretch>
            <a:fillRect/>
          </a:stretch>
        </p:blipFill>
        <p:spPr>
          <a:xfrm>
            <a:off x="8707488" y="603355"/>
            <a:ext cx="2696318" cy="2716694"/>
          </a:xfrm>
          <a:prstGeom prst="rect">
            <a:avLst/>
          </a:prstGeom>
        </p:spPr>
      </p:pic>
      <p:pic>
        <p:nvPicPr>
          <p:cNvPr id="8" name="Content Placeholder 7" descr="Chart, bar chart, treemap chart&#10;&#10;Description automatically generated">
            <a:extLst>
              <a:ext uri="{FF2B5EF4-FFF2-40B4-BE49-F238E27FC236}">
                <a16:creationId xmlns:a16="http://schemas.microsoft.com/office/drawing/2014/main" id="{2C301FFD-DADB-1B4B-8746-F2BD2DFF26CA}"/>
              </a:ext>
            </a:extLst>
          </p:cNvPr>
          <p:cNvPicPr>
            <a:picLocks noGrp="1" noChangeAspect="1"/>
          </p:cNvPicPr>
          <p:nvPr>
            <p:ph idx="1"/>
          </p:nvPr>
        </p:nvPicPr>
        <p:blipFill>
          <a:blip r:embed="rId4"/>
          <a:stretch>
            <a:fillRect/>
          </a:stretch>
        </p:blipFill>
        <p:spPr>
          <a:xfrm>
            <a:off x="8459237" y="3575048"/>
            <a:ext cx="3192820" cy="2626093"/>
          </a:xfrm>
          <a:prstGeom prst="rect">
            <a:avLst/>
          </a:prstGeom>
        </p:spPr>
      </p:pic>
      <p:sp>
        <p:nvSpPr>
          <p:cNvPr id="230" name="Freeform: Shape 229">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2" name="Group 231">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233" name="Freeform: Shape 232">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4" name="Freeform: Shape 233">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5" name="Freeform: Shape 234">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6"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37"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8"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4421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49034D-0629-D941-A1E3-7249D21504E4}"/>
              </a:ext>
            </a:extLst>
          </p:cNvPr>
          <p:cNvSpPr>
            <a:spLocks noGrp="1"/>
          </p:cNvSpPr>
          <p:nvPr>
            <p:ph type="title"/>
          </p:nvPr>
        </p:nvSpPr>
        <p:spPr>
          <a:xfrm>
            <a:off x="555527" y="3428997"/>
            <a:ext cx="4767930" cy="1848734"/>
          </a:xfrm>
        </p:spPr>
        <p:txBody>
          <a:bodyPr vert="horz" lIns="91440" tIns="45720" rIns="91440" bIns="45720" rtlCol="0" anchor="b">
            <a:normAutofit/>
          </a:bodyPr>
          <a:lstStyle/>
          <a:p>
            <a:pPr>
              <a:lnSpc>
                <a:spcPct val="90000"/>
              </a:lnSpc>
            </a:pPr>
            <a:br>
              <a:rPr lang="en-US" sz="2500" dirty="0"/>
            </a:br>
            <a:br>
              <a:rPr lang="en-US" sz="2500" dirty="0"/>
            </a:br>
            <a:r>
              <a:rPr lang="en-US" sz="2500" dirty="0"/>
              <a:t>ASY: 80 % </a:t>
            </a:r>
            <a:br>
              <a:rPr lang="en-US" sz="2500" dirty="0"/>
            </a:br>
            <a:r>
              <a:rPr lang="en-US" sz="2500" dirty="0"/>
              <a:t>NAP: 35 % </a:t>
            </a:r>
            <a:br>
              <a:rPr lang="en-US" sz="2500" dirty="0"/>
            </a:br>
            <a:r>
              <a:rPr lang="en-US" sz="2500" dirty="0"/>
              <a:t>ATA : 13.87%</a:t>
            </a:r>
          </a:p>
        </p:txBody>
      </p:sp>
      <p:sp>
        <p:nvSpPr>
          <p:cNvPr id="268" name="Freeform: Shape 267">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70"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271"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72"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3"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4"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76"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9" name="TextBox 28">
            <a:extLst>
              <a:ext uri="{FF2B5EF4-FFF2-40B4-BE49-F238E27FC236}">
                <a16:creationId xmlns:a16="http://schemas.microsoft.com/office/drawing/2014/main" id="{10E818F2-44E2-A14D-8F6F-107F10D67194}"/>
              </a:ext>
            </a:extLst>
          </p:cNvPr>
          <p:cNvSpPr txBox="1"/>
          <p:nvPr/>
        </p:nvSpPr>
        <p:spPr>
          <a:xfrm>
            <a:off x="517871" y="3299404"/>
            <a:ext cx="4767930" cy="274575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endParaRPr lang="en-US" sz="2000" dirty="0"/>
          </a:p>
        </p:txBody>
      </p:sp>
      <p:pic>
        <p:nvPicPr>
          <p:cNvPr id="41" name="Picture 40" descr="Chart, pie chart&#10;&#10;Description automatically generated">
            <a:extLst>
              <a:ext uri="{FF2B5EF4-FFF2-40B4-BE49-F238E27FC236}">
                <a16:creationId xmlns:a16="http://schemas.microsoft.com/office/drawing/2014/main" id="{A84EB2F4-6B73-EF43-8F96-4EE19E900D38}"/>
              </a:ext>
            </a:extLst>
          </p:cNvPr>
          <p:cNvPicPr>
            <a:picLocks noChangeAspect="1"/>
          </p:cNvPicPr>
          <p:nvPr/>
        </p:nvPicPr>
        <p:blipFill>
          <a:blip r:embed="rId2"/>
          <a:stretch>
            <a:fillRect/>
          </a:stretch>
        </p:blipFill>
        <p:spPr>
          <a:xfrm>
            <a:off x="6133381" y="692114"/>
            <a:ext cx="2709492" cy="2695945"/>
          </a:xfrm>
          <a:prstGeom prst="rect">
            <a:avLst/>
          </a:prstGeom>
        </p:spPr>
      </p:pic>
      <p:pic>
        <p:nvPicPr>
          <p:cNvPr id="31" name="Picture 30" descr="Chart, pie chart&#10;&#10;Description automatically generated">
            <a:extLst>
              <a:ext uri="{FF2B5EF4-FFF2-40B4-BE49-F238E27FC236}">
                <a16:creationId xmlns:a16="http://schemas.microsoft.com/office/drawing/2014/main" id="{C02CD17A-67B1-C945-8D03-0DCFAD2156BD}"/>
              </a:ext>
            </a:extLst>
          </p:cNvPr>
          <p:cNvPicPr>
            <a:picLocks noChangeAspect="1"/>
          </p:cNvPicPr>
          <p:nvPr/>
        </p:nvPicPr>
        <p:blipFill>
          <a:blip r:embed="rId3"/>
          <a:stretch>
            <a:fillRect/>
          </a:stretch>
        </p:blipFill>
        <p:spPr>
          <a:xfrm>
            <a:off x="8854772" y="671388"/>
            <a:ext cx="2763539" cy="2666814"/>
          </a:xfrm>
          <a:prstGeom prst="rect">
            <a:avLst/>
          </a:prstGeom>
        </p:spPr>
      </p:pic>
      <p:pic>
        <p:nvPicPr>
          <p:cNvPr id="33" name="Picture 32" descr="Chart, pie chart&#10;&#10;Description automatically generated">
            <a:extLst>
              <a:ext uri="{FF2B5EF4-FFF2-40B4-BE49-F238E27FC236}">
                <a16:creationId xmlns:a16="http://schemas.microsoft.com/office/drawing/2014/main" id="{04999A8E-F7CE-B348-AF5F-CF16160512B7}"/>
              </a:ext>
            </a:extLst>
          </p:cNvPr>
          <p:cNvPicPr>
            <a:picLocks noChangeAspect="1"/>
          </p:cNvPicPr>
          <p:nvPr/>
        </p:nvPicPr>
        <p:blipFill>
          <a:blip r:embed="rId4"/>
          <a:stretch>
            <a:fillRect/>
          </a:stretch>
        </p:blipFill>
        <p:spPr>
          <a:xfrm>
            <a:off x="6115178" y="3396027"/>
            <a:ext cx="2763539" cy="2576999"/>
          </a:xfrm>
          <a:prstGeom prst="rect">
            <a:avLst/>
          </a:prstGeom>
        </p:spPr>
      </p:pic>
      <p:pic>
        <p:nvPicPr>
          <p:cNvPr id="7" name="Content Placeholder 6" descr="Chart, histogram&#10;&#10;Description automatically generated">
            <a:extLst>
              <a:ext uri="{FF2B5EF4-FFF2-40B4-BE49-F238E27FC236}">
                <a16:creationId xmlns:a16="http://schemas.microsoft.com/office/drawing/2014/main" id="{AA1C751F-2A76-A442-88C8-44D4883836EC}"/>
              </a:ext>
            </a:extLst>
          </p:cNvPr>
          <p:cNvPicPr>
            <a:picLocks noGrp="1" noChangeAspect="1"/>
          </p:cNvPicPr>
          <p:nvPr>
            <p:ph idx="1"/>
          </p:nvPr>
        </p:nvPicPr>
        <p:blipFill rotWithShape="1">
          <a:blip r:embed="rId5"/>
          <a:srcRect t="1156"/>
          <a:stretch/>
        </p:blipFill>
        <p:spPr>
          <a:xfrm>
            <a:off x="8842873" y="3374970"/>
            <a:ext cx="3079325" cy="2495856"/>
          </a:xfrm>
          <a:prstGeom prst="rect">
            <a:avLst/>
          </a:prstGeom>
        </p:spPr>
      </p:pic>
      <p:sp>
        <p:nvSpPr>
          <p:cNvPr id="278" name="Freeform: Shape 277">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0" name="Group 279">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68345" y="5736410"/>
            <a:ext cx="886141" cy="802496"/>
            <a:chOff x="10948005" y="3272152"/>
            <a:chExt cx="868640" cy="786648"/>
          </a:xfrm>
          <a:solidFill>
            <a:schemeClr val="accent6"/>
          </a:solidFill>
        </p:grpSpPr>
        <p:sp>
          <p:nvSpPr>
            <p:cNvPr id="281" name="Freeform: Shape 280">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2" name="Freeform: Shape 281">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3" name="Freeform: Shape 282">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4"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5"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6"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E9177B33-1D0C-804A-9FFD-5984A7940EE6}"/>
              </a:ext>
            </a:extLst>
          </p:cNvPr>
          <p:cNvSpPr txBox="1"/>
          <p:nvPr/>
        </p:nvSpPr>
        <p:spPr>
          <a:xfrm>
            <a:off x="270094" y="944365"/>
            <a:ext cx="5567923" cy="1477328"/>
          </a:xfrm>
          <a:prstGeom prst="rect">
            <a:avLst/>
          </a:prstGeom>
          <a:noFill/>
        </p:spPr>
        <p:txBody>
          <a:bodyPr wrap="square" rtlCol="0">
            <a:spAutoFit/>
          </a:bodyPr>
          <a:lstStyle/>
          <a:p>
            <a:r>
              <a:rPr lang="en-US" sz="3600" dirty="0"/>
              <a:t>Heart Disease incidence of </a:t>
            </a:r>
            <a:r>
              <a:rPr lang="en-US" sz="3600" dirty="0">
                <a:solidFill>
                  <a:srgbClr val="FF0000"/>
                </a:solidFill>
              </a:rPr>
              <a:t>Chest pain type</a:t>
            </a:r>
          </a:p>
          <a:p>
            <a:endParaRPr lang="en-US" dirty="0"/>
          </a:p>
        </p:txBody>
      </p:sp>
    </p:spTree>
    <p:extLst>
      <p:ext uri="{BB962C8B-B14F-4D97-AF65-F5344CB8AC3E}">
        <p14:creationId xmlns:p14="http://schemas.microsoft.com/office/powerpoint/2010/main" val="355201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4" name="Group 9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5" name="Freeform: Shape 9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6" name="Freeform: Shape 9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7" name="Freeform: Shape 9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Freeform: Shape 10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8"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9"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0"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1"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3" name="Rectangle 11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0A1BC6A-DC49-5F46-832C-B7E64D577C9F}"/>
              </a:ext>
            </a:extLst>
          </p:cNvPr>
          <p:cNvSpPr>
            <a:spLocks noGrp="1"/>
          </p:cNvSpPr>
          <p:nvPr>
            <p:ph type="title"/>
          </p:nvPr>
        </p:nvSpPr>
        <p:spPr>
          <a:xfrm>
            <a:off x="530225" y="3748283"/>
            <a:ext cx="5985356" cy="1978346"/>
          </a:xfrm>
        </p:spPr>
        <p:txBody>
          <a:bodyPr vert="horz" lIns="91440" tIns="45720" rIns="91440" bIns="45720" rtlCol="0" anchor="b">
            <a:noAutofit/>
          </a:bodyPr>
          <a:lstStyle/>
          <a:p>
            <a:pPr>
              <a:lnSpc>
                <a:spcPct val="90000"/>
              </a:lnSpc>
            </a:pPr>
            <a:br>
              <a:rPr lang="en-US" sz="2400" dirty="0"/>
            </a:br>
            <a:r>
              <a:rPr lang="en-US" sz="2400" dirty="0"/>
              <a:t>Cholesterol having a value near 200 is good for the heart otherwise low and high cholesterol can cause heart disease.</a:t>
            </a:r>
            <a:br>
              <a:rPr lang="en-US" sz="2400" dirty="0"/>
            </a:br>
            <a:br>
              <a:rPr lang="en-US" sz="2400" dirty="0"/>
            </a:br>
            <a:r>
              <a:rPr lang="en-US" sz="2400" dirty="0"/>
              <a:t>Cholesterol: 0 and above 200 </a:t>
            </a:r>
            <a:br>
              <a:rPr lang="en-US" sz="2400" dirty="0"/>
            </a:br>
            <a:endParaRPr lang="en-US" sz="2400" dirty="0"/>
          </a:p>
        </p:txBody>
      </p:sp>
      <p:grpSp>
        <p:nvGrpSpPr>
          <p:cNvPr id="115"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16"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7"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8"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9"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0"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1"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Chart&#10;&#10;Description automatically generated">
            <a:extLst>
              <a:ext uri="{FF2B5EF4-FFF2-40B4-BE49-F238E27FC236}">
                <a16:creationId xmlns:a16="http://schemas.microsoft.com/office/drawing/2014/main" id="{7A453B6A-E12A-0A4B-BD1F-C9B43AF32E6E}"/>
              </a:ext>
            </a:extLst>
          </p:cNvPr>
          <p:cNvPicPr>
            <a:picLocks noChangeAspect="1"/>
          </p:cNvPicPr>
          <p:nvPr/>
        </p:nvPicPr>
        <p:blipFill>
          <a:blip r:embed="rId2"/>
          <a:stretch>
            <a:fillRect/>
          </a:stretch>
        </p:blipFill>
        <p:spPr>
          <a:xfrm>
            <a:off x="7369744" y="610390"/>
            <a:ext cx="3968220" cy="2668628"/>
          </a:xfrm>
          <a:prstGeom prst="rect">
            <a:avLst/>
          </a:prstGeom>
        </p:spPr>
      </p:pic>
      <p:sp>
        <p:nvSpPr>
          <p:cNvPr id="123" name="Freeform: Shape 12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5" name="Group 12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126" name="Freeform: Shape 12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7" name="Freeform: Shape 12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2" name="Freeform: Shape 131">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ontent Placeholder 3" descr="Chart, histogram&#10;&#10;Description automatically generated">
            <a:extLst>
              <a:ext uri="{FF2B5EF4-FFF2-40B4-BE49-F238E27FC236}">
                <a16:creationId xmlns:a16="http://schemas.microsoft.com/office/drawing/2014/main" id="{702EF55D-24F2-4442-A532-8B88A0F5E2BA}"/>
              </a:ext>
            </a:extLst>
          </p:cNvPr>
          <p:cNvPicPr>
            <a:picLocks noChangeAspect="1"/>
          </p:cNvPicPr>
          <p:nvPr/>
        </p:nvPicPr>
        <p:blipFill>
          <a:blip r:embed="rId3"/>
          <a:stretch>
            <a:fillRect/>
          </a:stretch>
        </p:blipFill>
        <p:spPr>
          <a:xfrm>
            <a:off x="7695271" y="3599584"/>
            <a:ext cx="3304803" cy="2668628"/>
          </a:xfrm>
          <a:prstGeom prst="rect">
            <a:avLst/>
          </a:prstGeom>
        </p:spPr>
      </p:pic>
      <p:sp>
        <p:nvSpPr>
          <p:cNvPr id="6" name="TextBox 5">
            <a:extLst>
              <a:ext uri="{FF2B5EF4-FFF2-40B4-BE49-F238E27FC236}">
                <a16:creationId xmlns:a16="http://schemas.microsoft.com/office/drawing/2014/main" id="{3CDFE644-2EB8-644E-8D33-EA6C2C949F70}"/>
              </a:ext>
            </a:extLst>
          </p:cNvPr>
          <p:cNvSpPr txBox="1"/>
          <p:nvPr/>
        </p:nvSpPr>
        <p:spPr>
          <a:xfrm>
            <a:off x="169084" y="673812"/>
            <a:ext cx="6530492" cy="1200329"/>
          </a:xfrm>
          <a:prstGeom prst="rect">
            <a:avLst/>
          </a:prstGeom>
          <a:noFill/>
        </p:spPr>
        <p:txBody>
          <a:bodyPr wrap="square" rtlCol="0">
            <a:spAutoFit/>
          </a:bodyPr>
          <a:lstStyle/>
          <a:p>
            <a:r>
              <a:rPr lang="en-US" sz="3600" dirty="0">
                <a:latin typeface="+mj-lt"/>
              </a:rPr>
              <a:t>Heart disease incidence of </a:t>
            </a:r>
            <a:r>
              <a:rPr lang="en-US" sz="3600" dirty="0">
                <a:solidFill>
                  <a:srgbClr val="FF0000"/>
                </a:solidFill>
                <a:latin typeface="+mj-lt"/>
              </a:rPr>
              <a:t>Cholesterol</a:t>
            </a:r>
            <a:endParaRPr lang="en-US" sz="3600" dirty="0">
              <a:latin typeface="+mj-lt"/>
            </a:endParaRPr>
          </a:p>
        </p:txBody>
      </p:sp>
    </p:spTree>
    <p:extLst>
      <p:ext uri="{BB962C8B-B14F-4D97-AF65-F5344CB8AC3E}">
        <p14:creationId xmlns:p14="http://schemas.microsoft.com/office/powerpoint/2010/main" val="857142267"/>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2336</TotalTime>
  <Words>510</Words>
  <Application>Microsoft Macintosh PowerPoint</Application>
  <PresentationFormat>Widescreen</PresentationFormat>
  <Paragraphs>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Georgia Pro Semibold</vt:lpstr>
      <vt:lpstr>RocaVTI</vt:lpstr>
      <vt:lpstr>Heart Failure  Prediction</vt:lpstr>
      <vt:lpstr>Abstract</vt:lpstr>
      <vt:lpstr>Data info </vt:lpstr>
      <vt:lpstr>PowerPoint Presentation</vt:lpstr>
      <vt:lpstr>PowerPoint Presentation</vt:lpstr>
      <vt:lpstr>PowerPoint Presentation</vt:lpstr>
      <vt:lpstr>Heart disease incidence of Sex   Male: 63 % Famale: 25.91% </vt:lpstr>
      <vt:lpstr>  ASY: 80 %  NAP: 35 %  ATA : 13.87%</vt:lpstr>
      <vt:lpstr> Cholesterol having a value near 200 is good for the heart otherwise low and high cholesterol can cause heart disease.  Cholesterol: 0 and above 200  </vt:lpstr>
      <vt:lpstr> FastingBS: 1  </vt:lpstr>
      <vt:lpstr> ST: 66% LVH: 56.38% NORMAL:51.63%</vt:lpstr>
      <vt:lpstr>  MaxHR ：60 to 130  </vt:lpstr>
      <vt:lpstr>Heart disease incidence of Exercise Angina Y:85.15% N:35.10%</vt:lpstr>
      <vt:lpstr>With an increase in Old peak risk of heart disease incidence also increases. </vt:lpstr>
      <vt:lpstr>Flat: 82.23% Down : 77.78% up : 19.75%    For ST_Slpoe of Flat and Down have high risk (i.e. 83% and 77% respectively) of heart disease whereas for ST_Slope of Up affection risk is low (20%) </vt:lpstr>
      <vt:lpstr>In my Heart Disease project</vt:lpstr>
      <vt:lpstr>The top is random forest model  The Bottom is knn model</vt:lpstr>
      <vt:lpstr>Conlusion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Nanping Li</dc:creator>
  <cp:lastModifiedBy>Nanping Li</cp:lastModifiedBy>
  <cp:revision>4</cp:revision>
  <dcterms:created xsi:type="dcterms:W3CDTF">2022-09-01T02:02:08Z</dcterms:created>
  <dcterms:modified xsi:type="dcterms:W3CDTF">2022-09-02T18:42:44Z</dcterms:modified>
</cp:coreProperties>
</file>