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57" r:id="rId3"/>
    <p:sldId id="259" r:id="rId4"/>
    <p:sldId id="261" r:id="rId5"/>
    <p:sldId id="263" r:id="rId6"/>
    <p:sldId id="269" r:id="rId7"/>
    <p:sldId id="258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8"/>
    <p:restoredTop sz="94638"/>
  </p:normalViewPr>
  <p:slideViewPr>
    <p:cSldViewPr snapToGrid="0" snapToObjects="1">
      <p:cViewPr>
        <p:scale>
          <a:sx n="111" d="100"/>
          <a:sy n="111" d="100"/>
        </p:scale>
        <p:origin x="88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48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275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427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42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112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01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9/5/22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0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9/5/22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876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9/5/22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4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507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299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3" name="Picture 3" descr="Double exposure of petals">
            <a:extLst>
              <a:ext uri="{FF2B5EF4-FFF2-40B4-BE49-F238E27FC236}">
                <a16:creationId xmlns:a16="http://schemas.microsoft.com/office/drawing/2014/main" id="{A02FCB71-8471-D798-FC45-78A53305D4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521E36-4D77-C244-86E5-B6F2432A7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</a:rPr>
              <a:t>Heart Failure 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>
                <a:solidFill>
                  <a:srgbClr val="FFFFFF"/>
                </a:solidFill>
              </a:rPr>
              <a:t>Analysis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3924C-A98C-2345-B76B-D96589310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By- NANPING LI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2" name="Group 42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3" name="Freeform: Shape 43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Freeform: Shape 44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5" name="Freeform: Shape 45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6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49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01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C20F-1CF2-4545-BD89-5B0BB427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2A77E-5EB3-3444-B0C8-A5C45B2AA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.</a:t>
            </a:r>
            <a:r>
              <a:rPr lang="en-US" dirty="0"/>
              <a:t>  The primary purpose of this study is to give clinicians a tool to detect cardiac problems at an early stage. As a result, it will be easier to deliver appropriate treatment to patients while avoiding serious effects.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2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62737-CE47-1647-BBA6-E76DC5CA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67930" cy="1848734"/>
          </a:xfrm>
        </p:spPr>
        <p:txBody>
          <a:bodyPr>
            <a:normAutofit/>
          </a:bodyPr>
          <a:lstStyle/>
          <a:p>
            <a:r>
              <a:rPr lang="en-US" dirty="0"/>
              <a:t>Data info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7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013FF0-6C39-0BB7-2444-67CC54B7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1" y="3299404"/>
            <a:ext cx="4767930" cy="2745750"/>
          </a:xfrm>
        </p:spPr>
        <p:txBody>
          <a:bodyPr>
            <a:normAutofit/>
          </a:bodyPr>
          <a:lstStyle/>
          <a:p>
            <a:r>
              <a:rPr lang="en-US" dirty="0"/>
              <a:t>12 features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5E3B061-36CD-6F48-B77D-33F398CF1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" r="25720" b="-2"/>
          <a:stretch/>
        </p:blipFill>
        <p:spPr>
          <a:xfrm>
            <a:off x="3759664" y="228459"/>
            <a:ext cx="5979327" cy="5654663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4951350"/>
            <a:ext cx="4292956" cy="1927671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47993" y="5742897"/>
            <a:ext cx="886141" cy="802496"/>
            <a:chOff x="10948005" y="3272152"/>
            <a:chExt cx="868640" cy="78664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715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2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3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5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CED601A4-8EC8-53B7-0072-6B95A314D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1" y="3299404"/>
            <a:ext cx="4767930" cy="2745750"/>
          </a:xfrm>
        </p:spPr>
        <p:txBody>
          <a:bodyPr>
            <a:normAutofit/>
          </a:bodyPr>
          <a:lstStyle/>
          <a:p>
            <a:r>
              <a:rPr lang="en-US" dirty="0"/>
              <a:t> except for old peak and </a:t>
            </a:r>
            <a:r>
              <a:rPr lang="en-US"/>
              <a:t>MaxHr</a:t>
            </a:r>
            <a:r>
              <a:rPr lang="en-US" dirty="0"/>
              <a:t>, no single feature has a very high correlation with our target value</a:t>
            </a:r>
          </a:p>
        </p:txBody>
      </p:sp>
      <p:pic>
        <p:nvPicPr>
          <p:cNvPr id="2" name="Picture 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691E930-68E8-EE44-9C35-9CC541BE8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742" y="1286137"/>
            <a:ext cx="5654663" cy="4212722"/>
          </a:xfrm>
          <a:prstGeom prst="rect">
            <a:avLst/>
          </a:prstGeom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6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042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6" name="Rectangle 265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9034D-0629-D941-A1E3-7249D2150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27" y="4011015"/>
            <a:ext cx="4767930" cy="18487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ASY: 80 % </a:t>
            </a:r>
            <a:br>
              <a:rPr lang="en-US" sz="2500" dirty="0"/>
            </a:br>
            <a:r>
              <a:rPr lang="en-US" sz="2500" dirty="0"/>
              <a:t>NAP: 35 % </a:t>
            </a:r>
            <a:br>
              <a:rPr lang="en-US" sz="2500" dirty="0"/>
            </a:br>
            <a:r>
              <a:rPr lang="en-US" sz="2500" dirty="0"/>
              <a:t>ATA : 13.87%</a:t>
            </a:r>
            <a:br>
              <a:rPr lang="en-US" sz="2500" dirty="0"/>
            </a:br>
            <a:r>
              <a:rPr lang="en-US" altLang="zh-CN" sz="2500" dirty="0"/>
              <a:t>TA:</a:t>
            </a:r>
            <a:r>
              <a:rPr lang="zh-CN" altLang="en-US" sz="2500" dirty="0"/>
              <a:t> </a:t>
            </a:r>
            <a:r>
              <a:rPr lang="en-US" altLang="zh-CN" sz="2500" dirty="0"/>
              <a:t>6%</a:t>
            </a:r>
            <a:br>
              <a:rPr lang="en-US" altLang="zh-CN" sz="2500" dirty="0"/>
            </a:br>
            <a:br>
              <a:rPr lang="en-US" altLang="zh-CN" sz="2500" dirty="0"/>
            </a:br>
            <a:r>
              <a:rPr lang="en-US" altLang="zh-CN" sz="2500" dirty="0"/>
              <a:t>ASY chest pain patients have more potential getting heart disease. </a:t>
            </a:r>
            <a:endParaRPr lang="en-US" sz="2500" dirty="0"/>
          </a:p>
        </p:txBody>
      </p:sp>
      <p:sp>
        <p:nvSpPr>
          <p:cNvPr id="268" name="Freeform: Shape 267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0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71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2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73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0E818F2-44E2-A14D-8F6F-107F10D67194}"/>
              </a:ext>
            </a:extLst>
          </p:cNvPr>
          <p:cNvSpPr txBox="1"/>
          <p:nvPr/>
        </p:nvSpPr>
        <p:spPr>
          <a:xfrm>
            <a:off x="517871" y="3299404"/>
            <a:ext cx="4767930" cy="274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sz="2000" dirty="0"/>
          </a:p>
        </p:txBody>
      </p:sp>
      <p:pic>
        <p:nvPicPr>
          <p:cNvPr id="41" name="Picture 40" descr="Chart, pie chart&#10;&#10;Description automatically generated">
            <a:extLst>
              <a:ext uri="{FF2B5EF4-FFF2-40B4-BE49-F238E27FC236}">
                <a16:creationId xmlns:a16="http://schemas.microsoft.com/office/drawing/2014/main" id="{A84EB2F4-6B73-EF43-8F96-4EE19E900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381" y="692114"/>
            <a:ext cx="2709492" cy="2695945"/>
          </a:xfrm>
          <a:prstGeom prst="rect">
            <a:avLst/>
          </a:prstGeom>
        </p:spPr>
      </p:pic>
      <p:pic>
        <p:nvPicPr>
          <p:cNvPr id="31" name="Picture 30" descr="Chart, pie chart&#10;&#10;Description automatically generated">
            <a:extLst>
              <a:ext uri="{FF2B5EF4-FFF2-40B4-BE49-F238E27FC236}">
                <a16:creationId xmlns:a16="http://schemas.microsoft.com/office/drawing/2014/main" id="{C02CD17A-67B1-C945-8D03-0DCFAD215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772" y="671388"/>
            <a:ext cx="2763539" cy="2666814"/>
          </a:xfrm>
          <a:prstGeom prst="rect">
            <a:avLst/>
          </a:prstGeom>
        </p:spPr>
      </p:pic>
      <p:pic>
        <p:nvPicPr>
          <p:cNvPr id="33" name="Picture 32" descr="Chart, pie chart&#10;&#10;Description automatically generated">
            <a:extLst>
              <a:ext uri="{FF2B5EF4-FFF2-40B4-BE49-F238E27FC236}">
                <a16:creationId xmlns:a16="http://schemas.microsoft.com/office/drawing/2014/main" id="{04999A8E-F7CE-B348-AF5F-CF1616051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178" y="3396027"/>
            <a:ext cx="2763539" cy="2576999"/>
          </a:xfrm>
          <a:prstGeom prst="rect">
            <a:avLst/>
          </a:prstGeom>
        </p:spPr>
      </p:pic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AA1C751F-2A76-A442-88C8-44D488383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1156"/>
          <a:stretch/>
        </p:blipFill>
        <p:spPr>
          <a:xfrm>
            <a:off x="8840690" y="3409707"/>
            <a:ext cx="3079325" cy="2495856"/>
          </a:xfrm>
          <a:prstGeom prst="rect">
            <a:avLst/>
          </a:prstGeom>
        </p:spPr>
      </p:pic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68345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4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9177B33-1D0C-804A-9FFD-5984A7940EE6}"/>
              </a:ext>
            </a:extLst>
          </p:cNvPr>
          <p:cNvSpPr txBox="1"/>
          <p:nvPr/>
        </p:nvSpPr>
        <p:spPr>
          <a:xfrm>
            <a:off x="270094" y="944365"/>
            <a:ext cx="55679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Heart Disease incidence of </a:t>
            </a:r>
            <a:r>
              <a:rPr lang="en-US" sz="3600" dirty="0">
                <a:solidFill>
                  <a:srgbClr val="FF0000"/>
                </a:solidFill>
              </a:rPr>
              <a:t>Chest pain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1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0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7A5ED-626B-2742-9009-C8EDA158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7" y="3066372"/>
            <a:ext cx="4884481" cy="29401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dirty="0"/>
            </a:br>
            <a:br>
              <a:rPr lang="en-US" sz="3400" dirty="0"/>
            </a:br>
            <a:r>
              <a:rPr lang="en-US" sz="3400" dirty="0" err="1"/>
              <a:t>MaxHR</a:t>
            </a:r>
            <a:r>
              <a:rPr lang="en-US" sz="3400" dirty="0"/>
              <a:t> </a:t>
            </a:r>
            <a:r>
              <a:rPr lang="zh-CN" altLang="en-US" sz="3400" dirty="0"/>
              <a:t>：</a:t>
            </a:r>
            <a:r>
              <a:rPr lang="en-US" sz="3400" dirty="0"/>
              <a:t>60 to 130</a:t>
            </a:r>
            <a:br>
              <a:rPr lang="en-US" sz="3400" dirty="0"/>
            </a:br>
            <a:br>
              <a:rPr lang="en-US" sz="3400" dirty="0"/>
            </a:br>
            <a:r>
              <a:rPr lang="en-US" sz="3400" dirty="0"/>
              <a:t>Higher </a:t>
            </a:r>
            <a:r>
              <a:rPr lang="en-US" sz="3400" dirty="0" err="1"/>
              <a:t>MaxHR</a:t>
            </a:r>
            <a:r>
              <a:rPr lang="en-US" sz="3400" dirty="0"/>
              <a:t> has a sign of healthy heart.</a:t>
            </a:r>
            <a:br>
              <a:rPr lang="en-US" sz="3400" dirty="0"/>
            </a:br>
            <a:br>
              <a:rPr lang="en-US" sz="3400" dirty="0"/>
            </a:br>
            <a:endParaRPr lang="en-US" sz="3400" dirty="0"/>
          </a:p>
        </p:txBody>
      </p:sp>
      <p:grpSp>
        <p:nvGrpSpPr>
          <p:cNvPr id="77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8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0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17BE8108-8B9B-D146-A80E-FCFB1B2A7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1842" y="1127325"/>
            <a:ext cx="5683149" cy="4603350"/>
          </a:xfrm>
          <a:prstGeom prst="rect">
            <a:avLst/>
          </a:prstGeom>
        </p:spPr>
      </p:pic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2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A0D657E-DB10-4341-9713-DBDBB2431531}"/>
              </a:ext>
            </a:extLst>
          </p:cNvPr>
          <p:cNvSpPr txBox="1"/>
          <p:nvPr/>
        </p:nvSpPr>
        <p:spPr>
          <a:xfrm>
            <a:off x="386570" y="1475678"/>
            <a:ext cx="518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H</a:t>
            </a:r>
            <a:r>
              <a:rPr lang="en-US" sz="3600" dirty="0">
                <a:latin typeface="+mj-lt"/>
              </a:rPr>
              <a:t>eart disease incidence of </a:t>
            </a:r>
            <a:r>
              <a:rPr lang="en-US" sz="3600" dirty="0" err="1">
                <a:solidFill>
                  <a:srgbClr val="FF0000"/>
                </a:solidFill>
                <a:latin typeface="+mj-lt"/>
              </a:rPr>
              <a:t>MaxHR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455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0304-74AF-994A-8FB7-5142E140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my Heart Disease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24B10-284D-844F-9A1C-0B031B98E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included:</a:t>
            </a:r>
          </a:p>
          <a:p>
            <a:r>
              <a:rPr lang="en-US" dirty="0"/>
              <a:t>Decision Tree Classifier: 74%</a:t>
            </a:r>
          </a:p>
          <a:p>
            <a:r>
              <a:rPr lang="en-US" dirty="0"/>
              <a:t>K Neighbors Classifier:88%</a:t>
            </a:r>
          </a:p>
          <a:p>
            <a:r>
              <a:rPr lang="en-US" dirty="0"/>
              <a:t>Logistic Regression Classifier:87%</a:t>
            </a:r>
          </a:p>
          <a:p>
            <a:r>
              <a:rPr lang="en-US" dirty="0"/>
              <a:t>Random Forest Classifier: 88%</a:t>
            </a:r>
          </a:p>
        </p:txBody>
      </p:sp>
    </p:spTree>
    <p:extLst>
      <p:ext uri="{BB962C8B-B14F-4D97-AF65-F5344CB8AC3E}">
        <p14:creationId xmlns:p14="http://schemas.microsoft.com/office/powerpoint/2010/main" val="276166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0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C94BF-84CB-EA48-B2B8-44840D27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01" y="888830"/>
            <a:ext cx="5561628" cy="197834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The top is random forest model </a:t>
            </a:r>
            <a:br>
              <a:rPr lang="en-US" sz="4000" dirty="0"/>
            </a:br>
            <a:r>
              <a:rPr lang="en-US" sz="4000" dirty="0"/>
              <a:t>The Bottom is </a:t>
            </a:r>
            <a:r>
              <a:rPr lang="en-US" sz="4000" dirty="0" err="1"/>
              <a:t>knn</a:t>
            </a:r>
            <a:r>
              <a:rPr lang="en-US" sz="4000" dirty="0"/>
              <a:t> model</a:t>
            </a:r>
          </a:p>
        </p:txBody>
      </p:sp>
      <p:grpSp>
        <p:nvGrpSpPr>
          <p:cNvPr id="77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8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0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A9F8F27-23AD-6E4B-9875-42EDEA79A3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23" r="4" b="2924"/>
          <a:stretch/>
        </p:blipFill>
        <p:spPr>
          <a:xfrm>
            <a:off x="7181398" y="10"/>
            <a:ext cx="5010602" cy="3428990"/>
          </a:xfrm>
          <a:prstGeom prst="rect">
            <a:avLst/>
          </a:prstGeom>
        </p:spPr>
      </p:pic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6F8A8903-CAD3-424F-97D8-16A1C0CD4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2655" r="4" b="5878"/>
          <a:stretch/>
        </p:blipFill>
        <p:spPr>
          <a:xfrm>
            <a:off x="7114938" y="3454577"/>
            <a:ext cx="5010602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CE01C9-5C41-4F48-9998-3CCD7D3EFBBB}"/>
              </a:ext>
            </a:extLst>
          </p:cNvPr>
          <p:cNvSpPr txBox="1"/>
          <p:nvPr/>
        </p:nvSpPr>
        <p:spPr>
          <a:xfrm>
            <a:off x="546842" y="4172973"/>
            <a:ext cx="55661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The false negative value is more problematic in this data set.</a:t>
            </a:r>
            <a:r>
              <a:rPr lang="zh-CN" altLang="en-US" sz="3200" dirty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Knn</a:t>
            </a:r>
            <a:r>
              <a:rPr lang="en-US" altLang="zh-CN" sz="3200" dirty="0">
                <a:latin typeface="+mj-lt"/>
              </a:rPr>
              <a:t> would be the best model.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87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154E-E3FB-784A-B2A6-B6AB7FED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2628D-7489-5A4B-AA44-B6DA82969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false negative value is more problematic in this data set. </a:t>
            </a:r>
            <a:r>
              <a:rPr lang="en-US" dirty="0" err="1"/>
              <a:t>knn</a:t>
            </a:r>
            <a:r>
              <a:rPr lang="en-US" dirty="0"/>
              <a:t> and Random Forest both models give the result with an accuracy of 88 percent, and both models have no big differences. In our data set, negative values are non-heart disease, false negative labels are problematic because the labeled patients have heart disease but our model considered them as non-heart disease patients, so false negative labeled patients won't get any </a:t>
            </a:r>
            <a:r>
              <a:rPr lang="en-US" dirty="0" err="1"/>
              <a:t>treatment.To</a:t>
            </a:r>
            <a:r>
              <a:rPr lang="en-US" dirty="0"/>
              <a:t> be less harmful, our goal is to reduce false negative values in our ideal model. KNN played well with the false negative labels.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83504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3542</TotalTime>
  <Words>309</Words>
  <Application>Microsoft Macintosh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Georgia Pro Semibold</vt:lpstr>
      <vt:lpstr>RocaVTI</vt:lpstr>
      <vt:lpstr>Heart Failure  Analysis</vt:lpstr>
      <vt:lpstr>Abstract</vt:lpstr>
      <vt:lpstr>Data info </vt:lpstr>
      <vt:lpstr>PowerPoint Presentation</vt:lpstr>
      <vt:lpstr>  ASY: 80 %  NAP: 35 %  ATA : 13.87% TA: 6%  ASY chest pain patients have more potential getting heart disease. </vt:lpstr>
      <vt:lpstr>  MaxHR ：60 to 130  Higher MaxHR has a sign of healthy heart.  </vt:lpstr>
      <vt:lpstr>In my Heart Disease project</vt:lpstr>
      <vt:lpstr>The top is random forest model  The Bottom is knn model</vt:lpstr>
      <vt:lpstr>Conlusion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Failure  Prediction</dc:title>
  <dc:creator>Nanping Li</dc:creator>
  <cp:lastModifiedBy>Nanping Li</cp:lastModifiedBy>
  <cp:revision>5</cp:revision>
  <dcterms:created xsi:type="dcterms:W3CDTF">2022-09-01T02:02:08Z</dcterms:created>
  <dcterms:modified xsi:type="dcterms:W3CDTF">2022-09-06T20:48:22Z</dcterms:modified>
</cp:coreProperties>
</file>