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1" r:id="rId1"/>
  </p:sldMasterIdLst>
  <p:sldIdLst>
    <p:sldId id="256" r:id="rId2"/>
    <p:sldId id="257" r:id="rId3"/>
    <p:sldId id="259" r:id="rId4"/>
    <p:sldId id="260" r:id="rId5"/>
    <p:sldId id="261" r:id="rId6"/>
    <p:sldId id="262" r:id="rId7"/>
    <p:sldId id="265" r:id="rId8"/>
    <p:sldId id="263" r:id="rId9"/>
    <p:sldId id="266" r:id="rId10"/>
    <p:sldId id="267" r:id="rId11"/>
    <p:sldId id="268" r:id="rId12"/>
    <p:sldId id="269" r:id="rId13"/>
    <p:sldId id="270" r:id="rId14"/>
    <p:sldId id="271" r:id="rId15"/>
    <p:sldId id="272" r:id="rId16"/>
    <p:sldId id="258"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28"/>
    <p:restoredTop sz="94606"/>
  </p:normalViewPr>
  <p:slideViewPr>
    <p:cSldViewPr snapToGrid="0" snapToObjects="1">
      <p:cViewPr>
        <p:scale>
          <a:sx n="88" d="100"/>
          <a:sy n="88" d="100"/>
        </p:scale>
        <p:origin x="-96" y="3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530352" y="1122363"/>
            <a:ext cx="10072922" cy="1978346"/>
          </a:xfrm>
        </p:spPr>
        <p:txBody>
          <a:bodyPr anchor="b">
            <a:normAutofit/>
          </a:bodyPr>
          <a:lstStyle>
            <a:lvl1pPr algn="l">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530352" y="3509963"/>
            <a:ext cx="10072922" cy="1747837"/>
          </a:xfrm>
        </p:spPr>
        <p:txBody>
          <a:bodyPr>
            <a:normAutofit/>
          </a:bodyPr>
          <a:lstStyle>
            <a:lvl1pPr marL="0" indent="0" algn="l">
              <a:buNone/>
              <a:defRPr sz="2000" i="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530352" y="136525"/>
            <a:ext cx="2743200" cy="365125"/>
          </a:xfrm>
        </p:spPr>
        <p:txBody>
          <a:bodyPr/>
          <a:lstStyle>
            <a:lvl1pPr algn="l">
              <a:defRPr/>
            </a:lvl1pPr>
          </a:lstStyle>
          <a:p>
            <a:fld id="{524C6359-9BB8-4148-8114-537E698DA205}" type="datetime1">
              <a:rPr lang="en-US" smtClean="0"/>
              <a:t>8/31/22</a:t>
            </a:fld>
            <a:endParaRPr lang="en-US" dirty="0"/>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530352"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5E279D86-4533-45F1-B0AA-D237399A5ED5}"/>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764FD722-CB31-4326-ADD8-CBA52FD1FF59}"/>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24E4BCEC-8B0A-444E-8509-1B3BB0449E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9DB36622-1DC7-4B17-8984-588BA8999FF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51B97AF0-1974-42B9-B5FC-A332C52E827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5A298AD-BE5D-4BE1-8CDF-DBFB42D63FE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46480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A4649BD0-10DB-43E7-8F22-40B3D51B8FC3}" type="datetime1">
              <a:rPr lang="en-US" smtClean="0"/>
              <a:t>8/31/22</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12EF7969-DB38-4989-A65C-9D190A245515}"/>
              </a:ext>
              <a:ext uri="{C183D7F6-B498-43B3-948B-1728B52AA6E4}">
                <adec:decorative xmlns:adec="http://schemas.microsoft.com/office/drawing/2017/decorative" val="1"/>
              </a:ext>
            </a:extLst>
          </p:cNvPr>
          <p:cNvGrpSpPr/>
          <p:nvPr/>
        </p:nvGrpSpPr>
        <p:grpSpPr>
          <a:xfrm>
            <a:off x="530225" y="2333456"/>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2145BE25-C437-45FE-A3D3-BBAAF108CC9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4A9D0FA0-682C-4076-B779-D865AEEFC66C}"/>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AB60163C-1A2D-4F00-BC61-8A3C11E2D2BE}"/>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3FF8D873-9CF9-4A0A-A7B8-875C0B8233D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2B645470-F624-4417-A8A4-FC242E43C9DB}"/>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ECC7EFEF-6B2A-4210-9275-0077ACF2827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4082751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7974374" y="787067"/>
            <a:ext cx="2628900" cy="538989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525719" y="787067"/>
            <a:ext cx="7039402" cy="538989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0A16C79C-F566-427A-93F6-434A4E613134}" type="datetime1">
              <a:rPr lang="en-US" smtClean="0"/>
              <a:t>8/31/22</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88F505F-2957-41FC-9AAA-962853A6719E}"/>
              </a:ext>
              <a:ext uri="{C183D7F6-B498-43B3-948B-1728B52AA6E4}">
                <adec:decorative xmlns:adec="http://schemas.microsoft.com/office/drawing/2017/decorative" val="1"/>
              </a:ext>
            </a:extLst>
          </p:cNvPr>
          <p:cNvGrpSpPr/>
          <p:nvPr/>
        </p:nvGrpSpPr>
        <p:grpSpPr>
          <a:xfrm rot="5400000">
            <a:off x="7283627" y="1250328"/>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091A36EB-8545-4EFE-B619-165D36D644D1}"/>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8D075D29-6706-486B-A55A-13866882BA88}"/>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FAE751A-10F0-48F2-BBC3-D2FE499B34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52289CAF-683C-4BCC-8AA5-95A3BF799B0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BC8403A-C46F-4DA1-A015-00A80215F289}"/>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A797D957-3A2C-42DF-B73E-CBB47BE036B7}"/>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644274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a:xfrm>
            <a:off x="530352" y="136525"/>
            <a:ext cx="2743200" cy="365125"/>
          </a:xfrm>
        </p:spPr>
        <p:txBody>
          <a:bodyPr/>
          <a:lstStyle/>
          <a:p>
            <a:fld id="{9376191F-481E-48E9-BB9A-369A67A7362D}" type="datetime1">
              <a:rPr lang="en-US" smtClean="0"/>
              <a:t>8/31/22</a:t>
            </a:fld>
            <a:endParaRPr lang="en-US" dirty="0"/>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p:nvPr/>
        </p:nvGrpSpPr>
        <p:grpSpPr>
          <a:xfrm>
            <a:off x="530225" y="2310597"/>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41DF3078-C636-4776-A616-D5BF3BC280C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0D1A27FA-1310-4BC3-A071-1566746B2FB1}"/>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99ACB9EB-84FE-4B33-9EF9-4EC7DAC25DD5}"/>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826E5EFB-0EF9-4DB8-99CB-5DD72009DB2C}"/>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86238E12-0689-4123-8B2E-E1CCFCC4C88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8538CF67-A00E-4955-A447-001BE02E771A}"/>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58429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530352" y="787068"/>
            <a:ext cx="10072922" cy="2313641"/>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530352" y="3509963"/>
            <a:ext cx="10072922" cy="2579687"/>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6C5677DE-DD04-48CC-9C18-7BE9FF2DEB6B}" type="datetime1">
              <a:rPr lang="en-US" smtClean="0"/>
              <a:t>8/31/22</a:t>
            </a:fld>
            <a:endParaRPr lang="en-US"/>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37B4CDD2-E09A-418A-9131-FBDEE440A1F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8852E5FB-B268-4CCA-8E55-803038F7A00D}"/>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A1C9CBB3-97C0-4A35-9088-C69233F5CEE7}"/>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1610871-AEE9-46EB-9D27-BA1D9D688124}"/>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27478059-2A11-484D-A2D7-199F74778E50}"/>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0EC0886-DDB9-47F1-9414-C121C1D3F954}"/>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66A10427-DF20-4284-B215-EABA4D366E20}"/>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461124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525717" y="2521885"/>
            <a:ext cx="4645152"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5992136" y="2521885"/>
            <a:ext cx="4611138"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463255ED-7101-4D18-A8AE-3B5E4CB87EA5}" type="datetime1">
              <a:rPr lang="en-US" smtClean="0"/>
              <a:t>8/31/22</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0CB61A83-9419-49FC-8074-2AB3D34FA88B}"/>
              </a:ext>
              <a:ext uri="{C183D7F6-B498-43B3-948B-1728B52AA6E4}">
                <adec:decorative xmlns:adec="http://schemas.microsoft.com/office/drawing/2017/decorative" val="1"/>
              </a:ext>
            </a:extLst>
          </p:cNvPr>
          <p:cNvGrpSpPr/>
          <p:nvPr/>
        </p:nvGrpSpPr>
        <p:grpSpPr>
          <a:xfrm>
            <a:off x="530225" y="2319637"/>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BCD12E57-97FB-48D8-81CC-7C37E8947CB4}"/>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E487641C-E83B-4134-88C9-1D23D5FA1836}"/>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B99AB7A6-A88C-44E1-A9DE-4126B957F88A}"/>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FF0D518-1D17-44C7-BF73-7C980481DB5B}"/>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A7A3E12-61E8-41A0-A459-15BF375FA945}"/>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9E5E4A56-9100-4D60-8A34-0FE116F41FF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88012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530352" y="787067"/>
            <a:ext cx="1007292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530352" y="2521884"/>
            <a:ext cx="4845387"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530352" y="3366390"/>
            <a:ext cx="4845387"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5734025" y="2521884"/>
            <a:ext cx="4869249"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5734025" y="3366390"/>
            <a:ext cx="4869249"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CD52F23D-51F6-4C94-8CD5-B9ABBF67EE23}" type="datetime1">
              <a:rPr lang="en-US" smtClean="0"/>
              <a:t>8/31/22</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1079305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525718" y="787068"/>
            <a:ext cx="10077556"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D51A702F-6367-4FD1-89A8-3744BE6BA9A2}" type="datetime1">
              <a:rPr lang="en-US" smtClean="0"/>
              <a:t>8/31/22</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6" name="Graphic 78">
            <a:extLst>
              <a:ext uri="{FF2B5EF4-FFF2-40B4-BE49-F238E27FC236}">
                <a16:creationId xmlns:a16="http://schemas.microsoft.com/office/drawing/2014/main" id="{AC45ECC6-E29C-40EF-A7C9-5A17DAFD4299}"/>
              </a:ext>
              <a:ext uri="{C183D7F6-B498-43B3-948B-1728B52AA6E4}">
                <adec:decorative xmlns:adec="http://schemas.microsoft.com/office/drawing/2017/decorative" val="1"/>
              </a:ext>
            </a:extLst>
          </p:cNvPr>
          <p:cNvGrpSpPr/>
          <p:nvPr/>
        </p:nvGrpSpPr>
        <p:grpSpPr>
          <a:xfrm>
            <a:off x="530225" y="2352330"/>
            <a:ext cx="972241" cy="45719"/>
            <a:chOff x="4886325" y="3371754"/>
            <a:chExt cx="2418492" cy="113728"/>
          </a:xfrm>
          <a:solidFill>
            <a:schemeClr val="accent1"/>
          </a:solidFill>
        </p:grpSpPr>
        <p:sp>
          <p:nvSpPr>
            <p:cNvPr id="7" name="Graphic 78">
              <a:extLst>
                <a:ext uri="{FF2B5EF4-FFF2-40B4-BE49-F238E27FC236}">
                  <a16:creationId xmlns:a16="http://schemas.microsoft.com/office/drawing/2014/main" id="{8DA0D497-8E8F-426A-8172-894BE03F70F6}"/>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8" name="Graphic 78">
              <a:extLst>
                <a:ext uri="{FF2B5EF4-FFF2-40B4-BE49-F238E27FC236}">
                  <a16:creationId xmlns:a16="http://schemas.microsoft.com/office/drawing/2014/main" id="{8C0459EF-3B70-4083-8845-3A9AF847E805}"/>
                </a:ext>
              </a:extLst>
            </p:cNvPr>
            <p:cNvGrpSpPr/>
            <p:nvPr/>
          </p:nvGrpSpPr>
          <p:grpSpPr>
            <a:xfrm>
              <a:off x="4886709" y="3371754"/>
              <a:ext cx="2418108" cy="113728"/>
              <a:chOff x="4886709" y="3371754"/>
              <a:chExt cx="2418108" cy="113728"/>
            </a:xfrm>
            <a:grpFill/>
          </p:grpSpPr>
          <p:sp>
            <p:nvSpPr>
              <p:cNvPr id="9" name="Graphic 78">
                <a:extLst>
                  <a:ext uri="{FF2B5EF4-FFF2-40B4-BE49-F238E27FC236}">
                    <a16:creationId xmlns:a16="http://schemas.microsoft.com/office/drawing/2014/main" id="{53BF2B58-70F8-4288-85AB-CBDA723CDFCC}"/>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 name="Graphic 78">
                <a:extLst>
                  <a:ext uri="{FF2B5EF4-FFF2-40B4-BE49-F238E27FC236}">
                    <a16:creationId xmlns:a16="http://schemas.microsoft.com/office/drawing/2014/main" id="{A569E551-A5A0-4A8F-B999-3A6D104814A2}"/>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0FB69EB5-D9AC-46E7-934E-32999C39B2E6}"/>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6EABC49A-B4ED-44E4-ADB7-E432734A7C9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4098766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4A6E99BD-4B4F-4460-B452-0E8146ACCF8F}" type="datetime1">
              <a:rPr lang="en-US" smtClean="0"/>
              <a:t>8/31/22</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2516745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530352" y="787068"/>
            <a:ext cx="4315386" cy="2223152"/>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987425"/>
            <a:ext cx="5420086"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530352" y="3429000"/>
            <a:ext cx="4315386"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EB6FD34C-1867-42A9-AC54-D15ADD8A65E7}" type="datetime1">
              <a:rPr lang="en-US" smtClean="0"/>
              <a:t>8/31/22</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839DB371-B90D-44CB-A4AF-C7BDBFD0A87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0C845011-2FC2-40F7-B0C6-49CBBA72B9C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2BC78B8-5139-436F-AD47-3CC03903FDDC}"/>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F9DC17BA-1278-45C9-B1BF-B9F1518E1F29}"/>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9637B9F-CC26-4669-81F0-A942B4F72D61}"/>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2BB8F115-0030-47B4-BAF4-C15D1EA27B11}"/>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662F9949-4F1A-4708-824B-E876E9BEDA1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485072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530352" y="787068"/>
            <a:ext cx="3932237" cy="2223152"/>
          </a:xfrm>
        </p:spPr>
        <p:txBody>
          <a:bodyPr anchor="b">
            <a:no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987425"/>
            <a:ext cx="54200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530352"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336133E9-A654-4C17-8C3C-DDCAC83D6EBF}" type="datetime1">
              <a:rPr lang="en-US" smtClean="0"/>
              <a:t>8/31/22</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7627CBC2-9DC2-4EE8-A2D5-849E30F2201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9FB4AEFC-63AB-4831-8EC1-E8145604D8D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11E1337-D5DA-408D-91F3-A6A35FCDD0B9}"/>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1E473FA4-FD80-4D04-AAC5-63B9A4D80778}"/>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FCB457B9-48DE-4921-8C3F-996598075B1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53C9DB95-9A61-4553-8D82-D2BE26FCBC6E}"/>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0EAE371F-24C9-4738-834F-FAF5A5C9ACE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102993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35959F4-53DA-47FF-BC24-1E5B75C69876}"/>
              </a:ext>
            </a:extLst>
          </p:cNvPr>
          <p:cNvSpPr/>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0" name="Group 19">
            <a:extLst>
              <a:ext uri="{FF2B5EF4-FFF2-40B4-BE49-F238E27FC236}">
                <a16:creationId xmlns:a16="http://schemas.microsoft.com/office/drawing/2014/main" id="{A7CF83E8-F6F0-41E3-B580-7412A04DDFB5}"/>
              </a:ext>
            </a:extLst>
          </p:cNvPr>
          <p:cNvGrpSpPr/>
          <p:nvPr/>
        </p:nvGrpSpPr>
        <p:grpSpPr>
          <a:xfrm>
            <a:off x="10776050" y="5204030"/>
            <a:ext cx="886141" cy="802497"/>
            <a:chOff x="10948005" y="3272152"/>
            <a:chExt cx="868640" cy="786648"/>
          </a:xfrm>
          <a:solidFill>
            <a:schemeClr val="accent1"/>
          </a:solidFill>
        </p:grpSpPr>
        <p:sp>
          <p:nvSpPr>
            <p:cNvPr id="21" name="Freeform: Shape 20">
              <a:extLst>
                <a:ext uri="{FF2B5EF4-FFF2-40B4-BE49-F238E27FC236}">
                  <a16:creationId xmlns:a16="http://schemas.microsoft.com/office/drawing/2014/main" id="{1A0B6DBB-705D-48D0-842C-F9DFA7684D19}"/>
                </a:ext>
              </a:extLst>
            </p:cNvPr>
            <p:cNvSpPr/>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2" name="Freeform: Shape 21">
              <a:extLst>
                <a:ext uri="{FF2B5EF4-FFF2-40B4-BE49-F238E27FC236}">
                  <a16:creationId xmlns:a16="http://schemas.microsoft.com/office/drawing/2014/main" id="{C194A764-16E1-4D0D-9357-76F80E6086C0}"/>
                </a:ext>
              </a:extLst>
            </p:cNvPr>
            <p:cNvSpPr/>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3" name="Freeform: Shape 22">
              <a:extLst>
                <a:ext uri="{FF2B5EF4-FFF2-40B4-BE49-F238E27FC236}">
                  <a16:creationId xmlns:a16="http://schemas.microsoft.com/office/drawing/2014/main" id="{115B7F3F-A40D-4F24-8536-E2420B433211}"/>
                </a:ext>
              </a:extLst>
            </p:cNvPr>
            <p:cNvSpPr/>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 name="Graphic 12">
              <a:extLst>
                <a:ext uri="{FF2B5EF4-FFF2-40B4-BE49-F238E27FC236}">
                  <a16:creationId xmlns:a16="http://schemas.microsoft.com/office/drawing/2014/main" id="{CEF42844-A829-4ED2-A360-63BB2A7C45EE}"/>
                </a:ext>
              </a:extLst>
            </p:cNvPr>
            <p:cNvSpPr/>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5" name="Graphic 15">
              <a:extLst>
                <a:ext uri="{FF2B5EF4-FFF2-40B4-BE49-F238E27FC236}">
                  <a16:creationId xmlns:a16="http://schemas.microsoft.com/office/drawing/2014/main" id="{57B23B52-A1C3-44EF-BC11-9094A0DA11AB}"/>
                </a:ext>
              </a:extLst>
            </p:cNvPr>
            <p:cNvSpPr/>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6" name="Graphic 15">
              <a:extLst>
                <a:ext uri="{FF2B5EF4-FFF2-40B4-BE49-F238E27FC236}">
                  <a16:creationId xmlns:a16="http://schemas.microsoft.com/office/drawing/2014/main" id="{064E08E5-DA92-4CF2-A0BF-E341800227B2}"/>
                </a:ext>
              </a:extLst>
            </p:cNvPr>
            <p:cNvSpPr/>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7A222560-E657-4CAE-B667-7BE9E224B244}"/>
                </a:ext>
              </a:extLst>
            </p:cNvPr>
            <p:cNvSpPr/>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Freeform: Shape 7">
            <a:extLst>
              <a:ext uri="{FF2B5EF4-FFF2-40B4-BE49-F238E27FC236}">
                <a16:creationId xmlns:a16="http://schemas.microsoft.com/office/drawing/2014/main" id="{59226104-0061-4319-8237-9C001BF85D49}"/>
              </a:ext>
            </a:extLst>
          </p:cNvPr>
          <p:cNvSpPr/>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525717" y="787068"/>
            <a:ext cx="1007755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525717" y="2521885"/>
            <a:ext cx="10077557" cy="35490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525718" y="136525"/>
            <a:ext cx="2743200"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fld id="{8769D389-4C4C-4FD7-9E6B-9F44477F0EB8}" type="datetime1">
              <a:rPr lang="en-US" smtClean="0"/>
              <a:t>8/31/22</a:t>
            </a:fld>
            <a:endParaRPr lang="en-US" dirty="0"/>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525718" y="6356350"/>
            <a:ext cx="3450659"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endParaRPr lang="en-US"/>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655367" y="6356350"/>
            <a:ext cx="529809" cy="365125"/>
          </a:xfrm>
          <a:prstGeom prst="rect">
            <a:avLst/>
          </a:prstGeom>
        </p:spPr>
        <p:txBody>
          <a:bodyPr vert="horz" lIns="91440" tIns="45720" rIns="91440" bIns="45720" rtlCol="0" anchor="ctr"/>
          <a:lstStyle>
            <a:lvl1pPr algn="ctr">
              <a:defRPr sz="900" cap="none" spc="110" baseline="0">
                <a:solidFill>
                  <a:schemeClr val="tx1">
                    <a:lumMod val="65000"/>
                    <a:lumOff val="35000"/>
                  </a:schemeClr>
                </a:solidFill>
              </a:defRPr>
            </a:lvl1pPr>
          </a:lstStyle>
          <a:p>
            <a:fld id="{E1076ED0-0DB3-4879-AAE5-5C20D22C1DF4}" type="slidenum">
              <a:rPr lang="en-US" smtClean="0"/>
              <a:t>‹#›</a:t>
            </a:fld>
            <a:endParaRPr lang="en-US"/>
          </a:p>
        </p:txBody>
      </p:sp>
    </p:spTree>
    <p:extLst>
      <p:ext uri="{BB962C8B-B14F-4D97-AF65-F5344CB8AC3E}">
        <p14:creationId xmlns:p14="http://schemas.microsoft.com/office/powerpoint/2010/main" val="243941642"/>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800" r:id="rId6"/>
    <p:sldLayoutId id="2147483795" r:id="rId7"/>
    <p:sldLayoutId id="2147483796" r:id="rId8"/>
    <p:sldLayoutId id="2147483797" r:id="rId9"/>
    <p:sldLayoutId id="2147483799" r:id="rId10"/>
    <p:sldLayoutId id="2147483798" r:id="rId11"/>
  </p:sldLayoutIdLst>
  <p:hf sldNum="0" hdr="0" ftr="0" dt="0"/>
  <p:txStyles>
    <p:title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23" name="Picture 3" descr="Double exposure of petals">
            <a:extLst>
              <a:ext uri="{FF2B5EF4-FFF2-40B4-BE49-F238E27FC236}">
                <a16:creationId xmlns:a16="http://schemas.microsoft.com/office/drawing/2014/main" id="{A02FCB71-8471-D798-FC45-78A53305D45A}"/>
              </a:ext>
            </a:extLst>
          </p:cNvPr>
          <p:cNvPicPr>
            <a:picLocks noChangeAspect="1"/>
          </p:cNvPicPr>
          <p:nvPr/>
        </p:nvPicPr>
        <p:blipFill rotWithShape="1">
          <a:blip r:embed="rId2">
            <a:alphaModFix amt="40000"/>
          </a:blip>
          <a:srcRect t="15709" r="-1" b="-1"/>
          <a:stretch/>
        </p:blipFill>
        <p:spPr>
          <a:xfrm>
            <a:off x="20" y="10"/>
            <a:ext cx="12188932" cy="6857990"/>
          </a:xfrm>
          <a:prstGeom prst="rect">
            <a:avLst/>
          </a:prstGeom>
        </p:spPr>
      </p:pic>
      <p:sp>
        <p:nvSpPr>
          <p:cNvPr id="2" name="Title 1">
            <a:extLst>
              <a:ext uri="{FF2B5EF4-FFF2-40B4-BE49-F238E27FC236}">
                <a16:creationId xmlns:a16="http://schemas.microsoft.com/office/drawing/2014/main" id="{90521E36-4D77-C244-86E5-B6F2432A7BD6}"/>
              </a:ext>
            </a:extLst>
          </p:cNvPr>
          <p:cNvSpPr>
            <a:spLocks noGrp="1"/>
          </p:cNvSpPr>
          <p:nvPr>
            <p:ph type="ctrTitle"/>
          </p:nvPr>
        </p:nvSpPr>
        <p:spPr>
          <a:xfrm>
            <a:off x="1549238" y="1145080"/>
            <a:ext cx="9090476" cy="2179601"/>
          </a:xfrm>
        </p:spPr>
        <p:txBody>
          <a:bodyPr anchor="b">
            <a:normAutofit/>
          </a:bodyPr>
          <a:lstStyle/>
          <a:p>
            <a:pPr algn="ctr"/>
            <a:r>
              <a:rPr lang="en-US" altLang="zh-CN" dirty="0">
                <a:solidFill>
                  <a:srgbClr val="FFFFFF"/>
                </a:solidFill>
              </a:rPr>
              <a:t>Heart Failure </a:t>
            </a:r>
            <a:br>
              <a:rPr lang="en-US" altLang="zh-CN" dirty="0">
                <a:solidFill>
                  <a:srgbClr val="FFFFFF"/>
                </a:solidFill>
              </a:rPr>
            </a:br>
            <a:r>
              <a:rPr lang="en-US" altLang="zh-CN" dirty="0">
                <a:solidFill>
                  <a:srgbClr val="FFFFFF"/>
                </a:solidFill>
              </a:rPr>
              <a:t>Prediction</a:t>
            </a:r>
            <a:endParaRPr lang="en-US" dirty="0">
              <a:solidFill>
                <a:srgbClr val="FFFFFF"/>
              </a:solidFill>
            </a:endParaRPr>
          </a:p>
        </p:txBody>
      </p:sp>
      <p:sp>
        <p:nvSpPr>
          <p:cNvPr id="3" name="Subtitle 2">
            <a:extLst>
              <a:ext uri="{FF2B5EF4-FFF2-40B4-BE49-F238E27FC236}">
                <a16:creationId xmlns:a16="http://schemas.microsoft.com/office/drawing/2014/main" id="{1D23924C-A98C-2345-B76B-D96589310DEF}"/>
              </a:ext>
            </a:extLst>
          </p:cNvPr>
          <p:cNvSpPr>
            <a:spLocks noGrp="1"/>
          </p:cNvSpPr>
          <p:nvPr>
            <p:ph type="subTitle" idx="1"/>
          </p:nvPr>
        </p:nvSpPr>
        <p:spPr>
          <a:xfrm>
            <a:off x="2999029" y="3774105"/>
            <a:ext cx="6190895" cy="1633040"/>
          </a:xfrm>
        </p:spPr>
        <p:txBody>
          <a:bodyPr anchor="t">
            <a:normAutofit/>
          </a:bodyPr>
          <a:lstStyle/>
          <a:p>
            <a:pPr algn="ctr"/>
            <a:r>
              <a:rPr lang="en-US" dirty="0">
                <a:solidFill>
                  <a:srgbClr val="FFFFFF"/>
                </a:solidFill>
              </a:rPr>
              <a:t>By- NANPING LI</a:t>
            </a:r>
          </a:p>
        </p:txBody>
      </p:sp>
      <p:sp>
        <p:nvSpPr>
          <p:cNvPr id="31" name="Freeform: Shape 30">
            <a:extLst>
              <a:ext uri="{FF2B5EF4-FFF2-40B4-BE49-F238E27FC236}">
                <a16:creationId xmlns:a16="http://schemas.microsoft.com/office/drawing/2014/main" id="{25A2CBEC-4F23-437D-9D03-9968C9B79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94120" y="-1094120"/>
            <a:ext cx="1085312" cy="3273554"/>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3" name="Graphic 78">
            <a:extLst>
              <a:ext uri="{FF2B5EF4-FFF2-40B4-BE49-F238E27FC236}">
                <a16:creationId xmlns:a16="http://schemas.microsoft.com/office/drawing/2014/main" id="{DBBA0A0D-8F6A-400A-9E49-8C008E2C7D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08356" y="3533292"/>
            <a:ext cx="972241" cy="45718"/>
            <a:chOff x="4886325" y="3371754"/>
            <a:chExt cx="2418492" cy="113728"/>
          </a:xfrm>
          <a:solidFill>
            <a:schemeClr val="accent1"/>
          </a:solidFill>
        </p:grpSpPr>
        <p:sp>
          <p:nvSpPr>
            <p:cNvPr id="34" name="Graphic 78">
              <a:extLst>
                <a:ext uri="{FF2B5EF4-FFF2-40B4-BE49-F238E27FC236}">
                  <a16:creationId xmlns:a16="http://schemas.microsoft.com/office/drawing/2014/main" id="{A5DD701E-4BC9-48E3-AF4F-013B52D63D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35" name="Graphic 78">
              <a:extLst>
                <a:ext uri="{FF2B5EF4-FFF2-40B4-BE49-F238E27FC236}">
                  <a16:creationId xmlns:a16="http://schemas.microsoft.com/office/drawing/2014/main" id="{FB658B62-664D-4B3B-BBDA-235666290B4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36" name="Graphic 78">
                <a:extLst>
                  <a:ext uri="{FF2B5EF4-FFF2-40B4-BE49-F238E27FC236}">
                    <a16:creationId xmlns:a16="http://schemas.microsoft.com/office/drawing/2014/main" id="{B11F9D25-67B1-4BDB-A290-97B93A19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37" name="Graphic 78">
                <a:extLst>
                  <a:ext uri="{FF2B5EF4-FFF2-40B4-BE49-F238E27FC236}">
                    <a16:creationId xmlns:a16="http://schemas.microsoft.com/office/drawing/2014/main" id="{B9D5C40A-1B1B-4C25-9707-E8F1CF6E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38" name="Graphic 78">
                <a:extLst>
                  <a:ext uri="{FF2B5EF4-FFF2-40B4-BE49-F238E27FC236}">
                    <a16:creationId xmlns:a16="http://schemas.microsoft.com/office/drawing/2014/main" id="{2DD0C1D6-FF64-45AB-8775-83AB3C470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39" name="Graphic 78">
                <a:extLst>
                  <a:ext uri="{FF2B5EF4-FFF2-40B4-BE49-F238E27FC236}">
                    <a16:creationId xmlns:a16="http://schemas.microsoft.com/office/drawing/2014/main" id="{15AFBB84-8485-4329-89FC-04663D985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
        <p:nvSpPr>
          <p:cNvPr id="41" name="Freeform: Shape 40">
            <a:extLst>
              <a:ext uri="{FF2B5EF4-FFF2-40B4-BE49-F238E27FC236}">
                <a16:creationId xmlns:a16="http://schemas.microsoft.com/office/drawing/2014/main" id="{6264A856-A4F6-4068-9AC3-7B38A00DA7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52" name="Group 42">
            <a:extLst>
              <a:ext uri="{FF2B5EF4-FFF2-40B4-BE49-F238E27FC236}">
                <a16:creationId xmlns:a16="http://schemas.microsoft.com/office/drawing/2014/main" id="{C2983E8C-44FB-463B-B6B0-B53E96ACCD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53" name="Freeform: Shape 43">
              <a:extLst>
                <a:ext uri="{FF2B5EF4-FFF2-40B4-BE49-F238E27FC236}">
                  <a16:creationId xmlns:a16="http://schemas.microsoft.com/office/drawing/2014/main" id="{16AD7FCC-3422-42C3-A2AD-69ADFEA6E3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4" name="Freeform: Shape 44">
              <a:extLst>
                <a:ext uri="{FF2B5EF4-FFF2-40B4-BE49-F238E27FC236}">
                  <a16:creationId xmlns:a16="http://schemas.microsoft.com/office/drawing/2014/main" id="{C4ECA670-C540-4DCE-8F03-EC843D518C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5" name="Freeform: Shape 45">
              <a:extLst>
                <a:ext uri="{FF2B5EF4-FFF2-40B4-BE49-F238E27FC236}">
                  <a16:creationId xmlns:a16="http://schemas.microsoft.com/office/drawing/2014/main" id="{7ECB6083-DDE0-460C-987E-E645876302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6" name="Graphic 12">
              <a:extLst>
                <a:ext uri="{FF2B5EF4-FFF2-40B4-BE49-F238E27FC236}">
                  <a16:creationId xmlns:a16="http://schemas.microsoft.com/office/drawing/2014/main" id="{378004C4-6786-473C-BB2A-AAA6EF1151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57" name="Graphic 15">
              <a:extLst>
                <a:ext uri="{FF2B5EF4-FFF2-40B4-BE49-F238E27FC236}">
                  <a16:creationId xmlns:a16="http://schemas.microsoft.com/office/drawing/2014/main" id="{455376B6-DAB5-4A34-A8BE-15DE02CAF5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8" name="Graphic 15">
              <a:extLst>
                <a:ext uri="{FF2B5EF4-FFF2-40B4-BE49-F238E27FC236}">
                  <a16:creationId xmlns:a16="http://schemas.microsoft.com/office/drawing/2014/main" id="{EC2A85A1-668E-48DF-A484-FADE64BE61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9" name="Freeform: Shape 49">
              <a:extLst>
                <a:ext uri="{FF2B5EF4-FFF2-40B4-BE49-F238E27FC236}">
                  <a16:creationId xmlns:a16="http://schemas.microsoft.com/office/drawing/2014/main" id="{6D16C5EE-54EB-4800-8860-E622EEDE84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529014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1" name="Group 10">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2" name="Freeform: Shape 11">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3" name="Freeform: Shape 12">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4" name="Freeform: Shape 13">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5"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6"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7"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Freeform: Shape 19">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2"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23" name="Graphic 78">
              <a:extLst>
                <a:ext uri="{FF2B5EF4-FFF2-40B4-BE49-F238E27FC236}">
                  <a16:creationId xmlns:a16="http://schemas.microsoft.com/office/drawing/2014/main" id="{5E279D86-4533-45F1-B0AA-D237399A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4" name="Graphic 78">
              <a:extLst>
                <a:ext uri="{FF2B5EF4-FFF2-40B4-BE49-F238E27FC236}">
                  <a16:creationId xmlns:a16="http://schemas.microsoft.com/office/drawing/2014/main" id="{764FD722-CB31-4326-ADD8-CBA52FD1FF5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5" name="Graphic 78">
                <a:extLst>
                  <a:ext uri="{FF2B5EF4-FFF2-40B4-BE49-F238E27FC236}">
                    <a16:creationId xmlns:a16="http://schemas.microsoft.com/office/drawing/2014/main" id="{24E4BCEC-8B0A-444E-8509-1B3BB0449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6" name="Graphic 78">
                <a:extLst>
                  <a:ext uri="{FF2B5EF4-FFF2-40B4-BE49-F238E27FC236}">
                    <a16:creationId xmlns:a16="http://schemas.microsoft.com/office/drawing/2014/main" id="{9DB36622-1DC7-4B17-8984-588BA8999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7" name="Graphic 78">
                <a:extLst>
                  <a:ext uri="{FF2B5EF4-FFF2-40B4-BE49-F238E27FC236}">
                    <a16:creationId xmlns:a16="http://schemas.microsoft.com/office/drawing/2014/main" id="{51B97AF0-1974-42B9-B5FC-A332C52E8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8" name="Graphic 78">
                <a:extLst>
                  <a:ext uri="{FF2B5EF4-FFF2-40B4-BE49-F238E27FC236}">
                    <a16:creationId xmlns:a16="http://schemas.microsoft.com/office/drawing/2014/main" id="{95A298AD-BE5D-4BE1-8CDF-DBFB42D63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30" name="Rectangle 29">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45566A67-2900-D745-938C-925629EB53C5}"/>
              </a:ext>
            </a:extLst>
          </p:cNvPr>
          <p:cNvSpPr>
            <a:spLocks noGrp="1"/>
          </p:cNvSpPr>
          <p:nvPr>
            <p:ph type="title"/>
          </p:nvPr>
        </p:nvSpPr>
        <p:spPr>
          <a:xfrm>
            <a:off x="327603" y="589788"/>
            <a:ext cx="4922638" cy="4926880"/>
          </a:xfrm>
        </p:spPr>
        <p:txBody>
          <a:bodyPr vert="horz" lIns="91440" tIns="45720" rIns="91440" bIns="45720" rtlCol="0" anchor="b">
            <a:normAutofit/>
          </a:bodyPr>
          <a:lstStyle/>
          <a:p>
            <a:br>
              <a:rPr lang="en-US" i="0" dirty="0">
                <a:solidFill>
                  <a:srgbClr val="FF0000"/>
                </a:solidFill>
              </a:rPr>
            </a:br>
            <a:r>
              <a:rPr lang="en-US" i="0" dirty="0" err="1"/>
              <a:t>FastingBS</a:t>
            </a:r>
            <a:r>
              <a:rPr lang="en-US" i="0" dirty="0"/>
              <a:t>: </a:t>
            </a:r>
            <a:r>
              <a:rPr lang="en-US" i="0" dirty="0">
                <a:solidFill>
                  <a:srgbClr val="FF0000"/>
                </a:solidFill>
              </a:rPr>
              <a:t>1</a:t>
            </a:r>
            <a:br>
              <a:rPr lang="en-US" i="0" dirty="0"/>
            </a:br>
            <a:br>
              <a:rPr lang="en-US" i="0" dirty="0"/>
            </a:br>
            <a:endParaRPr lang="en-US" sz="4000" dirty="0"/>
          </a:p>
        </p:txBody>
      </p:sp>
      <p:grpSp>
        <p:nvGrpSpPr>
          <p:cNvPr id="32" name="Graphic 78">
            <a:extLst>
              <a:ext uri="{FF2B5EF4-FFF2-40B4-BE49-F238E27FC236}">
                <a16:creationId xmlns:a16="http://schemas.microsoft.com/office/drawing/2014/main" id="{06B4C967-D337-479B-87CA-7587B7FCFF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352" y="3267662"/>
            <a:ext cx="972241" cy="45718"/>
            <a:chOff x="4886325" y="3371754"/>
            <a:chExt cx="2418492" cy="113728"/>
          </a:xfrm>
          <a:solidFill>
            <a:schemeClr val="accent1"/>
          </a:solidFill>
        </p:grpSpPr>
        <p:sp>
          <p:nvSpPr>
            <p:cNvPr id="33" name="Graphic 78">
              <a:extLst>
                <a:ext uri="{FF2B5EF4-FFF2-40B4-BE49-F238E27FC236}">
                  <a16:creationId xmlns:a16="http://schemas.microsoft.com/office/drawing/2014/main" id="{6EF1A9DB-7052-4254-8534-9AAED6F6B6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34" name="Graphic 78">
              <a:extLst>
                <a:ext uri="{FF2B5EF4-FFF2-40B4-BE49-F238E27FC236}">
                  <a16:creationId xmlns:a16="http://schemas.microsoft.com/office/drawing/2014/main" id="{55D44775-F9E3-4142-8CDB-277AEF2F388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35" name="Graphic 78">
                <a:extLst>
                  <a:ext uri="{FF2B5EF4-FFF2-40B4-BE49-F238E27FC236}">
                    <a16:creationId xmlns:a16="http://schemas.microsoft.com/office/drawing/2014/main" id="{93BB9C83-6DC3-450C-BFAD-0CB5EAD29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36" name="Graphic 78">
                <a:extLst>
                  <a:ext uri="{FF2B5EF4-FFF2-40B4-BE49-F238E27FC236}">
                    <a16:creationId xmlns:a16="http://schemas.microsoft.com/office/drawing/2014/main" id="{4E01AF91-A65B-4AE1-96C9-4168BD8F90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37" name="Graphic 78">
                <a:extLst>
                  <a:ext uri="{FF2B5EF4-FFF2-40B4-BE49-F238E27FC236}">
                    <a16:creationId xmlns:a16="http://schemas.microsoft.com/office/drawing/2014/main" id="{0AD45C08-DFB9-441F-A901-BCB9B03058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38" name="Graphic 78">
                <a:extLst>
                  <a:ext uri="{FF2B5EF4-FFF2-40B4-BE49-F238E27FC236}">
                    <a16:creationId xmlns:a16="http://schemas.microsoft.com/office/drawing/2014/main" id="{E05BEC0E-4EE4-42C4-BF0B-15F9AC5181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pic>
        <p:nvPicPr>
          <p:cNvPr id="4" name="Content Placeholder 3" descr="Chart&#10;&#10;Description automatically generated">
            <a:extLst>
              <a:ext uri="{FF2B5EF4-FFF2-40B4-BE49-F238E27FC236}">
                <a16:creationId xmlns:a16="http://schemas.microsoft.com/office/drawing/2014/main" id="{B8151A0B-60E4-4645-B4C1-4A283AC8A4DE}"/>
              </a:ext>
            </a:extLst>
          </p:cNvPr>
          <p:cNvPicPr>
            <a:picLocks noGrp="1" noChangeAspect="1"/>
          </p:cNvPicPr>
          <p:nvPr>
            <p:ph idx="1"/>
          </p:nvPr>
        </p:nvPicPr>
        <p:blipFill>
          <a:blip r:embed="rId2"/>
          <a:stretch>
            <a:fillRect/>
          </a:stretch>
        </p:blipFill>
        <p:spPr>
          <a:xfrm>
            <a:off x="5978511" y="1137975"/>
            <a:ext cx="5691988" cy="4582049"/>
          </a:xfrm>
          <a:prstGeom prst="rect">
            <a:avLst/>
          </a:prstGeom>
        </p:spPr>
      </p:pic>
      <p:sp>
        <p:nvSpPr>
          <p:cNvPr id="40" name="Freeform: Shape 39">
            <a:extLst>
              <a:ext uri="{FF2B5EF4-FFF2-40B4-BE49-F238E27FC236}">
                <a16:creationId xmlns:a16="http://schemas.microsoft.com/office/drawing/2014/main" id="{A019653D-2F73-443C-916C-3E9277B43C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87002" y="5868567"/>
            <a:ext cx="3104998" cy="1002257"/>
          </a:xfrm>
          <a:custGeom>
            <a:avLst/>
            <a:gdLst>
              <a:gd name="connsiteX0" fmla="*/ 2220651 w 3104998"/>
              <a:gd name="connsiteY0" fmla="*/ 141 h 1002257"/>
              <a:gd name="connsiteX1" fmla="*/ 3076626 w 3104998"/>
              <a:gd name="connsiteY1" fmla="*/ 220708 h 1002257"/>
              <a:gd name="connsiteX2" fmla="*/ 3104998 w 3104998"/>
              <a:gd name="connsiteY2" fmla="*/ 237645 h 1002257"/>
              <a:gd name="connsiteX3" fmla="*/ 3104998 w 3104998"/>
              <a:gd name="connsiteY3" fmla="*/ 1002257 h 1002257"/>
              <a:gd name="connsiteX4" fmla="*/ 0 w 3104998"/>
              <a:gd name="connsiteY4" fmla="*/ 1002257 h 1002257"/>
              <a:gd name="connsiteX5" fmla="*/ 208734 w 3104998"/>
              <a:gd name="connsiteY5" fmla="*/ 868737 h 1002257"/>
              <a:gd name="connsiteX6" fmla="*/ 1364122 w 3104998"/>
              <a:gd name="connsiteY6" fmla="*/ 222705 h 1002257"/>
              <a:gd name="connsiteX7" fmla="*/ 2085269 w 3104998"/>
              <a:gd name="connsiteY7" fmla="*/ 7760 h 1002257"/>
              <a:gd name="connsiteX8" fmla="*/ 2220651 w 3104998"/>
              <a:gd name="connsiteY8" fmla="*/ 141 h 1002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04998" h="1002257">
                <a:moveTo>
                  <a:pt x="2220651" y="141"/>
                </a:moveTo>
                <a:cubicBezTo>
                  <a:pt x="2532946" y="-4033"/>
                  <a:pt x="2819845" y="84824"/>
                  <a:pt x="3076626" y="220708"/>
                </a:cubicBezTo>
                <a:lnTo>
                  <a:pt x="3104998" y="237645"/>
                </a:lnTo>
                <a:lnTo>
                  <a:pt x="3104998" y="1002257"/>
                </a:lnTo>
                <a:lnTo>
                  <a:pt x="0" y="1002257"/>
                </a:lnTo>
                <a:lnTo>
                  <a:pt x="208734" y="868737"/>
                </a:lnTo>
                <a:cubicBezTo>
                  <a:pt x="716785" y="552239"/>
                  <a:pt x="1150146" y="315174"/>
                  <a:pt x="1364122" y="222705"/>
                </a:cubicBezTo>
                <a:cubicBezTo>
                  <a:pt x="1588430" y="125724"/>
                  <a:pt x="1824360" y="33775"/>
                  <a:pt x="2085269" y="7760"/>
                </a:cubicBezTo>
                <a:cubicBezTo>
                  <a:pt x="2130905" y="3232"/>
                  <a:pt x="2176037" y="737"/>
                  <a:pt x="2220651" y="141"/>
                </a:cubicBezTo>
                <a:close/>
              </a:path>
            </a:pathLst>
          </a:custGeom>
          <a:solidFill>
            <a:schemeClr val="accent5">
              <a:lumMod val="40000"/>
              <a:lumOff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en-US" dirty="0"/>
          </a:p>
        </p:txBody>
      </p:sp>
      <p:grpSp>
        <p:nvGrpSpPr>
          <p:cNvPr id="42" name="Group 41">
            <a:extLst>
              <a:ext uri="{FF2B5EF4-FFF2-40B4-BE49-F238E27FC236}">
                <a16:creationId xmlns:a16="http://schemas.microsoft.com/office/drawing/2014/main" id="{7F3CC54C-8A5F-42B2-80EF-40005E1BB4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353866">
            <a:off x="9634789" y="5881498"/>
            <a:ext cx="1513209" cy="1055579"/>
            <a:chOff x="10631877" y="3331293"/>
            <a:chExt cx="1483323" cy="1034734"/>
          </a:xfrm>
          <a:solidFill>
            <a:schemeClr val="accent3">
              <a:lumMod val="40000"/>
              <a:lumOff val="60000"/>
            </a:schemeClr>
          </a:solidFill>
        </p:grpSpPr>
        <p:sp>
          <p:nvSpPr>
            <p:cNvPr id="43" name="Freeform: Shape 42">
              <a:extLst>
                <a:ext uri="{FF2B5EF4-FFF2-40B4-BE49-F238E27FC236}">
                  <a16:creationId xmlns:a16="http://schemas.microsoft.com/office/drawing/2014/main" id="{E38F654D-6D96-448F-AE05-4E663E789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4" name="Freeform: Shape 43">
              <a:extLst>
                <a:ext uri="{FF2B5EF4-FFF2-40B4-BE49-F238E27FC236}">
                  <a16:creationId xmlns:a16="http://schemas.microsoft.com/office/drawing/2014/main" id="{C3EA0687-82A9-47B3-B116-5C1B18D7D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5" name="Freeform: Shape 44">
              <a:extLst>
                <a:ext uri="{FF2B5EF4-FFF2-40B4-BE49-F238E27FC236}">
                  <a16:creationId xmlns:a16="http://schemas.microsoft.com/office/drawing/2014/main" id="{ED5F2F7D-9DEC-4069-8E1A-4E3957BE57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983079" y="3331293"/>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46" name="Graphic 12">
              <a:extLst>
                <a:ext uri="{FF2B5EF4-FFF2-40B4-BE49-F238E27FC236}">
                  <a16:creationId xmlns:a16="http://schemas.microsoft.com/office/drawing/2014/main" id="{6E6DDDD8-737D-4E46-B445-AA04E56BD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31877" y="4207203"/>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47" name="Graphic 15">
              <a:extLst>
                <a:ext uri="{FF2B5EF4-FFF2-40B4-BE49-F238E27FC236}">
                  <a16:creationId xmlns:a16="http://schemas.microsoft.com/office/drawing/2014/main" id="{C9F66857-2EF8-4463-BE6B-0E88356273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8" name="Graphic 15">
              <a:extLst>
                <a:ext uri="{FF2B5EF4-FFF2-40B4-BE49-F238E27FC236}">
                  <a16:creationId xmlns:a16="http://schemas.microsoft.com/office/drawing/2014/main" id="{11DA632B-97A1-4486-8F6A-1334D68142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C8F9C102-1BB5-442E-8596-CD0923CF7D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TextBox 4">
            <a:extLst>
              <a:ext uri="{FF2B5EF4-FFF2-40B4-BE49-F238E27FC236}">
                <a16:creationId xmlns:a16="http://schemas.microsoft.com/office/drawing/2014/main" id="{78E673FE-3991-4640-9C0E-ED198561C276}"/>
              </a:ext>
            </a:extLst>
          </p:cNvPr>
          <p:cNvSpPr txBox="1"/>
          <p:nvPr/>
        </p:nvSpPr>
        <p:spPr>
          <a:xfrm>
            <a:off x="327603" y="964767"/>
            <a:ext cx="4281719" cy="1200329"/>
          </a:xfrm>
          <a:prstGeom prst="rect">
            <a:avLst/>
          </a:prstGeom>
          <a:noFill/>
        </p:spPr>
        <p:txBody>
          <a:bodyPr wrap="square" rtlCol="0">
            <a:spAutoFit/>
          </a:bodyPr>
          <a:lstStyle/>
          <a:p>
            <a:r>
              <a:rPr lang="en-US" sz="3600" i="0" dirty="0">
                <a:latin typeface="+mj-lt"/>
              </a:rPr>
              <a:t>Heart disease of </a:t>
            </a:r>
            <a:r>
              <a:rPr lang="en-US" sz="3600" i="0" dirty="0" err="1">
                <a:solidFill>
                  <a:srgbClr val="FF0000"/>
                </a:solidFill>
                <a:latin typeface="+mj-lt"/>
              </a:rPr>
              <a:t>FastingBS</a:t>
            </a:r>
            <a:endParaRPr lang="en-US" sz="3600" dirty="0">
              <a:latin typeface="+mj-lt"/>
            </a:endParaRPr>
          </a:p>
        </p:txBody>
      </p:sp>
    </p:spTree>
    <p:extLst>
      <p:ext uri="{BB962C8B-B14F-4D97-AF65-F5344CB8AC3E}">
        <p14:creationId xmlns:p14="http://schemas.microsoft.com/office/powerpoint/2010/main" val="219358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F420BC5C-C418-4843-B04B-6918968D09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4963D10-F655-0746-BED5-F7A2B5957E8E}"/>
              </a:ext>
            </a:extLst>
          </p:cNvPr>
          <p:cNvSpPr>
            <a:spLocks noGrp="1"/>
          </p:cNvSpPr>
          <p:nvPr>
            <p:ph type="title"/>
          </p:nvPr>
        </p:nvSpPr>
        <p:spPr>
          <a:xfrm>
            <a:off x="517871" y="976160"/>
            <a:ext cx="4767930" cy="1848734"/>
          </a:xfrm>
        </p:spPr>
        <p:txBody>
          <a:bodyPr vert="horz" lIns="91440" tIns="45720" rIns="91440" bIns="45720" rtlCol="0" anchor="b">
            <a:normAutofit/>
          </a:bodyPr>
          <a:lstStyle/>
          <a:p>
            <a:pPr>
              <a:lnSpc>
                <a:spcPct val="90000"/>
              </a:lnSpc>
            </a:pPr>
            <a:br>
              <a:rPr lang="en-US" sz="3100"/>
            </a:br>
            <a:r>
              <a:rPr lang="en-US" sz="3100"/>
              <a:t>ST: 66%</a:t>
            </a:r>
            <a:br>
              <a:rPr lang="en-US" sz="3100"/>
            </a:br>
            <a:r>
              <a:rPr lang="en-US" sz="3100"/>
              <a:t>LVH: 56.38%</a:t>
            </a:r>
            <a:br>
              <a:rPr lang="en-US" sz="3100"/>
            </a:br>
            <a:r>
              <a:rPr lang="en-US" sz="3100"/>
              <a:t>NORMAL:51.63%</a:t>
            </a:r>
          </a:p>
        </p:txBody>
      </p:sp>
      <p:sp>
        <p:nvSpPr>
          <p:cNvPr id="137" name="Freeform: Shape 136">
            <a:extLst>
              <a:ext uri="{FF2B5EF4-FFF2-40B4-BE49-F238E27FC236}">
                <a16:creationId xmlns:a16="http://schemas.microsoft.com/office/drawing/2014/main" id="{13E5F285-BD95-4989-B20B-778990159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21648"/>
            <a:ext cx="1839951" cy="1423657"/>
          </a:xfrm>
          <a:custGeom>
            <a:avLst/>
            <a:gdLst>
              <a:gd name="connsiteX0" fmla="*/ 0 w 2331138"/>
              <a:gd name="connsiteY0" fmla="*/ 0 h 3352676"/>
              <a:gd name="connsiteX1" fmla="*/ 2331138 w 2331138"/>
              <a:gd name="connsiteY1" fmla="*/ 0 h 3352676"/>
              <a:gd name="connsiteX2" fmla="*/ 2331138 w 2331138"/>
              <a:gd name="connsiteY2" fmla="*/ 3352676 h 3352676"/>
              <a:gd name="connsiteX3" fmla="*/ 2097210 w 2331138"/>
              <a:gd name="connsiteY3" fmla="*/ 3226228 h 3352676"/>
              <a:gd name="connsiteX4" fmla="*/ 214881 w 2331138"/>
              <a:gd name="connsiteY4" fmla="*/ 1176738 h 3352676"/>
              <a:gd name="connsiteX5" fmla="*/ 1129 w 2331138"/>
              <a:gd name="connsiteY5" fmla="*/ 67475 h 3352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31138" h="3352676">
                <a:moveTo>
                  <a:pt x="0" y="0"/>
                </a:moveTo>
                <a:lnTo>
                  <a:pt x="2331138" y="0"/>
                </a:lnTo>
                <a:lnTo>
                  <a:pt x="2331138" y="3352676"/>
                </a:lnTo>
                <a:lnTo>
                  <a:pt x="2097210" y="3226228"/>
                </a:lnTo>
                <a:cubicBezTo>
                  <a:pt x="1273150" y="2744079"/>
                  <a:pt x="560886" y="2027200"/>
                  <a:pt x="214881" y="1176738"/>
                </a:cubicBezTo>
                <a:cubicBezTo>
                  <a:pt x="72781" y="827511"/>
                  <a:pt x="14297" y="430630"/>
                  <a:pt x="1129" y="67475"/>
                </a:cubicBez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39" name="Graphic 78">
            <a:extLst>
              <a:ext uri="{FF2B5EF4-FFF2-40B4-BE49-F238E27FC236}">
                <a16:creationId xmlns:a16="http://schemas.microsoft.com/office/drawing/2014/main" id="{6C02F4BE-6538-4CAD-B506-5FEB41D378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4415" y="3039261"/>
            <a:ext cx="1020166" cy="45718"/>
            <a:chOff x="4886325" y="3371754"/>
            <a:chExt cx="2418492" cy="113728"/>
          </a:xfrm>
          <a:solidFill>
            <a:schemeClr val="accent1"/>
          </a:solidFill>
        </p:grpSpPr>
        <p:sp>
          <p:nvSpPr>
            <p:cNvPr id="140" name="Graphic 78">
              <a:extLst>
                <a:ext uri="{FF2B5EF4-FFF2-40B4-BE49-F238E27FC236}">
                  <a16:creationId xmlns:a16="http://schemas.microsoft.com/office/drawing/2014/main" id="{3937246C-D7B5-4CC9-B979-0999DFD5BF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41" name="Graphic 78">
              <a:extLst>
                <a:ext uri="{FF2B5EF4-FFF2-40B4-BE49-F238E27FC236}">
                  <a16:creationId xmlns:a16="http://schemas.microsoft.com/office/drawing/2014/main" id="{559392DF-C926-44F7-920D-C232D60C05F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42" name="Graphic 78">
                <a:extLst>
                  <a:ext uri="{FF2B5EF4-FFF2-40B4-BE49-F238E27FC236}">
                    <a16:creationId xmlns:a16="http://schemas.microsoft.com/office/drawing/2014/main" id="{437FE2E3-579D-4AA7-8775-C78D1D5631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43" name="Graphic 78">
                <a:extLst>
                  <a:ext uri="{FF2B5EF4-FFF2-40B4-BE49-F238E27FC236}">
                    <a16:creationId xmlns:a16="http://schemas.microsoft.com/office/drawing/2014/main" id="{A6A05323-CAFA-4D34-83D6-3B23B02085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44" name="Graphic 78">
                <a:extLst>
                  <a:ext uri="{FF2B5EF4-FFF2-40B4-BE49-F238E27FC236}">
                    <a16:creationId xmlns:a16="http://schemas.microsoft.com/office/drawing/2014/main" id="{D49C45E0-CA07-4FD4-9097-BF313F498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5" name="Graphic 78">
                <a:extLst>
                  <a:ext uri="{FF2B5EF4-FFF2-40B4-BE49-F238E27FC236}">
                    <a16:creationId xmlns:a16="http://schemas.microsoft.com/office/drawing/2014/main" id="{1EC741B7-EEE8-43D3-9F8E-C2B4DD1965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8" name="TextBox 7">
            <a:extLst>
              <a:ext uri="{FF2B5EF4-FFF2-40B4-BE49-F238E27FC236}">
                <a16:creationId xmlns:a16="http://schemas.microsoft.com/office/drawing/2014/main" id="{8969385B-CAF5-9C45-B29C-EB1E35569521}"/>
              </a:ext>
            </a:extLst>
          </p:cNvPr>
          <p:cNvSpPr txBox="1"/>
          <p:nvPr/>
        </p:nvSpPr>
        <p:spPr>
          <a:xfrm>
            <a:off x="517871" y="3299404"/>
            <a:ext cx="4767930" cy="2745750"/>
          </a:xfrm>
          <a:prstGeom prst="rect">
            <a:avLst/>
          </a:prstGeom>
        </p:spPr>
        <p:txBody>
          <a:bodyPr vert="horz" lIns="91440" tIns="45720" rIns="91440" bIns="45720" rtlCol="0">
            <a:normAutofit/>
          </a:bodyPr>
          <a:lstStyle/>
          <a:p>
            <a:pPr>
              <a:lnSpc>
                <a:spcPct val="110000"/>
              </a:lnSpc>
              <a:spcAft>
                <a:spcPts val="600"/>
              </a:spcAft>
              <a:buFont typeface="Arial" panose="020B0604020202020204" pitchFamily="34" charset="0"/>
            </a:pPr>
            <a:r>
              <a:rPr lang="en-US" sz="2000" i="0"/>
              <a:t>Heart disease incidence of Resting ECG</a:t>
            </a:r>
            <a:endParaRPr lang="en-US" sz="2000"/>
          </a:p>
        </p:txBody>
      </p:sp>
      <p:pic>
        <p:nvPicPr>
          <p:cNvPr id="19" name="Picture 18" descr="Chart, pie chart&#10;&#10;Description automatically generated">
            <a:extLst>
              <a:ext uri="{FF2B5EF4-FFF2-40B4-BE49-F238E27FC236}">
                <a16:creationId xmlns:a16="http://schemas.microsoft.com/office/drawing/2014/main" id="{0511402E-E6A3-F84F-B956-3390831A010F}"/>
              </a:ext>
            </a:extLst>
          </p:cNvPr>
          <p:cNvPicPr>
            <a:picLocks noChangeAspect="1"/>
          </p:cNvPicPr>
          <p:nvPr/>
        </p:nvPicPr>
        <p:blipFill>
          <a:blip r:embed="rId2"/>
          <a:stretch>
            <a:fillRect/>
          </a:stretch>
        </p:blipFill>
        <p:spPr>
          <a:xfrm>
            <a:off x="5995454" y="642257"/>
            <a:ext cx="2655505" cy="2695945"/>
          </a:xfrm>
          <a:prstGeom prst="rect">
            <a:avLst/>
          </a:prstGeom>
        </p:spPr>
      </p:pic>
      <p:pic>
        <p:nvPicPr>
          <p:cNvPr id="10" name="Picture 9" descr="Chart, pie chart&#10;&#10;Description automatically generated">
            <a:extLst>
              <a:ext uri="{FF2B5EF4-FFF2-40B4-BE49-F238E27FC236}">
                <a16:creationId xmlns:a16="http://schemas.microsoft.com/office/drawing/2014/main" id="{51CE7490-9873-5848-A919-67654B098D68}"/>
              </a:ext>
            </a:extLst>
          </p:cNvPr>
          <p:cNvPicPr>
            <a:picLocks noChangeAspect="1"/>
          </p:cNvPicPr>
          <p:nvPr/>
        </p:nvPicPr>
        <p:blipFill>
          <a:blip r:embed="rId3"/>
          <a:stretch>
            <a:fillRect/>
          </a:stretch>
        </p:blipFill>
        <p:spPr>
          <a:xfrm>
            <a:off x="8933010" y="642257"/>
            <a:ext cx="2674548" cy="2695945"/>
          </a:xfrm>
          <a:prstGeom prst="rect">
            <a:avLst/>
          </a:prstGeom>
        </p:spPr>
      </p:pic>
      <p:pic>
        <p:nvPicPr>
          <p:cNvPr id="21" name="Picture 20" descr="Chart, pie chart&#10;&#10;Description automatically generated">
            <a:extLst>
              <a:ext uri="{FF2B5EF4-FFF2-40B4-BE49-F238E27FC236}">
                <a16:creationId xmlns:a16="http://schemas.microsoft.com/office/drawing/2014/main" id="{6A441EB9-E588-2340-B696-677B4BBAC37F}"/>
              </a:ext>
            </a:extLst>
          </p:cNvPr>
          <p:cNvPicPr>
            <a:picLocks noChangeAspect="1"/>
          </p:cNvPicPr>
          <p:nvPr/>
        </p:nvPicPr>
        <p:blipFill>
          <a:blip r:embed="rId4"/>
          <a:stretch>
            <a:fillRect/>
          </a:stretch>
        </p:blipFill>
        <p:spPr>
          <a:xfrm>
            <a:off x="5981974" y="3536853"/>
            <a:ext cx="2682464" cy="2695945"/>
          </a:xfrm>
          <a:prstGeom prst="rect">
            <a:avLst/>
          </a:prstGeom>
        </p:spPr>
      </p:pic>
      <p:pic>
        <p:nvPicPr>
          <p:cNvPr id="4" name="Content Placeholder 3" descr="Chart, histogram&#10;&#10;Description automatically generated">
            <a:extLst>
              <a:ext uri="{FF2B5EF4-FFF2-40B4-BE49-F238E27FC236}">
                <a16:creationId xmlns:a16="http://schemas.microsoft.com/office/drawing/2014/main" id="{B3410A64-2122-8841-833D-69592CB008DE}"/>
              </a:ext>
            </a:extLst>
          </p:cNvPr>
          <p:cNvPicPr>
            <a:picLocks noGrp="1" noChangeAspect="1"/>
          </p:cNvPicPr>
          <p:nvPr>
            <p:ph idx="1"/>
          </p:nvPr>
        </p:nvPicPr>
        <p:blipFill rotWithShape="1">
          <a:blip r:embed="rId5"/>
          <a:srcRect r="4796" b="-3"/>
          <a:stretch/>
        </p:blipFill>
        <p:spPr>
          <a:xfrm>
            <a:off x="8888515" y="3723689"/>
            <a:ext cx="2763539" cy="2322272"/>
          </a:xfrm>
          <a:prstGeom prst="rect">
            <a:avLst/>
          </a:prstGeom>
        </p:spPr>
      </p:pic>
      <p:sp>
        <p:nvSpPr>
          <p:cNvPr id="147" name="Freeform: Shape 146">
            <a:extLst>
              <a:ext uri="{FF2B5EF4-FFF2-40B4-BE49-F238E27FC236}">
                <a16:creationId xmlns:a16="http://schemas.microsoft.com/office/drawing/2014/main" id="{6B6061A8-D267-4967-AF47-C3CC451385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899042" y="5602884"/>
            <a:ext cx="4292956" cy="1255116"/>
          </a:xfrm>
          <a:custGeom>
            <a:avLst/>
            <a:gdLst>
              <a:gd name="connsiteX0" fmla="*/ 0 w 4238069"/>
              <a:gd name="connsiteY0" fmla="*/ 0 h 1903025"/>
              <a:gd name="connsiteX1" fmla="*/ 113310 w 4238069"/>
              <a:gd name="connsiteY1" fmla="*/ 8960 h 1903025"/>
              <a:gd name="connsiteX2" fmla="*/ 291503 w 4238069"/>
              <a:gd name="connsiteY2" fmla="*/ 37000 h 1903025"/>
              <a:gd name="connsiteX3" fmla="*/ 3082930 w 4238069"/>
              <a:gd name="connsiteY3" fmla="*/ 1104916 h 1903025"/>
              <a:gd name="connsiteX4" fmla="*/ 3881548 w 4238069"/>
              <a:gd name="connsiteY4" fmla="*/ 1668276 h 1903025"/>
              <a:gd name="connsiteX5" fmla="*/ 4238069 w 4238069"/>
              <a:gd name="connsiteY5" fmla="*/ 1903025 h 1903025"/>
              <a:gd name="connsiteX6" fmla="*/ 0 w 4238069"/>
              <a:gd name="connsiteY6" fmla="*/ 1903025 h 1903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8069" h="1903025">
                <a:moveTo>
                  <a:pt x="0" y="0"/>
                </a:moveTo>
                <a:lnTo>
                  <a:pt x="113310" y="8960"/>
                </a:lnTo>
                <a:cubicBezTo>
                  <a:pt x="173365" y="16155"/>
                  <a:pt x="232870" y="25632"/>
                  <a:pt x="291503" y="37000"/>
                </a:cubicBezTo>
                <a:cubicBezTo>
                  <a:pt x="1250780" y="222537"/>
                  <a:pt x="2264787" y="499636"/>
                  <a:pt x="3082930" y="1104916"/>
                </a:cubicBezTo>
                <a:cubicBezTo>
                  <a:pt x="3348371" y="1301283"/>
                  <a:pt x="3614239" y="1488349"/>
                  <a:pt x="3881548" y="1668276"/>
                </a:cubicBezTo>
                <a:lnTo>
                  <a:pt x="4238069" y="1903025"/>
                </a:lnTo>
                <a:lnTo>
                  <a:pt x="0" y="1903025"/>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49" name="Group 148">
            <a:extLst>
              <a:ext uri="{FF2B5EF4-FFF2-40B4-BE49-F238E27FC236}">
                <a16:creationId xmlns:a16="http://schemas.microsoft.com/office/drawing/2014/main" id="{12DB770A-658D-4212-9BF2-236070D5D7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8868345" y="5736410"/>
            <a:ext cx="886141" cy="802496"/>
            <a:chOff x="10948005" y="3272152"/>
            <a:chExt cx="868640" cy="786648"/>
          </a:xfrm>
          <a:solidFill>
            <a:schemeClr val="accent6"/>
          </a:solidFill>
        </p:grpSpPr>
        <p:sp>
          <p:nvSpPr>
            <p:cNvPr id="150" name="Freeform: Shape 149">
              <a:extLst>
                <a:ext uri="{FF2B5EF4-FFF2-40B4-BE49-F238E27FC236}">
                  <a16:creationId xmlns:a16="http://schemas.microsoft.com/office/drawing/2014/main" id="{A9B99195-76A3-4B90-8F45-BAEF05699C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51" name="Freeform: Shape 150">
              <a:extLst>
                <a:ext uri="{FF2B5EF4-FFF2-40B4-BE49-F238E27FC236}">
                  <a16:creationId xmlns:a16="http://schemas.microsoft.com/office/drawing/2014/main" id="{F1029419-581A-4B40-B3E3-BD5931F99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52" name="Freeform: Shape 151">
              <a:extLst>
                <a:ext uri="{FF2B5EF4-FFF2-40B4-BE49-F238E27FC236}">
                  <a16:creationId xmlns:a16="http://schemas.microsoft.com/office/drawing/2014/main" id="{38F181C6-C3A7-463D-B837-E6FB1B0801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53" name="Graphic 12">
              <a:extLst>
                <a:ext uri="{FF2B5EF4-FFF2-40B4-BE49-F238E27FC236}">
                  <a16:creationId xmlns:a16="http://schemas.microsoft.com/office/drawing/2014/main" id="{FB6F6AFA-67F5-4D3A-839B-6B3980B6FC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54" name="Graphic 15">
              <a:extLst>
                <a:ext uri="{FF2B5EF4-FFF2-40B4-BE49-F238E27FC236}">
                  <a16:creationId xmlns:a16="http://schemas.microsoft.com/office/drawing/2014/main" id="{E9F49015-3756-46EC-AF1A-2F33219CB1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55" name="Graphic 15">
              <a:extLst>
                <a:ext uri="{FF2B5EF4-FFF2-40B4-BE49-F238E27FC236}">
                  <a16:creationId xmlns:a16="http://schemas.microsoft.com/office/drawing/2014/main" id="{44C1E606-364B-4793-83A8-61AC96EDBE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4D62BB33-881E-4E43-A746-75C1E7C322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0957250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4" name="Freeform: Shape 53">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56" name="Group 55">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57" name="Freeform: Shape 56">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8" name="Freeform: Shape 57">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9" name="Freeform: Shape 58">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60"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61"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62"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5" name="Freeform: Shape 64">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67"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68" name="Graphic 78">
              <a:extLst>
                <a:ext uri="{FF2B5EF4-FFF2-40B4-BE49-F238E27FC236}">
                  <a16:creationId xmlns:a16="http://schemas.microsoft.com/office/drawing/2014/main" id="{5E279D86-4533-45F1-B0AA-D237399A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69" name="Graphic 78">
              <a:extLst>
                <a:ext uri="{FF2B5EF4-FFF2-40B4-BE49-F238E27FC236}">
                  <a16:creationId xmlns:a16="http://schemas.microsoft.com/office/drawing/2014/main" id="{764FD722-CB31-4326-ADD8-CBA52FD1FF5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70" name="Graphic 78">
                <a:extLst>
                  <a:ext uri="{FF2B5EF4-FFF2-40B4-BE49-F238E27FC236}">
                    <a16:creationId xmlns:a16="http://schemas.microsoft.com/office/drawing/2014/main" id="{24E4BCEC-8B0A-444E-8509-1B3BB0449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71" name="Graphic 78">
                <a:extLst>
                  <a:ext uri="{FF2B5EF4-FFF2-40B4-BE49-F238E27FC236}">
                    <a16:creationId xmlns:a16="http://schemas.microsoft.com/office/drawing/2014/main" id="{9DB36622-1DC7-4B17-8984-588BA8999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72" name="Graphic 78">
                <a:extLst>
                  <a:ext uri="{FF2B5EF4-FFF2-40B4-BE49-F238E27FC236}">
                    <a16:creationId xmlns:a16="http://schemas.microsoft.com/office/drawing/2014/main" id="{51B97AF0-1974-42B9-B5FC-A332C52E8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73" name="Graphic 78">
                <a:extLst>
                  <a:ext uri="{FF2B5EF4-FFF2-40B4-BE49-F238E27FC236}">
                    <a16:creationId xmlns:a16="http://schemas.microsoft.com/office/drawing/2014/main" id="{95A298AD-BE5D-4BE1-8CDF-DBFB42D63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75" name="Rectangle 74">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DD57A5ED-626B-2742-9009-C8EDA15876F7}"/>
              </a:ext>
            </a:extLst>
          </p:cNvPr>
          <p:cNvSpPr>
            <a:spLocks noGrp="1"/>
          </p:cNvSpPr>
          <p:nvPr>
            <p:ph type="title"/>
          </p:nvPr>
        </p:nvSpPr>
        <p:spPr>
          <a:xfrm>
            <a:off x="478977" y="3066372"/>
            <a:ext cx="4884481" cy="2940149"/>
          </a:xfrm>
        </p:spPr>
        <p:txBody>
          <a:bodyPr vert="horz" lIns="91440" tIns="45720" rIns="91440" bIns="45720" rtlCol="0" anchor="b">
            <a:normAutofit/>
          </a:bodyPr>
          <a:lstStyle/>
          <a:p>
            <a:pPr>
              <a:lnSpc>
                <a:spcPct val="90000"/>
              </a:lnSpc>
            </a:pPr>
            <a:br>
              <a:rPr lang="en-US" sz="3400" dirty="0"/>
            </a:br>
            <a:br>
              <a:rPr lang="en-US" sz="3400" dirty="0"/>
            </a:br>
            <a:r>
              <a:rPr lang="en-US" sz="3400" dirty="0" err="1"/>
              <a:t>MaxHR</a:t>
            </a:r>
            <a:r>
              <a:rPr lang="en-US" sz="3400" dirty="0"/>
              <a:t> </a:t>
            </a:r>
            <a:r>
              <a:rPr lang="zh-CN" altLang="en-US" sz="3400" dirty="0"/>
              <a:t>：</a:t>
            </a:r>
            <a:r>
              <a:rPr lang="en-US" sz="3400" dirty="0"/>
              <a:t>60 to 130</a:t>
            </a:r>
            <a:br>
              <a:rPr lang="en-US" sz="3400" dirty="0"/>
            </a:br>
            <a:br>
              <a:rPr lang="en-US" sz="3400" dirty="0"/>
            </a:br>
            <a:endParaRPr lang="en-US" sz="3400" dirty="0"/>
          </a:p>
        </p:txBody>
      </p:sp>
      <p:grpSp>
        <p:nvGrpSpPr>
          <p:cNvPr id="77" name="Graphic 78">
            <a:extLst>
              <a:ext uri="{FF2B5EF4-FFF2-40B4-BE49-F238E27FC236}">
                <a16:creationId xmlns:a16="http://schemas.microsoft.com/office/drawing/2014/main" id="{06B4C967-D337-479B-87CA-7587B7FCFF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352" y="3267662"/>
            <a:ext cx="972241" cy="45718"/>
            <a:chOff x="4886325" y="3371754"/>
            <a:chExt cx="2418492" cy="113728"/>
          </a:xfrm>
          <a:solidFill>
            <a:schemeClr val="accent1"/>
          </a:solidFill>
        </p:grpSpPr>
        <p:sp>
          <p:nvSpPr>
            <p:cNvPr id="78" name="Graphic 78">
              <a:extLst>
                <a:ext uri="{FF2B5EF4-FFF2-40B4-BE49-F238E27FC236}">
                  <a16:creationId xmlns:a16="http://schemas.microsoft.com/office/drawing/2014/main" id="{6EF1A9DB-7052-4254-8534-9AAED6F6B6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79" name="Graphic 78">
              <a:extLst>
                <a:ext uri="{FF2B5EF4-FFF2-40B4-BE49-F238E27FC236}">
                  <a16:creationId xmlns:a16="http://schemas.microsoft.com/office/drawing/2014/main" id="{55D44775-F9E3-4142-8CDB-277AEF2F388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80" name="Graphic 78">
                <a:extLst>
                  <a:ext uri="{FF2B5EF4-FFF2-40B4-BE49-F238E27FC236}">
                    <a16:creationId xmlns:a16="http://schemas.microsoft.com/office/drawing/2014/main" id="{93BB9C83-6DC3-450C-BFAD-0CB5EAD29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81" name="Graphic 78">
                <a:extLst>
                  <a:ext uri="{FF2B5EF4-FFF2-40B4-BE49-F238E27FC236}">
                    <a16:creationId xmlns:a16="http://schemas.microsoft.com/office/drawing/2014/main" id="{4E01AF91-A65B-4AE1-96C9-4168BD8F90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82" name="Graphic 78">
                <a:extLst>
                  <a:ext uri="{FF2B5EF4-FFF2-40B4-BE49-F238E27FC236}">
                    <a16:creationId xmlns:a16="http://schemas.microsoft.com/office/drawing/2014/main" id="{0AD45C08-DFB9-441F-A901-BCB9B03058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83" name="Graphic 78">
                <a:extLst>
                  <a:ext uri="{FF2B5EF4-FFF2-40B4-BE49-F238E27FC236}">
                    <a16:creationId xmlns:a16="http://schemas.microsoft.com/office/drawing/2014/main" id="{E05BEC0E-4EE4-42C4-BF0B-15F9AC5181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85" name="Freeform: Shape 84">
            <a:extLst>
              <a:ext uri="{FF2B5EF4-FFF2-40B4-BE49-F238E27FC236}">
                <a16:creationId xmlns:a16="http://schemas.microsoft.com/office/drawing/2014/main" id="{752C2BA4-3BBE-4D22-A0D9-8D2A7B8F1C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5918708"/>
            <a:ext cx="4187283" cy="93929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 name="Content Placeholder 3" descr="Chart, histogram&#10;&#10;Description automatically generated">
            <a:extLst>
              <a:ext uri="{FF2B5EF4-FFF2-40B4-BE49-F238E27FC236}">
                <a16:creationId xmlns:a16="http://schemas.microsoft.com/office/drawing/2014/main" id="{17BE8108-8B9B-D146-A80E-FCFB1B2A72DE}"/>
              </a:ext>
            </a:extLst>
          </p:cNvPr>
          <p:cNvPicPr>
            <a:picLocks noGrp="1" noChangeAspect="1"/>
          </p:cNvPicPr>
          <p:nvPr>
            <p:ph idx="1"/>
          </p:nvPr>
        </p:nvPicPr>
        <p:blipFill>
          <a:blip r:embed="rId2"/>
          <a:stretch>
            <a:fillRect/>
          </a:stretch>
        </p:blipFill>
        <p:spPr>
          <a:xfrm>
            <a:off x="5961842" y="1127325"/>
            <a:ext cx="5683149" cy="4603350"/>
          </a:xfrm>
          <a:prstGeom prst="rect">
            <a:avLst/>
          </a:prstGeom>
        </p:spPr>
      </p:pic>
      <p:sp>
        <p:nvSpPr>
          <p:cNvPr id="87" name="Freeform: Shape 86">
            <a:extLst>
              <a:ext uri="{FF2B5EF4-FFF2-40B4-BE49-F238E27FC236}">
                <a16:creationId xmlns:a16="http://schemas.microsoft.com/office/drawing/2014/main" id="{82AA7049-B18D-49D6-AD7D-DBB9E19FB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713190" y="-534982"/>
            <a:ext cx="943826" cy="2013794"/>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89" name="Group 88">
            <a:extLst>
              <a:ext uri="{FF2B5EF4-FFF2-40B4-BE49-F238E27FC236}">
                <a16:creationId xmlns:a16="http://schemas.microsoft.com/office/drawing/2014/main" id="{3850DB66-16D1-4953-A6E3-FCA3DC5F27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35690" y="349252"/>
            <a:ext cx="886142" cy="693398"/>
            <a:chOff x="10948005" y="3379098"/>
            <a:chExt cx="868640" cy="679702"/>
          </a:xfrm>
          <a:solidFill>
            <a:schemeClr val="accent6"/>
          </a:solidFill>
        </p:grpSpPr>
        <p:sp>
          <p:nvSpPr>
            <p:cNvPr id="90" name="Freeform: Shape 89">
              <a:extLst>
                <a:ext uri="{FF2B5EF4-FFF2-40B4-BE49-F238E27FC236}">
                  <a16:creationId xmlns:a16="http://schemas.microsoft.com/office/drawing/2014/main" id="{D698AB2F-1D17-4249-81CB-9A41D46B8E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91" name="Freeform: Shape 90">
              <a:extLst>
                <a:ext uri="{FF2B5EF4-FFF2-40B4-BE49-F238E27FC236}">
                  <a16:creationId xmlns:a16="http://schemas.microsoft.com/office/drawing/2014/main" id="{F5301961-8687-4ADB-8043-4065F4707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92" name="Graphic 15">
              <a:extLst>
                <a:ext uri="{FF2B5EF4-FFF2-40B4-BE49-F238E27FC236}">
                  <a16:creationId xmlns:a16="http://schemas.microsoft.com/office/drawing/2014/main" id="{9DC20816-893A-4201-AA91-22F71E46F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93" name="Graphic 15">
              <a:extLst>
                <a:ext uri="{FF2B5EF4-FFF2-40B4-BE49-F238E27FC236}">
                  <a16:creationId xmlns:a16="http://schemas.microsoft.com/office/drawing/2014/main" id="{866D1F4E-BA21-44F3-A97A-E979C5FE78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B35EADCB-1DB5-4B69-892B-14567F5280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TextBox 4">
            <a:extLst>
              <a:ext uri="{FF2B5EF4-FFF2-40B4-BE49-F238E27FC236}">
                <a16:creationId xmlns:a16="http://schemas.microsoft.com/office/drawing/2014/main" id="{9A0D657E-DB10-4341-9713-DBDBB2431531}"/>
              </a:ext>
            </a:extLst>
          </p:cNvPr>
          <p:cNvSpPr txBox="1"/>
          <p:nvPr/>
        </p:nvSpPr>
        <p:spPr>
          <a:xfrm>
            <a:off x="386570" y="1475678"/>
            <a:ext cx="5188702" cy="1200329"/>
          </a:xfrm>
          <a:prstGeom prst="rect">
            <a:avLst/>
          </a:prstGeom>
          <a:noFill/>
        </p:spPr>
        <p:txBody>
          <a:bodyPr wrap="square" rtlCol="0">
            <a:spAutoFit/>
          </a:bodyPr>
          <a:lstStyle/>
          <a:p>
            <a:r>
              <a:rPr lang="en-US" altLang="zh-CN" sz="3600" dirty="0">
                <a:latin typeface="+mj-lt"/>
              </a:rPr>
              <a:t>H</a:t>
            </a:r>
            <a:r>
              <a:rPr lang="en-US" sz="3600" dirty="0">
                <a:latin typeface="+mj-lt"/>
              </a:rPr>
              <a:t>eart disease incidence of </a:t>
            </a:r>
            <a:r>
              <a:rPr lang="en-US" sz="3600" dirty="0" err="1">
                <a:solidFill>
                  <a:srgbClr val="FF0000"/>
                </a:solidFill>
                <a:latin typeface="+mj-lt"/>
              </a:rPr>
              <a:t>MaxHR</a:t>
            </a:r>
            <a:endParaRPr lang="en-US" sz="3600" dirty="0">
              <a:latin typeface="+mj-lt"/>
            </a:endParaRPr>
          </a:p>
        </p:txBody>
      </p:sp>
    </p:spTree>
    <p:extLst>
      <p:ext uri="{BB962C8B-B14F-4D97-AF65-F5344CB8AC3E}">
        <p14:creationId xmlns:p14="http://schemas.microsoft.com/office/powerpoint/2010/main" val="1724558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4" name="Rectangle 203">
            <a:extLst>
              <a:ext uri="{FF2B5EF4-FFF2-40B4-BE49-F238E27FC236}">
                <a16:creationId xmlns:a16="http://schemas.microsoft.com/office/drawing/2014/main" id="{142D98E1-37D2-4470-BF74-845E89795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25E74396-3E5C-3B4D-B54A-830AE306B3BA}"/>
              </a:ext>
            </a:extLst>
          </p:cNvPr>
          <p:cNvSpPr>
            <a:spLocks noGrp="1"/>
          </p:cNvSpPr>
          <p:nvPr>
            <p:ph type="title"/>
          </p:nvPr>
        </p:nvSpPr>
        <p:spPr>
          <a:xfrm>
            <a:off x="525718" y="775403"/>
            <a:ext cx="5374902" cy="2372968"/>
          </a:xfrm>
        </p:spPr>
        <p:txBody>
          <a:bodyPr vert="horz" lIns="91440" tIns="45720" rIns="91440" bIns="45720" rtlCol="0" anchor="t">
            <a:normAutofit/>
          </a:bodyPr>
          <a:lstStyle/>
          <a:p>
            <a:r>
              <a:rPr lang="en-US" sz="3300" dirty="0"/>
              <a:t>Heart disease incidence of </a:t>
            </a:r>
            <a:r>
              <a:rPr lang="en-US" sz="3300" dirty="0">
                <a:solidFill>
                  <a:srgbClr val="FF0000"/>
                </a:solidFill>
              </a:rPr>
              <a:t>Exercise Angina</a:t>
            </a:r>
            <a:br>
              <a:rPr lang="en-US" sz="3300" dirty="0"/>
            </a:br>
            <a:r>
              <a:rPr lang="en-US" sz="3300" dirty="0"/>
              <a:t>Y:85.15%</a:t>
            </a:r>
            <a:br>
              <a:rPr lang="en-US" sz="3300" dirty="0"/>
            </a:br>
            <a:r>
              <a:rPr lang="en-US" sz="3300" dirty="0"/>
              <a:t>N:35.10%</a:t>
            </a:r>
          </a:p>
        </p:txBody>
      </p:sp>
      <p:grpSp>
        <p:nvGrpSpPr>
          <p:cNvPr id="206" name="Graphic 78">
            <a:extLst>
              <a:ext uri="{FF2B5EF4-FFF2-40B4-BE49-F238E27FC236}">
                <a16:creationId xmlns:a16="http://schemas.microsoft.com/office/drawing/2014/main" id="{2EDC2578-BDB0-4118-975D-CFCE02823D4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34840" y="776109"/>
            <a:ext cx="972241" cy="45718"/>
            <a:chOff x="4886325" y="3371754"/>
            <a:chExt cx="2418492" cy="113728"/>
          </a:xfrm>
          <a:solidFill>
            <a:schemeClr val="accent1"/>
          </a:solidFill>
        </p:grpSpPr>
        <p:sp>
          <p:nvSpPr>
            <p:cNvPr id="207" name="Graphic 78">
              <a:extLst>
                <a:ext uri="{FF2B5EF4-FFF2-40B4-BE49-F238E27FC236}">
                  <a16:creationId xmlns:a16="http://schemas.microsoft.com/office/drawing/2014/main" id="{FB6536F0-4A9C-46C9-96E9-22CBB33E6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08" name="Graphic 78">
              <a:extLst>
                <a:ext uri="{FF2B5EF4-FFF2-40B4-BE49-F238E27FC236}">
                  <a16:creationId xmlns:a16="http://schemas.microsoft.com/office/drawing/2014/main" id="{DFD6A33A-F889-42D7-ADC2-DD9B88DF060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09" name="Graphic 78">
                <a:extLst>
                  <a:ext uri="{FF2B5EF4-FFF2-40B4-BE49-F238E27FC236}">
                    <a16:creationId xmlns:a16="http://schemas.microsoft.com/office/drawing/2014/main" id="{C375AFD7-9E86-4D19-B86E-C936D33B0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10" name="Graphic 78">
                <a:extLst>
                  <a:ext uri="{FF2B5EF4-FFF2-40B4-BE49-F238E27FC236}">
                    <a16:creationId xmlns:a16="http://schemas.microsoft.com/office/drawing/2014/main" id="{4102C78E-31A2-4DB3-8790-415EB0B48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11" name="Graphic 78">
                <a:extLst>
                  <a:ext uri="{FF2B5EF4-FFF2-40B4-BE49-F238E27FC236}">
                    <a16:creationId xmlns:a16="http://schemas.microsoft.com/office/drawing/2014/main" id="{4F3E144D-8167-438A-B67F-50F5D9C0C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12" name="Graphic 78">
                <a:extLst>
                  <a:ext uri="{FF2B5EF4-FFF2-40B4-BE49-F238E27FC236}">
                    <a16:creationId xmlns:a16="http://schemas.microsoft.com/office/drawing/2014/main" id="{4BE2135F-02C1-449F-B195-232E9AFDD6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188" name="Content Placeholder 187">
            <a:extLst>
              <a:ext uri="{FF2B5EF4-FFF2-40B4-BE49-F238E27FC236}">
                <a16:creationId xmlns:a16="http://schemas.microsoft.com/office/drawing/2014/main" id="{C77B3D55-5D66-9A08-9E59-8CF6BB32A8F0}"/>
              </a:ext>
            </a:extLst>
          </p:cNvPr>
          <p:cNvSpPr>
            <a:spLocks noGrp="1"/>
          </p:cNvSpPr>
          <p:nvPr>
            <p:ph idx="1"/>
          </p:nvPr>
        </p:nvSpPr>
        <p:spPr>
          <a:xfrm>
            <a:off x="6234840" y="1114690"/>
            <a:ext cx="5414327" cy="2029851"/>
          </a:xfrm>
        </p:spPr>
        <p:txBody>
          <a:bodyPr>
            <a:normAutofit/>
          </a:bodyPr>
          <a:lstStyle/>
          <a:p>
            <a:endParaRPr lang="en-US" dirty="0"/>
          </a:p>
        </p:txBody>
      </p:sp>
      <p:pic>
        <p:nvPicPr>
          <p:cNvPr id="10" name="Picture 9" descr="Chart, pie chart&#10;&#10;Description automatically generated">
            <a:extLst>
              <a:ext uri="{FF2B5EF4-FFF2-40B4-BE49-F238E27FC236}">
                <a16:creationId xmlns:a16="http://schemas.microsoft.com/office/drawing/2014/main" id="{9EAD973B-2541-6841-AD23-473E2D87D4B2}"/>
              </a:ext>
            </a:extLst>
          </p:cNvPr>
          <p:cNvPicPr>
            <a:picLocks noChangeAspect="1"/>
          </p:cNvPicPr>
          <p:nvPr/>
        </p:nvPicPr>
        <p:blipFill>
          <a:blip r:embed="rId2"/>
          <a:stretch>
            <a:fillRect/>
          </a:stretch>
        </p:blipFill>
        <p:spPr>
          <a:xfrm>
            <a:off x="953464" y="3442972"/>
            <a:ext cx="2708909" cy="2743200"/>
          </a:xfrm>
          <a:prstGeom prst="rect">
            <a:avLst/>
          </a:prstGeom>
        </p:spPr>
      </p:pic>
      <p:pic>
        <p:nvPicPr>
          <p:cNvPr id="19" name="Picture 18" descr="Chart, pie chart&#10;&#10;Description automatically generated">
            <a:extLst>
              <a:ext uri="{FF2B5EF4-FFF2-40B4-BE49-F238E27FC236}">
                <a16:creationId xmlns:a16="http://schemas.microsoft.com/office/drawing/2014/main" id="{1ABE4634-4029-C647-9725-91BD5A7564F0}"/>
              </a:ext>
            </a:extLst>
          </p:cNvPr>
          <p:cNvPicPr>
            <a:picLocks noChangeAspect="1"/>
          </p:cNvPicPr>
          <p:nvPr/>
        </p:nvPicPr>
        <p:blipFill>
          <a:blip r:embed="rId3"/>
          <a:stretch>
            <a:fillRect/>
          </a:stretch>
        </p:blipFill>
        <p:spPr>
          <a:xfrm>
            <a:off x="4719253" y="3442972"/>
            <a:ext cx="2729483" cy="2743200"/>
          </a:xfrm>
          <a:prstGeom prst="rect">
            <a:avLst/>
          </a:prstGeom>
        </p:spPr>
      </p:pic>
      <p:pic>
        <p:nvPicPr>
          <p:cNvPr id="4" name="Content Placeholder 3" descr="Chart, bar chart&#10;&#10;Description automatically generated">
            <a:extLst>
              <a:ext uri="{FF2B5EF4-FFF2-40B4-BE49-F238E27FC236}">
                <a16:creationId xmlns:a16="http://schemas.microsoft.com/office/drawing/2014/main" id="{5D2BD35F-9692-A942-BAA7-7229CF555880}"/>
              </a:ext>
            </a:extLst>
          </p:cNvPr>
          <p:cNvPicPr>
            <a:picLocks noChangeAspect="1"/>
          </p:cNvPicPr>
          <p:nvPr/>
        </p:nvPicPr>
        <p:blipFill rotWithShape="1">
          <a:blip r:embed="rId4"/>
          <a:srcRect t="6319" r="-3" b="5831"/>
          <a:stretch/>
        </p:blipFill>
        <p:spPr>
          <a:xfrm>
            <a:off x="8077870" y="3534681"/>
            <a:ext cx="3564401" cy="2559782"/>
          </a:xfrm>
          <a:prstGeom prst="rect">
            <a:avLst/>
          </a:prstGeom>
        </p:spPr>
      </p:pic>
      <p:sp>
        <p:nvSpPr>
          <p:cNvPr id="214" name="Freeform: Shape 213">
            <a:extLst>
              <a:ext uri="{FF2B5EF4-FFF2-40B4-BE49-F238E27FC236}">
                <a16:creationId xmlns:a16="http://schemas.microsoft.com/office/drawing/2014/main" id="{E1BEDD21-8CC9-4E04-B8CF-CE59786DF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6006"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16" name="Group 215">
            <a:extLst>
              <a:ext uri="{FF2B5EF4-FFF2-40B4-BE49-F238E27FC236}">
                <a16:creationId xmlns:a16="http://schemas.microsoft.com/office/drawing/2014/main" id="{A6DA475A-533E-4A16-A83E-0171FFB6D8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10732601" y="5351135"/>
            <a:ext cx="886141" cy="802496"/>
            <a:chOff x="10948005" y="3272152"/>
            <a:chExt cx="868640" cy="786648"/>
          </a:xfrm>
          <a:solidFill>
            <a:schemeClr val="accent1"/>
          </a:solidFill>
        </p:grpSpPr>
        <p:sp>
          <p:nvSpPr>
            <p:cNvPr id="217" name="Freeform: Shape 216">
              <a:extLst>
                <a:ext uri="{FF2B5EF4-FFF2-40B4-BE49-F238E27FC236}">
                  <a16:creationId xmlns:a16="http://schemas.microsoft.com/office/drawing/2014/main" id="{9EB076CD-5E1A-4B4E-8434-EB36C96CD9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18" name="Freeform: Shape 217">
              <a:extLst>
                <a:ext uri="{FF2B5EF4-FFF2-40B4-BE49-F238E27FC236}">
                  <a16:creationId xmlns:a16="http://schemas.microsoft.com/office/drawing/2014/main" id="{F6EB8026-10C9-4869-9F11-AD4C064F9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19" name="Freeform: Shape 218">
              <a:extLst>
                <a:ext uri="{FF2B5EF4-FFF2-40B4-BE49-F238E27FC236}">
                  <a16:creationId xmlns:a16="http://schemas.microsoft.com/office/drawing/2014/main" id="{C49D45E4-020D-4F13-BA0F-A5307EA2A3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20" name="Graphic 12">
              <a:extLst>
                <a:ext uri="{FF2B5EF4-FFF2-40B4-BE49-F238E27FC236}">
                  <a16:creationId xmlns:a16="http://schemas.microsoft.com/office/drawing/2014/main" id="{9C88C3FA-F709-4D00-9E6D-882DB1E28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21" name="Graphic 15">
              <a:extLst>
                <a:ext uri="{FF2B5EF4-FFF2-40B4-BE49-F238E27FC236}">
                  <a16:creationId xmlns:a16="http://schemas.microsoft.com/office/drawing/2014/main" id="{7EDA809C-8B77-4778-9050-82BA49976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22" name="Graphic 15">
              <a:extLst>
                <a:ext uri="{FF2B5EF4-FFF2-40B4-BE49-F238E27FC236}">
                  <a16:creationId xmlns:a16="http://schemas.microsoft.com/office/drawing/2014/main" id="{592CBFFA-9E14-4482-8D59-A989BAD45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D801BD80-BE9E-4AFB-BEF4-435B40BD2E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907536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F420BC5C-C418-4843-B04B-6918968D09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0812132-3315-D240-8752-CC0FB2CB38B3}"/>
              </a:ext>
            </a:extLst>
          </p:cNvPr>
          <p:cNvSpPr>
            <a:spLocks noGrp="1"/>
          </p:cNvSpPr>
          <p:nvPr>
            <p:ph type="title"/>
          </p:nvPr>
        </p:nvSpPr>
        <p:spPr>
          <a:xfrm>
            <a:off x="317248" y="2312971"/>
            <a:ext cx="4767930" cy="3042034"/>
          </a:xfrm>
        </p:spPr>
        <p:txBody>
          <a:bodyPr vert="horz" lIns="91440" tIns="45720" rIns="91440" bIns="45720" rtlCol="0" anchor="b">
            <a:normAutofit/>
          </a:bodyPr>
          <a:lstStyle/>
          <a:p>
            <a:pPr>
              <a:lnSpc>
                <a:spcPct val="90000"/>
              </a:lnSpc>
            </a:pPr>
            <a:r>
              <a:rPr lang="en-US" sz="2800" dirty="0"/>
              <a:t>With </a:t>
            </a:r>
            <a:r>
              <a:rPr lang="en-US" altLang="zh-CN" sz="2800" dirty="0"/>
              <a:t>an increase</a:t>
            </a:r>
            <a:r>
              <a:rPr lang="en-US" sz="2800" dirty="0"/>
              <a:t> in Old peak risk of heart disease incidence also </a:t>
            </a:r>
            <a:r>
              <a:rPr lang="en-US" altLang="zh-CN" sz="2800" dirty="0"/>
              <a:t>increases</a:t>
            </a:r>
            <a:r>
              <a:rPr lang="en-US" sz="2800" dirty="0"/>
              <a:t>.</a:t>
            </a:r>
            <a:br>
              <a:rPr lang="en-US" sz="2800" dirty="0"/>
            </a:br>
            <a:endParaRPr lang="en-US" sz="2800" dirty="0"/>
          </a:p>
        </p:txBody>
      </p:sp>
      <p:sp>
        <p:nvSpPr>
          <p:cNvPr id="56" name="Freeform: Shape 55">
            <a:extLst>
              <a:ext uri="{FF2B5EF4-FFF2-40B4-BE49-F238E27FC236}">
                <a16:creationId xmlns:a16="http://schemas.microsoft.com/office/drawing/2014/main" id="{13E5F285-BD95-4989-B20B-778990159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21648"/>
            <a:ext cx="1839951" cy="1423657"/>
          </a:xfrm>
          <a:custGeom>
            <a:avLst/>
            <a:gdLst>
              <a:gd name="connsiteX0" fmla="*/ 0 w 2331138"/>
              <a:gd name="connsiteY0" fmla="*/ 0 h 3352676"/>
              <a:gd name="connsiteX1" fmla="*/ 2331138 w 2331138"/>
              <a:gd name="connsiteY1" fmla="*/ 0 h 3352676"/>
              <a:gd name="connsiteX2" fmla="*/ 2331138 w 2331138"/>
              <a:gd name="connsiteY2" fmla="*/ 3352676 h 3352676"/>
              <a:gd name="connsiteX3" fmla="*/ 2097210 w 2331138"/>
              <a:gd name="connsiteY3" fmla="*/ 3226228 h 3352676"/>
              <a:gd name="connsiteX4" fmla="*/ 214881 w 2331138"/>
              <a:gd name="connsiteY4" fmla="*/ 1176738 h 3352676"/>
              <a:gd name="connsiteX5" fmla="*/ 1129 w 2331138"/>
              <a:gd name="connsiteY5" fmla="*/ 67475 h 3352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31138" h="3352676">
                <a:moveTo>
                  <a:pt x="0" y="0"/>
                </a:moveTo>
                <a:lnTo>
                  <a:pt x="2331138" y="0"/>
                </a:lnTo>
                <a:lnTo>
                  <a:pt x="2331138" y="3352676"/>
                </a:lnTo>
                <a:lnTo>
                  <a:pt x="2097210" y="3226228"/>
                </a:lnTo>
                <a:cubicBezTo>
                  <a:pt x="1273150" y="2744079"/>
                  <a:pt x="560886" y="2027200"/>
                  <a:pt x="214881" y="1176738"/>
                </a:cubicBezTo>
                <a:cubicBezTo>
                  <a:pt x="72781" y="827511"/>
                  <a:pt x="14297" y="430630"/>
                  <a:pt x="1129" y="67475"/>
                </a:cubicBez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58" name="Graphic 78">
            <a:extLst>
              <a:ext uri="{FF2B5EF4-FFF2-40B4-BE49-F238E27FC236}">
                <a16:creationId xmlns:a16="http://schemas.microsoft.com/office/drawing/2014/main" id="{6C02F4BE-6538-4CAD-B506-5FEB41D378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4415" y="3039261"/>
            <a:ext cx="1020166" cy="45718"/>
            <a:chOff x="4886325" y="3371754"/>
            <a:chExt cx="2418492" cy="113728"/>
          </a:xfrm>
          <a:solidFill>
            <a:schemeClr val="accent1"/>
          </a:solidFill>
        </p:grpSpPr>
        <p:sp>
          <p:nvSpPr>
            <p:cNvPr id="59" name="Graphic 78">
              <a:extLst>
                <a:ext uri="{FF2B5EF4-FFF2-40B4-BE49-F238E27FC236}">
                  <a16:creationId xmlns:a16="http://schemas.microsoft.com/office/drawing/2014/main" id="{3937246C-D7B5-4CC9-B979-0999DFD5BF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60" name="Graphic 78">
              <a:extLst>
                <a:ext uri="{FF2B5EF4-FFF2-40B4-BE49-F238E27FC236}">
                  <a16:creationId xmlns:a16="http://schemas.microsoft.com/office/drawing/2014/main" id="{559392DF-C926-44F7-920D-C232D60C05F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61" name="Graphic 78">
                <a:extLst>
                  <a:ext uri="{FF2B5EF4-FFF2-40B4-BE49-F238E27FC236}">
                    <a16:creationId xmlns:a16="http://schemas.microsoft.com/office/drawing/2014/main" id="{437FE2E3-579D-4AA7-8775-C78D1D5631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62" name="Graphic 78">
                <a:extLst>
                  <a:ext uri="{FF2B5EF4-FFF2-40B4-BE49-F238E27FC236}">
                    <a16:creationId xmlns:a16="http://schemas.microsoft.com/office/drawing/2014/main" id="{A6A05323-CAFA-4D34-83D6-3B23B02085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63" name="Graphic 78">
                <a:extLst>
                  <a:ext uri="{FF2B5EF4-FFF2-40B4-BE49-F238E27FC236}">
                    <a16:creationId xmlns:a16="http://schemas.microsoft.com/office/drawing/2014/main" id="{D49C45E0-CA07-4FD4-9097-BF313F498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64" name="Graphic 78">
                <a:extLst>
                  <a:ext uri="{FF2B5EF4-FFF2-40B4-BE49-F238E27FC236}">
                    <a16:creationId xmlns:a16="http://schemas.microsoft.com/office/drawing/2014/main" id="{1EC741B7-EEE8-43D3-9F8E-C2B4DD1965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pic>
        <p:nvPicPr>
          <p:cNvPr id="4" name="Content Placeholder 3" descr="Chart, histogram&#10;&#10;Description automatically generated">
            <a:extLst>
              <a:ext uri="{FF2B5EF4-FFF2-40B4-BE49-F238E27FC236}">
                <a16:creationId xmlns:a16="http://schemas.microsoft.com/office/drawing/2014/main" id="{D83C880D-C43E-3D46-B39E-3160EC99EA58}"/>
              </a:ext>
            </a:extLst>
          </p:cNvPr>
          <p:cNvPicPr>
            <a:picLocks noGrp="1" noChangeAspect="1"/>
          </p:cNvPicPr>
          <p:nvPr>
            <p:ph idx="1"/>
          </p:nvPr>
        </p:nvPicPr>
        <p:blipFill>
          <a:blip r:embed="rId2"/>
          <a:stretch>
            <a:fillRect/>
          </a:stretch>
        </p:blipFill>
        <p:spPr>
          <a:xfrm>
            <a:off x="7141725" y="565167"/>
            <a:ext cx="3289665" cy="2672853"/>
          </a:xfrm>
          <a:prstGeom prst="rect">
            <a:avLst/>
          </a:prstGeom>
        </p:spPr>
      </p:pic>
      <p:sp>
        <p:nvSpPr>
          <p:cNvPr id="5" name="TextBox 4">
            <a:extLst>
              <a:ext uri="{FF2B5EF4-FFF2-40B4-BE49-F238E27FC236}">
                <a16:creationId xmlns:a16="http://schemas.microsoft.com/office/drawing/2014/main" id="{FD7D4EF8-797B-FE48-B8F3-BAADB8DB44CA}"/>
              </a:ext>
            </a:extLst>
          </p:cNvPr>
          <p:cNvSpPr txBox="1"/>
          <p:nvPr/>
        </p:nvSpPr>
        <p:spPr>
          <a:xfrm>
            <a:off x="317248" y="801227"/>
            <a:ext cx="5778752" cy="2745750"/>
          </a:xfrm>
          <a:prstGeom prst="rect">
            <a:avLst/>
          </a:prstGeom>
        </p:spPr>
        <p:txBody>
          <a:bodyPr vert="horz" lIns="91440" tIns="45720" rIns="91440" bIns="45720" rtlCol="0">
            <a:normAutofit/>
          </a:bodyPr>
          <a:lstStyle/>
          <a:p>
            <a:pPr>
              <a:lnSpc>
                <a:spcPct val="110000"/>
              </a:lnSpc>
              <a:spcAft>
                <a:spcPts val="600"/>
              </a:spcAft>
              <a:buFont typeface="Arial" panose="020B0604020202020204" pitchFamily="34" charset="0"/>
            </a:pPr>
            <a:r>
              <a:rPr lang="en-US" sz="3600" dirty="0">
                <a:latin typeface="+mj-lt"/>
              </a:rPr>
              <a:t>Heart disease of incidence of </a:t>
            </a:r>
            <a:r>
              <a:rPr lang="en-US" sz="3600" dirty="0">
                <a:solidFill>
                  <a:srgbClr val="FF0000"/>
                </a:solidFill>
                <a:latin typeface="+mj-lt"/>
              </a:rPr>
              <a:t>old peak</a:t>
            </a:r>
          </a:p>
        </p:txBody>
      </p:sp>
      <p:pic>
        <p:nvPicPr>
          <p:cNvPr id="6" name="Picture 5" descr="Chart&#10;&#10;Description automatically generated">
            <a:extLst>
              <a:ext uri="{FF2B5EF4-FFF2-40B4-BE49-F238E27FC236}">
                <a16:creationId xmlns:a16="http://schemas.microsoft.com/office/drawing/2014/main" id="{21197C6E-83BA-2E45-99F5-6939FEB5FDCB}"/>
              </a:ext>
            </a:extLst>
          </p:cNvPr>
          <p:cNvPicPr>
            <a:picLocks noChangeAspect="1"/>
          </p:cNvPicPr>
          <p:nvPr/>
        </p:nvPicPr>
        <p:blipFill>
          <a:blip r:embed="rId3"/>
          <a:stretch>
            <a:fillRect/>
          </a:stretch>
        </p:blipFill>
        <p:spPr>
          <a:xfrm>
            <a:off x="6842740" y="3546977"/>
            <a:ext cx="3930666" cy="2672853"/>
          </a:xfrm>
          <a:prstGeom prst="rect">
            <a:avLst/>
          </a:prstGeom>
        </p:spPr>
      </p:pic>
      <p:sp>
        <p:nvSpPr>
          <p:cNvPr id="66" name="Freeform: Shape 65">
            <a:extLst>
              <a:ext uri="{FF2B5EF4-FFF2-40B4-BE49-F238E27FC236}">
                <a16:creationId xmlns:a16="http://schemas.microsoft.com/office/drawing/2014/main" id="{6B6061A8-D267-4967-AF47-C3CC451385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899042" y="5602884"/>
            <a:ext cx="4292956" cy="1255116"/>
          </a:xfrm>
          <a:custGeom>
            <a:avLst/>
            <a:gdLst>
              <a:gd name="connsiteX0" fmla="*/ 0 w 4238069"/>
              <a:gd name="connsiteY0" fmla="*/ 0 h 1903025"/>
              <a:gd name="connsiteX1" fmla="*/ 113310 w 4238069"/>
              <a:gd name="connsiteY1" fmla="*/ 8960 h 1903025"/>
              <a:gd name="connsiteX2" fmla="*/ 291503 w 4238069"/>
              <a:gd name="connsiteY2" fmla="*/ 37000 h 1903025"/>
              <a:gd name="connsiteX3" fmla="*/ 3082930 w 4238069"/>
              <a:gd name="connsiteY3" fmla="*/ 1104916 h 1903025"/>
              <a:gd name="connsiteX4" fmla="*/ 3881548 w 4238069"/>
              <a:gd name="connsiteY4" fmla="*/ 1668276 h 1903025"/>
              <a:gd name="connsiteX5" fmla="*/ 4238069 w 4238069"/>
              <a:gd name="connsiteY5" fmla="*/ 1903025 h 1903025"/>
              <a:gd name="connsiteX6" fmla="*/ 0 w 4238069"/>
              <a:gd name="connsiteY6" fmla="*/ 1903025 h 1903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8069" h="1903025">
                <a:moveTo>
                  <a:pt x="0" y="0"/>
                </a:moveTo>
                <a:lnTo>
                  <a:pt x="113310" y="8960"/>
                </a:lnTo>
                <a:cubicBezTo>
                  <a:pt x="173365" y="16155"/>
                  <a:pt x="232870" y="25632"/>
                  <a:pt x="291503" y="37000"/>
                </a:cubicBezTo>
                <a:cubicBezTo>
                  <a:pt x="1250780" y="222537"/>
                  <a:pt x="2264787" y="499636"/>
                  <a:pt x="3082930" y="1104916"/>
                </a:cubicBezTo>
                <a:cubicBezTo>
                  <a:pt x="3348371" y="1301283"/>
                  <a:pt x="3614239" y="1488349"/>
                  <a:pt x="3881548" y="1668276"/>
                </a:cubicBezTo>
                <a:lnTo>
                  <a:pt x="4238069" y="1903025"/>
                </a:lnTo>
                <a:lnTo>
                  <a:pt x="0" y="1903025"/>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68" name="Group 67">
            <a:extLst>
              <a:ext uri="{FF2B5EF4-FFF2-40B4-BE49-F238E27FC236}">
                <a16:creationId xmlns:a16="http://schemas.microsoft.com/office/drawing/2014/main" id="{12DB770A-658D-4212-9BF2-236070D5D7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8891063" y="5736410"/>
            <a:ext cx="886141" cy="802496"/>
            <a:chOff x="10948005" y="3272152"/>
            <a:chExt cx="868640" cy="786648"/>
          </a:xfrm>
          <a:solidFill>
            <a:schemeClr val="accent6"/>
          </a:solidFill>
        </p:grpSpPr>
        <p:sp>
          <p:nvSpPr>
            <p:cNvPr id="69" name="Freeform: Shape 68">
              <a:extLst>
                <a:ext uri="{FF2B5EF4-FFF2-40B4-BE49-F238E27FC236}">
                  <a16:creationId xmlns:a16="http://schemas.microsoft.com/office/drawing/2014/main" id="{A9B99195-76A3-4B90-8F45-BAEF05699C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70" name="Freeform: Shape 69">
              <a:extLst>
                <a:ext uri="{FF2B5EF4-FFF2-40B4-BE49-F238E27FC236}">
                  <a16:creationId xmlns:a16="http://schemas.microsoft.com/office/drawing/2014/main" id="{F1029419-581A-4B40-B3E3-BD5931F99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71" name="Freeform: Shape 70">
              <a:extLst>
                <a:ext uri="{FF2B5EF4-FFF2-40B4-BE49-F238E27FC236}">
                  <a16:creationId xmlns:a16="http://schemas.microsoft.com/office/drawing/2014/main" id="{38F181C6-C3A7-463D-B837-E6FB1B0801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72" name="Graphic 12">
              <a:extLst>
                <a:ext uri="{FF2B5EF4-FFF2-40B4-BE49-F238E27FC236}">
                  <a16:creationId xmlns:a16="http://schemas.microsoft.com/office/drawing/2014/main" id="{FB6F6AFA-67F5-4D3A-839B-6B3980B6FC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73" name="Graphic 15">
              <a:extLst>
                <a:ext uri="{FF2B5EF4-FFF2-40B4-BE49-F238E27FC236}">
                  <a16:creationId xmlns:a16="http://schemas.microsoft.com/office/drawing/2014/main" id="{E9F49015-3756-46EC-AF1A-2F33219CB1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74" name="Graphic 15">
              <a:extLst>
                <a:ext uri="{FF2B5EF4-FFF2-40B4-BE49-F238E27FC236}">
                  <a16:creationId xmlns:a16="http://schemas.microsoft.com/office/drawing/2014/main" id="{44C1E606-364B-4793-83A8-61AC96EDBE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4D62BB33-881E-4E43-A746-75C1E7C322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531375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0" name="Freeform: Shape 89">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2" name="Group 91">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93" name="Freeform: Shape 92">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94" name="Freeform: Shape 93">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95" name="Freeform: Shape 94">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96"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97"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98"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1" name="Freeform: Shape 100">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03"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104" name="Graphic 78">
              <a:extLst>
                <a:ext uri="{FF2B5EF4-FFF2-40B4-BE49-F238E27FC236}">
                  <a16:creationId xmlns:a16="http://schemas.microsoft.com/office/drawing/2014/main" id="{5E279D86-4533-45F1-B0AA-D237399A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5" name="Graphic 78">
              <a:extLst>
                <a:ext uri="{FF2B5EF4-FFF2-40B4-BE49-F238E27FC236}">
                  <a16:creationId xmlns:a16="http://schemas.microsoft.com/office/drawing/2014/main" id="{764FD722-CB31-4326-ADD8-CBA52FD1FF5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06" name="Graphic 78">
                <a:extLst>
                  <a:ext uri="{FF2B5EF4-FFF2-40B4-BE49-F238E27FC236}">
                    <a16:creationId xmlns:a16="http://schemas.microsoft.com/office/drawing/2014/main" id="{24E4BCEC-8B0A-444E-8509-1B3BB0449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7" name="Graphic 78">
                <a:extLst>
                  <a:ext uri="{FF2B5EF4-FFF2-40B4-BE49-F238E27FC236}">
                    <a16:creationId xmlns:a16="http://schemas.microsoft.com/office/drawing/2014/main" id="{9DB36622-1DC7-4B17-8984-588BA8999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08" name="Graphic 78">
                <a:extLst>
                  <a:ext uri="{FF2B5EF4-FFF2-40B4-BE49-F238E27FC236}">
                    <a16:creationId xmlns:a16="http://schemas.microsoft.com/office/drawing/2014/main" id="{51B97AF0-1974-42B9-B5FC-A332C52E8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09" name="Graphic 78">
                <a:extLst>
                  <a:ext uri="{FF2B5EF4-FFF2-40B4-BE49-F238E27FC236}">
                    <a16:creationId xmlns:a16="http://schemas.microsoft.com/office/drawing/2014/main" id="{95A298AD-BE5D-4BE1-8CDF-DBFB42D63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111" name="Rectangle 110">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DC2248D0-6088-9044-857B-1BB1919DF187}"/>
              </a:ext>
            </a:extLst>
          </p:cNvPr>
          <p:cNvSpPr>
            <a:spLocks noGrp="1"/>
          </p:cNvSpPr>
          <p:nvPr>
            <p:ph type="title"/>
          </p:nvPr>
        </p:nvSpPr>
        <p:spPr>
          <a:xfrm>
            <a:off x="352638" y="4513500"/>
            <a:ext cx="4796843" cy="1978346"/>
          </a:xfrm>
        </p:spPr>
        <p:txBody>
          <a:bodyPr vert="horz" lIns="91440" tIns="45720" rIns="91440" bIns="45720" rtlCol="0" anchor="b">
            <a:normAutofit fontScale="90000"/>
          </a:bodyPr>
          <a:lstStyle/>
          <a:p>
            <a:pPr>
              <a:lnSpc>
                <a:spcPct val="90000"/>
              </a:lnSpc>
            </a:pPr>
            <a:r>
              <a:rPr lang="en-US" sz="2700" dirty="0"/>
              <a:t>Flat: 82.23%</a:t>
            </a:r>
            <a:br>
              <a:rPr lang="en-US" sz="2700" dirty="0"/>
            </a:br>
            <a:r>
              <a:rPr lang="en-US" sz="2700" dirty="0"/>
              <a:t>Down : 77.78%</a:t>
            </a:r>
            <a:br>
              <a:rPr lang="en-US" sz="2700" dirty="0"/>
            </a:br>
            <a:r>
              <a:rPr lang="en-US" sz="2700" dirty="0"/>
              <a:t>up : 19.75%</a:t>
            </a:r>
            <a:br>
              <a:rPr lang="en-US" sz="2700" dirty="0"/>
            </a:br>
            <a:br>
              <a:rPr lang="en-US" sz="2700" dirty="0"/>
            </a:br>
            <a:br>
              <a:rPr lang="en-US" sz="2700" dirty="0"/>
            </a:br>
            <a:br>
              <a:rPr lang="en-US" sz="2700" dirty="0"/>
            </a:br>
            <a:r>
              <a:rPr lang="en-US" sz="2700" dirty="0"/>
              <a:t>For </a:t>
            </a:r>
            <a:r>
              <a:rPr lang="en-US" sz="2700" dirty="0" err="1"/>
              <a:t>ST_Slpoe</a:t>
            </a:r>
            <a:r>
              <a:rPr lang="en-US" sz="2700" dirty="0"/>
              <a:t> of Flat and Down have high risk (i.e. 83% and 77% respectively) of heart disease whereas for </a:t>
            </a:r>
            <a:r>
              <a:rPr lang="en-US" sz="2700" dirty="0" err="1"/>
              <a:t>ST_Slope</a:t>
            </a:r>
            <a:r>
              <a:rPr lang="en-US" sz="2700" dirty="0"/>
              <a:t> of Up affection risk is low (20%)</a:t>
            </a:r>
            <a:br>
              <a:rPr lang="en-US" sz="1300" dirty="0"/>
            </a:br>
            <a:endParaRPr lang="en-US" sz="1300" dirty="0"/>
          </a:p>
        </p:txBody>
      </p:sp>
      <p:sp>
        <p:nvSpPr>
          <p:cNvPr id="113" name="Freeform: Shape 112">
            <a:extLst>
              <a:ext uri="{FF2B5EF4-FFF2-40B4-BE49-F238E27FC236}">
                <a16:creationId xmlns:a16="http://schemas.microsoft.com/office/drawing/2014/main" id="{CF7F2079-504C-499A-A644-58F4DDC76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5" name="Graphic 78">
            <a:extLst>
              <a:ext uri="{FF2B5EF4-FFF2-40B4-BE49-F238E27FC236}">
                <a16:creationId xmlns:a16="http://schemas.microsoft.com/office/drawing/2014/main" id="{DBBA0A0D-8F6A-400A-9E49-8C008E2C7D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116" name="Graphic 78">
              <a:extLst>
                <a:ext uri="{FF2B5EF4-FFF2-40B4-BE49-F238E27FC236}">
                  <a16:creationId xmlns:a16="http://schemas.microsoft.com/office/drawing/2014/main" id="{A5DD701E-4BC9-48E3-AF4F-013B52D63D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17" name="Graphic 78">
              <a:extLst>
                <a:ext uri="{FF2B5EF4-FFF2-40B4-BE49-F238E27FC236}">
                  <a16:creationId xmlns:a16="http://schemas.microsoft.com/office/drawing/2014/main" id="{FB658B62-664D-4B3B-BBDA-235666290B4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18" name="Graphic 78">
                <a:extLst>
                  <a:ext uri="{FF2B5EF4-FFF2-40B4-BE49-F238E27FC236}">
                    <a16:creationId xmlns:a16="http://schemas.microsoft.com/office/drawing/2014/main" id="{B11F9D25-67B1-4BDB-A290-97B93A19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9" name="Graphic 78">
                <a:extLst>
                  <a:ext uri="{FF2B5EF4-FFF2-40B4-BE49-F238E27FC236}">
                    <a16:creationId xmlns:a16="http://schemas.microsoft.com/office/drawing/2014/main" id="{B9D5C40A-1B1B-4C25-9707-E8F1CF6E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0" name="Graphic 78">
                <a:extLst>
                  <a:ext uri="{FF2B5EF4-FFF2-40B4-BE49-F238E27FC236}">
                    <a16:creationId xmlns:a16="http://schemas.microsoft.com/office/drawing/2014/main" id="{2DD0C1D6-FF64-45AB-8775-83AB3C470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21" name="Graphic 78">
                <a:extLst>
                  <a:ext uri="{FF2B5EF4-FFF2-40B4-BE49-F238E27FC236}">
                    <a16:creationId xmlns:a16="http://schemas.microsoft.com/office/drawing/2014/main" id="{15AFBB84-8485-4329-89FC-04663D985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pic>
        <p:nvPicPr>
          <p:cNvPr id="29" name="Picture 28">
            <a:extLst>
              <a:ext uri="{FF2B5EF4-FFF2-40B4-BE49-F238E27FC236}">
                <a16:creationId xmlns:a16="http://schemas.microsoft.com/office/drawing/2014/main" id="{F3DF3615-6978-9244-9831-95FC5A60926D}"/>
              </a:ext>
            </a:extLst>
          </p:cNvPr>
          <p:cNvPicPr>
            <a:picLocks noChangeAspect="1"/>
          </p:cNvPicPr>
          <p:nvPr/>
        </p:nvPicPr>
        <p:blipFill>
          <a:blip r:embed="rId2"/>
          <a:stretch>
            <a:fillRect/>
          </a:stretch>
        </p:blipFill>
        <p:spPr>
          <a:xfrm>
            <a:off x="5975234" y="642257"/>
            <a:ext cx="2695945" cy="2695945"/>
          </a:xfrm>
          <a:prstGeom prst="rect">
            <a:avLst/>
          </a:prstGeom>
        </p:spPr>
      </p:pic>
      <p:pic>
        <p:nvPicPr>
          <p:cNvPr id="19" name="Picture 18">
            <a:extLst>
              <a:ext uri="{FF2B5EF4-FFF2-40B4-BE49-F238E27FC236}">
                <a16:creationId xmlns:a16="http://schemas.microsoft.com/office/drawing/2014/main" id="{E7D3DA30-FB85-074B-9906-7FB5A365DAA4}"/>
              </a:ext>
            </a:extLst>
          </p:cNvPr>
          <p:cNvPicPr>
            <a:picLocks noChangeAspect="1"/>
          </p:cNvPicPr>
          <p:nvPr/>
        </p:nvPicPr>
        <p:blipFill>
          <a:blip r:embed="rId3"/>
          <a:stretch>
            <a:fillRect/>
          </a:stretch>
        </p:blipFill>
        <p:spPr>
          <a:xfrm>
            <a:off x="8888515" y="667145"/>
            <a:ext cx="2763539" cy="2646168"/>
          </a:xfrm>
          <a:prstGeom prst="rect">
            <a:avLst/>
          </a:prstGeom>
        </p:spPr>
      </p:pic>
      <p:pic>
        <p:nvPicPr>
          <p:cNvPr id="21" name="Picture 20">
            <a:extLst>
              <a:ext uri="{FF2B5EF4-FFF2-40B4-BE49-F238E27FC236}">
                <a16:creationId xmlns:a16="http://schemas.microsoft.com/office/drawing/2014/main" id="{8428FDB4-D683-ED4C-B7EC-AC2EAEF22075}"/>
              </a:ext>
            </a:extLst>
          </p:cNvPr>
          <p:cNvPicPr>
            <a:picLocks noChangeAspect="1"/>
          </p:cNvPicPr>
          <p:nvPr/>
        </p:nvPicPr>
        <p:blipFill>
          <a:blip r:embed="rId4"/>
          <a:stretch>
            <a:fillRect/>
          </a:stretch>
        </p:blipFill>
        <p:spPr>
          <a:xfrm>
            <a:off x="5941437" y="3575599"/>
            <a:ext cx="2763539" cy="2618453"/>
          </a:xfrm>
          <a:prstGeom prst="rect">
            <a:avLst/>
          </a:prstGeom>
        </p:spPr>
      </p:pic>
      <p:pic>
        <p:nvPicPr>
          <p:cNvPr id="4" name="Content Placeholder 3" descr="Chart, bar chart&#10;&#10;Description automatically generated">
            <a:extLst>
              <a:ext uri="{FF2B5EF4-FFF2-40B4-BE49-F238E27FC236}">
                <a16:creationId xmlns:a16="http://schemas.microsoft.com/office/drawing/2014/main" id="{3FD7E65E-570A-7C40-B841-2455EA35B94C}"/>
              </a:ext>
            </a:extLst>
          </p:cNvPr>
          <p:cNvPicPr>
            <a:picLocks noGrp="1" noChangeAspect="1"/>
          </p:cNvPicPr>
          <p:nvPr>
            <p:ph idx="1"/>
          </p:nvPr>
        </p:nvPicPr>
        <p:blipFill>
          <a:blip r:embed="rId5"/>
          <a:stretch>
            <a:fillRect/>
          </a:stretch>
        </p:blipFill>
        <p:spPr>
          <a:xfrm>
            <a:off x="8888515" y="3765592"/>
            <a:ext cx="2763539" cy="2238466"/>
          </a:xfrm>
          <a:prstGeom prst="rect">
            <a:avLst/>
          </a:prstGeom>
        </p:spPr>
      </p:pic>
      <p:sp>
        <p:nvSpPr>
          <p:cNvPr id="10" name="TextBox 9">
            <a:extLst>
              <a:ext uri="{FF2B5EF4-FFF2-40B4-BE49-F238E27FC236}">
                <a16:creationId xmlns:a16="http://schemas.microsoft.com/office/drawing/2014/main" id="{A5BD61E8-9320-1343-9A7E-29A8FED81229}"/>
              </a:ext>
            </a:extLst>
          </p:cNvPr>
          <p:cNvSpPr txBox="1"/>
          <p:nvPr/>
        </p:nvSpPr>
        <p:spPr>
          <a:xfrm>
            <a:off x="244560" y="944406"/>
            <a:ext cx="5513338" cy="1077218"/>
          </a:xfrm>
          <a:prstGeom prst="rect">
            <a:avLst/>
          </a:prstGeom>
          <a:noFill/>
        </p:spPr>
        <p:txBody>
          <a:bodyPr wrap="square" rtlCol="0">
            <a:spAutoFit/>
          </a:bodyPr>
          <a:lstStyle/>
          <a:p>
            <a:pPr>
              <a:spcAft>
                <a:spcPts val="600"/>
              </a:spcAft>
            </a:pPr>
            <a:r>
              <a:rPr lang="en-US" sz="3200" dirty="0">
                <a:latin typeface="+mj-lt"/>
              </a:rPr>
              <a:t>Heart disease incidence of </a:t>
            </a:r>
            <a:r>
              <a:rPr lang="en-US" sz="3200" dirty="0" err="1">
                <a:solidFill>
                  <a:srgbClr val="FF0000"/>
                </a:solidFill>
                <a:latin typeface="+mj-lt"/>
              </a:rPr>
              <a:t>ST_Slope</a:t>
            </a:r>
            <a:endParaRPr lang="en-US" sz="3200">
              <a:latin typeface="+mj-lt"/>
            </a:endParaRPr>
          </a:p>
        </p:txBody>
      </p:sp>
    </p:spTree>
    <p:extLst>
      <p:ext uri="{BB962C8B-B14F-4D97-AF65-F5344CB8AC3E}">
        <p14:creationId xmlns:p14="http://schemas.microsoft.com/office/powerpoint/2010/main" val="16263060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B0304-74AF-994A-8FB7-5142E140E187}"/>
              </a:ext>
            </a:extLst>
          </p:cNvPr>
          <p:cNvSpPr>
            <a:spLocks noGrp="1"/>
          </p:cNvSpPr>
          <p:nvPr>
            <p:ph type="title"/>
          </p:nvPr>
        </p:nvSpPr>
        <p:spPr/>
        <p:txBody>
          <a:bodyPr/>
          <a:lstStyle/>
          <a:p>
            <a:r>
              <a:rPr lang="en-US" dirty="0"/>
              <a:t>In my Heart Disease project</a:t>
            </a:r>
          </a:p>
        </p:txBody>
      </p:sp>
      <p:sp>
        <p:nvSpPr>
          <p:cNvPr id="3" name="Content Placeholder 2">
            <a:extLst>
              <a:ext uri="{FF2B5EF4-FFF2-40B4-BE49-F238E27FC236}">
                <a16:creationId xmlns:a16="http://schemas.microsoft.com/office/drawing/2014/main" id="{33324B10-284D-844F-9A1C-0B031B98E8DF}"/>
              </a:ext>
            </a:extLst>
          </p:cNvPr>
          <p:cNvSpPr>
            <a:spLocks noGrp="1"/>
          </p:cNvSpPr>
          <p:nvPr>
            <p:ph idx="1"/>
          </p:nvPr>
        </p:nvSpPr>
        <p:spPr/>
        <p:txBody>
          <a:bodyPr/>
          <a:lstStyle/>
          <a:p>
            <a:r>
              <a:rPr lang="en-US" dirty="0"/>
              <a:t>Algorithm included:</a:t>
            </a:r>
          </a:p>
          <a:p>
            <a:r>
              <a:rPr lang="en-US" dirty="0"/>
              <a:t>Decision Tree Classifier: 74%</a:t>
            </a:r>
          </a:p>
          <a:p>
            <a:r>
              <a:rPr lang="en-US" dirty="0"/>
              <a:t>K Neighbors Classifier:88%</a:t>
            </a:r>
          </a:p>
          <a:p>
            <a:r>
              <a:rPr lang="en-US" dirty="0"/>
              <a:t>Logistic Regression Classifier:88%</a:t>
            </a:r>
          </a:p>
          <a:p>
            <a:r>
              <a:rPr lang="en-US" dirty="0"/>
              <a:t>Random Forest Classifier: 87%</a:t>
            </a:r>
          </a:p>
        </p:txBody>
      </p:sp>
    </p:spTree>
    <p:extLst>
      <p:ext uri="{BB962C8B-B14F-4D97-AF65-F5344CB8AC3E}">
        <p14:creationId xmlns:p14="http://schemas.microsoft.com/office/powerpoint/2010/main" val="27616695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4" name="Freeform: Shape 53">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56" name="Group 55">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57" name="Freeform: Shape 56">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8" name="Freeform: Shape 57">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9" name="Freeform: Shape 58">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60"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61"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62"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5" name="Freeform: Shape 64">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67"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68" name="Graphic 78">
              <a:extLst>
                <a:ext uri="{FF2B5EF4-FFF2-40B4-BE49-F238E27FC236}">
                  <a16:creationId xmlns:a16="http://schemas.microsoft.com/office/drawing/2014/main" id="{5E279D86-4533-45F1-B0AA-D237399A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69" name="Graphic 78">
              <a:extLst>
                <a:ext uri="{FF2B5EF4-FFF2-40B4-BE49-F238E27FC236}">
                  <a16:creationId xmlns:a16="http://schemas.microsoft.com/office/drawing/2014/main" id="{764FD722-CB31-4326-ADD8-CBA52FD1FF5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70" name="Graphic 78">
                <a:extLst>
                  <a:ext uri="{FF2B5EF4-FFF2-40B4-BE49-F238E27FC236}">
                    <a16:creationId xmlns:a16="http://schemas.microsoft.com/office/drawing/2014/main" id="{24E4BCEC-8B0A-444E-8509-1B3BB0449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71" name="Graphic 78">
                <a:extLst>
                  <a:ext uri="{FF2B5EF4-FFF2-40B4-BE49-F238E27FC236}">
                    <a16:creationId xmlns:a16="http://schemas.microsoft.com/office/drawing/2014/main" id="{9DB36622-1DC7-4B17-8984-588BA8999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72" name="Graphic 78">
                <a:extLst>
                  <a:ext uri="{FF2B5EF4-FFF2-40B4-BE49-F238E27FC236}">
                    <a16:creationId xmlns:a16="http://schemas.microsoft.com/office/drawing/2014/main" id="{51B97AF0-1974-42B9-B5FC-A332C52E8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73" name="Graphic 78">
                <a:extLst>
                  <a:ext uri="{FF2B5EF4-FFF2-40B4-BE49-F238E27FC236}">
                    <a16:creationId xmlns:a16="http://schemas.microsoft.com/office/drawing/2014/main" id="{95A298AD-BE5D-4BE1-8CDF-DBFB42D63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75" name="Rectangle 74">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7AFC94BF-84CB-EA48-B2B8-44840D27EA98}"/>
              </a:ext>
            </a:extLst>
          </p:cNvPr>
          <p:cNvSpPr>
            <a:spLocks noGrp="1"/>
          </p:cNvSpPr>
          <p:nvPr>
            <p:ph type="title"/>
          </p:nvPr>
        </p:nvSpPr>
        <p:spPr>
          <a:xfrm>
            <a:off x="362401" y="888830"/>
            <a:ext cx="5561628" cy="1978346"/>
          </a:xfrm>
        </p:spPr>
        <p:txBody>
          <a:bodyPr vert="horz" lIns="91440" tIns="45720" rIns="91440" bIns="45720" rtlCol="0" anchor="b">
            <a:normAutofit fontScale="90000"/>
          </a:bodyPr>
          <a:lstStyle/>
          <a:p>
            <a:r>
              <a:rPr lang="en-US" sz="4000" dirty="0"/>
              <a:t>The top is random forest model </a:t>
            </a:r>
            <a:br>
              <a:rPr lang="en-US" sz="4000" dirty="0"/>
            </a:br>
            <a:r>
              <a:rPr lang="en-US" sz="4000" dirty="0"/>
              <a:t>The Bottom is </a:t>
            </a:r>
            <a:r>
              <a:rPr lang="en-US" sz="4000" dirty="0" err="1"/>
              <a:t>knn</a:t>
            </a:r>
            <a:r>
              <a:rPr lang="en-US" sz="4000" dirty="0"/>
              <a:t> model</a:t>
            </a:r>
          </a:p>
        </p:txBody>
      </p:sp>
      <p:grpSp>
        <p:nvGrpSpPr>
          <p:cNvPr id="77" name="Graphic 78">
            <a:extLst>
              <a:ext uri="{FF2B5EF4-FFF2-40B4-BE49-F238E27FC236}">
                <a16:creationId xmlns:a16="http://schemas.microsoft.com/office/drawing/2014/main" id="{06B4C967-D337-479B-87CA-7587B7FCFF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352" y="3267662"/>
            <a:ext cx="972241" cy="45718"/>
            <a:chOff x="4886325" y="3371754"/>
            <a:chExt cx="2418492" cy="113728"/>
          </a:xfrm>
          <a:solidFill>
            <a:schemeClr val="accent1"/>
          </a:solidFill>
        </p:grpSpPr>
        <p:sp>
          <p:nvSpPr>
            <p:cNvPr id="78" name="Graphic 78">
              <a:extLst>
                <a:ext uri="{FF2B5EF4-FFF2-40B4-BE49-F238E27FC236}">
                  <a16:creationId xmlns:a16="http://schemas.microsoft.com/office/drawing/2014/main" id="{6EF1A9DB-7052-4254-8534-9AAED6F6B6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79" name="Graphic 78">
              <a:extLst>
                <a:ext uri="{FF2B5EF4-FFF2-40B4-BE49-F238E27FC236}">
                  <a16:creationId xmlns:a16="http://schemas.microsoft.com/office/drawing/2014/main" id="{55D44775-F9E3-4142-8CDB-277AEF2F388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80" name="Graphic 78">
                <a:extLst>
                  <a:ext uri="{FF2B5EF4-FFF2-40B4-BE49-F238E27FC236}">
                    <a16:creationId xmlns:a16="http://schemas.microsoft.com/office/drawing/2014/main" id="{93BB9C83-6DC3-450C-BFAD-0CB5EAD29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81" name="Graphic 78">
                <a:extLst>
                  <a:ext uri="{FF2B5EF4-FFF2-40B4-BE49-F238E27FC236}">
                    <a16:creationId xmlns:a16="http://schemas.microsoft.com/office/drawing/2014/main" id="{4E01AF91-A65B-4AE1-96C9-4168BD8F90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82" name="Graphic 78">
                <a:extLst>
                  <a:ext uri="{FF2B5EF4-FFF2-40B4-BE49-F238E27FC236}">
                    <a16:creationId xmlns:a16="http://schemas.microsoft.com/office/drawing/2014/main" id="{0AD45C08-DFB9-441F-A901-BCB9B03058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83" name="Graphic 78">
                <a:extLst>
                  <a:ext uri="{FF2B5EF4-FFF2-40B4-BE49-F238E27FC236}">
                    <a16:creationId xmlns:a16="http://schemas.microsoft.com/office/drawing/2014/main" id="{E05BEC0E-4EE4-42C4-BF0B-15F9AC5181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pic>
        <p:nvPicPr>
          <p:cNvPr id="5" name="Picture 4" descr="Chart&#10;&#10;Description automatically generated">
            <a:extLst>
              <a:ext uri="{FF2B5EF4-FFF2-40B4-BE49-F238E27FC236}">
                <a16:creationId xmlns:a16="http://schemas.microsoft.com/office/drawing/2014/main" id="{BA9F8F27-23AD-6E4B-9875-42EDEA79A39A}"/>
              </a:ext>
            </a:extLst>
          </p:cNvPr>
          <p:cNvPicPr>
            <a:picLocks noChangeAspect="1"/>
          </p:cNvPicPr>
          <p:nvPr/>
        </p:nvPicPr>
        <p:blipFill rotWithShape="1">
          <a:blip r:embed="rId2"/>
          <a:srcRect t="13623" r="4" b="2924"/>
          <a:stretch/>
        </p:blipFill>
        <p:spPr>
          <a:xfrm>
            <a:off x="7181398" y="10"/>
            <a:ext cx="5010602" cy="3428990"/>
          </a:xfrm>
          <a:prstGeom prst="rect">
            <a:avLst/>
          </a:prstGeom>
        </p:spPr>
      </p:pic>
      <p:pic>
        <p:nvPicPr>
          <p:cNvPr id="4" name="Content Placeholder 3" descr="Chart&#10;&#10;Description automatically generated">
            <a:extLst>
              <a:ext uri="{FF2B5EF4-FFF2-40B4-BE49-F238E27FC236}">
                <a16:creationId xmlns:a16="http://schemas.microsoft.com/office/drawing/2014/main" id="{6F8A8903-CAD3-424F-97D8-16A1C0CD43B1}"/>
              </a:ext>
            </a:extLst>
          </p:cNvPr>
          <p:cNvPicPr>
            <a:picLocks noGrp="1" noChangeAspect="1"/>
          </p:cNvPicPr>
          <p:nvPr>
            <p:ph idx="1"/>
          </p:nvPr>
        </p:nvPicPr>
        <p:blipFill rotWithShape="1">
          <a:blip r:embed="rId3"/>
          <a:srcRect t="12655" r="4" b="5878"/>
          <a:stretch/>
        </p:blipFill>
        <p:spPr>
          <a:xfrm>
            <a:off x="7114938" y="3454577"/>
            <a:ext cx="5010602" cy="3429000"/>
          </a:xfrm>
          <a:prstGeom prst="rect">
            <a:avLst/>
          </a:prstGeom>
        </p:spPr>
      </p:pic>
      <p:sp>
        <p:nvSpPr>
          <p:cNvPr id="6" name="TextBox 5">
            <a:extLst>
              <a:ext uri="{FF2B5EF4-FFF2-40B4-BE49-F238E27FC236}">
                <a16:creationId xmlns:a16="http://schemas.microsoft.com/office/drawing/2014/main" id="{BACE01C9-5C41-4F48-9998-3CCD7D3EFBBB}"/>
              </a:ext>
            </a:extLst>
          </p:cNvPr>
          <p:cNvSpPr txBox="1"/>
          <p:nvPr/>
        </p:nvSpPr>
        <p:spPr>
          <a:xfrm>
            <a:off x="546842" y="4172973"/>
            <a:ext cx="5566191" cy="2062103"/>
          </a:xfrm>
          <a:prstGeom prst="rect">
            <a:avLst/>
          </a:prstGeom>
          <a:noFill/>
        </p:spPr>
        <p:txBody>
          <a:bodyPr wrap="square" rtlCol="0">
            <a:spAutoFit/>
          </a:bodyPr>
          <a:lstStyle/>
          <a:p>
            <a:r>
              <a:rPr lang="en-US" sz="3200" dirty="0">
                <a:latin typeface="+mj-lt"/>
              </a:rPr>
              <a:t>The false negative value is more problematic in this data set.</a:t>
            </a:r>
            <a:r>
              <a:rPr lang="zh-CN" altLang="en-US" sz="3200" dirty="0">
                <a:latin typeface="+mj-lt"/>
              </a:rPr>
              <a:t> </a:t>
            </a:r>
            <a:r>
              <a:rPr lang="en-US" altLang="zh-CN" sz="3200" dirty="0" err="1">
                <a:latin typeface="+mj-lt"/>
              </a:rPr>
              <a:t>Knn</a:t>
            </a:r>
            <a:r>
              <a:rPr lang="en-US" altLang="zh-CN" sz="3200" dirty="0">
                <a:latin typeface="+mj-lt"/>
              </a:rPr>
              <a:t> would be the best model.</a:t>
            </a:r>
            <a:endParaRPr lang="en-US" sz="3200" dirty="0">
              <a:latin typeface="+mj-lt"/>
            </a:endParaRPr>
          </a:p>
        </p:txBody>
      </p:sp>
    </p:spTree>
    <p:extLst>
      <p:ext uri="{BB962C8B-B14F-4D97-AF65-F5344CB8AC3E}">
        <p14:creationId xmlns:p14="http://schemas.microsoft.com/office/powerpoint/2010/main" val="7018758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7154E-E3FB-784A-B2A6-B6AB7FEDB48D}"/>
              </a:ext>
            </a:extLst>
          </p:cNvPr>
          <p:cNvSpPr>
            <a:spLocks noGrp="1"/>
          </p:cNvSpPr>
          <p:nvPr>
            <p:ph type="title"/>
          </p:nvPr>
        </p:nvSpPr>
        <p:spPr/>
        <p:txBody>
          <a:bodyPr/>
          <a:lstStyle/>
          <a:p>
            <a:r>
              <a:rPr lang="en-US" dirty="0" err="1"/>
              <a:t>Conlusion</a:t>
            </a:r>
            <a:endParaRPr lang="en-US" dirty="0"/>
          </a:p>
        </p:txBody>
      </p:sp>
      <p:sp>
        <p:nvSpPr>
          <p:cNvPr id="3" name="Content Placeholder 2">
            <a:extLst>
              <a:ext uri="{FF2B5EF4-FFF2-40B4-BE49-F238E27FC236}">
                <a16:creationId xmlns:a16="http://schemas.microsoft.com/office/drawing/2014/main" id="{9322628D-7489-5A4B-AA44-B6DA829697FF}"/>
              </a:ext>
            </a:extLst>
          </p:cNvPr>
          <p:cNvSpPr>
            <a:spLocks noGrp="1"/>
          </p:cNvSpPr>
          <p:nvPr>
            <p:ph idx="1"/>
          </p:nvPr>
        </p:nvSpPr>
        <p:spPr/>
        <p:txBody>
          <a:bodyPr/>
          <a:lstStyle/>
          <a:p>
            <a:r>
              <a:rPr lang="en-US" dirty="0"/>
              <a:t>The false negative value is more problematic in this data set. </a:t>
            </a:r>
            <a:r>
              <a:rPr lang="en-US" dirty="0" err="1"/>
              <a:t>knn</a:t>
            </a:r>
            <a:r>
              <a:rPr lang="en-US" dirty="0"/>
              <a:t> and Random Forest both models give the result with an accuracy of 88 percent, and both models have no big differences. In our data set, negative values are non-heart disease, false negative labels are problematic because the labeled patients have heart disease but our model considered them as non-heart disease patients, so false negative labeled patients won't get any treatment. To be less harmful, our goal is to reduce false negative values in our ideal model. KNN played well with the false negative labels.</a:t>
            </a:r>
          </a:p>
          <a:p>
            <a:endParaRPr lang="en-US" dirty="0"/>
          </a:p>
        </p:txBody>
      </p:sp>
    </p:spTree>
    <p:extLst>
      <p:ext uri="{BB962C8B-B14F-4D97-AF65-F5344CB8AC3E}">
        <p14:creationId xmlns:p14="http://schemas.microsoft.com/office/powerpoint/2010/main" val="600783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DC20F-1CF2-4545-BD89-5B0BB427767C}"/>
              </a:ext>
            </a:extLst>
          </p:cNvPr>
          <p:cNvSpPr>
            <a:spLocks noGrp="1"/>
          </p:cNvSpPr>
          <p:nvPr>
            <p:ph type="title"/>
          </p:nvPr>
        </p:nvSpPr>
        <p:spPr/>
        <p:txBody>
          <a:bodyPr/>
          <a:lstStyle/>
          <a:p>
            <a:r>
              <a:rPr lang="en-US" altLang="zh-CN" dirty="0"/>
              <a:t>Abstract</a:t>
            </a:r>
            <a:endParaRPr lang="en-US" dirty="0"/>
          </a:p>
        </p:txBody>
      </p:sp>
      <p:sp>
        <p:nvSpPr>
          <p:cNvPr id="3" name="Content Placeholder 2">
            <a:extLst>
              <a:ext uri="{FF2B5EF4-FFF2-40B4-BE49-F238E27FC236}">
                <a16:creationId xmlns:a16="http://schemas.microsoft.com/office/drawing/2014/main" id="{46D2A77E-5EB3-3444-B0C8-A5C45B2AA277}"/>
              </a:ext>
            </a:extLst>
          </p:cNvPr>
          <p:cNvSpPr>
            <a:spLocks noGrp="1"/>
          </p:cNvSpPr>
          <p:nvPr>
            <p:ph idx="1"/>
          </p:nvPr>
        </p:nvSpPr>
        <p:spPr/>
        <p:txBody>
          <a:bodyPr/>
          <a:lstStyle/>
          <a:p>
            <a:r>
              <a:rPr lang="en-US" dirty="0"/>
              <a:t>Heart Disease can affect a greater number of people in the world.  Machine Learning can play an essential role in predicting presence/absence of Locomotor disorders, Heart diseases and more. Such information, if predicted well in advance, can provide important insights to doctors who can then adapt their diagnosis and treatment per patient basis.</a:t>
            </a:r>
          </a:p>
        </p:txBody>
      </p:sp>
    </p:spTree>
    <p:extLst>
      <p:ext uri="{BB962C8B-B14F-4D97-AF65-F5344CB8AC3E}">
        <p14:creationId xmlns:p14="http://schemas.microsoft.com/office/powerpoint/2010/main" val="2174629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420BC5C-C418-4843-B04B-6918968D09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B762737-CE47-1647-BBA6-E76DC5CA0807}"/>
              </a:ext>
            </a:extLst>
          </p:cNvPr>
          <p:cNvSpPr>
            <a:spLocks noGrp="1"/>
          </p:cNvSpPr>
          <p:nvPr>
            <p:ph type="title"/>
          </p:nvPr>
        </p:nvSpPr>
        <p:spPr>
          <a:xfrm>
            <a:off x="517871" y="976160"/>
            <a:ext cx="4767930" cy="1848734"/>
          </a:xfrm>
        </p:spPr>
        <p:txBody>
          <a:bodyPr>
            <a:normAutofit/>
          </a:bodyPr>
          <a:lstStyle/>
          <a:p>
            <a:r>
              <a:rPr lang="en-US" dirty="0"/>
              <a:t>Data info </a:t>
            </a:r>
          </a:p>
        </p:txBody>
      </p:sp>
      <p:sp>
        <p:nvSpPr>
          <p:cNvPr id="14" name="Freeform: Shape 13">
            <a:extLst>
              <a:ext uri="{FF2B5EF4-FFF2-40B4-BE49-F238E27FC236}">
                <a16:creationId xmlns:a16="http://schemas.microsoft.com/office/drawing/2014/main" id="{13E5F285-BD95-4989-B20B-778990159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839951" cy="1423657"/>
          </a:xfrm>
          <a:custGeom>
            <a:avLst/>
            <a:gdLst>
              <a:gd name="connsiteX0" fmla="*/ 0 w 2331138"/>
              <a:gd name="connsiteY0" fmla="*/ 0 h 3352676"/>
              <a:gd name="connsiteX1" fmla="*/ 2331138 w 2331138"/>
              <a:gd name="connsiteY1" fmla="*/ 0 h 3352676"/>
              <a:gd name="connsiteX2" fmla="*/ 2331138 w 2331138"/>
              <a:gd name="connsiteY2" fmla="*/ 3352676 h 3352676"/>
              <a:gd name="connsiteX3" fmla="*/ 2097210 w 2331138"/>
              <a:gd name="connsiteY3" fmla="*/ 3226228 h 3352676"/>
              <a:gd name="connsiteX4" fmla="*/ 214881 w 2331138"/>
              <a:gd name="connsiteY4" fmla="*/ 1176738 h 3352676"/>
              <a:gd name="connsiteX5" fmla="*/ 1129 w 2331138"/>
              <a:gd name="connsiteY5" fmla="*/ 67475 h 3352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31138" h="3352676">
                <a:moveTo>
                  <a:pt x="0" y="0"/>
                </a:moveTo>
                <a:lnTo>
                  <a:pt x="2331138" y="0"/>
                </a:lnTo>
                <a:lnTo>
                  <a:pt x="2331138" y="3352676"/>
                </a:lnTo>
                <a:lnTo>
                  <a:pt x="2097210" y="3226228"/>
                </a:lnTo>
                <a:cubicBezTo>
                  <a:pt x="1273150" y="2744079"/>
                  <a:pt x="560886" y="2027200"/>
                  <a:pt x="214881" y="1176738"/>
                </a:cubicBezTo>
                <a:cubicBezTo>
                  <a:pt x="72781" y="827511"/>
                  <a:pt x="14297" y="430630"/>
                  <a:pt x="1129" y="67475"/>
                </a:cubicBezTo>
                <a:close/>
              </a:path>
            </a:pathLst>
          </a:custGeom>
          <a:solidFill>
            <a:schemeClr val="accent1">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6" name="Graphic 78">
            <a:extLst>
              <a:ext uri="{FF2B5EF4-FFF2-40B4-BE49-F238E27FC236}">
                <a16:creationId xmlns:a16="http://schemas.microsoft.com/office/drawing/2014/main" id="{6C02F4BE-6538-4CAD-B506-5FEB41D378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4415" y="3039261"/>
            <a:ext cx="1020166" cy="45718"/>
            <a:chOff x="4886325" y="3371754"/>
            <a:chExt cx="2418492" cy="113728"/>
          </a:xfrm>
          <a:solidFill>
            <a:schemeClr val="accent1"/>
          </a:solidFill>
        </p:grpSpPr>
        <p:sp>
          <p:nvSpPr>
            <p:cNvPr id="17" name="Graphic 78">
              <a:extLst>
                <a:ext uri="{FF2B5EF4-FFF2-40B4-BE49-F238E27FC236}">
                  <a16:creationId xmlns:a16="http://schemas.microsoft.com/office/drawing/2014/main" id="{3937246C-D7B5-4CC9-B979-0999DFD5BF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8" name="Graphic 78">
              <a:extLst>
                <a:ext uri="{FF2B5EF4-FFF2-40B4-BE49-F238E27FC236}">
                  <a16:creationId xmlns:a16="http://schemas.microsoft.com/office/drawing/2014/main" id="{559392DF-C926-44F7-920D-C232D60C05F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9" name="Graphic 78">
                <a:extLst>
                  <a:ext uri="{FF2B5EF4-FFF2-40B4-BE49-F238E27FC236}">
                    <a16:creationId xmlns:a16="http://schemas.microsoft.com/office/drawing/2014/main" id="{437FE2E3-579D-4AA7-8775-C78D1D5631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0" name="Graphic 78">
                <a:extLst>
                  <a:ext uri="{FF2B5EF4-FFF2-40B4-BE49-F238E27FC236}">
                    <a16:creationId xmlns:a16="http://schemas.microsoft.com/office/drawing/2014/main" id="{A6A05323-CAFA-4D34-83D6-3B23B02085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1" name="Graphic 78">
                <a:extLst>
                  <a:ext uri="{FF2B5EF4-FFF2-40B4-BE49-F238E27FC236}">
                    <a16:creationId xmlns:a16="http://schemas.microsoft.com/office/drawing/2014/main" id="{D49C45E0-CA07-4FD4-9097-BF313F498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2" name="Graphic 78">
                <a:extLst>
                  <a:ext uri="{FF2B5EF4-FFF2-40B4-BE49-F238E27FC236}">
                    <a16:creationId xmlns:a16="http://schemas.microsoft.com/office/drawing/2014/main" id="{1EC741B7-EEE8-43D3-9F8E-C2B4DD1965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9" name="Content Placeholder 8">
            <a:extLst>
              <a:ext uri="{FF2B5EF4-FFF2-40B4-BE49-F238E27FC236}">
                <a16:creationId xmlns:a16="http://schemas.microsoft.com/office/drawing/2014/main" id="{95013FF0-6C39-0BB7-2444-67CC54B7CBAA}"/>
              </a:ext>
            </a:extLst>
          </p:cNvPr>
          <p:cNvSpPr>
            <a:spLocks noGrp="1"/>
          </p:cNvSpPr>
          <p:nvPr>
            <p:ph idx="1"/>
          </p:nvPr>
        </p:nvSpPr>
        <p:spPr>
          <a:xfrm>
            <a:off x="517871" y="3299404"/>
            <a:ext cx="4767930" cy="2745750"/>
          </a:xfrm>
        </p:spPr>
        <p:txBody>
          <a:bodyPr>
            <a:normAutofit/>
          </a:bodyPr>
          <a:lstStyle/>
          <a:p>
            <a:r>
              <a:rPr lang="en-US" dirty="0"/>
              <a:t>12 features</a:t>
            </a:r>
          </a:p>
          <a:p>
            <a:r>
              <a:rPr lang="en-US" dirty="0"/>
              <a:t>1 target</a:t>
            </a:r>
          </a:p>
        </p:txBody>
      </p:sp>
      <p:pic>
        <p:nvPicPr>
          <p:cNvPr id="5" name="Content Placeholder 4" descr="Text&#10;&#10;Description automatically generated">
            <a:extLst>
              <a:ext uri="{FF2B5EF4-FFF2-40B4-BE49-F238E27FC236}">
                <a16:creationId xmlns:a16="http://schemas.microsoft.com/office/drawing/2014/main" id="{E5E3B061-36CD-6F48-B77D-33F398CF1AAF}"/>
              </a:ext>
            </a:extLst>
          </p:cNvPr>
          <p:cNvPicPr>
            <a:picLocks noChangeAspect="1"/>
          </p:cNvPicPr>
          <p:nvPr/>
        </p:nvPicPr>
        <p:blipFill rotWithShape="1">
          <a:blip r:embed="rId2"/>
          <a:srcRect l="529" r="25720" b="-2"/>
          <a:stretch/>
        </p:blipFill>
        <p:spPr>
          <a:xfrm>
            <a:off x="5980742" y="565167"/>
            <a:ext cx="5654663" cy="5654663"/>
          </a:xfrm>
          <a:prstGeom prst="rect">
            <a:avLst/>
          </a:prstGeom>
        </p:spPr>
      </p:pic>
      <p:sp>
        <p:nvSpPr>
          <p:cNvPr id="24" name="Freeform: Shape 23">
            <a:extLst>
              <a:ext uri="{FF2B5EF4-FFF2-40B4-BE49-F238E27FC236}">
                <a16:creationId xmlns:a16="http://schemas.microsoft.com/office/drawing/2014/main" id="{6B6061A8-D267-4967-AF47-C3CC451385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899042" y="4951350"/>
            <a:ext cx="4292956" cy="1927671"/>
          </a:xfrm>
          <a:custGeom>
            <a:avLst/>
            <a:gdLst>
              <a:gd name="connsiteX0" fmla="*/ 0 w 4238069"/>
              <a:gd name="connsiteY0" fmla="*/ 0 h 1903025"/>
              <a:gd name="connsiteX1" fmla="*/ 113310 w 4238069"/>
              <a:gd name="connsiteY1" fmla="*/ 8960 h 1903025"/>
              <a:gd name="connsiteX2" fmla="*/ 291503 w 4238069"/>
              <a:gd name="connsiteY2" fmla="*/ 37000 h 1903025"/>
              <a:gd name="connsiteX3" fmla="*/ 3082930 w 4238069"/>
              <a:gd name="connsiteY3" fmla="*/ 1104916 h 1903025"/>
              <a:gd name="connsiteX4" fmla="*/ 3881548 w 4238069"/>
              <a:gd name="connsiteY4" fmla="*/ 1668276 h 1903025"/>
              <a:gd name="connsiteX5" fmla="*/ 4238069 w 4238069"/>
              <a:gd name="connsiteY5" fmla="*/ 1903025 h 1903025"/>
              <a:gd name="connsiteX6" fmla="*/ 0 w 4238069"/>
              <a:gd name="connsiteY6" fmla="*/ 1903025 h 1903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8069" h="1903025">
                <a:moveTo>
                  <a:pt x="0" y="0"/>
                </a:moveTo>
                <a:lnTo>
                  <a:pt x="113310" y="8960"/>
                </a:lnTo>
                <a:cubicBezTo>
                  <a:pt x="173365" y="16155"/>
                  <a:pt x="232870" y="25632"/>
                  <a:pt x="291503" y="37000"/>
                </a:cubicBezTo>
                <a:cubicBezTo>
                  <a:pt x="1250780" y="222537"/>
                  <a:pt x="2264787" y="499636"/>
                  <a:pt x="3082930" y="1104916"/>
                </a:cubicBezTo>
                <a:cubicBezTo>
                  <a:pt x="3348371" y="1301283"/>
                  <a:pt x="3614239" y="1488349"/>
                  <a:pt x="3881548" y="1668276"/>
                </a:cubicBezTo>
                <a:lnTo>
                  <a:pt x="4238069" y="1903025"/>
                </a:lnTo>
                <a:lnTo>
                  <a:pt x="0" y="1903025"/>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6" name="Group 25">
            <a:extLst>
              <a:ext uri="{FF2B5EF4-FFF2-40B4-BE49-F238E27FC236}">
                <a16:creationId xmlns:a16="http://schemas.microsoft.com/office/drawing/2014/main" id="{12DB770A-658D-4212-9BF2-236070D5D7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8447993" y="5742897"/>
            <a:ext cx="886141" cy="802496"/>
            <a:chOff x="10948005" y="3272152"/>
            <a:chExt cx="868640" cy="786648"/>
          </a:xfrm>
          <a:solidFill>
            <a:schemeClr val="accent3">
              <a:lumMod val="60000"/>
              <a:lumOff val="40000"/>
            </a:schemeClr>
          </a:solidFill>
        </p:grpSpPr>
        <p:sp>
          <p:nvSpPr>
            <p:cNvPr id="27" name="Freeform: Shape 26">
              <a:extLst>
                <a:ext uri="{FF2B5EF4-FFF2-40B4-BE49-F238E27FC236}">
                  <a16:creationId xmlns:a16="http://schemas.microsoft.com/office/drawing/2014/main" id="{A9B99195-76A3-4B90-8F45-BAEF05699C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8" name="Freeform: Shape 27">
              <a:extLst>
                <a:ext uri="{FF2B5EF4-FFF2-40B4-BE49-F238E27FC236}">
                  <a16:creationId xmlns:a16="http://schemas.microsoft.com/office/drawing/2014/main" id="{F1029419-581A-4B40-B3E3-BD5931F99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9" name="Freeform: Shape 28">
              <a:extLst>
                <a:ext uri="{FF2B5EF4-FFF2-40B4-BE49-F238E27FC236}">
                  <a16:creationId xmlns:a16="http://schemas.microsoft.com/office/drawing/2014/main" id="{38F181C6-C3A7-463D-B837-E6FB1B0801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30" name="Graphic 12">
              <a:extLst>
                <a:ext uri="{FF2B5EF4-FFF2-40B4-BE49-F238E27FC236}">
                  <a16:creationId xmlns:a16="http://schemas.microsoft.com/office/drawing/2014/main" id="{FB6F6AFA-67F5-4D3A-839B-6B3980B6FC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31" name="Graphic 15">
              <a:extLst>
                <a:ext uri="{FF2B5EF4-FFF2-40B4-BE49-F238E27FC236}">
                  <a16:creationId xmlns:a16="http://schemas.microsoft.com/office/drawing/2014/main" id="{E9F49015-3756-46EC-AF1A-2F33219CB1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2" name="Graphic 15">
              <a:extLst>
                <a:ext uri="{FF2B5EF4-FFF2-40B4-BE49-F238E27FC236}">
                  <a16:creationId xmlns:a16="http://schemas.microsoft.com/office/drawing/2014/main" id="{44C1E606-364B-4793-83A8-61AC96EDBE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4D62BB33-881E-4E43-A746-75C1E7C322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117151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2" name="Group 11">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3" name="Freeform: Shape 12">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4" name="Freeform: Shape 13">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5" name="Freeform: Shape 14">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6"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7"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8"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1" name="Freeform: Shape 20">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40" name="Rectangle 22">
            <a:extLst>
              <a:ext uri="{FF2B5EF4-FFF2-40B4-BE49-F238E27FC236}">
                <a16:creationId xmlns:a16="http://schemas.microsoft.com/office/drawing/2014/main" id="{C387374F-F6AC-498C-A0BC-3B6AE9F7D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5" name="Content Placeholder 4" descr="Graphical user interface, text, application&#10;&#10;Description automatically generated">
            <a:extLst>
              <a:ext uri="{FF2B5EF4-FFF2-40B4-BE49-F238E27FC236}">
                <a16:creationId xmlns:a16="http://schemas.microsoft.com/office/drawing/2014/main" id="{03DDF2AB-3A74-8F49-85AA-AFD5D404DA15}"/>
              </a:ext>
            </a:extLst>
          </p:cNvPr>
          <p:cNvPicPr>
            <a:picLocks noGrp="1" noChangeAspect="1"/>
          </p:cNvPicPr>
          <p:nvPr>
            <p:ph idx="1"/>
          </p:nvPr>
        </p:nvPicPr>
        <p:blipFill rotWithShape="1">
          <a:blip r:embed="rId2"/>
          <a:srcRect l="1926" r="15138" b="1"/>
          <a:stretch/>
        </p:blipFill>
        <p:spPr>
          <a:xfrm>
            <a:off x="530973" y="518898"/>
            <a:ext cx="11129649" cy="5837451"/>
          </a:xfrm>
          <a:prstGeom prst="rect">
            <a:avLst/>
          </a:prstGeom>
        </p:spPr>
      </p:pic>
    </p:spTree>
    <p:extLst>
      <p:ext uri="{BB962C8B-B14F-4D97-AF65-F5344CB8AC3E}">
        <p14:creationId xmlns:p14="http://schemas.microsoft.com/office/powerpoint/2010/main" val="3939970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0" name="Rectangle 29">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71" name="Freeform: Shape 31">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72"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717" y="2585111"/>
            <a:ext cx="972241" cy="45718"/>
            <a:chOff x="4886325" y="3371754"/>
            <a:chExt cx="2418492" cy="113728"/>
          </a:xfrm>
          <a:solidFill>
            <a:schemeClr val="accent1"/>
          </a:solidFill>
        </p:grpSpPr>
        <p:sp>
          <p:nvSpPr>
            <p:cNvPr id="73"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74"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75"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38"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76"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40"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27" name="Content Placeholder 26">
            <a:extLst>
              <a:ext uri="{FF2B5EF4-FFF2-40B4-BE49-F238E27FC236}">
                <a16:creationId xmlns:a16="http://schemas.microsoft.com/office/drawing/2014/main" id="{CED601A4-8EC8-53B7-0072-6B95A314DF85}"/>
              </a:ext>
            </a:extLst>
          </p:cNvPr>
          <p:cNvSpPr>
            <a:spLocks noGrp="1"/>
          </p:cNvSpPr>
          <p:nvPr>
            <p:ph idx="1"/>
          </p:nvPr>
        </p:nvSpPr>
        <p:spPr>
          <a:xfrm>
            <a:off x="525717" y="2796427"/>
            <a:ext cx="4663649" cy="3274503"/>
          </a:xfrm>
        </p:spPr>
        <p:txBody>
          <a:bodyPr>
            <a:normAutofit/>
          </a:bodyPr>
          <a:lstStyle/>
          <a:p>
            <a:r>
              <a:rPr lang="en-US" dirty="0"/>
              <a:t> except for old peak, no single feature has a very high correlation with our target value</a:t>
            </a:r>
          </a:p>
        </p:txBody>
      </p:sp>
      <p:pic>
        <p:nvPicPr>
          <p:cNvPr id="5" name="Content Placeholder 4" descr="Graphical user interface, application, Teams&#10;&#10;Description automatically generated">
            <a:extLst>
              <a:ext uri="{FF2B5EF4-FFF2-40B4-BE49-F238E27FC236}">
                <a16:creationId xmlns:a16="http://schemas.microsoft.com/office/drawing/2014/main" id="{64F1399C-4F5E-A14E-91C3-79482568C86D}"/>
              </a:ext>
            </a:extLst>
          </p:cNvPr>
          <p:cNvPicPr>
            <a:picLocks noChangeAspect="1"/>
          </p:cNvPicPr>
          <p:nvPr/>
        </p:nvPicPr>
        <p:blipFill rotWithShape="1">
          <a:blip r:embed="rId2"/>
          <a:srcRect t="5760" b="24073"/>
          <a:stretch/>
        </p:blipFill>
        <p:spPr>
          <a:xfrm>
            <a:off x="5953780" y="1899136"/>
            <a:ext cx="5660211" cy="2968769"/>
          </a:xfrm>
          <a:prstGeom prst="rect">
            <a:avLst/>
          </a:prstGeom>
        </p:spPr>
      </p:pic>
      <p:sp>
        <p:nvSpPr>
          <p:cNvPr id="77" name="Freeform: Shape 41">
            <a:extLst>
              <a:ext uri="{FF2B5EF4-FFF2-40B4-BE49-F238E27FC236}">
                <a16:creationId xmlns:a16="http://schemas.microsoft.com/office/drawing/2014/main" id="{55820E42-2F9D-41EF-B67F-522A133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78" name="Group 43">
            <a:extLst>
              <a:ext uri="{FF2B5EF4-FFF2-40B4-BE49-F238E27FC236}">
                <a16:creationId xmlns:a16="http://schemas.microsoft.com/office/drawing/2014/main" id="{13D9BC31-B57D-4933-AD83-94F462D4C2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79" name="Freeform: Shape 44">
              <a:extLst>
                <a:ext uri="{FF2B5EF4-FFF2-40B4-BE49-F238E27FC236}">
                  <a16:creationId xmlns:a16="http://schemas.microsoft.com/office/drawing/2014/main" id="{D84AFEA3-A055-41AE-96F3-34BA58142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80" name="Freeform: Shape 45">
              <a:extLst>
                <a:ext uri="{FF2B5EF4-FFF2-40B4-BE49-F238E27FC236}">
                  <a16:creationId xmlns:a16="http://schemas.microsoft.com/office/drawing/2014/main" id="{9028771F-62FA-4349-B7A8-CE1682D2C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81" name="Freeform: Shape 46">
              <a:extLst>
                <a:ext uri="{FF2B5EF4-FFF2-40B4-BE49-F238E27FC236}">
                  <a16:creationId xmlns:a16="http://schemas.microsoft.com/office/drawing/2014/main" id="{319CDEE6-CB2F-49F0-B237-2A26A3D1DC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8" name="Graphic 12">
              <a:extLst>
                <a:ext uri="{FF2B5EF4-FFF2-40B4-BE49-F238E27FC236}">
                  <a16:creationId xmlns:a16="http://schemas.microsoft.com/office/drawing/2014/main" id="{3DD82286-02D2-4210-A797-5D502D44A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82" name="Graphic 15">
              <a:extLst>
                <a:ext uri="{FF2B5EF4-FFF2-40B4-BE49-F238E27FC236}">
                  <a16:creationId xmlns:a16="http://schemas.microsoft.com/office/drawing/2014/main" id="{735449F4-80DA-4E06-B3B6-B9F519F4A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0" name="Graphic 15">
              <a:extLst>
                <a:ext uri="{FF2B5EF4-FFF2-40B4-BE49-F238E27FC236}">
                  <a16:creationId xmlns:a16="http://schemas.microsoft.com/office/drawing/2014/main" id="{61FABA3B-05B6-433C-90F9-8D9691A84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83" name="Freeform: Shape 50">
              <a:extLst>
                <a:ext uri="{FF2B5EF4-FFF2-40B4-BE49-F238E27FC236}">
                  <a16:creationId xmlns:a16="http://schemas.microsoft.com/office/drawing/2014/main" id="{E1FEBA45-D0A3-4091-9956-161EDA21A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190423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66" name="Freeform: Shape 65">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68"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717" y="2585111"/>
            <a:ext cx="972241" cy="45718"/>
            <a:chOff x="4886325" y="3371754"/>
            <a:chExt cx="2418492" cy="113728"/>
          </a:xfrm>
          <a:solidFill>
            <a:schemeClr val="accent1"/>
          </a:solidFill>
        </p:grpSpPr>
        <p:sp>
          <p:nvSpPr>
            <p:cNvPr id="69"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70"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71"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72"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73"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74"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5" name="Title 1">
            <a:extLst>
              <a:ext uri="{FF2B5EF4-FFF2-40B4-BE49-F238E27FC236}">
                <a16:creationId xmlns:a16="http://schemas.microsoft.com/office/drawing/2014/main" id="{3AAF10E7-2A4C-154E-89F2-B6139133AD51}"/>
              </a:ext>
            </a:extLst>
          </p:cNvPr>
          <p:cNvSpPr>
            <a:spLocks noGrp="1"/>
          </p:cNvSpPr>
          <p:nvPr>
            <p:ph idx="1"/>
          </p:nvPr>
        </p:nvSpPr>
        <p:spPr>
          <a:xfrm>
            <a:off x="525717" y="2796427"/>
            <a:ext cx="4663649" cy="3274503"/>
          </a:xfrm>
        </p:spPr>
        <p:txBody>
          <a:bodyPr>
            <a:normAutofit/>
          </a:bodyPr>
          <a:lstStyle/>
          <a:p>
            <a:r>
              <a:rPr lang="en-US" dirty="0"/>
              <a:t>Heart disease incidence of </a:t>
            </a:r>
            <a:r>
              <a:rPr lang="en-US" dirty="0">
                <a:solidFill>
                  <a:srgbClr val="FF0000"/>
                </a:solidFill>
              </a:rPr>
              <a:t>Age</a:t>
            </a:r>
          </a:p>
          <a:p>
            <a:r>
              <a:rPr lang="en-US" dirty="0"/>
              <a:t>As age increases risk of heart disease also increases and for age range of 55-65.</a:t>
            </a:r>
          </a:p>
          <a:p>
            <a:endParaRPr lang="en-US" dirty="0"/>
          </a:p>
        </p:txBody>
      </p:sp>
      <p:pic>
        <p:nvPicPr>
          <p:cNvPr id="8" name="Picture 7" descr="Chart, histogram&#10;&#10;Description automatically generated">
            <a:extLst>
              <a:ext uri="{FF2B5EF4-FFF2-40B4-BE49-F238E27FC236}">
                <a16:creationId xmlns:a16="http://schemas.microsoft.com/office/drawing/2014/main" id="{4C0611EF-E1DA-4741-81EA-E4FC281938BB}"/>
              </a:ext>
            </a:extLst>
          </p:cNvPr>
          <p:cNvPicPr>
            <a:picLocks noChangeAspect="1"/>
          </p:cNvPicPr>
          <p:nvPr/>
        </p:nvPicPr>
        <p:blipFill>
          <a:blip r:embed="rId2"/>
          <a:stretch>
            <a:fillRect/>
          </a:stretch>
        </p:blipFill>
        <p:spPr>
          <a:xfrm>
            <a:off x="7122939" y="561192"/>
            <a:ext cx="3283509" cy="2667851"/>
          </a:xfrm>
          <a:prstGeom prst="rect">
            <a:avLst/>
          </a:prstGeom>
        </p:spPr>
      </p:pic>
      <p:pic>
        <p:nvPicPr>
          <p:cNvPr id="9" name="Picture 8" descr="Chart&#10;&#10;Description automatically generated">
            <a:extLst>
              <a:ext uri="{FF2B5EF4-FFF2-40B4-BE49-F238E27FC236}">
                <a16:creationId xmlns:a16="http://schemas.microsoft.com/office/drawing/2014/main" id="{8BB96B38-CAEF-1C47-8885-1D7CA0B1D7F7}"/>
              </a:ext>
            </a:extLst>
          </p:cNvPr>
          <p:cNvPicPr>
            <a:picLocks noChangeAspect="1"/>
          </p:cNvPicPr>
          <p:nvPr/>
        </p:nvPicPr>
        <p:blipFill>
          <a:blip r:embed="rId3"/>
          <a:stretch>
            <a:fillRect/>
          </a:stretch>
        </p:blipFill>
        <p:spPr>
          <a:xfrm>
            <a:off x="6857639" y="3546397"/>
            <a:ext cx="3852493" cy="2667851"/>
          </a:xfrm>
          <a:prstGeom prst="rect">
            <a:avLst/>
          </a:prstGeom>
        </p:spPr>
      </p:pic>
      <p:sp>
        <p:nvSpPr>
          <p:cNvPr id="76" name="Freeform: Shape 75">
            <a:extLst>
              <a:ext uri="{FF2B5EF4-FFF2-40B4-BE49-F238E27FC236}">
                <a16:creationId xmlns:a16="http://schemas.microsoft.com/office/drawing/2014/main" id="{55820E42-2F9D-41EF-B67F-522A133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78" name="Group 77">
            <a:extLst>
              <a:ext uri="{FF2B5EF4-FFF2-40B4-BE49-F238E27FC236}">
                <a16:creationId xmlns:a16="http://schemas.microsoft.com/office/drawing/2014/main" id="{13D9BC31-B57D-4933-AD83-94F462D4C2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79" name="Freeform: Shape 78">
              <a:extLst>
                <a:ext uri="{FF2B5EF4-FFF2-40B4-BE49-F238E27FC236}">
                  <a16:creationId xmlns:a16="http://schemas.microsoft.com/office/drawing/2014/main" id="{D84AFEA3-A055-41AE-96F3-34BA58142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80" name="Freeform: Shape 79">
              <a:extLst>
                <a:ext uri="{FF2B5EF4-FFF2-40B4-BE49-F238E27FC236}">
                  <a16:creationId xmlns:a16="http://schemas.microsoft.com/office/drawing/2014/main" id="{9028771F-62FA-4349-B7A8-CE1682D2C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81" name="Freeform: Shape 80">
              <a:extLst>
                <a:ext uri="{FF2B5EF4-FFF2-40B4-BE49-F238E27FC236}">
                  <a16:creationId xmlns:a16="http://schemas.microsoft.com/office/drawing/2014/main" id="{319CDEE6-CB2F-49F0-B237-2A26A3D1DC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82" name="Graphic 12">
              <a:extLst>
                <a:ext uri="{FF2B5EF4-FFF2-40B4-BE49-F238E27FC236}">
                  <a16:creationId xmlns:a16="http://schemas.microsoft.com/office/drawing/2014/main" id="{3DD82286-02D2-4210-A797-5D502D44A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83" name="Graphic 15">
              <a:extLst>
                <a:ext uri="{FF2B5EF4-FFF2-40B4-BE49-F238E27FC236}">
                  <a16:creationId xmlns:a16="http://schemas.microsoft.com/office/drawing/2014/main" id="{735449F4-80DA-4E06-B3B6-B9F519F4A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84" name="Graphic 15">
              <a:extLst>
                <a:ext uri="{FF2B5EF4-FFF2-40B4-BE49-F238E27FC236}">
                  <a16:creationId xmlns:a16="http://schemas.microsoft.com/office/drawing/2014/main" id="{61FABA3B-05B6-433C-90F9-8D9691A84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E1FEBA45-D0A3-4091-9956-161EDA21A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306138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7" name="Freeform: Shape 196">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99" name="Group 198">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200" name="Freeform: Shape 199">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01" name="Freeform: Shape 200">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02" name="Freeform: Shape 201">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03"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04"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05"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8" name="Freeform: Shape 207">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10"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211" name="Graphic 78">
              <a:extLst>
                <a:ext uri="{FF2B5EF4-FFF2-40B4-BE49-F238E27FC236}">
                  <a16:creationId xmlns:a16="http://schemas.microsoft.com/office/drawing/2014/main" id="{5E279D86-4533-45F1-B0AA-D237399A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12" name="Graphic 78">
              <a:extLst>
                <a:ext uri="{FF2B5EF4-FFF2-40B4-BE49-F238E27FC236}">
                  <a16:creationId xmlns:a16="http://schemas.microsoft.com/office/drawing/2014/main" id="{764FD722-CB31-4326-ADD8-CBA52FD1FF5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13" name="Graphic 78">
                <a:extLst>
                  <a:ext uri="{FF2B5EF4-FFF2-40B4-BE49-F238E27FC236}">
                    <a16:creationId xmlns:a16="http://schemas.microsoft.com/office/drawing/2014/main" id="{24E4BCEC-8B0A-444E-8509-1B3BB0449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14" name="Graphic 78">
                <a:extLst>
                  <a:ext uri="{FF2B5EF4-FFF2-40B4-BE49-F238E27FC236}">
                    <a16:creationId xmlns:a16="http://schemas.microsoft.com/office/drawing/2014/main" id="{9DB36622-1DC7-4B17-8984-588BA8999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15" name="Graphic 78">
                <a:extLst>
                  <a:ext uri="{FF2B5EF4-FFF2-40B4-BE49-F238E27FC236}">
                    <a16:creationId xmlns:a16="http://schemas.microsoft.com/office/drawing/2014/main" id="{51B97AF0-1974-42B9-B5FC-A332C52E8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16" name="Graphic 78">
                <a:extLst>
                  <a:ext uri="{FF2B5EF4-FFF2-40B4-BE49-F238E27FC236}">
                    <a16:creationId xmlns:a16="http://schemas.microsoft.com/office/drawing/2014/main" id="{95A298AD-BE5D-4BE1-8CDF-DBFB42D63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218" name="Rectangle 217">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720BD449-50FB-8842-AB00-2749CA8582DE}"/>
              </a:ext>
            </a:extLst>
          </p:cNvPr>
          <p:cNvSpPr>
            <a:spLocks noGrp="1"/>
          </p:cNvSpPr>
          <p:nvPr>
            <p:ph type="title"/>
          </p:nvPr>
        </p:nvSpPr>
        <p:spPr>
          <a:xfrm>
            <a:off x="530353" y="799521"/>
            <a:ext cx="3859904" cy="2080204"/>
          </a:xfrm>
        </p:spPr>
        <p:txBody>
          <a:bodyPr vert="horz" lIns="91440" tIns="45720" rIns="91440" bIns="45720" rtlCol="0" anchor="b">
            <a:normAutofit/>
          </a:bodyPr>
          <a:lstStyle/>
          <a:p>
            <a:pPr>
              <a:lnSpc>
                <a:spcPct val="90000"/>
              </a:lnSpc>
            </a:pPr>
            <a:r>
              <a:rPr lang="en-US" sz="2200" dirty="0"/>
              <a:t>Heart disease incidence of </a:t>
            </a:r>
            <a:r>
              <a:rPr lang="en-US" sz="2200"/>
              <a:t>Sex </a:t>
            </a:r>
            <a:br>
              <a:rPr lang="en-US" sz="2200" dirty="0"/>
            </a:br>
            <a:br>
              <a:rPr lang="en-US" sz="2200" dirty="0"/>
            </a:br>
            <a:r>
              <a:rPr lang="en-US" sz="2200" dirty="0"/>
              <a:t>Male: 63 %</a:t>
            </a:r>
            <a:br>
              <a:rPr lang="en-US" sz="2200" dirty="0"/>
            </a:br>
            <a:r>
              <a:rPr lang="en-US" sz="2200"/>
              <a:t>Famale</a:t>
            </a:r>
            <a:r>
              <a:rPr lang="en-US" sz="2200" dirty="0"/>
              <a:t>: 25.91%</a:t>
            </a:r>
            <a:br>
              <a:rPr lang="en-US" sz="2200" dirty="0"/>
            </a:br>
            <a:endParaRPr lang="en-US" sz="2200" dirty="0"/>
          </a:p>
        </p:txBody>
      </p:sp>
      <p:sp>
        <p:nvSpPr>
          <p:cNvPr id="220" name="Freeform: Shape 219">
            <a:extLst>
              <a:ext uri="{FF2B5EF4-FFF2-40B4-BE49-F238E27FC236}">
                <a16:creationId xmlns:a16="http://schemas.microsoft.com/office/drawing/2014/main" id="{8972B65B-8AFA-4B5C-BFC6-E443F3777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21648"/>
            <a:ext cx="1839951" cy="1423657"/>
          </a:xfrm>
          <a:custGeom>
            <a:avLst/>
            <a:gdLst>
              <a:gd name="connsiteX0" fmla="*/ 0 w 2331138"/>
              <a:gd name="connsiteY0" fmla="*/ 0 h 3352676"/>
              <a:gd name="connsiteX1" fmla="*/ 2331138 w 2331138"/>
              <a:gd name="connsiteY1" fmla="*/ 0 h 3352676"/>
              <a:gd name="connsiteX2" fmla="*/ 2331138 w 2331138"/>
              <a:gd name="connsiteY2" fmla="*/ 3352676 h 3352676"/>
              <a:gd name="connsiteX3" fmla="*/ 2097210 w 2331138"/>
              <a:gd name="connsiteY3" fmla="*/ 3226228 h 3352676"/>
              <a:gd name="connsiteX4" fmla="*/ 214881 w 2331138"/>
              <a:gd name="connsiteY4" fmla="*/ 1176738 h 3352676"/>
              <a:gd name="connsiteX5" fmla="*/ 1129 w 2331138"/>
              <a:gd name="connsiteY5" fmla="*/ 67475 h 3352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31138" h="3352676">
                <a:moveTo>
                  <a:pt x="0" y="0"/>
                </a:moveTo>
                <a:lnTo>
                  <a:pt x="2331138" y="0"/>
                </a:lnTo>
                <a:lnTo>
                  <a:pt x="2331138" y="3352676"/>
                </a:lnTo>
                <a:lnTo>
                  <a:pt x="2097210" y="3226228"/>
                </a:lnTo>
                <a:cubicBezTo>
                  <a:pt x="1273150" y="2744079"/>
                  <a:pt x="560886" y="2027200"/>
                  <a:pt x="214881" y="1176738"/>
                </a:cubicBezTo>
                <a:cubicBezTo>
                  <a:pt x="72781" y="827511"/>
                  <a:pt x="14297" y="430630"/>
                  <a:pt x="1129" y="67475"/>
                </a:cubicBezTo>
                <a:close/>
              </a:path>
            </a:pathLst>
          </a:custGeom>
          <a:solidFill>
            <a:schemeClr val="accent3">
              <a:lumMod val="40000"/>
              <a:lumOff val="6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22" name="Graphic 78">
            <a:extLst>
              <a:ext uri="{FF2B5EF4-FFF2-40B4-BE49-F238E27FC236}">
                <a16:creationId xmlns:a16="http://schemas.microsoft.com/office/drawing/2014/main" id="{8B32F32D-2578-47BA-A8C8-B9CC3F8A095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223" name="Graphic 78">
              <a:extLst>
                <a:ext uri="{FF2B5EF4-FFF2-40B4-BE49-F238E27FC236}">
                  <a16:creationId xmlns:a16="http://schemas.microsoft.com/office/drawing/2014/main" id="{FE39C5A6-D000-4F68-8942-DD0D6D6F83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24" name="Graphic 78">
              <a:extLst>
                <a:ext uri="{FF2B5EF4-FFF2-40B4-BE49-F238E27FC236}">
                  <a16:creationId xmlns:a16="http://schemas.microsoft.com/office/drawing/2014/main" id="{E89890B6-1232-480B-A1E4-4EE4897F644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25" name="Graphic 78">
                <a:extLst>
                  <a:ext uri="{FF2B5EF4-FFF2-40B4-BE49-F238E27FC236}">
                    <a16:creationId xmlns:a16="http://schemas.microsoft.com/office/drawing/2014/main" id="{AA2A92B4-DD5E-4659-876C-CEF27D8A3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26" name="Graphic 78">
                <a:extLst>
                  <a:ext uri="{FF2B5EF4-FFF2-40B4-BE49-F238E27FC236}">
                    <a16:creationId xmlns:a16="http://schemas.microsoft.com/office/drawing/2014/main" id="{CB3716F9-57FA-4E55-B926-D141DFDE7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27" name="Graphic 78">
                <a:extLst>
                  <a:ext uri="{FF2B5EF4-FFF2-40B4-BE49-F238E27FC236}">
                    <a16:creationId xmlns:a16="http://schemas.microsoft.com/office/drawing/2014/main" id="{6E65CA48-F624-4AAA-B08C-4D030E798B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28" name="Graphic 78">
                <a:extLst>
                  <a:ext uri="{FF2B5EF4-FFF2-40B4-BE49-F238E27FC236}">
                    <a16:creationId xmlns:a16="http://schemas.microsoft.com/office/drawing/2014/main" id="{5AB96607-3A57-4F71-87E5-C0D546FEB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pic>
        <p:nvPicPr>
          <p:cNvPr id="11" name="Picture 10" descr="Chart, pie chart&#10;&#10;Description automatically generated">
            <a:extLst>
              <a:ext uri="{FF2B5EF4-FFF2-40B4-BE49-F238E27FC236}">
                <a16:creationId xmlns:a16="http://schemas.microsoft.com/office/drawing/2014/main" id="{E2305253-8BAF-844B-8AE3-C47BA6CEDA89}"/>
              </a:ext>
            </a:extLst>
          </p:cNvPr>
          <p:cNvPicPr>
            <a:picLocks noChangeAspect="1"/>
          </p:cNvPicPr>
          <p:nvPr/>
        </p:nvPicPr>
        <p:blipFill>
          <a:blip r:embed="rId2"/>
          <a:stretch>
            <a:fillRect/>
          </a:stretch>
        </p:blipFill>
        <p:spPr>
          <a:xfrm>
            <a:off x="5054807" y="1800457"/>
            <a:ext cx="3196691" cy="3248882"/>
          </a:xfrm>
          <a:prstGeom prst="rect">
            <a:avLst/>
          </a:prstGeom>
        </p:spPr>
      </p:pic>
      <p:pic>
        <p:nvPicPr>
          <p:cNvPr id="12" name="Picture 11" descr="Chart, pie chart&#10;&#10;Description automatically generated">
            <a:extLst>
              <a:ext uri="{FF2B5EF4-FFF2-40B4-BE49-F238E27FC236}">
                <a16:creationId xmlns:a16="http://schemas.microsoft.com/office/drawing/2014/main" id="{78CD54F3-1D03-2E40-92E5-49D45044C22B}"/>
              </a:ext>
            </a:extLst>
          </p:cNvPr>
          <p:cNvPicPr>
            <a:picLocks noChangeAspect="1"/>
          </p:cNvPicPr>
          <p:nvPr/>
        </p:nvPicPr>
        <p:blipFill>
          <a:blip r:embed="rId3"/>
          <a:stretch>
            <a:fillRect/>
          </a:stretch>
        </p:blipFill>
        <p:spPr>
          <a:xfrm>
            <a:off x="8707488" y="603355"/>
            <a:ext cx="2696318" cy="2716694"/>
          </a:xfrm>
          <a:prstGeom prst="rect">
            <a:avLst/>
          </a:prstGeom>
        </p:spPr>
      </p:pic>
      <p:pic>
        <p:nvPicPr>
          <p:cNvPr id="8" name="Content Placeholder 7" descr="Chart, bar chart, treemap chart&#10;&#10;Description automatically generated">
            <a:extLst>
              <a:ext uri="{FF2B5EF4-FFF2-40B4-BE49-F238E27FC236}">
                <a16:creationId xmlns:a16="http://schemas.microsoft.com/office/drawing/2014/main" id="{2C301FFD-DADB-1B4B-8746-F2BD2DFF26CA}"/>
              </a:ext>
            </a:extLst>
          </p:cNvPr>
          <p:cNvPicPr>
            <a:picLocks noGrp="1" noChangeAspect="1"/>
          </p:cNvPicPr>
          <p:nvPr>
            <p:ph idx="1"/>
          </p:nvPr>
        </p:nvPicPr>
        <p:blipFill>
          <a:blip r:embed="rId4"/>
          <a:stretch>
            <a:fillRect/>
          </a:stretch>
        </p:blipFill>
        <p:spPr>
          <a:xfrm>
            <a:off x="8459237" y="3575048"/>
            <a:ext cx="3192820" cy="2626093"/>
          </a:xfrm>
          <a:prstGeom prst="rect">
            <a:avLst/>
          </a:prstGeom>
        </p:spPr>
      </p:pic>
      <p:sp>
        <p:nvSpPr>
          <p:cNvPr id="230" name="Freeform: Shape 229">
            <a:extLst>
              <a:ext uri="{FF2B5EF4-FFF2-40B4-BE49-F238E27FC236}">
                <a16:creationId xmlns:a16="http://schemas.microsoft.com/office/drawing/2014/main" id="{286E5E1D-FD49-448F-83C8-E06466BE54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899042" y="5608708"/>
            <a:ext cx="4292956" cy="1249292"/>
          </a:xfrm>
          <a:custGeom>
            <a:avLst/>
            <a:gdLst>
              <a:gd name="connsiteX0" fmla="*/ 0 w 4238069"/>
              <a:gd name="connsiteY0" fmla="*/ 0 h 1903025"/>
              <a:gd name="connsiteX1" fmla="*/ 113310 w 4238069"/>
              <a:gd name="connsiteY1" fmla="*/ 8960 h 1903025"/>
              <a:gd name="connsiteX2" fmla="*/ 291503 w 4238069"/>
              <a:gd name="connsiteY2" fmla="*/ 37000 h 1903025"/>
              <a:gd name="connsiteX3" fmla="*/ 3082930 w 4238069"/>
              <a:gd name="connsiteY3" fmla="*/ 1104916 h 1903025"/>
              <a:gd name="connsiteX4" fmla="*/ 3881548 w 4238069"/>
              <a:gd name="connsiteY4" fmla="*/ 1668276 h 1903025"/>
              <a:gd name="connsiteX5" fmla="*/ 4238069 w 4238069"/>
              <a:gd name="connsiteY5" fmla="*/ 1903025 h 1903025"/>
              <a:gd name="connsiteX6" fmla="*/ 0 w 4238069"/>
              <a:gd name="connsiteY6" fmla="*/ 1903025 h 1903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8069" h="1903025">
                <a:moveTo>
                  <a:pt x="0" y="0"/>
                </a:moveTo>
                <a:lnTo>
                  <a:pt x="113310" y="8960"/>
                </a:lnTo>
                <a:cubicBezTo>
                  <a:pt x="173365" y="16155"/>
                  <a:pt x="232870" y="25632"/>
                  <a:pt x="291503" y="37000"/>
                </a:cubicBezTo>
                <a:cubicBezTo>
                  <a:pt x="1250780" y="222537"/>
                  <a:pt x="2264787" y="499636"/>
                  <a:pt x="3082930" y="1104916"/>
                </a:cubicBezTo>
                <a:cubicBezTo>
                  <a:pt x="3348371" y="1301283"/>
                  <a:pt x="3614239" y="1488349"/>
                  <a:pt x="3881548" y="1668276"/>
                </a:cubicBezTo>
                <a:lnTo>
                  <a:pt x="4238069" y="1903025"/>
                </a:lnTo>
                <a:lnTo>
                  <a:pt x="0" y="1903025"/>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32" name="Group 231">
            <a:extLst>
              <a:ext uri="{FF2B5EF4-FFF2-40B4-BE49-F238E27FC236}">
                <a16:creationId xmlns:a16="http://schemas.microsoft.com/office/drawing/2014/main" id="{D82E7BA0-A7BA-4C61-9D6F-5345A54056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8447993" y="5742897"/>
            <a:ext cx="886141" cy="802496"/>
            <a:chOff x="10948005" y="3272152"/>
            <a:chExt cx="868640" cy="786648"/>
          </a:xfrm>
          <a:solidFill>
            <a:schemeClr val="accent6"/>
          </a:solidFill>
        </p:grpSpPr>
        <p:sp>
          <p:nvSpPr>
            <p:cNvPr id="233" name="Freeform: Shape 232">
              <a:extLst>
                <a:ext uri="{FF2B5EF4-FFF2-40B4-BE49-F238E27FC236}">
                  <a16:creationId xmlns:a16="http://schemas.microsoft.com/office/drawing/2014/main" id="{B5369E81-3115-4284-995E-F753EB421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34" name="Freeform: Shape 233">
              <a:extLst>
                <a:ext uri="{FF2B5EF4-FFF2-40B4-BE49-F238E27FC236}">
                  <a16:creationId xmlns:a16="http://schemas.microsoft.com/office/drawing/2014/main" id="{44729589-1C6A-4995-83DB-3C8AC2B8DE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35" name="Freeform: Shape 234">
              <a:extLst>
                <a:ext uri="{FF2B5EF4-FFF2-40B4-BE49-F238E27FC236}">
                  <a16:creationId xmlns:a16="http://schemas.microsoft.com/office/drawing/2014/main" id="{7A966D0D-0B99-4534-8150-ECA25F804A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36" name="Graphic 12">
              <a:extLst>
                <a:ext uri="{FF2B5EF4-FFF2-40B4-BE49-F238E27FC236}">
                  <a16:creationId xmlns:a16="http://schemas.microsoft.com/office/drawing/2014/main" id="{7DC8EDF8-9492-4A6B-8050-A6B44F11B5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37" name="Graphic 15">
              <a:extLst>
                <a:ext uri="{FF2B5EF4-FFF2-40B4-BE49-F238E27FC236}">
                  <a16:creationId xmlns:a16="http://schemas.microsoft.com/office/drawing/2014/main" id="{13B4EDF3-5414-4F6E-8824-4FDC7BFD5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38" name="Graphic 15">
              <a:extLst>
                <a:ext uri="{FF2B5EF4-FFF2-40B4-BE49-F238E27FC236}">
                  <a16:creationId xmlns:a16="http://schemas.microsoft.com/office/drawing/2014/main" id="{6CE204CE-5738-4712-8E02-CF746C010F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D2369023-4235-4E1E-A424-EA0EA83DE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744216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66" name="Rectangle 265">
            <a:extLst>
              <a:ext uri="{FF2B5EF4-FFF2-40B4-BE49-F238E27FC236}">
                <a16:creationId xmlns:a16="http://schemas.microsoft.com/office/drawing/2014/main" id="{F420BC5C-C418-4843-B04B-6918968D09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449034D-0629-D941-A1E3-7249D21504E4}"/>
              </a:ext>
            </a:extLst>
          </p:cNvPr>
          <p:cNvSpPr>
            <a:spLocks noGrp="1"/>
          </p:cNvSpPr>
          <p:nvPr>
            <p:ph type="title"/>
          </p:nvPr>
        </p:nvSpPr>
        <p:spPr>
          <a:xfrm>
            <a:off x="555527" y="3428997"/>
            <a:ext cx="4767930" cy="1848734"/>
          </a:xfrm>
        </p:spPr>
        <p:txBody>
          <a:bodyPr vert="horz" lIns="91440" tIns="45720" rIns="91440" bIns="45720" rtlCol="0" anchor="b">
            <a:normAutofit/>
          </a:bodyPr>
          <a:lstStyle/>
          <a:p>
            <a:pPr>
              <a:lnSpc>
                <a:spcPct val="90000"/>
              </a:lnSpc>
            </a:pPr>
            <a:br>
              <a:rPr lang="en-US" sz="2500" dirty="0"/>
            </a:br>
            <a:br>
              <a:rPr lang="en-US" sz="2500" dirty="0"/>
            </a:br>
            <a:r>
              <a:rPr lang="en-US" sz="2500" dirty="0"/>
              <a:t>ASY: 80 % </a:t>
            </a:r>
            <a:br>
              <a:rPr lang="en-US" sz="2500" dirty="0"/>
            </a:br>
            <a:r>
              <a:rPr lang="en-US" sz="2500" dirty="0"/>
              <a:t>NAP: 35 % </a:t>
            </a:r>
            <a:br>
              <a:rPr lang="en-US" sz="2500" dirty="0"/>
            </a:br>
            <a:r>
              <a:rPr lang="en-US" sz="2500" dirty="0"/>
              <a:t>ATA : 13.87%</a:t>
            </a:r>
          </a:p>
        </p:txBody>
      </p:sp>
      <p:sp>
        <p:nvSpPr>
          <p:cNvPr id="268" name="Freeform: Shape 267">
            <a:extLst>
              <a:ext uri="{FF2B5EF4-FFF2-40B4-BE49-F238E27FC236}">
                <a16:creationId xmlns:a16="http://schemas.microsoft.com/office/drawing/2014/main" id="{13E5F285-BD95-4989-B20B-778990159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21648"/>
            <a:ext cx="1839951" cy="1423657"/>
          </a:xfrm>
          <a:custGeom>
            <a:avLst/>
            <a:gdLst>
              <a:gd name="connsiteX0" fmla="*/ 0 w 2331138"/>
              <a:gd name="connsiteY0" fmla="*/ 0 h 3352676"/>
              <a:gd name="connsiteX1" fmla="*/ 2331138 w 2331138"/>
              <a:gd name="connsiteY1" fmla="*/ 0 h 3352676"/>
              <a:gd name="connsiteX2" fmla="*/ 2331138 w 2331138"/>
              <a:gd name="connsiteY2" fmla="*/ 3352676 h 3352676"/>
              <a:gd name="connsiteX3" fmla="*/ 2097210 w 2331138"/>
              <a:gd name="connsiteY3" fmla="*/ 3226228 h 3352676"/>
              <a:gd name="connsiteX4" fmla="*/ 214881 w 2331138"/>
              <a:gd name="connsiteY4" fmla="*/ 1176738 h 3352676"/>
              <a:gd name="connsiteX5" fmla="*/ 1129 w 2331138"/>
              <a:gd name="connsiteY5" fmla="*/ 67475 h 3352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31138" h="3352676">
                <a:moveTo>
                  <a:pt x="0" y="0"/>
                </a:moveTo>
                <a:lnTo>
                  <a:pt x="2331138" y="0"/>
                </a:lnTo>
                <a:lnTo>
                  <a:pt x="2331138" y="3352676"/>
                </a:lnTo>
                <a:lnTo>
                  <a:pt x="2097210" y="3226228"/>
                </a:lnTo>
                <a:cubicBezTo>
                  <a:pt x="1273150" y="2744079"/>
                  <a:pt x="560886" y="2027200"/>
                  <a:pt x="214881" y="1176738"/>
                </a:cubicBezTo>
                <a:cubicBezTo>
                  <a:pt x="72781" y="827511"/>
                  <a:pt x="14297" y="430630"/>
                  <a:pt x="1129" y="67475"/>
                </a:cubicBez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70" name="Graphic 78">
            <a:extLst>
              <a:ext uri="{FF2B5EF4-FFF2-40B4-BE49-F238E27FC236}">
                <a16:creationId xmlns:a16="http://schemas.microsoft.com/office/drawing/2014/main" id="{6C02F4BE-6538-4CAD-B506-5FEB41D378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4415" y="3039261"/>
            <a:ext cx="1020166" cy="45718"/>
            <a:chOff x="4886325" y="3371754"/>
            <a:chExt cx="2418492" cy="113728"/>
          </a:xfrm>
          <a:solidFill>
            <a:schemeClr val="accent1"/>
          </a:solidFill>
        </p:grpSpPr>
        <p:sp>
          <p:nvSpPr>
            <p:cNvPr id="271" name="Graphic 78">
              <a:extLst>
                <a:ext uri="{FF2B5EF4-FFF2-40B4-BE49-F238E27FC236}">
                  <a16:creationId xmlns:a16="http://schemas.microsoft.com/office/drawing/2014/main" id="{3937246C-D7B5-4CC9-B979-0999DFD5BF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72" name="Graphic 78">
              <a:extLst>
                <a:ext uri="{FF2B5EF4-FFF2-40B4-BE49-F238E27FC236}">
                  <a16:creationId xmlns:a16="http://schemas.microsoft.com/office/drawing/2014/main" id="{559392DF-C926-44F7-920D-C232D60C05F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73" name="Graphic 78">
                <a:extLst>
                  <a:ext uri="{FF2B5EF4-FFF2-40B4-BE49-F238E27FC236}">
                    <a16:creationId xmlns:a16="http://schemas.microsoft.com/office/drawing/2014/main" id="{437FE2E3-579D-4AA7-8775-C78D1D5631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74" name="Graphic 78">
                <a:extLst>
                  <a:ext uri="{FF2B5EF4-FFF2-40B4-BE49-F238E27FC236}">
                    <a16:creationId xmlns:a16="http://schemas.microsoft.com/office/drawing/2014/main" id="{A6A05323-CAFA-4D34-83D6-3B23B02085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75" name="Graphic 78">
                <a:extLst>
                  <a:ext uri="{FF2B5EF4-FFF2-40B4-BE49-F238E27FC236}">
                    <a16:creationId xmlns:a16="http://schemas.microsoft.com/office/drawing/2014/main" id="{D49C45E0-CA07-4FD4-9097-BF313F498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76" name="Graphic 78">
                <a:extLst>
                  <a:ext uri="{FF2B5EF4-FFF2-40B4-BE49-F238E27FC236}">
                    <a16:creationId xmlns:a16="http://schemas.microsoft.com/office/drawing/2014/main" id="{1EC741B7-EEE8-43D3-9F8E-C2B4DD1965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29" name="TextBox 28">
            <a:extLst>
              <a:ext uri="{FF2B5EF4-FFF2-40B4-BE49-F238E27FC236}">
                <a16:creationId xmlns:a16="http://schemas.microsoft.com/office/drawing/2014/main" id="{10E818F2-44E2-A14D-8F6F-107F10D67194}"/>
              </a:ext>
            </a:extLst>
          </p:cNvPr>
          <p:cNvSpPr txBox="1"/>
          <p:nvPr/>
        </p:nvSpPr>
        <p:spPr>
          <a:xfrm>
            <a:off x="517871" y="3299404"/>
            <a:ext cx="4767930" cy="2745750"/>
          </a:xfrm>
          <a:prstGeom prst="rect">
            <a:avLst/>
          </a:prstGeom>
        </p:spPr>
        <p:txBody>
          <a:bodyPr vert="horz" lIns="91440" tIns="45720" rIns="91440" bIns="45720" rtlCol="0">
            <a:normAutofit/>
          </a:bodyPr>
          <a:lstStyle/>
          <a:p>
            <a:pPr>
              <a:lnSpc>
                <a:spcPct val="110000"/>
              </a:lnSpc>
              <a:spcAft>
                <a:spcPts val="600"/>
              </a:spcAft>
              <a:buFont typeface="Arial" panose="020B0604020202020204" pitchFamily="34" charset="0"/>
            </a:pPr>
            <a:endParaRPr lang="en-US" sz="2000" dirty="0"/>
          </a:p>
        </p:txBody>
      </p:sp>
      <p:pic>
        <p:nvPicPr>
          <p:cNvPr id="41" name="Picture 40" descr="Chart, pie chart&#10;&#10;Description automatically generated">
            <a:extLst>
              <a:ext uri="{FF2B5EF4-FFF2-40B4-BE49-F238E27FC236}">
                <a16:creationId xmlns:a16="http://schemas.microsoft.com/office/drawing/2014/main" id="{A84EB2F4-6B73-EF43-8F96-4EE19E900D38}"/>
              </a:ext>
            </a:extLst>
          </p:cNvPr>
          <p:cNvPicPr>
            <a:picLocks noChangeAspect="1"/>
          </p:cNvPicPr>
          <p:nvPr/>
        </p:nvPicPr>
        <p:blipFill>
          <a:blip r:embed="rId2"/>
          <a:stretch>
            <a:fillRect/>
          </a:stretch>
        </p:blipFill>
        <p:spPr>
          <a:xfrm>
            <a:off x="6133381" y="692114"/>
            <a:ext cx="2709492" cy="2695945"/>
          </a:xfrm>
          <a:prstGeom prst="rect">
            <a:avLst/>
          </a:prstGeom>
        </p:spPr>
      </p:pic>
      <p:pic>
        <p:nvPicPr>
          <p:cNvPr id="31" name="Picture 30" descr="Chart, pie chart&#10;&#10;Description automatically generated">
            <a:extLst>
              <a:ext uri="{FF2B5EF4-FFF2-40B4-BE49-F238E27FC236}">
                <a16:creationId xmlns:a16="http://schemas.microsoft.com/office/drawing/2014/main" id="{C02CD17A-67B1-C945-8D03-0DCFAD2156BD}"/>
              </a:ext>
            </a:extLst>
          </p:cNvPr>
          <p:cNvPicPr>
            <a:picLocks noChangeAspect="1"/>
          </p:cNvPicPr>
          <p:nvPr/>
        </p:nvPicPr>
        <p:blipFill>
          <a:blip r:embed="rId3"/>
          <a:stretch>
            <a:fillRect/>
          </a:stretch>
        </p:blipFill>
        <p:spPr>
          <a:xfrm>
            <a:off x="8854772" y="671388"/>
            <a:ext cx="2763539" cy="2666814"/>
          </a:xfrm>
          <a:prstGeom prst="rect">
            <a:avLst/>
          </a:prstGeom>
        </p:spPr>
      </p:pic>
      <p:pic>
        <p:nvPicPr>
          <p:cNvPr id="33" name="Picture 32" descr="Chart, pie chart&#10;&#10;Description automatically generated">
            <a:extLst>
              <a:ext uri="{FF2B5EF4-FFF2-40B4-BE49-F238E27FC236}">
                <a16:creationId xmlns:a16="http://schemas.microsoft.com/office/drawing/2014/main" id="{04999A8E-F7CE-B348-AF5F-CF16160512B7}"/>
              </a:ext>
            </a:extLst>
          </p:cNvPr>
          <p:cNvPicPr>
            <a:picLocks noChangeAspect="1"/>
          </p:cNvPicPr>
          <p:nvPr/>
        </p:nvPicPr>
        <p:blipFill>
          <a:blip r:embed="rId4"/>
          <a:stretch>
            <a:fillRect/>
          </a:stretch>
        </p:blipFill>
        <p:spPr>
          <a:xfrm>
            <a:off x="6115178" y="3396027"/>
            <a:ext cx="2763539" cy="2576999"/>
          </a:xfrm>
          <a:prstGeom prst="rect">
            <a:avLst/>
          </a:prstGeom>
        </p:spPr>
      </p:pic>
      <p:pic>
        <p:nvPicPr>
          <p:cNvPr id="7" name="Content Placeholder 6" descr="Chart, histogram&#10;&#10;Description automatically generated">
            <a:extLst>
              <a:ext uri="{FF2B5EF4-FFF2-40B4-BE49-F238E27FC236}">
                <a16:creationId xmlns:a16="http://schemas.microsoft.com/office/drawing/2014/main" id="{AA1C751F-2A76-A442-88C8-44D4883836EC}"/>
              </a:ext>
            </a:extLst>
          </p:cNvPr>
          <p:cNvPicPr>
            <a:picLocks noGrp="1" noChangeAspect="1"/>
          </p:cNvPicPr>
          <p:nvPr>
            <p:ph idx="1"/>
          </p:nvPr>
        </p:nvPicPr>
        <p:blipFill rotWithShape="1">
          <a:blip r:embed="rId5"/>
          <a:srcRect t="1156"/>
          <a:stretch/>
        </p:blipFill>
        <p:spPr>
          <a:xfrm>
            <a:off x="8842873" y="3374970"/>
            <a:ext cx="3079325" cy="2495856"/>
          </a:xfrm>
          <a:prstGeom prst="rect">
            <a:avLst/>
          </a:prstGeom>
        </p:spPr>
      </p:pic>
      <p:sp>
        <p:nvSpPr>
          <p:cNvPr id="278" name="Freeform: Shape 277">
            <a:extLst>
              <a:ext uri="{FF2B5EF4-FFF2-40B4-BE49-F238E27FC236}">
                <a16:creationId xmlns:a16="http://schemas.microsoft.com/office/drawing/2014/main" id="{6B6061A8-D267-4967-AF47-C3CC451385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899042" y="5602884"/>
            <a:ext cx="4292956" cy="1255116"/>
          </a:xfrm>
          <a:custGeom>
            <a:avLst/>
            <a:gdLst>
              <a:gd name="connsiteX0" fmla="*/ 0 w 4238069"/>
              <a:gd name="connsiteY0" fmla="*/ 0 h 1903025"/>
              <a:gd name="connsiteX1" fmla="*/ 113310 w 4238069"/>
              <a:gd name="connsiteY1" fmla="*/ 8960 h 1903025"/>
              <a:gd name="connsiteX2" fmla="*/ 291503 w 4238069"/>
              <a:gd name="connsiteY2" fmla="*/ 37000 h 1903025"/>
              <a:gd name="connsiteX3" fmla="*/ 3082930 w 4238069"/>
              <a:gd name="connsiteY3" fmla="*/ 1104916 h 1903025"/>
              <a:gd name="connsiteX4" fmla="*/ 3881548 w 4238069"/>
              <a:gd name="connsiteY4" fmla="*/ 1668276 h 1903025"/>
              <a:gd name="connsiteX5" fmla="*/ 4238069 w 4238069"/>
              <a:gd name="connsiteY5" fmla="*/ 1903025 h 1903025"/>
              <a:gd name="connsiteX6" fmla="*/ 0 w 4238069"/>
              <a:gd name="connsiteY6" fmla="*/ 1903025 h 1903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8069" h="1903025">
                <a:moveTo>
                  <a:pt x="0" y="0"/>
                </a:moveTo>
                <a:lnTo>
                  <a:pt x="113310" y="8960"/>
                </a:lnTo>
                <a:cubicBezTo>
                  <a:pt x="173365" y="16155"/>
                  <a:pt x="232870" y="25632"/>
                  <a:pt x="291503" y="37000"/>
                </a:cubicBezTo>
                <a:cubicBezTo>
                  <a:pt x="1250780" y="222537"/>
                  <a:pt x="2264787" y="499636"/>
                  <a:pt x="3082930" y="1104916"/>
                </a:cubicBezTo>
                <a:cubicBezTo>
                  <a:pt x="3348371" y="1301283"/>
                  <a:pt x="3614239" y="1488349"/>
                  <a:pt x="3881548" y="1668276"/>
                </a:cubicBezTo>
                <a:lnTo>
                  <a:pt x="4238069" y="1903025"/>
                </a:lnTo>
                <a:lnTo>
                  <a:pt x="0" y="1903025"/>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80" name="Group 279">
            <a:extLst>
              <a:ext uri="{FF2B5EF4-FFF2-40B4-BE49-F238E27FC236}">
                <a16:creationId xmlns:a16="http://schemas.microsoft.com/office/drawing/2014/main" id="{12DB770A-658D-4212-9BF2-236070D5D7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8868345" y="5736410"/>
            <a:ext cx="886141" cy="802496"/>
            <a:chOff x="10948005" y="3272152"/>
            <a:chExt cx="868640" cy="786648"/>
          </a:xfrm>
          <a:solidFill>
            <a:schemeClr val="accent6"/>
          </a:solidFill>
        </p:grpSpPr>
        <p:sp>
          <p:nvSpPr>
            <p:cNvPr id="281" name="Freeform: Shape 280">
              <a:extLst>
                <a:ext uri="{FF2B5EF4-FFF2-40B4-BE49-F238E27FC236}">
                  <a16:creationId xmlns:a16="http://schemas.microsoft.com/office/drawing/2014/main" id="{A9B99195-76A3-4B90-8F45-BAEF05699C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82" name="Freeform: Shape 281">
              <a:extLst>
                <a:ext uri="{FF2B5EF4-FFF2-40B4-BE49-F238E27FC236}">
                  <a16:creationId xmlns:a16="http://schemas.microsoft.com/office/drawing/2014/main" id="{F1029419-581A-4B40-B3E3-BD5931F99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83" name="Freeform: Shape 282">
              <a:extLst>
                <a:ext uri="{FF2B5EF4-FFF2-40B4-BE49-F238E27FC236}">
                  <a16:creationId xmlns:a16="http://schemas.microsoft.com/office/drawing/2014/main" id="{38F181C6-C3A7-463D-B837-E6FB1B0801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84" name="Graphic 12">
              <a:extLst>
                <a:ext uri="{FF2B5EF4-FFF2-40B4-BE49-F238E27FC236}">
                  <a16:creationId xmlns:a16="http://schemas.microsoft.com/office/drawing/2014/main" id="{FB6F6AFA-67F5-4D3A-839B-6B3980B6FC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85" name="Graphic 15">
              <a:extLst>
                <a:ext uri="{FF2B5EF4-FFF2-40B4-BE49-F238E27FC236}">
                  <a16:creationId xmlns:a16="http://schemas.microsoft.com/office/drawing/2014/main" id="{E9F49015-3756-46EC-AF1A-2F33219CB1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86" name="Graphic 15">
              <a:extLst>
                <a:ext uri="{FF2B5EF4-FFF2-40B4-BE49-F238E27FC236}">
                  <a16:creationId xmlns:a16="http://schemas.microsoft.com/office/drawing/2014/main" id="{44C1E606-364B-4793-83A8-61AC96EDBE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4D62BB33-881E-4E43-A746-75C1E7C322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2" name="TextBox 51">
            <a:extLst>
              <a:ext uri="{FF2B5EF4-FFF2-40B4-BE49-F238E27FC236}">
                <a16:creationId xmlns:a16="http://schemas.microsoft.com/office/drawing/2014/main" id="{E9177B33-1D0C-804A-9FFD-5984A7940EE6}"/>
              </a:ext>
            </a:extLst>
          </p:cNvPr>
          <p:cNvSpPr txBox="1"/>
          <p:nvPr/>
        </p:nvSpPr>
        <p:spPr>
          <a:xfrm>
            <a:off x="270094" y="944365"/>
            <a:ext cx="5567923" cy="1477328"/>
          </a:xfrm>
          <a:prstGeom prst="rect">
            <a:avLst/>
          </a:prstGeom>
          <a:noFill/>
        </p:spPr>
        <p:txBody>
          <a:bodyPr wrap="square" rtlCol="0">
            <a:spAutoFit/>
          </a:bodyPr>
          <a:lstStyle/>
          <a:p>
            <a:r>
              <a:rPr lang="en-US" sz="3600" dirty="0"/>
              <a:t>Heart Disease incidence of </a:t>
            </a:r>
            <a:r>
              <a:rPr lang="en-US" sz="3600" dirty="0">
                <a:solidFill>
                  <a:srgbClr val="FF0000"/>
                </a:solidFill>
              </a:rPr>
              <a:t>Chest pain type</a:t>
            </a:r>
          </a:p>
          <a:p>
            <a:endParaRPr lang="en-US" dirty="0"/>
          </a:p>
        </p:txBody>
      </p:sp>
    </p:spTree>
    <p:extLst>
      <p:ext uri="{BB962C8B-B14F-4D97-AF65-F5344CB8AC3E}">
        <p14:creationId xmlns:p14="http://schemas.microsoft.com/office/powerpoint/2010/main" val="3552015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2" name="Freeform: Shape 91">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4" name="Group 93">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95" name="Freeform: Shape 94">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96" name="Freeform: Shape 95">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97" name="Freeform: Shape 96">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98"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99"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00"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3" name="Freeform: Shape 102">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05"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106" name="Graphic 78">
              <a:extLst>
                <a:ext uri="{FF2B5EF4-FFF2-40B4-BE49-F238E27FC236}">
                  <a16:creationId xmlns:a16="http://schemas.microsoft.com/office/drawing/2014/main" id="{5E279D86-4533-45F1-B0AA-D237399A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7" name="Graphic 78">
              <a:extLst>
                <a:ext uri="{FF2B5EF4-FFF2-40B4-BE49-F238E27FC236}">
                  <a16:creationId xmlns:a16="http://schemas.microsoft.com/office/drawing/2014/main" id="{764FD722-CB31-4326-ADD8-CBA52FD1FF5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08" name="Graphic 78">
                <a:extLst>
                  <a:ext uri="{FF2B5EF4-FFF2-40B4-BE49-F238E27FC236}">
                    <a16:creationId xmlns:a16="http://schemas.microsoft.com/office/drawing/2014/main" id="{24E4BCEC-8B0A-444E-8509-1B3BB0449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9" name="Graphic 78">
                <a:extLst>
                  <a:ext uri="{FF2B5EF4-FFF2-40B4-BE49-F238E27FC236}">
                    <a16:creationId xmlns:a16="http://schemas.microsoft.com/office/drawing/2014/main" id="{9DB36622-1DC7-4B17-8984-588BA8999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10" name="Graphic 78">
                <a:extLst>
                  <a:ext uri="{FF2B5EF4-FFF2-40B4-BE49-F238E27FC236}">
                    <a16:creationId xmlns:a16="http://schemas.microsoft.com/office/drawing/2014/main" id="{51B97AF0-1974-42B9-B5FC-A332C52E8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11" name="Graphic 78">
                <a:extLst>
                  <a:ext uri="{FF2B5EF4-FFF2-40B4-BE49-F238E27FC236}">
                    <a16:creationId xmlns:a16="http://schemas.microsoft.com/office/drawing/2014/main" id="{95A298AD-BE5D-4BE1-8CDF-DBFB42D63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113" name="Rectangle 112">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F0A1BC6A-DC49-5F46-832C-B7E64D577C9F}"/>
              </a:ext>
            </a:extLst>
          </p:cNvPr>
          <p:cNvSpPr>
            <a:spLocks noGrp="1"/>
          </p:cNvSpPr>
          <p:nvPr>
            <p:ph type="title"/>
          </p:nvPr>
        </p:nvSpPr>
        <p:spPr>
          <a:xfrm>
            <a:off x="530225" y="3748283"/>
            <a:ext cx="5985356" cy="1978346"/>
          </a:xfrm>
        </p:spPr>
        <p:txBody>
          <a:bodyPr vert="horz" lIns="91440" tIns="45720" rIns="91440" bIns="45720" rtlCol="0" anchor="b">
            <a:noAutofit/>
          </a:bodyPr>
          <a:lstStyle/>
          <a:p>
            <a:pPr>
              <a:lnSpc>
                <a:spcPct val="90000"/>
              </a:lnSpc>
            </a:pPr>
            <a:br>
              <a:rPr lang="en-US" sz="2400" dirty="0"/>
            </a:br>
            <a:r>
              <a:rPr lang="en-US" sz="2400" dirty="0"/>
              <a:t>Cholesterol having a value near 200 is good for the heart otherwise low and high cholesterol can cause heart disease.</a:t>
            </a:r>
            <a:br>
              <a:rPr lang="en-US" sz="2400" dirty="0"/>
            </a:br>
            <a:br>
              <a:rPr lang="en-US" sz="2400" dirty="0"/>
            </a:br>
            <a:r>
              <a:rPr lang="en-US" sz="2400" dirty="0"/>
              <a:t>Cholesterol: 0 and above 200 </a:t>
            </a:r>
            <a:br>
              <a:rPr lang="en-US" sz="2400" dirty="0"/>
            </a:br>
            <a:endParaRPr lang="en-US" sz="2400" dirty="0"/>
          </a:p>
        </p:txBody>
      </p:sp>
      <p:grpSp>
        <p:nvGrpSpPr>
          <p:cNvPr id="115" name="Graphic 78">
            <a:extLst>
              <a:ext uri="{FF2B5EF4-FFF2-40B4-BE49-F238E27FC236}">
                <a16:creationId xmlns:a16="http://schemas.microsoft.com/office/drawing/2014/main" id="{06B4C967-D337-479B-87CA-7587B7FCFF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352" y="3267662"/>
            <a:ext cx="972241" cy="45718"/>
            <a:chOff x="4886325" y="3371754"/>
            <a:chExt cx="2418492" cy="113728"/>
          </a:xfrm>
          <a:solidFill>
            <a:schemeClr val="accent1"/>
          </a:solidFill>
        </p:grpSpPr>
        <p:sp>
          <p:nvSpPr>
            <p:cNvPr id="116" name="Graphic 78">
              <a:extLst>
                <a:ext uri="{FF2B5EF4-FFF2-40B4-BE49-F238E27FC236}">
                  <a16:creationId xmlns:a16="http://schemas.microsoft.com/office/drawing/2014/main" id="{6EF1A9DB-7052-4254-8534-9AAED6F6B6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17" name="Graphic 78">
              <a:extLst>
                <a:ext uri="{FF2B5EF4-FFF2-40B4-BE49-F238E27FC236}">
                  <a16:creationId xmlns:a16="http://schemas.microsoft.com/office/drawing/2014/main" id="{55D44775-F9E3-4142-8CDB-277AEF2F388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18" name="Graphic 78">
                <a:extLst>
                  <a:ext uri="{FF2B5EF4-FFF2-40B4-BE49-F238E27FC236}">
                    <a16:creationId xmlns:a16="http://schemas.microsoft.com/office/drawing/2014/main" id="{93BB9C83-6DC3-450C-BFAD-0CB5EAD29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9" name="Graphic 78">
                <a:extLst>
                  <a:ext uri="{FF2B5EF4-FFF2-40B4-BE49-F238E27FC236}">
                    <a16:creationId xmlns:a16="http://schemas.microsoft.com/office/drawing/2014/main" id="{4E01AF91-A65B-4AE1-96C9-4168BD8F90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0" name="Graphic 78">
                <a:extLst>
                  <a:ext uri="{FF2B5EF4-FFF2-40B4-BE49-F238E27FC236}">
                    <a16:creationId xmlns:a16="http://schemas.microsoft.com/office/drawing/2014/main" id="{0AD45C08-DFB9-441F-A901-BCB9B03058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21" name="Graphic 78">
                <a:extLst>
                  <a:ext uri="{FF2B5EF4-FFF2-40B4-BE49-F238E27FC236}">
                    <a16:creationId xmlns:a16="http://schemas.microsoft.com/office/drawing/2014/main" id="{E05BEC0E-4EE4-42C4-BF0B-15F9AC5181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pic>
        <p:nvPicPr>
          <p:cNvPr id="5" name="Picture 4" descr="Chart&#10;&#10;Description automatically generated">
            <a:extLst>
              <a:ext uri="{FF2B5EF4-FFF2-40B4-BE49-F238E27FC236}">
                <a16:creationId xmlns:a16="http://schemas.microsoft.com/office/drawing/2014/main" id="{7A453B6A-E12A-0A4B-BD1F-C9B43AF32E6E}"/>
              </a:ext>
            </a:extLst>
          </p:cNvPr>
          <p:cNvPicPr>
            <a:picLocks noChangeAspect="1"/>
          </p:cNvPicPr>
          <p:nvPr/>
        </p:nvPicPr>
        <p:blipFill>
          <a:blip r:embed="rId2"/>
          <a:stretch>
            <a:fillRect/>
          </a:stretch>
        </p:blipFill>
        <p:spPr>
          <a:xfrm>
            <a:off x="7369744" y="610390"/>
            <a:ext cx="3968220" cy="2668628"/>
          </a:xfrm>
          <a:prstGeom prst="rect">
            <a:avLst/>
          </a:prstGeom>
        </p:spPr>
      </p:pic>
      <p:sp>
        <p:nvSpPr>
          <p:cNvPr id="123" name="Freeform: Shape 122">
            <a:extLst>
              <a:ext uri="{FF2B5EF4-FFF2-40B4-BE49-F238E27FC236}">
                <a16:creationId xmlns:a16="http://schemas.microsoft.com/office/drawing/2014/main" id="{82AA7049-B18D-49D6-AD7D-DBB9E19FB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713190" y="-534982"/>
            <a:ext cx="943826" cy="2013794"/>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25" name="Group 124">
            <a:extLst>
              <a:ext uri="{FF2B5EF4-FFF2-40B4-BE49-F238E27FC236}">
                <a16:creationId xmlns:a16="http://schemas.microsoft.com/office/drawing/2014/main" id="{3850DB66-16D1-4953-A6E3-FCA3DC5F27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35690" y="349252"/>
            <a:ext cx="886142" cy="693398"/>
            <a:chOff x="10948005" y="3379098"/>
            <a:chExt cx="868640" cy="679702"/>
          </a:xfrm>
          <a:solidFill>
            <a:schemeClr val="accent6"/>
          </a:solidFill>
        </p:grpSpPr>
        <p:sp>
          <p:nvSpPr>
            <p:cNvPr id="126" name="Freeform: Shape 125">
              <a:extLst>
                <a:ext uri="{FF2B5EF4-FFF2-40B4-BE49-F238E27FC236}">
                  <a16:creationId xmlns:a16="http://schemas.microsoft.com/office/drawing/2014/main" id="{D698AB2F-1D17-4249-81CB-9A41D46B8E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27" name="Freeform: Shape 126">
              <a:extLst>
                <a:ext uri="{FF2B5EF4-FFF2-40B4-BE49-F238E27FC236}">
                  <a16:creationId xmlns:a16="http://schemas.microsoft.com/office/drawing/2014/main" id="{F5301961-8687-4ADB-8043-4065F4707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28" name="Graphic 15">
              <a:extLst>
                <a:ext uri="{FF2B5EF4-FFF2-40B4-BE49-F238E27FC236}">
                  <a16:creationId xmlns:a16="http://schemas.microsoft.com/office/drawing/2014/main" id="{9DC20816-893A-4201-AA91-22F71E46F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29" name="Graphic 15">
              <a:extLst>
                <a:ext uri="{FF2B5EF4-FFF2-40B4-BE49-F238E27FC236}">
                  <a16:creationId xmlns:a16="http://schemas.microsoft.com/office/drawing/2014/main" id="{866D1F4E-BA21-44F3-A97A-E979C5FE78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B35EADCB-1DB5-4B69-892B-14567F5280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2" name="Freeform: Shape 131">
            <a:extLst>
              <a:ext uri="{FF2B5EF4-FFF2-40B4-BE49-F238E27FC236}">
                <a16:creationId xmlns:a16="http://schemas.microsoft.com/office/drawing/2014/main" id="{752C2BA4-3BBE-4D22-A0D9-8D2A7B8F1C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5918708"/>
            <a:ext cx="4187283" cy="93929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 name="Content Placeholder 3" descr="Chart, histogram&#10;&#10;Description automatically generated">
            <a:extLst>
              <a:ext uri="{FF2B5EF4-FFF2-40B4-BE49-F238E27FC236}">
                <a16:creationId xmlns:a16="http://schemas.microsoft.com/office/drawing/2014/main" id="{702EF55D-24F2-4442-A532-8B88A0F5E2BA}"/>
              </a:ext>
            </a:extLst>
          </p:cNvPr>
          <p:cNvPicPr>
            <a:picLocks noChangeAspect="1"/>
          </p:cNvPicPr>
          <p:nvPr/>
        </p:nvPicPr>
        <p:blipFill>
          <a:blip r:embed="rId3"/>
          <a:stretch>
            <a:fillRect/>
          </a:stretch>
        </p:blipFill>
        <p:spPr>
          <a:xfrm>
            <a:off x="7695271" y="3599584"/>
            <a:ext cx="3304803" cy="2668628"/>
          </a:xfrm>
          <a:prstGeom prst="rect">
            <a:avLst/>
          </a:prstGeom>
        </p:spPr>
      </p:pic>
      <p:sp>
        <p:nvSpPr>
          <p:cNvPr id="6" name="TextBox 5">
            <a:extLst>
              <a:ext uri="{FF2B5EF4-FFF2-40B4-BE49-F238E27FC236}">
                <a16:creationId xmlns:a16="http://schemas.microsoft.com/office/drawing/2014/main" id="{3CDFE644-2EB8-644E-8D33-EA6C2C949F70}"/>
              </a:ext>
            </a:extLst>
          </p:cNvPr>
          <p:cNvSpPr txBox="1"/>
          <p:nvPr/>
        </p:nvSpPr>
        <p:spPr>
          <a:xfrm>
            <a:off x="169084" y="673812"/>
            <a:ext cx="6530492" cy="1200329"/>
          </a:xfrm>
          <a:prstGeom prst="rect">
            <a:avLst/>
          </a:prstGeom>
          <a:noFill/>
        </p:spPr>
        <p:txBody>
          <a:bodyPr wrap="square" rtlCol="0">
            <a:spAutoFit/>
          </a:bodyPr>
          <a:lstStyle/>
          <a:p>
            <a:r>
              <a:rPr lang="en-US" sz="3600" dirty="0">
                <a:latin typeface="+mj-lt"/>
              </a:rPr>
              <a:t>Heart disease incidence of </a:t>
            </a:r>
            <a:r>
              <a:rPr lang="en-US" sz="3600" dirty="0">
                <a:solidFill>
                  <a:srgbClr val="FF0000"/>
                </a:solidFill>
                <a:latin typeface="+mj-lt"/>
              </a:rPr>
              <a:t>Cholesterol</a:t>
            </a:r>
            <a:endParaRPr lang="en-US" sz="3600" dirty="0">
              <a:latin typeface="+mj-lt"/>
            </a:endParaRPr>
          </a:p>
        </p:txBody>
      </p:sp>
    </p:spTree>
    <p:extLst>
      <p:ext uri="{BB962C8B-B14F-4D97-AF65-F5344CB8AC3E}">
        <p14:creationId xmlns:p14="http://schemas.microsoft.com/office/powerpoint/2010/main" val="857142267"/>
      </p:ext>
    </p:extLst>
  </p:cSld>
  <p:clrMapOvr>
    <a:masterClrMapping/>
  </p:clrMapOvr>
</p:sld>
</file>

<file path=ppt/theme/theme1.xml><?xml version="1.0" encoding="utf-8"?>
<a:theme xmlns:a="http://schemas.openxmlformats.org/drawingml/2006/main" name="RocaVTI">
  <a:themeElements>
    <a:clrScheme name="Custom 101">
      <a:dk1>
        <a:sysClr val="windowText" lastClr="000000"/>
      </a:dk1>
      <a:lt1>
        <a:sysClr val="window" lastClr="FFFFFF"/>
      </a:lt1>
      <a:dk2>
        <a:srgbClr val="463443"/>
      </a:dk2>
      <a:lt2>
        <a:srgbClr val="F3F0E9"/>
      </a:lt2>
      <a:accent1>
        <a:srgbClr val="D45E5E"/>
      </a:accent1>
      <a:accent2>
        <a:srgbClr val="D49D8C"/>
      </a:accent2>
      <a:accent3>
        <a:srgbClr val="BF873A"/>
      </a:accent3>
      <a:accent4>
        <a:srgbClr val="C05050"/>
      </a:accent4>
      <a:accent5>
        <a:srgbClr val="A89F68"/>
      </a:accent5>
      <a:accent6>
        <a:srgbClr val="8F6B8A"/>
      </a:accent6>
      <a:hlink>
        <a:srgbClr val="D75681"/>
      </a:hlink>
      <a:folHlink>
        <a:srgbClr val="6C9D92"/>
      </a:folHlink>
    </a:clrScheme>
    <a:fontScheme name="Custom 36">
      <a:majorFont>
        <a:latin typeface="Georgia Pro Semibold"/>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ocaVTI" id="{D79FE1D1-0489-4A69-8531-D0B8CDC31CBE}" vid="{CEBA7FE6-C04B-474E-964F-B022887AD13B}"/>
    </a:ext>
  </a:extLst>
</a:theme>
</file>

<file path=docProps/app.xml><?xml version="1.0" encoding="utf-8"?>
<Properties xmlns="http://schemas.openxmlformats.org/officeDocument/2006/extended-properties" xmlns:vt="http://schemas.openxmlformats.org/officeDocument/2006/docPropsVTypes">
  <TotalTime>1379</TotalTime>
  <Words>509</Words>
  <Application>Microsoft Macintosh PowerPoint</Application>
  <PresentationFormat>Widescreen</PresentationFormat>
  <Paragraphs>36</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Avenir Next LT Pro</vt:lpstr>
      <vt:lpstr>Avenir Next LT Pro Light</vt:lpstr>
      <vt:lpstr>Georgia Pro Semibold</vt:lpstr>
      <vt:lpstr>RocaVTI</vt:lpstr>
      <vt:lpstr>Heart Failure  Prediction</vt:lpstr>
      <vt:lpstr>Abstract</vt:lpstr>
      <vt:lpstr>Data info </vt:lpstr>
      <vt:lpstr>PowerPoint Presentation</vt:lpstr>
      <vt:lpstr>PowerPoint Presentation</vt:lpstr>
      <vt:lpstr>PowerPoint Presentation</vt:lpstr>
      <vt:lpstr>Heart disease incidence of Sex   Male: 63 % Famale: 25.91% </vt:lpstr>
      <vt:lpstr>  ASY: 80 %  NAP: 35 %  ATA : 13.87%</vt:lpstr>
      <vt:lpstr> Cholesterol having a value near 200 is good for the heart otherwise low and high cholesterol can cause heart disease.  Cholesterol: 0 and above 200  </vt:lpstr>
      <vt:lpstr> FastingBS: 1  </vt:lpstr>
      <vt:lpstr> ST: 66% LVH: 56.38% NORMAL:51.63%</vt:lpstr>
      <vt:lpstr>  MaxHR ：60 to 130  </vt:lpstr>
      <vt:lpstr>Heart disease incidence of Exercise Angina Y:85.15% N:35.10%</vt:lpstr>
      <vt:lpstr>With an increase in Old peak risk of heart disease incidence also increases. </vt:lpstr>
      <vt:lpstr>Flat: 82.23% Down : 77.78% up : 19.75%    For ST_Slpoe of Flat and Down have high risk (i.e. 83% and 77% respectively) of heart disease whereas for ST_Slope of Up affection risk is low (20%) </vt:lpstr>
      <vt:lpstr>In my Heart Disease project</vt:lpstr>
      <vt:lpstr>The top is random forest model  The Bottom is knn model</vt:lpstr>
      <vt:lpstr>Conlusion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Failure  Prediction</dc:title>
  <dc:creator>Nanping Li</dc:creator>
  <cp:lastModifiedBy>Nanping Li</cp:lastModifiedBy>
  <cp:revision>3</cp:revision>
  <dcterms:created xsi:type="dcterms:W3CDTF">2022-09-01T02:02:08Z</dcterms:created>
  <dcterms:modified xsi:type="dcterms:W3CDTF">2022-09-02T01:01:22Z</dcterms:modified>
</cp:coreProperties>
</file>