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70" r:id="rId8"/>
    <p:sldId id="264" r:id="rId9"/>
    <p:sldId id="265" r:id="rId10"/>
    <p:sldId id="266" r:id="rId11"/>
    <p:sldId id="267" r:id="rId12"/>
    <p:sldId id="271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1631" autoAdjust="0"/>
  </p:normalViewPr>
  <p:slideViewPr>
    <p:cSldViewPr snapToGrid="0" snapToObjects="1">
      <p:cViewPr varScale="1">
        <p:scale>
          <a:sx n="94" d="100"/>
          <a:sy n="94" d="100"/>
        </p:scale>
        <p:origin x="-7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F44B-5EEC-134B-8BDC-6327D62223B7}" type="datetimeFigureOut">
              <a:rPr lang="en-US" smtClean="0"/>
              <a:pPr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00B0-0B59-3640-9BFF-15E58AA12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F44B-5EEC-134B-8BDC-6327D62223B7}" type="datetimeFigureOut">
              <a:rPr lang="en-US" smtClean="0"/>
              <a:pPr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00B0-0B59-3640-9BFF-15E58AA12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F44B-5EEC-134B-8BDC-6327D62223B7}" type="datetimeFigureOut">
              <a:rPr lang="en-US" smtClean="0"/>
              <a:pPr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00B0-0B59-3640-9BFF-15E58AA12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F44B-5EEC-134B-8BDC-6327D62223B7}" type="datetimeFigureOut">
              <a:rPr lang="en-US" smtClean="0"/>
              <a:pPr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00B0-0B59-3640-9BFF-15E58AA12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F44B-5EEC-134B-8BDC-6327D62223B7}" type="datetimeFigureOut">
              <a:rPr lang="en-US" smtClean="0"/>
              <a:pPr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00B0-0B59-3640-9BFF-15E58AA12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F44B-5EEC-134B-8BDC-6327D62223B7}" type="datetimeFigureOut">
              <a:rPr lang="en-US" smtClean="0"/>
              <a:pPr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00B0-0B59-3640-9BFF-15E58AA12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F44B-5EEC-134B-8BDC-6327D62223B7}" type="datetimeFigureOut">
              <a:rPr lang="en-US" smtClean="0"/>
              <a:pPr/>
              <a:t>4/24/20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00B0-0B59-3640-9BFF-15E58AA12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F44B-5EEC-134B-8BDC-6327D62223B7}" type="datetimeFigureOut">
              <a:rPr lang="en-US" smtClean="0"/>
              <a:pPr/>
              <a:t>4/24/20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00B0-0B59-3640-9BFF-15E58AA12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F44B-5EEC-134B-8BDC-6327D62223B7}" type="datetimeFigureOut">
              <a:rPr lang="en-US" smtClean="0"/>
              <a:pPr/>
              <a:t>4/24/20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00B0-0B59-3640-9BFF-15E58AA12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F44B-5EEC-134B-8BDC-6327D62223B7}" type="datetimeFigureOut">
              <a:rPr lang="en-US" smtClean="0"/>
              <a:pPr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00B0-0B59-3640-9BFF-15E58AA12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F44B-5EEC-134B-8BDC-6327D62223B7}" type="datetimeFigureOut">
              <a:rPr lang="en-US" smtClean="0"/>
              <a:pPr/>
              <a:t>4/24/20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200B0-0B59-3640-9BFF-15E58AA12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4F44B-5EEC-134B-8BDC-6327D62223B7}" type="datetimeFigureOut">
              <a:rPr lang="en-US" smtClean="0"/>
              <a:pPr/>
              <a:t>4/24/20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200B0-0B59-3640-9BFF-15E58AA12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hyperlink" Target="http://www.nngroup.com/articles/f-shaped-pattern-reading-web-conten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ViTOR</a:t>
            </a:r>
            <a:r>
              <a:rPr lang="en-US" dirty="0"/>
              <a:t>: Learning to </a:t>
            </a:r>
            <a:r>
              <a:rPr lang="en-US" dirty="0" smtClean="0"/>
              <a:t>Rank </a:t>
            </a:r>
            <a:r>
              <a:rPr lang="en-US" dirty="0" err="1" smtClean="0"/>
              <a:t>Webpages</a:t>
            </a:r>
            <a:r>
              <a:rPr lang="en-US" dirty="0" smtClean="0"/>
              <a:t> </a:t>
            </a:r>
            <a:r>
              <a:rPr lang="en-US" dirty="0"/>
              <a:t>Based on Visual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140" y="4405090"/>
            <a:ext cx="70866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CSCE 670 Paper Breakdown by </a:t>
            </a:r>
            <a:r>
              <a:rPr lang="en-US" b="1" dirty="0" smtClean="0">
                <a:solidFill>
                  <a:schemeClr val="tx1"/>
                </a:solidFill>
              </a:rPr>
              <a:t>Ping Lu</a:t>
            </a:r>
            <a:r>
              <a:rPr lang="en-US" dirty="0" smtClean="0">
                <a:solidFill>
                  <a:schemeClr val="tx1"/>
                </a:solidFill>
              </a:rPr>
              <a:t>, Texas A&amp;M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4140" y="3013092"/>
            <a:ext cx="708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Paper Written by Bram van den </a:t>
            </a:r>
            <a:r>
              <a:rPr lang="en-US" sz="2200" dirty="0" err="1" smtClean="0"/>
              <a:t>Akker</a:t>
            </a:r>
            <a:r>
              <a:rPr lang="en-US" sz="2200" dirty="0" smtClean="0"/>
              <a:t> et al, WWW 2019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19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Interesting</a:t>
            </a:r>
            <a:r>
              <a:rPr lang="en-US" dirty="0" smtClean="0"/>
              <a:t> Experimental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8174" y="608645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proposed </a:t>
            </a:r>
            <a:r>
              <a:rPr lang="en-US" dirty="0" err="1" smtClean="0"/>
              <a:t>ViTOR</a:t>
            </a:r>
            <a:r>
              <a:rPr lang="en-US" dirty="0" smtClean="0"/>
              <a:t> model </a:t>
            </a:r>
            <a:r>
              <a:rPr lang="en-US" b="1" dirty="0" smtClean="0"/>
              <a:t>outperforms</a:t>
            </a:r>
            <a:r>
              <a:rPr lang="en-US" dirty="0" smtClean="0"/>
              <a:t> baselines, whether they are supervised or unsupervised, use visual features or not.</a:t>
            </a:r>
            <a:endParaRPr lang="en-US" dirty="0"/>
          </a:p>
        </p:txBody>
      </p:sp>
      <p:pic>
        <p:nvPicPr>
          <p:cNvPr id="13" name="Picture 12" descr="Table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472" y="1341632"/>
            <a:ext cx="5893401" cy="4757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940874" cy="882967"/>
          </a:xfrm>
        </p:spPr>
        <p:txBody>
          <a:bodyPr/>
          <a:lstStyle/>
          <a:p>
            <a:r>
              <a:rPr lang="en-US" dirty="0" smtClean="0"/>
              <a:t>My Thoughts-The Good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5898"/>
            <a:ext cx="8229600" cy="6070618"/>
          </a:xfrm>
        </p:spPr>
        <p:txBody>
          <a:bodyPr>
            <a:noAutofit/>
          </a:bodyPr>
          <a:lstStyle/>
          <a:p>
            <a:r>
              <a:rPr lang="en-US" sz="2400" b="1" i="1" dirty="0" smtClean="0"/>
              <a:t>The genius 1: </a:t>
            </a:r>
            <a:r>
              <a:rPr lang="en-US" sz="2400" dirty="0" smtClean="0"/>
              <a:t>The architecture of this model </a:t>
            </a:r>
            <a:r>
              <a:rPr lang="en-US" sz="2400" b="1" dirty="0" smtClean="0"/>
              <a:t>separate the visual feature extraction layer and visual feature transformation layer</a:t>
            </a:r>
            <a:r>
              <a:rPr lang="en-US" sz="2400" dirty="0" smtClean="0"/>
              <a:t>, this step made the computation way faster and cost-efficient in memory. Since the model is </a:t>
            </a:r>
            <a:r>
              <a:rPr lang="en-US" sz="2400" dirty="0" err="1" smtClean="0"/>
              <a:t>pretrained</a:t>
            </a:r>
            <a:r>
              <a:rPr lang="en-US" sz="2400" dirty="0" smtClean="0"/>
              <a:t> and the parameters are all frozen during the extraction step, the extraction step results are query independent for the snapshots input and saliency </a:t>
            </a:r>
            <a:r>
              <a:rPr lang="en-US" sz="2400" dirty="0" err="1" smtClean="0"/>
              <a:t>heatmaps</a:t>
            </a:r>
            <a:r>
              <a:rPr lang="en-US" sz="2400" dirty="0" smtClean="0"/>
              <a:t> input and can be stored on disk. The real time query dependent LTR happens in the feature transformation layer and is </a:t>
            </a:r>
            <a:r>
              <a:rPr lang="en-US" sz="2400" b="1" dirty="0" smtClean="0"/>
              <a:t>fast to compute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940874" cy="882967"/>
          </a:xfrm>
        </p:spPr>
        <p:txBody>
          <a:bodyPr/>
          <a:lstStyle/>
          <a:p>
            <a:r>
              <a:rPr lang="en-US" dirty="0" smtClean="0"/>
              <a:t>My Thoughts-The Good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1527"/>
            <a:ext cx="8229600" cy="6070618"/>
          </a:xfrm>
        </p:spPr>
        <p:txBody>
          <a:bodyPr>
            <a:noAutofit/>
          </a:bodyPr>
          <a:lstStyle/>
          <a:p>
            <a:r>
              <a:rPr lang="en-US" sz="2400" b="1" i="1" dirty="0" smtClean="0"/>
              <a:t>The </a:t>
            </a:r>
            <a:r>
              <a:rPr lang="en-US" sz="2400" b="1" i="1" dirty="0" smtClean="0"/>
              <a:t>genius 2</a:t>
            </a:r>
            <a:r>
              <a:rPr lang="en-US" sz="2400" dirty="0" smtClean="0"/>
              <a:t>: Utilized a </a:t>
            </a:r>
            <a:r>
              <a:rPr lang="en-US" sz="2400" b="1" dirty="0" smtClean="0"/>
              <a:t>model trained on actual eye-tracking data</a:t>
            </a:r>
            <a:r>
              <a:rPr lang="en-US" sz="2400" dirty="0" smtClean="0"/>
              <a:t> to </a:t>
            </a:r>
            <a:r>
              <a:rPr lang="en-US" sz="2400" b="1" dirty="0" smtClean="0"/>
              <a:t>synthesize saliency </a:t>
            </a:r>
            <a:r>
              <a:rPr lang="en-US" sz="2400" b="1" dirty="0" err="1" smtClean="0"/>
              <a:t>heatmaps</a:t>
            </a:r>
            <a:r>
              <a:rPr lang="en-US" sz="2400" dirty="0" smtClean="0"/>
              <a:t>, which </a:t>
            </a:r>
            <a:r>
              <a:rPr lang="en-US" sz="2400" b="1" dirty="0" smtClean="0"/>
              <a:t>explicitly model how users view </a:t>
            </a:r>
            <a:r>
              <a:rPr lang="en-US" sz="2400" b="1" dirty="0" err="1" smtClean="0"/>
              <a:t>webpages</a:t>
            </a:r>
            <a:r>
              <a:rPr lang="en-US" sz="2400" dirty="0" smtClean="0"/>
              <a:t>. The authors then use the resulting </a:t>
            </a:r>
            <a:r>
              <a:rPr lang="en-US" sz="2400" dirty="0" err="1" smtClean="0"/>
              <a:t>heatmaps</a:t>
            </a:r>
            <a:r>
              <a:rPr lang="en-US" sz="2400" dirty="0" smtClean="0"/>
              <a:t> as an input Xi. The input is query independent and relate to what information the users actually get from the webpage better than vanilla snapshots.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Thoughts-Suggestions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However, to achieve consistent significant improvements compared to the state-of-the-art LTR methods, </a:t>
            </a:r>
            <a:r>
              <a:rPr lang="en-US" b="1" dirty="0" smtClean="0"/>
              <a:t>different loss functions</a:t>
            </a:r>
            <a:r>
              <a:rPr lang="en-US" dirty="0" smtClean="0"/>
              <a:t> within the </a:t>
            </a:r>
            <a:r>
              <a:rPr lang="en-US" dirty="0" err="1" smtClean="0"/>
              <a:t>ViTOR</a:t>
            </a:r>
            <a:r>
              <a:rPr lang="en-US" dirty="0" smtClean="0"/>
              <a:t> model have to be investigated.</a:t>
            </a:r>
          </a:p>
          <a:p>
            <a:r>
              <a:rPr lang="en-US" dirty="0" smtClean="0"/>
              <a:t>Other state-of-the-art </a:t>
            </a:r>
            <a:r>
              <a:rPr lang="en-US" b="1" dirty="0" smtClean="0"/>
              <a:t>feature extraction methods</a:t>
            </a:r>
            <a:r>
              <a:rPr lang="en-US" dirty="0" smtClean="0"/>
              <a:t> can be implemented for further exploration, such as the </a:t>
            </a:r>
            <a:r>
              <a:rPr lang="en-US" dirty="0" err="1" smtClean="0"/>
              <a:t>CapsuleNet</a:t>
            </a:r>
            <a:r>
              <a:rPr lang="en-US" dirty="0" smtClean="0"/>
              <a:t> [Sara </a:t>
            </a:r>
            <a:r>
              <a:rPr lang="en-US" dirty="0" err="1" smtClean="0"/>
              <a:t>Sabour</a:t>
            </a:r>
            <a:r>
              <a:rPr lang="en-US" dirty="0" smtClean="0"/>
              <a:t> 2017] model.</a:t>
            </a:r>
          </a:p>
          <a:p>
            <a:r>
              <a:rPr lang="en-US" dirty="0" smtClean="0"/>
              <a:t>Another promising direction is to </a:t>
            </a:r>
            <a:r>
              <a:rPr lang="en-US" b="1" dirty="0" smtClean="0"/>
              <a:t>combine multiple visual features</a:t>
            </a:r>
            <a:r>
              <a:rPr lang="en-US" dirty="0" smtClean="0"/>
              <a:t>, i.e., visual features extracted from vanilla snapshots, snapshots with highlights and saliency </a:t>
            </a:r>
            <a:r>
              <a:rPr lang="en-US" dirty="0" err="1" smtClean="0"/>
              <a:t>heatmaps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Other methods of </a:t>
            </a:r>
            <a:r>
              <a:rPr lang="en-US" b="1" dirty="0" smtClean="0"/>
              <a:t>combining visual and textual features </a:t>
            </a:r>
            <a:r>
              <a:rPr lang="en-US" dirty="0" smtClean="0"/>
              <a:t>might also be worth exploring.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046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Opportunities: Use the </a:t>
            </a:r>
            <a:r>
              <a:rPr lang="en-US" b="1" dirty="0" smtClean="0"/>
              <a:t>design and visual appearance</a:t>
            </a:r>
            <a:r>
              <a:rPr lang="en-US" dirty="0" smtClean="0"/>
              <a:t> of a webpage to improve the performance of </a:t>
            </a:r>
            <a:r>
              <a:rPr lang="en-US" b="1" dirty="0" smtClean="0"/>
              <a:t>learning to rank (LTR)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Challenge 1: Relatively</a:t>
            </a:r>
            <a:r>
              <a:rPr lang="en-US" sz="3243" b="1" dirty="0" smtClean="0"/>
              <a:t> little</a:t>
            </a:r>
            <a:r>
              <a:rPr lang="en-US" dirty="0" smtClean="0"/>
              <a:t> is </a:t>
            </a:r>
            <a:r>
              <a:rPr lang="en-US" sz="3243" b="1" dirty="0" smtClean="0"/>
              <a:t>known</a:t>
            </a:r>
            <a:r>
              <a:rPr lang="en-US" dirty="0" smtClean="0"/>
              <a:t> about the the </a:t>
            </a:r>
            <a:r>
              <a:rPr lang="en-US" sz="3243" b="1" dirty="0" smtClean="0"/>
              <a:t>relation</a:t>
            </a:r>
            <a:r>
              <a:rPr lang="en-US" dirty="0" smtClean="0"/>
              <a:t> between visual appearance and user perception of a webpage.</a:t>
            </a:r>
          </a:p>
          <a:p>
            <a:r>
              <a:rPr lang="en-US" dirty="0" smtClean="0"/>
              <a:t>Challenge 2 : </a:t>
            </a:r>
            <a:r>
              <a:rPr lang="en-US" b="1" dirty="0" smtClean="0"/>
              <a:t>Methods to extract </a:t>
            </a:r>
            <a:r>
              <a:rPr lang="en-US" dirty="0" smtClean="0"/>
              <a:t>visual features is limited </a:t>
            </a:r>
          </a:p>
          <a:p>
            <a:r>
              <a:rPr lang="en-US" dirty="0" smtClean="0"/>
              <a:t>Challenge 3: </a:t>
            </a:r>
            <a:r>
              <a:rPr lang="en-US" sz="3243" b="1" dirty="0" smtClean="0"/>
              <a:t>No appropriate dataset </a:t>
            </a:r>
            <a:r>
              <a:rPr lang="en-US" dirty="0" smtClean="0"/>
              <a:t>available to support research on LTR with visual features.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22469"/>
            <a:ext cx="7880024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4792" y="901587"/>
            <a:ext cx="5246931" cy="5692531"/>
          </a:xfrm>
        </p:spPr>
        <p:txBody>
          <a:bodyPr>
            <a:noAutofit/>
          </a:bodyPr>
          <a:lstStyle/>
          <a:p>
            <a:r>
              <a:rPr lang="en-US" sz="2200" dirty="0" smtClean="0"/>
              <a:t>The perceived relevance of a page is dictated by the </a:t>
            </a:r>
            <a:r>
              <a:rPr lang="en-US" sz="2200" b="1" dirty="0" smtClean="0"/>
              <a:t>layout of the page and formatting: people tend to read in an “F-shape” </a:t>
            </a:r>
            <a:r>
              <a:rPr lang="en-US" sz="2200" dirty="0" smtClean="0"/>
              <a:t>(on the right graph)</a:t>
            </a:r>
          </a:p>
          <a:p>
            <a:r>
              <a:rPr lang="en-US" sz="2200" dirty="0" smtClean="0"/>
              <a:t>Users like to scan </a:t>
            </a:r>
            <a:r>
              <a:rPr lang="en-US" sz="2200" b="1" dirty="0" smtClean="0"/>
              <a:t>first lines </a:t>
            </a:r>
            <a:r>
              <a:rPr lang="en-US" sz="2200" dirty="0" smtClean="0"/>
              <a:t>in a page</a:t>
            </a:r>
          </a:p>
          <a:p>
            <a:r>
              <a:rPr lang="en-US" sz="2200" dirty="0" smtClean="0"/>
              <a:t>Then</a:t>
            </a:r>
            <a:r>
              <a:rPr lang="en-US" sz="2200" b="1" dirty="0" smtClean="0"/>
              <a:t> first few words</a:t>
            </a:r>
            <a:r>
              <a:rPr lang="en-US" sz="2200" dirty="0" smtClean="0"/>
              <a:t> on the left of each line (shorter </a:t>
            </a:r>
            <a:r>
              <a:rPr lang="en-US" altLang="zh-CN" sz="2200" dirty="0" smtClean="0"/>
              <a:t>bar</a:t>
            </a:r>
            <a:r>
              <a:rPr lang="en-US" sz="2200" dirty="0" smtClean="0"/>
              <a:t> in F)</a:t>
            </a:r>
          </a:p>
          <a:p>
            <a:r>
              <a:rPr lang="en-US" sz="2200" dirty="0" smtClean="0"/>
              <a:t>Finally, users scan the content’s very left side in a </a:t>
            </a:r>
            <a:r>
              <a:rPr lang="en-US" sz="2200" b="1" dirty="0" smtClean="0"/>
              <a:t>vertical movement </a:t>
            </a:r>
            <a:r>
              <a:rPr lang="en-US" sz="2200" dirty="0" smtClean="0"/>
              <a:t>(stem of F)</a:t>
            </a:r>
          </a:p>
          <a:p>
            <a:r>
              <a:rPr lang="en-US" sz="2200" dirty="0" smtClean="0"/>
              <a:t>Users like to scan </a:t>
            </a:r>
            <a:r>
              <a:rPr lang="en-US" sz="2200" b="1" dirty="0" smtClean="0"/>
              <a:t>bold</a:t>
            </a:r>
            <a:r>
              <a:rPr lang="en-US" sz="2200" dirty="0" smtClean="0"/>
              <a:t> words, </a:t>
            </a:r>
            <a:r>
              <a:rPr lang="en-US" sz="2200" b="1" dirty="0" smtClean="0"/>
              <a:t>headings</a:t>
            </a:r>
            <a:r>
              <a:rPr lang="en-US" sz="2200" dirty="0" smtClean="0"/>
              <a:t> and subheadings, and </a:t>
            </a:r>
            <a:r>
              <a:rPr lang="en-US" sz="2200" b="1" i="1" dirty="0" smtClean="0"/>
              <a:t>different formatting </a:t>
            </a:r>
            <a:r>
              <a:rPr lang="en-US" sz="2200" dirty="0" smtClean="0"/>
              <a:t>words.</a:t>
            </a:r>
          </a:p>
          <a:p>
            <a:r>
              <a:rPr lang="en-US" sz="2200" dirty="0" smtClean="0"/>
              <a:t>Advice: </a:t>
            </a:r>
            <a:r>
              <a:rPr lang="en-US" sz="2200" b="1" dirty="0" smtClean="0"/>
              <a:t>Prioritize and format words </a:t>
            </a:r>
            <a:r>
              <a:rPr lang="en-US" sz="2200" dirty="0" smtClean="0"/>
              <a:t>carrying the most relevant information in the </a:t>
            </a:r>
            <a:r>
              <a:rPr lang="en-US" sz="2200" b="1" dirty="0" smtClean="0"/>
              <a:t>“F-shape” </a:t>
            </a:r>
            <a:r>
              <a:rPr lang="en-US" sz="2200" dirty="0" smtClean="0"/>
              <a:t>and in different formats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 descr="Screen Shot 2020-04-20 at 13.43.43.png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t="-6046" b="-6046"/>
          <a:stretch>
            <a:fillRect/>
          </a:stretch>
        </p:blipFill>
        <p:spPr>
          <a:xfrm>
            <a:off x="5425969" y="1565556"/>
            <a:ext cx="3683239" cy="3600778"/>
          </a:xfrm>
        </p:spPr>
      </p:pic>
      <p:sp>
        <p:nvSpPr>
          <p:cNvPr id="9" name="TextBox 8"/>
          <p:cNvSpPr txBox="1"/>
          <p:nvPr/>
        </p:nvSpPr>
        <p:spPr>
          <a:xfrm>
            <a:off x="5281723" y="5166333"/>
            <a:ext cx="3862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Heat map in an </a:t>
            </a:r>
            <a:r>
              <a:rPr lang="en-US" b="1" dirty="0" smtClean="0"/>
              <a:t>F-shaped </a:t>
            </a:r>
            <a:r>
              <a:rPr lang="en-US" dirty="0" smtClean="0"/>
              <a:t>pattern from an eye tracking research 2016, </a:t>
            </a:r>
            <a:r>
              <a:rPr lang="en-US" dirty="0" smtClean="0">
                <a:hlinkClick r:id="rId3"/>
              </a:rPr>
              <a:t>www.nngroup.com/articles/f-shaped-pattern-reading-web-content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Technical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76"/>
            <a:ext cx="8229600" cy="535426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There was a study by Fan et al. that used visual information to rank pages by building a model called </a:t>
            </a:r>
            <a:r>
              <a:rPr lang="en-US" sz="2400" dirty="0" err="1" smtClean="0"/>
              <a:t>ViP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In our paper here, the authors proposed the Visual learning TO Rank (</a:t>
            </a:r>
            <a:r>
              <a:rPr lang="en-US" sz="2400" b="1" dirty="0" err="1" smtClean="0"/>
              <a:t>ViTOR</a:t>
            </a:r>
            <a:r>
              <a:rPr lang="en-US" sz="2400" dirty="0" smtClean="0"/>
              <a:t>) model that integrates the state-of-the-art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visual features extraction methods</a:t>
            </a:r>
            <a:r>
              <a:rPr lang="en-US" sz="2400" dirty="0" smtClean="0"/>
              <a:t>, and it has shown to significantly improved LTR performance and outperformed </a:t>
            </a:r>
            <a:r>
              <a:rPr lang="en-US" sz="2400" dirty="0" err="1" smtClean="0"/>
              <a:t>ViP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First, the authors extract visual features from webpage snapshots using </a:t>
            </a:r>
            <a:r>
              <a:rPr lang="en-US" sz="2400" b="1" dirty="0" smtClean="0"/>
              <a:t>transfer learning</a:t>
            </a:r>
            <a:r>
              <a:rPr lang="en-US" sz="2400" dirty="0" smtClean="0"/>
              <a:t> and, in particular, by adopting </a:t>
            </a:r>
            <a:r>
              <a:rPr lang="en-US" sz="2400" b="1" dirty="0" smtClean="0"/>
              <a:t>the VGG-16 and ResNet-152 models pre-trained on </a:t>
            </a:r>
            <a:r>
              <a:rPr lang="en-US" sz="2400" b="1" dirty="0" err="1" smtClean="0"/>
              <a:t>ImageNet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Second, they introduce </a:t>
            </a:r>
            <a:r>
              <a:rPr lang="en-US" sz="2400" b="1" dirty="0" smtClean="0"/>
              <a:t>a novel set of visual features extracted from synthetic saliency </a:t>
            </a:r>
            <a:r>
              <a:rPr lang="en-US" sz="2400" b="1" dirty="0" err="1" smtClean="0"/>
              <a:t>heatmaps</a:t>
            </a:r>
            <a:r>
              <a:rPr lang="en-US" sz="2400" dirty="0" smtClean="0"/>
              <a:t>, which explicitly model how users view </a:t>
            </a:r>
            <a:r>
              <a:rPr lang="en-US" sz="2400" dirty="0" err="1" smtClean="0"/>
              <a:t>webpages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3400" dirty="0" smtClean="0"/>
              <a:t>Main Technical Contribution-Model Architecture</a:t>
            </a:r>
            <a:endParaRPr lang="en-US" sz="3400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2716022" y="5719592"/>
            <a:ext cx="3857703" cy="6521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Figure 1. Model Architecture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51233" y="1141673"/>
            <a:ext cx="8686799" cy="4577919"/>
            <a:chOff x="457201" y="1141673"/>
            <a:chExt cx="8686799" cy="457791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1" y="2342002"/>
              <a:ext cx="7823820" cy="337759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788525" y="1141673"/>
              <a:ext cx="43554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The visual feature vector </a:t>
              </a:r>
              <a:r>
                <a:rPr lang="en-US" dirty="0" err="1" smtClean="0"/>
                <a:t>Xvl</a:t>
              </a:r>
              <a:r>
                <a:rPr lang="en-US" dirty="0" smtClean="0"/>
                <a:t> are combined with other content features </a:t>
              </a:r>
              <a:r>
                <a:rPr lang="en-US" dirty="0" err="1" smtClean="0"/>
                <a:t>Xc</a:t>
              </a:r>
              <a:r>
                <a:rPr lang="en-US" dirty="0" smtClean="0"/>
                <a:t> and form the final feature vector Xl.</a:t>
              </a:r>
            </a:p>
            <a:p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36501" y="4796262"/>
              <a:ext cx="33982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Visual feature extraction layer (2) creates a generic visual feature vector </a:t>
              </a:r>
              <a:r>
                <a:rPr lang="en-US" dirty="0" err="1" smtClean="0"/>
                <a:t>Xvf</a:t>
              </a:r>
              <a:r>
                <a:rPr lang="en-US" dirty="0" smtClean="0"/>
                <a:t> . 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98795" y="4796262"/>
              <a:ext cx="19452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single score Xs for each query-document pair. 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>
              <a:off x="5162603" y="2995926"/>
              <a:ext cx="2020609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7640886" y="4616593"/>
              <a:ext cx="546959" cy="178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16200000" flipV="1">
              <a:off x="3192770" y="4694285"/>
              <a:ext cx="444205" cy="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59692" y="6211669"/>
            <a:ext cx="8845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resulting model is trained end-to-end using </a:t>
            </a:r>
            <a:r>
              <a:rPr lang="en-US" b="1" dirty="0" smtClean="0"/>
              <a:t>a pair-wise hinge loss with L2 regularization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833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Main Technical Contribution-Visual Feature Extractors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793"/>
            <a:ext cx="8229600" cy="5673885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The authors </a:t>
            </a:r>
            <a:r>
              <a:rPr lang="en-US" sz="2400" dirty="0" smtClean="0"/>
              <a:t>use the </a:t>
            </a:r>
            <a:r>
              <a:rPr lang="en-US" sz="2400" b="1" dirty="0" smtClean="0"/>
              <a:t>VGG-16 </a:t>
            </a:r>
            <a:r>
              <a:rPr lang="en-US" sz="2400" dirty="0" smtClean="0"/>
              <a:t>[Karen </a:t>
            </a:r>
            <a:r>
              <a:rPr lang="en-US" sz="2400" dirty="0" err="1" smtClean="0"/>
              <a:t>Simonyan</a:t>
            </a:r>
            <a:r>
              <a:rPr lang="en-US" sz="2400" dirty="0" smtClean="0"/>
              <a:t> 2014] and </a:t>
            </a:r>
            <a:r>
              <a:rPr lang="en-US" sz="2400" b="1" dirty="0" smtClean="0"/>
              <a:t>ResNet-152 </a:t>
            </a:r>
            <a:r>
              <a:rPr lang="en-US" sz="2400" dirty="0" smtClean="0"/>
              <a:t>[</a:t>
            </a:r>
            <a:r>
              <a:rPr lang="en-US" sz="2400" dirty="0" err="1" smtClean="0"/>
              <a:t>Kaiming</a:t>
            </a:r>
            <a:r>
              <a:rPr lang="en-US" sz="2400" dirty="0" smtClean="0"/>
              <a:t> He 2016] Models as the visual feature extraction models which both have </a:t>
            </a:r>
            <a:r>
              <a:rPr lang="en-US" sz="2400" b="1" dirty="0" smtClean="0"/>
              <a:t>pre-trained parameters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VGG-16 and ResNet-152 have </a:t>
            </a:r>
            <a:r>
              <a:rPr lang="en-US" sz="2400" b="1" dirty="0" err="1" smtClean="0"/>
              <a:t>convolutional</a:t>
            </a:r>
            <a:r>
              <a:rPr lang="en-US" sz="2400" b="1" dirty="0" smtClean="0"/>
              <a:t> layers </a:t>
            </a:r>
            <a:r>
              <a:rPr lang="en-US" sz="2400" dirty="0" smtClean="0"/>
              <a:t>that </a:t>
            </a:r>
            <a:r>
              <a:rPr lang="en-US" sz="2400" b="1" dirty="0" smtClean="0"/>
              <a:t>extract features </a:t>
            </a:r>
            <a:r>
              <a:rPr lang="en-US" sz="2400" dirty="0" smtClean="0"/>
              <a:t>from an input image, which are in turn used by a </a:t>
            </a:r>
            <a:r>
              <a:rPr lang="en-US" sz="2400" b="1" dirty="0" smtClean="0"/>
              <a:t>fully connected layer </a:t>
            </a:r>
            <a:r>
              <a:rPr lang="en-US" sz="2400" dirty="0" smtClean="0"/>
              <a:t>to </a:t>
            </a:r>
            <a:r>
              <a:rPr lang="en-US" sz="2400" b="1" dirty="0" smtClean="0"/>
              <a:t>classify each image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We use these </a:t>
            </a:r>
            <a:r>
              <a:rPr lang="en-US" sz="2400" b="1" dirty="0" err="1" smtClean="0"/>
              <a:t>convolutional</a:t>
            </a:r>
            <a:r>
              <a:rPr lang="en-US" sz="2400" b="1" dirty="0" smtClean="0"/>
              <a:t> layers </a:t>
            </a:r>
            <a:r>
              <a:rPr lang="en-US" sz="2400" dirty="0" smtClean="0"/>
              <a:t>as the </a:t>
            </a:r>
            <a:r>
              <a:rPr lang="en-US" sz="2400" b="1" dirty="0" smtClean="0"/>
              <a:t>visual feature extraction layer</a:t>
            </a:r>
            <a:r>
              <a:rPr lang="en-US" sz="2400" dirty="0" smtClean="0"/>
              <a:t>, which transforms Xi to </a:t>
            </a:r>
            <a:r>
              <a:rPr lang="en-US" sz="2400" dirty="0" err="1" smtClean="0"/>
              <a:t>Xvf</a:t>
            </a:r>
            <a:r>
              <a:rPr lang="en-US" sz="2400" dirty="0" smtClean="0"/>
              <a:t> . All parameters of these </a:t>
            </a:r>
            <a:r>
              <a:rPr lang="en-US" sz="2400" b="1" dirty="0" err="1" smtClean="0"/>
              <a:t>convolutional</a:t>
            </a:r>
            <a:r>
              <a:rPr lang="en-US" sz="2400" b="1" dirty="0" smtClean="0"/>
              <a:t> layers </a:t>
            </a:r>
            <a:r>
              <a:rPr lang="en-US" sz="2400" dirty="0" smtClean="0"/>
              <a:t>are </a:t>
            </a:r>
            <a:r>
              <a:rPr lang="en-US" sz="2400" b="1" dirty="0" smtClean="0"/>
              <a:t>frozen</a:t>
            </a:r>
            <a:r>
              <a:rPr lang="en-US" sz="2400" dirty="0" smtClean="0"/>
              <a:t> during training.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/>
              <a:t>fully connected layers </a:t>
            </a:r>
            <a:r>
              <a:rPr lang="en-US" sz="2400" dirty="0" smtClean="0"/>
              <a:t>can be altered and retrained in order to be used with new inputs and tasks. We utilize them as a </a:t>
            </a:r>
            <a:r>
              <a:rPr lang="en-US" sz="2400" b="1" dirty="0" smtClean="0"/>
              <a:t>visual feature transformation layer</a:t>
            </a:r>
            <a:r>
              <a:rPr lang="en-US" sz="2400" dirty="0" smtClean="0"/>
              <a:t> within the </a:t>
            </a:r>
            <a:r>
              <a:rPr lang="en-US" sz="2400" dirty="0" err="1" smtClean="0"/>
              <a:t>ViTOR</a:t>
            </a:r>
            <a:r>
              <a:rPr lang="en-US" sz="2400" dirty="0" smtClean="0"/>
              <a:t> architecture to produce LTR specific features </a:t>
            </a:r>
            <a:r>
              <a:rPr lang="en-US" sz="2400" dirty="0" err="1" smtClean="0"/>
              <a:t>Xvl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 Technical Contribution- Saliency </a:t>
            </a:r>
            <a:r>
              <a:rPr lang="en-US" dirty="0" err="1" smtClean="0"/>
              <a:t>Heatmaps</a:t>
            </a:r>
            <a:r>
              <a:rPr lang="en-US" dirty="0" smtClean="0"/>
              <a:t>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3570"/>
            <a:ext cx="8229600" cy="51722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authors propose to explicitly </a:t>
            </a:r>
            <a:r>
              <a:rPr lang="en-US" b="1" dirty="0" smtClean="0"/>
              <a:t>model the user viewing pattern</a:t>
            </a:r>
            <a:r>
              <a:rPr lang="en-US" dirty="0" smtClean="0"/>
              <a:t> through synthetic saliency </a:t>
            </a:r>
            <a:r>
              <a:rPr lang="en-US" dirty="0" err="1" smtClean="0"/>
              <a:t>heatmaps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First, the synthetic saliency </a:t>
            </a:r>
            <a:r>
              <a:rPr lang="en-US" dirty="0" err="1" smtClean="0"/>
              <a:t>heatmaps</a:t>
            </a:r>
            <a:r>
              <a:rPr lang="en-US" dirty="0" smtClean="0"/>
              <a:t> explicitly learn to predict how users perceive </a:t>
            </a:r>
            <a:r>
              <a:rPr lang="en-US" sz="3226" dirty="0" err="1" smtClean="0"/>
              <a:t>webpages</a:t>
            </a:r>
            <a:r>
              <a:rPr lang="en-US" sz="3226" dirty="0" smtClean="0"/>
              <a:t> by</a:t>
            </a:r>
            <a:r>
              <a:rPr lang="en-US" b="1" dirty="0" smtClean="0"/>
              <a:t> training end-to-end model on actual eye-tracking data</a:t>
            </a:r>
            <a:r>
              <a:rPr lang="en-US" dirty="0" smtClean="0"/>
              <a:t>. We expect this information to better correlate with webpage relevance compared to raw snapshots. </a:t>
            </a:r>
          </a:p>
          <a:p>
            <a:r>
              <a:rPr lang="en-US" dirty="0" smtClean="0"/>
              <a:t>Second, saliency </a:t>
            </a:r>
            <a:r>
              <a:rPr lang="en-US" dirty="0" err="1" smtClean="0"/>
              <a:t>heatmaps</a:t>
            </a:r>
            <a:r>
              <a:rPr lang="en-US" dirty="0" smtClean="0"/>
              <a:t> </a:t>
            </a:r>
            <a:r>
              <a:rPr lang="en-US" sz="3226" b="1" dirty="0" smtClean="0"/>
              <a:t>reduce the average storage </a:t>
            </a:r>
            <a:r>
              <a:rPr lang="en-US" dirty="0" smtClean="0"/>
              <a:t>requirements by up to 90%, because they are gray-scale images.</a:t>
            </a:r>
          </a:p>
          <a:p>
            <a:r>
              <a:rPr lang="en-US" dirty="0" smtClean="0"/>
              <a:t>The authors use a two-stage transfer learning model that </a:t>
            </a:r>
            <a:r>
              <a:rPr lang="en-US" sz="3226" b="1" dirty="0" smtClean="0"/>
              <a:t>convert a raw snapshot into a synthetic saliency </a:t>
            </a:r>
            <a:r>
              <a:rPr lang="en-US" sz="3226" b="1" dirty="0" err="1" smtClean="0"/>
              <a:t>heatmap</a:t>
            </a:r>
            <a:r>
              <a:rPr lang="en-US" dirty="0" smtClean="0"/>
              <a:t>. This </a:t>
            </a:r>
            <a:r>
              <a:rPr lang="en-US" dirty="0" err="1" smtClean="0"/>
              <a:t>heatmap</a:t>
            </a:r>
            <a:r>
              <a:rPr lang="en-US" dirty="0" smtClean="0"/>
              <a:t> is then used </a:t>
            </a:r>
            <a:r>
              <a:rPr lang="en-US" sz="3226" dirty="0" smtClean="0"/>
              <a:t>as an</a:t>
            </a:r>
            <a:r>
              <a:rPr lang="en-US" sz="3226" b="1" dirty="0" smtClean="0"/>
              <a:t> input</a:t>
            </a:r>
            <a:r>
              <a:rPr lang="en-US" dirty="0" smtClean="0"/>
              <a:t> </a:t>
            </a:r>
            <a:r>
              <a:rPr lang="en-US" sz="3226" b="1" dirty="0" smtClean="0"/>
              <a:t>imag</a:t>
            </a:r>
            <a:r>
              <a:rPr lang="en-US" dirty="0" smtClean="0"/>
              <a:t>e Xi for the </a:t>
            </a:r>
            <a:r>
              <a:rPr lang="en-US" dirty="0" err="1" smtClean="0"/>
              <a:t>ViTOR</a:t>
            </a:r>
            <a:r>
              <a:rPr lang="en-US" dirty="0" smtClean="0"/>
              <a:t> model.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4433"/>
            <a:ext cx="8686800" cy="1143000"/>
          </a:xfrm>
        </p:spPr>
        <p:txBody>
          <a:bodyPr>
            <a:noAutofit/>
          </a:bodyPr>
          <a:lstStyle/>
          <a:p>
            <a:r>
              <a:rPr lang="en-US" sz="3000" dirty="0" smtClean="0"/>
              <a:t>Interesting Experimental Results- Three Types of Input and Output Baseline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92" y="1253778"/>
            <a:ext cx="5234950" cy="5210536"/>
          </a:xfrm>
        </p:spPr>
        <p:txBody>
          <a:bodyPr>
            <a:noAutofit/>
          </a:bodyPr>
          <a:lstStyle/>
          <a:p>
            <a:r>
              <a:rPr lang="en-US" sz="2200" dirty="0" err="1" smtClean="0"/>
              <a:t>ViTOR</a:t>
            </a:r>
            <a:r>
              <a:rPr lang="en-US" sz="2200" dirty="0" smtClean="0"/>
              <a:t> highlights use visual features extracted from snapshots of </a:t>
            </a:r>
            <a:r>
              <a:rPr lang="en-US" sz="2200" dirty="0" err="1" smtClean="0"/>
              <a:t>webpages</a:t>
            </a:r>
            <a:r>
              <a:rPr lang="en-US" sz="2200" dirty="0" smtClean="0"/>
              <a:t> </a:t>
            </a:r>
            <a:r>
              <a:rPr lang="en-US" sz="2200" b="1" dirty="0" smtClean="0"/>
              <a:t>with highlighted query terms </a:t>
            </a:r>
            <a:r>
              <a:rPr lang="en-US" sz="2200" dirty="0" smtClean="0"/>
              <a:t>(2nd column on the right).</a:t>
            </a:r>
          </a:p>
          <a:p>
            <a:r>
              <a:rPr lang="en-US" sz="2200" dirty="0" err="1" smtClean="0"/>
              <a:t>ViTOR</a:t>
            </a:r>
            <a:r>
              <a:rPr lang="en-US" sz="2200" dirty="0" smtClean="0"/>
              <a:t> saliency uses visual features extracted from </a:t>
            </a:r>
            <a:r>
              <a:rPr lang="en-US" sz="2200" b="1" dirty="0" smtClean="0"/>
              <a:t>synthetic saliency </a:t>
            </a:r>
            <a:r>
              <a:rPr lang="en-US" sz="2200" b="1" dirty="0" err="1" smtClean="0"/>
              <a:t>heatmaps</a:t>
            </a:r>
            <a:r>
              <a:rPr lang="en-US" sz="2200" b="1" dirty="0" smtClean="0"/>
              <a:t>. </a:t>
            </a:r>
          </a:p>
          <a:p>
            <a:r>
              <a:rPr lang="en-US" sz="2200" dirty="0" smtClean="0"/>
              <a:t>The </a:t>
            </a:r>
            <a:r>
              <a:rPr lang="en-US" sz="2200" b="1" dirty="0" smtClean="0"/>
              <a:t>vanilla snapshots, highlights and saliency </a:t>
            </a:r>
            <a:r>
              <a:rPr lang="en-US" sz="2200" b="1" dirty="0" err="1" smtClean="0"/>
              <a:t>heatmaps</a:t>
            </a:r>
            <a:r>
              <a:rPr lang="en-US" sz="2200" dirty="0" smtClean="0"/>
              <a:t> for each model respectively are used as the input image.</a:t>
            </a:r>
          </a:p>
          <a:p>
            <a:r>
              <a:rPr lang="en-US" sz="2200" dirty="0" smtClean="0"/>
              <a:t>The authors compare the proposed </a:t>
            </a:r>
            <a:r>
              <a:rPr lang="en-US" sz="2200" dirty="0" err="1" smtClean="0"/>
              <a:t>ViTOR</a:t>
            </a:r>
            <a:r>
              <a:rPr lang="en-US" sz="2200" dirty="0" smtClean="0"/>
              <a:t> model to the </a:t>
            </a:r>
            <a:r>
              <a:rPr lang="en-US" sz="2200" dirty="0" err="1" smtClean="0"/>
              <a:t>ViP</a:t>
            </a:r>
            <a:r>
              <a:rPr lang="en-US" sz="2200" dirty="0" smtClean="0"/>
              <a:t> model by Fan et al., and a number of content-based ranking methods.</a:t>
            </a:r>
            <a:endParaRPr lang="en-US" sz="2200" dirty="0"/>
          </a:p>
        </p:txBody>
      </p:sp>
      <p:pic>
        <p:nvPicPr>
          <p:cNvPr id="7" name="Picture 6" descr="Screen Shot 2020-04-21 at 22.23.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114" y="2419714"/>
            <a:ext cx="3857558" cy="2694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Interesting</a:t>
            </a:r>
            <a:r>
              <a:rPr lang="en-US" dirty="0" smtClean="0"/>
              <a:t> Experimental Results</a:t>
            </a:r>
            <a:endParaRPr lang="en-US" dirty="0"/>
          </a:p>
        </p:txBody>
      </p:sp>
      <p:pic>
        <p:nvPicPr>
          <p:cNvPr id="10" name="Content Placeholder 9" descr="table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60" r="-60"/>
          <a:stretch>
            <a:fillRect/>
          </a:stretch>
        </p:blipFill>
        <p:spPr>
          <a:xfrm>
            <a:off x="-298016" y="1600200"/>
            <a:ext cx="7747093" cy="4525963"/>
          </a:xfrm>
        </p:spPr>
      </p:pic>
      <p:sp>
        <p:nvSpPr>
          <p:cNvPr id="13" name="Rectangle 12"/>
          <p:cNvSpPr/>
          <p:nvPr/>
        </p:nvSpPr>
        <p:spPr>
          <a:xfrm>
            <a:off x="7380424" y="1600200"/>
            <a:ext cx="16949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highlighted</a:t>
            </a:r>
          </a:p>
          <a:p>
            <a:r>
              <a:rPr lang="en-US" dirty="0" smtClean="0"/>
              <a:t>snapshots carry more information compared to vanilla snapshots.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51733" y="4104268"/>
            <a:ext cx="20236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saliency</a:t>
            </a:r>
          </a:p>
          <a:p>
            <a:r>
              <a:rPr lang="en-US" dirty="0" smtClean="0"/>
              <a:t>heat maps with ResNet-152 match and outperform VGG-16 with highlighted snapshots when looking at ndcg@1.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4359599" y="5886253"/>
            <a:ext cx="2692135" cy="239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312372" y="2496795"/>
            <a:ext cx="2385391" cy="1819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3974</TotalTime>
  <Words>1150</Words>
  <Application>Microsoft Macintosh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ViTOR: Learning to Rank Webpages Based on Visual Features</vt:lpstr>
      <vt:lpstr>Motivation</vt:lpstr>
      <vt:lpstr>Motivation</vt:lpstr>
      <vt:lpstr>Main Technical Contribution</vt:lpstr>
      <vt:lpstr>Main Technical Contribution-Model Architecture</vt:lpstr>
      <vt:lpstr>Main Technical Contribution-Visual Feature Extractors</vt:lpstr>
      <vt:lpstr>Main Technical Contribution- Saliency Heatmaps Advantage</vt:lpstr>
      <vt:lpstr>Interesting Experimental Results- Three Types of Input and Output Baseline</vt:lpstr>
      <vt:lpstr>Interesting Experimental Results</vt:lpstr>
      <vt:lpstr>Interesting Experimental Results</vt:lpstr>
      <vt:lpstr>My Thoughts-The Good </vt:lpstr>
      <vt:lpstr>My Thoughts-The Good </vt:lpstr>
      <vt:lpstr>My Thoughts-Suggestions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ViTOR: Learning to RankWebpages Based on Visual Features</dc:title>
  <dc:creator>Ping Lu</dc:creator>
  <cp:lastModifiedBy>Ping Lu</cp:lastModifiedBy>
  <cp:revision>69</cp:revision>
  <cp:lastPrinted>2020-04-23T02:43:59Z</cp:lastPrinted>
  <dcterms:created xsi:type="dcterms:W3CDTF">2020-04-24T21:52:03Z</dcterms:created>
  <dcterms:modified xsi:type="dcterms:W3CDTF">2020-04-24T22:12:20Z</dcterms:modified>
</cp:coreProperties>
</file>