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90" r:id="rId14"/>
    <p:sldId id="273" r:id="rId15"/>
    <p:sldId id="274" r:id="rId16"/>
    <p:sldId id="275" r:id="rId17"/>
    <p:sldId id="276" r:id="rId18"/>
    <p:sldId id="288" r:id="rId19"/>
    <p:sldId id="277" r:id="rId20"/>
    <p:sldId id="279" r:id="rId21"/>
    <p:sldId id="291" r:id="rId22"/>
    <p:sldId id="280" r:id="rId23"/>
    <p:sldId id="289" r:id="rId24"/>
    <p:sldId id="281" r:id="rId25"/>
    <p:sldId id="285" r:id="rId26"/>
    <p:sldId id="284" r:id="rId27"/>
    <p:sldId id="283" r:id="rId28"/>
    <p:sldId id="297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3399"/>
    <a:srgbClr val="FFCCCC"/>
    <a:srgbClr val="FDFF85"/>
    <a:srgbClr val="F9BFED"/>
    <a:srgbClr val="E3B5F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2B46D-C993-4C18-9A55-4212028CBAC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37CBF-A5C4-4564-A701-4474AEE0B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5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29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2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0210a295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260210a295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83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60210a295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g260210a295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90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3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1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8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0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6C3C-66AE-4541-ACE0-ABD87F3A3AF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C4D6-68E7-4650-BC4B-BF0C499C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904508"/>
            <a:ext cx="12192000" cy="1953492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조아라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Noto Sans CJK KR Medium"/>
              </a:rPr>
              <a:t>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Noto Sans CJK KR Medium"/>
              </a:rPr>
              <a:t>20230626_20231106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490450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6657" y="1795549"/>
            <a:ext cx="5453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dirty="0" smtClean="0">
                <a:solidFill>
                  <a:schemeClr val="bg1"/>
                </a:solidFill>
              </a:rPr>
              <a:t>ALPHA</a:t>
            </a:r>
            <a:endParaRPr lang="ko-KR" altLang="en-US" sz="10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0845" y="2658628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HELLO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1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0"/>
            <a:ext cx="7024255" cy="6874614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022464" y="2751514"/>
            <a:ext cx="6192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80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 및 핵</a:t>
            </a:r>
            <a:endParaRPr lang="ko-KR" altLang="en-US" sz="80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1" y="2743200"/>
            <a:ext cx="4156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rgbClr val="33CCCC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심 코드 </a:t>
            </a:r>
            <a:endParaRPr lang="ko-KR" altLang="en-US" sz="8000" dirty="0">
              <a:solidFill>
                <a:srgbClr val="33CCCC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9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0" y="0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각 삼각형 8"/>
          <p:cNvSpPr/>
          <p:nvPr/>
        </p:nvSpPr>
        <p:spPr>
          <a:xfrm rot="16200000">
            <a:off x="10655829" y="5321829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3352" y="347328"/>
            <a:ext cx="11521280" cy="6144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892271" y="706218"/>
            <a:ext cx="2108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spc="-2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FIRST!!</a:t>
            </a:r>
            <a:endParaRPr lang="en-US" altLang="ko-KR" sz="4800" spc="-2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016960" y="789708"/>
            <a:ext cx="1823520" cy="1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31083" y="1495777"/>
            <a:ext cx="1809397" cy="515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8967" y="1837117"/>
            <a:ext cx="104574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● </a:t>
            </a:r>
            <a:r>
              <a:rPr lang="ko-KR" altLang="en-US" sz="2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프로그램명은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작동방식을 </a:t>
            </a:r>
            <a:r>
              <a:rPr lang="ko-KR" altLang="en-US" sz="2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설명</a:t>
            </a:r>
            <a:r>
              <a:rPr lang="en-US" altLang="ko-KR" sz="2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 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FILL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ANI_</a:t>
            </a:r>
            <a:r>
              <a:rPr lang="en-US" altLang="ko-KR" b="1" dirty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FILL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REACT_</a:t>
            </a:r>
            <a:r>
              <a:rPr lang="en-US" altLang="ko-KR" b="1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FILL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의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알고리즘은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동일함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.)</a:t>
            </a:r>
          </a:p>
          <a:p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●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버튼을 누르면 데이터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알파 객체</a:t>
            </a:r>
            <a:r>
              <a:rPr lang="en-US" altLang="ko-KR" sz="2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2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생성</a:t>
            </a:r>
            <a:r>
              <a:rPr lang="en-US" altLang="ko-KR" sz="2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79417" y="3807229"/>
            <a:ext cx="761445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새굴림" panose="02030600000101010101" pitchFamily="18" charset="-127"/>
                <a:ea typeface="새굴림" panose="02030600000101010101" pitchFamily="18" charset="-127"/>
              </a:rPr>
              <a:t>●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알파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객체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서버에서 가공한 데이터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무작위로 생성됨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           (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속성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LINE, COLUMN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웹 화면에 좌표로 기능함</a:t>
            </a:r>
            <a:r>
              <a:rPr lang="en-US" altLang="ko-KR" sz="1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.),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6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                       </a:t>
            </a:r>
            <a:r>
              <a:rPr lang="en-US" altLang="ko-KR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FG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글자 색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BG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배경색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),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CH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알파벳</a:t>
            </a:r>
            <a:r>
              <a:rPr lang="en-US" altLang="ko-KR" sz="14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endParaRPr lang="en-US" altLang="ko-KR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100" dirty="0">
                <a:latin typeface="새굴림" panose="02030600000101010101" pitchFamily="18" charset="-127"/>
                <a:ea typeface="새굴림" panose="02030600000101010101" pitchFamily="18" charset="-127"/>
              </a:rPr>
              <a:t>●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기본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화면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 20 *40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의 테이블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4" y="1034533"/>
            <a:ext cx="5635864" cy="45804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639" y="5453224"/>
            <a:ext cx="4871258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〮 테이블을 </a:t>
            </a:r>
            <a:r>
              <a:rPr lang="en-US" altLang="ko-KR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800</a:t>
            </a:r>
            <a:r>
              <a:rPr lang="ko-KR" altLang="en-US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개의 알파 객체로 채운다</a:t>
            </a:r>
            <a:r>
              <a:rPr lang="en-US" altLang="ko-KR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〮 좌표가 중복된 데이터는 유효 횟수로 </a:t>
            </a:r>
            <a:r>
              <a:rPr lang="ko-KR" altLang="en-US" sz="1400" b="1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카운팅</a:t>
            </a:r>
            <a:r>
              <a:rPr lang="ko-KR" altLang="en-US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되지 않는다</a:t>
            </a:r>
            <a:r>
              <a:rPr lang="en-US" altLang="ko-KR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en-US" altLang="ko-KR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663" y="1018374"/>
            <a:ext cx="4770832" cy="4596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5984" y="5411659"/>
            <a:ext cx="5386647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〮 객체는 테이블 가운데서 생성되어가장자리를 향해 나아간다</a:t>
            </a:r>
            <a: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〮 방향은 객체 생성 시점에 무작위로 설정된다</a:t>
            </a:r>
            <a:r>
              <a:rPr lang="en-US" altLang="ko-KR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〮 테이블을 벗어나면 객체는 사라진다</a:t>
            </a:r>
            <a:endParaRPr lang="ko-KR" altLang="en-US" sz="1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 </a:t>
            </a:r>
            <a:r>
              <a:rPr lang="en-US" altLang="ko-KR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(FILL, CROSS)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89853" y="1576875"/>
            <a:ext cx="662474" cy="13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52327" y="1558213"/>
            <a:ext cx="411974" cy="139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64301" y="1558213"/>
            <a:ext cx="474947" cy="139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854751" y="1632861"/>
            <a:ext cx="615820" cy="18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7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프로젝트목표</a:t>
            </a:r>
            <a:endParaRPr sz="44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312" name="Google Shape;312;p13"/>
          <p:cNvGrpSpPr/>
          <p:nvPr/>
        </p:nvGrpSpPr>
        <p:grpSpPr>
          <a:xfrm>
            <a:off x="3526306" y="3054079"/>
            <a:ext cx="1043876" cy="923856"/>
            <a:chOff x="2476033" y="2208409"/>
            <a:chExt cx="782907" cy="692893"/>
          </a:xfrm>
        </p:grpSpPr>
        <p:grpSp>
          <p:nvGrpSpPr>
            <p:cNvPr id="313" name="Google Shape;313;p13"/>
            <p:cNvGrpSpPr/>
            <p:nvPr/>
          </p:nvGrpSpPr>
          <p:grpSpPr>
            <a:xfrm>
              <a:off x="2729530" y="2208409"/>
              <a:ext cx="198969" cy="207027"/>
              <a:chOff x="1761618" y="1803568"/>
              <a:chExt cx="1561883" cy="162514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6" name="Google Shape;316;p13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Review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grpSp>
        <p:nvGrpSpPr>
          <p:cNvPr id="317" name="Google Shape;317;p13"/>
          <p:cNvGrpSpPr/>
          <p:nvPr/>
        </p:nvGrpSpPr>
        <p:grpSpPr>
          <a:xfrm>
            <a:off x="5711954" y="3062393"/>
            <a:ext cx="939681" cy="1315452"/>
            <a:chOff x="3613189" y="2208409"/>
            <a:chExt cx="704761" cy="986589"/>
          </a:xfrm>
        </p:grpSpPr>
        <p:grpSp>
          <p:nvGrpSpPr>
            <p:cNvPr id="318" name="Google Shape;318;p13"/>
            <p:cNvGrpSpPr/>
            <p:nvPr/>
          </p:nvGrpSpPr>
          <p:grpSpPr>
            <a:xfrm>
              <a:off x="3827653" y="2208409"/>
              <a:ext cx="198969" cy="207027"/>
              <a:chOff x="1761618" y="1803568"/>
              <a:chExt cx="1561883" cy="1625140"/>
            </a:xfrm>
          </p:grpSpPr>
          <p:sp>
            <p:nvSpPr>
              <p:cNvPr id="319" name="Google Shape;319;p13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By my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  self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grpSp>
        <p:nvGrpSpPr>
          <p:cNvPr id="322" name="Google Shape;322;p13"/>
          <p:cNvGrpSpPr/>
          <p:nvPr/>
        </p:nvGrpSpPr>
        <p:grpSpPr>
          <a:xfrm>
            <a:off x="7833097" y="3106925"/>
            <a:ext cx="1173719" cy="959776"/>
            <a:chOff x="5220072" y="2198167"/>
            <a:chExt cx="880289" cy="719832"/>
          </a:xfrm>
        </p:grpSpPr>
        <p:grpSp>
          <p:nvGrpSpPr>
            <p:cNvPr id="323" name="Google Shape;323;p13"/>
            <p:cNvGrpSpPr/>
            <p:nvPr/>
          </p:nvGrpSpPr>
          <p:grpSpPr>
            <a:xfrm>
              <a:off x="5549250" y="2198167"/>
              <a:ext cx="202107" cy="207027"/>
              <a:chOff x="2840368" y="1723180"/>
              <a:chExt cx="1586522" cy="1625141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6" name="Google Shape;326;p13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Develop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cxnSp>
        <p:nvCxnSpPr>
          <p:cNvPr id="327" name="Google Shape;327;p13"/>
          <p:cNvCxnSpPr/>
          <p:nvPr/>
        </p:nvCxnSpPr>
        <p:spPr>
          <a:xfrm>
            <a:off x="4355872" y="1018375"/>
            <a:ext cx="3325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13"/>
          <p:cNvCxnSpPr/>
          <p:nvPr/>
        </p:nvCxnSpPr>
        <p:spPr>
          <a:xfrm>
            <a:off x="4375270" y="1760980"/>
            <a:ext cx="3325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3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9463313" y="3048012"/>
            <a:ext cx="2577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새굴림" panose="02030600000101010101" pitchFamily="18" charset="-127"/>
                <a:ea typeface="새굴림" panose="02030600000101010101" pitchFamily="18" charset="-127"/>
                <a:sym typeface="Arial"/>
              </a:rPr>
              <a:t>객체가 테이블의 가장자리를 무한히 순회한다</a:t>
            </a:r>
            <a:r>
              <a:rPr lang="en-US" altLang="ko-KR" sz="1600" b="1" dirty="0" smtClean="0">
                <a:solidFill>
                  <a:schemeClr val="dk1"/>
                </a:solidFill>
                <a:latin typeface="새굴림" panose="02030600000101010101" pitchFamily="18" charset="-127"/>
                <a:ea typeface="새굴림" panose="02030600000101010101" pitchFamily="18" charset="-127"/>
                <a:sym typeface="Arial"/>
              </a:rPr>
              <a:t>.</a:t>
            </a:r>
            <a:endParaRPr sz="1600" b="1" dirty="0">
              <a:solidFill>
                <a:schemeClr val="dk1"/>
              </a:solidFill>
              <a:latin typeface="새굴림" panose="02030600000101010101" pitchFamily="18" charset="-127"/>
              <a:ea typeface="새굴림" panose="02030600000101010101" pitchFamily="18" charset="-127"/>
              <a:sym typeface="Arial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9277004" y="3216711"/>
            <a:ext cx="186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9349752" y="4521560"/>
            <a:ext cx="186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3"/>
          <p:cNvSpPr txBox="1"/>
          <p:nvPr/>
        </p:nvSpPr>
        <p:spPr>
          <a:xfrm>
            <a:off x="9459861" y="4064360"/>
            <a:ext cx="2161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새굴림" panose="02030600000101010101" pitchFamily="18" charset="-127"/>
                <a:ea typeface="새굴림" panose="02030600000101010101" pitchFamily="18" charset="-127"/>
                <a:sym typeface="Arial"/>
              </a:rPr>
              <a:t>정보테이블을 클릭하면</a:t>
            </a:r>
            <a:r>
              <a:rPr lang="ko-KR" altLang="en-US" sz="1600" b="1" dirty="0">
                <a:solidFill>
                  <a:schemeClr val="dk1"/>
                </a:solidFill>
                <a:latin typeface="새굴림" panose="02030600000101010101" pitchFamily="18" charset="-127"/>
                <a:ea typeface="새굴림" panose="02030600000101010101" pitchFamily="18" charset="-127"/>
                <a:sym typeface="Arial"/>
              </a:rPr>
              <a:t> </a:t>
            </a:r>
            <a:r>
              <a:rPr lang="ko-KR" altLang="en-US" sz="1600" b="1" dirty="0" smtClean="0">
                <a:solidFill>
                  <a:schemeClr val="dk1"/>
                </a:solidFill>
                <a:latin typeface="새굴림" panose="02030600000101010101" pitchFamily="18" charset="-127"/>
                <a:ea typeface="새굴림" panose="02030600000101010101" pitchFamily="18" charset="-127"/>
                <a:sym typeface="Arial"/>
              </a:rPr>
              <a:t>해당하는 객체가 테이블에서 사라진다</a:t>
            </a:r>
            <a:r>
              <a:rPr lang="en-US" altLang="ko-KR" sz="1600" b="1" dirty="0" smtClean="0">
                <a:solidFill>
                  <a:schemeClr val="dk1"/>
                </a:solidFill>
                <a:latin typeface="새굴림" panose="02030600000101010101" pitchFamily="18" charset="-127"/>
                <a:ea typeface="새굴림" panose="02030600000101010101" pitchFamily="18" charset="-127"/>
                <a:sym typeface="Arial"/>
              </a:rPr>
              <a:t>.</a:t>
            </a:r>
          </a:p>
        </p:txBody>
      </p:sp>
      <p:pic>
        <p:nvPicPr>
          <p:cNvPr id="336" name="Google Shape;3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400"/>
            <a:ext cx="9349750" cy="548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075" y="5220225"/>
            <a:ext cx="5192174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RACE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3432" y="5314106"/>
            <a:ext cx="4871258" cy="110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테이블을 </a:t>
            </a:r>
            <a:r>
              <a:rPr lang="en-US" altLang="ko-KR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800</a:t>
            </a:r>
            <a:r>
              <a:rPr lang="ko-KR" altLang="en-US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개의 알파 객체로 채운다</a:t>
            </a:r>
            <a:r>
              <a:rPr lang="en-US" altLang="ko-KR" sz="14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〮 알파 객체가 자유자재로 움직임</a:t>
            </a:r>
            <a:r>
              <a:rPr lang="en-US" altLang="ko-KR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〮 조건 처리로 </a:t>
            </a:r>
            <a:r>
              <a:rPr lang="ko-KR" altLang="en-US" sz="1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인하여 테이블을 벗어나지 못함</a:t>
            </a:r>
            <a:r>
              <a:rPr lang="en-US" altLang="ko-KR" sz="1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16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(ZIGZAG,EARTHWORM)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6" y="1025384"/>
            <a:ext cx="5579690" cy="47491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04" y="1024119"/>
            <a:ext cx="5898291" cy="48280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5502" y="5677589"/>
            <a:ext cx="579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〮 </a:t>
            </a:r>
            <a:r>
              <a:rPr lang="en-US" altLang="ko-KR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ko-KR" altLang="en-US" sz="1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개의 객체가 한 몸이 되어  지렁이처럼 자유자재로 움직임</a:t>
            </a:r>
            <a:r>
              <a:rPr lang="en-US" altLang="ko-KR" sz="1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16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〮 데이터가 서버가 아닌</a:t>
            </a:r>
            <a:r>
              <a:rPr lang="en-US" altLang="ko-KR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웹에서 생성됨</a:t>
            </a:r>
            <a:r>
              <a:rPr lang="en-US" altLang="ko-KR" sz="16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761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핵심 코드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(ALPHA)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" y="1100517"/>
            <a:ext cx="3841389" cy="19752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9" y="3051760"/>
            <a:ext cx="3757049" cy="201081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65" y="4744487"/>
            <a:ext cx="3127138" cy="164817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045" y="1095882"/>
            <a:ext cx="3473247" cy="1317363"/>
          </a:xfrm>
          <a:prstGeom prst="rect">
            <a:avLst/>
          </a:prstGeom>
        </p:spPr>
      </p:pic>
      <p:pic>
        <p:nvPicPr>
          <p:cNvPr id="41" name="내용 개체 틀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261" y="1026040"/>
            <a:ext cx="4837813" cy="45425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571" y="2739688"/>
            <a:ext cx="3273570" cy="3533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1816" y="3977935"/>
            <a:ext cx="13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j-lt"/>
                <a:ea typeface="새굴림" panose="02030600000101010101" pitchFamily="18" charset="-127"/>
              </a:rPr>
              <a:t>Model</a:t>
            </a:r>
            <a:r>
              <a:rPr lang="ko-KR" altLang="en-US" sz="1400" b="1" dirty="0" smtClean="0">
                <a:solidFill>
                  <a:srgbClr val="FF0000"/>
                </a:solidFill>
                <a:latin typeface="+mj-lt"/>
                <a:ea typeface="새굴림" panose="02030600000101010101" pitchFamily="18" charset="-127"/>
              </a:rPr>
              <a:t>이 되는 </a:t>
            </a:r>
            <a:endParaRPr lang="en-US" altLang="ko-KR" sz="1400" b="1" dirty="0" smtClean="0">
              <a:solidFill>
                <a:srgbClr val="FF0000"/>
              </a:solidFill>
              <a:latin typeface="+mj-lt"/>
              <a:ea typeface="새굴림" panose="02030600000101010101" pitchFamily="18" charset="-127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+mj-lt"/>
                <a:ea typeface="새굴림" panose="02030600000101010101" pitchFamily="18" charset="-127"/>
              </a:rPr>
              <a:t>Alpha</a:t>
            </a:r>
            <a:r>
              <a:rPr lang="ko-KR" altLang="en-US" sz="1400" b="1" dirty="0">
                <a:solidFill>
                  <a:srgbClr val="FF0000"/>
                </a:solidFill>
                <a:latin typeface="+mj-lt"/>
                <a:ea typeface="새굴림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j-lt"/>
                <a:ea typeface="새굴림" panose="02030600000101010101" pitchFamily="18" charset="-127"/>
              </a:rPr>
              <a:t>class</a:t>
            </a:r>
            <a:endParaRPr lang="ko-KR" altLang="en-US" sz="1400" b="1" dirty="0">
              <a:solidFill>
                <a:srgbClr val="FF0000"/>
              </a:solidFill>
              <a:latin typeface="+mj-lt"/>
              <a:ea typeface="새굴림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23418" y="2770840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controller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8406" y="5747736"/>
            <a:ext cx="353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MVC + AJAX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2001" y="406670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model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3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 및 핵심 코드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(ANI_FILL)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" y="1034353"/>
            <a:ext cx="9265054" cy="54509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759" y="1736648"/>
            <a:ext cx="2749411" cy="1646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545" y="3352372"/>
            <a:ext cx="4562475" cy="1857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0571" y="2006082"/>
            <a:ext cx="1138335" cy="205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71999" y="5867597"/>
            <a:ext cx="572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CSS</a:t>
            </a:r>
            <a:r>
              <a:rPr lang="en-US" altLang="ko-KR" sz="2000" b="1" dirty="0" smtClean="0"/>
              <a:t>(POSITION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TRANSFORM, </a:t>
            </a:r>
            <a:r>
              <a:rPr lang="en-US" altLang="ko-KR" sz="2000" b="1" dirty="0" smtClean="0"/>
              <a:t>TRANSITION</a:t>
            </a:r>
            <a:r>
              <a:rPr lang="en-US" altLang="ko-KR" sz="2000" b="1" dirty="0" smtClean="0"/>
              <a:t>)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405675" y="5869035"/>
            <a:ext cx="353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MVC + </a:t>
            </a:r>
            <a:r>
              <a:rPr lang="en-US" altLang="ko-KR" sz="3200" b="1" dirty="0" smtClean="0"/>
              <a:t>AJAX +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9136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4" y="282187"/>
            <a:ext cx="719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(ANI_CROSS, CUBE)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" y="1289385"/>
            <a:ext cx="2866574" cy="27921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05" y="1109816"/>
            <a:ext cx="3162132" cy="3545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87" y="1312115"/>
            <a:ext cx="1827073" cy="2799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528" y="1046886"/>
            <a:ext cx="3142426" cy="49468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97" y="4748796"/>
            <a:ext cx="3552825" cy="9048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1822" y="1430526"/>
            <a:ext cx="2917559" cy="3352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97352" y="5811611"/>
            <a:ext cx="572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CSS</a:t>
            </a:r>
            <a:r>
              <a:rPr lang="en-US" altLang="ko-KR" sz="2000" b="1" dirty="0" smtClean="0"/>
              <a:t>(POSITION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TRANSFORM, </a:t>
            </a:r>
            <a:r>
              <a:rPr lang="en-US" altLang="ko-KR" sz="2000" b="1" dirty="0" smtClean="0"/>
              <a:t>ANIMATION)</a:t>
            </a:r>
            <a:endParaRPr lang="ko-KR" altLang="en-US" sz="2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785658" y="1018374"/>
            <a:ext cx="32803" cy="4793237"/>
          </a:xfrm>
          <a:prstGeom prst="line">
            <a:avLst/>
          </a:prstGeom>
          <a:ln w="38100">
            <a:solidFill>
              <a:srgbClr val="33CC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16366" y="6001333"/>
            <a:ext cx="5720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(POSITION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TRANSFORM, </a:t>
            </a:r>
            <a:r>
              <a:rPr lang="en-US" altLang="ko-KR" sz="2000" b="1" dirty="0" smtClean="0"/>
              <a:t>ANIMATION)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4647" y="5533139"/>
            <a:ext cx="416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MVC + </a:t>
            </a:r>
            <a:r>
              <a:rPr lang="en-US" altLang="ko-KR" sz="3200" b="1" dirty="0" smtClean="0"/>
              <a:t>AJAX +CSS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143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(REACT_FILL)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36" y="1163045"/>
            <a:ext cx="7030407" cy="38639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395" y="1108799"/>
            <a:ext cx="3429250" cy="2778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100" y="4421891"/>
            <a:ext cx="3798855" cy="80328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83" y="5273103"/>
            <a:ext cx="3743325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23924" y="5702254"/>
            <a:ext cx="73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REACT + </a:t>
            </a:r>
            <a:r>
              <a:rPr lang="en-US" altLang="ko-KR" sz="3200" b="1" dirty="0" smtClean="0"/>
              <a:t>CSS</a:t>
            </a:r>
            <a:r>
              <a:rPr lang="en-US" altLang="ko-KR" sz="2000" b="1" dirty="0" smtClean="0"/>
              <a:t>(POSITION,TRANSITON,TRANSFORM</a:t>
            </a:r>
            <a:r>
              <a:rPr lang="en-US" altLang="ko-KR" sz="2000" b="1" dirty="0" smtClean="0"/>
              <a:t>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04662" y="3062394"/>
            <a:ext cx="199507" cy="1617671"/>
          </a:xfrm>
          <a:prstGeom prst="straightConnector1">
            <a:avLst/>
          </a:prstGeom>
          <a:ln w="190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9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(REACT_MOVE)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3" y="1145016"/>
            <a:ext cx="4380226" cy="529508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960" y="4040923"/>
            <a:ext cx="4494266" cy="1175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457" y="4179364"/>
            <a:ext cx="1538802" cy="554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046" y="1556905"/>
            <a:ext cx="2868702" cy="23680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097" y="1580872"/>
            <a:ext cx="4078468" cy="193069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5262" y="5758240"/>
            <a:ext cx="73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REACT + </a:t>
            </a:r>
            <a:r>
              <a:rPr lang="en-US" altLang="ko-KR" sz="3200" b="1" dirty="0" smtClean="0"/>
              <a:t>CSS</a:t>
            </a:r>
            <a:r>
              <a:rPr lang="en-US" altLang="ko-KR" sz="2000" b="1" dirty="0" smtClean="0"/>
              <a:t>(POSITION,TRANSITON,TRANSFORM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4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6614"/>
            <a:ext cx="12192000" cy="685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3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(REACT_SORT)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" y="1055669"/>
            <a:ext cx="6333877" cy="50987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87" y="1569640"/>
            <a:ext cx="2343150" cy="2171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318" y="1526326"/>
            <a:ext cx="3886200" cy="2009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253" y="4078791"/>
            <a:ext cx="2740933" cy="48727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49278" y="5739578"/>
            <a:ext cx="73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REACT + </a:t>
            </a:r>
            <a:r>
              <a:rPr lang="en-US" altLang="ko-KR" sz="3200" b="1" dirty="0" smtClean="0"/>
              <a:t>CSS</a:t>
            </a:r>
            <a:r>
              <a:rPr lang="en-US" altLang="ko-KR" sz="2000" b="1" dirty="0" smtClean="0"/>
              <a:t>(POSITION,TRANSITON,TRANSFORM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18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1"/>
          <p:cNvGrpSpPr/>
          <p:nvPr/>
        </p:nvGrpSpPr>
        <p:grpSpPr>
          <a:xfrm>
            <a:off x="3526306" y="3054079"/>
            <a:ext cx="1043876" cy="923856"/>
            <a:chOff x="2476033" y="2208409"/>
            <a:chExt cx="782907" cy="692893"/>
          </a:xfrm>
        </p:grpSpPr>
        <p:grpSp>
          <p:nvGrpSpPr>
            <p:cNvPr id="565" name="Google Shape;565;p21"/>
            <p:cNvGrpSpPr/>
            <p:nvPr/>
          </p:nvGrpSpPr>
          <p:grpSpPr>
            <a:xfrm>
              <a:off x="2729530" y="2208409"/>
              <a:ext cx="198969" cy="207027"/>
              <a:chOff x="1761618" y="1803568"/>
              <a:chExt cx="1561883" cy="1625140"/>
            </a:xfrm>
          </p:grpSpPr>
          <p:sp>
            <p:nvSpPr>
              <p:cNvPr id="566" name="Google Shape;566;p21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8" name="Google Shape;568;p21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Review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grpSp>
        <p:nvGrpSpPr>
          <p:cNvPr id="569" name="Google Shape;569;p21"/>
          <p:cNvGrpSpPr/>
          <p:nvPr/>
        </p:nvGrpSpPr>
        <p:grpSpPr>
          <a:xfrm>
            <a:off x="5711954" y="3062393"/>
            <a:ext cx="939681" cy="1315452"/>
            <a:chOff x="3613189" y="2208409"/>
            <a:chExt cx="704761" cy="986589"/>
          </a:xfrm>
        </p:grpSpPr>
        <p:grpSp>
          <p:nvGrpSpPr>
            <p:cNvPr id="570" name="Google Shape;570;p21"/>
            <p:cNvGrpSpPr/>
            <p:nvPr/>
          </p:nvGrpSpPr>
          <p:grpSpPr>
            <a:xfrm>
              <a:off x="3827653" y="2208409"/>
              <a:ext cx="198969" cy="207027"/>
              <a:chOff x="1761618" y="1803568"/>
              <a:chExt cx="1561883" cy="162514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3" name="Google Shape;573;p21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By my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  self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grpSp>
        <p:nvGrpSpPr>
          <p:cNvPr id="574" name="Google Shape;574;p21"/>
          <p:cNvGrpSpPr/>
          <p:nvPr/>
        </p:nvGrpSpPr>
        <p:grpSpPr>
          <a:xfrm>
            <a:off x="7833097" y="3106925"/>
            <a:ext cx="1173719" cy="959776"/>
            <a:chOff x="5220072" y="2198167"/>
            <a:chExt cx="880289" cy="719832"/>
          </a:xfrm>
        </p:grpSpPr>
        <p:grpSp>
          <p:nvGrpSpPr>
            <p:cNvPr id="575" name="Google Shape;575;p21"/>
            <p:cNvGrpSpPr/>
            <p:nvPr/>
          </p:nvGrpSpPr>
          <p:grpSpPr>
            <a:xfrm>
              <a:off x="5549250" y="2198167"/>
              <a:ext cx="202107" cy="207027"/>
              <a:chOff x="2840368" y="1723180"/>
              <a:chExt cx="1586522" cy="1625141"/>
            </a:xfrm>
          </p:grpSpPr>
          <p:sp>
            <p:nvSpPr>
              <p:cNvPr id="576" name="Google Shape;576;p21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8" name="Google Shape;578;p21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Develop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cxnSp>
        <p:nvCxnSpPr>
          <p:cNvPr id="579" name="Google Shape;579;p21"/>
          <p:cNvCxnSpPr/>
          <p:nvPr/>
        </p:nvCxnSpPr>
        <p:spPr>
          <a:xfrm>
            <a:off x="4355872" y="1018375"/>
            <a:ext cx="3325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0" name="Google Shape;580;p21"/>
          <p:cNvCxnSpPr/>
          <p:nvPr/>
        </p:nvCxnSpPr>
        <p:spPr>
          <a:xfrm>
            <a:off x="4375270" y="1760980"/>
            <a:ext cx="3325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1" name="Google Shape;581;p2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1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4" name="Google Shape;58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78" y="1024003"/>
            <a:ext cx="3324081" cy="308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7" y="4316941"/>
            <a:ext cx="3131465" cy="220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150" y="1109537"/>
            <a:ext cx="48958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756" y="1366414"/>
            <a:ext cx="2527553" cy="7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5782" y="4024448"/>
            <a:ext cx="3771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1"/>
          <p:cNvPicPr preferRelativeResize="0"/>
          <p:nvPr/>
        </p:nvPicPr>
        <p:blipFill rotWithShape="1">
          <a:blip r:embed="rId8">
            <a:alphaModFix/>
          </a:blip>
          <a:srcRect t="6483" b="2992"/>
          <a:stretch/>
        </p:blipFill>
        <p:spPr>
          <a:xfrm>
            <a:off x="8773725" y="1353392"/>
            <a:ext cx="3064650" cy="258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/>
          <p:cNvSpPr txBox="1"/>
          <p:nvPr/>
        </p:nvSpPr>
        <p:spPr>
          <a:xfrm>
            <a:off x="714894" y="282187"/>
            <a:ext cx="738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(REACT_FLOW,PING)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50" y="4209555"/>
            <a:ext cx="1105105" cy="336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2567" y="2266628"/>
            <a:ext cx="186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테이블을 구성하는 코드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830014" y="1006393"/>
            <a:ext cx="73144" cy="5519098"/>
          </a:xfrm>
          <a:prstGeom prst="line">
            <a:avLst/>
          </a:prstGeom>
          <a:ln w="38100">
            <a:solidFill>
              <a:srgbClr val="33CC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2233" y="1048738"/>
            <a:ext cx="2902871" cy="1743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/>
          <a:srcRect b="9094"/>
          <a:stretch/>
        </p:blipFill>
        <p:spPr>
          <a:xfrm>
            <a:off x="3436349" y="2658604"/>
            <a:ext cx="2857931" cy="194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2"/>
          <a:srcRect t="-2" b="12957"/>
          <a:stretch/>
        </p:blipFill>
        <p:spPr>
          <a:xfrm>
            <a:off x="3598763" y="4625854"/>
            <a:ext cx="2361330" cy="18720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948473" y="1567543"/>
            <a:ext cx="487876" cy="2985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612571" y="3054079"/>
            <a:ext cx="735888" cy="328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789853" y="3825551"/>
            <a:ext cx="558606" cy="552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051110" y="5449078"/>
            <a:ext cx="813192" cy="93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63157" y="5977301"/>
            <a:ext cx="369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REACT+CSS</a:t>
            </a:r>
            <a:r>
              <a:rPr lang="en-US" altLang="ko-KR" sz="2000" b="1" dirty="0" smtClean="0"/>
              <a:t>(POSITION)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290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(REACT_DEPT)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" y="1192162"/>
            <a:ext cx="3012992" cy="2174503"/>
          </a:xfrm>
          <a:prstGeom prst="rect">
            <a:avLst/>
          </a:prstGeom>
        </p:spPr>
      </p:pic>
      <p:pic>
        <p:nvPicPr>
          <p:cNvPr id="37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49" y="1191715"/>
            <a:ext cx="3453938" cy="2258509"/>
          </a:xfrm>
          <a:prstGeom prst="rect">
            <a:avLst/>
          </a:prstGeom>
        </p:spPr>
      </p:pic>
      <p:pic>
        <p:nvPicPr>
          <p:cNvPr id="3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6" y="3732853"/>
            <a:ext cx="3025423" cy="2468211"/>
          </a:xfrm>
          <a:prstGeom prst="rect">
            <a:avLst/>
          </a:prstGeom>
        </p:spPr>
      </p:pic>
      <p:pic>
        <p:nvPicPr>
          <p:cNvPr id="40" name="내용 개체 틀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998" y="3741164"/>
            <a:ext cx="3285553" cy="246821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006" y="1336587"/>
            <a:ext cx="1514475" cy="14382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/>
          <a:srcRect b="32545"/>
          <a:stretch/>
        </p:blipFill>
        <p:spPr>
          <a:xfrm>
            <a:off x="8178692" y="1100273"/>
            <a:ext cx="3936045" cy="1728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812" y="3144389"/>
            <a:ext cx="3736254" cy="2759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2061" y="2874991"/>
            <a:ext cx="3101264" cy="35513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80962" y="4377845"/>
            <a:ext cx="408519" cy="959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64301" y="5892497"/>
            <a:ext cx="440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SPA,  RESTFUL_API</a:t>
            </a:r>
            <a:endParaRPr lang="ko-KR" altLang="en-US" sz="32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913720" y="1760980"/>
            <a:ext cx="726427" cy="758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876661" y="1847461"/>
            <a:ext cx="956436" cy="671804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913720" y="2136710"/>
            <a:ext cx="2685856" cy="93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6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79" y="254194"/>
            <a:ext cx="871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(EMPLOYEE_DEPT,EMP)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내용 개체 틀 7"/>
          <p:cNvPicPr>
            <a:picLocks noChangeAspect="1"/>
          </p:cNvPicPr>
          <p:nvPr/>
        </p:nvPicPr>
        <p:blipFill rotWithShape="1">
          <a:blip r:embed="rId2"/>
          <a:srcRect b="2566"/>
          <a:stretch/>
        </p:blipFill>
        <p:spPr>
          <a:xfrm>
            <a:off x="81754" y="1030849"/>
            <a:ext cx="3783496" cy="298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03" y="5580898"/>
            <a:ext cx="2597618" cy="8667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927550" y="1096192"/>
            <a:ext cx="58267" cy="5507117"/>
          </a:xfrm>
          <a:prstGeom prst="line">
            <a:avLst/>
          </a:prstGeom>
          <a:ln w="57150">
            <a:solidFill>
              <a:srgbClr val="33CC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8" y="3996715"/>
            <a:ext cx="5305425" cy="2505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432" y="2853796"/>
            <a:ext cx="3091568" cy="786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l="-12769" r="12769"/>
          <a:stretch/>
        </p:blipFill>
        <p:spPr>
          <a:xfrm>
            <a:off x="9100432" y="1220713"/>
            <a:ext cx="3042527" cy="11811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55" y="3886856"/>
            <a:ext cx="2419350" cy="4762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223" y="4349845"/>
            <a:ext cx="3057525" cy="11620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5" name="직선 화살표 연결선 44"/>
          <p:cNvCxnSpPr/>
          <p:nvPr/>
        </p:nvCxnSpPr>
        <p:spPr>
          <a:xfrm flipH="1">
            <a:off x="10459902" y="1582067"/>
            <a:ext cx="33716" cy="1347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096623" y="2031970"/>
            <a:ext cx="240071" cy="897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337758" y="4237235"/>
            <a:ext cx="396111" cy="5405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0776" y="1032457"/>
            <a:ext cx="4039656" cy="280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058" y="5868955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MVC PATTERN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40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4" y="282187"/>
            <a:ext cx="793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(EMPLOYEE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_SALGRADE)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7" y="1026040"/>
            <a:ext cx="3857627" cy="297759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2" y="4231775"/>
            <a:ext cx="4433235" cy="194474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40" y="1375798"/>
            <a:ext cx="3873858" cy="262783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420" y="2339303"/>
            <a:ext cx="1676400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2306" y="1416318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Sal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garde</a:t>
            </a:r>
            <a:r>
              <a:rPr lang="ko-KR" altLang="en-US" dirty="0" smtClean="0"/>
              <a:t>의 대상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조건은 </a:t>
            </a:r>
            <a:r>
              <a:rPr lang="en-US" altLang="ko-KR" dirty="0" err="1" smtClean="0"/>
              <a:t>losal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hisal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700360" y="1586204"/>
            <a:ext cx="1462301" cy="174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321283" y="2353382"/>
            <a:ext cx="755780" cy="2703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0"/>
          </p:cNvCxnSpPr>
          <p:nvPr/>
        </p:nvCxnSpPr>
        <p:spPr>
          <a:xfrm flipV="1">
            <a:off x="9699173" y="2006444"/>
            <a:ext cx="485832" cy="346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987" y="4405432"/>
            <a:ext cx="3665129" cy="159742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1384" y="3774704"/>
            <a:ext cx="2113788" cy="264223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730621" y="5878286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MVC PATTERN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314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(CITY_CITY)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3" y="1237486"/>
            <a:ext cx="5885930" cy="4107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528" y="3477164"/>
            <a:ext cx="3857625" cy="2486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98" y="4066701"/>
            <a:ext cx="2743200" cy="933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43" y="1226931"/>
            <a:ext cx="3438525" cy="18097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4375270" y="2003498"/>
            <a:ext cx="1620543" cy="252992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816169" y="2202025"/>
            <a:ext cx="3382190" cy="193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421792" y="2201464"/>
            <a:ext cx="2226061" cy="224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739224" y="1569898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06681" y="310674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mapper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05671" y="5915610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MVC PATTERN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867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CITY_COUNTRY)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" y="1037202"/>
            <a:ext cx="4599411" cy="2690121"/>
          </a:xfrm>
          <a:prstGeom prst="rect">
            <a:avLst/>
          </a:prstGeom>
        </p:spPr>
      </p:pic>
      <p:pic>
        <p:nvPicPr>
          <p:cNvPr id="37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" y="3733738"/>
            <a:ext cx="4663440" cy="2785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578" y="1013116"/>
            <a:ext cx="4009831" cy="2324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213" y="3460771"/>
            <a:ext cx="3668840" cy="23252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867" y="1440113"/>
            <a:ext cx="3421120" cy="1630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001" y="3296013"/>
            <a:ext cx="3315986" cy="3071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1623527" y="1595535"/>
            <a:ext cx="3130340" cy="429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116424" y="4170784"/>
            <a:ext cx="1718616" cy="93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1665" y="144011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mapper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69151" y="3416218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29393" y="5952934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MVC PATTERN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59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248" y="985123"/>
            <a:ext cx="3574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프로젝트목표</a:t>
            </a:r>
            <a:endParaRPr lang="ko-KR" altLang="en-US" sz="4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26306" y="3085688"/>
            <a:ext cx="1043876" cy="892247"/>
            <a:chOff x="2476033" y="2232116"/>
            <a:chExt cx="782907" cy="669186"/>
          </a:xfrm>
        </p:grpSpPr>
        <p:grpSp>
          <p:nvGrpSpPr>
            <p:cNvPr id="15" name="그룹 14"/>
            <p:cNvGrpSpPr/>
            <p:nvPr/>
          </p:nvGrpSpPr>
          <p:grpSpPr>
            <a:xfrm>
              <a:off x="2729794" y="2232116"/>
              <a:ext cx="168019" cy="159613"/>
              <a:chOff x="1763688" y="1989666"/>
              <a:chExt cx="1318932" cy="1252943"/>
            </a:xfrm>
          </p:grpSpPr>
          <p:sp>
            <p:nvSpPr>
              <p:cNvPr id="13" name="이등변 삼각형 12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476033" y="2555053"/>
              <a:ext cx="782907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R</a:t>
              </a:r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eview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711954" y="3094003"/>
            <a:ext cx="939681" cy="1283842"/>
            <a:chOff x="3613189" y="2232116"/>
            <a:chExt cx="704761" cy="962882"/>
          </a:xfrm>
        </p:grpSpPr>
        <p:grpSp>
          <p:nvGrpSpPr>
            <p:cNvPr id="26" name="그룹 25"/>
            <p:cNvGrpSpPr/>
            <p:nvPr/>
          </p:nvGrpSpPr>
          <p:grpSpPr>
            <a:xfrm>
              <a:off x="3827917" y="2232116"/>
              <a:ext cx="168019" cy="159613"/>
              <a:chOff x="1763688" y="1989666"/>
              <a:chExt cx="1318932" cy="1252943"/>
            </a:xfrm>
          </p:grpSpPr>
          <p:sp>
            <p:nvSpPr>
              <p:cNvPr id="27" name="이등변 삼각형 26"/>
              <p:cNvSpPr/>
              <p:nvPr/>
            </p:nvSpPr>
            <p:spPr>
              <a:xfrm>
                <a:off x="1763688" y="1995686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3600000">
                <a:off x="1916088" y="2076078"/>
                <a:ext cx="1252943" cy="108012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3613189" y="2571750"/>
              <a:ext cx="70476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By my</a:t>
              </a:r>
            </a:p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  self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833097" y="3138535"/>
            <a:ext cx="1173719" cy="928166"/>
            <a:chOff x="5220072" y="2221874"/>
            <a:chExt cx="880289" cy="696125"/>
          </a:xfrm>
        </p:grpSpPr>
        <p:grpSp>
          <p:nvGrpSpPr>
            <p:cNvPr id="30" name="그룹 29"/>
            <p:cNvGrpSpPr/>
            <p:nvPr/>
          </p:nvGrpSpPr>
          <p:grpSpPr>
            <a:xfrm>
              <a:off x="5549250" y="2221874"/>
              <a:ext cx="171421" cy="159613"/>
              <a:chOff x="2840368" y="1909279"/>
              <a:chExt cx="1345641" cy="1252943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2840368" y="1995686"/>
                <a:ext cx="1252932" cy="1080118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3600000">
                <a:off x="3019477" y="1995690"/>
                <a:ext cx="1252943" cy="1080121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5220072" y="2571750"/>
              <a:ext cx="88028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200" dirty="0" smtClean="0">
                  <a:solidFill>
                    <a:schemeClr val="bg1"/>
                  </a:solidFill>
                  <a:latin typeface="Noto Sans CJK KR Light" pitchFamily="34" charset="-127"/>
                  <a:ea typeface="Noto Sans CJK KR Light" pitchFamily="34" charset="-127"/>
                </a:rPr>
                <a:t>Develop</a:t>
              </a:r>
              <a:endParaRPr lang="en-US" altLang="ko-KR" sz="2400" spc="-200" dirty="0">
                <a:solidFill>
                  <a:schemeClr val="bg1"/>
                </a:solidFill>
                <a:latin typeface="Noto Sans CJK KR Light" pitchFamily="34" charset="-127"/>
                <a:ea typeface="Noto Sans CJK KR Light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355872" y="1018375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375270" y="1760980"/>
            <a:ext cx="332509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"/>
            <a:ext cx="12192000" cy="1018375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6525491"/>
            <a:ext cx="12192000" cy="332509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895" y="282187"/>
            <a:ext cx="677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(CITY_LANGUAGE)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" y="1027067"/>
            <a:ext cx="3933219" cy="480982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03" y="1107282"/>
            <a:ext cx="4629150" cy="313372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420" y="1240448"/>
            <a:ext cx="2581275" cy="17430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744" y="2080176"/>
            <a:ext cx="2962275" cy="3038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066" y="3639013"/>
            <a:ext cx="4752975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8579" y="5570379"/>
            <a:ext cx="2658711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공통 요소로 테이블을 조인하여 화면에 출력함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0182" y="4241007"/>
            <a:ext cx="95124" cy="13293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082867" y="5106823"/>
            <a:ext cx="163038" cy="461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60033" y="5647847"/>
            <a:ext cx="976313" cy="245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13366" y="5896948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MVC PATTERN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3259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60210a2954_0_13"/>
          <p:cNvSpPr txBox="1"/>
          <p:nvPr/>
        </p:nvSpPr>
        <p:spPr>
          <a:xfrm>
            <a:off x="4339248" y="985123"/>
            <a:ext cx="3574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프로젝트목표</a:t>
            </a:r>
            <a:endParaRPr sz="440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802" name="Google Shape;802;g260210a2954_0_13"/>
          <p:cNvGrpSpPr/>
          <p:nvPr/>
        </p:nvGrpSpPr>
        <p:grpSpPr>
          <a:xfrm>
            <a:off x="3526223" y="3054031"/>
            <a:ext cx="1043974" cy="923746"/>
            <a:chOff x="2476033" y="2208426"/>
            <a:chExt cx="783000" cy="692827"/>
          </a:xfrm>
        </p:grpSpPr>
        <p:grpSp>
          <p:nvGrpSpPr>
            <p:cNvPr id="803" name="Google Shape;803;g260210a2954_0_13"/>
            <p:cNvGrpSpPr/>
            <p:nvPr/>
          </p:nvGrpSpPr>
          <p:grpSpPr>
            <a:xfrm>
              <a:off x="2729549" y="2208426"/>
              <a:ext cx="198973" cy="207038"/>
              <a:chOff x="1761629" y="1803568"/>
              <a:chExt cx="1561800" cy="1625100"/>
            </a:xfrm>
          </p:grpSpPr>
          <p:sp>
            <p:nvSpPr>
              <p:cNvPr id="804" name="Google Shape;804;g260210a2954_0_13"/>
              <p:cNvSpPr/>
              <p:nvPr/>
            </p:nvSpPr>
            <p:spPr>
              <a:xfrm>
                <a:off x="1763688" y="1995686"/>
                <a:ext cx="1252800" cy="1080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5" name="Google Shape;805;g260210a2954_0_13"/>
              <p:cNvSpPr/>
              <p:nvPr/>
            </p:nvSpPr>
            <p:spPr>
              <a:xfrm rot="3600197">
                <a:off x="1916067" y="2076078"/>
                <a:ext cx="1252924" cy="108008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06" name="Google Shape;806;g260210a2954_0_13"/>
            <p:cNvSpPr/>
            <p:nvPr/>
          </p:nvSpPr>
          <p:spPr>
            <a:xfrm>
              <a:off x="2476033" y="2555053"/>
              <a:ext cx="783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Review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grpSp>
        <p:nvGrpSpPr>
          <p:cNvPr id="807" name="Google Shape;807;g260210a2954_0_13"/>
          <p:cNvGrpSpPr/>
          <p:nvPr/>
        </p:nvGrpSpPr>
        <p:grpSpPr>
          <a:xfrm>
            <a:off x="5711835" y="3062344"/>
            <a:ext cx="939577" cy="1315199"/>
            <a:chOff x="3613189" y="2208426"/>
            <a:chExt cx="704700" cy="986424"/>
          </a:xfrm>
        </p:grpSpPr>
        <p:grpSp>
          <p:nvGrpSpPr>
            <p:cNvPr id="808" name="Google Shape;808;g260210a2954_0_13"/>
            <p:cNvGrpSpPr/>
            <p:nvPr/>
          </p:nvGrpSpPr>
          <p:grpSpPr>
            <a:xfrm>
              <a:off x="3827672" y="2208426"/>
              <a:ext cx="198973" cy="207038"/>
              <a:chOff x="1761629" y="1803568"/>
              <a:chExt cx="1561800" cy="1625100"/>
            </a:xfrm>
          </p:grpSpPr>
          <p:sp>
            <p:nvSpPr>
              <p:cNvPr id="809" name="Google Shape;809;g260210a2954_0_13"/>
              <p:cNvSpPr/>
              <p:nvPr/>
            </p:nvSpPr>
            <p:spPr>
              <a:xfrm>
                <a:off x="1763688" y="1995686"/>
                <a:ext cx="1252800" cy="1080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0" name="Google Shape;810;g260210a2954_0_13"/>
              <p:cNvSpPr/>
              <p:nvPr/>
            </p:nvSpPr>
            <p:spPr>
              <a:xfrm rot="3600197">
                <a:off x="1916067" y="2076078"/>
                <a:ext cx="1252924" cy="108008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11" name="Google Shape;811;g260210a2954_0_13"/>
            <p:cNvSpPr/>
            <p:nvPr/>
          </p:nvSpPr>
          <p:spPr>
            <a:xfrm>
              <a:off x="3613189" y="2571750"/>
              <a:ext cx="7047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By my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  self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grpSp>
        <p:nvGrpSpPr>
          <p:cNvPr id="812" name="Google Shape;812;g260210a2954_0_13"/>
          <p:cNvGrpSpPr/>
          <p:nvPr/>
        </p:nvGrpSpPr>
        <p:grpSpPr>
          <a:xfrm>
            <a:off x="7832921" y="3106876"/>
            <a:ext cx="1173571" cy="959665"/>
            <a:chOff x="5220072" y="2198183"/>
            <a:chExt cx="880200" cy="719767"/>
          </a:xfrm>
        </p:grpSpPr>
        <p:grpSp>
          <p:nvGrpSpPr>
            <p:cNvPr id="813" name="Google Shape;813;g260210a2954_0_13"/>
            <p:cNvGrpSpPr/>
            <p:nvPr/>
          </p:nvGrpSpPr>
          <p:grpSpPr>
            <a:xfrm>
              <a:off x="5549279" y="2198183"/>
              <a:ext cx="202114" cy="207038"/>
              <a:chOff x="2840368" y="1723180"/>
              <a:chExt cx="1586451" cy="1625100"/>
            </a:xfrm>
          </p:grpSpPr>
          <p:sp>
            <p:nvSpPr>
              <p:cNvPr id="814" name="Google Shape;814;g260210a2954_0_13"/>
              <p:cNvSpPr/>
              <p:nvPr/>
            </p:nvSpPr>
            <p:spPr>
              <a:xfrm>
                <a:off x="2840368" y="1995686"/>
                <a:ext cx="1252800" cy="1080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15" name="Google Shape;815;g260210a2954_0_13"/>
              <p:cNvSpPr/>
              <p:nvPr/>
            </p:nvSpPr>
            <p:spPr>
              <a:xfrm rot="3600197">
                <a:off x="3019457" y="1995690"/>
                <a:ext cx="1252924" cy="108008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16" name="Google Shape;816;g260210a2954_0_13"/>
            <p:cNvSpPr/>
            <p:nvPr/>
          </p:nvSpPr>
          <p:spPr>
            <a:xfrm>
              <a:off x="5220072" y="2571750"/>
              <a:ext cx="880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Noto Sans Light"/>
                  <a:ea typeface="Noto Sans Light"/>
                  <a:cs typeface="Noto Sans Light"/>
                  <a:sym typeface="Noto Sans Light"/>
                </a:rPr>
                <a:t>Develop</a:t>
              </a:r>
              <a:endParaRPr sz="24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endParaRPr>
            </a:p>
          </p:txBody>
        </p:sp>
      </p:grpSp>
      <p:cxnSp>
        <p:nvCxnSpPr>
          <p:cNvPr id="817" name="Google Shape;817;g260210a2954_0_13"/>
          <p:cNvCxnSpPr/>
          <p:nvPr/>
        </p:nvCxnSpPr>
        <p:spPr>
          <a:xfrm>
            <a:off x="4355872" y="1018375"/>
            <a:ext cx="332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8" name="Google Shape;818;g260210a2954_0_13"/>
          <p:cNvCxnSpPr/>
          <p:nvPr/>
        </p:nvCxnSpPr>
        <p:spPr>
          <a:xfrm>
            <a:off x="4375270" y="1760980"/>
            <a:ext cx="332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9" name="Google Shape;819;g260210a2954_0_13"/>
          <p:cNvSpPr/>
          <p:nvPr/>
        </p:nvSpPr>
        <p:spPr>
          <a:xfrm>
            <a:off x="0" y="-1"/>
            <a:ext cx="12192000" cy="10185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g260210a2954_0_13"/>
          <p:cNvSpPr/>
          <p:nvPr/>
        </p:nvSpPr>
        <p:spPr>
          <a:xfrm>
            <a:off x="0" y="6525491"/>
            <a:ext cx="12192000" cy="3324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22" name="Google Shape;822;g260210a2954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25" y="3909190"/>
            <a:ext cx="3824067" cy="224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g260210a2954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8377"/>
            <a:ext cx="3901989" cy="224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g260210a2954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191" y="1117031"/>
            <a:ext cx="6962775" cy="1838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5" name="Google Shape;825;g260210a2954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275" y="5351838"/>
            <a:ext cx="4229100" cy="981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6" name="Google Shape;826;g260210a2954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8688" y="2930477"/>
            <a:ext cx="4685691" cy="22429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27" name="Google Shape;827;g260210a2954_0_13"/>
          <p:cNvCxnSpPr>
            <a:stCxn id="826" idx="1"/>
          </p:cNvCxnSpPr>
          <p:nvPr/>
        </p:nvCxnSpPr>
        <p:spPr>
          <a:xfrm rot="10800000">
            <a:off x="3635788" y="2809034"/>
            <a:ext cx="3222900" cy="124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8" name="Google Shape;828;g260210a2954_0_13"/>
          <p:cNvCxnSpPr>
            <a:stCxn id="824" idx="1"/>
          </p:cNvCxnSpPr>
          <p:nvPr/>
        </p:nvCxnSpPr>
        <p:spPr>
          <a:xfrm flipH="1">
            <a:off x="3604491" y="2036193"/>
            <a:ext cx="965700" cy="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g260210a2954_0_13"/>
          <p:cNvCxnSpPr>
            <a:stCxn id="825" idx="1"/>
          </p:cNvCxnSpPr>
          <p:nvPr/>
        </p:nvCxnSpPr>
        <p:spPr>
          <a:xfrm rot="10800000">
            <a:off x="3823475" y="5439475"/>
            <a:ext cx="1534800" cy="40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g260210a2954_0_13"/>
          <p:cNvSpPr txBox="1"/>
          <p:nvPr/>
        </p:nvSpPr>
        <p:spPr>
          <a:xfrm>
            <a:off x="3259900" y="2956150"/>
            <a:ext cx="457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algun Gothic"/>
                <a:sym typeface="Malgun Gothic"/>
              </a:rPr>
              <a:t>spring </a:t>
            </a:r>
            <a:r>
              <a:rPr lang="en-US" sz="1800" b="1" dirty="0" err="1">
                <a:solidFill>
                  <a:srgbClr val="98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algun Gothic"/>
                <a:sym typeface="Malgun Gothic"/>
              </a:rPr>
              <a:t>security를</a:t>
            </a:r>
            <a:r>
              <a:rPr lang="en-US" sz="1800" b="1" dirty="0">
                <a:solidFill>
                  <a:srgbClr val="98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98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algun Gothic"/>
                <a:sym typeface="Malgun Gothic"/>
              </a:rPr>
              <a:t>사용하여</a:t>
            </a:r>
            <a:r>
              <a:rPr lang="en-US" sz="1800" b="1" dirty="0">
                <a:solidFill>
                  <a:srgbClr val="98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algun Gothic"/>
                <a:sym typeface="Malgun Gothic"/>
              </a:rPr>
              <a:t> login </a:t>
            </a:r>
            <a:r>
              <a:rPr lang="en-US" sz="1800" b="1" dirty="0" err="1">
                <a:solidFill>
                  <a:srgbClr val="980000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algun Gothic"/>
                <a:sym typeface="Malgun Gothic"/>
              </a:rPr>
              <a:t>처리</a:t>
            </a:r>
            <a:endParaRPr sz="1800" b="1" dirty="0">
              <a:solidFill>
                <a:srgbClr val="980000"/>
              </a:solidFill>
              <a:latin typeface="새굴림" panose="02030600000101010101" pitchFamily="18" charset="-127"/>
              <a:ea typeface="새굴림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894" y="282187"/>
            <a:ext cx="6966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기능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핵심 코드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2400" dirty="0">
                <a:solidFill>
                  <a:schemeClr val="lt1"/>
                </a:solidFill>
              </a:rPr>
              <a:t>LOGIN,SIGN IN</a:t>
            </a:r>
            <a:r>
              <a:rPr lang="en-US" altLang="ko-KR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43999" y="5906279"/>
            <a:ext cx="303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MVC PATTERN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1200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0210a2954_0_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g260210a2954_0_80"/>
          <p:cNvSpPr txBox="1"/>
          <p:nvPr/>
        </p:nvSpPr>
        <p:spPr>
          <a:xfrm>
            <a:off x="421365" y="405643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Noto Sans Medium"/>
                <a:sym typeface="Noto Sans Medium"/>
              </a:rPr>
              <a:t>프로젝트를 마치며</a:t>
            </a:r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Noto Sans Medium"/>
                <a:sym typeface="Noto Sans Medium"/>
              </a:rPr>
              <a:t>..</a:t>
            </a:r>
            <a:endParaRPr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  <a:cs typeface="Noto Sans Medium"/>
              <a:sym typeface="Noto Sans Medium"/>
            </a:endParaRPr>
          </a:p>
        </p:txBody>
      </p:sp>
      <p:grpSp>
        <p:nvGrpSpPr>
          <p:cNvPr id="837" name="Google Shape;837;g260210a2954_0_80"/>
          <p:cNvGrpSpPr/>
          <p:nvPr/>
        </p:nvGrpSpPr>
        <p:grpSpPr>
          <a:xfrm>
            <a:off x="527470" y="239944"/>
            <a:ext cx="233415" cy="212871"/>
            <a:chOff x="1763688" y="1989657"/>
            <a:chExt cx="1373832" cy="1252922"/>
          </a:xfrm>
        </p:grpSpPr>
        <p:sp>
          <p:nvSpPr>
            <p:cNvPr id="838" name="Google Shape;838;g260210a2954_0_80"/>
            <p:cNvSpPr/>
            <p:nvPr/>
          </p:nvSpPr>
          <p:spPr>
            <a:xfrm>
              <a:off x="1763688" y="1995686"/>
              <a:ext cx="1252800" cy="1080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9" name="Google Shape;839;g260210a2954_0_80"/>
            <p:cNvSpPr/>
            <p:nvPr/>
          </p:nvSpPr>
          <p:spPr>
            <a:xfrm rot="3600197">
              <a:off x="1971019" y="2076078"/>
              <a:ext cx="1252922" cy="108008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54560" y="918806"/>
            <a:ext cx="11572527" cy="5547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08105" y="1231638"/>
            <a:ext cx="41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개발자에게 필요한 진심</a:t>
            </a:r>
            <a:r>
              <a:rPr lang="en-US" altLang="ko-KR" sz="28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2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991" y="1688839"/>
            <a:ext cx="3629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어떤 마음으로 도전하는 것인가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8007" y="2142150"/>
            <a:ext cx="904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개발하는 언어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자료구조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DB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에 대한 지식의 유무가 만드는 큰 차이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8006" y="2621133"/>
            <a:ext cx="861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내가 작성한 코드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보고 또 보고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..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2" y="3079308"/>
            <a:ext cx="791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완성도 높은 프로그램을 위해서는 진심을 다해 공부하고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리뷰해야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474" y="3703268"/>
            <a:ext cx="5710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 뿌리 깊은 나무가 되자</a:t>
            </a:r>
            <a:r>
              <a:rPr lang="en-US" altLang="ko-KR" sz="2800" b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2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8479" y="4422707"/>
            <a:ext cx="270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기본 문법에 충실하자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7138" y="4930457"/>
            <a:ext cx="22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꼼꼼히 기록하자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138" y="5452763"/>
            <a:ext cx="22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꾸준히 공부하자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1945" y="4469164"/>
            <a:ext cx="3051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 JAVA, SCRIPT, HTML, CSS…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5888" y="4973218"/>
            <a:ext cx="578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Git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의 기능 공부하고 적극활용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log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성실히 기록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5888" y="5512824"/>
            <a:ext cx="383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프레임워크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라이브러리를 쓸 때는 알고 쓰자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!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0723" y="2206581"/>
            <a:ext cx="38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CCCC"/>
                </a:solidFill>
              </a:rPr>
              <a:t>●</a:t>
            </a:r>
            <a:endParaRPr lang="ko-KR" altLang="en-US" sz="900" dirty="0">
              <a:solidFill>
                <a:srgbClr val="33CC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4502" y="2685550"/>
            <a:ext cx="38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CCCC"/>
                </a:solidFill>
              </a:rPr>
              <a:t>●</a:t>
            </a:r>
            <a:endParaRPr lang="ko-KR" altLang="en-US" sz="900" dirty="0">
              <a:solidFill>
                <a:srgbClr val="33CC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3832" y="3133425"/>
            <a:ext cx="38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CCCC"/>
                </a:solidFill>
              </a:rPr>
              <a:t>●</a:t>
            </a:r>
            <a:endParaRPr lang="ko-KR" altLang="en-US" sz="900" dirty="0">
              <a:solidFill>
                <a:srgbClr val="33CC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6977" y="4486364"/>
            <a:ext cx="38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CCCC"/>
                </a:solidFill>
              </a:rPr>
              <a:t>●</a:t>
            </a:r>
            <a:endParaRPr lang="ko-KR" altLang="en-US" sz="900" dirty="0">
              <a:solidFill>
                <a:srgbClr val="33CC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4303" y="4971549"/>
            <a:ext cx="38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CCCC"/>
                </a:solidFill>
              </a:rPr>
              <a:t>●</a:t>
            </a:r>
            <a:endParaRPr lang="ko-KR" altLang="en-US" sz="900" dirty="0">
              <a:solidFill>
                <a:srgbClr val="33CC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7417" y="5506506"/>
            <a:ext cx="38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33CCCC"/>
                </a:solidFill>
              </a:rPr>
              <a:t>●</a:t>
            </a:r>
            <a:endParaRPr lang="ko-KR" altLang="en-US" sz="900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92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0" y="0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각 삼각형 8"/>
          <p:cNvSpPr/>
          <p:nvPr/>
        </p:nvSpPr>
        <p:spPr>
          <a:xfrm rot="16200000">
            <a:off x="10655829" y="5321829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3352" y="347328"/>
            <a:ext cx="11521280" cy="6144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314659" y="789347"/>
            <a:ext cx="1263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200" dirty="0" smtClean="0">
                <a:solidFill>
                  <a:schemeClr val="bg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INDEX</a:t>
            </a:r>
            <a:endParaRPr lang="en-US" altLang="ko-KR" sz="3200" i="1" spc="-200" dirty="0">
              <a:solidFill>
                <a:schemeClr val="bg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177940" y="819673"/>
            <a:ext cx="1496291" cy="8313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213963" y="1420959"/>
            <a:ext cx="1496291" cy="8313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14659" y="2133623"/>
            <a:ext cx="625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주제 및 선정이유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658" y="3333411"/>
            <a:ext cx="625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개발환경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언어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8893" y="2696878"/>
            <a:ext cx="625686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개발환경 구성도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8893" y="3968740"/>
            <a:ext cx="625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웹 화면 구성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4657" y="4604069"/>
            <a:ext cx="625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기능 및 핵심 코드 소개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8313"/>
            <a:ext cx="12192000" cy="685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141320" y="881150"/>
            <a:ext cx="11887195" cy="5818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97438" y="2849418"/>
            <a:ext cx="1032934" cy="1569660"/>
          </a:xfrm>
          <a:prstGeom prst="rect">
            <a:avLst/>
          </a:prstGeom>
          <a:solidFill>
            <a:srgbClr val="FF3399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0070C0"/>
                </a:solidFill>
              </a:rPr>
              <a:t>H</a:t>
            </a:r>
            <a:endParaRPr lang="ko-KR" altLang="en-US" sz="96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392" y="2849263"/>
            <a:ext cx="1032934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FFFF"/>
                </a:solidFill>
              </a:rPr>
              <a:t>E</a:t>
            </a:r>
            <a:endParaRPr lang="ko-KR" altLang="en-US" sz="9600" dirty="0">
              <a:solidFill>
                <a:srgbClr val="00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1498" y="2844233"/>
            <a:ext cx="103293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L</a:t>
            </a:r>
            <a:endParaRPr lang="ko-KR" altLang="en-US" sz="9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06765" y="2841406"/>
            <a:ext cx="1032934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0000"/>
                </a:solidFill>
              </a:rPr>
              <a:t>L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2032" y="2849713"/>
            <a:ext cx="1032934" cy="1569660"/>
          </a:xfrm>
          <a:prstGeom prst="rect">
            <a:avLst/>
          </a:prstGeom>
          <a:solidFill>
            <a:srgbClr val="FF3399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00B050"/>
                </a:solidFill>
              </a:rPr>
              <a:t>O</a:t>
            </a:r>
            <a:endParaRPr lang="ko-KR" altLang="en-US" sz="96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6572" y="2841398"/>
            <a:ext cx="1032934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00FFFF"/>
                </a:solidFill>
              </a:rPr>
              <a:t>V</a:t>
            </a:r>
            <a:endParaRPr lang="ko-KR" altLang="en-US" sz="9600" dirty="0">
              <a:solidFill>
                <a:srgbClr val="00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0152" y="2849860"/>
            <a:ext cx="1032934" cy="156966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FF00"/>
                </a:solidFill>
              </a:rPr>
              <a:t>T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2045" y="2849858"/>
            <a:ext cx="103293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rgbClr val="FF3399"/>
                </a:solidFill>
              </a:rPr>
              <a:t>1</a:t>
            </a:r>
            <a:endParaRPr lang="ko-KR" altLang="en-US" sz="9600" dirty="0">
              <a:solidFill>
                <a:srgbClr val="FF339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85319" y="2850006"/>
            <a:ext cx="1032934" cy="156966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</a:rPr>
              <a:t>0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377214" y="2850311"/>
            <a:ext cx="1032934" cy="1569660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0</a:t>
            </a:r>
            <a:endParaRPr lang="ko-KR" altLang="en-US" sz="9600" dirty="0"/>
          </a:p>
        </p:txBody>
      </p:sp>
      <p:sp>
        <p:nvSpPr>
          <p:cNvPr id="45" name="이등변 삼각형 44"/>
          <p:cNvSpPr/>
          <p:nvPr/>
        </p:nvSpPr>
        <p:spPr>
          <a:xfrm>
            <a:off x="416547" y="134392"/>
            <a:ext cx="159613" cy="137597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3600000">
            <a:off x="437935" y="141136"/>
            <a:ext cx="159613" cy="137597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8580" y="318623"/>
            <a:ext cx="350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주제</a:t>
            </a:r>
            <a:endParaRPr lang="ko-KR" altLang="en-US" sz="2400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3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31837" y="2799185"/>
            <a:ext cx="7060163" cy="405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9" y="-9331"/>
            <a:ext cx="7436498" cy="695131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2" name="내용 개체 틀 3"/>
          <p:cNvSpPr txBox="1">
            <a:spLocks/>
          </p:cNvSpPr>
          <p:nvPr/>
        </p:nvSpPr>
        <p:spPr>
          <a:xfrm>
            <a:off x="7453972" y="3245017"/>
            <a:ext cx="4304607" cy="26939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dirty="0" smtClean="0">
                <a:ea typeface="Noto Sans CJK KR Medium"/>
              </a:rPr>
              <a:t>VT100?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ea typeface="Noto Sans CJK KR Medium"/>
              </a:rPr>
              <a:t>                                       </a:t>
            </a:r>
            <a:r>
              <a:rPr lang="en-US" altLang="ko-KR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DEC (Digital Equipment Corporation)</a:t>
            </a:r>
            <a:r>
              <a:rPr lang="ko-KR" altLang="en-US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에서 개발 한 컴퓨터 비디오 터미널로                                 </a:t>
            </a:r>
            <a:r>
              <a:rPr lang="en-US" altLang="ko-KR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1978 </a:t>
            </a:r>
            <a:r>
              <a:rPr lang="ko-KR" altLang="en-US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8 </a:t>
            </a:r>
            <a:r>
              <a:rPr lang="ko-KR" altLang="en-US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월에 출시</a:t>
            </a:r>
            <a:r>
              <a:rPr lang="en-US" altLang="ko-KR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커서를 제어하고 다른 작업을 수행하기 위해 </a:t>
            </a:r>
            <a:r>
              <a:rPr lang="en-US" altLang="ko-KR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ANSI </a:t>
            </a:r>
            <a:r>
              <a:rPr lang="ko-KR" altLang="en-US" sz="17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이스케이프 코드를 완벽하게 지원하는 최초의 터미널 중 하나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8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043" y="386168"/>
            <a:ext cx="705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왜 </a:t>
            </a:r>
            <a:r>
              <a:rPr lang="en-US" altLang="ko-KR" sz="24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VT100</a:t>
            </a:r>
            <a:r>
              <a:rPr lang="ko-KR" altLang="en-US" sz="24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인가</a:t>
            </a:r>
            <a:r>
              <a:rPr lang="en-US" altLang="ko-KR" sz="24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?</a:t>
            </a:r>
            <a:endParaRPr lang="ko-KR" altLang="en-US" sz="2400" spc="-2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043" y="784919"/>
            <a:ext cx="705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주제선정이유</a:t>
            </a:r>
            <a:endParaRPr lang="en-US" altLang="ko-KR" sz="1600" spc="-2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76"/>
          <p:cNvGrpSpPr/>
          <p:nvPr/>
        </p:nvGrpSpPr>
        <p:grpSpPr>
          <a:xfrm>
            <a:off x="527382" y="239853"/>
            <a:ext cx="224025" cy="212817"/>
            <a:chOff x="1763688" y="1989666"/>
            <a:chExt cx="1318932" cy="1252943"/>
          </a:xfrm>
        </p:grpSpPr>
        <p:sp>
          <p:nvSpPr>
            <p:cNvPr id="78" name="이등변 삼각형 77"/>
            <p:cNvSpPr/>
            <p:nvPr/>
          </p:nvSpPr>
          <p:spPr>
            <a:xfrm>
              <a:off x="1763688" y="1995686"/>
              <a:ext cx="1252943" cy="1080120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9" name="이등변 삼각형 78"/>
            <p:cNvSpPr/>
            <p:nvPr/>
          </p:nvSpPr>
          <p:spPr>
            <a:xfrm rot="3600000">
              <a:off x="1916088" y="2076078"/>
              <a:ext cx="1252943" cy="1080120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3" name="Oval 50"/>
          <p:cNvSpPr/>
          <p:nvPr/>
        </p:nvSpPr>
        <p:spPr>
          <a:xfrm>
            <a:off x="1022249" y="1979509"/>
            <a:ext cx="3141235" cy="314123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7" name="Picture 42" descr=" 화살표아이콘.png"/>
          <p:cNvPicPr>
            <a:picLocks noChangeAspect="1"/>
          </p:cNvPicPr>
          <p:nvPr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41" y="3338828"/>
            <a:ext cx="542216" cy="495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83561" y="1950101"/>
            <a:ext cx="23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ea typeface="Noto Sans CJK KR Medium"/>
              </a:rPr>
              <a:t>VT100 (CLASS)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ea typeface="Noto Sans CJK KR Medium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24324" y="2249965"/>
            <a:ext cx="2519266" cy="254796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9B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36904" y="2829209"/>
            <a:ext cx="21926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ea typeface="Noto Sans CJK KR Medium"/>
              </a:rPr>
              <a:t>클래스 객체</a:t>
            </a:r>
            <a:r>
              <a:rPr lang="ko-KR" altLang="en-US" sz="1600" dirty="0" smtClean="0">
                <a:ea typeface="Noto Sans CJK KR Medium"/>
              </a:rPr>
              <a:t>에 대한 </a:t>
            </a:r>
            <a:endParaRPr lang="en-US" altLang="ko-KR" sz="1600" dirty="0" smtClean="0">
              <a:ea typeface="Noto Sans CJK KR 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Noto Sans CJK KR Medium"/>
              </a:rPr>
              <a:t>기초적 </a:t>
            </a:r>
            <a:r>
              <a:rPr lang="ko-KR" altLang="en-US" b="1" dirty="0" smtClean="0">
                <a:ea typeface="Noto Sans CJK KR Medium"/>
              </a:rPr>
              <a:t>개념 학습</a:t>
            </a:r>
            <a:r>
              <a:rPr lang="ko-KR" altLang="en-US" sz="1600" dirty="0" smtClean="0">
                <a:ea typeface="Noto Sans CJK KR Medium"/>
              </a:rPr>
              <a:t>에</a:t>
            </a:r>
            <a:endParaRPr lang="en-US" altLang="ko-KR" sz="1600" dirty="0" smtClean="0">
              <a:ea typeface="Noto Sans CJK KR Medium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Noto Sans CJK KR Medium"/>
              </a:rPr>
              <a:t> </a:t>
            </a:r>
            <a:r>
              <a:rPr lang="en-US" altLang="ko-KR" sz="1600" dirty="0" smtClean="0">
                <a:ea typeface="Noto Sans CJK KR Medium"/>
              </a:rPr>
              <a:t>       </a:t>
            </a:r>
            <a:r>
              <a:rPr lang="ko-KR" altLang="en-US" b="1" dirty="0" smtClean="0">
                <a:ea typeface="Noto Sans CJK KR Medium"/>
              </a:rPr>
              <a:t>효과적</a:t>
            </a:r>
            <a:r>
              <a:rPr lang="en-US" altLang="ko-KR" sz="1600" dirty="0" smtClean="0">
                <a:ea typeface="Noto Sans CJK KR Medium"/>
              </a:rPr>
              <a:t>!! </a:t>
            </a:r>
            <a:endParaRPr lang="ko-KR" altLang="en-US" sz="1600" dirty="0" smtClean="0">
              <a:ea typeface="Noto Sans CJK KR Medium"/>
            </a:endParaRPr>
          </a:p>
          <a:p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64209" y="2285475"/>
            <a:ext cx="2519266" cy="254796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9B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9" name="Picture 42" descr=" 화살표아이콘.png"/>
          <p:cNvPicPr>
            <a:picLocks noChangeAspect="1"/>
          </p:cNvPicPr>
          <p:nvPr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15" y="3351265"/>
            <a:ext cx="542216" cy="495493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42560" y="2519924"/>
            <a:ext cx="2087180" cy="206402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DF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771622" y="2532360"/>
            <a:ext cx="2087180" cy="206402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4415" y="2690983"/>
            <a:ext cx="14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(FIELD)</a:t>
            </a:r>
            <a:endParaRPr lang="ko-KR" alt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823646" y="3265716"/>
            <a:ext cx="201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Noto Sans CJK KR Medium"/>
              </a:rPr>
              <a:t>        램프</a:t>
            </a:r>
            <a:endParaRPr lang="en-US" altLang="ko-KR" dirty="0" smtClean="0">
              <a:ea typeface="Noto Sans CJK KR Medium"/>
            </a:endParaRPr>
          </a:p>
          <a:p>
            <a:r>
              <a:rPr lang="en-US" altLang="ko-KR" sz="1400" dirty="0" smtClean="0">
                <a:ea typeface="Noto Sans CJK KR Medium"/>
              </a:rPr>
              <a:t>(</a:t>
            </a:r>
            <a:r>
              <a:rPr lang="ko-KR" altLang="en-US" sz="1400" dirty="0" smtClean="0">
                <a:ea typeface="Noto Sans CJK KR Medium"/>
              </a:rPr>
              <a:t>터미널에 나타나는 색</a:t>
            </a:r>
            <a:r>
              <a:rPr lang="en-US" altLang="ko-KR" sz="1400" dirty="0" smtClean="0">
                <a:ea typeface="Noto Sans CJK KR Medium"/>
              </a:rPr>
              <a:t>)</a:t>
            </a:r>
            <a:endParaRPr lang="ko-KR" altLang="en-US" sz="1400" dirty="0">
              <a:ea typeface="Noto Sans CJK KR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849" y="2653663"/>
            <a:ext cx="180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Noto Sans CJK KR Medium"/>
              </a:rPr>
              <a:t>동작</a:t>
            </a:r>
            <a:r>
              <a:rPr lang="en-US" altLang="ko-KR" dirty="0">
                <a:ea typeface="Noto Sans CJK KR Medium"/>
              </a:rPr>
              <a:t>(METHOD)</a:t>
            </a:r>
            <a:endParaRPr lang="ko-KR" altLang="en-US" dirty="0">
              <a:ea typeface="Noto Sans CJK KR Medium"/>
            </a:endParaRPr>
          </a:p>
          <a:p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9130" y="3057393"/>
            <a:ext cx="139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ea typeface="Noto Sans CJK KR Medium"/>
              </a:rPr>
              <a:t>커서 제어</a:t>
            </a:r>
            <a:endParaRPr lang="en-US" altLang="ko-KR" dirty="0" smtClean="0">
              <a:ea typeface="Noto Sans CJK KR Medium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Noto Sans CJK KR Medium"/>
              </a:rPr>
              <a:t>램프 제어</a:t>
            </a:r>
            <a:endParaRPr lang="ko-KR" altLang="en-US" dirty="0">
              <a:ea typeface="Noto Sans CJK KR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33247" y="2586611"/>
            <a:ext cx="216470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ea typeface="Noto Sans CJK KR Medium"/>
              </a:rPr>
              <a:t>●</a:t>
            </a:r>
            <a:r>
              <a:rPr lang="en-US" altLang="ko-KR" sz="1600" dirty="0" smtClean="0">
                <a:ea typeface="Noto Sans CJK KR Medium"/>
              </a:rPr>
              <a:t> </a:t>
            </a:r>
            <a:r>
              <a:rPr lang="ko-KR" altLang="en-US" sz="1600" dirty="0" smtClean="0">
                <a:ea typeface="Noto Sans CJK KR Medium"/>
              </a:rPr>
              <a:t>프로그래밍 </a:t>
            </a:r>
            <a:endParaRPr lang="en-US" altLang="ko-KR" sz="1600" dirty="0" smtClean="0">
              <a:ea typeface="Noto Sans CJK KR Mediu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a typeface="Noto Sans CJK KR Medium"/>
              </a:rPr>
              <a:t>  역량 강화</a:t>
            </a:r>
            <a:r>
              <a:rPr lang="en-US" altLang="ko-KR" b="1" dirty="0" smtClean="0">
                <a:ea typeface="Noto Sans CJK KR Medium"/>
              </a:rPr>
              <a:t>!</a:t>
            </a:r>
          </a:p>
          <a:p>
            <a:endParaRPr lang="en-US" altLang="ko-KR" sz="1600" dirty="0" smtClean="0">
              <a:ea typeface="Noto Sans CJK KR Medium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ea typeface="Noto Sans CJK KR Medium"/>
              </a:rPr>
              <a:t>● </a:t>
            </a:r>
            <a:r>
              <a:rPr lang="ko-KR" altLang="en-US" b="1" dirty="0" smtClean="0">
                <a:ea typeface="Noto Sans CJK KR Medium"/>
              </a:rPr>
              <a:t>기초</a:t>
            </a:r>
            <a:r>
              <a:rPr lang="ko-KR" altLang="en-US" sz="1600" dirty="0" smtClean="0">
                <a:ea typeface="Noto Sans CJK KR Medium"/>
              </a:rPr>
              <a:t>가 </a:t>
            </a:r>
            <a:r>
              <a:rPr lang="ko-KR" altLang="en-US" b="1" dirty="0" smtClean="0">
                <a:ea typeface="Noto Sans CJK KR Medium"/>
              </a:rPr>
              <a:t>튼튼</a:t>
            </a:r>
            <a:r>
              <a:rPr lang="ko-KR" altLang="en-US" sz="1600" dirty="0" smtClean="0">
                <a:ea typeface="Noto Sans CJK KR Medium"/>
              </a:rPr>
              <a:t>한 </a:t>
            </a:r>
            <a:endParaRPr lang="en-US" altLang="ko-KR" sz="1600" dirty="0" smtClean="0">
              <a:ea typeface="Noto Sans CJK KR 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ea typeface="Noto Sans CJK KR Medium"/>
              </a:rPr>
              <a:t>   개발자로 </a:t>
            </a:r>
            <a:r>
              <a:rPr lang="ko-KR" altLang="en-US" b="1" dirty="0" smtClean="0">
                <a:ea typeface="Noto Sans CJK KR Medium"/>
              </a:rPr>
              <a:t>성장</a:t>
            </a:r>
            <a:r>
              <a:rPr lang="en-US" altLang="ko-KR" b="1" dirty="0" smtClean="0">
                <a:ea typeface="Noto Sans CJK KR Medium"/>
              </a:rPr>
              <a:t>!</a:t>
            </a:r>
            <a:endParaRPr lang="ko-KR" altLang="en-US" b="1" dirty="0">
              <a:ea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966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0" y="0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각 삼각형 8"/>
          <p:cNvSpPr/>
          <p:nvPr/>
        </p:nvSpPr>
        <p:spPr>
          <a:xfrm rot="16200000">
            <a:off x="10655829" y="5321829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82013" y="310006"/>
            <a:ext cx="11521280" cy="6144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00358" y="304155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200" dirty="0" smtClean="0">
                <a:solidFill>
                  <a:schemeClr val="bg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2.</a:t>
            </a:r>
            <a:r>
              <a:rPr lang="ko-KR" altLang="en-US" sz="2400" spc="-200" dirty="0" smtClean="0">
                <a:solidFill>
                  <a:schemeClr val="bg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프로젝트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개발환경 </a:t>
            </a:r>
            <a:r>
              <a:rPr lang="ko-KR" altLang="en-US" sz="2400" spc="-200" dirty="0" smtClean="0">
                <a:solidFill>
                  <a:schemeClr val="bg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구성도</a:t>
            </a:r>
            <a:endParaRPr lang="en-US" altLang="ko-KR" sz="2400" i="1" spc="-200" dirty="0">
              <a:solidFill>
                <a:schemeClr val="bg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35991" y="765820"/>
            <a:ext cx="3562446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535747" y="2957570"/>
            <a:ext cx="4170783" cy="2690595"/>
          </a:xfrm>
          <a:prstGeom prst="round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35086" y="3307702"/>
            <a:ext cx="1007706" cy="920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56855" y="4383835"/>
            <a:ext cx="1007706" cy="9205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6407" y="3778899"/>
            <a:ext cx="1427584" cy="15022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1965" y="3892314"/>
            <a:ext cx="1402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학습용 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가상 </a:t>
            </a:r>
            <a:r>
              <a:rPr lang="ko-KR" altLang="en-US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머신  </a:t>
            </a:r>
            <a:r>
              <a:rPr lang="en-US" altLang="ko-KR" dirty="0" smtClean="0"/>
              <a:t>(VMware</a:t>
            </a:r>
          </a:p>
          <a:p>
            <a:r>
              <a:rPr lang="en-US" altLang="ko-KR" dirty="0" smtClean="0"/>
              <a:t>(</a:t>
            </a:r>
            <a:r>
              <a:rPr lang="en-US" altLang="ko-KR" sz="1400" dirty="0" err="1" smtClean="0"/>
              <a:t>L</a:t>
            </a:r>
            <a:r>
              <a:rPr lang="en-US" altLang="ko-KR" sz="1400" dirty="0" err="1" smtClean="0"/>
              <a:t>inux_ubuntu</a:t>
            </a:r>
            <a:r>
              <a:rPr lang="en-US" altLang="ko-KR" dirty="0" smtClean="0"/>
              <a:t>))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7723" y="3470988"/>
            <a:ext cx="9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9061" y="4627980"/>
            <a:ext cx="9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135" y="3144416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Noto Sans CJK KR Medium"/>
                <a:ea typeface="Noto Sans CJK KR Medium"/>
              </a:rPr>
              <a:t>HOST(Windows10)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537927" y="3778899"/>
            <a:ext cx="438538" cy="36534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537927" y="4693298"/>
            <a:ext cx="438538" cy="27227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327638" y="2957569"/>
            <a:ext cx="4170783" cy="2690595"/>
          </a:xfrm>
          <a:prstGeom prst="round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635542" y="3840320"/>
            <a:ext cx="1427584" cy="141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682065" y="3834097"/>
            <a:ext cx="1427584" cy="14159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92842" y="4357394"/>
            <a:ext cx="99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Noto Sans CJK KR Medium"/>
              </a:rPr>
              <a:t>EC2</a:t>
            </a:r>
            <a:endParaRPr lang="ko-KR" altLang="en-US" sz="2400" dirty="0">
              <a:ea typeface="Noto Sans CJK KR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39738" y="4365173"/>
            <a:ext cx="108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Noto Sans CJK KR Medium"/>
              </a:rPr>
              <a:t>RDS</a:t>
            </a:r>
            <a:endParaRPr lang="ko-KR" altLang="en-US" sz="2400" dirty="0">
              <a:ea typeface="Noto Sans CJK KR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82311" y="3212244"/>
            <a:ext cx="196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AWS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029212" y="1309428"/>
            <a:ext cx="1707502" cy="85527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33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43650" y="1409635"/>
            <a:ext cx="855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GIT</a:t>
            </a:r>
            <a:endParaRPr lang="ko-KR" altLang="en-US" sz="3200" dirty="0"/>
          </a:p>
        </p:txBody>
      </p:sp>
      <p:sp>
        <p:nvSpPr>
          <p:cNvPr id="45" name="오른쪽 화살표 44"/>
          <p:cNvSpPr/>
          <p:nvPr/>
        </p:nvSpPr>
        <p:spPr>
          <a:xfrm rot="19301526">
            <a:off x="3827906" y="2025594"/>
            <a:ext cx="832041" cy="475861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1806844">
            <a:off x="7162858" y="2044353"/>
            <a:ext cx="887339" cy="475861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525134" y="1806253"/>
            <a:ext cx="111656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70984" y="1866128"/>
            <a:ext cx="105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34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82016" y="299241"/>
            <a:ext cx="191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3.</a:t>
            </a:r>
            <a:r>
              <a:rPr lang="ko-KR" altLang="en-US" sz="2400" spc="-2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개발환경</a:t>
            </a:r>
            <a:endParaRPr lang="ko-KR" altLang="en-US" sz="2400" spc="-20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604" y="970382"/>
            <a:ext cx="11672596" cy="5551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2" y="1759095"/>
            <a:ext cx="2934109" cy="332468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81" y="1676075"/>
            <a:ext cx="2469769" cy="3324689"/>
          </a:xfrm>
          <a:prstGeom prst="rect">
            <a:avLst/>
          </a:prstGeom>
        </p:spPr>
      </p:pic>
      <p:pic>
        <p:nvPicPr>
          <p:cNvPr id="40" name="Picture 4" descr="Javascript 아이콘 에 SuperTiny">
            <a:extLst>
              <a:ext uri="{FF2B5EF4-FFF2-40B4-BE49-F238E27FC236}">
                <a16:creationId xmlns:a16="http://schemas.microsoft.com/office/drawing/2014/main" id="{24383E8B-E52A-C3E7-0358-D01661BAD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198" y="1721769"/>
            <a:ext cx="2360608" cy="236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2" y="1866560"/>
            <a:ext cx="1897081" cy="18970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332" y="4248906"/>
            <a:ext cx="1162050" cy="15144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1855" y="4239570"/>
            <a:ext cx="1143000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5728" y="3979116"/>
            <a:ext cx="1969463" cy="1875058"/>
          </a:xfrm>
          <a:prstGeom prst="rect">
            <a:avLst/>
          </a:prstGeom>
        </p:spPr>
      </p:pic>
      <p:sp>
        <p:nvSpPr>
          <p:cNvPr id="44" name="이등변 삼각형 43"/>
          <p:cNvSpPr/>
          <p:nvPr/>
        </p:nvSpPr>
        <p:spPr>
          <a:xfrm rot="3600000">
            <a:off x="615218" y="159798"/>
            <a:ext cx="159613" cy="137597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593828" y="153045"/>
            <a:ext cx="159613" cy="137597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0" y="0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각 삼각형 8"/>
          <p:cNvSpPr/>
          <p:nvPr/>
        </p:nvSpPr>
        <p:spPr>
          <a:xfrm rot="16200000">
            <a:off x="10655829" y="5321829"/>
            <a:ext cx="1536171" cy="1536171"/>
          </a:xfrm>
          <a:prstGeom prst="rtTriangl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3352" y="331584"/>
            <a:ext cx="11521280" cy="6144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076877"/>
            <a:ext cx="5567693" cy="4208105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06" y="1110343"/>
            <a:ext cx="4870576" cy="42212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352" y="332511"/>
            <a:ext cx="389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웹 화면 구성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8359" y="5648590"/>
            <a:ext cx="617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&lt;iframe&gt;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사용하여 코드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중복 해소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!!! 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1891" y="1837342"/>
            <a:ext cx="1147157" cy="10970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0203" y="1862049"/>
            <a:ext cx="138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〮FILL</a:t>
            </a:r>
          </a:p>
          <a:p>
            <a:r>
              <a:rPr lang="en-US" altLang="ko-KR" sz="1200" dirty="0"/>
              <a:t>〮CROSS</a:t>
            </a:r>
          </a:p>
          <a:p>
            <a:r>
              <a:rPr lang="en-US" altLang="ko-KR" sz="1200" dirty="0"/>
              <a:t>〮RACE</a:t>
            </a:r>
          </a:p>
          <a:p>
            <a:r>
              <a:rPr lang="en-US" altLang="ko-KR" sz="1200" dirty="0"/>
              <a:t>〮ZIGZAG</a:t>
            </a:r>
          </a:p>
          <a:p>
            <a:r>
              <a:rPr lang="en-US" altLang="ko-KR" sz="1200" dirty="0"/>
              <a:t>〮EARTHWORM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02359" y="1835498"/>
            <a:ext cx="1168793" cy="10970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27416" y="3593284"/>
            <a:ext cx="1709601" cy="13527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3549" y="1835497"/>
            <a:ext cx="1168793" cy="10970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913" y="1835497"/>
            <a:ext cx="1168793" cy="10970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37112" y="1852058"/>
            <a:ext cx="107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ANI_FILL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ANI_CROSS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CUBE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PLACE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HOLDER</a:t>
            </a:r>
            <a:endParaRPr lang="en-US" altLang="ko-KR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876663" y="1523725"/>
            <a:ext cx="237243" cy="295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788841" y="1516877"/>
            <a:ext cx="151638" cy="3019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378442" y="1523725"/>
            <a:ext cx="0" cy="157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378442" y="1671298"/>
            <a:ext cx="788707" cy="10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164647" y="1673332"/>
            <a:ext cx="559371" cy="190945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255180" y="1498673"/>
            <a:ext cx="468838" cy="320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650170" y="1482048"/>
            <a:ext cx="1361075" cy="328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0169" y="3757444"/>
            <a:ext cx="70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FILL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CROSS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SORT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MOVE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RACE 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38996" y="3815547"/>
            <a:ext cx="78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FLOW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PING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DEPT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724018" y="2061556"/>
            <a:ext cx="103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DEPT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EMP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SALGRADE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930199" y="2078182"/>
            <a:ext cx="102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CITY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COUNTRY</a:t>
            </a:r>
          </a:p>
          <a:p>
            <a:r>
              <a:rPr lang="ko-KR" altLang="en-US" sz="1200" dirty="0" smtClean="0"/>
              <a:t>〮</a:t>
            </a:r>
            <a:r>
              <a:rPr lang="en-US" altLang="ko-KR" sz="1200" dirty="0" smtClean="0"/>
              <a:t>LANGUAGE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84245" y="5493419"/>
            <a:ext cx="4544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&lt;</a:t>
            </a:r>
            <a:r>
              <a:rPr lang="en-US" altLang="ko-KR" sz="2800" dirty="0" err="1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nav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&gt;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을 사용하여 다른 메뉴 접근을 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쉽고 빠르게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!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57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895</Words>
  <Application>Microsoft Office PowerPoint</Application>
  <PresentationFormat>와이드스크린</PresentationFormat>
  <Paragraphs>266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Noto Sans CJK KR DemiLight</vt:lpstr>
      <vt:lpstr>Noto Sans CJK KR Light</vt:lpstr>
      <vt:lpstr>Noto Sans CJK KR Medium</vt:lpstr>
      <vt:lpstr>Noto Sans Light</vt:lpstr>
      <vt:lpstr>Noto Sans Medium</vt:lpstr>
      <vt:lpstr>Malgun Gothic</vt:lpstr>
      <vt:lpstr>Malgun Gothic</vt:lpstr>
      <vt:lpstr>새굴림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python</dc:creator>
  <cp:lastModifiedBy>python</cp:lastModifiedBy>
  <cp:revision>80</cp:revision>
  <dcterms:created xsi:type="dcterms:W3CDTF">2023-11-03T05:49:50Z</dcterms:created>
  <dcterms:modified xsi:type="dcterms:W3CDTF">2023-11-06T07:28:37Z</dcterms:modified>
</cp:coreProperties>
</file>