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65" r:id="rId5"/>
    <p:sldId id="269" r:id="rId6"/>
    <p:sldId id="270" r:id="rId7"/>
    <p:sldId id="285" r:id="rId8"/>
    <p:sldId id="284" r:id="rId9"/>
    <p:sldId id="274" r:id="rId10"/>
    <p:sldId id="273" r:id="rId11"/>
    <p:sldId id="271" r:id="rId12"/>
    <p:sldId id="272" r:id="rId13"/>
    <p:sldId id="276" r:id="rId14"/>
    <p:sldId id="277" r:id="rId15"/>
    <p:sldId id="275" r:id="rId16"/>
    <p:sldId id="286" r:id="rId17"/>
    <p:sldId id="291" r:id="rId18"/>
    <p:sldId id="288" r:id="rId19"/>
    <p:sldId id="290" r:id="rId20"/>
    <p:sldId id="292" r:id="rId21"/>
    <p:sldId id="297" r:id="rId22"/>
    <p:sldId id="294" r:id="rId23"/>
    <p:sldId id="295" r:id="rId24"/>
    <p:sldId id="296" r:id="rId25"/>
    <p:sldId id="293" r:id="rId26"/>
    <p:sldId id="298" r:id="rId27"/>
    <p:sldId id="299" r:id="rId28"/>
    <p:sldId id="300" r:id="rId29"/>
    <p:sldId id="301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3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280" autoAdjust="0"/>
  </p:normalViewPr>
  <p:slideViewPr>
    <p:cSldViewPr>
      <p:cViewPr varScale="1">
        <p:scale>
          <a:sx n="90" d="100"/>
          <a:sy n="90" d="100"/>
        </p:scale>
        <p:origin x="48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5B3F8-2D09-4633-A98E-5E3E3029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509" y="6356350"/>
            <a:ext cx="1620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7B692-DF63-4615-9313-EC01C643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F3A38-0077-4632-A0FD-680B53E05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4" t="24603" r="25934" b="68751"/>
          <a:stretch/>
        </p:blipFill>
        <p:spPr>
          <a:xfrm>
            <a:off x="241096" y="129507"/>
            <a:ext cx="6898128" cy="5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F69C-236D-4D5C-94B4-3A96C5C28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5DA36-4797-420F-88A7-601138D54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F08E-44C6-4F38-9309-2FEBAB54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7078-688F-4872-966C-5D898068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276E-2554-49ED-B682-3C4FFE2F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0951-05BA-461E-BA6B-D59461AE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2748-7048-4F32-83D5-5270492E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2266-02E6-400D-8FC8-C1F12225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071C-BD84-4D52-89D0-B46E6224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9D85-BD61-4B59-AAC7-FAB1E87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CDA5-406F-4F77-A3C7-EEBC492D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E1A1-A5B7-4F9A-818F-8BB9153F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1CCE02E-075B-4711-9D9E-6B83AD81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EAA254-820F-4A9E-B0C3-75535794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A68DC1-8988-41C1-9D4F-8A28785F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FF59-090C-4EE2-9753-5960470D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3563-3FE4-493D-8997-BA486A6F3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4D466-6D70-4A17-9931-7E8F98BA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2C712-06B8-4617-94EC-580EF8A0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E8B2-90AD-4BCE-B68C-E7CB1B46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5076-E382-4CF1-B0E9-C24E2EC3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1BDE-5486-40E1-9163-10CBD669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532D7-70CA-466F-8C05-EC677C08C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9E286-A27D-4BA6-BE44-BBC2F8516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E356E-4406-44B0-893B-7DB34F3B8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660E8-179A-411A-8697-8C9FDD2D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3CEA1-DBFB-4F5E-BBDE-D37731E5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D5540-EC95-4B4C-806D-5B71FAA3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28219-1465-493D-BEBB-582854FB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4A521-26D5-4C0F-B903-D7F6B372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B03A2-3E91-4700-A33E-FA00778F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2A6D5-9A98-4568-B29C-D7CB5082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BCBA-01E1-4052-A40C-E142677F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B74F-630A-4AF3-A0E4-D0FBBE77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D6E3-3332-4D3F-85CD-484FE71D9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3BF5B-C024-47B1-8985-FC24EC60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7519-C598-4EFD-B0E6-68EA59C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7D4F6-AA73-49B0-97D6-0EB849CB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B84A-79AA-4E8F-8A56-86E8D7E3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D7F8B-CBE0-4C76-B72F-114F63150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C5788-9151-411C-A0B7-84F48FE3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720A-E600-41A5-9A91-DC6B9517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98C9540D-7401-43D3-83B3-9C8E7598076E}" type="datetime1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C04C-0A5F-4F03-BEE2-E95743FC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C.C.S.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177F3-5613-4A74-A09D-4E059CE8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EF6-315E-4315-BFDF-DC0AD0BDD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DB99-12D9-458E-AC0B-17D6AAD0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DF91E-4A71-433C-B8C6-9F6EB4DB1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A5A7-6E54-4DE8-87A6-994973D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F191-9037-4C25-8015-53B51285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91D5-1620-464B-B381-AC2724CF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4D536-8AE0-4B83-B7EA-CC853840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92A7-4105-4B68-A100-4A9DE932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6DFD-C551-4BDE-AFDD-E7C082806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826" y="6365403"/>
            <a:ext cx="1953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792D-CC6E-4AF3-8796-737B6D579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1572" y="6356351"/>
            <a:ext cx="969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E6708-192E-4D07-9DFD-8E088C61056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6044" t="24603" r="25934" b="68751"/>
          <a:stretch/>
        </p:blipFill>
        <p:spPr>
          <a:xfrm>
            <a:off x="241096" y="129507"/>
            <a:ext cx="6898128" cy="5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6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19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4A15B-5AE6-49B8-945D-78ED646E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536480"/>
            <a:ext cx="3792487" cy="599728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rgbClr val="D933B9"/>
                </a:solidFill>
              </a:rPr>
              <a:t>เข้า </a:t>
            </a:r>
            <a:r>
              <a:rPr lang="en-GB" sz="2000" dirty="0">
                <a:solidFill>
                  <a:srgbClr val="D933B9"/>
                </a:solidFill>
              </a:rPr>
              <a:t>Share point </a:t>
            </a:r>
            <a:r>
              <a:rPr lang="th-TH" sz="2000" dirty="0">
                <a:solidFill>
                  <a:srgbClr val="D933B9"/>
                </a:solidFill>
              </a:rPr>
              <a:t>กดเลือก </a:t>
            </a:r>
            <a:r>
              <a:rPr lang="en-GB" sz="2000" dirty="0">
                <a:solidFill>
                  <a:srgbClr val="D933B9"/>
                </a:solidFill>
              </a:rPr>
              <a:t>Production </a:t>
            </a:r>
            <a:endParaRPr lang="en-US" sz="2000" dirty="0">
              <a:solidFill>
                <a:srgbClr val="D933B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1B12A-50A9-418B-98C7-2F444A5C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9" y="1124744"/>
            <a:ext cx="9985519" cy="49893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6B2D6B-9583-415F-9217-2B7E92A07900}"/>
              </a:ext>
            </a:extLst>
          </p:cNvPr>
          <p:cNvSpPr/>
          <p:nvPr/>
        </p:nvSpPr>
        <p:spPr>
          <a:xfrm>
            <a:off x="1293813" y="5301208"/>
            <a:ext cx="768151" cy="2880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11E06-9E9E-49F9-8AE8-BE9083C90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" t="4641" r="3073" b="2960"/>
          <a:stretch/>
        </p:blipFill>
        <p:spPr>
          <a:xfrm>
            <a:off x="446950" y="2780928"/>
            <a:ext cx="8973506" cy="3312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A4D33-026A-444A-A5D4-F9666E016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9" t="30857" r="11442" b="7429"/>
          <a:stretch/>
        </p:blipFill>
        <p:spPr>
          <a:xfrm>
            <a:off x="549796" y="2060848"/>
            <a:ext cx="2736304" cy="576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A86E7-3562-41E7-B822-40DA93512CF5}"/>
              </a:ext>
            </a:extLst>
          </p:cNvPr>
          <p:cNvSpPr txBox="1"/>
          <p:nvPr/>
        </p:nvSpPr>
        <p:spPr>
          <a:xfrm>
            <a:off x="7678588" y="692696"/>
            <a:ext cx="3456384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การ เปลี่ยน กระบวนการผลิต</a:t>
            </a:r>
            <a:endParaRPr lang="en-GB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th-TH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กดปุ่ม </a:t>
            </a:r>
            <a:r>
              <a:rPr lang="en-GB" dirty="0">
                <a:solidFill>
                  <a:srgbClr val="D933B9"/>
                </a:solidFill>
              </a:rPr>
              <a:t>+ Change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สีส้ม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กรอกข้อมูลให้ครบถ้วนตามบล็อกที่แสดง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กด</a:t>
            </a:r>
            <a:r>
              <a:rPr lang="en-GB" dirty="0">
                <a:solidFill>
                  <a:srgbClr val="D933B9"/>
                </a:solidFill>
              </a:rPr>
              <a:t> Confirm</a:t>
            </a:r>
            <a:r>
              <a:rPr lang="en-US" dirty="0">
                <a:solidFill>
                  <a:srgbClr val="D933B9"/>
                </a:solidFill>
              </a:rPr>
              <a:t> </a:t>
            </a: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GB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th-TH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12367-80A5-4EA8-A429-D5BC6C3AB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" t="7442" r="16972" b="17570"/>
          <a:stretch/>
        </p:blipFill>
        <p:spPr>
          <a:xfrm>
            <a:off x="922392" y="2636912"/>
            <a:ext cx="4320480" cy="2880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0CBFC-D844-470E-9EF1-9D39CCEB1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9" t="30857" r="11442" b="7429"/>
          <a:stretch/>
        </p:blipFill>
        <p:spPr>
          <a:xfrm>
            <a:off x="909836" y="1700808"/>
            <a:ext cx="2736304" cy="576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43766-3B77-4CF1-BDE8-51B39F0998E8}"/>
              </a:ext>
            </a:extLst>
          </p:cNvPr>
          <p:cNvSpPr txBox="1"/>
          <p:nvPr/>
        </p:nvSpPr>
        <p:spPr>
          <a:xfrm>
            <a:off x="7508305" y="692696"/>
            <a:ext cx="4202731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การ ลบ กระบวนการผลิต</a:t>
            </a:r>
            <a:endParaRPr lang="en-GB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th-TH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กดปุ่ม </a:t>
            </a:r>
            <a:r>
              <a:rPr lang="en-GB" dirty="0">
                <a:solidFill>
                  <a:srgbClr val="D933B9"/>
                </a:solidFill>
              </a:rPr>
              <a:t>+ Delete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สีแดง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กรอกรหัส และ </a:t>
            </a:r>
            <a:r>
              <a:rPr lang="en-GB" dirty="0">
                <a:solidFill>
                  <a:srgbClr val="D933B9"/>
                </a:solidFill>
              </a:rPr>
              <a:t>Password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ผู้ที่ทำการลบ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กด</a:t>
            </a:r>
            <a:r>
              <a:rPr lang="en-GB" dirty="0">
                <a:solidFill>
                  <a:srgbClr val="D933B9"/>
                </a:solidFill>
              </a:rPr>
              <a:t> Confirm</a:t>
            </a:r>
            <a:r>
              <a:rPr lang="en-US" dirty="0">
                <a:solidFill>
                  <a:srgbClr val="D933B9"/>
                </a:solidFill>
              </a:rPr>
              <a:t> </a:t>
            </a: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GB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th-TH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2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DBB4B03-7BFD-423A-A20C-A7BE02B63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6537" r="5078" b="9172"/>
          <a:stretch/>
        </p:blipFill>
        <p:spPr bwMode="auto">
          <a:xfrm>
            <a:off x="477788" y="2088984"/>
            <a:ext cx="10297144" cy="436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81263-8945-4AFE-89A7-EFB2A332B1C2}"/>
              </a:ext>
            </a:extLst>
          </p:cNvPr>
          <p:cNvSpPr txBox="1"/>
          <p:nvPr/>
        </p:nvSpPr>
        <p:spPr>
          <a:xfrm>
            <a:off x="8038628" y="404664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การบันทึกเวลาการทำงานในกรณีเกิดเหตุสุดวิสัย</a:t>
            </a:r>
            <a:endParaRPr lang="en-GB" dirty="0">
              <a:solidFill>
                <a:srgbClr val="D933B9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ใส่รหัสผ่าน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บันทึกรหัสพนักงานที่ทำงาน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บันทึกเวลาเริ่ม  และเวลาสิ้นสุด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บันทึกจำนวนชิ้นงานดี – เสีย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กด </a:t>
            </a:r>
            <a:r>
              <a:rPr lang="en-GB" dirty="0">
                <a:solidFill>
                  <a:srgbClr val="D933B9"/>
                </a:solidFill>
              </a:rPr>
              <a:t>Confirm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GB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th-TH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1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4DCA05-7A77-4605-868D-29DA0A0719AC}"/>
              </a:ext>
            </a:extLst>
          </p:cNvPr>
          <p:cNvSpPr txBox="1"/>
          <p:nvPr/>
        </p:nvSpPr>
        <p:spPr>
          <a:xfrm>
            <a:off x="6436766" y="873514"/>
            <a:ext cx="4842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การเพิ่มข้อความ</a:t>
            </a:r>
          </a:p>
          <a:p>
            <a:endParaRPr lang="en-US" dirty="0">
              <a:solidFill>
                <a:srgbClr val="D933B9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1800" dirty="0">
                <a:solidFill>
                  <a:srgbClr val="D933B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กดที่รูปดินสอ และไปใส่ข้อความที่กระบวนการผลิต</a:t>
            </a:r>
            <a:endParaRPr lang="en-US" sz="1800" dirty="0">
              <a:solidFill>
                <a:srgbClr val="D933B9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1800" dirty="0">
                <a:solidFill>
                  <a:srgbClr val="D933B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เขียนบันทึก</a:t>
            </a:r>
            <a:endParaRPr lang="en-US" sz="1800" dirty="0">
              <a:solidFill>
                <a:srgbClr val="D933B9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th-TH" sz="1800" dirty="0">
                <a:solidFill>
                  <a:srgbClr val="D933B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กดที่รูปแผ่น</a:t>
            </a:r>
            <a:r>
              <a:rPr lang="th-TH" sz="1800" dirty="0" err="1">
                <a:solidFill>
                  <a:srgbClr val="D933B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ดิส</a:t>
            </a:r>
            <a:r>
              <a:rPr lang="th-TH" sz="1800" dirty="0">
                <a:solidFill>
                  <a:srgbClr val="D933B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สีเขียวเพื่อทำการบันทึกข้อความ</a:t>
            </a:r>
            <a:endParaRPr lang="en-US" sz="1800" dirty="0">
              <a:solidFill>
                <a:srgbClr val="D933B9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th-TH" dirty="0">
                <a:solidFill>
                  <a:srgbClr val="D933B9"/>
                </a:solidFill>
              </a:rPr>
              <a:t> </a:t>
            </a:r>
            <a:endParaRPr lang="en-US" dirty="0">
              <a:solidFill>
                <a:srgbClr val="D933B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98623-E4C6-421C-A699-6D8BCF53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 t="1" r="64611" b="-534"/>
          <a:stretch/>
        </p:blipFill>
        <p:spPr bwMode="auto">
          <a:xfrm>
            <a:off x="477788" y="2350843"/>
            <a:ext cx="3672407" cy="387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5E83F2-60E8-4B27-9C71-1EF23DC9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2708920"/>
            <a:ext cx="4429125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81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78BEF-AE5B-497C-B897-B439A5AC2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" t="8937" r="3114" b="21363"/>
          <a:stretch/>
        </p:blipFill>
        <p:spPr>
          <a:xfrm>
            <a:off x="661784" y="2636912"/>
            <a:ext cx="4968552" cy="2808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14F866-FC63-46A3-9E47-96B39E9A6CCD}"/>
              </a:ext>
            </a:extLst>
          </p:cNvPr>
          <p:cNvSpPr txBox="1"/>
          <p:nvPr/>
        </p:nvSpPr>
        <p:spPr>
          <a:xfrm>
            <a:off x="661784" y="1233566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การเรียกดูประวัติการบันทึกเวลาการทำงานย้อนหลัง</a:t>
            </a:r>
          </a:p>
          <a:p>
            <a:endParaRPr lang="th-TH" dirty="0">
              <a:solidFill>
                <a:srgbClr val="D933B9"/>
              </a:solidFill>
            </a:endParaRPr>
          </a:p>
          <a:p>
            <a:r>
              <a:rPr lang="th-TH" dirty="0">
                <a:solidFill>
                  <a:srgbClr val="D933B9"/>
                </a:solidFill>
              </a:rPr>
              <a:t>ให้กดที่  </a:t>
            </a:r>
            <a:r>
              <a:rPr lang="en-GB" dirty="0">
                <a:solidFill>
                  <a:srgbClr val="D933B9"/>
                </a:solidFill>
              </a:rPr>
              <a:t>History</a:t>
            </a:r>
          </a:p>
          <a:p>
            <a:r>
              <a:rPr lang="th-TH" dirty="0">
                <a:solidFill>
                  <a:srgbClr val="D933B9"/>
                </a:solidFill>
              </a:rPr>
              <a:t>ด้านล่างจะบอกรหัส พนักงาน  เครื่องจักร  เวลา วันที่ ทำงาน</a:t>
            </a:r>
            <a:endParaRPr lang="en-US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A9415-9911-44A6-8F3C-4248D826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3981450"/>
            <a:ext cx="5829300" cy="110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F388C-BD0D-4047-8A3D-C574814D1C5B}"/>
              </a:ext>
            </a:extLst>
          </p:cNvPr>
          <p:cNvSpPr txBox="1"/>
          <p:nvPr/>
        </p:nvSpPr>
        <p:spPr>
          <a:xfrm>
            <a:off x="765820" y="1052736"/>
            <a:ext cx="813690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ปุ่ม </a:t>
            </a:r>
            <a:r>
              <a:rPr lang="th-TH" sz="3000" dirty="0">
                <a:solidFill>
                  <a:srgbClr val="D933B9"/>
                </a:solidFill>
              </a:rPr>
              <a:t>เพิ่ม </a:t>
            </a:r>
            <a:r>
              <a:rPr lang="th-TH" dirty="0">
                <a:solidFill>
                  <a:srgbClr val="D933B9"/>
                </a:solidFill>
              </a:rPr>
              <a:t>จำนวนชิ้นงาน</a:t>
            </a:r>
          </a:p>
          <a:p>
            <a:r>
              <a:rPr lang="th-TH" dirty="0">
                <a:solidFill>
                  <a:srgbClr val="D933B9"/>
                </a:solidFill>
              </a:rPr>
              <a:t>ในกรณีเปิด </a:t>
            </a:r>
            <a:r>
              <a:rPr lang="en-GB" dirty="0">
                <a:solidFill>
                  <a:srgbClr val="D933B9"/>
                </a:solidFill>
              </a:rPr>
              <a:t>Production  order </a:t>
            </a:r>
            <a:r>
              <a:rPr lang="th-TH" dirty="0">
                <a:solidFill>
                  <a:srgbClr val="D933B9"/>
                </a:solidFill>
              </a:rPr>
              <a:t>แล้วมีจำนวนชิ้นงานน้อยกว่า จำนวนต้องการ</a:t>
            </a:r>
          </a:p>
          <a:p>
            <a:endParaRPr lang="th-TH" dirty="0">
              <a:solidFill>
                <a:srgbClr val="D933B9"/>
              </a:solidFill>
            </a:endParaRPr>
          </a:p>
          <a:p>
            <a:r>
              <a:rPr lang="th-TH" dirty="0">
                <a:solidFill>
                  <a:srgbClr val="D933B9"/>
                </a:solidFill>
              </a:rPr>
              <a:t>ให้กดปุ่ม </a:t>
            </a:r>
            <a:r>
              <a:rPr lang="en-GB" dirty="0">
                <a:solidFill>
                  <a:srgbClr val="D933B9"/>
                </a:solidFill>
              </a:rPr>
              <a:t>Inc. Qty </a:t>
            </a:r>
            <a:r>
              <a:rPr lang="th-TH" dirty="0">
                <a:solidFill>
                  <a:srgbClr val="D933B9"/>
                </a:solidFill>
              </a:rPr>
              <a:t>เพื่อทำการแก้ไขจำนวนชิ้นงาน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ทำการเพิ่มจำนวนให้เท่ากับจำนวนที่ต้องการเปลี่ยนแปลง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หลังจากนั้นค่อยกลับไป </a:t>
            </a:r>
            <a:r>
              <a:rPr lang="en-GB" dirty="0">
                <a:solidFill>
                  <a:srgbClr val="D933B9"/>
                </a:solidFill>
              </a:rPr>
              <a:t>confirm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จำนวนที่ทำได้ทั้งหมด</a:t>
            </a:r>
          </a:p>
          <a:p>
            <a:endParaRPr lang="th-TH" dirty="0">
              <a:solidFill>
                <a:srgbClr val="D933B9"/>
              </a:solidFill>
            </a:endParaRPr>
          </a:p>
          <a:p>
            <a:r>
              <a:rPr lang="th-TH" dirty="0">
                <a:solidFill>
                  <a:srgbClr val="D933B9"/>
                </a:solidFill>
              </a:rPr>
              <a:t>	</a:t>
            </a:r>
            <a:r>
              <a:rPr lang="th-TH" dirty="0">
                <a:solidFill>
                  <a:srgbClr val="D933B9"/>
                </a:solidFill>
                <a:highlight>
                  <a:srgbClr val="FFFF00"/>
                </a:highlight>
              </a:rPr>
              <a:t>* * การใช้คำสั่งนี้จะทำได้กรณีที่ </a:t>
            </a:r>
            <a:r>
              <a:rPr lang="en-GB" dirty="0">
                <a:solidFill>
                  <a:srgbClr val="D933B9"/>
                </a:solidFill>
                <a:highlight>
                  <a:srgbClr val="FFFF00"/>
                </a:highlight>
              </a:rPr>
              <a:t>routing </a:t>
            </a:r>
            <a:r>
              <a:rPr lang="th-TH" dirty="0">
                <a:solidFill>
                  <a:srgbClr val="D933B9"/>
                </a:solidFill>
                <a:highlight>
                  <a:srgbClr val="FFFF00"/>
                </a:highlight>
              </a:rPr>
              <a:t>แรกยัง </a:t>
            </a:r>
            <a:r>
              <a:rPr lang="en-GB" dirty="0">
                <a:solidFill>
                  <a:srgbClr val="D933B9"/>
                </a:solidFill>
                <a:highlight>
                  <a:srgbClr val="FFFF00"/>
                </a:highlight>
              </a:rPr>
              <a:t>confirm </a:t>
            </a:r>
            <a:r>
              <a:rPr lang="th-TH" dirty="0">
                <a:solidFill>
                  <a:srgbClr val="D933B9"/>
                </a:solidFill>
                <a:highlight>
                  <a:srgbClr val="FFFF00"/>
                </a:highlight>
              </a:rPr>
              <a:t>จำนวนชิ้นงานไม่ครบ **</a:t>
            </a:r>
          </a:p>
          <a:p>
            <a:endParaRPr lang="en-US" dirty="0">
              <a:solidFill>
                <a:srgbClr val="D933B9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626A94-66FD-4D8E-8540-17E2690077B7}"/>
              </a:ext>
            </a:extLst>
          </p:cNvPr>
          <p:cNvSpPr/>
          <p:nvPr/>
        </p:nvSpPr>
        <p:spPr>
          <a:xfrm>
            <a:off x="1197868" y="4113659"/>
            <a:ext cx="1368152" cy="936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D70559-D4A7-4F15-B5C2-FCEE54BA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4"/>
          <a:stretch/>
        </p:blipFill>
        <p:spPr>
          <a:xfrm>
            <a:off x="981844" y="3933056"/>
            <a:ext cx="5829300" cy="9608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C647D8E-E8CF-4CE9-9B55-F4043BF872D8}"/>
              </a:ext>
            </a:extLst>
          </p:cNvPr>
          <p:cNvSpPr/>
          <p:nvPr/>
        </p:nvSpPr>
        <p:spPr>
          <a:xfrm>
            <a:off x="1917948" y="4005064"/>
            <a:ext cx="1224136" cy="72008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8631-F28C-4342-814D-96E144717A5D}"/>
              </a:ext>
            </a:extLst>
          </p:cNvPr>
          <p:cNvSpPr txBox="1"/>
          <p:nvPr/>
        </p:nvSpPr>
        <p:spPr>
          <a:xfrm>
            <a:off x="1053852" y="1124744"/>
            <a:ext cx="6552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ปุ่ม  </a:t>
            </a:r>
            <a:r>
              <a:rPr lang="th-TH" sz="3000" dirty="0">
                <a:solidFill>
                  <a:srgbClr val="D933B9"/>
                </a:solidFill>
              </a:rPr>
              <a:t>ลด </a:t>
            </a:r>
            <a:r>
              <a:rPr lang="th-TH" dirty="0">
                <a:solidFill>
                  <a:srgbClr val="D933B9"/>
                </a:solidFill>
              </a:rPr>
              <a:t> จำนวนชิ้นงาน</a:t>
            </a:r>
          </a:p>
          <a:p>
            <a:r>
              <a:rPr lang="th-TH" dirty="0">
                <a:solidFill>
                  <a:srgbClr val="D933B9"/>
                </a:solidFill>
              </a:rPr>
              <a:t>ในกรณีเปิด </a:t>
            </a:r>
            <a:r>
              <a:rPr lang="en-GB" dirty="0">
                <a:solidFill>
                  <a:srgbClr val="D933B9"/>
                </a:solidFill>
              </a:rPr>
              <a:t>Production order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แล้วต้อการลดจำนวนชิ้นงานลด</a:t>
            </a:r>
          </a:p>
          <a:p>
            <a:endParaRPr lang="th-TH" dirty="0">
              <a:solidFill>
                <a:srgbClr val="D933B9"/>
              </a:solidFill>
            </a:endParaRPr>
          </a:p>
          <a:p>
            <a:r>
              <a:rPr lang="th-TH" dirty="0">
                <a:solidFill>
                  <a:srgbClr val="D933B9"/>
                </a:solidFill>
              </a:rPr>
              <a:t>ให้กดปุ่ม </a:t>
            </a:r>
            <a:r>
              <a:rPr lang="en-GB" dirty="0">
                <a:solidFill>
                  <a:srgbClr val="D933B9"/>
                </a:solidFill>
              </a:rPr>
              <a:t>Dec. Qty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เพื่อทำการแก้ไขจำนวนชิ้นงาน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ทำการแก้ไขจำนวนชิ้นให้เหลือเท่าที่จะทำการผลิต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หลังจากนั้นค่อยกลับไป </a:t>
            </a:r>
            <a:r>
              <a:rPr lang="en-GB" dirty="0">
                <a:solidFill>
                  <a:srgbClr val="D933B9"/>
                </a:solidFill>
              </a:rPr>
              <a:t>confirm </a:t>
            </a:r>
            <a:r>
              <a:rPr lang="th-TH" dirty="0">
                <a:solidFill>
                  <a:srgbClr val="D933B9"/>
                </a:solidFill>
              </a:rPr>
              <a:t>จำนวนชิ้นงานที่ทำได้ทั้งหมด</a:t>
            </a:r>
          </a:p>
          <a:p>
            <a:pPr marL="342900" indent="-342900">
              <a:buAutoNum type="arabicPeriod"/>
            </a:pPr>
            <a:endParaRPr lang="th-TH" dirty="0">
              <a:solidFill>
                <a:srgbClr val="D933B9"/>
              </a:solidFill>
            </a:endParaRPr>
          </a:p>
          <a:p>
            <a:r>
              <a:rPr lang="th-TH" dirty="0">
                <a:solidFill>
                  <a:srgbClr val="D933B9"/>
                </a:solidFill>
              </a:rPr>
              <a:t>	</a:t>
            </a:r>
            <a:r>
              <a:rPr lang="th-TH" dirty="0">
                <a:solidFill>
                  <a:srgbClr val="D933B9"/>
                </a:solidFill>
                <a:highlight>
                  <a:srgbClr val="FFFF00"/>
                </a:highlight>
              </a:rPr>
              <a:t>** การใช้คำสั่งนี้จะทำได้กรณีที่ </a:t>
            </a:r>
            <a:r>
              <a:rPr lang="en-GB" dirty="0">
                <a:solidFill>
                  <a:srgbClr val="D933B9"/>
                </a:solidFill>
                <a:highlight>
                  <a:srgbClr val="FFFF00"/>
                </a:highlight>
              </a:rPr>
              <a:t>routing</a:t>
            </a:r>
            <a:r>
              <a:rPr lang="en-US" dirty="0">
                <a:solidFill>
                  <a:srgbClr val="D933B9"/>
                </a:solidFill>
                <a:highlight>
                  <a:srgbClr val="FFFF00"/>
                </a:highlight>
              </a:rPr>
              <a:t> </a:t>
            </a:r>
            <a:r>
              <a:rPr lang="th-TH" dirty="0">
                <a:solidFill>
                  <a:srgbClr val="D933B9"/>
                </a:solidFill>
                <a:highlight>
                  <a:srgbClr val="FFFF00"/>
                </a:highlight>
              </a:rPr>
              <a:t>แรก ยังไม่ได้ทำการ</a:t>
            </a:r>
            <a:r>
              <a:rPr lang="en-GB" dirty="0">
                <a:solidFill>
                  <a:srgbClr val="D933B9"/>
                </a:solidFill>
                <a:highlight>
                  <a:srgbClr val="FFFF00"/>
                </a:highlight>
              </a:rPr>
              <a:t> confirm</a:t>
            </a:r>
            <a:r>
              <a:rPr lang="en-US" dirty="0">
                <a:solidFill>
                  <a:srgbClr val="D933B9"/>
                </a:solidFill>
                <a:highlight>
                  <a:srgbClr val="FFFF00"/>
                </a:highlight>
              </a:rPr>
              <a:t> </a:t>
            </a:r>
            <a:r>
              <a:rPr lang="th-TH" dirty="0">
                <a:solidFill>
                  <a:srgbClr val="D933B9"/>
                </a:solidFill>
                <a:highlight>
                  <a:srgbClr val="FFFF00"/>
                </a:highlight>
              </a:rPr>
              <a:t>เท่านั้น **</a:t>
            </a:r>
          </a:p>
          <a:p>
            <a:endParaRPr lang="th-TH" dirty="0">
              <a:solidFill>
                <a:srgbClr val="D933B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18631-F28C-4342-814D-96E144717A5D}"/>
              </a:ext>
            </a:extLst>
          </p:cNvPr>
          <p:cNvSpPr txBox="1"/>
          <p:nvPr/>
        </p:nvSpPr>
        <p:spPr>
          <a:xfrm>
            <a:off x="1053852" y="764704"/>
            <a:ext cx="65527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กรณี </a:t>
            </a:r>
            <a:r>
              <a:rPr lang="th-TH" sz="2500" dirty="0">
                <a:solidFill>
                  <a:srgbClr val="D933B9"/>
                </a:solidFill>
              </a:rPr>
              <a:t>ลืม</a:t>
            </a:r>
            <a:r>
              <a:rPr lang="th-TH" dirty="0">
                <a:solidFill>
                  <a:srgbClr val="D933B9"/>
                </a:solidFill>
              </a:rPr>
              <a:t> ออกจากระบบ  เวลาเกิน 12 ชั่วโมง  หน้าจอจะขึ้นสีส้ม  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ให้กดปุ่ม  </a:t>
            </a:r>
            <a:r>
              <a:rPr lang="en-GB" dirty="0">
                <a:solidFill>
                  <a:srgbClr val="D933B9"/>
                </a:solidFill>
              </a:rPr>
              <a:t>Fix Stop Time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สีเทา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เข้าไปที่ </a:t>
            </a:r>
            <a:r>
              <a:rPr lang="en-GB" dirty="0">
                <a:solidFill>
                  <a:srgbClr val="D933B9"/>
                </a:solidFill>
              </a:rPr>
              <a:t>Manual Report</a:t>
            </a:r>
            <a:r>
              <a:rPr lang="en-US" dirty="0">
                <a:solidFill>
                  <a:srgbClr val="D933B9"/>
                </a:solidFill>
              </a:rPr>
              <a:t>  </a:t>
            </a:r>
            <a:r>
              <a:rPr lang="th-TH" dirty="0">
                <a:solidFill>
                  <a:srgbClr val="D933B9"/>
                </a:solidFill>
              </a:rPr>
              <a:t>เพื่อบันทึกเวลาการทำงาน</a:t>
            </a:r>
          </a:p>
          <a:p>
            <a:endParaRPr lang="th-TH" dirty="0">
              <a:solidFill>
                <a:srgbClr val="D933B9"/>
              </a:solidFill>
            </a:endParaRPr>
          </a:p>
          <a:p>
            <a:endParaRPr lang="th-TH" dirty="0">
              <a:solidFill>
                <a:srgbClr val="D933B9"/>
              </a:solidFill>
            </a:endParaRPr>
          </a:p>
          <a:p>
            <a:r>
              <a:rPr lang="th-TH" dirty="0">
                <a:solidFill>
                  <a:srgbClr val="D933B9"/>
                </a:solidFill>
              </a:rPr>
              <a:t>	</a:t>
            </a:r>
            <a:endParaRPr lang="th-TH" dirty="0">
              <a:solidFill>
                <a:srgbClr val="D933B9"/>
              </a:solidFill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7ADAE-FE70-4927-AD9B-B9A2ACD0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834227"/>
            <a:ext cx="5472608" cy="34711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886C5-B1ED-4303-8277-119B97282AB7}"/>
              </a:ext>
            </a:extLst>
          </p:cNvPr>
          <p:cNvSpPr/>
          <p:nvPr/>
        </p:nvSpPr>
        <p:spPr>
          <a:xfrm>
            <a:off x="2926060" y="4581128"/>
            <a:ext cx="792088" cy="2880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0F6F749-29E3-4A11-B955-4F0B0833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6537" r="5078" b="9172"/>
          <a:stretch/>
        </p:blipFill>
        <p:spPr bwMode="auto">
          <a:xfrm>
            <a:off x="5158307" y="3573016"/>
            <a:ext cx="6889187" cy="291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07483B-6163-48B0-8C13-FEDAA8B711A0}"/>
              </a:ext>
            </a:extLst>
          </p:cNvPr>
          <p:cNvSpPr txBox="1"/>
          <p:nvPr/>
        </p:nvSpPr>
        <p:spPr>
          <a:xfrm>
            <a:off x="621804" y="1052736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การดูสถานะ</a:t>
            </a:r>
            <a:r>
              <a:rPr lang="en-GB" dirty="0">
                <a:solidFill>
                  <a:srgbClr val="D933B9"/>
                </a:solidFill>
              </a:rPr>
              <a:t> Production Order </a:t>
            </a:r>
            <a:r>
              <a:rPr lang="th-TH" dirty="0">
                <a:solidFill>
                  <a:srgbClr val="D933B9"/>
                </a:solidFill>
              </a:rPr>
              <a:t>ทั้งหมดในระบบ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</a:t>
            </a:r>
            <a:r>
              <a:rPr lang="en-GB" dirty="0">
                <a:solidFill>
                  <a:srgbClr val="D933B9"/>
                </a:solidFill>
              </a:rPr>
              <a:t>Monitoring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Working Production Order</a:t>
            </a:r>
            <a:endParaRPr lang="th-TH" dirty="0">
              <a:solidFill>
                <a:srgbClr val="D933B9"/>
              </a:solidFill>
            </a:endParaRPr>
          </a:p>
          <a:p>
            <a:endParaRPr lang="th-TH" dirty="0">
              <a:solidFill>
                <a:srgbClr val="D933B9"/>
              </a:solidFill>
            </a:endParaRPr>
          </a:p>
          <a:p>
            <a:r>
              <a:rPr lang="th-TH" dirty="0">
                <a:solidFill>
                  <a:srgbClr val="D933B9"/>
                </a:solidFill>
              </a:rPr>
              <a:t>         - มีข้อมูลแจ้งว่า </a:t>
            </a:r>
            <a:r>
              <a:rPr lang="en-GB" dirty="0">
                <a:solidFill>
                  <a:srgbClr val="D933B9"/>
                </a:solidFill>
              </a:rPr>
              <a:t>Production </a:t>
            </a:r>
            <a:r>
              <a:rPr lang="en-US" dirty="0">
                <a:solidFill>
                  <a:srgbClr val="D933B9"/>
                </a:solidFill>
              </a:rPr>
              <a:t>order </a:t>
            </a:r>
            <a:r>
              <a:rPr lang="th-TH" dirty="0">
                <a:solidFill>
                  <a:srgbClr val="D933B9"/>
                </a:solidFill>
              </a:rPr>
              <a:t>เริ่มใช้ในระบบวันไหน</a:t>
            </a:r>
          </a:p>
          <a:p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8E6C587-77E0-44B0-9416-7B8EF6AC0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3872" r="9155" b="7894"/>
          <a:stretch/>
        </p:blipFill>
        <p:spPr bwMode="auto">
          <a:xfrm>
            <a:off x="268329" y="2708920"/>
            <a:ext cx="230798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B1DBB2-E6AC-4C43-BF27-047FDF2F15B9}"/>
              </a:ext>
            </a:extLst>
          </p:cNvPr>
          <p:cNvSpPr/>
          <p:nvPr/>
        </p:nvSpPr>
        <p:spPr>
          <a:xfrm>
            <a:off x="287749" y="3212976"/>
            <a:ext cx="2307984" cy="432048"/>
          </a:xfrm>
          <a:prstGeom prst="rect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8A089-31F5-4175-BFCB-95B64595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865" y="3356992"/>
            <a:ext cx="9224203" cy="31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07483B-6163-48B0-8C13-FEDAA8B711A0}"/>
              </a:ext>
            </a:extLst>
          </p:cNvPr>
          <p:cNvSpPr txBox="1"/>
          <p:nvPr/>
        </p:nvSpPr>
        <p:spPr>
          <a:xfrm>
            <a:off x="549796" y="782413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การดูสถานะเครื่องจักรที่กำลังทำงาน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</a:t>
            </a:r>
            <a:r>
              <a:rPr lang="en-GB" dirty="0">
                <a:solidFill>
                  <a:srgbClr val="D933B9"/>
                </a:solidFill>
              </a:rPr>
              <a:t>Monitoring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Working Work </a:t>
            </a:r>
            <a:r>
              <a:rPr lang="en-GB" dirty="0" err="1">
                <a:solidFill>
                  <a:srgbClr val="D933B9"/>
                </a:solidFill>
              </a:rPr>
              <a:t>Center</a:t>
            </a:r>
            <a:endParaRPr lang="th-TH" dirty="0">
              <a:solidFill>
                <a:srgbClr val="D933B9"/>
              </a:solidFill>
            </a:endParaRPr>
          </a:p>
          <a:p>
            <a:endParaRPr lang="th-TH" dirty="0">
              <a:solidFill>
                <a:srgbClr val="D933B9"/>
              </a:solidFill>
            </a:endParaRPr>
          </a:p>
          <a:p>
            <a:r>
              <a:rPr lang="th-TH" dirty="0">
                <a:solidFill>
                  <a:srgbClr val="D933B9"/>
                </a:solidFill>
              </a:rPr>
              <a:t>        - มีข้อมูลแจ้งเครื่องจักรกำลังทำ </a:t>
            </a:r>
            <a:r>
              <a:rPr lang="en-GB" dirty="0">
                <a:solidFill>
                  <a:srgbClr val="D933B9"/>
                </a:solidFill>
              </a:rPr>
              <a:t>Production Order </a:t>
            </a:r>
            <a:r>
              <a:rPr lang="th-TH" dirty="0">
                <a:solidFill>
                  <a:srgbClr val="D933B9"/>
                </a:solidFill>
              </a:rPr>
              <a:t>อะไร สถานะและใช้เวลาไปแล้วกี่ชั่วโมง</a:t>
            </a:r>
          </a:p>
          <a:p>
            <a:r>
              <a:rPr lang="th-TH" dirty="0">
                <a:solidFill>
                  <a:srgbClr val="D933B9"/>
                </a:solidFill>
              </a:rPr>
              <a:t>        -  รวมถึงแจ้งเตือนกรณีเครื่องจักรทำงานเกินเวลา  ( ลืมออกจากระบบ)</a:t>
            </a:r>
          </a:p>
          <a:p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8E6C587-77E0-44B0-9416-7B8EF6AC0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3872" r="9155" b="7894"/>
          <a:stretch/>
        </p:blipFill>
        <p:spPr bwMode="auto">
          <a:xfrm>
            <a:off x="268329" y="2708920"/>
            <a:ext cx="230798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B1DBB2-E6AC-4C43-BF27-047FDF2F15B9}"/>
              </a:ext>
            </a:extLst>
          </p:cNvPr>
          <p:cNvSpPr/>
          <p:nvPr/>
        </p:nvSpPr>
        <p:spPr>
          <a:xfrm>
            <a:off x="295749" y="3681028"/>
            <a:ext cx="2307984" cy="432048"/>
          </a:xfrm>
          <a:prstGeom prst="rect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3C6F9C-B6EB-4F39-BAF6-874CD7DF9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"/>
          <a:stretch/>
        </p:blipFill>
        <p:spPr>
          <a:xfrm>
            <a:off x="2620492" y="3068960"/>
            <a:ext cx="9272584" cy="36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5256-7190-42DC-846E-7FC03AAB8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06"/>
          <a:stretch/>
        </p:blipFill>
        <p:spPr>
          <a:xfrm>
            <a:off x="225761" y="1124744"/>
            <a:ext cx="6732749" cy="260417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C204F0-B714-49B6-A7CC-E09DAB8674A3}"/>
              </a:ext>
            </a:extLst>
          </p:cNvPr>
          <p:cNvSpPr/>
          <p:nvPr/>
        </p:nvSpPr>
        <p:spPr>
          <a:xfrm>
            <a:off x="4150196" y="2708929"/>
            <a:ext cx="1368152" cy="504056"/>
          </a:xfrm>
          <a:prstGeom prst="roundRect">
            <a:avLst/>
          </a:prstGeom>
          <a:noFill/>
          <a:ln w="3810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4DE9F-FAEA-4964-93DF-1913A3E1C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0"/>
          <a:stretch/>
        </p:blipFill>
        <p:spPr>
          <a:xfrm>
            <a:off x="4438228" y="3623311"/>
            <a:ext cx="7524836" cy="2952609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D01522F-782B-42B4-98C7-B05485B92993}"/>
              </a:ext>
            </a:extLst>
          </p:cNvPr>
          <p:cNvSpPr txBox="1">
            <a:spLocks/>
          </p:cNvSpPr>
          <p:nvPr/>
        </p:nvSpPr>
        <p:spPr>
          <a:xfrm>
            <a:off x="225761" y="764704"/>
            <a:ext cx="3924435" cy="476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000" dirty="0">
                <a:solidFill>
                  <a:srgbClr val="D933B9"/>
                </a:solidFill>
              </a:rPr>
              <a:t>ดับ</a:t>
            </a:r>
            <a:r>
              <a:rPr lang="th-TH" sz="2000" dirty="0" err="1">
                <a:solidFill>
                  <a:srgbClr val="D933B9"/>
                </a:solidFill>
              </a:rPr>
              <a:t>เบิ้ล</a:t>
            </a:r>
            <a:r>
              <a:rPr lang="th-TH" sz="2000" dirty="0">
                <a:solidFill>
                  <a:srgbClr val="D933B9"/>
                </a:solidFill>
              </a:rPr>
              <a:t>คล</a:t>
            </a:r>
            <a:r>
              <a:rPr lang="th-TH" sz="2000" dirty="0" err="1">
                <a:solidFill>
                  <a:srgbClr val="D933B9"/>
                </a:solidFill>
              </a:rPr>
              <a:t>ิ๊ก</a:t>
            </a:r>
            <a:r>
              <a:rPr lang="th-TH" sz="2000" dirty="0">
                <a:solidFill>
                  <a:srgbClr val="D933B9"/>
                </a:solidFill>
              </a:rPr>
              <a:t>เลือก</a:t>
            </a:r>
            <a:r>
              <a:rPr lang="en-GB" sz="2000" dirty="0">
                <a:solidFill>
                  <a:srgbClr val="D933B9"/>
                </a:solidFill>
              </a:rPr>
              <a:t> Shopfloor Reporting </a:t>
            </a:r>
            <a:endParaRPr lang="en-US" sz="2000" dirty="0">
              <a:solidFill>
                <a:srgbClr val="D933B9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0AED72-E76D-48D0-AADA-5EBFB87202D7}"/>
              </a:ext>
            </a:extLst>
          </p:cNvPr>
          <p:cNvSpPr txBox="1">
            <a:spLocks/>
          </p:cNvSpPr>
          <p:nvPr/>
        </p:nvSpPr>
        <p:spPr>
          <a:xfrm>
            <a:off x="9099896" y="2395749"/>
            <a:ext cx="2827612" cy="6263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th-TH" sz="1800" dirty="0">
                <a:solidFill>
                  <a:srgbClr val="D933B9"/>
                </a:solidFill>
              </a:rPr>
              <a:t>สแกนเลข</a:t>
            </a:r>
            <a:r>
              <a:rPr lang="en-GB" sz="1800" dirty="0">
                <a:solidFill>
                  <a:srgbClr val="D933B9"/>
                </a:solidFill>
              </a:rPr>
              <a:t> Production</a:t>
            </a:r>
            <a:r>
              <a:rPr lang="en-US" sz="1800" dirty="0">
                <a:solidFill>
                  <a:srgbClr val="D933B9"/>
                </a:solidFill>
              </a:rPr>
              <a:t> </a:t>
            </a:r>
            <a:r>
              <a:rPr lang="th-TH" sz="1800" dirty="0">
                <a:solidFill>
                  <a:srgbClr val="D933B9"/>
                </a:solidFill>
              </a:rPr>
              <a:t>ที่จะทำ</a:t>
            </a:r>
          </a:p>
          <a:p>
            <a:pPr marL="342900" indent="-342900">
              <a:buFontTx/>
              <a:buChar char="-"/>
            </a:pPr>
            <a:r>
              <a:rPr lang="th-TH" sz="1800" dirty="0">
                <a:solidFill>
                  <a:srgbClr val="D933B9"/>
                </a:solidFill>
              </a:rPr>
              <a:t>สแกนลำดับที่จะทำ</a:t>
            </a:r>
          </a:p>
          <a:p>
            <a:endParaRPr lang="th-TH" sz="1800" dirty="0">
              <a:solidFill>
                <a:srgbClr val="D933B9"/>
              </a:solidFill>
            </a:endParaRPr>
          </a:p>
          <a:p>
            <a:pPr marL="342900" indent="-342900">
              <a:buFontTx/>
              <a:buChar char="-"/>
            </a:pPr>
            <a:endParaRPr lang="en-US" sz="1800" dirty="0">
              <a:solidFill>
                <a:srgbClr val="D933B9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39DBF7B-1EA1-45F6-BD8F-D42631221C03}"/>
              </a:ext>
            </a:extLst>
          </p:cNvPr>
          <p:cNvSpPr/>
          <p:nvPr/>
        </p:nvSpPr>
        <p:spPr>
          <a:xfrm rot="16200000">
            <a:off x="10398188" y="2731202"/>
            <a:ext cx="1008112" cy="1224136"/>
          </a:xfrm>
          <a:prstGeom prst="rightBrace">
            <a:avLst>
              <a:gd name="adj1" fmla="val 8333"/>
              <a:gd name="adj2" fmla="val 50747"/>
            </a:avLst>
          </a:prstGeom>
          <a:ln w="12700">
            <a:solidFill>
              <a:srgbClr val="D93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07483B-6163-48B0-8C13-FEDAA8B711A0}"/>
              </a:ext>
            </a:extLst>
          </p:cNvPr>
          <p:cNvSpPr txBox="1"/>
          <p:nvPr/>
        </p:nvSpPr>
        <p:spPr>
          <a:xfrm>
            <a:off x="765820" y="792237"/>
            <a:ext cx="9289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การดูสถานะพนักงานที่กำลังทำงาน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</a:t>
            </a:r>
            <a:r>
              <a:rPr lang="en-GB" dirty="0">
                <a:solidFill>
                  <a:srgbClr val="D933B9"/>
                </a:solidFill>
              </a:rPr>
              <a:t>Monitoring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Working Operator</a:t>
            </a:r>
          </a:p>
          <a:p>
            <a:pPr marL="342900" indent="-342900">
              <a:buAutoNum type="arabicPeriod"/>
            </a:pPr>
            <a:endParaRPr lang="en-GB" dirty="0">
              <a:solidFill>
                <a:srgbClr val="D933B9"/>
              </a:solidFill>
            </a:endParaRPr>
          </a:p>
          <a:p>
            <a:r>
              <a:rPr lang="en-GB" dirty="0">
                <a:solidFill>
                  <a:srgbClr val="D933B9"/>
                </a:solidFill>
              </a:rPr>
              <a:t>       - </a:t>
            </a:r>
            <a:r>
              <a:rPr lang="th-TH" dirty="0">
                <a:solidFill>
                  <a:srgbClr val="D933B9"/>
                </a:solidFill>
              </a:rPr>
              <a:t>มีข้อมูลพนักงานกำลังทำงาน </a:t>
            </a:r>
            <a:r>
              <a:rPr lang="en-GB" dirty="0">
                <a:solidFill>
                  <a:srgbClr val="D933B9"/>
                </a:solidFill>
              </a:rPr>
              <a:t>Production Order </a:t>
            </a:r>
            <a:r>
              <a:rPr lang="th-TH" dirty="0">
                <a:solidFill>
                  <a:srgbClr val="D933B9"/>
                </a:solidFill>
              </a:rPr>
              <a:t>อะไร เครื่องจักรไหน และใช้เวลาไปแล้วกี่ชั่วโมง</a:t>
            </a:r>
          </a:p>
          <a:p>
            <a:r>
              <a:rPr lang="th-TH" dirty="0">
                <a:solidFill>
                  <a:srgbClr val="D933B9"/>
                </a:solidFill>
              </a:rPr>
              <a:t>         - รวมถึงแจ้งเตือนกรณีที่พนักงานลืมออกจากระบบ</a:t>
            </a: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4694E55-509A-4A49-8C1B-6A5E7E23F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3872" r="9155" b="7894"/>
          <a:stretch/>
        </p:blipFill>
        <p:spPr bwMode="auto">
          <a:xfrm>
            <a:off x="268329" y="2708920"/>
            <a:ext cx="230798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A70EDE-9005-43B9-8F2F-AEFB831BE8BD}"/>
              </a:ext>
            </a:extLst>
          </p:cNvPr>
          <p:cNvSpPr/>
          <p:nvPr/>
        </p:nvSpPr>
        <p:spPr>
          <a:xfrm>
            <a:off x="268329" y="4141628"/>
            <a:ext cx="2307984" cy="432048"/>
          </a:xfrm>
          <a:prstGeom prst="rect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07483B-6163-48B0-8C13-FEDAA8B711A0}"/>
              </a:ext>
            </a:extLst>
          </p:cNvPr>
          <p:cNvSpPr txBox="1"/>
          <p:nvPr/>
        </p:nvSpPr>
        <p:spPr>
          <a:xfrm>
            <a:off x="909836" y="740603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การดูสถานะ งานที่ค้างอยู่ในแผนก </a:t>
            </a:r>
            <a:r>
              <a:rPr lang="en-GB" dirty="0">
                <a:solidFill>
                  <a:srgbClr val="D933B9"/>
                </a:solidFill>
              </a:rPr>
              <a:t>(Delay)</a:t>
            </a:r>
            <a:endParaRPr lang="th-TH" dirty="0">
              <a:solidFill>
                <a:srgbClr val="D933B9"/>
              </a:solidFill>
            </a:endParaRP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</a:t>
            </a:r>
            <a:r>
              <a:rPr lang="en-GB" dirty="0">
                <a:solidFill>
                  <a:srgbClr val="D933B9"/>
                </a:solidFill>
              </a:rPr>
              <a:t>Monitoring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Delay</a:t>
            </a:r>
            <a:endParaRPr lang="th-TH" dirty="0">
              <a:solidFill>
                <a:srgbClr val="D933B9"/>
              </a:solidFill>
            </a:endParaRP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กระบวนการผลิตที่ต้องการ ตรงช่อง </a:t>
            </a:r>
            <a:r>
              <a:rPr lang="en-GB" dirty="0">
                <a:solidFill>
                  <a:srgbClr val="D933B9"/>
                </a:solidFill>
              </a:rPr>
              <a:t>Search : (</a:t>
            </a:r>
            <a:r>
              <a:rPr lang="th-TH" dirty="0">
                <a:solidFill>
                  <a:srgbClr val="D933B9"/>
                </a:solidFill>
              </a:rPr>
              <a:t>มุมขวาด้านบน</a:t>
            </a:r>
            <a:r>
              <a:rPr lang="en-GB" dirty="0">
                <a:solidFill>
                  <a:srgbClr val="D933B9"/>
                </a:solidFill>
              </a:rPr>
              <a:t>)</a:t>
            </a:r>
            <a:endParaRPr lang="th-TH" dirty="0">
              <a:solidFill>
                <a:srgbClr val="D933B9"/>
              </a:solidFill>
            </a:endParaRPr>
          </a:p>
          <a:p>
            <a:pPr marL="342900" indent="-342900">
              <a:buAutoNum type="arabicPeriod"/>
            </a:pPr>
            <a:endParaRPr lang="th-TH" dirty="0">
              <a:solidFill>
                <a:srgbClr val="D933B9"/>
              </a:solidFill>
            </a:endParaRPr>
          </a:p>
          <a:p>
            <a:r>
              <a:rPr lang="th-TH" dirty="0">
                <a:solidFill>
                  <a:srgbClr val="D933B9"/>
                </a:solidFill>
              </a:rPr>
              <a:t>         -  ข้อมูลแจ้งการเลยกำหนดจากวันที่ประมาณที่จะต้องทำงานในแต่ละกระบวนการผลิต</a:t>
            </a: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FF0E0BA-CD3A-48B7-B3E0-4E128E417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3872" r="9155" b="7894"/>
          <a:stretch/>
        </p:blipFill>
        <p:spPr bwMode="auto">
          <a:xfrm>
            <a:off x="268329" y="2708920"/>
            <a:ext cx="230798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7210A-1DF1-49B7-9474-3AAAD6FEBB1C}"/>
              </a:ext>
            </a:extLst>
          </p:cNvPr>
          <p:cNvSpPr/>
          <p:nvPr/>
        </p:nvSpPr>
        <p:spPr>
          <a:xfrm>
            <a:off x="268329" y="4653136"/>
            <a:ext cx="2307984" cy="432048"/>
          </a:xfrm>
          <a:prstGeom prst="rect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4EE36-D56D-43A7-8C3E-C082914D3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"/>
          <a:stretch/>
        </p:blipFill>
        <p:spPr>
          <a:xfrm>
            <a:off x="2761308" y="3068960"/>
            <a:ext cx="9168843" cy="3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2C3F68-B75C-4EEA-BD77-1E285BA5B4B9}"/>
              </a:ext>
            </a:extLst>
          </p:cNvPr>
          <p:cNvSpPr txBox="1"/>
          <p:nvPr/>
        </p:nvSpPr>
        <p:spPr>
          <a:xfrm>
            <a:off x="621804" y="92062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การดูสถานะเครื่องจักรที่ไม่ได้ทำงาน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</a:t>
            </a:r>
            <a:r>
              <a:rPr lang="en-GB" dirty="0">
                <a:solidFill>
                  <a:srgbClr val="D933B9"/>
                </a:solidFill>
              </a:rPr>
              <a:t>Monitoring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None-Working Work </a:t>
            </a:r>
            <a:r>
              <a:rPr lang="en-GB" dirty="0" err="1">
                <a:solidFill>
                  <a:srgbClr val="D933B9"/>
                </a:solidFill>
              </a:rPr>
              <a:t>Center</a:t>
            </a:r>
            <a:endParaRPr lang="th-TH" dirty="0">
              <a:solidFill>
                <a:srgbClr val="D933B9"/>
              </a:solidFill>
            </a:endParaRPr>
          </a:p>
          <a:p>
            <a:endParaRPr lang="en-US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ABB936EF-5443-4073-B4C1-277DB533B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3872" r="9155" b="7894"/>
          <a:stretch/>
        </p:blipFill>
        <p:spPr bwMode="auto">
          <a:xfrm>
            <a:off x="268329" y="2708920"/>
            <a:ext cx="230798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6B5B2-6F3E-462D-922F-5867177D8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"/>
          <a:stretch/>
        </p:blipFill>
        <p:spPr>
          <a:xfrm>
            <a:off x="2679334" y="2420888"/>
            <a:ext cx="9241164" cy="37193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2DE2F8-A8E3-43FA-AEFE-0BDDE49CA45B}"/>
              </a:ext>
            </a:extLst>
          </p:cNvPr>
          <p:cNvSpPr/>
          <p:nvPr/>
        </p:nvSpPr>
        <p:spPr>
          <a:xfrm>
            <a:off x="268329" y="5085184"/>
            <a:ext cx="2307984" cy="432048"/>
          </a:xfrm>
          <a:prstGeom prst="rect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2C3F68-B75C-4EEA-BD77-1E285BA5B4B9}"/>
              </a:ext>
            </a:extLst>
          </p:cNvPr>
          <p:cNvSpPr txBox="1"/>
          <p:nvPr/>
        </p:nvSpPr>
        <p:spPr>
          <a:xfrm>
            <a:off x="693811" y="778815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การดูรายงานเครื่องจักร และพนักงานที่ทำงานเกินเวลา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</a:t>
            </a:r>
            <a:r>
              <a:rPr lang="en-GB" dirty="0">
                <a:solidFill>
                  <a:srgbClr val="D933B9"/>
                </a:solidFill>
              </a:rPr>
              <a:t>Report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Overtime Table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เลือกเดือน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แถบ </a:t>
            </a:r>
            <a:r>
              <a:rPr lang="en-GB" dirty="0">
                <a:solidFill>
                  <a:srgbClr val="D933B9"/>
                </a:solidFill>
              </a:rPr>
              <a:t>Overtime Operator – </a:t>
            </a:r>
            <a:r>
              <a:rPr lang="th-TH" dirty="0">
                <a:solidFill>
                  <a:srgbClr val="D933B9"/>
                </a:solidFill>
              </a:rPr>
              <a:t>ส่วนของพนักงาน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แถบ </a:t>
            </a:r>
            <a:r>
              <a:rPr lang="en-GB" dirty="0">
                <a:solidFill>
                  <a:srgbClr val="D933B9"/>
                </a:solidFill>
              </a:rPr>
              <a:t>Overtime </a:t>
            </a:r>
            <a:r>
              <a:rPr lang="en-GB" dirty="0" err="1">
                <a:solidFill>
                  <a:srgbClr val="D933B9"/>
                </a:solidFill>
              </a:rPr>
              <a:t>Workcenter</a:t>
            </a:r>
            <a:r>
              <a:rPr lang="en-GB" dirty="0">
                <a:solidFill>
                  <a:srgbClr val="D933B9"/>
                </a:solidFill>
              </a:rPr>
              <a:t> </a:t>
            </a:r>
            <a:r>
              <a:rPr lang="en-US" dirty="0">
                <a:solidFill>
                  <a:srgbClr val="D933B9"/>
                </a:solidFill>
              </a:rPr>
              <a:t>– </a:t>
            </a:r>
            <a:r>
              <a:rPr lang="th-TH" dirty="0">
                <a:solidFill>
                  <a:srgbClr val="D933B9"/>
                </a:solidFill>
              </a:rPr>
              <a:t>ส่วนของเครื่องจักรอัตโนมัติ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DF411-7C7E-499A-A98C-94DCDD24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9" y="3017561"/>
            <a:ext cx="2305050" cy="2800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2603E-4985-44D3-94B3-CFD383BEF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7" b="-168"/>
          <a:stretch/>
        </p:blipFill>
        <p:spPr>
          <a:xfrm>
            <a:off x="2843115" y="2982842"/>
            <a:ext cx="8806849" cy="3672407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F57E524-B4C2-4CCB-82E2-66BD534756C8}"/>
              </a:ext>
            </a:extLst>
          </p:cNvPr>
          <p:cNvSpPr/>
          <p:nvPr/>
        </p:nvSpPr>
        <p:spPr>
          <a:xfrm rot="5400000">
            <a:off x="4006180" y="2924944"/>
            <a:ext cx="360040" cy="1656184"/>
          </a:xfrm>
          <a:prstGeom prst="leftBrace">
            <a:avLst>
              <a:gd name="adj1" fmla="val 8333"/>
              <a:gd name="adj2" fmla="val 506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E33DD-5E39-42D8-9867-DC1518FA7D41}"/>
              </a:ext>
            </a:extLst>
          </p:cNvPr>
          <p:cNvSpPr/>
          <p:nvPr/>
        </p:nvSpPr>
        <p:spPr>
          <a:xfrm>
            <a:off x="245359" y="3537012"/>
            <a:ext cx="2307984" cy="432048"/>
          </a:xfrm>
          <a:prstGeom prst="rect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2C3F68-B75C-4EEA-BD77-1E285BA5B4B9}"/>
              </a:ext>
            </a:extLst>
          </p:cNvPr>
          <p:cNvSpPr txBox="1"/>
          <p:nvPr/>
        </p:nvSpPr>
        <p:spPr>
          <a:xfrm>
            <a:off x="1053852" y="112474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การดูรายงานการบันทึกเวลาการทำงาน </a:t>
            </a:r>
            <a:r>
              <a:rPr lang="en-GB" dirty="0">
                <a:solidFill>
                  <a:srgbClr val="D933B9"/>
                </a:solidFill>
              </a:rPr>
              <a:t>Manual Report </a:t>
            </a:r>
            <a:r>
              <a:rPr lang="th-TH" dirty="0">
                <a:solidFill>
                  <a:srgbClr val="D933B9"/>
                </a:solidFill>
              </a:rPr>
              <a:t>กรณีลืมออกจากระบบ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</a:t>
            </a:r>
            <a:r>
              <a:rPr lang="en-GB" dirty="0">
                <a:solidFill>
                  <a:srgbClr val="D933B9"/>
                </a:solidFill>
              </a:rPr>
              <a:t>Report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Manual Report</a:t>
            </a:r>
            <a:endParaRPr lang="th-TH" dirty="0">
              <a:solidFill>
                <a:srgbClr val="D933B9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58797-DEC7-41E6-83FC-A9A5D630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3" y="2471782"/>
            <a:ext cx="2305050" cy="2800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973A9F-7A20-4FC2-9489-6FB797EC0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"/>
          <a:stretch/>
        </p:blipFill>
        <p:spPr>
          <a:xfrm>
            <a:off x="2854846" y="3337736"/>
            <a:ext cx="9195581" cy="2979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DD1D67-2EA2-4CE0-835B-EB4741DD4AC2}"/>
              </a:ext>
            </a:extLst>
          </p:cNvPr>
          <p:cNvSpPr/>
          <p:nvPr/>
        </p:nvSpPr>
        <p:spPr>
          <a:xfrm>
            <a:off x="287889" y="3439909"/>
            <a:ext cx="2307984" cy="432048"/>
          </a:xfrm>
          <a:prstGeom prst="rect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2C3F68-B75C-4EEA-BD77-1E285BA5B4B9}"/>
              </a:ext>
            </a:extLst>
          </p:cNvPr>
          <p:cNvSpPr txBox="1"/>
          <p:nvPr/>
        </p:nvSpPr>
        <p:spPr>
          <a:xfrm>
            <a:off x="1053852" y="1124744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การดูรายงาน </a:t>
            </a:r>
            <a:r>
              <a:rPr lang="en-GB" dirty="0">
                <a:solidFill>
                  <a:srgbClr val="D933B9"/>
                </a:solidFill>
              </a:rPr>
              <a:t>Production Order </a:t>
            </a:r>
            <a:r>
              <a:rPr lang="th-TH" dirty="0">
                <a:solidFill>
                  <a:srgbClr val="D933B9"/>
                </a:solidFill>
              </a:rPr>
              <a:t>ที่เสร็จสมบูรณ์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</a:t>
            </a:r>
            <a:r>
              <a:rPr lang="en-GB" dirty="0">
                <a:solidFill>
                  <a:srgbClr val="D933B9"/>
                </a:solidFill>
              </a:rPr>
              <a:t>Report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Completed Production order</a:t>
            </a:r>
          </a:p>
          <a:p>
            <a:endParaRPr lang="en-GB" dirty="0">
              <a:solidFill>
                <a:srgbClr val="D933B9"/>
              </a:solidFill>
            </a:endParaRPr>
          </a:p>
          <a:p>
            <a:r>
              <a:rPr lang="en-GB" dirty="0">
                <a:solidFill>
                  <a:srgbClr val="D933B9"/>
                </a:solidFill>
              </a:rPr>
              <a:t>	</a:t>
            </a:r>
            <a:r>
              <a:rPr lang="th-TH" dirty="0">
                <a:solidFill>
                  <a:srgbClr val="D933B9"/>
                </a:solidFill>
              </a:rPr>
              <a:t>จะมีข้อมูลแจ้งวันที่เริ่ม  และวันที่เสร็จ  ระยะเวลาที่ใช้ทำงานทั้งหมดกี่วัน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58797-DEC7-41E6-83FC-A9A5D630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578756"/>
            <a:ext cx="2305050" cy="2800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D065A-63E7-44A6-BD99-20BAC7E26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" b="5013"/>
          <a:stretch/>
        </p:blipFill>
        <p:spPr>
          <a:xfrm>
            <a:off x="2494805" y="4333082"/>
            <a:ext cx="9668403" cy="23624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BE3EA-4354-48D8-B3B2-E084C80E450C}"/>
              </a:ext>
            </a:extLst>
          </p:cNvPr>
          <p:cNvSpPr/>
          <p:nvPr/>
        </p:nvSpPr>
        <p:spPr>
          <a:xfrm>
            <a:off x="189756" y="4005064"/>
            <a:ext cx="2307984" cy="432048"/>
          </a:xfrm>
          <a:prstGeom prst="rect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2C3F68-B75C-4EEA-BD77-1E285BA5B4B9}"/>
              </a:ext>
            </a:extLst>
          </p:cNvPr>
          <p:cNvSpPr txBox="1"/>
          <p:nvPr/>
        </p:nvSpPr>
        <p:spPr>
          <a:xfrm>
            <a:off x="477788" y="879917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D933B9"/>
                </a:solidFill>
              </a:rPr>
              <a:t>การดูรายงานเครื่องจักรทำงาน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Report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</a:t>
            </a:r>
            <a:r>
              <a:rPr lang="en-GB" dirty="0">
                <a:solidFill>
                  <a:srgbClr val="D933B9"/>
                </a:solidFill>
              </a:rPr>
              <a:t> AB Graph</a:t>
            </a:r>
            <a:endParaRPr lang="th-TH" dirty="0">
              <a:solidFill>
                <a:srgbClr val="D933B9"/>
              </a:solidFill>
            </a:endParaRP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เลือก เครื่องจักร เลือกเดือน</a:t>
            </a:r>
          </a:p>
          <a:p>
            <a:pPr marL="342900" indent="-342900"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ด้านข้างจะมีแถบซึ่งจะแสดงจำนวนชั่วโมงเวลาที่ใช้ของเครื่องจักร</a:t>
            </a: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buAutoNum type="arabicPeriod"/>
            </a:pPr>
            <a:endParaRPr lang="en-GB" dirty="0">
              <a:solidFill>
                <a:srgbClr val="D933B9"/>
              </a:solidFill>
            </a:endParaRPr>
          </a:p>
          <a:p>
            <a:r>
              <a:rPr lang="en-GB" dirty="0">
                <a:solidFill>
                  <a:srgbClr val="D933B9"/>
                </a:solidFill>
              </a:rPr>
              <a:t>	</a:t>
            </a:r>
            <a:r>
              <a:rPr lang="th-TH" dirty="0">
                <a:solidFill>
                  <a:srgbClr val="D933B9"/>
                </a:solidFill>
              </a:rPr>
              <a:t>แสดงข้อมูลเวลาที่เครื่องจักรทำงาน แยก </a:t>
            </a:r>
            <a:r>
              <a:rPr lang="en-GB" dirty="0">
                <a:solidFill>
                  <a:srgbClr val="D933B9"/>
                </a:solidFill>
              </a:rPr>
              <a:t>Setup , working </a:t>
            </a:r>
            <a:r>
              <a:rPr lang="th-TH" dirty="0">
                <a:solidFill>
                  <a:srgbClr val="D933B9"/>
                </a:solidFill>
              </a:rPr>
              <a:t>แยกตามวัน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58797-DEC7-41E6-83FC-A9A5D630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2" y="2942588"/>
            <a:ext cx="2305050" cy="2800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7BBC6D-7922-4B1E-A8A8-59BC993B4D6B}"/>
              </a:ext>
            </a:extLst>
          </p:cNvPr>
          <p:cNvSpPr/>
          <p:nvPr/>
        </p:nvSpPr>
        <p:spPr>
          <a:xfrm>
            <a:off x="187495" y="5310890"/>
            <a:ext cx="2307984" cy="432048"/>
          </a:xfrm>
          <a:prstGeom prst="rect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D89B9-F5A8-444A-BF2C-35F59C0F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2942588"/>
            <a:ext cx="9527162" cy="38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BE12C-6F5E-457C-BA76-99B2374C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817296"/>
            <a:ext cx="11329674" cy="501691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F39ED29-74C9-4499-9D43-34DFCA547C95}"/>
              </a:ext>
            </a:extLst>
          </p:cNvPr>
          <p:cNvSpPr/>
          <p:nvPr/>
        </p:nvSpPr>
        <p:spPr>
          <a:xfrm>
            <a:off x="909836" y="2564904"/>
            <a:ext cx="648072" cy="360040"/>
          </a:xfrm>
          <a:prstGeom prst="ellipse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0758712-A495-4B8E-ABD2-87B39FCC97D6}"/>
              </a:ext>
            </a:extLst>
          </p:cNvPr>
          <p:cNvSpPr txBox="1">
            <a:spLocks/>
          </p:cNvSpPr>
          <p:nvPr/>
        </p:nvSpPr>
        <p:spPr>
          <a:xfrm>
            <a:off x="4366220" y="4077072"/>
            <a:ext cx="6288832" cy="24482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solidFill>
                  <a:srgbClr val="D933B9"/>
                </a:solidFill>
              </a:rPr>
              <a:t>Tap</a:t>
            </a:r>
            <a:r>
              <a:rPr lang="en-US" sz="1800" dirty="0">
                <a:solidFill>
                  <a:srgbClr val="D933B9"/>
                </a:solidFill>
              </a:rPr>
              <a:t> – Operation </a:t>
            </a:r>
            <a:r>
              <a:rPr lang="th-TH" sz="1800" dirty="0">
                <a:solidFill>
                  <a:srgbClr val="D933B9"/>
                </a:solidFill>
              </a:rPr>
              <a:t>จะมีรายละเอียด</a:t>
            </a:r>
          </a:p>
          <a:p>
            <a:endParaRPr lang="en-US" sz="1800" dirty="0">
              <a:solidFill>
                <a:srgbClr val="D933B9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sz="1800" dirty="0">
                <a:solidFill>
                  <a:srgbClr val="D933B9"/>
                </a:solidFill>
              </a:rPr>
              <a:t>Production Order</a:t>
            </a:r>
            <a:r>
              <a:rPr lang="en-US" sz="1800" dirty="0">
                <a:solidFill>
                  <a:srgbClr val="D933B9"/>
                </a:solidFill>
              </a:rPr>
              <a:t> </a:t>
            </a:r>
            <a:r>
              <a:rPr lang="th-TH" sz="1800" dirty="0">
                <a:solidFill>
                  <a:srgbClr val="D933B9"/>
                </a:solidFill>
              </a:rPr>
              <a:t>เลขที่ของงานที่ผลิต</a:t>
            </a:r>
          </a:p>
          <a:p>
            <a:pPr marL="457200" indent="-457200">
              <a:buFontTx/>
              <a:buChar char="-"/>
            </a:pPr>
            <a:r>
              <a:rPr lang="en-GB" sz="1800" dirty="0">
                <a:solidFill>
                  <a:srgbClr val="D933B9"/>
                </a:solidFill>
              </a:rPr>
              <a:t>Operation </a:t>
            </a:r>
            <a:r>
              <a:rPr lang="th-TH" sz="1800" dirty="0">
                <a:solidFill>
                  <a:srgbClr val="D933B9"/>
                </a:solidFill>
              </a:rPr>
              <a:t>ลำดับที่</a:t>
            </a:r>
          </a:p>
          <a:p>
            <a:pPr marL="457200" indent="-457200">
              <a:buFontTx/>
              <a:buChar char="-"/>
            </a:pPr>
            <a:r>
              <a:rPr lang="en-GB" sz="1800" dirty="0">
                <a:solidFill>
                  <a:srgbClr val="D933B9"/>
                </a:solidFill>
              </a:rPr>
              <a:t>Work </a:t>
            </a:r>
            <a:r>
              <a:rPr lang="en-GB" sz="1800" dirty="0" err="1">
                <a:solidFill>
                  <a:srgbClr val="D933B9"/>
                </a:solidFill>
              </a:rPr>
              <a:t>center</a:t>
            </a:r>
            <a:r>
              <a:rPr lang="en-GB" sz="1800" dirty="0">
                <a:solidFill>
                  <a:srgbClr val="D933B9"/>
                </a:solidFill>
              </a:rPr>
              <a:t> </a:t>
            </a:r>
            <a:r>
              <a:rPr lang="th-TH" sz="1800" dirty="0">
                <a:solidFill>
                  <a:srgbClr val="D933B9"/>
                </a:solidFill>
              </a:rPr>
              <a:t>กระบวนการผลิต</a:t>
            </a:r>
          </a:p>
          <a:p>
            <a:pPr marL="457200" indent="-457200">
              <a:buFontTx/>
              <a:buChar char="-"/>
            </a:pPr>
            <a:r>
              <a:rPr lang="th-TH" sz="1800" dirty="0">
                <a:solidFill>
                  <a:srgbClr val="D933B9"/>
                </a:solidFill>
              </a:rPr>
              <a:t>ประมาณวันที่เริ่มทำ</a:t>
            </a:r>
          </a:p>
          <a:p>
            <a:pPr marL="457200" indent="-457200">
              <a:buFontTx/>
              <a:buChar char="-"/>
            </a:pPr>
            <a:r>
              <a:rPr lang="th-TH" sz="1800" dirty="0">
                <a:solidFill>
                  <a:srgbClr val="D933B9"/>
                </a:solidFill>
              </a:rPr>
              <a:t>ประมาณวันที่จะทำเสร็จ</a:t>
            </a:r>
            <a:endParaRPr lang="en-GB" sz="1800" dirty="0">
              <a:solidFill>
                <a:srgbClr val="D933B9"/>
              </a:solidFill>
            </a:endParaRPr>
          </a:p>
          <a:p>
            <a:endParaRPr lang="en-US" sz="1800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5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29576A-7A70-4206-8EFF-830AEB652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6" t="5561"/>
          <a:stretch/>
        </p:blipFill>
        <p:spPr>
          <a:xfrm>
            <a:off x="261765" y="1196752"/>
            <a:ext cx="4212468" cy="54235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135EE74-25D1-4E7B-A1C2-794017CE6B08}"/>
              </a:ext>
            </a:extLst>
          </p:cNvPr>
          <p:cNvSpPr/>
          <p:nvPr/>
        </p:nvSpPr>
        <p:spPr>
          <a:xfrm>
            <a:off x="1143863" y="1988840"/>
            <a:ext cx="1224136" cy="504056"/>
          </a:xfrm>
          <a:prstGeom prst="ellipse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591F88D-DA87-42FC-B62E-87FE1C4D12F8}"/>
              </a:ext>
            </a:extLst>
          </p:cNvPr>
          <p:cNvSpPr txBox="1">
            <a:spLocks/>
          </p:cNvSpPr>
          <p:nvPr/>
        </p:nvSpPr>
        <p:spPr>
          <a:xfrm>
            <a:off x="4798268" y="1556792"/>
            <a:ext cx="6984776" cy="24482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solidFill>
                  <a:srgbClr val="D933B9"/>
                </a:solidFill>
              </a:rPr>
              <a:t>Tap</a:t>
            </a:r>
            <a:r>
              <a:rPr lang="en-US" sz="1800" dirty="0">
                <a:solidFill>
                  <a:srgbClr val="D933B9"/>
                </a:solidFill>
              </a:rPr>
              <a:t> –</a:t>
            </a:r>
            <a:r>
              <a:rPr lang="en-GB" sz="1800" dirty="0">
                <a:solidFill>
                  <a:srgbClr val="D933B9"/>
                </a:solidFill>
              </a:rPr>
              <a:t> </a:t>
            </a:r>
            <a:r>
              <a:rPr lang="en-GB" sz="1800" dirty="0" err="1">
                <a:solidFill>
                  <a:srgbClr val="D933B9"/>
                </a:solidFill>
              </a:rPr>
              <a:t>Procution</a:t>
            </a:r>
            <a:r>
              <a:rPr lang="en-GB" sz="1800" dirty="0">
                <a:solidFill>
                  <a:srgbClr val="D933B9"/>
                </a:solidFill>
              </a:rPr>
              <a:t> Order </a:t>
            </a:r>
            <a:r>
              <a:rPr lang="th-TH" sz="1800" dirty="0">
                <a:solidFill>
                  <a:srgbClr val="D933B9"/>
                </a:solidFill>
              </a:rPr>
              <a:t>จะมีรายละเอียดเกี่ยวกับงาน</a:t>
            </a:r>
          </a:p>
          <a:p>
            <a:endParaRPr lang="en-US" sz="1800" dirty="0">
              <a:solidFill>
                <a:srgbClr val="D933B9"/>
              </a:solidFill>
            </a:endParaRPr>
          </a:p>
          <a:p>
            <a:pPr marL="457200" indent="-457200">
              <a:buFontTx/>
              <a:buChar char="-"/>
            </a:pPr>
            <a:r>
              <a:rPr lang="th-TH" sz="1800" dirty="0">
                <a:solidFill>
                  <a:srgbClr val="D933B9"/>
                </a:solidFill>
              </a:rPr>
              <a:t>จำนวนชิ้นงานทั้งหมด</a:t>
            </a:r>
          </a:p>
          <a:p>
            <a:pPr marL="457200" indent="-457200">
              <a:buFontTx/>
              <a:buChar char="-"/>
            </a:pPr>
            <a:r>
              <a:rPr lang="th-TH" sz="1800" dirty="0">
                <a:solidFill>
                  <a:srgbClr val="D933B9"/>
                </a:solidFill>
              </a:rPr>
              <a:t>ชื่อชิ้นงาน</a:t>
            </a:r>
          </a:p>
          <a:p>
            <a:pPr marL="457200" indent="-457200">
              <a:buFontTx/>
              <a:buChar char="-"/>
            </a:pPr>
            <a:r>
              <a:rPr lang="th-TH" sz="1800" dirty="0">
                <a:solidFill>
                  <a:srgbClr val="D933B9"/>
                </a:solidFill>
              </a:rPr>
              <a:t>เลขที่ขาย</a:t>
            </a:r>
          </a:p>
          <a:p>
            <a:pPr marL="457200" indent="-457200">
              <a:buFontTx/>
              <a:buChar char="-"/>
            </a:pPr>
            <a:r>
              <a:rPr lang="th-TH" sz="1800" dirty="0">
                <a:solidFill>
                  <a:srgbClr val="D933B9"/>
                </a:solidFill>
              </a:rPr>
              <a:t>จำนวนขาย</a:t>
            </a:r>
          </a:p>
          <a:p>
            <a:pPr marL="457200" indent="-457200">
              <a:buFontTx/>
              <a:buChar char="-"/>
            </a:pPr>
            <a:r>
              <a:rPr lang="th-TH" sz="1800" dirty="0">
                <a:solidFill>
                  <a:srgbClr val="D933B9"/>
                </a:solidFill>
              </a:rPr>
              <a:t>ชื่อลูกค้า </a:t>
            </a:r>
            <a:r>
              <a:rPr lang="en-GB" sz="1800" dirty="0">
                <a:solidFill>
                  <a:srgbClr val="D933B9"/>
                </a:solidFill>
              </a:rPr>
              <a:t> </a:t>
            </a:r>
            <a:endParaRPr lang="th-TH" sz="1800" dirty="0">
              <a:solidFill>
                <a:srgbClr val="D933B9"/>
              </a:solidFill>
            </a:endParaRPr>
          </a:p>
          <a:p>
            <a:pPr marL="457200" indent="-457200">
              <a:buFontTx/>
              <a:buChar char="-"/>
            </a:pPr>
            <a:endParaRPr lang="th-TH" sz="1800" dirty="0">
              <a:solidFill>
                <a:srgbClr val="D933B9"/>
              </a:solidFill>
            </a:endParaRPr>
          </a:p>
          <a:p>
            <a:endParaRPr lang="en-US" sz="1800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5C092-9FD8-4B5E-BE25-73991878C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8" t="9054" r="5379"/>
          <a:stretch/>
        </p:blipFill>
        <p:spPr>
          <a:xfrm>
            <a:off x="261764" y="1457392"/>
            <a:ext cx="6103782" cy="489654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B36180E-EFB8-472E-A785-F579893882DC}"/>
              </a:ext>
            </a:extLst>
          </p:cNvPr>
          <p:cNvSpPr/>
          <p:nvPr/>
        </p:nvSpPr>
        <p:spPr>
          <a:xfrm>
            <a:off x="3214092" y="2852936"/>
            <a:ext cx="1124573" cy="576064"/>
          </a:xfrm>
          <a:prstGeom prst="ellipse">
            <a:avLst/>
          </a:prstGeom>
          <a:noFill/>
          <a:ln w="57150">
            <a:solidFill>
              <a:srgbClr val="D9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F81CA36-88B3-4418-A6FF-E9893C23AC9D}"/>
              </a:ext>
            </a:extLst>
          </p:cNvPr>
          <p:cNvSpPr txBox="1">
            <a:spLocks/>
          </p:cNvSpPr>
          <p:nvPr/>
        </p:nvSpPr>
        <p:spPr>
          <a:xfrm>
            <a:off x="6379299" y="2564904"/>
            <a:ext cx="4035593" cy="1080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solidFill>
                  <a:srgbClr val="D933B9"/>
                </a:solidFill>
              </a:rPr>
              <a:t>Tap</a:t>
            </a:r>
            <a:r>
              <a:rPr lang="en-US" sz="1800" dirty="0">
                <a:solidFill>
                  <a:srgbClr val="D933B9"/>
                </a:solidFill>
              </a:rPr>
              <a:t> –</a:t>
            </a:r>
            <a:r>
              <a:rPr lang="en-GB" sz="1800" dirty="0">
                <a:solidFill>
                  <a:srgbClr val="D933B9"/>
                </a:solidFill>
              </a:rPr>
              <a:t> Structure </a:t>
            </a:r>
          </a:p>
          <a:p>
            <a:endParaRPr lang="th-TH" sz="1800" dirty="0">
              <a:solidFill>
                <a:srgbClr val="D933B9"/>
              </a:solidFill>
            </a:endParaRPr>
          </a:p>
          <a:p>
            <a:r>
              <a:rPr lang="th-TH" sz="1800" dirty="0">
                <a:solidFill>
                  <a:srgbClr val="D933B9"/>
                </a:solidFill>
              </a:rPr>
              <a:t>จะบอกกระบวนการผลิต</a:t>
            </a:r>
            <a:r>
              <a:rPr lang="en-GB" sz="1800" dirty="0">
                <a:solidFill>
                  <a:srgbClr val="D933B9"/>
                </a:solidFill>
              </a:rPr>
              <a:t> </a:t>
            </a:r>
            <a:r>
              <a:rPr lang="th-TH" sz="1800" dirty="0">
                <a:solidFill>
                  <a:srgbClr val="D933B9"/>
                </a:solidFill>
              </a:rPr>
              <a:t>และลำดับขั้นตอนทั้งหมดของงาน</a:t>
            </a:r>
            <a:endParaRPr lang="en-US" sz="1800" dirty="0">
              <a:solidFill>
                <a:srgbClr val="D933B9"/>
              </a:solidFill>
            </a:endParaRPr>
          </a:p>
          <a:p>
            <a:pPr marL="457200" indent="-457200">
              <a:buFontTx/>
              <a:buChar char="-"/>
            </a:pPr>
            <a:endParaRPr lang="th-TH" sz="1800" dirty="0">
              <a:solidFill>
                <a:srgbClr val="D933B9"/>
              </a:solidFill>
            </a:endParaRPr>
          </a:p>
          <a:p>
            <a:endParaRPr lang="en-US" sz="1800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285DE-A90B-4710-811F-55047F354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" r="1945" b="18376"/>
          <a:stretch/>
        </p:blipFill>
        <p:spPr>
          <a:xfrm>
            <a:off x="117748" y="1700808"/>
            <a:ext cx="8305984" cy="2361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2183B-1E0A-4A81-8DEE-AFDEE6ABF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" t="8198" r="959"/>
          <a:stretch/>
        </p:blipFill>
        <p:spPr>
          <a:xfrm>
            <a:off x="2205980" y="4149080"/>
            <a:ext cx="8208912" cy="2495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77CA2-CE4C-4530-A8DD-C341F4BE072C}"/>
              </a:ext>
            </a:extLst>
          </p:cNvPr>
          <p:cNvSpPr txBox="1"/>
          <p:nvPr/>
        </p:nvSpPr>
        <p:spPr>
          <a:xfrm>
            <a:off x="8843849" y="622682"/>
            <a:ext cx="3142085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กระบวนการผลิตที่ไม่มีเครื่องจักร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ให้กรอกรหัสพนักงาน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กดปุ่ม </a:t>
            </a:r>
            <a:r>
              <a:rPr lang="en-GB" dirty="0">
                <a:solidFill>
                  <a:srgbClr val="D933B9"/>
                </a:solidFill>
              </a:rPr>
              <a:t>Start Work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งานเสร็จกด</a:t>
            </a:r>
            <a:r>
              <a:rPr lang="en-GB" dirty="0">
                <a:solidFill>
                  <a:srgbClr val="D933B9"/>
                </a:solidFill>
              </a:rPr>
              <a:t> Stop Working</a:t>
            </a:r>
            <a:endParaRPr lang="en-US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7D26D-14E4-4160-A94D-D979D352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5" y="2690722"/>
            <a:ext cx="10729192" cy="3993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55840-44B2-44C9-8902-515C37FA4E27}"/>
              </a:ext>
            </a:extLst>
          </p:cNvPr>
          <p:cNvSpPr txBox="1"/>
          <p:nvPr/>
        </p:nvSpPr>
        <p:spPr>
          <a:xfrm>
            <a:off x="7390556" y="548680"/>
            <a:ext cx="4608512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กระบวนการผลิตที่มีเครื่องจักร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ใส่หมายเลขเครื่องจักร เสร็จกด </a:t>
            </a:r>
            <a:r>
              <a:rPr lang="en-GB" dirty="0">
                <a:solidFill>
                  <a:srgbClr val="D933B9"/>
                </a:solidFill>
              </a:rPr>
              <a:t>add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ใส่รหัสพนักงาน เสร็จกด</a:t>
            </a:r>
            <a:r>
              <a:rPr lang="en-GB" dirty="0">
                <a:solidFill>
                  <a:srgbClr val="D933B9"/>
                </a:solidFill>
              </a:rPr>
              <a:t> Start setup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หลังจาก</a:t>
            </a:r>
            <a:r>
              <a:rPr lang="en-GB" dirty="0">
                <a:solidFill>
                  <a:srgbClr val="D933B9"/>
                </a:solidFill>
              </a:rPr>
              <a:t> setup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เสร็จให้กด </a:t>
            </a:r>
            <a:r>
              <a:rPr lang="en-GB" dirty="0">
                <a:solidFill>
                  <a:srgbClr val="D933B9"/>
                </a:solidFill>
              </a:rPr>
              <a:t>Start working </a:t>
            </a:r>
            <a:r>
              <a:rPr lang="th-TH" dirty="0">
                <a:solidFill>
                  <a:srgbClr val="D933B9"/>
                </a:solidFill>
              </a:rPr>
              <a:t>เพื่อเริ่มทำงาน</a:t>
            </a:r>
          </a:p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    </a:t>
            </a:r>
            <a:r>
              <a:rPr lang="en-GB" dirty="0">
                <a:solidFill>
                  <a:srgbClr val="D933B9"/>
                </a:solidFill>
              </a:rPr>
              <a:t>- </a:t>
            </a:r>
            <a:r>
              <a:rPr lang="th-TH" dirty="0">
                <a:solidFill>
                  <a:srgbClr val="D933B9"/>
                </a:solidFill>
              </a:rPr>
              <a:t>กรณีที่ไม่ได้ทำงานต่อให้กด  </a:t>
            </a:r>
            <a:r>
              <a:rPr lang="en-GB" dirty="0">
                <a:solidFill>
                  <a:srgbClr val="D933B9"/>
                </a:solidFill>
              </a:rPr>
              <a:t>Stop Setup &amp; Exit</a:t>
            </a:r>
            <a:endParaRPr lang="th-TH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    - และใส่รหัสพนักงานที่ต้องทำงานต่อ เสร็จแล้วกด </a:t>
            </a:r>
            <a:r>
              <a:rPr lang="en-GB" dirty="0">
                <a:solidFill>
                  <a:srgbClr val="D933B9"/>
                </a:solidFill>
              </a:rPr>
              <a:t>Start Working</a:t>
            </a:r>
            <a:endParaRPr lang="th-TH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4. งานเสร็จกด </a:t>
            </a:r>
            <a:r>
              <a:rPr lang="en-GB" dirty="0">
                <a:solidFill>
                  <a:srgbClr val="D933B9"/>
                </a:solidFill>
              </a:rPr>
              <a:t>Stop</a:t>
            </a:r>
          </a:p>
          <a:p>
            <a:pPr>
              <a:lnSpc>
                <a:spcPct val="90000"/>
              </a:lnSpc>
            </a:pP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th-TH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7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86DF7-A96C-465C-8988-A2F5FA9AEB6C}"/>
              </a:ext>
            </a:extLst>
          </p:cNvPr>
          <p:cNvSpPr txBox="1"/>
          <p:nvPr/>
        </p:nvSpPr>
        <p:spPr>
          <a:xfrm>
            <a:off x="7724329" y="908720"/>
            <a:ext cx="4464496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ทำงานเสร็จบันทึกชิ้นงานที่ทำ</a:t>
            </a:r>
            <a:endParaRPr lang="en-GB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th-TH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บันทึกงานดี – งานเสีย กด</a:t>
            </a:r>
            <a:r>
              <a:rPr lang="en-GB" dirty="0">
                <a:solidFill>
                  <a:srgbClr val="D933B9"/>
                </a:solidFill>
              </a:rPr>
              <a:t> confirm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สีน้ำเงิน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กรณีงานเสีย จะต้องระบุเหตุผลทุกครั้งก่อนกด </a:t>
            </a:r>
            <a:r>
              <a:rPr lang="en-GB" dirty="0">
                <a:solidFill>
                  <a:srgbClr val="D933B9"/>
                </a:solidFill>
              </a:rPr>
              <a:t>Confirm</a:t>
            </a:r>
          </a:p>
          <a:p>
            <a:pPr>
              <a:lnSpc>
                <a:spcPct val="90000"/>
              </a:lnSpc>
            </a:pP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th-TH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D933B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7BA25-61CB-4862-8696-791F4B3E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0" y="2425545"/>
            <a:ext cx="6654329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1B045-F470-41DE-8A86-0F624DD46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4" t="2852" r="5175" b="20736"/>
          <a:stretch/>
        </p:blipFill>
        <p:spPr>
          <a:xfrm>
            <a:off x="6814492" y="3861048"/>
            <a:ext cx="523067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B61B0-CF8F-44FD-86F3-714E9A7A1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9" t="30857" r="11442" b="7429"/>
          <a:stretch/>
        </p:blipFill>
        <p:spPr>
          <a:xfrm>
            <a:off x="333772" y="1860708"/>
            <a:ext cx="2736304" cy="576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456FB2-C7B0-4EE7-91A5-59B28BA44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5" t="4183" r="1581" b="5709"/>
          <a:stretch/>
        </p:blipFill>
        <p:spPr>
          <a:xfrm>
            <a:off x="357768" y="2564904"/>
            <a:ext cx="10153128" cy="4020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BE6BF5-2635-45C8-BC82-5490C8E78E87}"/>
              </a:ext>
            </a:extLst>
          </p:cNvPr>
          <p:cNvSpPr txBox="1"/>
          <p:nvPr/>
        </p:nvSpPr>
        <p:spPr>
          <a:xfrm>
            <a:off x="8038628" y="692696"/>
            <a:ext cx="3384376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h-TH" dirty="0">
                <a:solidFill>
                  <a:srgbClr val="D933B9"/>
                </a:solidFill>
              </a:rPr>
              <a:t>การ เพิ่ม กระบวนการผลิต</a:t>
            </a:r>
            <a:endParaRPr lang="en-GB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th-TH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กดปุ่ม </a:t>
            </a:r>
            <a:r>
              <a:rPr lang="en-GB" dirty="0">
                <a:solidFill>
                  <a:srgbClr val="D933B9"/>
                </a:solidFill>
              </a:rPr>
              <a:t>+ Add</a:t>
            </a:r>
            <a:r>
              <a:rPr lang="en-US" dirty="0">
                <a:solidFill>
                  <a:srgbClr val="D933B9"/>
                </a:solidFill>
              </a:rPr>
              <a:t> </a:t>
            </a:r>
            <a:r>
              <a:rPr lang="th-TH" dirty="0">
                <a:solidFill>
                  <a:srgbClr val="D933B9"/>
                </a:solidFill>
              </a:rPr>
              <a:t>สีเขียว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กรอกข้อมูลให้ครบถ้วนตามบล็อกที่แสดง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dirty="0">
                <a:solidFill>
                  <a:srgbClr val="D933B9"/>
                </a:solidFill>
              </a:rPr>
              <a:t>กด</a:t>
            </a:r>
            <a:r>
              <a:rPr lang="en-GB" dirty="0">
                <a:solidFill>
                  <a:srgbClr val="D933B9"/>
                </a:solidFill>
              </a:rPr>
              <a:t> Confirm</a:t>
            </a:r>
            <a:r>
              <a:rPr lang="en-US" dirty="0">
                <a:solidFill>
                  <a:srgbClr val="D933B9"/>
                </a:solidFill>
              </a:rPr>
              <a:t> </a:t>
            </a: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GB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GB" dirty="0">
              <a:solidFill>
                <a:srgbClr val="D933B9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th-TH" dirty="0">
              <a:solidFill>
                <a:srgbClr val="D933B9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D93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.C.S. Groups PPT Standard Templat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ccs.potx  -  Read-Only" id="{5E1A3D2D-D543-4B3A-A47D-AAF25BF1F893}" vid="{F170D3E3-D262-4FD4-BA6E-6BAFE2ACBFB8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C.C.S. Groups PPT Standard Template (1)</Template>
  <TotalTime>447</TotalTime>
  <Words>813</Words>
  <Application>Microsoft Office PowerPoint</Application>
  <PresentationFormat>Custom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Euphemia</vt:lpstr>
      <vt:lpstr>C.C.S. Groups PPT Standard Template (1)</vt:lpstr>
      <vt:lpstr>เข้า Share point กดเลือก Production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SFR MANUAL</dc:title>
  <dc:creator>Warissara  Vivattanakul</dc:creator>
  <cp:lastModifiedBy>Warissara  Vivattanakul</cp:lastModifiedBy>
  <cp:revision>40</cp:revision>
  <dcterms:created xsi:type="dcterms:W3CDTF">2021-12-23T03:49:19Z</dcterms:created>
  <dcterms:modified xsi:type="dcterms:W3CDTF">2022-02-22T04:19:00Z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