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24" r:id="rId3"/>
    <p:sldId id="258" r:id="rId4"/>
    <p:sldId id="259" r:id="rId5"/>
    <p:sldId id="296" r:id="rId6"/>
    <p:sldId id="321" r:id="rId7"/>
    <p:sldId id="322" r:id="rId8"/>
    <p:sldId id="323" r:id="rId9"/>
    <p:sldId id="325" r:id="rId10"/>
    <p:sldId id="260" r:id="rId11"/>
    <p:sldId id="261" r:id="rId12"/>
    <p:sldId id="262" r:id="rId13"/>
    <p:sldId id="263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293" r:id="rId38"/>
    <p:sldId id="295" r:id="rId3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652" autoAdjust="0"/>
  </p:normalViewPr>
  <p:slideViewPr>
    <p:cSldViewPr>
      <p:cViewPr>
        <p:scale>
          <a:sx n="100" d="100"/>
          <a:sy n="100" d="100"/>
        </p:scale>
        <p:origin x="-4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4D7B82F-B4FF-4909-B67B-56952C970070}" type="datetimeFigureOut">
              <a:rPr lang="en-US"/>
              <a:pPr>
                <a:defRPr/>
              </a:pPr>
              <a:t>1/3/2015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ED70D8-3A88-4C4D-A1FB-9BD0C118F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1739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schoolacademy.telerik.com/" TargetMode="External"/><Relationship Id="rId13" Type="http://schemas.openxmlformats.org/officeDocument/2006/relationships/hyperlink" Target="http://codecourse.telerik.com/" TargetMode="External"/><Relationship Id="rId18" Type="http://schemas.openxmlformats.org/officeDocument/2006/relationships/hyperlink" Target="http://www.introprogramming.info/" TargetMode="External"/><Relationship Id="rId3" Type="http://schemas.openxmlformats.org/officeDocument/2006/relationships/hyperlink" Target="http://forums.academy.telerik.com/" TargetMode="External"/><Relationship Id="rId21" Type="http://schemas.openxmlformats.org/officeDocument/2006/relationships/hyperlink" Target="http://csharpfundamentals.telerik.com/" TargetMode="External"/><Relationship Id="rId7" Type="http://schemas.openxmlformats.org/officeDocument/2006/relationships/hyperlink" Target="http://html5course.telerik.com/" TargetMode="External"/><Relationship Id="rId12" Type="http://schemas.openxmlformats.org/officeDocument/2006/relationships/hyperlink" Target="http://www.nakov.com/" TargetMode="External"/><Relationship Id="rId17" Type="http://schemas.openxmlformats.org/officeDocument/2006/relationships/hyperlink" Target="http://mobiledevcourse.telerik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academy.telerik.com/" TargetMode="External"/><Relationship Id="rId20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seocourse.telerik.com/" TargetMode="External"/><Relationship Id="rId11" Type="http://schemas.openxmlformats.org/officeDocument/2006/relationships/hyperlink" Target="http://www.bgcoder.com/" TargetMode="External"/><Relationship Id="rId5" Type="http://schemas.openxmlformats.org/officeDocument/2006/relationships/hyperlink" Target="http://www.telerik-kids.com/" TargetMode="External"/><Relationship Id="rId15" Type="http://schemas.openxmlformats.org/officeDocument/2006/relationships/hyperlink" Target="http://aspnetcourse.telerik.com/" TargetMode="External"/><Relationship Id="rId10" Type="http://schemas.openxmlformats.org/officeDocument/2006/relationships/hyperlink" Target="http://clouddevcourse.telerik.com/" TargetMode="External"/><Relationship Id="rId19" Type="http://schemas.openxmlformats.org/officeDocument/2006/relationships/hyperlink" Target="http://www.minkov.it/" TargetMode="External"/><Relationship Id="rId4" Type="http://schemas.openxmlformats.org/officeDocument/2006/relationships/hyperlink" Target="http://kursove-uroci-knigi-obuchenie-programirane-web-design-csharp.info/" TargetMode="External"/><Relationship Id="rId9" Type="http://schemas.openxmlformats.org/officeDocument/2006/relationships/hyperlink" Target="http://mvccourse.telerik.com/" TargetMode="External"/><Relationship Id="rId14" Type="http://schemas.openxmlformats.org/officeDocument/2006/relationships/hyperlink" Target="http://algoacademy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10FC7-09C4-4479-99A5-0133F346C89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07BF-96DD-4B9F-A8A0-08477D4E39B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20F7C-2AF5-4E10-83C1-2F45773963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" name="TextBox 5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0" name="TextBox 9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1" name="TextBox 10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3" name="TextBox 12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5" name="TextBox 14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6" name="TextBox 15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8" name="TextBox 17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19" name="TextBox 18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0" name="TextBox 19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1" name="TextBox 20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23" name="TextBox 22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25" name="TextBox 24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2363" y="3840163"/>
            <a:ext cx="889000" cy="15700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6" name="TextBox 25">
            <a:hlinkClick r:id="rId5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7" name="TextBox 26">
            <a:hlinkClick r:id="rId6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28" name="TextBox 27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0" name="TextBox 29">
            <a:hlinkClick r:id="rId8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1" name="TextBox 30">
            <a:hlinkClick r:id="rId9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2" name="TextBox 31">
            <a:hlinkClick r:id="rId10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3" name="TextBox 3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4" name="TextBox 3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5" name="TextBox 34">
            <a:hlinkClick r:id="rId13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6" name="TextBox 3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37" name="TextBox 36">
            <a:hlinkClick r:id="rId15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38" name="TextBox 37">
            <a:hlinkClick r:id="rId16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39" name="TextBox 3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40" name="TextBox 3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1" name="TextBox 40">
            <a:hlinkClick r:id="rId19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2" name="TextBox 41">
            <a:hlinkClick r:id="rId20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43" name="TextBox 42">
            <a:hlinkClick r:id="rId21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45" name="TextBox 4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grpSp>
        <p:nvGrpSpPr>
          <p:cNvPr id="3" name="Group 45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47" name="TextBox 46">
              <a:hlinkClick r:id="rId3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48" name="TextBox 47">
  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49" name="TextBox 48">
              <a:hlinkClick r:id="rId5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0" name="TextBox 49">
              <a:hlinkClick r:id="rId6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1" name="TextBox 50">
              <a:hlinkClick r:id="rId7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2" name="TextBox 51">
              <a:hlinkClick r:id="rId8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3" name="TextBox 52">
              <a:hlinkClick r:id="rId9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4" name="TextBox 53">
              <a:hlinkClick r:id="rId10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5" name="TextBox 54">
              <a:hlinkClick r:id="rId11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6" name="TextBox 55">
              <a:hlinkClick r:id="rId12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7" name="TextBox 56">
              <a:hlinkClick r:id="rId13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безплатен курс "Качествен програмен код"</a:t>
              </a:r>
            </a:p>
          </p:txBody>
        </p:sp>
        <p:sp>
          <p:nvSpPr>
            <p:cNvPr id="58" name="TextBox 57">
  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59" name="TextBox 58">
              <a:hlinkClick r:id="rId15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0" name="TextBox 59">
              <a:hlinkClick r:id="rId16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1" name="TextBox 60">
              <a:hlinkClick r:id="rId17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2" name="TextBox 61">
              <a:hlinkClick r:id="rId18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free C# book, безплатна книга C#, книга Java, книга C#</a:t>
              </a:r>
            </a:p>
          </p:txBody>
        </p:sp>
        <p:sp>
          <p:nvSpPr>
            <p:cNvPr id="63" name="TextBox 62">
              <a:hlinkClick r:id="rId19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64" name="TextBox 63">
              <a:hlinkClick r:id="rId20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Николай Костов - блог за програмиране</a:t>
              </a:r>
            </a:p>
          </p:txBody>
        </p:sp>
        <p:sp>
          <p:nvSpPr>
            <p:cNvPr id="65" name="TextBox 64">
              <a:hlinkClick r:id="rId21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a typeface="+mn-ea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a typeface="+mn-ea"/>
              </a:endParaRPr>
            </a:p>
          </p:txBody>
        </p:sp>
      </p:grpSp>
      <p:sp>
        <p:nvSpPr>
          <p:cNvPr id="66" name="TextBox 65">
            <a:hlinkClick r:id="rId3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7" name="TextBox 66">
            <a:hlinkClick r:id="rId5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8" name="TextBox 67">
            <a:hlinkClick r:id="rId6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69" name="TextBox 68">
            <a:hlinkClick r:id="rId7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0" name="TextBox 69">
            <a:hlinkClick r:id="rId8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1" name="TextBox 70">
            <a:hlinkClick r:id="rId9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2" name="TextBox 71">
            <a:hlinkClick r:id="rId10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3" name="TextBox 72">
            <a:hlinkClick r:id="rId11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4" name="TextBox 73">
            <a:hlinkClick r:id="rId12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5" name="TextBox 74">
            <a:hlinkClick r:id="rId13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6" name="TextBox 75">
            <a:hlinkClick r:id="rId14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</a:t>
            </a:r>
          </a:p>
        </p:txBody>
      </p:sp>
      <p:sp>
        <p:nvSpPr>
          <p:cNvPr id="77" name="TextBox 76">
            <a:hlinkClick r:id="rId15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78" name="TextBox 77">
            <a:hlinkClick r:id="rId16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ea typeface="+mn-ea"/>
              </a:rPr>
              <a:t>?</a:t>
            </a:r>
          </a:p>
        </p:txBody>
      </p:sp>
      <p:sp>
        <p:nvSpPr>
          <p:cNvPr id="79" name="TextBox 78">
            <a:hlinkClick r:id="rId17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+mn-ea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+mn-ea"/>
            </a:endParaRPr>
          </a:p>
        </p:txBody>
      </p:sp>
      <p:sp>
        <p:nvSpPr>
          <p:cNvPr id="80" name="TextBox 79">
            <a:hlinkClick r:id="rId18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1" name="TextBox 80">
            <a:hlinkClick r:id="rId19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2" name="TextBox 81">
            <a:hlinkClick r:id="rId20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+mn-ea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ea typeface="+mn-ea"/>
            </a:endParaRPr>
          </a:p>
        </p:txBody>
      </p:sp>
      <p:sp>
        <p:nvSpPr>
          <p:cNvPr id="83" name="TextBox 82">
            <a:hlinkClick r:id="rId21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ea typeface="+mn-ea"/>
              </a:rPr>
              <a:t>?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</a:rPr>
              <a:t>Questions?</a:t>
            </a:r>
          </a:p>
        </p:txBody>
      </p:sp>
      <p:sp>
        <p:nvSpPr>
          <p:cNvPr id="85" name="TextBox 84">
            <a:hlinkClick r:id="rId4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ea typeface="+mn-ea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28BB-51A5-48B2-B5DD-ECD9C513A3B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8247D-C50C-4CF6-9C45-939C027B7DC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56361-E6AF-47C0-AA9F-A25E86ABF28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http://pingo.edu.vn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8C2DE-1DB2-4AE9-81C9-57B089DDF5D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E044-6F63-4E38-B89C-55F1221FD43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4A6F-DBB9-40A1-BE37-7E81EFC1F69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543675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68B5-664D-43E4-9BE6-C2C493D4865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s-ES" dirty="0" smtClean="0"/>
              <a:t>http://pingo.edu.vn </a:t>
            </a: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256382-7206-4800-BBA9-B98ED5B1D16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4"/>
          <p:cNvSpPr txBox="1">
            <a:spLocks/>
          </p:cNvSpPr>
          <p:nvPr/>
        </p:nvSpPr>
        <p:spPr bwMode="auto">
          <a:xfrm>
            <a:off x="457200" y="1760984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PHP Basics - Arrays</a:t>
            </a:r>
          </a:p>
        </p:txBody>
      </p:sp>
      <p:sp>
        <p:nvSpPr>
          <p:cNvPr id="15" name="Subtitle 5"/>
          <p:cNvSpPr txBox="1">
            <a:spLocks/>
          </p:cNvSpPr>
          <p:nvPr/>
        </p:nvSpPr>
        <p:spPr bwMode="auto">
          <a:xfrm>
            <a:off x="457200" y="3240088"/>
            <a:ext cx="822960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Web Applications in Hatch</a:t>
            </a:r>
          </a:p>
        </p:txBody>
      </p:sp>
      <p:sp>
        <p:nvSpPr>
          <p:cNvPr id="19" name="TextBox 10"/>
          <p:cNvSpPr txBox="1"/>
          <p:nvPr/>
        </p:nvSpPr>
        <p:spPr>
          <a:xfrm rot="20930954">
            <a:off x="242902" y="1245550"/>
            <a:ext cx="5011842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0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http://pingo.edu.vn/khoa-hoc-php-can-ban/</a:t>
            </a:r>
            <a:endParaRPr lang="en-US" sz="20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20" name="Picture 2" descr="C:\Users\InfiniteCat\Desktop\php\php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495800"/>
            <a:ext cx="305117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1412" y="260648"/>
            <a:ext cx="16525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 Placeholder 6"/>
          <p:cNvSpPr txBox="1">
            <a:spLocks/>
          </p:cNvSpPr>
          <p:nvPr/>
        </p:nvSpPr>
        <p:spPr bwMode="auto">
          <a:xfrm>
            <a:off x="457200" y="47244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/>
              <a:t>Tuan </a:t>
            </a:r>
            <a:r>
              <a:rPr lang="en-US" sz="1400" dirty="0" smtClean="0"/>
              <a:t>Duong</a:t>
            </a:r>
          </a:p>
          <a:p>
            <a:r>
              <a:rPr lang="pl-PL" sz="1400" kern="0" dirty="0" smtClean="0"/>
              <a:t>http://pingo.edu.vn/tuan-duong/</a:t>
            </a:r>
            <a:endParaRPr lang="en-US" sz="1400" kern="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 Placeholder 10"/>
          <p:cNvSpPr txBox="1">
            <a:spLocks/>
          </p:cNvSpPr>
          <p:nvPr/>
        </p:nvSpPr>
        <p:spPr>
          <a:xfrm>
            <a:off x="457200" y="5067300"/>
            <a:ext cx="4648200" cy="8001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10FC7-09C4-4479-99A5-0133F346C89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3 types of arrays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0200"/>
            <a:ext cx="9145016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Indexed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array</a:t>
            </a:r>
          </a:p>
          <a:p>
            <a:pPr marL="461963" indent="-514350" eaLnBrk="1" hangingPunct="1">
              <a:buFont typeface="Corbel" pitchFamily="34" charset="0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Multidimensional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Indexed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$numberArray = array(1, 2, 3, 4, 5, 6);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$emailArray</a:t>
            </a: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array(“Bryan”, “Chris”, “Michael”);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print_r($numberArray);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	</a:t>
            </a: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var_dump($emailArray);</a:t>
            </a:r>
          </a:p>
          <a:p>
            <a:pPr marL="357188" lvl="1" indent="0" eaLnBrk="1" hangingPunct="1">
              <a:buFont typeface="Wingdings 2" charset="0"/>
              <a:buNone/>
              <a:defRPr/>
            </a:pPr>
            <a:r>
              <a:rPr lang="en-US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Associative array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fruitArray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 array(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"red"       =&gt; "apple",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"yellow"    =&gt; "banana",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"purple"    =&gt; "plum",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"green"     =&gt; "grape"</a:t>
            </a: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print_r($fruitArray);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Multidimensional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4388" lvl="1" indent="-457200" eaLnBrk="1" hangingPunct="1">
              <a:buFontTx/>
              <a:buChar char="-"/>
              <a:defRPr/>
            </a:pPr>
            <a:r>
              <a:rPr lang="en-US" sz="2600" dirty="0" smtClean="0">
                <a:ea typeface="+mn-ea"/>
              </a:rPr>
              <a:t>Array of arrays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4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-</a:t>
            </a:r>
            <a:r>
              <a:rPr lang="nl-NL" sz="2000" dirty="0"/>
              <a:t> The simplest way to define an array variable is the array() function</a:t>
            </a:r>
            <a:endParaRPr lang="nl-NL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?php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$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 </a:t>
            </a: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= array(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array("Scooby", "Shaggy", "Daphne", "Fred", "Velma"),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array("Bugs", "Daffy", "Tweety", "Elmer", "Foghom")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</a:t>
            </a: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;</a:t>
            </a:r>
          </a:p>
          <a:p>
            <a:pPr marL="357188" lvl="1" indent="0" eaLnBrk="1" hangingPunct="1">
              <a:buNone/>
              <a:defRPr/>
            </a:pPr>
            <a:r>
              <a:rPr lang="nl-NL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print_r($nameArray);</a:t>
            </a:r>
            <a:endParaRPr lang="nl-NL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buNone/>
              <a:defRPr/>
            </a:pPr>
            <a:r>
              <a:rPr lang="nl-NL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299347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/>
              <a:t>- </a:t>
            </a:r>
            <a:r>
              <a:rPr lang="nl-NL" sz="2200" dirty="0" smtClean="0"/>
              <a:t>Can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specifying</a:t>
            </a:r>
            <a:r>
              <a:rPr lang="nl-NL" sz="2200" dirty="0" smtClean="0"/>
              <a:t> </a:t>
            </a:r>
            <a:r>
              <a:rPr lang="nl-NL" sz="2200" dirty="0" err="1" smtClean="0"/>
              <a:t>values</a:t>
            </a:r>
            <a:r>
              <a:rPr lang="nl-NL" sz="2200" dirty="0" smtClean="0"/>
              <a:t> </a:t>
            </a:r>
            <a:r>
              <a:rPr lang="nl-NL" sz="2200" dirty="0" err="1" smtClean="0"/>
              <a:t>for</a:t>
            </a:r>
            <a:r>
              <a:rPr lang="nl-NL" sz="2200" dirty="0" smtClean="0"/>
              <a:t> </a:t>
            </a:r>
            <a:r>
              <a:rPr lang="nl-NL" sz="2200" dirty="0" err="1" smtClean="0"/>
              <a:t>each</a:t>
            </a:r>
            <a:r>
              <a:rPr lang="nl-NL" sz="2200" dirty="0" smtClean="0"/>
              <a:t> element in the index </a:t>
            </a:r>
            <a:r>
              <a:rPr lang="nl-NL" sz="2200" dirty="0" err="1" smtClean="0"/>
              <a:t>notation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[0] = "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Scoopy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[1] = "Shaggy";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[2] = "Daphne";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nameArray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40250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buNone/>
              <a:defRPr/>
            </a:pPr>
            <a:r>
              <a:rPr lang="nl-NL" sz="2200" dirty="0" smtClean="0"/>
              <a:t>- </a:t>
            </a:r>
            <a:r>
              <a:rPr lang="nl-NL" sz="2200" dirty="0" err="1" smtClean="0"/>
              <a:t>Also</a:t>
            </a:r>
            <a:r>
              <a:rPr lang="nl-NL" sz="2200" dirty="0" smtClean="0"/>
              <a:t> </a:t>
            </a:r>
            <a:r>
              <a:rPr lang="nl-NL" sz="2200" dirty="0" err="1" smtClean="0"/>
              <a:t>can</a:t>
            </a:r>
            <a:r>
              <a:rPr lang="nl-NL" sz="2200" dirty="0" smtClean="0"/>
              <a:t> define an array </a:t>
            </a:r>
            <a:r>
              <a:rPr lang="nl-NL" sz="2200" dirty="0" err="1" smtClean="0"/>
              <a:t>by</a:t>
            </a:r>
            <a:r>
              <a:rPr lang="nl-NL" sz="2200" dirty="0" smtClean="0"/>
              <a:t> </a:t>
            </a:r>
            <a:r>
              <a:rPr lang="nl-NL" sz="2200" dirty="0" err="1" smtClean="0"/>
              <a:t>using</a:t>
            </a:r>
            <a:r>
              <a:rPr lang="nl-NL" sz="2200" dirty="0" smtClean="0"/>
              <a:t> </a:t>
            </a:r>
            <a:r>
              <a:rPr lang="nl-NL" sz="2200" dirty="0" err="1" smtClean="0"/>
              <a:t>keys</a:t>
            </a:r>
            <a:r>
              <a:rPr lang="nl-NL" sz="2200" dirty="0" smtClean="0"/>
              <a:t> </a:t>
            </a:r>
            <a:r>
              <a:rPr lang="nl-NL" sz="2200" dirty="0" err="1" smtClean="0"/>
              <a:t>rather</a:t>
            </a:r>
            <a:r>
              <a:rPr lang="nl-NL" sz="2200" dirty="0" smtClean="0"/>
              <a:t> </a:t>
            </a:r>
            <a:r>
              <a:rPr lang="nl-NL" sz="2200" dirty="0" err="1" smtClean="0"/>
              <a:t>than</a:t>
            </a:r>
            <a:r>
              <a:rPr lang="nl-NL" sz="2200" dirty="0" smtClean="0"/>
              <a:t> default </a:t>
            </a:r>
            <a:r>
              <a:rPr lang="nl-NL" sz="2200" dirty="0" err="1" smtClean="0"/>
              <a:t>numeric</a:t>
            </a:r>
            <a:r>
              <a:rPr lang="nl-NL" sz="2200" dirty="0" smtClean="0"/>
              <a:t> index.</a:t>
            </a:r>
            <a:endParaRPr lang="nl-NL" sz="2200" dirty="0"/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= array();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['breakfast'] = "bacon and eggs";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menuArray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['lunch']     = "roast beef";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$menuArray['dinner']    = "lassgna";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buNone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20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04424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Modify an Array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nl-NL" sz="1800" dirty="0" smtClean="0"/>
              <a:t>- </a:t>
            </a:r>
            <a:r>
              <a:rPr lang="nl-NL" sz="1800" dirty="0" err="1" smtClean="0"/>
              <a:t>Modify</a:t>
            </a:r>
            <a:r>
              <a:rPr lang="nl-NL" sz="1800" dirty="0" smtClean="0"/>
              <a:t> the element </a:t>
            </a:r>
            <a:r>
              <a:rPr lang="nl-NL" sz="1800" dirty="0" err="1" smtClean="0"/>
              <a:t>by</a:t>
            </a:r>
            <a:r>
              <a:rPr lang="nl-NL" sz="1800" dirty="0" smtClean="0"/>
              <a:t> </a:t>
            </a:r>
            <a:r>
              <a:rPr lang="nl-NL" sz="1800" dirty="0" err="1" smtClean="0"/>
              <a:t>using</a:t>
            </a:r>
            <a:r>
              <a:rPr lang="nl-NL" sz="1800" dirty="0" smtClean="0"/>
              <a:t> </a:t>
            </a:r>
            <a:r>
              <a:rPr lang="nl-NL" sz="1800" dirty="0" err="1" smtClean="0"/>
              <a:t>its</a:t>
            </a:r>
            <a:r>
              <a:rPr lang="nl-NL" sz="1800" dirty="0" smtClean="0"/>
              <a:t> </a:t>
            </a:r>
            <a:r>
              <a:rPr lang="nl-NL" sz="1800" dirty="0" err="1" smtClean="0"/>
              <a:t>key</a:t>
            </a:r>
            <a:r>
              <a:rPr lang="nl-NL" sz="1800" dirty="0" smtClean="0"/>
              <a:t>/index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assign</a:t>
            </a:r>
            <a:r>
              <a:rPr lang="nl-NL" sz="1800" dirty="0" smtClean="0"/>
              <a:t> new </a:t>
            </a:r>
            <a:r>
              <a:rPr lang="nl-NL" sz="1800" dirty="0" err="1" smtClean="0"/>
              <a:t>value</a:t>
            </a:r>
            <a:r>
              <a:rPr lang="nl-NL" sz="1800" dirty="0" smtClean="0"/>
              <a:t>.</a:t>
            </a:r>
            <a:endParaRPr lang="nl-NL" sz="1800" dirty="0"/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&lt;?php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Indexed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 = array("yellow", "white", "red", "silver");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$colorArray[2] = "purple";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print_r($colorArray);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+mn-ea"/>
            </a:endParaRP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// Associative array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 = array(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"breakfast" =&gt; "bacon and eggs",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"lunch"     =&gt; "roast beef",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    "dinner"    =&gt; "lassgna"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$menuArray["lunch"] = "nothing";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    var_dump($menuArray);</a:t>
            </a:r>
          </a:p>
          <a:p>
            <a:pPr marL="357188" lvl="1" indent="0" eaLnBrk="1" hangingPunct="1">
              <a:lnSpc>
                <a:spcPct val="70000"/>
              </a:lnSpc>
              <a:buNone/>
              <a:defRPr/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+mn-ea"/>
              </a:rPr>
              <a:t>?&gt;</a:t>
            </a:r>
            <a:endParaRPr lang="en-US" sz="1800" dirty="0" smtClean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888476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Push and Pull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end of existing array with the </a:t>
            </a:r>
            <a:r>
              <a:rPr lang="en-US" sz="2000" dirty="0" err="1"/>
              <a:t>array_push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add an element to the end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array_push</a:t>
            </a:r>
            <a:r>
              <a:rPr lang="en-US" sz="1600" dirty="0">
                <a:solidFill>
                  <a:srgbClr val="0000BB"/>
                </a:solidFill>
              </a:rPr>
              <a:t>($pasta, '</a:t>
            </a:r>
            <a:r>
              <a:rPr lang="en-US" sz="1600" dirty="0" err="1">
                <a:solidFill>
                  <a:srgbClr val="0000BB"/>
                </a:solidFill>
              </a:rPr>
              <a:t>tagliatelle</a:t>
            </a:r>
            <a:r>
              <a:rPr lang="en-US" sz="1600" dirty="0">
                <a:solidFill>
                  <a:srgbClr val="0000BB"/>
                </a:solidFill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</a:t>
            </a:r>
            <a:r>
              <a:rPr lang="en-US" sz="2000" dirty="0" err="1"/>
              <a:t>tagliatelle</a:t>
            </a:r>
            <a:r>
              <a:rPr lang="en-US" sz="2000" dirty="0"/>
              <a:t>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363553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Adding an element to the beginning of existing array with the </a:t>
            </a:r>
            <a:r>
              <a:rPr lang="en-US" sz="2000" dirty="0" err="1"/>
              <a:t>array_unshift</a:t>
            </a:r>
            <a:r>
              <a:rPr lang="en-US" sz="2000" dirty="0"/>
              <a:t>() function;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// add an element to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err="1">
                <a:solidFill>
                  <a:srgbClr val="0000BB"/>
                </a:solidFill>
              </a:rPr>
              <a:t>array_unshift</a:t>
            </a:r>
            <a:r>
              <a:rPr lang="en-US" sz="1600" dirty="0">
                <a:solidFill>
                  <a:srgbClr val="0000BB"/>
                </a:solidFill>
              </a:rPr>
              <a:t>($pasta, 'pizza');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</a:t>
            </a:r>
            <a:r>
              <a:rPr lang="en-US" sz="2000" dirty="0" smtClean="0"/>
              <a:t>pizza [</a:t>
            </a:r>
            <a:r>
              <a:rPr lang="en-US" sz="2000" dirty="0"/>
              <a:t>1] =&gt; spaghetti [2] =&gt; penne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[3] =&gt; macaroni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73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of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stored ONE piece of data in each variable.</a:t>
            </a:r>
          </a:p>
          <a:p>
            <a:r>
              <a:rPr lang="en-US" dirty="0" smtClean="0"/>
              <a:t>It is also possible to store multiple pieces of data in ONE variable by using an </a:t>
            </a:r>
            <a:r>
              <a:rPr lang="en-US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piece of data in an array has a key…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end of an array using the interestingly-named </a:t>
            </a:r>
            <a:r>
              <a:rPr lang="en-US" sz="2000" dirty="0" err="1"/>
              <a:t>array_pop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array_pop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)</a:t>
            </a:r>
          </a:p>
        </p:txBody>
      </p:sp>
    </p:spTree>
    <p:extLst>
      <p:ext uri="{BB962C8B-B14F-4D97-AF65-F5344CB8AC3E}">
        <p14:creationId xmlns:p14="http://schemas.microsoft.com/office/powerpoint/2010/main" xmlns="" val="16848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en-US" dirty="0" smtClean="0"/>
              <a:t>and </a:t>
            </a:r>
            <a:r>
              <a:rPr lang="en-US" dirty="0"/>
              <a:t>Pull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Removing  an element from the top of an array using the </a:t>
            </a:r>
            <a:r>
              <a:rPr lang="en-US" sz="2000" dirty="0" smtClean="0"/>
              <a:t>interestingly-named </a:t>
            </a:r>
            <a:r>
              <a:rPr lang="en-US" sz="2000" dirty="0" err="1" smtClean="0"/>
              <a:t>array_shift</a:t>
            </a:r>
            <a:r>
              <a:rPr lang="en-US" sz="2000" dirty="0"/>
              <a:t>() function.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&lt;?php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define an array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$pasta = array('spaghetti', 'penne', 'macaroni');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// remove an element from the top </a:t>
            </a:r>
            <a:br>
              <a:rPr lang="en-US" sz="1600" dirty="0">
                <a:solidFill>
                  <a:srgbClr val="0000BB"/>
                </a:solidFill>
              </a:rPr>
            </a:br>
            <a:endParaRPr lang="en-US" sz="16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</a:t>
            </a:r>
            <a:r>
              <a:rPr lang="en-US" sz="1600" dirty="0" err="1">
                <a:solidFill>
                  <a:srgbClr val="0000BB"/>
                </a:solidFill>
              </a:rPr>
              <a:t>array_shift</a:t>
            </a:r>
            <a:r>
              <a:rPr lang="en-US" sz="1600" dirty="0">
                <a:solidFill>
                  <a:srgbClr val="0000BB"/>
                </a:solidFill>
              </a:rPr>
              <a:t>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    print_r($pasta);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0000BB"/>
                </a:solidFill>
              </a:rPr>
              <a:t>?&gt;</a:t>
            </a:r>
            <a:br>
              <a:rPr lang="en-US" sz="1600" dirty="0">
                <a:solidFill>
                  <a:srgbClr val="0000BB"/>
                </a:solidFill>
              </a:rPr>
            </a:br>
            <a:r>
              <a:rPr lang="en-US" sz="16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penne[1] =&gt; macaroni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888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explode() function splits a string into smaller components, based on a user-specified delimiter, and returns the pieces as elements as an array.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&lt;</a:t>
            </a:r>
            <a:r>
              <a:rPr lang="en-US" sz="2000" dirty="0">
                <a:solidFill>
                  <a:srgbClr val="0000BB"/>
                </a:solidFill>
              </a:rPr>
              <a:t>?php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'red, blue, green, yellow';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split into individual words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explode(', ',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print_r($colors);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endParaRPr lang="en-US" sz="2000" dirty="0" smtClean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dirty="0" smtClean="0"/>
              <a:t>//Output</a:t>
            </a:r>
            <a:br>
              <a:rPr lang="en-US" sz="1600" dirty="0" smtClean="0"/>
            </a:br>
            <a:r>
              <a:rPr lang="en-US" sz="1600" dirty="0" smtClean="0"/>
              <a:t>Array ( [0] =&gt; red [1] =&gt; blue [2] =&gt; green [3] =&gt; yellow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3410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a String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implode() function can  creates a single string from all the elements of an array by joining them together with a user-defined delimiter.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BB"/>
                </a:solidFill>
              </a:rPr>
              <a:t>&lt;?php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>
                <a:solidFill>
                  <a:srgbClr val="0000BB"/>
                </a:solidFill>
              </a:rPr>
              <a:t>// define array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$colors = array ('red', 'blue', 'green', 'yellow');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join into single string with 'and'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// returns 'red and blue and green and yellow' </a:t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>
                <a:solidFill>
                  <a:srgbClr val="0000BB"/>
                </a:solidFill>
              </a:rPr>
              <a:t> = implode(' and ', $colors);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0000BB"/>
                </a:solidFill>
              </a:rPr>
              <a:t>print $</a:t>
            </a:r>
            <a:r>
              <a:rPr lang="en-US" sz="2000" dirty="0" err="1">
                <a:solidFill>
                  <a:srgbClr val="0000BB"/>
                </a:solidFill>
              </a:rPr>
              <a:t>str</a:t>
            </a:r>
            <a:r>
              <a:rPr lang="en-US" sz="2000" dirty="0" smtClean="0">
                <a:solidFill>
                  <a:srgbClr val="0000BB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0000BB"/>
                </a:solidFill>
              </a:rPr>
              <a:t>	?</a:t>
            </a:r>
            <a:r>
              <a:rPr lang="en-US" sz="2000" dirty="0">
                <a:solidFill>
                  <a:srgbClr val="0000BB"/>
                </a:solidFill>
              </a:rPr>
              <a:t>&gt; </a:t>
            </a:r>
            <a:br>
              <a:rPr lang="en-US" sz="2000" dirty="0">
                <a:solidFill>
                  <a:srgbClr val="0000BB"/>
                </a:solidFill>
              </a:rPr>
            </a:b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red and blue and green and yellow</a:t>
            </a:r>
          </a:p>
        </p:txBody>
      </p:sp>
    </p:spTree>
    <p:extLst>
      <p:ext uri="{BB962C8B-B14F-4D97-AF65-F5344CB8AC3E}">
        <p14:creationId xmlns:p14="http://schemas.microsoft.com/office/powerpoint/2010/main" xmlns="" val="19817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sort()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sort() function arranges the element  values into an alphabetical order(Ascending)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Example:</a:t>
            </a: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 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sort($pasta);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macaroni [1] =&gt; penne [2] =&gt; spaghetti ) </a:t>
            </a:r>
          </a:p>
        </p:txBody>
      </p:sp>
    </p:spTree>
    <p:extLst>
      <p:ext uri="{BB962C8B-B14F-4D97-AF65-F5344CB8AC3E}">
        <p14:creationId xmlns:p14="http://schemas.microsoft.com/office/powerpoint/2010/main" xmlns="" val="30232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rsort</a:t>
            </a:r>
            <a:r>
              <a:rPr lang="en-US" sz="200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</a:t>
            </a:r>
            <a:r>
              <a:rPr lang="en-US" sz="2000" dirty="0" err="1"/>
              <a:t>rsort</a:t>
            </a:r>
            <a:r>
              <a:rPr lang="en-US" sz="2000" dirty="0"/>
              <a:t>() function sort the element  values into the descending alphabetical 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$pasta = array('spaghetti', 'penne', 'macaroni');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returns the array sorted alphabetically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rsort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($pasta)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;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print_r($pasta);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Array ( [0] =&gt; spaghetti [1] =&gt; penne [2] =&gt; macaroni ) 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90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an array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The </a:t>
            </a:r>
            <a:r>
              <a:rPr lang="en-US" sz="2000" b="1" dirty="0" smtClean="0"/>
              <a:t>count()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sizeof</a:t>
            </a:r>
            <a:r>
              <a:rPr lang="en-US" sz="2000" b="1" dirty="0" smtClean="0"/>
              <a:t>() </a:t>
            </a:r>
            <a:r>
              <a:rPr lang="en-US" sz="2000" dirty="0" smtClean="0"/>
              <a:t>functions are identical in use and effect. They return the number of elements in the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/>
              <a:t>Example;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// define an array</a:t>
            </a:r>
            <a:b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$animals = array('dog', 'cat', 'fish');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count($animals) . "&lt;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/&gt;";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</a:t>
            </a:r>
            <a:r>
              <a:rPr lang="en-US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sizeof</a:t>
            </a: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($animals);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  <a:endParaRPr lang="en-US" sz="2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3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184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We can  read an entire array by  simply loop over it, using any of the loop constructs.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Example</a:t>
            </a:r>
            <a:r>
              <a:rPr lang="en-US" sz="2000" dirty="0" smtClean="0"/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000" dirty="0"/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for ($x = 0; $x &lt; </a:t>
            </a:r>
            <a:r>
              <a:rPr lang="en-US" sz="1800" dirty="0" err="1">
                <a:solidFill>
                  <a:srgbClr val="0000BB"/>
                </a:solidFill>
              </a:rPr>
              <a:t>sizeof</a:t>
            </a:r>
            <a:r>
              <a:rPr lang="en-US" sz="1800" dirty="0">
                <a:solidFill>
                  <a:srgbClr val="0000BB"/>
                </a:solidFill>
              </a:rPr>
              <a:t>($artists); $x++)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'&lt;li&gt;'.$artists[$x];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  <a:r>
              <a:rPr lang="en-US" sz="2000" dirty="0">
                <a:solidFill>
                  <a:srgbClr val="0000BB"/>
                </a:solidFill>
              </a:rPr>
              <a:t/>
            </a:r>
            <a:br>
              <a:rPr lang="en-US" sz="2000" dirty="0">
                <a:solidFill>
                  <a:srgbClr val="0000BB"/>
                </a:solidFill>
              </a:rPr>
            </a:br>
            <a:endParaRPr lang="en-US" sz="2000" dirty="0">
              <a:solidFill>
                <a:srgbClr val="0000BB"/>
              </a:solidFill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dirty="0"/>
              <a:t>//Output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Metallica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Evanescence </a:t>
            </a:r>
          </a:p>
          <a:p>
            <a:pPr>
              <a:lnSpc>
                <a:spcPct val="60000"/>
              </a:lnSpc>
            </a:pPr>
            <a:r>
              <a:rPr lang="en-US" sz="2000" dirty="0" err="1"/>
              <a:t>Linkin</a:t>
            </a:r>
            <a:r>
              <a:rPr lang="en-US" sz="2000" dirty="0"/>
              <a:t> Park </a:t>
            </a:r>
          </a:p>
          <a:p>
            <a:pPr>
              <a:lnSpc>
                <a:spcPct val="60000"/>
              </a:lnSpc>
            </a:pPr>
            <a:r>
              <a:rPr lang="en-US" sz="2000" dirty="0"/>
              <a:t>Guns n Roses </a:t>
            </a:r>
          </a:p>
        </p:txBody>
      </p:sp>
    </p:spTree>
    <p:extLst>
      <p:ext uri="{BB962C8B-B14F-4D97-AF65-F5344CB8AC3E}">
        <p14:creationId xmlns:p14="http://schemas.microsoft.com/office/powerpoint/2010/main" xmlns="" val="42496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smtClean="0"/>
              <a:t>)/count() </a:t>
            </a:r>
            <a:r>
              <a:rPr lang="en-US" sz="2400" dirty="0"/>
              <a:t>function is one of the most important and commonly used array functions. </a:t>
            </a:r>
          </a:p>
          <a:p>
            <a:r>
              <a:rPr lang="en-US" sz="2400" dirty="0"/>
              <a:t>It returns the size of (read: number of elements within) the array. </a:t>
            </a:r>
          </a:p>
          <a:p>
            <a:r>
              <a:rPr lang="en-US" sz="2400" dirty="0"/>
              <a:t>It is mostly used in loop counters to ensure that the loop iterates as many times as there are elements in the array. </a:t>
            </a:r>
          </a:p>
          <a:p>
            <a:r>
              <a:rPr lang="en-US" sz="2400" dirty="0"/>
              <a:t>By  using an associative array, the </a:t>
            </a:r>
            <a:r>
              <a:rPr lang="en-US" sz="2400" dirty="0" err="1"/>
              <a:t>array_keys</a:t>
            </a:r>
            <a:r>
              <a:rPr lang="en-US" sz="2400" dirty="0"/>
              <a:t>() and </a:t>
            </a:r>
            <a:r>
              <a:rPr lang="en-US" sz="2400" dirty="0" err="1"/>
              <a:t>array_values</a:t>
            </a:r>
            <a:r>
              <a:rPr lang="en-US" sz="2400" dirty="0"/>
              <a:t>()functions come in handy, to get a list of all the keys and values within the array. </a:t>
            </a:r>
          </a:p>
        </p:txBody>
      </p:sp>
    </p:spTree>
    <p:extLst>
      <p:ext uri="{BB962C8B-B14F-4D97-AF65-F5344CB8AC3E}">
        <p14:creationId xmlns:p14="http://schemas.microsoft.com/office/powerpoint/2010/main" xmlns="" val="32604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There is a simpler way of extracting all the elements of an array by using </a:t>
            </a:r>
            <a:r>
              <a:rPr lang="en-US" sz="1800" dirty="0" err="1"/>
              <a:t>foreach</a:t>
            </a:r>
            <a:r>
              <a:rPr lang="en-US" sz="1800" dirty="0"/>
              <a:t>() loop.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 </a:t>
            </a:r>
            <a:r>
              <a:rPr lang="en-US" sz="1800" dirty="0" err="1"/>
              <a:t>foreach</a:t>
            </a:r>
            <a:r>
              <a:rPr lang="en-US" sz="1800" dirty="0"/>
              <a:t>() loop runs once for each element of the array passed to it as argument, moving forward through the array on each iteration. 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Unlike a for() loop, it doesn't need a counter or a call to </a:t>
            </a:r>
            <a:r>
              <a:rPr lang="en-US" sz="1800" dirty="0" err="1"/>
              <a:t>sizeof</a:t>
            </a:r>
            <a:r>
              <a:rPr lang="en-US" sz="1800" dirty="0"/>
              <a:t>(), because it keeps track of its position in the array automatically.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On each run, the statements within the curly braces are executed, and the currently-selected array element is made available through a temporary loop variable.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Example;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&lt;?php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define array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$artists = array('Metallica', 'Evanescence', '</a:t>
            </a:r>
            <a:r>
              <a:rPr lang="en-US" sz="1800" dirty="0" err="1">
                <a:solidFill>
                  <a:srgbClr val="0000BB"/>
                </a:solidFill>
              </a:rPr>
              <a:t>Linkin</a:t>
            </a:r>
            <a:r>
              <a:rPr lang="en-US" sz="1800" dirty="0">
                <a:solidFill>
                  <a:srgbClr val="0000BB"/>
                </a:solidFill>
              </a:rPr>
              <a:t> Park', 'Guns n Roses');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// loop over it and print array elements </a:t>
            </a:r>
            <a:br>
              <a:rPr lang="en-US" sz="1800" dirty="0">
                <a:solidFill>
                  <a:srgbClr val="0000BB"/>
                </a:solidFill>
              </a:rPr>
            </a:br>
            <a:endParaRPr lang="en-US" sz="1800" dirty="0">
              <a:solidFill>
                <a:srgbClr val="0000BB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</a:t>
            </a:r>
            <a:r>
              <a:rPr lang="en-US" sz="1800" dirty="0" err="1">
                <a:solidFill>
                  <a:srgbClr val="0000BB"/>
                </a:solidFill>
              </a:rPr>
              <a:t>foreach</a:t>
            </a:r>
            <a:r>
              <a:rPr lang="en-US" sz="1800" dirty="0">
                <a:solidFill>
                  <a:srgbClr val="0000BB"/>
                </a:solidFill>
              </a:rPr>
              <a:t> ($artists as $artist)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    echo '&lt;li&gt;'.$artist;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BB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9402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  <a:ea typeface="MS PGothic" pitchFamily="34" charset="-128"/>
              </a:rPr>
              <a:t>Contents</a:t>
            </a:r>
            <a:endParaRPr lang="bg-BG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PHP Arrays: Introduction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 types of arrays in PHP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Accessing elements in arrays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Split a String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Sorting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and Loops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 Manipulations</a:t>
            </a:r>
          </a:p>
          <a:p>
            <a:pPr marL="571500" indent="-571500" eaLnBrk="1" hangingPunct="1"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Some array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funtions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in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the Loop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// Output</a:t>
            </a:r>
            <a:endParaRPr lang="en-US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Metallica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Evanescence </a:t>
            </a:r>
          </a:p>
          <a:p>
            <a:pPr>
              <a:lnSpc>
                <a:spcPct val="80000"/>
              </a:lnSpc>
            </a:pPr>
            <a:r>
              <a:rPr lang="en-US" sz="1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Linkin</a:t>
            </a: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Park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Guns n Roses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Each time the loop executes, it places the currently-selected array element in the temporary variable $</a:t>
            </a:r>
            <a:r>
              <a:rPr lang="en-US" sz="2000" dirty="0" smtClean="0"/>
              <a:t>artist.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This variable can then be used by the statements inside the loop block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() loop doesn't need a counter to keep track of where it is in the array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Much easier to read than a standard for() loop</a:t>
            </a:r>
            <a:r>
              <a:rPr lang="en-US" sz="2800" dirty="0"/>
              <a:t>. 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3452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And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and loops also come in handy when processing forms in PHP</a:t>
            </a:r>
          </a:p>
          <a:p>
            <a:r>
              <a:rPr lang="en-US"/>
              <a:t>For example, if want to have a group of related checkboxes or a multi-select list, just use an array to capture all the selected form values in a single variable, to simplify processing  </a:t>
            </a:r>
          </a:p>
          <a:p>
            <a:pPr>
              <a:buFontTx/>
              <a:buNone/>
            </a:pPr>
            <a:r>
              <a:rPr lang="en-US"/>
              <a:t>	Example;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6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Loops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&lt;html&gt;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if (!</a:t>
            </a:r>
            <a:r>
              <a:rPr lang="en-US" sz="1300" dirty="0" err="1">
                <a:solidFill>
                  <a:srgbClr val="0000BB"/>
                </a:solidFill>
              </a:rPr>
              <a:t>isset</a:t>
            </a:r>
            <a:r>
              <a:rPr lang="en-US" sz="1300" dirty="0">
                <a:solidFill>
                  <a:srgbClr val="0000BB"/>
                </a:solidFill>
              </a:rPr>
              <a:t>($_POST['submit']))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&lt;form action="&lt;?php echo $_SERVER['PHP_SELF']; ?&gt;" method="POST"&gt;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value="Bon Jovi"&gt;Bon Jovi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N'Sync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type="checkbox" name="artist[]" value="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r>
              <a:rPr lang="en-US" sz="1300" dirty="0">
                <a:solidFill>
                  <a:srgbClr val="0000BB"/>
                </a:solidFill>
              </a:rPr>
              <a:t>"&gt;</a:t>
            </a:r>
            <a:r>
              <a:rPr lang="en-US" sz="1300" dirty="0" err="1">
                <a:solidFill>
                  <a:srgbClr val="0000BB"/>
                </a:solidFill>
              </a:rPr>
              <a:t>Boyzone</a:t>
            </a: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&lt;input type="submit" name="submit" value="Select"&gt;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&lt;/form&gt; </a:t>
            </a:r>
            <a:br>
              <a:rPr lang="en-US" sz="1300" dirty="0">
                <a:solidFill>
                  <a:srgbClr val="0000BB"/>
                </a:solidFill>
              </a:rPr>
            </a:br>
            <a:endParaRPr lang="en-US" sz="1300" dirty="0">
              <a:solidFill>
                <a:srgbClr val="0000BB"/>
              </a:solidFill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&lt;?php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or display the selected artists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// use a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loop to read and display array elements </a:t>
            </a:r>
            <a:br>
              <a:rPr lang="en-US" sz="1300" dirty="0">
                <a:solidFill>
                  <a:srgbClr val="0000BB"/>
                </a:solidFill>
              </a:rPr>
            </a:br>
            <a:r>
              <a:rPr lang="en-US" sz="1300" dirty="0">
                <a:solidFill>
                  <a:srgbClr val="0000BB"/>
                </a:solidFill>
              </a:rPr>
              <a:t>    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if (</a:t>
            </a:r>
            <a:r>
              <a:rPr lang="en-US" sz="1300" dirty="0" err="1">
                <a:solidFill>
                  <a:srgbClr val="0000BB"/>
                </a:solidFill>
              </a:rPr>
              <a:t>is_array</a:t>
            </a:r>
            <a:r>
              <a:rPr lang="en-US" sz="1300" dirty="0">
                <a:solidFill>
                  <a:srgbClr val="0000BB"/>
                </a:solidFill>
              </a:rPr>
              <a:t>($_POST['artist']))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'You selected: 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</a:t>
            </a:r>
            <a:r>
              <a:rPr lang="en-US" sz="1300" dirty="0" err="1">
                <a:solidFill>
                  <a:srgbClr val="0000BB"/>
                </a:solidFill>
              </a:rPr>
              <a:t>foreach</a:t>
            </a:r>
            <a:r>
              <a:rPr lang="en-US" sz="1300" dirty="0">
                <a:solidFill>
                  <a:srgbClr val="0000BB"/>
                </a:solidFill>
              </a:rPr>
              <a:t> ($_POST['artist'] as $artist)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    echo "&lt;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&gt;$artist&lt;/</a:t>
            </a:r>
            <a:r>
              <a:rPr lang="en-US" sz="1300" dirty="0" err="1">
                <a:solidFill>
                  <a:srgbClr val="0000BB"/>
                </a:solidFill>
              </a:rPr>
              <a:t>i</a:t>
            </a:r>
            <a:r>
              <a:rPr lang="en-US" sz="1300" dirty="0">
                <a:solidFill>
                  <a:srgbClr val="0000BB"/>
                </a:solidFill>
              </a:rPr>
              <a:t>&gt;&lt;</a:t>
            </a:r>
            <a:r>
              <a:rPr lang="en-US" sz="1300" dirty="0" err="1">
                <a:solidFill>
                  <a:srgbClr val="0000BB"/>
                </a:solidFill>
              </a:rPr>
              <a:t>br</a:t>
            </a:r>
            <a:r>
              <a:rPr lang="en-US" sz="1300" dirty="0">
                <a:solidFill>
                  <a:srgbClr val="0000BB"/>
                </a:solidFill>
              </a:rPr>
              <a:t> /&gt;";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    echo 'Nothing selected';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?&gt;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300" dirty="0">
                <a:solidFill>
                  <a:srgbClr val="0000BB"/>
                </a:solidFill>
              </a:rPr>
              <a:t>&lt;/html&gt;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7241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 smtClean="0"/>
              <a:t>Multidimensional </a:t>
            </a:r>
            <a:r>
              <a:rPr lang="en-US" sz="4000" dirty="0"/>
              <a:t>Array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81000" y="1598613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&lt;?php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$products = array(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array('TIR', 'Tires', 100),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array('OIL', 'Oil', 10),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array('SPK', 'Spark Plugs', 4)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);</a:t>
            </a:r>
          </a:p>
          <a:p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 ($row = 0; $row &lt; 3; $row++)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for ($column = 0; $column &lt; 3; $column++) {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echo '| ' . $products[$row][$column];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echo ' |&lt;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br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/&gt;';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}</a:t>
            </a:r>
          </a:p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739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each() and list()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1409045"/>
            <a:ext cx="88392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3200" b="1" dirty="0"/>
              <a:t>each() function</a:t>
            </a:r>
          </a:p>
          <a:p>
            <a:r>
              <a:rPr lang="en-US" dirty="0"/>
              <a:t>Returns the current key and value pair from the array </a:t>
            </a:r>
            <a:r>
              <a:rPr lang="en-US" dirty="0" smtClean="0"/>
              <a:t>and </a:t>
            </a:r>
            <a:r>
              <a:rPr lang="en-US" dirty="0"/>
              <a:t>advances the array</a:t>
            </a:r>
          </a:p>
          <a:p>
            <a:r>
              <a:rPr lang="en-US" dirty="0"/>
              <a:t> cursor. This pair is returned in a </a:t>
            </a:r>
            <a:r>
              <a:rPr lang="en-US" dirty="0" smtClean="0"/>
              <a:t>two-</a:t>
            </a:r>
            <a:r>
              <a:rPr lang="en-US" dirty="0"/>
              <a:t>element array, with the </a:t>
            </a:r>
            <a:r>
              <a:rPr lang="en-US" dirty="0" smtClean="0"/>
              <a:t>key </a:t>
            </a:r>
            <a:r>
              <a:rPr lang="en-US" dirty="0"/>
              <a:t>and </a:t>
            </a:r>
            <a:r>
              <a:rPr lang="en-US" dirty="0" smtClean="0"/>
              <a:t>value of </a:t>
            </a:r>
            <a:r>
              <a:rPr lang="en-US" dirty="0"/>
              <a:t>the array </a:t>
            </a:r>
            <a:r>
              <a:rPr lang="en-US" dirty="0" smtClean="0"/>
              <a:t>element.</a:t>
            </a:r>
            <a:endParaRPr lang="en-US" dirty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57200" y="2916983"/>
            <a:ext cx="8077200" cy="34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$fruit = array(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'a' =&gt; 'apple',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'b' =&gt; 'banana',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'c' =&gt; 'cranberry'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);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while (list($key,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) = each($fruit)) {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    echo "$key =&gt; $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val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eaLnBrk="0" hangingPunct="0">
              <a:lnSpc>
                <a:spcPct val="80000"/>
              </a:lnSpc>
            </a:pPr>
            <a:r>
              <a:rPr lang="en-US" dirty="0"/>
              <a:t>The above example will output:</a:t>
            </a:r>
          </a:p>
          <a:p>
            <a:pPr eaLnBrk="0" hangingPunct="0">
              <a:lnSpc>
                <a:spcPct val="80000"/>
              </a:lnSpc>
            </a:pPr>
            <a:r>
              <a:rPr lang="en-US" dirty="0" smtClean="0">
                <a:latin typeface="Arial Unicode MS" charset="0"/>
              </a:rPr>
              <a:t>a </a:t>
            </a:r>
            <a:r>
              <a:rPr lang="en-US" dirty="0">
                <a:latin typeface="Arial Unicode MS" charset="0"/>
              </a:rPr>
              <a:t>=&gt; apple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b =&gt; banana</a:t>
            </a:r>
            <a:br>
              <a:rPr lang="en-US" dirty="0">
                <a:latin typeface="Arial Unicode MS" charset="0"/>
              </a:rPr>
            </a:br>
            <a:r>
              <a:rPr lang="en-US" dirty="0">
                <a:latin typeface="Arial Unicode MS" charset="0"/>
              </a:rPr>
              <a:t>c =&gt; cranberry</a:t>
            </a:r>
            <a:endParaRPr lang="en-US" dirty="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8600" y="56515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/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xmlns="" val="3730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628800"/>
            <a:ext cx="650049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&lt;?php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$array = array('step one', 'step two', 'step three', 'step four');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by default, the pointer is on the first element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  <a:br>
              <a:rPr lang="en-US" dirty="0">
                <a:solidFill>
                  <a:srgbClr val="0000BB"/>
                </a:solidFill>
                <a:latin typeface="Arial Unicode MS" charset="0"/>
              </a:rPr>
            </a:b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skip two steps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next($array);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three“</a:t>
            </a:r>
          </a:p>
          <a:p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 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   </a:t>
            </a:r>
            <a:r>
              <a:rPr lang="en-US" dirty="0" err="1" smtClean="0">
                <a:solidFill>
                  <a:srgbClr val="0000BB"/>
                </a:solidFill>
                <a:latin typeface="Arial Unicode MS" charset="0"/>
              </a:rPr>
              <a:t>prev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($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array);</a:t>
            </a:r>
          </a:p>
          <a:p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 smtClean="0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 /&gt;"; // "step 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two"</a:t>
            </a:r>
            <a:endParaRPr lang="en-US" dirty="0" smtClean="0">
              <a:solidFill>
                <a:srgbClr val="0000BB"/>
              </a:solidFill>
              <a:latin typeface="Arial Unicode MS" charset="0"/>
            </a:endParaRPr>
          </a:p>
          <a:p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// reset pointer, start again on step </a:t>
            </a:r>
            <a:r>
              <a:rPr lang="en-US" dirty="0" smtClean="0">
                <a:solidFill>
                  <a:srgbClr val="0000BB"/>
                </a:solidFill>
                <a:latin typeface="Arial Unicode MS" charset="0"/>
              </a:rPr>
              <a:t>one</a:t>
            </a:r>
            <a:endParaRPr lang="en-US" dirty="0">
              <a:solidFill>
                <a:srgbClr val="0000BB"/>
              </a:solidFill>
              <a:latin typeface="Arial Unicode MS" charset="0"/>
            </a:endParaRP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reset($array);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   echo current($array) . "&lt;</a:t>
            </a:r>
            <a:r>
              <a:rPr lang="en-US" dirty="0" err="1">
                <a:solidFill>
                  <a:srgbClr val="0000BB"/>
                </a:solidFill>
                <a:latin typeface="Arial Unicode MS" charset="0"/>
              </a:rPr>
              <a:t>br</a:t>
            </a:r>
            <a:r>
              <a:rPr lang="en-US" dirty="0">
                <a:solidFill>
                  <a:srgbClr val="0000BB"/>
                </a:solidFill>
                <a:latin typeface="Arial Unicode MS" charset="0"/>
              </a:rPr>
              <a:t> /&gt;"; // "step one"</a:t>
            </a:r>
          </a:p>
          <a:p>
            <a:r>
              <a:rPr lang="en-US" dirty="0">
                <a:solidFill>
                  <a:srgbClr val="0000BB"/>
                </a:solidFill>
                <a:latin typeface="Arial Unicode MS" charset="0"/>
              </a:rPr>
              <a:t>?&gt;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" y="116632"/>
            <a:ext cx="813911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reset() function</a:t>
            </a:r>
            <a:endParaRPr lang="en-US" sz="3200" dirty="0"/>
          </a:p>
          <a:p>
            <a:r>
              <a:rPr lang="en-US" dirty="0"/>
              <a:t>rewinds array's internal pointer to the first element and returns the value of the </a:t>
            </a:r>
          </a:p>
          <a:p>
            <a:r>
              <a:rPr lang="en-US" dirty="0"/>
              <a:t>first array element, or FALSE if the array is empty. </a:t>
            </a:r>
          </a:p>
        </p:txBody>
      </p:sp>
    </p:spTree>
    <p:extLst>
      <p:ext uri="{BB962C8B-B14F-4D97-AF65-F5344CB8AC3E}">
        <p14:creationId xmlns:p14="http://schemas.microsoft.com/office/powerpoint/2010/main" xmlns="" val="15823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functions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2216"/>
            <a:ext cx="8229600" cy="5791200"/>
          </a:xfrm>
        </p:spPr>
        <p:txBody>
          <a:bodyPr/>
          <a:lstStyle/>
          <a:p>
            <a:r>
              <a:rPr lang="en-US" sz="2000" dirty="0" err="1" smtClean="0"/>
              <a:t>array_keys</a:t>
            </a:r>
            <a:r>
              <a:rPr lang="en-US" sz="2000" dirty="0" smtClean="0"/>
              <a:t>: Returns all the </a:t>
            </a:r>
            <a:r>
              <a:rPr lang="en-US" sz="2000" smtClean="0"/>
              <a:t>keys or </a:t>
            </a:r>
            <a:r>
              <a:rPr lang="en-US" sz="2000" dirty="0" smtClean="0"/>
              <a:t>subset of the keys of an arrays</a:t>
            </a:r>
          </a:p>
          <a:p>
            <a:r>
              <a:rPr lang="en-US" sz="2000" dirty="0" err="1" smtClean="0"/>
              <a:t>array_values</a:t>
            </a:r>
            <a:r>
              <a:rPr lang="en-US" sz="2000" dirty="0" smtClean="0"/>
              <a:t>: Returns all the values of an array</a:t>
            </a:r>
          </a:p>
          <a:p>
            <a:r>
              <a:rPr lang="en-US" sz="2000" dirty="0" err="1" smtClean="0"/>
              <a:t>array_merge</a:t>
            </a:r>
            <a:r>
              <a:rPr lang="en-US" sz="2000" dirty="0" smtClean="0"/>
              <a:t>: Merges one or more arrays</a:t>
            </a:r>
          </a:p>
          <a:p>
            <a:r>
              <a:rPr lang="en-US" sz="2000" dirty="0" err="1" smtClean="0"/>
              <a:t>array_replace</a:t>
            </a:r>
            <a:r>
              <a:rPr lang="en-US" sz="2000" dirty="0" smtClean="0"/>
              <a:t>: Replaces elements from passed arrays into the first array</a:t>
            </a:r>
          </a:p>
          <a:p>
            <a:r>
              <a:rPr lang="en-US" sz="2000" dirty="0" err="1" smtClean="0"/>
              <a:t>array_search</a:t>
            </a:r>
            <a:r>
              <a:rPr lang="en-US" sz="2000" dirty="0" smtClean="0"/>
              <a:t>: Searches the array for a given value and returns the corresponding key if successful.</a:t>
            </a:r>
          </a:p>
          <a:p>
            <a:r>
              <a:rPr lang="en-US" sz="2000" dirty="0" err="1" smtClean="0"/>
              <a:t>array_slice</a:t>
            </a:r>
            <a:r>
              <a:rPr lang="en-US" sz="2000" dirty="0" smtClean="0"/>
              <a:t>: Extracts a slice of the array</a:t>
            </a:r>
          </a:p>
          <a:p>
            <a:r>
              <a:rPr lang="en-US" sz="2000" dirty="0" err="1" smtClean="0"/>
              <a:t>array_sum</a:t>
            </a:r>
            <a:r>
              <a:rPr lang="en-US" sz="2000" dirty="0" smtClean="0"/>
              <a:t>: Calculates the sum of values in an array</a:t>
            </a:r>
          </a:p>
          <a:p>
            <a:r>
              <a:rPr lang="en-US" sz="2000" dirty="0" err="1" smtClean="0"/>
              <a:t>array_unique</a:t>
            </a:r>
            <a:r>
              <a:rPr lang="en-US" sz="2000" dirty="0" smtClean="0"/>
              <a:t>: Removes duplicate values from an array</a:t>
            </a:r>
          </a:p>
          <a:p>
            <a:r>
              <a:rPr lang="en-US" sz="2000" dirty="0" err="1" smtClean="0"/>
              <a:t>in_array</a:t>
            </a:r>
            <a:r>
              <a:rPr lang="en-US" sz="2000" dirty="0" smtClean="0"/>
              <a:t>: </a:t>
            </a:r>
            <a:r>
              <a:rPr lang="en-US" sz="2000" dirty="0" err="1" smtClean="0"/>
              <a:t>Cheks</a:t>
            </a:r>
            <a:r>
              <a:rPr lang="en-US" sz="2000" dirty="0" smtClean="0"/>
              <a:t> if a value exists in an array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82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bg-BG" dirty="0" smtClean="0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0088" lvl="1" indent="-342900" eaLnBrk="1" hangingPunct="1">
              <a:defRPr/>
            </a:pPr>
            <a:r>
              <a:rPr lang="en-US" sz="2200" dirty="0"/>
              <a:t>Really only one type of array: Associative</a:t>
            </a:r>
          </a:p>
          <a:p>
            <a:pPr marL="700088" lvl="1" indent="-342900" eaLnBrk="1" hangingPunct="1">
              <a:defRPr/>
            </a:pPr>
            <a:r>
              <a:rPr lang="en-US" sz="2200" dirty="0"/>
              <a:t>Data content is non-restrictive, any data </a:t>
            </a:r>
            <a:r>
              <a:rPr lang="en-US" sz="2200" dirty="0" smtClean="0"/>
              <a:t>type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Each element can be different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Array sizes change dynamically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Supports no known limit of dimensions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How much memory in your machine?</a:t>
            </a:r>
          </a:p>
          <a:p>
            <a:pPr marL="1100138" lvl="2" indent="-342900" eaLnBrk="1" hangingPunct="1">
              <a:defRPr/>
            </a:pPr>
            <a:r>
              <a:rPr lang="en-US" sz="2200" dirty="0" smtClean="0"/>
              <a:t>Humans like 2 or 3 (think spreadsheet and workbook)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Both index and content can change</a:t>
            </a:r>
          </a:p>
          <a:p>
            <a:pPr marL="700088" lvl="1" indent="-342900" eaLnBrk="1" hangingPunct="1">
              <a:defRPr/>
            </a:pPr>
            <a:r>
              <a:rPr lang="en-US" sz="2200" dirty="0" smtClean="0"/>
              <a:t>Got Doc? </a:t>
            </a:r>
            <a:r>
              <a:rPr lang="en-US" sz="2200" dirty="0" smtClean="0">
                <a:hlinkClick r:id="rId2"/>
              </a:rPr>
              <a:t>http://www.php.net/array</a:t>
            </a:r>
            <a:endParaRPr lang="en-US" sz="2200" dirty="0" smtClean="0"/>
          </a:p>
          <a:p>
            <a:pPr marL="700088" lvl="1" indent="-342900" eaLnBrk="1" hangingPunct="1">
              <a:defRPr/>
            </a:pPr>
            <a:endParaRPr lang="en-US" sz="2200" dirty="0" smtClean="0"/>
          </a:p>
          <a:p>
            <a:pPr marL="357188" lvl="1" indent="0" eaLnBrk="1" hangingPunct="1"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PHP </a:t>
            </a:r>
            <a:r>
              <a:rPr smtClean="0"/>
              <a:t>Arrays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8 data types: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Scalar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String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“the php class…”, “123456”, ‘a’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Integer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123, -10, 98244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Float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18.81, -192.34, 3.1412926323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Boolean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true, false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Compound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	: </a:t>
            </a:r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[1, 2, 3], [“John”, “Tom”, “Jerry”]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Object	: OOP</a:t>
            </a:r>
          </a:p>
          <a:p>
            <a:pPr marL="971550" lvl="1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Special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Resource	: Handle (file, mysql connection)</a:t>
            </a:r>
          </a:p>
          <a:p>
            <a:pPr marL="1371600" lvl="2" indent="-571500" eaLnBrk="1" hangingPunct="1">
              <a:lnSpc>
                <a:spcPct val="90000"/>
              </a:lnSpc>
              <a:buClr>
                <a:srgbClr val="B5DBE5"/>
              </a:buClr>
              <a:buFont typeface="Wingdings 2" pitchFamily="18" charset="2"/>
              <a:buAutoNum type="romanUcPeriod"/>
            </a:pPr>
            <a:r>
              <a:rPr lang="en-US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Null	: Something that not nothing (empty value)</a:t>
            </a:r>
          </a:p>
          <a:p>
            <a:pPr marL="919163" lvl="1" indent="-571500" eaLnBrk="1" hangingPunct="1">
              <a:lnSpc>
                <a:spcPct val="90000"/>
              </a:lnSpc>
              <a:buFont typeface="Wingdings 2" pitchFamily="18" charset="2"/>
              <a:buNone/>
              <a:tabLst>
                <a:tab pos="282575" algn="l"/>
              </a:tabLst>
            </a:pPr>
            <a:endParaRPr lang="en-US" sz="22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ln>
                  <a:noFill/>
                </a:ln>
                <a:effectLst/>
                <a:ea typeface="MS PGothic" pitchFamily="34" charset="-128"/>
              </a:rPr>
              <a:t>Introduction</a:t>
            </a:r>
            <a:endParaRPr lang="bg-BG" dirty="0" smtClean="0">
              <a:ln>
                <a:noFill/>
              </a:ln>
              <a:effectLst/>
              <a:ea typeface="MS PGothic" pitchFamily="34" charset="-128"/>
            </a:endParaRP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Programming languages use variables to store values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is a data structure that stores one or more values in a single value.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Arrays can be single-dimensional or multidimensional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 PHP is actually an ordered list.</a:t>
            </a: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index (key) is used to access an element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Clr>
                <a:srgbClr val="B5DBE5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An array element can be of any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84689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Arrays are aggregate values – combination of values, each assigned a key in the array</a:t>
            </a:r>
          </a:p>
          <a:p>
            <a:pPr lvl="1"/>
            <a:r>
              <a:rPr lang="en-US" dirty="0" smtClean="0"/>
              <a:t>PHP supports associative arrays – keys may be numeric, strings or any other scalar data types</a:t>
            </a:r>
          </a:p>
          <a:p>
            <a:pPr lvl="1"/>
            <a:r>
              <a:rPr lang="en-US" dirty="0" smtClean="0"/>
              <a:t>Keys must be unique across the array</a:t>
            </a:r>
          </a:p>
          <a:p>
            <a:pPr lvl="1"/>
            <a:r>
              <a:rPr lang="en-US" dirty="0" smtClean="0"/>
              <a:t>Values in the array may be with different types</a:t>
            </a:r>
          </a:p>
          <a:p>
            <a:pPr lvl="1"/>
            <a:r>
              <a:rPr lang="en-US" dirty="0" smtClean="0"/>
              <a:t>PHP Arrays are dynamic – they don’t require explicit size when created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</a:t>
            </a:r>
            <a:endParaRPr lang="bg-B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 Array is declared with keyword </a:t>
            </a:r>
            <a:r>
              <a:rPr lang="en-US" dirty="0" smtClean="0">
                <a:latin typeface="Courier New" pitchFamily="49" charset="0"/>
              </a:rPr>
              <a:t>array</a:t>
            </a: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latin typeface="Courier New" pitchFamily="49" charset="0"/>
              </a:rPr>
              <a:t>=&gt;</a:t>
            </a:r>
            <a:r>
              <a:rPr lang="en-US" dirty="0" smtClean="0"/>
              <a:t>" means "points to"</a:t>
            </a:r>
          </a:p>
          <a:p>
            <a:pPr lvl="1"/>
            <a:r>
              <a:rPr lang="en-US" dirty="0" smtClean="0"/>
              <a:t>If keys are not supplied they are assigned automatically, starting from 0</a:t>
            </a:r>
            <a:endParaRPr lang="bg-BG" dirty="0" smtClean="0"/>
          </a:p>
        </p:txBody>
      </p: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827088" y="1992040"/>
            <a:ext cx="7742237" cy="2805112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simple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[0],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[1] and $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arr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[2]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"a", "b" and 7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$arr2 =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("one" =&gt; 1, "two" =&gt; 2);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this produces $arr2["one"] and $arr2["two"]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whit values respectively 1 and 2</a:t>
            </a:r>
          </a:p>
          <a:p>
            <a:pPr>
              <a:lnSpc>
                <a:spcPct val="95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 Arrays </a:t>
            </a:r>
            <a:endParaRPr lang="bg-BG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We access value in the array with "[" and "]" containing the key</a:t>
            </a:r>
          </a:p>
          <a:p>
            <a:r>
              <a:rPr lang="en-US" sz="2700" dirty="0" smtClean="0"/>
              <a:t>Arrays are flexible and types of values and keys may be mixed</a:t>
            </a:r>
            <a:endParaRPr lang="bg-BG" sz="2700" dirty="0" smtClean="0"/>
          </a:p>
        </p:txBody>
      </p:sp>
      <p:sp>
        <p:nvSpPr>
          <p:cNvPr id="1071108" name="Rectangle 4"/>
          <p:cNvSpPr>
            <a:spLocks noChangeArrowheads="1"/>
          </p:cNvSpPr>
          <p:nvPr/>
        </p:nvSpPr>
        <p:spPr bwMode="auto">
          <a:xfrm>
            <a:off x="755650" y="3432175"/>
            <a:ext cx="7742238" cy="28051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44000" tIns="91440" rIns="144000" bIns="109728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&lt;?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$arr = </a:t>
            </a:r>
            <a:r>
              <a:rPr 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array ("a", "b", 7, "one" =&gt; 1, "two" =&gt; 2, "other" =&gt; array(1,2,3));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keys types may be mixed: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$arr[0] will be "a" and $arr["one"] will be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 is also array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// $arr["other"][0]" is 1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print $arr["other"][2]; // will output 3</a:t>
            </a:r>
          </a:p>
          <a:p>
            <a:pPr>
              <a:lnSpc>
                <a:spcPct val="9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514F7-C31D-46AF-8022-01AB14B75DF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70" t="37040" r="41481" b="24237"/>
          <a:stretch>
            <a:fillRect/>
          </a:stretch>
        </p:blipFill>
        <p:spPr bwMode="auto">
          <a:xfrm>
            <a:off x="1295400" y="2057400"/>
            <a:ext cx="6460435" cy="337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1949</Words>
  <Application>Microsoft Macintosh PowerPoint</Application>
  <PresentationFormat>On-screen Show (4:3)</PresentationFormat>
  <Paragraphs>433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Diseño predeterminado</vt:lpstr>
      <vt:lpstr>Slide 1</vt:lpstr>
      <vt:lpstr>Groups of variables</vt:lpstr>
      <vt:lpstr>Contents</vt:lpstr>
      <vt:lpstr>Introduction</vt:lpstr>
      <vt:lpstr>Introduction</vt:lpstr>
      <vt:lpstr>PHP Arrays</vt:lpstr>
      <vt:lpstr>PHP Arrays</vt:lpstr>
      <vt:lpstr>PHP Arrays </vt:lpstr>
      <vt:lpstr>PHP Arrays</vt:lpstr>
      <vt:lpstr>3 types of arrays</vt:lpstr>
      <vt:lpstr>Indexed array</vt:lpstr>
      <vt:lpstr>Associative array</vt:lpstr>
      <vt:lpstr>Multidimensional array</vt:lpstr>
      <vt:lpstr>Define an Array</vt:lpstr>
      <vt:lpstr>Define an Array</vt:lpstr>
      <vt:lpstr>Define an Array</vt:lpstr>
      <vt:lpstr>Modify an Array</vt:lpstr>
      <vt:lpstr>Push and Pull</vt:lpstr>
      <vt:lpstr>Push and Pull</vt:lpstr>
      <vt:lpstr>Push and Pull</vt:lpstr>
      <vt:lpstr>Push and Pull</vt:lpstr>
      <vt:lpstr>Split a String</vt:lpstr>
      <vt:lpstr>Split a String</vt:lpstr>
      <vt:lpstr>Sorting</vt:lpstr>
      <vt:lpstr>Sorting</vt:lpstr>
      <vt:lpstr>Size of an array</vt:lpstr>
      <vt:lpstr>Looping the Loop </vt:lpstr>
      <vt:lpstr>Looping the Loop</vt:lpstr>
      <vt:lpstr>Looping the Loop</vt:lpstr>
      <vt:lpstr>Looping the Loop</vt:lpstr>
      <vt:lpstr>Array And Loops</vt:lpstr>
      <vt:lpstr>Array And Loops</vt:lpstr>
      <vt:lpstr>Multidimensional Array</vt:lpstr>
      <vt:lpstr>each() and list()</vt:lpstr>
      <vt:lpstr>Slide 35</vt:lpstr>
      <vt:lpstr>Some array functions</vt:lpstr>
      <vt:lpstr>Summary</vt:lpstr>
      <vt:lpstr>PHP Arrays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1136</cp:revision>
  <dcterms:created xsi:type="dcterms:W3CDTF">2010-05-23T14:28:12Z</dcterms:created>
  <dcterms:modified xsi:type="dcterms:W3CDTF">2015-01-03T06:44:53Z</dcterms:modified>
</cp:coreProperties>
</file>