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98" r:id="rId14"/>
    <p:sldId id="301" r:id="rId15"/>
    <p:sldId id="299" r:id="rId16"/>
    <p:sldId id="269" r:id="rId17"/>
    <p:sldId id="270" r:id="rId18"/>
    <p:sldId id="271" r:id="rId19"/>
    <p:sldId id="272" r:id="rId20"/>
    <p:sldId id="273" r:id="rId21"/>
    <p:sldId id="302" r:id="rId22"/>
    <p:sldId id="303" r:id="rId23"/>
    <p:sldId id="304" r:id="rId24"/>
    <p:sldId id="305" r:id="rId25"/>
    <p:sldId id="274" r:id="rId26"/>
    <p:sldId id="275" r:id="rId27"/>
    <p:sldId id="306" r:id="rId28"/>
    <p:sldId id="307" r:id="rId29"/>
    <p:sldId id="276" r:id="rId30"/>
    <p:sldId id="292" r:id="rId31"/>
    <p:sldId id="308" r:id="rId32"/>
    <p:sldId id="285" r:id="rId33"/>
    <p:sldId id="309" r:id="rId34"/>
    <p:sldId id="287" r:id="rId35"/>
    <p:sldId id="293" r:id="rId36"/>
    <p:sldId id="294" r:id="rId37"/>
    <p:sldId id="295" r:id="rId38"/>
    <p:sldId id="310" r:id="rId39"/>
    <p:sldId id="311" r:id="rId40"/>
    <p:sldId id="312" r:id="rId41"/>
    <p:sldId id="313" r:id="rId42"/>
    <p:sldId id="314" r:id="rId43"/>
    <p:sldId id="315" r:id="rId44"/>
    <p:sldId id="316" r:id="rId45"/>
    <p:sldId id="317" r:id="rId46"/>
    <p:sldId id="318" r:id="rId47"/>
    <p:sldId id="319" r:id="rId48"/>
    <p:sldId id="320" r:id="rId49"/>
    <p:sldId id="283" r:id="rId50"/>
    <p:sldId id="284" r:id="rId51"/>
    <p:sldId id="288" r:id="rId52"/>
    <p:sldId id="289" r:id="rId53"/>
    <p:sldId id="290" r:id="rId54"/>
    <p:sldId id="291" r:id="rId55"/>
    <p:sldId id="281" r:id="rId56"/>
    <p:sldId id="282" r:id="rId57"/>
    <p:sldId id="300" r:id="rId5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22C16"/>
    <a:srgbClr val="0C788E"/>
    <a:srgbClr val="006666"/>
    <a:srgbClr val="0099CC"/>
    <a:srgbClr val="660066"/>
    <a:srgbClr val="5F5F5F"/>
    <a:srgbClr val="663300"/>
    <a:srgbClr val="A8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23" autoAdjust="0"/>
    <p:restoredTop sz="78674" autoAdjust="0"/>
  </p:normalViewPr>
  <p:slideViewPr>
    <p:cSldViewPr>
      <p:cViewPr varScale="1">
        <p:scale>
          <a:sx n="57" d="100"/>
          <a:sy n="57" d="100"/>
        </p:scale>
        <p:origin x="-16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12/17/2014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 xmlns:p14="http://schemas.microsoft.com/office/powerpoint/2010/main" val="17467179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vi-VN" sz="1200" b="0" i="0" kern="1200" dirty="0" smtClean="0">
                <a:solidFill>
                  <a:schemeClr val="tx1"/>
                </a:solidFill>
                <a:latin typeface="+mn-lt"/>
                <a:ea typeface="+mn-ea"/>
                <a:cs typeface="+mn-cs"/>
              </a:rPr>
              <a:t>Một </a:t>
            </a:r>
            <a:r>
              <a:rPr lang="vi-VN" sz="1200" b="0" i="1" kern="1200" dirty="0" smtClean="0">
                <a:solidFill>
                  <a:schemeClr val="tx1"/>
                </a:solidFill>
                <a:latin typeface="+mn-lt"/>
                <a:ea typeface="+mn-ea"/>
                <a:cs typeface="+mn-cs"/>
              </a:rPr>
              <a:t>scripting language</a:t>
            </a:r>
            <a:r>
              <a:rPr lang="vi-VN" sz="1200" b="0" i="0" kern="1200" dirty="0" smtClean="0">
                <a:solidFill>
                  <a:schemeClr val="tx1"/>
                </a:solidFill>
                <a:latin typeface="+mn-lt"/>
                <a:ea typeface="+mn-ea"/>
                <a:cs typeface="+mn-cs"/>
              </a:rPr>
              <a:t> hay </a:t>
            </a:r>
            <a:r>
              <a:rPr lang="vi-VN" sz="1200" b="0" i="1" kern="1200" dirty="0" smtClean="0">
                <a:solidFill>
                  <a:schemeClr val="tx1"/>
                </a:solidFill>
                <a:latin typeface="+mn-lt"/>
                <a:ea typeface="+mn-ea"/>
                <a:cs typeface="+mn-cs"/>
              </a:rPr>
              <a:t>script language</a:t>
            </a:r>
            <a:r>
              <a:rPr lang="vi-VN" sz="1200" b="0" i="0" kern="1200" dirty="0" smtClean="0">
                <a:solidFill>
                  <a:schemeClr val="tx1"/>
                </a:solidFill>
                <a:latin typeface="+mn-lt"/>
                <a:ea typeface="+mn-ea"/>
                <a:cs typeface="+mn-cs"/>
              </a:rPr>
              <a:t> là một ngôn ngữ lập trình hỗ trợ viết kịch bản (</a:t>
            </a:r>
            <a:r>
              <a:rPr lang="vi-VN" sz="1200" b="0" i="1" kern="1200" dirty="0" smtClean="0">
                <a:solidFill>
                  <a:schemeClr val="tx1"/>
                </a:solidFill>
                <a:latin typeface="+mn-lt"/>
                <a:ea typeface="+mn-ea"/>
                <a:cs typeface="+mn-cs"/>
              </a:rPr>
              <a:t>script</a:t>
            </a:r>
            <a:r>
              <a:rPr lang="vi-VN" sz="1200" b="0" i="0" kern="1200" dirty="0" smtClean="0">
                <a:solidFill>
                  <a:schemeClr val="tx1"/>
                </a:solidFill>
                <a:latin typeface="+mn-lt"/>
                <a:ea typeface="+mn-ea"/>
                <a:cs typeface="+mn-cs"/>
              </a:rPr>
              <a:t>). Các chương trình được viết cho ngôn ngữ kịch bản có thể được thực thi thông qua lời gọi từ các tác vụ thay vì chạy thủ công bởi người dùng.</a:t>
            </a:r>
          </a:p>
          <a:p>
            <a:r>
              <a:rPr lang="vi-VN" sz="1200" b="0" i="0" kern="1200" dirty="0" smtClean="0">
                <a:solidFill>
                  <a:schemeClr val="tx1"/>
                </a:solidFill>
                <a:latin typeface="+mn-lt"/>
                <a:ea typeface="+mn-ea"/>
                <a:cs typeface="+mn-cs"/>
              </a:rPr>
              <a:t>Kịch bản có thể được viết và thực hiện "on-the-fly", tức là không cần biên dịch (compile) và liên kết (linked). Khác với các ngôn ngữ thông thường, chương trình viết ra cần biên dịch thành mã máy trước khi đến tay người dùng, chương trình viết bằng ngôn ngữ kịch bản thường được chạy trực tiếp từ mã nguồn hoặc bytecode, do đó người sử dụng hoàn toàn xem và đổi nó mã nguồn của chương trình.</a:t>
            </a:r>
          </a:p>
          <a:p>
            <a:pPr>
              <a:spcBef>
                <a:spcPct val="0"/>
              </a:spcBef>
            </a:pPr>
            <a:endParaRPr lang="bg-BG"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bg-BG"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1331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4" name="Group 29"/>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форум програмиране, форум уеб дизайн</a:t>
              </a:r>
              <a:endParaRPr lang="bg-BG" sz="200" noProof="1">
                <a:ln w="0">
                  <a:noFill/>
                </a:ln>
                <a:solidFill>
                  <a:schemeClr val="bg1"/>
                </a:solidFill>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latin typeface="Corbel" pitchFamily="34" charset="0"/>
                  <a:cs typeface="+mn-cs"/>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безплатен SEO курс - оптимизация за търсачки</a:t>
              </a:r>
              <a:endParaRPr lang="bg-BG" sz="200" noProof="1">
                <a:ln w="0">
                  <a:noFill/>
                </a:ln>
                <a:solidFill>
                  <a:schemeClr val="bg1"/>
                </a:solidFill>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уроци по уеб дизайн, HTML, CSS, JavaScript, Photoshop</a:t>
              </a:r>
              <a:endParaRPr lang="bg-BG" sz="200" noProof="1">
                <a:ln w="0">
                  <a:noFill/>
                </a:ln>
                <a:solidFill>
                  <a:schemeClr val="bg1"/>
                </a:solidFill>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ASP.NET MVC курс – HTML, SQL, C#, .NET, ASP.NET MVC</a:t>
              </a:r>
              <a:endParaRPr lang="bg-BG" sz="200" noProof="1">
                <a:ln w="0">
                  <a:noFill/>
                </a:ln>
                <a:solidFill>
                  <a:schemeClr val="bg1"/>
                </a:solidFill>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BG Coder - онлайн състезателна система - online judge</a:t>
              </a:r>
              <a:endParaRPr lang="bg-BG" sz="200" noProof="1">
                <a:ln w="0">
                  <a:noFill/>
                </a:ln>
                <a:solidFill>
                  <a:schemeClr val="bg1"/>
                </a:solidFill>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курсове и уроци по програмиране, книги – безплатно от Наков</a:t>
              </a:r>
              <a:endParaRPr lang="bg-BG" sz="200" noProof="1">
                <a:ln w="0">
                  <a:noFill/>
                </a:ln>
                <a:solidFill>
                  <a:schemeClr val="bg1"/>
                </a:solidFill>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алго академия – състезателно програмиране, състезания</a:t>
              </a:r>
              <a:endParaRPr lang="bg-BG" sz="200" noProof="1">
                <a:ln w="0">
                  <a:noFill/>
                </a:ln>
                <a:solidFill>
                  <a:schemeClr val="bg1"/>
                </a:solidFill>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ASP.NET курс - уеб програмиране, бази данни, C#, .NET, ASP.NET</a:t>
              </a:r>
              <a:endParaRPr lang="bg-BG" sz="200" noProof="1">
                <a:ln w="0">
                  <a:noFill/>
                </a:ln>
                <a:solidFill>
                  <a:schemeClr val="bg1"/>
                </a:solidFill>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rPr>
                <a:t>курсове и уроци по </a:t>
              </a:r>
              <a:r>
                <a:rPr lang="bg-BG" sz="200" noProof="1" smtClean="0">
                  <a:ln w="0">
                    <a:noFill/>
                  </a:ln>
                  <a:solidFill>
                    <a:schemeClr val="bg1"/>
                  </a:solidFill>
                  <a:latin typeface="Corbel" pitchFamily="34" charset="0"/>
                  <a:cs typeface="+mn-cs"/>
                </a:rPr>
                <a:t>програмиране – Телерик академия</a:t>
              </a:r>
              <a:endParaRPr lang="bg-BG" sz="200" noProof="1">
                <a:ln w="0">
                  <a:noFill/>
                </a:ln>
                <a:solidFill>
                  <a:schemeClr val="bg1"/>
                </a:solidFill>
                <a:latin typeface="Corbel" pitchFamily="34" charset="0"/>
                <a:cs typeface="+mn-cs"/>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курс мобилни приложения с iPhone, Android, WP7, PhoneGap</a:t>
              </a:r>
              <a:endParaRPr lang="bg-BG" sz="200" noProof="1">
                <a:ln w="0">
                  <a:noFill/>
                </a:ln>
                <a:solidFill>
                  <a:schemeClr val="bg1"/>
                </a:solidFill>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rPr>
              <a:t>?</a:t>
            </a:r>
          </a:p>
        </p:txBody>
      </p:sp>
      <p:grpSp>
        <p:nvGrpSpPr>
          <p:cNvPr id="46" name="Group 49"/>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форум програмиране, форум уеб дизайн</a:t>
              </a:r>
              <a:endParaRPr lang="bg-BG" sz="200" noProof="1">
                <a:ln w="0">
                  <a:noFill/>
                </a:ln>
                <a:solidFill>
                  <a:schemeClr val="bg1"/>
                </a:solidFill>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latin typeface="Corbel" pitchFamily="34" charset="0"/>
                  <a:cs typeface="+mn-cs"/>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безплатен SEO курс - оптимизация за търсачки</a:t>
              </a:r>
              <a:endParaRPr lang="bg-BG" sz="200" noProof="1">
                <a:ln w="0">
                  <a:noFill/>
                </a:ln>
                <a:solidFill>
                  <a:schemeClr val="bg1"/>
                </a:solidFill>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уроци по уеб дизайн, HTML, CSS, JavaScript, Photoshop</a:t>
              </a:r>
              <a:endParaRPr lang="bg-BG" sz="200" noProof="1">
                <a:ln w="0">
                  <a:noFill/>
                </a:ln>
                <a:solidFill>
                  <a:schemeClr val="bg1"/>
                </a:solidFill>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ASP.NET MVC курс – HTML, SQL, C#, .NET, ASP.NET MVC</a:t>
              </a:r>
              <a:endParaRPr lang="bg-BG" sz="200" noProof="1">
                <a:ln w="0">
                  <a:noFill/>
                </a:ln>
                <a:solidFill>
                  <a:schemeClr val="bg1"/>
                </a:solidFill>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BG Coder - онлайн състезателна система - online judge</a:t>
              </a:r>
              <a:endParaRPr lang="bg-BG" sz="200" noProof="1">
                <a:ln w="0">
                  <a:noFill/>
                </a:ln>
                <a:solidFill>
                  <a:schemeClr val="bg1"/>
                </a:solidFill>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курсове и уроци по програмиране, книги – безплатно от Наков</a:t>
              </a:r>
              <a:endParaRPr lang="bg-BG" sz="200" noProof="1">
                <a:ln w="0">
                  <a:noFill/>
                </a:ln>
                <a:solidFill>
                  <a:schemeClr val="bg1"/>
                </a:solidFill>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алго академия – състезателно програмиране, състезания</a:t>
              </a:r>
              <a:endParaRPr lang="bg-BG" sz="200" noProof="1">
                <a:ln w="0">
                  <a:noFill/>
                </a:ln>
                <a:solidFill>
                  <a:schemeClr val="bg1"/>
                </a:solidFill>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ASP.NET курс - уеб програмиране, бази данни, C#, .NET, ASP.NET</a:t>
              </a:r>
              <a:endParaRPr lang="bg-BG" sz="200" noProof="1">
                <a:ln w="0">
                  <a:noFill/>
                </a:ln>
                <a:solidFill>
                  <a:schemeClr val="bg1"/>
                </a:solidFill>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rPr>
                <a:t>курсове и уроци по </a:t>
              </a:r>
              <a:r>
                <a:rPr lang="bg-BG" sz="200" noProof="1" smtClean="0">
                  <a:ln w="0">
                    <a:noFill/>
                  </a:ln>
                  <a:solidFill>
                    <a:schemeClr val="bg1"/>
                  </a:solidFill>
                  <a:latin typeface="Corbel" pitchFamily="34" charset="0"/>
                  <a:cs typeface="+mn-cs"/>
                </a:rPr>
                <a:t>програмиране – Телерик академия</a:t>
              </a:r>
              <a:endParaRPr lang="bg-BG" sz="200" noProof="1">
                <a:ln w="0">
                  <a:noFill/>
                </a:ln>
                <a:solidFill>
                  <a:schemeClr val="bg1"/>
                </a:solidFill>
                <a:latin typeface="Corbel" pitchFamily="34" charset="0"/>
                <a:cs typeface="+mn-cs"/>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rPr>
                <a:t>курс мобилни приложения с iPhone, Android, WP7, PhoneGap</a:t>
              </a:r>
              <a:endParaRPr lang="bg-BG" sz="200" noProof="1">
                <a:ln w="0">
                  <a:noFill/>
                </a:ln>
                <a:solidFill>
                  <a:schemeClr val="bg1"/>
                </a:solidFill>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latin typeface="Corbel" pitchFamily="34" charset="0"/>
                  <a:cs typeface="+mn-cs"/>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rPr>
              <a:t>?</a:t>
            </a:r>
          </a:p>
        </p:txBody>
      </p:sp>
      <p:sp>
        <p:nvSpPr>
          <p:cNvPr id="7" name="Title 1"/>
          <p:cNvSpPr>
            <a:spLocks noGrp="1"/>
          </p:cNvSpPr>
          <p:nvPr>
            <p:ph type="title"/>
          </p:nvPr>
        </p:nvSpPr>
        <p:spPr>
          <a:xfrm>
            <a:off x="1828800" y="152400"/>
            <a:ext cx="7086600" cy="838200"/>
          </a:xfrm>
          <a:prstGeom prst="rect">
            <a:avLst/>
          </a:prstGeom>
        </p:spPr>
        <p:txBody>
          <a:bodyPr>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59"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194" name="Title 4"/>
          <p:cNvSpPr>
            <a:spLocks noGrp="1"/>
          </p:cNvSpPr>
          <p:nvPr>
            <p:ph type="ctrTitle"/>
          </p:nvPr>
        </p:nvSpPr>
        <p:spPr>
          <a:xfrm>
            <a:off x="457200" y="1524000"/>
            <a:ext cx="8229600" cy="1524000"/>
          </a:xfrm>
        </p:spPr>
        <p:txBody>
          <a:bodyPr/>
          <a:lstStyle/>
          <a:p>
            <a:r>
              <a:rPr lang="en-US" smtClean="0"/>
              <a:t>PHP Basics</a:t>
            </a:r>
          </a:p>
        </p:txBody>
      </p:sp>
      <p:sp>
        <p:nvSpPr>
          <p:cNvPr id="8195" name="Subtitle 5"/>
          <p:cNvSpPr>
            <a:spLocks noGrp="1"/>
          </p:cNvSpPr>
          <p:nvPr>
            <p:ph type="subTitle" idx="1"/>
          </p:nvPr>
        </p:nvSpPr>
        <p:spPr>
          <a:xfrm>
            <a:off x="457200" y="3240088"/>
            <a:ext cx="8229600" cy="569912"/>
          </a:xfrm>
        </p:spPr>
        <p:txBody>
          <a:bodyPr/>
          <a:lstStyle/>
          <a:p>
            <a:r>
              <a:rPr lang="en-US" smtClean="0"/>
              <a:t>Web Applications in Hatch</a:t>
            </a:r>
          </a:p>
        </p:txBody>
      </p:sp>
      <p:sp>
        <p:nvSpPr>
          <p:cNvPr id="8196"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a:t>Tuan Duong</a:t>
            </a:r>
          </a:p>
        </p:txBody>
      </p:sp>
      <p:sp>
        <p:nvSpPr>
          <p:cNvPr id="10"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r>
              <a:rPr lang="pl-PL" sz="1600" kern="0" dirty="0">
                <a:latin typeface="+mn-lt"/>
                <a:cs typeface="+mn-cs"/>
              </a:rPr>
              <a:t>http://pingo.edu.vn/tuan-duong/</a:t>
            </a:r>
            <a:endParaRPr lang="en-US" sz="1600" kern="0" dirty="0">
              <a:latin typeface="+mn-lt"/>
              <a:cs typeface="+mn-cs"/>
            </a:endParaRPr>
          </a:p>
        </p:txBody>
      </p:sp>
      <p:sp>
        <p:nvSpPr>
          <p:cNvPr id="11" name="TextBox 10"/>
          <p:cNvSpPr txBox="1"/>
          <p:nvPr/>
        </p:nvSpPr>
        <p:spPr>
          <a:xfrm rot="20930954">
            <a:off x="386917" y="1317558"/>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8199" name="Picture 2" descr="C:\Users\InfiniteCat\Desktop\php\php1.png"/>
          <p:cNvPicPr>
            <a:picLocks noChangeAspect="1" noChangeArrowheads="1"/>
          </p:cNvPicPr>
          <p:nvPr/>
        </p:nvPicPr>
        <p:blipFill>
          <a:blip r:embed="rId3" cstate="print"/>
          <a:srcRect/>
          <a:stretch>
            <a:fillRect/>
          </a:stretch>
        </p:blipFill>
        <p:spPr bwMode="auto">
          <a:xfrm>
            <a:off x="6092825" y="4653136"/>
            <a:ext cx="3051175" cy="1992312"/>
          </a:xfrm>
          <a:prstGeom prst="rect">
            <a:avLst/>
          </a:prstGeom>
          <a:noFill/>
          <a:ln w="9525">
            <a:noFill/>
            <a:miter lim="800000"/>
            <a:headEnd/>
            <a:tailEnd/>
          </a:ln>
        </p:spPr>
      </p:pic>
      <p:pic>
        <p:nvPicPr>
          <p:cNvPr id="8200" name="Picture 5"/>
          <p:cNvPicPr>
            <a:picLocks noChangeAspect="1" noChangeArrowheads="1"/>
          </p:cNvPicPr>
          <p:nvPr/>
        </p:nvPicPr>
        <p:blipFill>
          <a:blip r:embed="rId4" cstate="print"/>
          <a:srcRect/>
          <a:stretch>
            <a:fillRect/>
          </a:stretch>
        </p:blipFill>
        <p:spPr bwMode="auto">
          <a:xfrm>
            <a:off x="7164388" y="1052513"/>
            <a:ext cx="1652587" cy="18034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Web application lifecycle</a:t>
            </a:r>
            <a:endParaRPr lang="bg-BG" smtClean="0"/>
          </a:p>
        </p:txBody>
      </p:sp>
      <p:sp>
        <p:nvSpPr>
          <p:cNvPr id="17411" name="Rectangle 3"/>
          <p:cNvSpPr>
            <a:spLocks noGrp="1" noChangeArrowheads="1"/>
          </p:cNvSpPr>
          <p:nvPr>
            <p:ph idx="1"/>
          </p:nvPr>
        </p:nvSpPr>
        <p:spPr/>
        <p:txBody>
          <a:bodyPr/>
          <a:lstStyle/>
          <a:p>
            <a:pPr>
              <a:buFontTx/>
              <a:buNone/>
            </a:pPr>
            <a:r>
              <a:rPr lang="en-US" smtClean="0"/>
              <a:t> </a:t>
            </a:r>
            <a:endParaRPr lang="bg-BG" smtClean="0"/>
          </a:p>
        </p:txBody>
      </p:sp>
      <p:pic>
        <p:nvPicPr>
          <p:cNvPr id="17412" name="Picture 11"/>
          <p:cNvPicPr>
            <a:picLocks noChangeAspect="1" noChangeArrowheads="1"/>
          </p:cNvPicPr>
          <p:nvPr/>
        </p:nvPicPr>
        <p:blipFill>
          <a:blip r:embed="rId2" cstate="print"/>
          <a:srcRect/>
          <a:stretch>
            <a:fillRect/>
          </a:stretch>
        </p:blipFill>
        <p:spPr bwMode="auto">
          <a:xfrm>
            <a:off x="2627784" y="1312862"/>
            <a:ext cx="3722687" cy="506846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Hello PHP</a:t>
            </a:r>
            <a:endParaRPr lang="bg-BG" smtClean="0"/>
          </a:p>
        </p:txBody>
      </p:sp>
      <p:sp>
        <p:nvSpPr>
          <p:cNvPr id="18435" name="Rectangle 3"/>
          <p:cNvSpPr>
            <a:spLocks noGrp="1" noChangeArrowheads="1"/>
          </p:cNvSpPr>
          <p:nvPr>
            <p:ph idx="1"/>
          </p:nvPr>
        </p:nvSpPr>
        <p:spPr/>
        <p:txBody>
          <a:bodyPr/>
          <a:lstStyle/>
          <a:p>
            <a:r>
              <a:rPr lang="en-US" smtClean="0"/>
              <a:t>The PHP code is usually in files with extension ".php"</a:t>
            </a:r>
          </a:p>
          <a:p>
            <a:pPr lvl="1"/>
            <a:r>
              <a:rPr lang="en-US" smtClean="0"/>
              <a:t>Can be configured</a:t>
            </a:r>
          </a:p>
          <a:p>
            <a:r>
              <a:rPr lang="en-US" smtClean="0"/>
              <a:t>The PHP code can be nested in the very HTML document</a:t>
            </a:r>
            <a:endParaRPr lang="bg-BG" smtClean="0"/>
          </a:p>
        </p:txBody>
      </p:sp>
      <p:sp>
        <p:nvSpPr>
          <p:cNvPr id="1060868" name="Rectangle 4"/>
          <p:cNvSpPr>
            <a:spLocks noChangeArrowheads="1"/>
          </p:cNvSpPr>
          <p:nvPr/>
        </p:nvSpPr>
        <p:spPr bwMode="auto">
          <a:xfrm>
            <a:off x="611188" y="4292600"/>
            <a:ext cx="7886700" cy="19383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&lt;html&gt;</a:t>
            </a:r>
          </a:p>
          <a:p>
            <a:pPr>
              <a:lnSpc>
                <a:spcPct val="95000"/>
              </a:lnSpc>
              <a:defRPr/>
            </a:pPr>
            <a:r>
              <a:rPr lang="en-US" sz="2000">
                <a:effectLst>
                  <a:outerShdw blurRad="38100" dist="38100" dir="2700000" algn="tl">
                    <a:srgbClr val="FFFFFF"/>
                  </a:outerShdw>
                </a:effectLst>
                <a:latin typeface="Courier New" pitchFamily="49" charset="0"/>
              </a:rPr>
              <a:t>&lt;head&gt;&lt;title&gt;Hello world page&lt;/title&gt;&lt;/head&gt;</a:t>
            </a:r>
          </a:p>
          <a:p>
            <a:pPr>
              <a:lnSpc>
                <a:spcPct val="95000"/>
              </a:lnSpc>
              <a:defRPr/>
            </a:pPr>
            <a:r>
              <a:rPr lang="en-US" sz="2000">
                <a:effectLst>
                  <a:outerShdw blurRad="38100" dist="38100" dir="2700000" algn="tl">
                    <a:srgbClr val="FFFFFF"/>
                  </a:outerShdw>
                </a:effectLst>
                <a:latin typeface="Courier New" pitchFamily="49" charset="0"/>
              </a:rPr>
              <a:t>&lt;body&gt;</a:t>
            </a:r>
          </a:p>
          <a:p>
            <a:pPr>
              <a:lnSpc>
                <a:spcPct val="95000"/>
              </a:lnSpc>
              <a:defRPr/>
            </a:pPr>
            <a:r>
              <a:rPr lang="en-US" sz="2000">
                <a:effectLst>
                  <a:outerShdw blurRad="38100" dist="38100" dir="2700000" algn="tl">
                    <a:srgbClr val="FFFFFF"/>
                  </a:outerShdw>
                </a:effectLst>
                <a:latin typeface="Courier New" pitchFamily="49" charset="0"/>
              </a:rPr>
              <a:t>Hello HTML!</a:t>
            </a:r>
          </a:p>
          <a:p>
            <a:pPr>
              <a:lnSpc>
                <a:spcPct val="95000"/>
              </a:lnSpc>
              <a:defRPr/>
            </a:pPr>
            <a:r>
              <a:rPr lang="en-US" sz="2000">
                <a:effectLst>
                  <a:outerShdw blurRad="38100" dist="38100" dir="2700000" algn="tl">
                    <a:srgbClr val="FFFFFF"/>
                  </a:outerShdw>
                </a:effectLst>
                <a:latin typeface="Courier New" pitchFamily="49" charset="0"/>
              </a:rPr>
              <a:t>&lt;/body&gt;</a:t>
            </a:r>
          </a:p>
          <a:p>
            <a:pPr>
              <a:lnSpc>
                <a:spcPct val="95000"/>
              </a:lnSpc>
              <a:defRPr/>
            </a:pPr>
            <a:r>
              <a:rPr lang="en-US" sz="200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69" name="Rectangle 5"/>
          <p:cNvSpPr>
            <a:spLocks noChangeArrowheads="1"/>
          </p:cNvSpPr>
          <p:nvPr/>
        </p:nvSpPr>
        <p:spPr bwMode="auto">
          <a:xfrm>
            <a:off x="611188" y="4292600"/>
            <a:ext cx="7886700" cy="19383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&lt;html&gt;</a:t>
            </a:r>
          </a:p>
          <a:p>
            <a:pPr>
              <a:lnSpc>
                <a:spcPct val="95000"/>
              </a:lnSpc>
              <a:defRPr/>
            </a:pPr>
            <a:r>
              <a:rPr lang="en-US" sz="2000" dirty="0">
                <a:effectLst>
                  <a:outerShdw blurRad="38100" dist="38100" dir="2700000" algn="tl">
                    <a:srgbClr val="FFFFFF"/>
                  </a:outerShdw>
                </a:effectLst>
                <a:latin typeface="Courier New" pitchFamily="49" charset="0"/>
              </a:rPr>
              <a:t>&lt;head&gt;&lt;title&gt;Hello world page&lt;/title&gt;&lt;/head&gt;</a:t>
            </a:r>
          </a:p>
          <a:p>
            <a:pPr>
              <a:lnSpc>
                <a:spcPct val="95000"/>
              </a:lnSpc>
              <a:defRPr/>
            </a:pPr>
            <a:r>
              <a:rPr lang="en-US" sz="2000" dirty="0">
                <a:effectLst>
                  <a:outerShdw blurRad="38100" dist="38100" dir="2700000" algn="tl">
                    <a:srgbClr val="FFFFFF"/>
                  </a:outerShdw>
                </a:effectLst>
                <a:latin typeface="Courier New" pitchFamily="49" charset="0"/>
              </a:rPr>
              <a:t>&lt;body&gt;</a:t>
            </a:r>
          </a:p>
          <a:p>
            <a:pPr>
              <a:lnSpc>
                <a:spcPct val="95000"/>
              </a:lnSpc>
              <a:defRPr/>
            </a:pPr>
            <a:r>
              <a:rPr lang="en-US" sz="2000" dirty="0" smtClean="0">
                <a:solidFill>
                  <a:srgbClr val="FF0000"/>
                </a:solidFill>
                <a:effectLst>
                  <a:outerShdw blurRad="38100" dist="38100" dir="2700000" algn="tl">
                    <a:srgbClr val="000000"/>
                  </a:outerShdw>
                </a:effectLst>
                <a:latin typeface="Courier New" pitchFamily="49" charset="0"/>
              </a:rPr>
              <a:t>&lt;?</a:t>
            </a:r>
            <a:r>
              <a:rPr lang="en-US" sz="2000" dirty="0" err="1" smtClean="0">
                <a:solidFill>
                  <a:srgbClr val="FF0000"/>
                </a:solidFill>
                <a:effectLst>
                  <a:outerShdw blurRad="38100" dist="38100" dir="2700000" algn="tl">
                    <a:srgbClr val="000000"/>
                  </a:outerShdw>
                </a:effectLst>
                <a:latin typeface="Courier New" pitchFamily="49" charset="0"/>
              </a:rPr>
              <a:t>php</a:t>
            </a:r>
            <a:r>
              <a:rPr lang="en-US" sz="2000" dirty="0" smtClean="0">
                <a:solidFill>
                  <a:srgbClr val="FF0000"/>
                </a:solidFill>
                <a:effectLst>
                  <a:outerShdw blurRad="38100" dist="38100" dir="2700000" algn="tl">
                    <a:srgbClr val="000000"/>
                  </a:outerShdw>
                </a:effectLst>
                <a:latin typeface="Courier New" pitchFamily="49" charset="0"/>
              </a:rPr>
              <a:t> print ("Hello PHP!"); ?&gt;</a:t>
            </a:r>
          </a:p>
          <a:p>
            <a:pPr>
              <a:lnSpc>
                <a:spcPct val="95000"/>
              </a:lnSpc>
              <a:defRPr/>
            </a:pPr>
            <a:r>
              <a:rPr lang="en-US" sz="2000" dirty="0" smtClean="0">
                <a:effectLst>
                  <a:outerShdw blurRad="38100" dist="38100" dir="2700000" algn="tl">
                    <a:srgbClr val="FFFFFF"/>
                  </a:outerShdw>
                </a:effectLst>
                <a:latin typeface="Courier New" pitchFamily="49" charset="0"/>
              </a:rPr>
              <a:t>&lt;/</a:t>
            </a:r>
            <a:r>
              <a:rPr lang="en-US" sz="2000" dirty="0">
                <a:effectLst>
                  <a:outerShdw blurRad="38100" dist="38100" dir="2700000" algn="tl">
                    <a:srgbClr val="FFFFFF"/>
                  </a:outerShdw>
                </a:effectLst>
                <a:latin typeface="Courier New" pitchFamily="49" charset="0"/>
              </a:rPr>
              <a:t>body&gt;</a:t>
            </a:r>
          </a:p>
          <a:p>
            <a:pPr>
              <a:lnSpc>
                <a:spcPct val="95000"/>
              </a:lnSpc>
              <a:defRPr/>
            </a:pPr>
            <a:r>
              <a:rPr lang="en-US" sz="2000" dirty="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70" name="AutoShape 6"/>
          <p:cNvSpPr>
            <a:spLocks noChangeArrowheads="1"/>
          </p:cNvSpPr>
          <p:nvPr/>
        </p:nvSpPr>
        <p:spPr bwMode="auto">
          <a:xfrm>
            <a:off x="1116013" y="2565400"/>
            <a:ext cx="2665412" cy="1008063"/>
          </a:xfrm>
          <a:prstGeom prst="wedgeRoundRectCallout">
            <a:avLst>
              <a:gd name="adj1" fmla="val -47616"/>
              <a:gd name="adj2" fmla="val 220394"/>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defRPr/>
            </a:pPr>
            <a:r>
              <a:rPr lang="en-US" sz="2000" dirty="0">
                <a:effectLst>
                  <a:outerShdw blurRad="38100" dist="38100" dir="2700000" algn="tl">
                    <a:srgbClr val="FFFFFF"/>
                  </a:outerShdw>
                </a:effectLst>
              </a:rPr>
              <a:t>&lt;?</a:t>
            </a:r>
            <a:r>
              <a:rPr lang="en-US" sz="2000" dirty="0" err="1">
                <a:effectLst>
                  <a:outerShdw blurRad="38100" dist="38100" dir="2700000" algn="tl">
                    <a:srgbClr val="FFFFFF"/>
                  </a:outerShdw>
                </a:effectLst>
              </a:rPr>
              <a:t>php</a:t>
            </a:r>
            <a:r>
              <a:rPr lang="en-US" sz="2000" dirty="0">
                <a:effectLst>
                  <a:outerShdw blurRad="38100" dist="38100" dir="2700000" algn="tl">
                    <a:srgbClr val="FFFFFF"/>
                  </a:outerShdw>
                </a:effectLst>
              </a:rPr>
              <a:t> denotes start of PHP code</a:t>
            </a:r>
            <a:endParaRPr lang="en-US" sz="2000" noProof="1">
              <a:effectLst>
                <a:outerShdw blurRad="38100" dist="38100" dir="2700000" algn="tl">
                  <a:srgbClr val="FFFFFF"/>
                </a:outerShdw>
              </a:effectLst>
            </a:endParaRPr>
          </a:p>
        </p:txBody>
      </p:sp>
      <p:sp>
        <p:nvSpPr>
          <p:cNvPr id="1060871" name="AutoShape 7"/>
          <p:cNvSpPr>
            <a:spLocks noChangeArrowheads="1"/>
          </p:cNvSpPr>
          <p:nvPr/>
        </p:nvSpPr>
        <p:spPr bwMode="auto">
          <a:xfrm>
            <a:off x="4500563" y="2636838"/>
            <a:ext cx="2665412" cy="1008062"/>
          </a:xfrm>
          <a:prstGeom prst="wedgeRoundRectCallout">
            <a:avLst>
              <a:gd name="adj1" fmla="val -48093"/>
              <a:gd name="adj2" fmla="val 205593"/>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defRPr/>
            </a:pPr>
            <a:r>
              <a:rPr lang="en-US" sz="2000" dirty="0">
                <a:effectLst>
                  <a:outerShdw blurRad="38100" dist="38100" dir="2700000" algn="tl">
                    <a:srgbClr val="FFFFFF"/>
                  </a:outerShdw>
                </a:effectLst>
              </a:rPr>
              <a:t>?&gt; denotes end of PHP code</a:t>
            </a:r>
            <a:endParaRPr lang="en-US" sz="2000" noProof="1">
              <a:effectLst>
                <a:outerShdw blurRad="38100" dist="38100" dir="2700000" algn="tl">
                  <a:srgbClr val="FFFFFF"/>
                </a:outerShdw>
              </a:effectLst>
            </a:endParaRPr>
          </a:p>
        </p:txBody>
      </p:sp>
      <p:sp>
        <p:nvSpPr>
          <p:cNvPr id="8" name="Slide Number Placeholder 7"/>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6086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608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08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0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8" grpId="0" animBg="1"/>
      <p:bldP spid="1060869" grpId="0" animBg="1"/>
      <p:bldP spid="1060870" grpId="0" animBg="1"/>
      <p:bldP spid="10608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лавие 1"/>
          <p:cNvSpPr>
            <a:spLocks noGrp="1"/>
          </p:cNvSpPr>
          <p:nvPr>
            <p:ph type="title"/>
          </p:nvPr>
        </p:nvSpPr>
        <p:spPr/>
        <p:txBody>
          <a:bodyPr/>
          <a:lstStyle/>
          <a:p>
            <a:r>
              <a:rPr lang="en-US" dirty="0" smtClean="0"/>
              <a:t>Hello PHP – Where to place it ?</a:t>
            </a:r>
          </a:p>
        </p:txBody>
      </p:sp>
      <p:sp>
        <p:nvSpPr>
          <p:cNvPr id="3" name="Контейнер за съдържание 2"/>
          <p:cNvSpPr>
            <a:spLocks noGrp="1"/>
          </p:cNvSpPr>
          <p:nvPr>
            <p:ph idx="1"/>
          </p:nvPr>
        </p:nvSpPr>
        <p:spPr/>
        <p:txBody>
          <a:bodyPr/>
          <a:lstStyle/>
          <a:p>
            <a:pPr>
              <a:defRPr/>
            </a:pPr>
            <a:r>
              <a:rPr lang="en-US" dirty="0" smtClean="0"/>
              <a:t>In the </a:t>
            </a:r>
            <a:r>
              <a:rPr lang="en-US" dirty="0" err="1" smtClean="0">
                <a:solidFill>
                  <a:srgbClr val="FF0000"/>
                </a:solidFill>
              </a:rPr>
              <a:t>webroot</a:t>
            </a:r>
            <a:r>
              <a:rPr lang="en-US" dirty="0" smtClean="0"/>
              <a:t> directory</a:t>
            </a:r>
          </a:p>
          <a:p>
            <a:pPr lvl="1">
              <a:defRPr/>
            </a:pPr>
            <a:r>
              <a:rPr lang="en-US" dirty="0" smtClean="0"/>
              <a:t>XAMMP – </a:t>
            </a:r>
            <a:r>
              <a:rPr lang="en-US" dirty="0" err="1" smtClean="0"/>
              <a:t>htdocs</a:t>
            </a:r>
            <a:r>
              <a:rPr lang="en-US" dirty="0" smtClean="0"/>
              <a:t>/</a:t>
            </a:r>
          </a:p>
          <a:p>
            <a:pPr lvl="1">
              <a:defRPr/>
            </a:pPr>
            <a:r>
              <a:rPr lang="en-US" dirty="0" smtClean="0"/>
              <a:t>WAMP – www/</a:t>
            </a:r>
          </a:p>
          <a:p>
            <a:pPr>
              <a:defRPr/>
            </a:pPr>
            <a:r>
              <a:rPr lang="en-US" dirty="0" err="1" smtClean="0"/>
              <a:t>Webroot</a:t>
            </a:r>
            <a:r>
              <a:rPr lang="en-US" dirty="0" smtClean="0"/>
              <a:t> directory can be configured</a:t>
            </a:r>
          </a:p>
          <a:p>
            <a:pPr>
              <a:defRPr/>
            </a:pPr>
            <a:r>
              <a:rPr lang="en-US" dirty="0" smtClean="0"/>
              <a:t>Can be accessed via </a:t>
            </a:r>
            <a:r>
              <a:rPr lang="en-US" u="sng" dirty="0" smtClean="0">
                <a:solidFill>
                  <a:schemeClr val="accent4">
                    <a:lumMod val="75000"/>
                  </a:schemeClr>
                </a:solidFill>
              </a:rPr>
              <a:t>http</a:t>
            </a:r>
            <a:r>
              <a:rPr lang="en-US" dirty="0" smtClean="0">
                <a:solidFill>
                  <a:schemeClr val="accent4">
                    <a:lumMod val="75000"/>
                  </a:schemeClr>
                </a:solidFill>
              </a:rPr>
              <a:t>://localhost/path/to/scriptName.php</a:t>
            </a:r>
            <a:endParaRPr lang="en-US"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idx="4294967295"/>
          </p:nvPr>
        </p:nvSpPr>
        <p:spPr>
          <a:xfrm>
            <a:off x="0" y="228600"/>
            <a:ext cx="9144000" cy="1241425"/>
          </a:xfrm>
        </p:spPr>
        <p:txBody>
          <a:bodyPr/>
          <a:lstStyle/>
          <a:p>
            <a:pPr>
              <a:lnSpc>
                <a:spcPct val="110000"/>
              </a:lnSpc>
            </a:pPr>
            <a:r>
              <a:rPr lang="en-US" dirty="0" smtClean="0"/>
              <a:t>Review PHP</a:t>
            </a:r>
            <a:endParaRPr lang="bg-BG" dirty="0" smtClean="0"/>
          </a:p>
        </p:txBody>
      </p:sp>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13</a:t>
            </a:fld>
            <a:endParaRPr lang="es-ES"/>
          </a:p>
        </p:txBody>
      </p:sp>
      <p:sp>
        <p:nvSpPr>
          <p:cNvPr id="4"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PHP is a </a:t>
            </a:r>
            <a:r>
              <a:rPr kumimoji="0" lang="en-US" sz="3200" b="1" i="1" u="none" strike="noStrike" kern="0" cap="none" spc="0" normalizeH="0" baseline="0" noProof="0" dirty="0" smtClean="0">
                <a:ln>
                  <a:noFill/>
                </a:ln>
                <a:solidFill>
                  <a:schemeClr val="tx1"/>
                </a:solidFill>
                <a:effectLst/>
                <a:uLnTx/>
                <a:uFillTx/>
                <a:latin typeface="+mn-lt"/>
                <a:ea typeface="+mn-ea"/>
                <a:cs typeface="+mn-cs"/>
              </a:rPr>
              <a:t>scripting</a:t>
            </a:r>
            <a:r>
              <a:rPr kumimoji="0" lang="en-US" sz="3200" b="1" i="1" u="none" strike="noStrike" kern="0" cap="none" spc="0" normalizeH="0" noProof="0" dirty="0" smtClean="0">
                <a:ln>
                  <a:noFill/>
                </a:ln>
                <a:solidFill>
                  <a:schemeClr val="tx1"/>
                </a:solidFill>
                <a:effectLst/>
                <a:uLnTx/>
                <a:uFillTx/>
                <a:latin typeface="+mn-lt"/>
                <a:ea typeface="+mn-ea"/>
                <a:cs typeface="+mn-cs"/>
              </a:rPr>
              <a:t> language </a:t>
            </a:r>
            <a:r>
              <a:rPr kumimoji="0" lang="en-US" sz="3200" b="0" i="0" u="none" strike="noStrike" kern="0" cap="none" spc="0" normalizeH="0" noProof="0" dirty="0" smtClean="0">
                <a:ln>
                  <a:noFill/>
                </a:ln>
                <a:solidFill>
                  <a:schemeClr val="tx1"/>
                </a:solidFill>
                <a:effectLst/>
                <a:uLnTx/>
                <a:uFillTx/>
                <a:latin typeface="+mn-lt"/>
                <a:ea typeface="+mn-ea"/>
                <a:cs typeface="+mn-cs"/>
              </a:rPr>
              <a:t>commonly used on web servers.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baseline="0" dirty="0" smtClean="0">
                <a:latin typeface="+mn-lt"/>
                <a:cs typeface="+mn-cs"/>
              </a:rPr>
              <a:t>Stands</a:t>
            </a:r>
            <a:r>
              <a:rPr lang="en-US" sz="3200" kern="0" dirty="0" smtClean="0">
                <a:latin typeface="+mn-lt"/>
                <a:cs typeface="+mn-cs"/>
              </a:rPr>
              <a:t> for “PHP: Hypertext Preprocessor”</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cs typeface="+mn-cs"/>
              </a:rPr>
              <a:t>Open</a:t>
            </a:r>
            <a:r>
              <a:rPr kumimoji="0" lang="en-US" sz="3200" b="0" i="0" u="none" strike="noStrike" kern="0" cap="none" spc="0" normalizeH="0" noProof="0" dirty="0" smtClean="0">
                <a:ln>
                  <a:noFill/>
                </a:ln>
                <a:solidFill>
                  <a:schemeClr val="tx1"/>
                </a:solidFill>
                <a:effectLst/>
                <a:uLnTx/>
                <a:uFillTx/>
                <a:latin typeface="+mn-lt"/>
                <a:cs typeface="+mn-cs"/>
              </a:rPr>
              <a:t> Source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baseline="0" dirty="0" smtClean="0">
                <a:latin typeface="+mn-lt"/>
                <a:cs typeface="+mn-cs"/>
              </a:rPr>
              <a:t>Embedded</a:t>
            </a:r>
            <a:r>
              <a:rPr lang="en-US" sz="3200" kern="0" dirty="0" smtClean="0">
                <a:latin typeface="+mn-lt"/>
                <a:cs typeface="+mn-cs"/>
              </a:rPr>
              <a:t> code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dirty="0" smtClean="0">
                <a:latin typeface="+mn-lt"/>
                <a:cs typeface="+mn-cs"/>
              </a:rPr>
              <a:t>Comparable with ASP</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cs typeface="+mn-cs"/>
              </a:rPr>
              <a:t>Multiple</a:t>
            </a:r>
            <a:r>
              <a:rPr kumimoji="0" lang="en-US" sz="3200" b="0" i="0" u="none" strike="noStrike" kern="0" cap="none" spc="0" normalizeH="0" noProof="0" dirty="0" smtClean="0">
                <a:ln>
                  <a:noFill/>
                </a:ln>
                <a:solidFill>
                  <a:schemeClr val="tx1"/>
                </a:solidFill>
                <a:effectLst/>
                <a:uLnTx/>
                <a:uFillTx/>
                <a:latin typeface="+mn-lt"/>
                <a:cs typeface="+mn-cs"/>
              </a:rPr>
              <a:t> operating systems/web servers</a:t>
            </a:r>
            <a:endParaRPr kumimoji="0" lang="bg-BG" sz="2800" b="0" i="0" u="none" strike="noStrike" kern="0" cap="none" spc="0" normalizeH="0" baseline="0" noProof="0" dirty="0" smtClean="0">
              <a:ln>
                <a:noFill/>
              </a:ln>
              <a:solidFill>
                <a:schemeClr val="tx1"/>
              </a:solidFill>
              <a:effectLst/>
              <a:uLnTx/>
              <a:uFillTx/>
              <a:latin typeface="+mn-lt"/>
              <a:cs typeface="+mn-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DC9E044-6F63-4E38-B89C-55F1221FD438}" type="slidenum">
              <a:rPr lang="es-ES" smtClean="0"/>
              <a:pPr>
                <a:defRPr/>
              </a:pPr>
              <a:t>14</a:t>
            </a:fld>
            <a:endParaRPr lang="es-ES"/>
          </a:p>
        </p:txBody>
      </p:sp>
      <p:sp>
        <p:nvSpPr>
          <p:cNvPr id="3" name="Rectangle 2"/>
          <p:cNvSpPr txBox="1">
            <a:spLocks noChangeArrowheads="1"/>
          </p:cNvSpPr>
          <p:nvPr/>
        </p:nvSpPr>
        <p:spPr bwMode="auto">
          <a:xfrm>
            <a:off x="0" y="228600"/>
            <a:ext cx="9144000" cy="1241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uLnTx/>
                <a:uFillTx/>
                <a:latin typeface="+mj-lt"/>
                <a:ea typeface="+mj-ea"/>
                <a:cs typeface="+mj-cs"/>
              </a:rPr>
              <a:t>What can PHP do?</a:t>
            </a:r>
            <a:endParaRPr kumimoji="0" lang="bg-BG" sz="44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Dynamic generation of web-page content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dirty="0" smtClean="0">
                <a:latin typeface="+mn-lt"/>
                <a:cs typeface="+mn-cs"/>
              </a:rPr>
              <a:t>Database interaction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cs typeface="+mn-cs"/>
              </a:rPr>
              <a:t>Processing of user supplied</a:t>
            </a:r>
            <a:r>
              <a:rPr kumimoji="0" lang="en-US" sz="3200" b="0" i="0" u="none" strike="noStrike" kern="0" cap="none" spc="0" normalizeH="0" noProof="0" dirty="0" smtClean="0">
                <a:ln>
                  <a:noFill/>
                </a:ln>
                <a:solidFill>
                  <a:schemeClr val="tx1"/>
                </a:solidFill>
                <a:effectLst/>
                <a:uLnTx/>
                <a:uFillTx/>
                <a:latin typeface="+mn-lt"/>
                <a:cs typeface="+mn-cs"/>
              </a:rPr>
              <a:t> data</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baseline="0" dirty="0" smtClean="0">
                <a:latin typeface="+mn-lt"/>
                <a:cs typeface="+mn-cs"/>
              </a:rPr>
              <a:t>Email</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noProof="0" dirty="0" smtClean="0">
                <a:ln>
                  <a:noFill/>
                </a:ln>
                <a:solidFill>
                  <a:schemeClr val="tx1"/>
                </a:solidFill>
                <a:effectLst/>
                <a:uLnTx/>
                <a:uFillTx/>
                <a:latin typeface="+mn-lt"/>
                <a:cs typeface="+mn-cs"/>
              </a:rPr>
              <a:t>File handling</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baseline="0" dirty="0" smtClean="0">
                <a:latin typeface="+mn-lt"/>
                <a:cs typeface="+mn-cs"/>
              </a:rPr>
              <a:t>Text</a:t>
            </a:r>
            <a:r>
              <a:rPr lang="en-US" sz="3200" kern="0" dirty="0" smtClean="0">
                <a:latin typeface="+mn-lt"/>
                <a:cs typeface="+mn-cs"/>
              </a:rPr>
              <a:t> processing</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cs typeface="+mn-cs"/>
              </a:rPr>
              <a:t>Network</a:t>
            </a:r>
            <a:r>
              <a:rPr kumimoji="0" lang="en-US" sz="3200" b="0" i="0" u="none" strike="noStrike" kern="0" cap="none" spc="0" normalizeH="0" noProof="0" dirty="0" smtClean="0">
                <a:ln>
                  <a:noFill/>
                </a:ln>
                <a:solidFill>
                  <a:schemeClr val="tx1"/>
                </a:solidFill>
                <a:effectLst/>
                <a:uLnTx/>
                <a:uFillTx/>
                <a:latin typeface="+mn-lt"/>
                <a:cs typeface="+mn-cs"/>
              </a:rPr>
              <a:t> interaction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baseline="0" dirty="0" smtClean="0">
                <a:latin typeface="+mn-lt"/>
                <a:cs typeface="+mn-cs"/>
              </a:rPr>
              <a:t>And</a:t>
            </a:r>
            <a:r>
              <a:rPr lang="en-US" sz="3200" kern="0" dirty="0" smtClean="0">
                <a:latin typeface="+mn-lt"/>
                <a:cs typeface="+mn-cs"/>
              </a:rPr>
              <a:t> more…</a:t>
            </a:r>
            <a:endParaRPr kumimoji="0" lang="bg-BG" sz="2800" b="0" i="0" u="none" strike="noStrike" kern="0" cap="none" spc="0" normalizeH="0" baseline="0" noProof="0" dirty="0" smtClean="0">
              <a:ln>
                <a:noFill/>
              </a:ln>
              <a:solidFill>
                <a:schemeClr val="tx1"/>
              </a:solidFill>
              <a:effectLst/>
              <a:uLnTx/>
              <a:uFillTx/>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smtClean="0"/>
              <a:t>Advantages and disadvantages</a:t>
            </a:r>
            <a:endParaRPr lang="bg-BG" sz="3600" smtClean="0"/>
          </a:p>
        </p:txBody>
      </p:sp>
      <p:sp>
        <p:nvSpPr>
          <p:cNvPr id="51203" name="Rectangle 3"/>
          <p:cNvSpPr>
            <a:spLocks noGrp="1" noChangeArrowheads="1"/>
          </p:cNvSpPr>
          <p:nvPr>
            <p:ph idx="1"/>
          </p:nvPr>
        </p:nvSpPr>
        <p:spPr/>
        <p:txBody>
          <a:bodyPr/>
          <a:lstStyle/>
          <a:p>
            <a:r>
              <a:rPr lang="en-US" dirty="0" smtClean="0"/>
              <a:t>Advantages</a:t>
            </a:r>
          </a:p>
          <a:p>
            <a:pPr lvl="1"/>
            <a:r>
              <a:rPr lang="en-US" dirty="0" smtClean="0"/>
              <a:t>Easy to learn, open source, multiplatform and database support, extensions, community and commercial driven.</a:t>
            </a:r>
          </a:p>
          <a:p>
            <a:pPr lvl="1"/>
            <a:r>
              <a:rPr lang="en-US" dirty="0" smtClean="0"/>
              <a:t>Considered to be one of the fastest languages</a:t>
            </a:r>
          </a:p>
          <a:p>
            <a:r>
              <a:rPr lang="en-US" dirty="0" smtClean="0"/>
              <a:t>Disadvantages</a:t>
            </a:r>
          </a:p>
          <a:p>
            <a:pPr lvl="1"/>
            <a:r>
              <a:rPr lang="en-US" dirty="0" smtClean="0"/>
              <a:t>Too loose syntax – risk tolerant, poor error handling, poor OOP (before version 6 a lot things are missing!)</a:t>
            </a:r>
            <a:endParaRPr lang="bg-BG"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idx="4294967295"/>
          </p:nvPr>
        </p:nvSpPr>
        <p:spPr>
          <a:xfrm>
            <a:off x="0" y="2763838"/>
            <a:ext cx="9144000" cy="1241425"/>
          </a:xfrm>
        </p:spPr>
        <p:txBody>
          <a:bodyPr/>
          <a:lstStyle/>
          <a:p>
            <a:pPr marL="762000" indent="-762000">
              <a:lnSpc>
                <a:spcPct val="110000"/>
              </a:lnSpc>
            </a:pPr>
            <a:r>
              <a:rPr lang="en-US" dirty="0" smtClean="0"/>
              <a:t>Syntax</a:t>
            </a:r>
            <a:endParaRPr lang="bg-BG" dirty="0" smtClean="0"/>
          </a:p>
        </p:txBody>
      </p:sp>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16</a:t>
            </a:fld>
            <a:endParaRPr lang="es-E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PHP Syntax</a:t>
            </a:r>
            <a:endParaRPr lang="bg-BG" smtClean="0"/>
          </a:p>
        </p:txBody>
      </p:sp>
      <p:sp>
        <p:nvSpPr>
          <p:cNvPr id="21507" name="Rectangle 3"/>
          <p:cNvSpPr>
            <a:spLocks noGrp="1" noChangeArrowheads="1"/>
          </p:cNvSpPr>
          <p:nvPr>
            <p:ph idx="1"/>
          </p:nvPr>
        </p:nvSpPr>
        <p:spPr/>
        <p:txBody>
          <a:bodyPr/>
          <a:lstStyle/>
          <a:p>
            <a:r>
              <a:rPr lang="en-US" sz="2800" smtClean="0"/>
              <a:t>The PHP code starts with &lt;?php and ends with ?&gt;</a:t>
            </a:r>
          </a:p>
          <a:p>
            <a:pPr lvl="1"/>
            <a:r>
              <a:rPr lang="en-US" sz="2600" smtClean="0"/>
              <a:t>Depending on server configuration may also start with &lt;? (Short style) – but this is bad practice!</a:t>
            </a:r>
          </a:p>
          <a:p>
            <a:pPr lvl="1"/>
            <a:r>
              <a:rPr lang="en-US" sz="2600" smtClean="0"/>
              <a:t>In terms of XML the &lt;?php - ?&gt; part is called "processing instruction"</a:t>
            </a:r>
          </a:p>
          <a:p>
            <a:r>
              <a:rPr lang="en-US" sz="2800" smtClean="0"/>
              <a:t>PHP follows the Perl syntax</a:t>
            </a:r>
          </a:p>
          <a:p>
            <a:pPr lvl="1"/>
            <a:r>
              <a:rPr lang="en-US" sz="2600" smtClean="0"/>
              <a:t>Simplified</a:t>
            </a:r>
          </a:p>
          <a:p>
            <a:pPr lvl="1"/>
            <a:r>
              <a:rPr lang="en-US" sz="2600" smtClean="0"/>
              <a:t>Procedural (Now has OOP too)</a:t>
            </a:r>
          </a:p>
          <a:p>
            <a:pPr lvl="1"/>
            <a:r>
              <a:rPr lang="en-US" sz="2600" smtClean="0"/>
              <a:t>Similar to C and Java</a:t>
            </a:r>
            <a:endParaRPr lang="bg-BG" sz="260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PHP Syntax</a:t>
            </a:r>
            <a:endParaRPr lang="bg-BG" smtClean="0"/>
          </a:p>
        </p:txBody>
      </p:sp>
      <p:sp>
        <p:nvSpPr>
          <p:cNvPr id="22531" name="Rectangle 3"/>
          <p:cNvSpPr>
            <a:spLocks noGrp="1" noChangeArrowheads="1"/>
          </p:cNvSpPr>
          <p:nvPr>
            <p:ph idx="1"/>
          </p:nvPr>
        </p:nvSpPr>
        <p:spPr>
          <a:xfrm>
            <a:off x="228600" y="1390600"/>
            <a:ext cx="8686800" cy="5638800"/>
          </a:xfrm>
        </p:spPr>
        <p:txBody>
          <a:bodyPr/>
          <a:lstStyle/>
          <a:p>
            <a:pPr>
              <a:lnSpc>
                <a:spcPct val="85000"/>
              </a:lnSpc>
            </a:pPr>
            <a:r>
              <a:rPr lang="en-US" dirty="0" smtClean="0"/>
              <a:t>PHP Script contains one or more statements</a:t>
            </a:r>
          </a:p>
          <a:p>
            <a:pPr lvl="1">
              <a:lnSpc>
                <a:spcPct val="85000"/>
              </a:lnSpc>
            </a:pPr>
            <a:r>
              <a:rPr lang="en-US" dirty="0" smtClean="0"/>
              <a:t>Statement are handed to the PHP Preprocessor one by one</a:t>
            </a:r>
          </a:p>
          <a:p>
            <a:pPr lvl="1">
              <a:lnSpc>
                <a:spcPct val="85000"/>
              </a:lnSpc>
            </a:pPr>
            <a:r>
              <a:rPr lang="en-US" dirty="0" smtClean="0"/>
              <a:t>Each statement ends in semicolon ";"</a:t>
            </a:r>
          </a:p>
          <a:p>
            <a:pPr>
              <a:lnSpc>
                <a:spcPct val="85000"/>
              </a:lnSpc>
            </a:pPr>
            <a:r>
              <a:rPr lang="en-US" dirty="0" smtClean="0"/>
              <a:t>Our first script contains only one statement:</a:t>
            </a:r>
          </a:p>
          <a:p>
            <a:pPr>
              <a:lnSpc>
                <a:spcPct val="85000"/>
              </a:lnSpc>
            </a:pPr>
            <a:endParaRPr lang="en-US" dirty="0" smtClean="0"/>
          </a:p>
          <a:p>
            <a:pPr>
              <a:lnSpc>
                <a:spcPct val="85000"/>
              </a:lnSpc>
            </a:pPr>
            <a:endParaRPr lang="en-US" dirty="0" smtClean="0"/>
          </a:p>
          <a:p>
            <a:pPr>
              <a:lnSpc>
                <a:spcPct val="85000"/>
              </a:lnSpc>
            </a:pPr>
            <a:endParaRPr lang="en-US" dirty="0" smtClean="0"/>
          </a:p>
          <a:p>
            <a:pPr lvl="1">
              <a:lnSpc>
                <a:spcPct val="85000"/>
              </a:lnSpc>
            </a:pPr>
            <a:r>
              <a:rPr lang="en-US" dirty="0" smtClean="0"/>
              <a:t>call of the function </a:t>
            </a:r>
            <a:r>
              <a:rPr lang="en-US" dirty="0" smtClean="0">
                <a:latin typeface="Courier New" pitchFamily="49" charset="0"/>
              </a:rPr>
              <a:t>print</a:t>
            </a:r>
            <a:endParaRPr lang="bg-BG" dirty="0" smtClean="0"/>
          </a:p>
        </p:txBody>
      </p:sp>
      <p:sp>
        <p:nvSpPr>
          <p:cNvPr id="1062916" name="Rectangle 4"/>
          <p:cNvSpPr>
            <a:spLocks noChangeArrowheads="1"/>
          </p:cNvSpPr>
          <p:nvPr/>
        </p:nvSpPr>
        <p:spPr bwMode="auto">
          <a:xfrm>
            <a:off x="611188" y="3941613"/>
            <a:ext cx="7886700"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a:t>
            </a:r>
            <a:r>
              <a:rPr lang="en-US" sz="2000" dirty="0" err="1">
                <a:effectLst>
                  <a:outerShdw blurRad="38100" dist="38100" dir="2700000" algn="tl">
                    <a:srgbClr val="FFFFFF"/>
                  </a:outerShdw>
                </a:effectLst>
                <a:latin typeface="Courier New" pitchFamily="49" charset="0"/>
              </a:rPr>
              <a:t>php</a:t>
            </a:r>
            <a:r>
              <a:rPr lang="en-US" sz="2000" dirty="0">
                <a:effectLst>
                  <a:outerShdw blurRad="38100" dist="38100" dir="2700000" algn="tl">
                    <a:srgbClr val="FFFFFF"/>
                  </a:outerShdw>
                </a:effectLst>
                <a:latin typeface="Courier New" pitchFamily="49" charset="0"/>
              </a:rPr>
              <a:t> </a:t>
            </a:r>
          </a:p>
          <a:p>
            <a:pPr>
              <a:lnSpc>
                <a:spcPct val="95000"/>
              </a:lnSpc>
              <a:defRPr/>
            </a:pPr>
            <a:r>
              <a:rPr lang="en-US" sz="2000" dirty="0">
                <a:effectLst>
                  <a:outerShdw blurRad="38100" dist="38100" dir="2700000" algn="tl">
                    <a:srgbClr val="FFFFFF"/>
                  </a:outerShdw>
                </a:effectLst>
                <a:latin typeface="Courier New" pitchFamily="49" charset="0"/>
              </a:rPr>
              <a:t>print ("Hello PHP!"); // this is the statement </a:t>
            </a:r>
          </a:p>
          <a:p>
            <a:pPr>
              <a:lnSpc>
                <a:spcPct val="95000"/>
              </a:lnSpc>
              <a:defRPr/>
            </a:pPr>
            <a:r>
              <a:rPr lang="en-US" sz="2000" dirty="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18</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2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PHP Syntax</a:t>
            </a:r>
            <a:endParaRPr lang="bg-BG" smtClean="0"/>
          </a:p>
        </p:txBody>
      </p:sp>
      <p:sp>
        <p:nvSpPr>
          <p:cNvPr id="23555" name="Rectangle 3"/>
          <p:cNvSpPr>
            <a:spLocks noGrp="1" noChangeArrowheads="1"/>
          </p:cNvSpPr>
          <p:nvPr>
            <p:ph idx="1"/>
          </p:nvPr>
        </p:nvSpPr>
        <p:spPr/>
        <p:txBody>
          <a:bodyPr/>
          <a:lstStyle/>
          <a:p>
            <a:pPr>
              <a:lnSpc>
                <a:spcPct val="85000"/>
              </a:lnSpc>
            </a:pPr>
            <a:r>
              <a:rPr lang="en-US" sz="2800" dirty="0" smtClean="0"/>
              <a:t>PHP script can contain unlimited number of statements</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r>
              <a:rPr lang="en-US" sz="2800" dirty="0" smtClean="0"/>
              <a:t>Some function can be called without brackets</a:t>
            </a:r>
          </a:p>
          <a:p>
            <a:pPr>
              <a:lnSpc>
                <a:spcPct val="85000"/>
              </a:lnSpc>
            </a:pPr>
            <a:r>
              <a:rPr lang="en-US" sz="2800" dirty="0" smtClean="0"/>
              <a:t>You can add comments to the code </a:t>
            </a:r>
          </a:p>
          <a:p>
            <a:pPr lvl="1">
              <a:lnSpc>
                <a:spcPct val="85000"/>
              </a:lnSpc>
            </a:pPr>
            <a:r>
              <a:rPr lang="en-US" sz="2600" dirty="0" smtClean="0"/>
              <a:t>Starting with "//", "#" or block in "/*" and "*/"</a:t>
            </a:r>
          </a:p>
          <a:p>
            <a:pPr lvl="1">
              <a:lnSpc>
                <a:spcPct val="85000"/>
              </a:lnSpc>
            </a:pPr>
            <a:r>
              <a:rPr lang="en-US" sz="2600" dirty="0" smtClean="0"/>
              <a:t>Only "/*" – "*/" can be used over several lines</a:t>
            </a:r>
          </a:p>
          <a:p>
            <a:pPr lvl="1">
              <a:lnSpc>
                <a:spcPct val="85000"/>
              </a:lnSpc>
            </a:pPr>
            <a:r>
              <a:rPr lang="en-US" sz="2600" dirty="0" smtClean="0"/>
              <a:t>Comments are NOT executed</a:t>
            </a:r>
            <a:endParaRPr lang="bg-BG" sz="2600" dirty="0" smtClean="0"/>
          </a:p>
        </p:txBody>
      </p:sp>
      <p:sp>
        <p:nvSpPr>
          <p:cNvPr id="1063940" name="Rectangle 4"/>
          <p:cNvSpPr>
            <a:spLocks noChangeArrowheads="1"/>
          </p:cNvSpPr>
          <p:nvPr/>
        </p:nvSpPr>
        <p:spPr bwMode="auto">
          <a:xfrm>
            <a:off x="611188" y="2420888"/>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a:t>
            </a:r>
            <a:r>
              <a:rPr lang="en-US" sz="2000" dirty="0" err="1">
                <a:effectLst>
                  <a:outerShdw blurRad="38100" dist="38100" dir="2700000" algn="tl">
                    <a:srgbClr val="FFFFFF"/>
                  </a:outerShdw>
                </a:effectLst>
                <a:latin typeface="Courier New" pitchFamily="49" charset="0"/>
              </a:rPr>
              <a:t>php</a:t>
            </a:r>
            <a:r>
              <a:rPr lang="en-US" sz="2000" dirty="0">
                <a:effectLst>
                  <a:outerShdw blurRad="38100" dist="38100" dir="2700000" algn="tl">
                    <a:srgbClr val="FFFFFF"/>
                  </a:outerShdw>
                </a:effectLst>
                <a:latin typeface="Courier New" pitchFamily="49" charset="0"/>
              </a:rPr>
              <a:t> </a:t>
            </a:r>
          </a:p>
          <a:p>
            <a:pPr>
              <a:lnSpc>
                <a:spcPct val="95000"/>
              </a:lnSpc>
              <a:defRPr/>
            </a:pPr>
            <a:r>
              <a:rPr lang="en-US" sz="2000" dirty="0">
                <a:effectLst>
                  <a:outerShdw blurRad="38100" dist="38100" dir="2700000" algn="tl">
                    <a:srgbClr val="FFFFFF"/>
                  </a:outerShdw>
                </a:effectLst>
                <a:latin typeface="Courier New" pitchFamily="49" charset="0"/>
              </a:rPr>
              <a:t>print "&lt;div&gt;";</a:t>
            </a:r>
          </a:p>
          <a:p>
            <a:pPr>
              <a:lnSpc>
                <a:spcPct val="95000"/>
              </a:lnSpc>
              <a:defRPr/>
            </a:pPr>
            <a:r>
              <a:rPr lang="en-US" sz="2000" dirty="0">
                <a:effectLst>
                  <a:outerShdw blurRad="38100" dist="38100" dir="2700000" algn="tl">
                    <a:srgbClr val="FFFFFF"/>
                  </a:outerShdw>
                </a:effectLst>
                <a:latin typeface="Courier New" pitchFamily="49" charset="0"/>
              </a:rPr>
              <a:t>print "Hello PHP!";</a:t>
            </a:r>
          </a:p>
          <a:p>
            <a:pPr>
              <a:lnSpc>
                <a:spcPct val="95000"/>
              </a:lnSpc>
              <a:defRPr/>
            </a:pPr>
            <a:r>
              <a:rPr lang="en-US" sz="2000" dirty="0">
                <a:effectLst>
                  <a:outerShdw blurRad="38100" dist="38100" dir="2700000" algn="tl">
                    <a:srgbClr val="FFFFFF"/>
                  </a:outerShdw>
                </a:effectLst>
                <a:latin typeface="Courier New" pitchFamily="49" charset="0"/>
              </a:rPr>
              <a:t>print "&lt;/div&gt;";</a:t>
            </a:r>
          </a:p>
          <a:p>
            <a:pPr>
              <a:lnSpc>
                <a:spcPct val="95000"/>
              </a:lnSpc>
              <a:defRPr/>
            </a:pPr>
            <a:r>
              <a:rPr lang="en-US" sz="2000" dirty="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19</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3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Contents</a:t>
            </a:r>
            <a:endParaRPr lang="bg-BG" smtClean="0"/>
          </a:p>
        </p:txBody>
      </p:sp>
      <p:sp>
        <p:nvSpPr>
          <p:cNvPr id="9219" name="Rectangle 3"/>
          <p:cNvSpPr>
            <a:spLocks noGrp="1" noChangeArrowheads="1"/>
          </p:cNvSpPr>
          <p:nvPr>
            <p:ph idx="1"/>
          </p:nvPr>
        </p:nvSpPr>
        <p:spPr/>
        <p:txBody>
          <a:bodyPr/>
          <a:lstStyle/>
          <a:p>
            <a:pPr marL="609600" indent="-609600">
              <a:buFontTx/>
              <a:buAutoNum type="arabicPeriod"/>
            </a:pPr>
            <a:r>
              <a:rPr lang="en-US" smtClean="0"/>
              <a:t>What are PHP, CGI and Web Server?</a:t>
            </a:r>
          </a:p>
          <a:p>
            <a:pPr marL="609600" indent="-609600">
              <a:buFontTx/>
              <a:buAutoNum type="arabicPeriod"/>
            </a:pPr>
            <a:r>
              <a:rPr lang="en-US" smtClean="0"/>
              <a:t>Web applications</a:t>
            </a:r>
          </a:p>
          <a:p>
            <a:pPr marL="609600" indent="-609600">
              <a:buFontTx/>
              <a:buAutoNum type="arabicPeriod"/>
            </a:pPr>
            <a:r>
              <a:rPr lang="en-US" smtClean="0"/>
              <a:t>Syntax</a:t>
            </a:r>
          </a:p>
          <a:p>
            <a:pPr marL="609600" indent="-609600">
              <a:buFontTx/>
              <a:buAutoNum type="arabicPeriod"/>
            </a:pPr>
            <a:r>
              <a:rPr lang="en-US" smtClean="0"/>
              <a:t>Variables, variable types</a:t>
            </a:r>
          </a:p>
          <a:p>
            <a:pPr marL="609600" indent="-609600">
              <a:buFontTx/>
              <a:buAutoNum type="arabicPeriod"/>
            </a:pPr>
            <a:r>
              <a:rPr lang="en-US" smtClean="0"/>
              <a:t>Basic functions</a:t>
            </a:r>
          </a:p>
          <a:p>
            <a:pPr marL="609600" indent="-609600">
              <a:buFontTx/>
              <a:buAutoNum type="arabicPeriod"/>
            </a:pPr>
            <a:r>
              <a:rPr lang="en-US" smtClean="0"/>
              <a:t>Some predefined variables</a:t>
            </a:r>
          </a:p>
          <a:p>
            <a:pPr marL="609600" indent="-609600">
              <a:buFontTx/>
              <a:buAutoNum type="arabicPeriod"/>
            </a:pPr>
            <a:r>
              <a:rPr lang="en-US" smtClean="0"/>
              <a:t>Strings escaping</a:t>
            </a:r>
          </a:p>
          <a:p>
            <a:pPr marL="609600" indent="-609600">
              <a:buFontTx/>
              <a:buAutoNum type="arabicPeriod"/>
            </a:pPr>
            <a:r>
              <a:rPr lang="en-US" smtClean="0"/>
              <a:t>PHP – advantages and disadvantages</a:t>
            </a:r>
            <a:endParaRPr lang="bg-BG"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PHP Syntax</a:t>
            </a:r>
            <a:endParaRPr lang="bg-BG" smtClean="0"/>
          </a:p>
        </p:txBody>
      </p:sp>
      <p:sp>
        <p:nvSpPr>
          <p:cNvPr id="24579" name="Rectangle 3"/>
          <p:cNvSpPr>
            <a:spLocks noGrp="1" noChangeArrowheads="1"/>
          </p:cNvSpPr>
          <p:nvPr>
            <p:ph idx="1"/>
          </p:nvPr>
        </p:nvSpPr>
        <p:spPr/>
        <p:txBody>
          <a:bodyPr/>
          <a:lstStyle/>
          <a:p>
            <a:r>
              <a:rPr lang="en-US" dirty="0" smtClean="0"/>
              <a:t>Short opening tag &lt;?=</a:t>
            </a:r>
          </a:p>
          <a:p>
            <a:endParaRPr lang="en-US" dirty="0" smtClean="0"/>
          </a:p>
          <a:p>
            <a:endParaRPr lang="en-US" dirty="0" smtClean="0"/>
          </a:p>
          <a:p>
            <a:endParaRPr lang="en-US" dirty="0" smtClean="0"/>
          </a:p>
          <a:p>
            <a:endParaRPr lang="en-US" dirty="0" smtClean="0"/>
          </a:p>
          <a:p>
            <a:pPr lvl="1"/>
            <a:r>
              <a:rPr lang="en-US" dirty="0" smtClean="0"/>
              <a:t>Forces the result of the expression to be printed to the browser</a:t>
            </a:r>
          </a:p>
          <a:p>
            <a:pPr lvl="1"/>
            <a:r>
              <a:rPr lang="en-US" dirty="0" smtClean="0"/>
              <a:t>Similar to print</a:t>
            </a:r>
          </a:p>
          <a:p>
            <a:pPr lvl="1"/>
            <a:r>
              <a:rPr lang="en-US" dirty="0" smtClean="0"/>
              <a:t>Allowed to omit ending ";"</a:t>
            </a:r>
            <a:endParaRPr lang="bg-BG" dirty="0" smtClean="0"/>
          </a:p>
        </p:txBody>
      </p:sp>
      <p:sp>
        <p:nvSpPr>
          <p:cNvPr id="1065988" name="Rectangle 4"/>
          <p:cNvSpPr>
            <a:spLocks noChangeArrowheads="1"/>
          </p:cNvSpPr>
          <p:nvPr/>
        </p:nvSpPr>
        <p:spPr bwMode="auto">
          <a:xfrm>
            <a:off x="468313" y="2426767"/>
            <a:ext cx="7886700" cy="193833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&lt;html&gt;</a:t>
            </a:r>
          </a:p>
          <a:p>
            <a:pPr>
              <a:lnSpc>
                <a:spcPct val="95000"/>
              </a:lnSpc>
              <a:defRPr/>
            </a:pPr>
            <a:r>
              <a:rPr lang="en-US" sz="2000" dirty="0">
                <a:effectLst>
                  <a:outerShdw blurRad="38100" dist="38100" dir="2700000" algn="tl">
                    <a:srgbClr val="FFFFFF"/>
                  </a:outerShdw>
                </a:effectLst>
                <a:latin typeface="Courier New" pitchFamily="49" charset="0"/>
              </a:rPr>
              <a:t>&lt;head&gt;&lt;title&gt;Hello world page&lt;/title&gt;&lt;/head&gt;</a:t>
            </a:r>
          </a:p>
          <a:p>
            <a:pPr>
              <a:lnSpc>
                <a:spcPct val="95000"/>
              </a:lnSpc>
              <a:defRPr/>
            </a:pPr>
            <a:r>
              <a:rPr lang="en-US" sz="2000" dirty="0">
                <a:effectLst>
                  <a:outerShdw blurRad="38100" dist="38100" dir="2700000" algn="tl">
                    <a:srgbClr val="FFFFFF"/>
                  </a:outerShdw>
                </a:effectLst>
                <a:latin typeface="Courier New" pitchFamily="49" charset="0"/>
              </a:rPr>
              <a:t>&lt;body&gt;</a:t>
            </a:r>
          </a:p>
          <a:p>
            <a:pPr>
              <a:lnSpc>
                <a:spcPct val="95000"/>
              </a:lnSpc>
              <a:defRPr/>
            </a:pPr>
            <a:r>
              <a:rPr lang="en-US" sz="2000" dirty="0">
                <a:solidFill>
                  <a:srgbClr val="FF0000"/>
                </a:solidFill>
                <a:effectLst>
                  <a:outerShdw blurRad="38100" dist="38100" dir="2700000" algn="tl">
                    <a:srgbClr val="000000"/>
                  </a:outerShdw>
                </a:effectLst>
                <a:latin typeface="Courier New" pitchFamily="49" charset="0"/>
              </a:rPr>
              <a:t>&lt;?="Hello PHP!" ?&gt;</a:t>
            </a:r>
          </a:p>
          <a:p>
            <a:pPr>
              <a:lnSpc>
                <a:spcPct val="95000"/>
              </a:lnSpc>
              <a:defRPr/>
            </a:pPr>
            <a:r>
              <a:rPr lang="en-US" sz="2000" dirty="0">
                <a:effectLst>
                  <a:outerShdw blurRad="38100" dist="38100" dir="2700000" algn="tl">
                    <a:srgbClr val="FFFFFF"/>
                  </a:outerShdw>
                </a:effectLst>
                <a:latin typeface="Courier New" pitchFamily="49" charset="0"/>
              </a:rPr>
              <a:t>&lt;/body&gt;</a:t>
            </a:r>
          </a:p>
          <a:p>
            <a:pPr>
              <a:lnSpc>
                <a:spcPct val="95000"/>
              </a:lnSpc>
              <a:defRPr/>
            </a:pPr>
            <a:r>
              <a:rPr lang="en-US" sz="2000" dirty="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20</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code with PHP</a:t>
            </a:r>
            <a:endParaRPr lang="en-US" dirty="0"/>
          </a:p>
        </p:txBody>
      </p:sp>
      <p:sp>
        <p:nvSpPr>
          <p:cNvPr id="3" name="Content Placeholder 2"/>
          <p:cNvSpPr>
            <a:spLocks noGrp="1"/>
          </p:cNvSpPr>
          <p:nvPr>
            <p:ph idx="1"/>
          </p:nvPr>
        </p:nvSpPr>
        <p:spPr/>
        <p:txBody>
          <a:bodyPr/>
          <a:lstStyle/>
          <a:p>
            <a:pPr>
              <a:buNone/>
            </a:pPr>
            <a:r>
              <a:rPr lang="en-US" dirty="0" smtClean="0"/>
              <a:t>	+ Literals</a:t>
            </a:r>
          </a:p>
          <a:p>
            <a:pPr>
              <a:buNone/>
            </a:pPr>
            <a:r>
              <a:rPr lang="en-US" dirty="0" smtClean="0"/>
              <a:t>	+ Comments</a:t>
            </a:r>
          </a:p>
          <a:p>
            <a:pPr>
              <a:buNone/>
            </a:pPr>
            <a:r>
              <a:rPr lang="en-US" dirty="0" smtClean="0"/>
              <a:t>	+ Variables, variable types and Constant</a:t>
            </a:r>
          </a:p>
          <a:p>
            <a:pPr>
              <a:buNone/>
            </a:pPr>
            <a:r>
              <a:rPr lang="en-US" dirty="0" smtClean="0"/>
              <a:t>	+ Basic functions: print, echo,...</a:t>
            </a:r>
          </a:p>
          <a:p>
            <a:pPr>
              <a:buNone/>
            </a:pPr>
            <a:r>
              <a:rPr lang="en-US" dirty="0" smtClean="0"/>
              <a:t>	 + Strings escaping</a:t>
            </a:r>
          </a:p>
          <a:p>
            <a:pPr>
              <a:buNone/>
            </a:pPr>
            <a:r>
              <a:rPr lang="en-US" dirty="0" smtClean="0"/>
              <a:t>	+ Expression and Operators</a:t>
            </a:r>
          </a:p>
          <a:p>
            <a:pPr>
              <a:buNone/>
            </a:pPr>
            <a:r>
              <a:rPr lang="en-US" dirty="0" smtClean="0"/>
              <a:t>	+ Some predefined variables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21</a:t>
            </a:fld>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String: </a:t>
            </a:r>
            <a:r>
              <a:rPr lang="en-US" dirty="0" smtClean="0">
                <a:solidFill>
                  <a:srgbClr val="FF0000"/>
                </a:solidFill>
              </a:rPr>
              <a:t>‘Hello’</a:t>
            </a:r>
            <a:r>
              <a:rPr lang="en-US" dirty="0" smtClean="0"/>
              <a:t> or </a:t>
            </a:r>
            <a:r>
              <a:rPr lang="en-US" dirty="0" smtClean="0">
                <a:solidFill>
                  <a:srgbClr val="FF0000"/>
                </a:solidFill>
              </a:rPr>
              <a:t>“Hello”</a:t>
            </a:r>
          </a:p>
          <a:p>
            <a:r>
              <a:rPr lang="en-US" dirty="0" smtClean="0"/>
              <a:t>Number: </a:t>
            </a:r>
            <a:r>
              <a:rPr lang="en-US" b="1" dirty="0" smtClean="0"/>
              <a:t>45</a:t>
            </a:r>
            <a:r>
              <a:rPr lang="en-US" dirty="0" smtClean="0"/>
              <a:t> or </a:t>
            </a:r>
            <a:r>
              <a:rPr lang="en-US" b="1" dirty="0" smtClean="0"/>
              <a:t>23.456</a:t>
            </a:r>
          </a:p>
          <a:p>
            <a:r>
              <a:rPr lang="en-US" dirty="0" smtClean="0"/>
              <a:t>Boolean: </a:t>
            </a:r>
            <a:r>
              <a:rPr lang="en-US" dirty="0" smtClean="0">
                <a:solidFill>
                  <a:srgbClr val="0000FF"/>
                </a:solidFill>
              </a:rPr>
              <a:t>true</a:t>
            </a:r>
            <a:r>
              <a:rPr lang="en-US" dirty="0" smtClean="0"/>
              <a:t> or </a:t>
            </a:r>
            <a:r>
              <a:rPr lang="en-US" dirty="0" smtClean="0">
                <a:solidFill>
                  <a:srgbClr val="0000FF"/>
                </a:solidFill>
              </a:rPr>
              <a:t>false</a:t>
            </a:r>
            <a:endParaRPr lang="en-US" dirty="0">
              <a:solidFill>
                <a:srgbClr val="0000FF"/>
              </a:solidFill>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22</a:t>
            </a:fld>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buNone/>
            </a:pPr>
            <a:r>
              <a:rPr lang="en-US" dirty="0" smtClean="0">
                <a:solidFill>
                  <a:srgbClr val="00B050"/>
                </a:solidFill>
              </a:rPr>
              <a:t>// This is a comment</a:t>
            </a:r>
          </a:p>
          <a:p>
            <a:pPr>
              <a:buNone/>
            </a:pPr>
            <a:r>
              <a:rPr lang="en-US" dirty="0" smtClean="0">
                <a:solidFill>
                  <a:srgbClr val="00B050"/>
                </a:solidFill>
              </a:rPr>
              <a:t># This is also a comment</a:t>
            </a:r>
          </a:p>
          <a:p>
            <a:pPr>
              <a:buNone/>
            </a:pPr>
            <a:r>
              <a:rPr lang="en-US" dirty="0" smtClean="0">
                <a:solidFill>
                  <a:srgbClr val="00B050"/>
                </a:solidFill>
              </a:rPr>
              <a:t>/* This is a comment</a:t>
            </a:r>
          </a:p>
          <a:p>
            <a:pPr>
              <a:buNone/>
            </a:pPr>
            <a:r>
              <a:rPr lang="en-US" dirty="0" smtClean="0">
                <a:solidFill>
                  <a:srgbClr val="00B050"/>
                </a:solidFill>
              </a:rPr>
              <a:t>that is spread over</a:t>
            </a:r>
          </a:p>
          <a:p>
            <a:pPr>
              <a:buNone/>
            </a:pPr>
            <a:r>
              <a:rPr lang="en-US" dirty="0" smtClean="0">
                <a:solidFill>
                  <a:srgbClr val="00B050"/>
                </a:solidFill>
              </a:rPr>
              <a:t>multiple lines */</a:t>
            </a:r>
          </a:p>
          <a:p>
            <a:r>
              <a:rPr lang="en-US" dirty="0" smtClean="0"/>
              <a:t>Do not nest multi-line comments</a:t>
            </a:r>
          </a:p>
          <a:p>
            <a:r>
              <a:rPr lang="en-US" dirty="0" smtClean="0"/>
              <a:t>// recommended over #</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23</a:t>
            </a:fld>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00B050"/>
                </a:solidFill>
              </a:rPr>
              <a:t>// this is a comment</a:t>
            </a:r>
          </a:p>
          <a:p>
            <a:pPr>
              <a:buNone/>
            </a:pPr>
            <a:r>
              <a:rPr lang="en-US" dirty="0" smtClean="0"/>
              <a:t>echo </a:t>
            </a:r>
            <a:r>
              <a:rPr lang="en-US" dirty="0" smtClean="0">
                <a:solidFill>
                  <a:srgbClr val="FF0000"/>
                </a:solidFill>
              </a:rPr>
              <a:t>‘Hello World!’</a:t>
            </a:r>
            <a:r>
              <a:rPr lang="en-US" dirty="0" smtClean="0"/>
              <a:t>;</a:t>
            </a:r>
          </a:p>
          <a:p>
            <a:pPr>
              <a:buNone/>
            </a:pPr>
            <a:r>
              <a:rPr lang="en-US" dirty="0" smtClean="0">
                <a:solidFill>
                  <a:srgbClr val="00B050"/>
                </a:solidFill>
              </a:rPr>
              <a:t>/* another</a:t>
            </a:r>
          </a:p>
          <a:p>
            <a:pPr>
              <a:buNone/>
            </a:pPr>
            <a:r>
              <a:rPr lang="en-US" dirty="0" smtClean="0">
                <a:solidFill>
                  <a:srgbClr val="00B050"/>
                </a:solidFill>
              </a:rPr>
              <a:t>	multi-line comment */</a:t>
            </a:r>
          </a:p>
          <a:p>
            <a:pPr>
              <a:buNone/>
            </a:pPr>
            <a:r>
              <a:rPr lang="en-US" dirty="0" smtClean="0">
                <a:solidFill>
                  <a:srgbClr val="FF0000"/>
                </a:solidFill>
              </a:rPr>
              <a:t>?&gt;</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24</a:t>
            </a:fld>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25</a:t>
            </a:fld>
            <a:endParaRPr lang="es-ES"/>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uLnTx/>
                <a:uFillTx/>
                <a:latin typeface="+mj-lt"/>
                <a:ea typeface="+mj-ea"/>
                <a:cs typeface="+mj-cs"/>
              </a:rPr>
              <a:t>Variables</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lang="en-US" sz="3200" kern="0" dirty="0" smtClean="0">
                <a:latin typeface="+mn-lt"/>
                <a:cs typeface="+mn-cs"/>
              </a:rPr>
              <a:t>When we work in PHP, we often need a </a:t>
            </a:r>
            <a:r>
              <a:rPr lang="en-US" sz="3200" kern="0" dirty="0" err="1" smtClean="0">
                <a:latin typeface="+mn-lt"/>
                <a:cs typeface="+mn-cs"/>
              </a:rPr>
              <a:t>labelled</a:t>
            </a:r>
            <a:r>
              <a:rPr lang="en-US" sz="3200" kern="0" dirty="0" smtClean="0">
                <a:latin typeface="+mn-lt"/>
                <a:cs typeface="+mn-cs"/>
              </a:rPr>
              <a:t> place to </a:t>
            </a:r>
            <a:r>
              <a:rPr lang="en-US" sz="3200" kern="0" dirty="0" err="1" smtClean="0">
                <a:latin typeface="+mn-lt"/>
                <a:cs typeface="+mn-cs"/>
              </a:rPr>
              <a:t>stor</a:t>
            </a:r>
            <a:r>
              <a:rPr lang="en-US" sz="3200" kern="0" dirty="0" smtClean="0">
                <a:latin typeface="+mn-lt"/>
                <a:cs typeface="+mn-cs"/>
              </a:rPr>
              <a:t> a value (be it a string, number, whatever) so we can use it in multiple places in our script.</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3200" b="0" i="0" u="none" strike="noStrike" kern="0" cap="none" spc="0" normalizeH="0" baseline="0" noProof="0" dirty="0" smtClean="0">
                <a:ln>
                  <a:noFill/>
                </a:ln>
                <a:effectLst/>
                <a:uLnTx/>
                <a:uFillTx/>
                <a:latin typeface="+mn-lt"/>
                <a:ea typeface="+mn-ea"/>
                <a:cs typeface="+mn-cs"/>
              </a:rPr>
              <a:t>These </a:t>
            </a:r>
            <a:r>
              <a:rPr kumimoji="0" lang="en-US" sz="3200" b="0" i="0" u="none" strike="noStrike" kern="0" cap="none" spc="0" normalizeH="0" baseline="0" noProof="0" dirty="0" err="1" smtClean="0">
                <a:ln>
                  <a:noFill/>
                </a:ln>
                <a:effectLst/>
                <a:uLnTx/>
                <a:uFillTx/>
                <a:latin typeface="+mn-lt"/>
                <a:ea typeface="+mn-ea"/>
                <a:cs typeface="+mn-cs"/>
              </a:rPr>
              <a:t>labelled</a:t>
            </a:r>
            <a:r>
              <a:rPr kumimoji="0" lang="en-US" sz="3200" b="0" i="0" u="none" strike="noStrike" kern="0" cap="none" spc="0" normalizeH="0" baseline="0" noProof="0" dirty="0" smtClean="0">
                <a:ln>
                  <a:noFill/>
                </a:ln>
                <a:effectLst/>
                <a:uLnTx/>
                <a:uFillTx/>
                <a:latin typeface="+mn-lt"/>
                <a:ea typeface="+mn-ea"/>
                <a:cs typeface="+mn-cs"/>
              </a:rPr>
              <a:t> ‘place’ are called </a:t>
            </a:r>
            <a:r>
              <a:rPr kumimoji="0" lang="en-US" sz="3200" b="1" i="0" u="none" strike="noStrike" kern="0" cap="none" spc="0" normalizeH="0" baseline="0" noProof="0" dirty="0" smtClean="0">
                <a:ln>
                  <a:noFill/>
                </a:ln>
                <a:effectLst/>
                <a:uLnTx/>
                <a:uFillTx/>
                <a:latin typeface="+mn-lt"/>
                <a:ea typeface="+mn-ea"/>
                <a:cs typeface="+mn-cs"/>
              </a:rPr>
              <a:t>VARIABLE</a:t>
            </a:r>
            <a:endParaRPr kumimoji="0" lang="en-US" sz="3200" b="1" i="0" u="none" strike="noStrike" kern="0" cap="none" spc="0" normalizeH="0" baseline="0" noProof="0" dirty="0">
              <a:ln>
                <a:noFill/>
              </a:ln>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Variables</a:t>
            </a:r>
            <a:endParaRPr lang="bg-BG" dirty="0" smtClean="0"/>
          </a:p>
        </p:txBody>
      </p:sp>
      <p:sp>
        <p:nvSpPr>
          <p:cNvPr id="26627" name="Rectangle 3"/>
          <p:cNvSpPr>
            <a:spLocks noGrp="1" noChangeArrowheads="1"/>
          </p:cNvSpPr>
          <p:nvPr>
            <p:ph idx="1"/>
          </p:nvPr>
        </p:nvSpPr>
        <p:spPr/>
        <p:txBody>
          <a:bodyPr>
            <a:normAutofit fontScale="85000" lnSpcReduction="10000"/>
          </a:bodyPr>
          <a:lstStyle/>
          <a:p>
            <a:pPr>
              <a:lnSpc>
                <a:spcPct val="75000"/>
              </a:lnSpc>
            </a:pPr>
            <a:r>
              <a:rPr lang="en-US" sz="2800" dirty="0" smtClean="0"/>
              <a:t>All variables in PHP start with $ (Perl style)</a:t>
            </a:r>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r>
              <a:rPr lang="en-US" sz="2800" dirty="0" smtClean="0"/>
              <a:t>PHP is "type-less" language</a:t>
            </a:r>
          </a:p>
          <a:p>
            <a:pPr lvl="1">
              <a:lnSpc>
                <a:spcPct val="75000"/>
              </a:lnSpc>
            </a:pPr>
            <a:r>
              <a:rPr lang="en-US" sz="2600" dirty="0" smtClean="0"/>
              <a:t>Variables are not linked with type – they can store value with different types</a:t>
            </a:r>
          </a:p>
          <a:p>
            <a:pPr lvl="1">
              <a:lnSpc>
                <a:spcPct val="75000"/>
              </a:lnSpc>
            </a:pPr>
            <a:r>
              <a:rPr lang="en-US" sz="2600" dirty="0" smtClean="0"/>
              <a:t>No </a:t>
            </a:r>
            <a:r>
              <a:rPr lang="en-US" sz="2600" dirty="0" err="1" smtClean="0">
                <a:solidFill>
                  <a:srgbClr val="FF0000"/>
                </a:solidFill>
              </a:rPr>
              <a:t>int</a:t>
            </a:r>
            <a:r>
              <a:rPr lang="en-US" sz="2600" dirty="0" smtClean="0">
                <a:solidFill>
                  <a:srgbClr val="FF0000"/>
                </a:solidFill>
              </a:rPr>
              <a:t> a = 5;</a:t>
            </a:r>
            <a:r>
              <a:rPr lang="en-US" sz="2600" dirty="0" smtClean="0"/>
              <a:t> Just </a:t>
            </a:r>
            <a:r>
              <a:rPr lang="en-US" sz="2600" dirty="0" smtClean="0">
                <a:solidFill>
                  <a:srgbClr val="FF0000"/>
                </a:solidFill>
              </a:rPr>
              <a:t>$a = 5;</a:t>
            </a:r>
          </a:p>
          <a:p>
            <a:pPr lvl="1">
              <a:lnSpc>
                <a:spcPct val="75000"/>
              </a:lnSpc>
            </a:pPr>
            <a:endParaRPr lang="en-US" sz="2600" dirty="0" smtClean="0">
              <a:solidFill>
                <a:srgbClr val="FF0000"/>
              </a:solidFill>
            </a:endParaRPr>
          </a:p>
          <a:p>
            <a:pPr>
              <a:lnSpc>
                <a:spcPct val="75000"/>
              </a:lnSpc>
            </a:pPr>
            <a:r>
              <a:rPr lang="en-US" sz="2800" dirty="0" smtClean="0"/>
              <a:t>Each variable is declared when it's first assigned value</a:t>
            </a:r>
          </a:p>
          <a:p>
            <a:pPr lvl="1">
              <a:lnSpc>
                <a:spcPct val="75000"/>
              </a:lnSpc>
            </a:pPr>
            <a:r>
              <a:rPr lang="en-US" sz="2600" dirty="0" smtClean="0"/>
              <a:t>This leads to problems due to typing mistakes!</a:t>
            </a:r>
          </a:p>
          <a:p>
            <a:pPr lvl="1">
              <a:lnSpc>
                <a:spcPct val="75000"/>
              </a:lnSpc>
            </a:pPr>
            <a:r>
              <a:rPr lang="en-US" sz="2600" dirty="0" smtClean="0"/>
              <a:t>The type of the value determines the type of the variable</a:t>
            </a:r>
            <a:endParaRPr lang="bg-BG" sz="2600" dirty="0" smtClean="0"/>
          </a:p>
        </p:txBody>
      </p:sp>
      <p:sp>
        <p:nvSpPr>
          <p:cNvPr id="1064964" name="Rectangle 4"/>
          <p:cNvSpPr>
            <a:spLocks noChangeArrowheads="1"/>
          </p:cNvSpPr>
          <p:nvPr/>
        </p:nvSpPr>
        <p:spPr bwMode="auto">
          <a:xfrm>
            <a:off x="611188" y="2068512"/>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&lt;?php   // declare string variable $output</a:t>
            </a:r>
          </a:p>
          <a:p>
            <a:pPr>
              <a:lnSpc>
                <a:spcPct val="95000"/>
              </a:lnSpc>
              <a:defRPr/>
            </a:pPr>
            <a:r>
              <a:rPr lang="en-US" sz="2000">
                <a:effectLst>
                  <a:outerShdw blurRad="38100" dist="38100" dir="2700000" algn="tl">
                    <a:srgbClr val="FFFFFF"/>
                  </a:outerShdw>
                </a:effectLst>
                <a:latin typeface="Courier New" pitchFamily="49" charset="0"/>
              </a:rPr>
              <a:t>$output = "&lt;div&gt;Hello PHP!&lt;/div&gt;"; </a:t>
            </a:r>
          </a:p>
          <a:p>
            <a:pPr>
              <a:lnSpc>
                <a:spcPct val="95000"/>
              </a:lnSpc>
              <a:defRPr/>
            </a:pPr>
            <a:r>
              <a:rPr lang="en-US" sz="2000">
                <a:effectLst>
                  <a:outerShdw blurRad="38100" dist="38100" dir="2700000" algn="tl">
                    <a:srgbClr val="FFFFFF"/>
                  </a:outerShdw>
                </a:effectLst>
                <a:latin typeface="Courier New" pitchFamily="49" charset="0"/>
              </a:rPr>
              <a:t>print $output;</a:t>
            </a:r>
          </a:p>
          <a:p>
            <a:pPr>
              <a:lnSpc>
                <a:spcPct val="95000"/>
              </a:lnSpc>
              <a:defRPr/>
            </a:pPr>
            <a:r>
              <a:rPr lang="en-US" sz="200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26</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Case sensitive</a:t>
            </a:r>
          </a:p>
          <a:p>
            <a:pPr>
              <a:buNone/>
            </a:pPr>
            <a:r>
              <a:rPr lang="en-US" dirty="0" smtClean="0"/>
              <a:t>	- $variable differs from $Variable</a:t>
            </a:r>
          </a:p>
          <a:p>
            <a:pPr>
              <a:buNone/>
            </a:pPr>
            <a:r>
              <a:rPr lang="en-US" dirty="0" smtClean="0"/>
              <a:t>	- Stick to lower-case to be sure!</a:t>
            </a:r>
          </a:p>
          <a:p>
            <a:r>
              <a:rPr lang="en-US" dirty="0" smtClean="0"/>
              <a:t>Name must started with a letter or an underscore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27</a:t>
            </a:fld>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t>$name = </a:t>
            </a:r>
            <a:r>
              <a:rPr lang="en-US" dirty="0" smtClean="0">
                <a:solidFill>
                  <a:srgbClr val="FF0000"/>
                </a:solidFill>
              </a:rPr>
              <a:t>‘A’</a:t>
            </a:r>
            <a:r>
              <a:rPr lang="en-US" dirty="0" smtClean="0"/>
              <a:t>;</a:t>
            </a:r>
          </a:p>
          <a:p>
            <a:pPr>
              <a:buNone/>
            </a:pPr>
            <a:r>
              <a:rPr lang="en-US" dirty="0" smtClean="0"/>
              <a:t>$age    = 23;</a:t>
            </a:r>
          </a:p>
          <a:p>
            <a:pPr>
              <a:buNone/>
            </a:pPr>
            <a:r>
              <a:rPr lang="en-US" dirty="0" smtClean="0"/>
              <a:t>echo $name;</a:t>
            </a:r>
          </a:p>
          <a:p>
            <a:pPr>
              <a:buNone/>
            </a:pPr>
            <a:r>
              <a:rPr lang="en-US" dirty="0" smtClean="0"/>
              <a:t>echo </a:t>
            </a:r>
            <a:r>
              <a:rPr lang="en-US" dirty="0" smtClean="0">
                <a:solidFill>
                  <a:srgbClr val="FF0000"/>
                </a:solidFill>
              </a:rPr>
              <a:t>‘ is ‘</a:t>
            </a:r>
            <a:r>
              <a:rPr lang="en-US" dirty="0" smtClean="0"/>
              <a:t>;</a:t>
            </a:r>
          </a:p>
          <a:p>
            <a:pPr>
              <a:buNone/>
            </a:pPr>
            <a:r>
              <a:rPr lang="en-US" dirty="0" smtClean="0"/>
              <a:t>echo $age;</a:t>
            </a:r>
          </a:p>
          <a:p>
            <a:pPr>
              <a:buNone/>
            </a:pPr>
            <a:r>
              <a:rPr lang="en-US" dirty="0" smtClean="0">
                <a:solidFill>
                  <a:srgbClr val="00B050"/>
                </a:solidFill>
              </a:rPr>
              <a:t>//	A is 23</a:t>
            </a:r>
          </a:p>
          <a:p>
            <a:pPr>
              <a:buNone/>
            </a:pPr>
            <a:r>
              <a:rPr lang="en-US" dirty="0" smtClean="0">
                <a:solidFill>
                  <a:srgbClr val="FF0000"/>
                </a:solidFill>
              </a:rPr>
              <a:t>?&gt;</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28</a:t>
            </a:fld>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PHP Variable Types</a:t>
            </a:r>
            <a:endParaRPr lang="bg-BG" smtClean="0"/>
          </a:p>
        </p:txBody>
      </p:sp>
      <p:sp>
        <p:nvSpPr>
          <p:cNvPr id="27651" name="Rectangle 3"/>
          <p:cNvSpPr>
            <a:spLocks noGrp="1" noChangeArrowheads="1"/>
          </p:cNvSpPr>
          <p:nvPr>
            <p:ph idx="1"/>
          </p:nvPr>
        </p:nvSpPr>
        <p:spPr>
          <a:xfrm>
            <a:off x="323850" y="1484138"/>
            <a:ext cx="8496300" cy="3673054"/>
          </a:xfrm>
        </p:spPr>
        <p:txBody>
          <a:bodyPr/>
          <a:lstStyle/>
          <a:p>
            <a:pPr>
              <a:lnSpc>
                <a:spcPct val="85000"/>
              </a:lnSpc>
            </a:pPr>
            <a:r>
              <a:rPr lang="en-US" dirty="0" smtClean="0"/>
              <a:t>Possible PHP Variable Types are:</a:t>
            </a:r>
          </a:p>
          <a:p>
            <a:pPr lvl="1">
              <a:lnSpc>
                <a:spcPct val="85000"/>
              </a:lnSpc>
            </a:pPr>
            <a:r>
              <a:rPr lang="en-US" dirty="0" smtClean="0"/>
              <a:t>Numeric (real or integer)</a:t>
            </a:r>
          </a:p>
          <a:p>
            <a:pPr lvl="2">
              <a:lnSpc>
                <a:spcPct val="85000"/>
              </a:lnSpc>
            </a:pPr>
            <a:r>
              <a:rPr lang="en-US" dirty="0" smtClean="0"/>
              <a:t>The decimal separator is dot ".", not comma ","</a:t>
            </a:r>
          </a:p>
          <a:p>
            <a:pPr lvl="1">
              <a:lnSpc>
                <a:spcPct val="85000"/>
              </a:lnSpc>
            </a:pPr>
            <a:r>
              <a:rPr lang="en-US" dirty="0" smtClean="0"/>
              <a:t>Boolean (true or false)</a:t>
            </a:r>
          </a:p>
          <a:p>
            <a:pPr lvl="2">
              <a:lnSpc>
                <a:spcPct val="85000"/>
              </a:lnSpc>
            </a:pPr>
            <a:r>
              <a:rPr lang="en-US" dirty="0" smtClean="0"/>
              <a:t>PHP  defines the constants as true, TRUE, True and false, FALSE, False</a:t>
            </a:r>
          </a:p>
          <a:p>
            <a:pPr lvl="2">
              <a:lnSpc>
                <a:spcPct val="85000"/>
              </a:lnSpc>
            </a:pPr>
            <a:r>
              <a:rPr lang="en-US" dirty="0" smtClean="0"/>
              <a:t>Empty string, zero and some other values are implicitly converted to "false" in </a:t>
            </a:r>
            <a:r>
              <a:rPr lang="en-US" dirty="0" err="1" smtClean="0"/>
              <a:t>boolean</a:t>
            </a:r>
            <a:r>
              <a:rPr lang="en-US" dirty="0" smtClean="0"/>
              <a:t> expressions</a:t>
            </a:r>
          </a:p>
          <a:p>
            <a:pPr lvl="3">
              <a:lnSpc>
                <a:spcPct val="85000"/>
              </a:lnSpc>
            </a:pPr>
            <a:r>
              <a:rPr lang="en-US" dirty="0" smtClean="0"/>
              <a:t>May cause problems when </a:t>
            </a:r>
            <a:r>
              <a:rPr lang="en-US" dirty="0" err="1" smtClean="0"/>
              <a:t>boolean</a:t>
            </a:r>
            <a:r>
              <a:rPr lang="en-US" dirty="0" smtClean="0"/>
              <a:t> not used properly</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29</a:t>
            </a:fld>
            <a:endParaRPr lang="es-E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0" y="2130425"/>
            <a:ext cx="9144000" cy="1470025"/>
          </a:xfrm>
        </p:spPr>
        <p:txBody>
          <a:bodyPr/>
          <a:lstStyle/>
          <a:p>
            <a:pPr>
              <a:lnSpc>
                <a:spcPct val="110000"/>
              </a:lnSpc>
            </a:pPr>
            <a:r>
              <a:rPr lang="en-US" dirty="0" smtClean="0"/>
              <a:t>What are PHP, CGI and Web Server?</a:t>
            </a:r>
            <a:endParaRPr lang="bg-BG" dirty="0" smtClean="0"/>
          </a:p>
        </p:txBody>
      </p:sp>
      <p:sp>
        <p:nvSpPr>
          <p:cNvPr id="5" name="Slide Number Placeholder 4"/>
          <p:cNvSpPr>
            <a:spLocks noGrp="1"/>
          </p:cNvSpPr>
          <p:nvPr>
            <p:ph type="sldNum" sz="quarter" idx="12"/>
          </p:nvPr>
        </p:nvSpPr>
        <p:spPr/>
        <p:txBody>
          <a:bodyPr/>
          <a:lstStyle/>
          <a:p>
            <a:pPr>
              <a:defRPr/>
            </a:pPr>
            <a:fld id="{0DC9E044-6F63-4E38-B89C-55F1221FD438}" type="slidenum">
              <a:rPr lang="es-ES" smtClean="0"/>
              <a:pPr>
                <a:defRPr/>
              </a:pPr>
              <a:t>3</a:t>
            </a:fld>
            <a:endParaRPr lang="es-E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Variable variables</a:t>
            </a:r>
            <a:endParaRPr lang="bg-BG" smtClean="0"/>
          </a:p>
        </p:txBody>
      </p:sp>
      <p:sp>
        <p:nvSpPr>
          <p:cNvPr id="44035" name="Rectangle 3"/>
          <p:cNvSpPr>
            <a:spLocks noGrp="1" noChangeArrowheads="1"/>
          </p:cNvSpPr>
          <p:nvPr>
            <p:ph idx="1"/>
          </p:nvPr>
        </p:nvSpPr>
        <p:spPr/>
        <p:txBody>
          <a:bodyPr/>
          <a:lstStyle/>
          <a:p>
            <a:r>
              <a:rPr lang="en-US" dirty="0" smtClean="0"/>
              <a:t>PHP supports $$ syntax- variable variables</a:t>
            </a:r>
          </a:p>
          <a:p>
            <a:endParaRPr lang="en-US" dirty="0" smtClean="0"/>
          </a:p>
          <a:p>
            <a:endParaRPr lang="en-US" dirty="0" smtClean="0"/>
          </a:p>
          <a:p>
            <a:endParaRPr lang="en-US" dirty="0" smtClean="0"/>
          </a:p>
          <a:p>
            <a:pPr lvl="1"/>
            <a:r>
              <a:rPr lang="en-US" dirty="0" smtClean="0"/>
              <a:t>The variable </a:t>
            </a:r>
            <a:r>
              <a:rPr lang="en-US" dirty="0" smtClean="0">
                <a:latin typeface="Courier New" pitchFamily="49" charset="0"/>
              </a:rPr>
              <a:t>$str1</a:t>
            </a:r>
            <a:r>
              <a:rPr lang="en-US" dirty="0" smtClean="0"/>
              <a:t> is evaluated as 'test' and so </a:t>
            </a:r>
            <a:r>
              <a:rPr lang="en-US" dirty="0" smtClean="0">
                <a:latin typeface="Courier New" pitchFamily="49" charset="0"/>
              </a:rPr>
              <a:t>$$str1</a:t>
            </a:r>
            <a:r>
              <a:rPr lang="en-US" dirty="0" smtClean="0"/>
              <a:t> is evaluated as </a:t>
            </a:r>
            <a:r>
              <a:rPr lang="en-US" dirty="0" smtClean="0">
                <a:latin typeface="Courier New" pitchFamily="49" charset="0"/>
              </a:rPr>
              <a:t>$test</a:t>
            </a:r>
            <a:endParaRPr lang="bg-BG" dirty="0" smtClean="0">
              <a:latin typeface="Courier New" pitchFamily="49" charset="0"/>
            </a:endParaRPr>
          </a:p>
        </p:txBody>
      </p:sp>
      <p:sp>
        <p:nvSpPr>
          <p:cNvPr id="1082372" name="Rectangle 4"/>
          <p:cNvSpPr>
            <a:spLocks noChangeArrowheads="1"/>
          </p:cNvSpPr>
          <p:nvPr/>
        </p:nvSpPr>
        <p:spPr bwMode="auto">
          <a:xfrm>
            <a:off x="684213" y="2715691"/>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a:t>
            </a:r>
          </a:p>
          <a:p>
            <a:pPr>
              <a:lnSpc>
                <a:spcPct val="95000"/>
              </a:lnSpc>
              <a:defRPr/>
            </a:pPr>
            <a:r>
              <a:rPr lang="en-US" sz="2000" dirty="0">
                <a:effectLst>
                  <a:outerShdw blurRad="38100" dist="38100" dir="2700000" algn="tl">
                    <a:srgbClr val="FFFFFF"/>
                  </a:outerShdw>
                </a:effectLst>
                <a:latin typeface="Courier New" pitchFamily="49" charset="0"/>
              </a:rPr>
              <a:t>$str1 = 'test';</a:t>
            </a:r>
          </a:p>
          <a:p>
            <a:pPr>
              <a:lnSpc>
                <a:spcPct val="95000"/>
              </a:lnSpc>
              <a:defRPr/>
            </a:pPr>
            <a:r>
              <a:rPr lang="en-US" sz="2000" dirty="0">
                <a:effectLst>
                  <a:outerShdw blurRad="38100" dist="38100" dir="2700000" algn="tl">
                    <a:srgbClr val="FFFFFF"/>
                  </a:outerShdw>
                </a:effectLst>
                <a:latin typeface="Courier New" pitchFamily="49" charset="0"/>
              </a:rPr>
              <a:t>$test = '</a:t>
            </a:r>
            <a:r>
              <a:rPr lang="en-US" sz="2000" dirty="0" err="1">
                <a:effectLst>
                  <a:outerShdw blurRad="38100" dist="38100" dir="2700000" algn="tl">
                    <a:srgbClr val="FFFFFF"/>
                  </a:outerShdw>
                </a:effectLst>
                <a:latin typeface="Courier New" pitchFamily="49" charset="0"/>
              </a:rPr>
              <a:t>abc</a:t>
            </a:r>
            <a:r>
              <a:rPr lang="en-US" sz="2000" dirty="0">
                <a:effectLst>
                  <a:outerShdw blurRad="38100" dist="38100" dir="2700000" algn="tl">
                    <a:srgbClr val="FFFFFF"/>
                  </a:outerShdw>
                </a:effectLst>
                <a:latin typeface="Courier New" pitchFamily="49" charset="0"/>
              </a:rPr>
              <a:t>';</a:t>
            </a:r>
          </a:p>
          <a:p>
            <a:pPr>
              <a:lnSpc>
                <a:spcPct val="95000"/>
              </a:lnSpc>
              <a:defRPr/>
            </a:pPr>
            <a:r>
              <a:rPr lang="en-US" sz="2000" dirty="0">
                <a:effectLst>
                  <a:outerShdw blurRad="38100" dist="38100" dir="2700000" algn="tl">
                    <a:srgbClr val="FFFFFF"/>
                  </a:outerShdw>
                </a:effectLst>
                <a:latin typeface="Courier New" pitchFamily="49" charset="0"/>
              </a:rPr>
              <a:t>echo </a:t>
            </a:r>
            <a:r>
              <a:rPr lang="en-US" sz="2000" dirty="0">
                <a:solidFill>
                  <a:srgbClr val="FF0000"/>
                </a:solidFill>
                <a:effectLst>
                  <a:outerShdw blurRad="38100" dist="38100" dir="2700000" algn="tl">
                    <a:srgbClr val="000000"/>
                  </a:outerShdw>
                </a:effectLst>
                <a:latin typeface="Courier New" pitchFamily="49" charset="0"/>
              </a:rPr>
              <a:t>$$str1</a:t>
            </a:r>
            <a:r>
              <a:rPr lang="en-US" sz="2000" dirty="0">
                <a:effectLst>
                  <a:outerShdw blurRad="38100" dist="38100" dir="2700000" algn="tl">
                    <a:srgbClr val="FFFFFF"/>
                  </a:outerShdw>
                </a:effectLst>
                <a:latin typeface="Courier New" pitchFamily="49" charset="0"/>
              </a:rPr>
              <a:t>; // outputs </a:t>
            </a:r>
            <a:r>
              <a:rPr lang="en-US" sz="2000" dirty="0" err="1">
                <a:effectLst>
                  <a:outerShdw blurRad="38100" dist="38100" dir="2700000" algn="tl">
                    <a:srgbClr val="FFFFFF"/>
                  </a:outerShdw>
                </a:effectLst>
                <a:latin typeface="Courier New" pitchFamily="49" charset="0"/>
              </a:rPr>
              <a:t>abc</a:t>
            </a:r>
            <a:r>
              <a:rPr lang="en-US" sz="2000" dirty="0">
                <a:effectLst>
                  <a:outerShdw blurRad="38100" dist="38100" dir="2700000" algn="tl">
                    <a:srgbClr val="FFFFFF"/>
                  </a:outerShdw>
                </a:effectLst>
                <a:latin typeface="Courier New" pitchFamily="49" charset="0"/>
              </a:rPr>
              <a:t> </a:t>
            </a:r>
          </a:p>
          <a:p>
            <a:pPr>
              <a:lnSpc>
                <a:spcPct val="95000"/>
              </a:lnSpc>
              <a:defRPr/>
            </a:pPr>
            <a:r>
              <a:rPr lang="en-US" sz="2000" dirty="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30</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2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smtClean="0"/>
              <a:t>Constants (unchangeable variables) can also be defined.</a:t>
            </a:r>
          </a:p>
          <a:p>
            <a:r>
              <a:rPr lang="en-US" dirty="0" smtClean="0"/>
              <a:t>Each constant is given a name (note no preceding dollar is applied here).</a:t>
            </a:r>
          </a:p>
          <a:p>
            <a:r>
              <a:rPr lang="en-US" dirty="0" smtClean="0"/>
              <a:t>By convention, constant names are usually in UPPERCASE.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31</a:t>
            </a:fld>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Constants</a:t>
            </a:r>
            <a:endParaRPr lang="bg-BG" dirty="0" smtClean="0"/>
          </a:p>
        </p:txBody>
      </p:sp>
      <p:sp>
        <p:nvSpPr>
          <p:cNvPr id="36867" name="Rectangle 3"/>
          <p:cNvSpPr>
            <a:spLocks noGrp="1" noChangeArrowheads="1"/>
          </p:cNvSpPr>
          <p:nvPr>
            <p:ph idx="1"/>
          </p:nvPr>
        </p:nvSpPr>
        <p:spPr/>
        <p:txBody>
          <a:bodyPr/>
          <a:lstStyle/>
          <a:p>
            <a:r>
              <a:rPr lang="en-US" sz="2700" dirty="0" smtClean="0"/>
              <a:t>In PHP constants are defined with the </a:t>
            </a:r>
            <a:r>
              <a:rPr lang="en-US" sz="2700" dirty="0" smtClean="0">
                <a:latin typeface="Courier New" pitchFamily="49" charset="0"/>
              </a:rPr>
              <a:t>define</a:t>
            </a:r>
            <a:r>
              <a:rPr lang="en-US" sz="2700" dirty="0" smtClean="0"/>
              <a:t> function</a:t>
            </a:r>
          </a:p>
          <a:p>
            <a:endParaRPr lang="en-US" sz="2700" dirty="0" smtClean="0"/>
          </a:p>
          <a:p>
            <a:endParaRPr lang="en-US" sz="2700" dirty="0" smtClean="0"/>
          </a:p>
          <a:p>
            <a:endParaRPr lang="en-US" sz="2700" dirty="0" smtClean="0"/>
          </a:p>
          <a:p>
            <a:pPr lvl="1"/>
            <a:endParaRPr lang="en-US" sz="2700" dirty="0" smtClean="0"/>
          </a:p>
          <a:p>
            <a:pPr lvl="1"/>
            <a:r>
              <a:rPr lang="en-US" sz="2700" dirty="0" smtClean="0"/>
              <a:t>Cannot change value</a:t>
            </a:r>
          </a:p>
          <a:p>
            <a:pPr lvl="1"/>
            <a:r>
              <a:rPr lang="en-US" sz="2700" dirty="0" smtClean="0"/>
              <a:t>Doesn't start with $ </a:t>
            </a:r>
          </a:p>
          <a:p>
            <a:pPr lvl="1"/>
            <a:r>
              <a:rPr lang="en-US" sz="2700" dirty="0" smtClean="0"/>
              <a:t>Can hold any scalar value</a:t>
            </a:r>
            <a:endParaRPr lang="bg-BG" sz="2700" dirty="0" smtClean="0"/>
          </a:p>
        </p:txBody>
      </p:sp>
      <p:sp>
        <p:nvSpPr>
          <p:cNvPr id="1075204" name="Rectangle 4"/>
          <p:cNvSpPr>
            <a:spLocks noChangeArrowheads="1"/>
          </p:cNvSpPr>
          <p:nvPr/>
        </p:nvSpPr>
        <p:spPr bwMode="auto">
          <a:xfrm>
            <a:off x="611188" y="2715692"/>
            <a:ext cx="7886700" cy="16494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&lt;?</a:t>
            </a:r>
          </a:p>
          <a:p>
            <a:pPr>
              <a:lnSpc>
                <a:spcPct val="95000"/>
              </a:lnSpc>
              <a:defRPr/>
            </a:pPr>
            <a:r>
              <a:rPr lang="en-US" sz="2000" dirty="0">
                <a:effectLst>
                  <a:outerShdw blurRad="38100" dist="38100" dir="2700000" algn="tl">
                    <a:srgbClr val="FFFFFF"/>
                  </a:outerShdw>
                </a:effectLst>
                <a:latin typeface="Courier New" pitchFamily="49" charset="0"/>
              </a:rPr>
              <a:t>define ('CONSTANT_NAME', 123);</a:t>
            </a:r>
          </a:p>
          <a:p>
            <a:pPr>
              <a:lnSpc>
                <a:spcPct val="95000"/>
              </a:lnSpc>
              <a:defRPr/>
            </a:pPr>
            <a:r>
              <a:rPr lang="en-US" sz="2000" dirty="0">
                <a:effectLst>
                  <a:outerShdw blurRad="38100" dist="38100" dir="2700000" algn="tl">
                    <a:srgbClr val="FFFFFF"/>
                  </a:outerShdw>
                </a:effectLst>
                <a:latin typeface="Courier New" pitchFamily="49" charset="0"/>
              </a:rPr>
              <a:t>// from here on CONSTANT_NAME will have value 123</a:t>
            </a:r>
          </a:p>
          <a:p>
            <a:pPr>
              <a:lnSpc>
                <a:spcPct val="95000"/>
              </a:lnSpc>
              <a:defRPr/>
            </a:pPr>
            <a:r>
              <a:rPr lang="en-US" sz="2000" dirty="0">
                <a:effectLst>
                  <a:outerShdw blurRad="38100" dist="38100" dir="2700000" algn="tl">
                    <a:srgbClr val="FFFFFF"/>
                  </a:outerShdw>
                </a:effectLst>
                <a:latin typeface="Courier New" pitchFamily="49" charset="0"/>
              </a:rPr>
              <a:t>print CONSTANT_NAME; // will output 123</a:t>
            </a:r>
          </a:p>
          <a:p>
            <a:pPr>
              <a:lnSpc>
                <a:spcPct val="95000"/>
              </a:lnSpc>
              <a:defRPr/>
            </a:pPr>
            <a:r>
              <a:rPr lang="en-US" sz="2000" dirty="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32</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0000FF"/>
                </a:solidFill>
              </a:rPr>
              <a:t>define</a:t>
            </a:r>
            <a:r>
              <a:rPr lang="en-US" dirty="0" smtClean="0"/>
              <a:t>(</a:t>
            </a:r>
            <a:r>
              <a:rPr lang="en-US" dirty="0" smtClean="0">
                <a:solidFill>
                  <a:srgbClr val="FF0000"/>
                </a:solidFill>
              </a:rPr>
              <a:t>‘NAME’</a:t>
            </a:r>
            <a:r>
              <a:rPr lang="en-US" dirty="0" smtClean="0"/>
              <a:t>, </a:t>
            </a:r>
            <a:r>
              <a:rPr lang="en-US" dirty="0" smtClean="0">
                <a:solidFill>
                  <a:srgbClr val="FF0000"/>
                </a:solidFill>
              </a:rPr>
              <a:t>‘A’</a:t>
            </a:r>
            <a:r>
              <a:rPr lang="en-US" dirty="0" smtClean="0"/>
              <a:t>);</a:t>
            </a:r>
          </a:p>
          <a:p>
            <a:pPr>
              <a:buNone/>
            </a:pPr>
            <a:r>
              <a:rPr lang="en-US" dirty="0" smtClean="0">
                <a:solidFill>
                  <a:srgbClr val="0000FF"/>
                </a:solidFill>
              </a:rPr>
              <a:t>define</a:t>
            </a:r>
            <a:r>
              <a:rPr lang="en-US" dirty="0" smtClean="0"/>
              <a:t>(</a:t>
            </a:r>
            <a:r>
              <a:rPr lang="en-US" dirty="0" smtClean="0">
                <a:solidFill>
                  <a:srgbClr val="FF0000"/>
                </a:solidFill>
              </a:rPr>
              <a:t>‘AGE’</a:t>
            </a:r>
            <a:r>
              <a:rPr lang="en-US" dirty="0" smtClean="0"/>
              <a:t>, 23);</a:t>
            </a:r>
          </a:p>
          <a:p>
            <a:pPr>
              <a:buNone/>
            </a:pPr>
            <a:r>
              <a:rPr lang="en-US" dirty="0" smtClean="0">
                <a:solidFill>
                  <a:srgbClr val="0000FF"/>
                </a:solidFill>
              </a:rPr>
              <a:t>echo</a:t>
            </a:r>
            <a:r>
              <a:rPr lang="en-US" dirty="0" smtClean="0"/>
              <a:t> </a:t>
            </a:r>
            <a:r>
              <a:rPr lang="en-US" b="1" dirty="0" smtClean="0"/>
              <a:t>NAME</a:t>
            </a:r>
            <a:r>
              <a:rPr lang="en-US" dirty="0" smtClean="0"/>
              <a:t>;</a:t>
            </a:r>
          </a:p>
          <a:p>
            <a:pPr>
              <a:buNone/>
            </a:pPr>
            <a:r>
              <a:rPr lang="en-US" dirty="0" smtClean="0">
                <a:solidFill>
                  <a:srgbClr val="0000FF"/>
                </a:solidFill>
              </a:rPr>
              <a:t>echo</a:t>
            </a:r>
            <a:r>
              <a:rPr lang="en-US" dirty="0" smtClean="0"/>
              <a:t> </a:t>
            </a:r>
            <a:r>
              <a:rPr lang="en-US" dirty="0" smtClean="0">
                <a:solidFill>
                  <a:srgbClr val="FF0000"/>
                </a:solidFill>
              </a:rPr>
              <a:t>‘ is ‘</a:t>
            </a:r>
            <a:r>
              <a:rPr lang="en-US" dirty="0" smtClean="0"/>
              <a:t>;</a:t>
            </a:r>
          </a:p>
          <a:p>
            <a:pPr>
              <a:buNone/>
            </a:pPr>
            <a:r>
              <a:rPr lang="en-US" dirty="0" smtClean="0">
                <a:solidFill>
                  <a:srgbClr val="0000FF"/>
                </a:solidFill>
              </a:rPr>
              <a:t>echo</a:t>
            </a:r>
            <a:r>
              <a:rPr lang="en-US" dirty="0" smtClean="0"/>
              <a:t> </a:t>
            </a:r>
            <a:r>
              <a:rPr lang="en-US" b="1" dirty="0" smtClean="0"/>
              <a:t>AGE</a:t>
            </a:r>
            <a:r>
              <a:rPr lang="en-US" dirty="0" smtClean="0"/>
              <a:t>;</a:t>
            </a:r>
          </a:p>
          <a:p>
            <a:pPr>
              <a:buNone/>
            </a:pPr>
            <a:r>
              <a:rPr lang="en-US" dirty="0" smtClean="0">
                <a:solidFill>
                  <a:srgbClr val="00B050"/>
                </a:solidFill>
              </a:rPr>
              <a:t>// A is 23</a:t>
            </a:r>
          </a:p>
          <a:p>
            <a:pPr>
              <a:buNone/>
            </a:pPr>
            <a:r>
              <a:rPr lang="en-US" dirty="0" smtClean="0">
                <a:solidFill>
                  <a:srgbClr val="FF0000"/>
                </a:solidFill>
              </a:rPr>
              <a:t>?&gt;</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33</a:t>
            </a:fld>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Some Basic Functions</a:t>
            </a:r>
            <a:endParaRPr lang="bg-BG" smtClean="0"/>
          </a:p>
        </p:txBody>
      </p:sp>
      <p:sp>
        <p:nvSpPr>
          <p:cNvPr id="38915" name="Rectangle 3"/>
          <p:cNvSpPr>
            <a:spLocks noGrp="1" noChangeArrowheads="1"/>
          </p:cNvSpPr>
          <p:nvPr>
            <p:ph idx="1"/>
          </p:nvPr>
        </p:nvSpPr>
        <p:spPr/>
        <p:txBody>
          <a:bodyPr/>
          <a:lstStyle/>
          <a:p>
            <a:r>
              <a:rPr lang="en-US" sz="2700" dirty="0" smtClean="0"/>
              <a:t>We already know </a:t>
            </a:r>
            <a:r>
              <a:rPr lang="en-US" sz="2700" dirty="0" smtClean="0">
                <a:latin typeface="Courier New" pitchFamily="49" charset="0"/>
              </a:rPr>
              <a:t>print</a:t>
            </a:r>
          </a:p>
          <a:p>
            <a:pPr lvl="1"/>
            <a:r>
              <a:rPr lang="en-US" sz="2700" dirty="0" smtClean="0"/>
              <a:t>Similar to print is </a:t>
            </a:r>
            <a:r>
              <a:rPr lang="en-US" sz="2700" dirty="0" smtClean="0">
                <a:latin typeface="Courier New" pitchFamily="49" charset="0"/>
              </a:rPr>
              <a:t>echo</a:t>
            </a:r>
          </a:p>
          <a:p>
            <a:pPr lvl="1"/>
            <a:endParaRPr lang="en-US" sz="2700" dirty="0" smtClean="0">
              <a:latin typeface="Courier New" pitchFamily="49" charset="0"/>
            </a:endParaRPr>
          </a:p>
          <a:p>
            <a:pPr lvl="1"/>
            <a:endParaRPr lang="en-US" sz="2700" dirty="0" smtClean="0">
              <a:latin typeface="Courier New" pitchFamily="49" charset="0"/>
            </a:endParaRPr>
          </a:p>
          <a:p>
            <a:pPr lvl="1"/>
            <a:endParaRPr lang="en-US" sz="2700" dirty="0" smtClean="0">
              <a:latin typeface="Courier New" pitchFamily="49" charset="0"/>
            </a:endParaRPr>
          </a:p>
          <a:p>
            <a:pPr lvl="1"/>
            <a:r>
              <a:rPr lang="en-US" sz="2700" dirty="0" err="1" smtClean="0">
                <a:latin typeface="Courier New" pitchFamily="49" charset="0"/>
              </a:rPr>
              <a:t>print_r</a:t>
            </a:r>
            <a:r>
              <a:rPr lang="en-US" sz="2700" dirty="0" smtClean="0">
                <a:latin typeface="Courier New" pitchFamily="49" charset="0"/>
              </a:rPr>
              <a:t>(array) – </a:t>
            </a:r>
            <a:r>
              <a:rPr lang="en-US" sz="2700" dirty="0" smtClean="0"/>
              <a:t>prints array with keys and values detailed</a:t>
            </a:r>
          </a:p>
          <a:p>
            <a:r>
              <a:rPr lang="en-US" sz="2700" dirty="0" err="1" smtClean="0">
                <a:latin typeface="Courier New" pitchFamily="49" charset="0"/>
              </a:rPr>
              <a:t>phpinfo</a:t>
            </a:r>
            <a:r>
              <a:rPr lang="en-US" sz="2700" dirty="0" smtClean="0">
                <a:latin typeface="Courier New" pitchFamily="49" charset="0"/>
              </a:rPr>
              <a:t>() – </a:t>
            </a:r>
            <a:r>
              <a:rPr lang="en-US" sz="2700" dirty="0" smtClean="0"/>
              <a:t>Produces complete page containing information for the server, PHP settings, installed modules, etc</a:t>
            </a:r>
            <a:endParaRPr lang="bg-BG" sz="2700" dirty="0" smtClean="0">
              <a:latin typeface="Courier New" pitchFamily="49" charset="0"/>
            </a:endParaRPr>
          </a:p>
        </p:txBody>
      </p:sp>
      <p:sp>
        <p:nvSpPr>
          <p:cNvPr id="1076228" name="Rectangle 4"/>
          <p:cNvSpPr>
            <a:spLocks noChangeArrowheads="1"/>
          </p:cNvSpPr>
          <p:nvPr/>
        </p:nvSpPr>
        <p:spPr bwMode="auto">
          <a:xfrm>
            <a:off x="827088" y="2789486"/>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&lt;?</a:t>
            </a:r>
          </a:p>
          <a:p>
            <a:pPr>
              <a:lnSpc>
                <a:spcPct val="95000"/>
              </a:lnSpc>
              <a:defRPr/>
            </a:pPr>
            <a:r>
              <a:rPr lang="en-US" sz="2000" dirty="0">
                <a:effectLst>
                  <a:outerShdw blurRad="38100" dist="38100" dir="2700000" algn="tl">
                    <a:srgbClr val="FFFFFF"/>
                  </a:outerShdw>
                </a:effectLst>
                <a:latin typeface="Courier New" pitchFamily="49" charset="0"/>
              </a:rPr>
              <a:t>echo "123"; // will output 123 to the browser</a:t>
            </a:r>
          </a:p>
          <a:p>
            <a:pPr>
              <a:lnSpc>
                <a:spcPct val="95000"/>
              </a:lnSpc>
              <a:defRPr/>
            </a:pPr>
            <a:r>
              <a:rPr lang="en-US" sz="2000" dirty="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34</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6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idx="4294967295"/>
          </p:nvPr>
        </p:nvSpPr>
        <p:spPr>
          <a:xfrm>
            <a:off x="0" y="2763838"/>
            <a:ext cx="9144000" cy="1241425"/>
          </a:xfrm>
        </p:spPr>
        <p:txBody>
          <a:bodyPr/>
          <a:lstStyle/>
          <a:p>
            <a:pPr>
              <a:lnSpc>
                <a:spcPct val="110000"/>
              </a:lnSpc>
            </a:pPr>
            <a:r>
              <a:rPr lang="en-US" dirty="0" smtClean="0"/>
              <a:t>Strings Escaping</a:t>
            </a:r>
            <a:endParaRPr lang="bg-BG" dirty="0" smtClean="0"/>
          </a:p>
        </p:txBody>
      </p:sp>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35</a:t>
            </a:fld>
            <a:endParaRPr lang="es-E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Strings escaping</a:t>
            </a:r>
            <a:endParaRPr lang="bg-BG" smtClean="0"/>
          </a:p>
        </p:txBody>
      </p:sp>
      <p:sp>
        <p:nvSpPr>
          <p:cNvPr id="46083" name="Rectangle 3"/>
          <p:cNvSpPr>
            <a:spLocks noGrp="1" noChangeArrowheads="1"/>
          </p:cNvSpPr>
          <p:nvPr>
            <p:ph idx="1"/>
          </p:nvPr>
        </p:nvSpPr>
        <p:spPr/>
        <p:txBody>
          <a:bodyPr/>
          <a:lstStyle/>
          <a:p>
            <a:pPr>
              <a:lnSpc>
                <a:spcPct val="75000"/>
              </a:lnSpc>
            </a:pPr>
            <a:r>
              <a:rPr lang="en-US" sz="2800" smtClean="0"/>
              <a:t>Special chars in stings are escaped with backslashes (C style)</a:t>
            </a:r>
          </a:p>
          <a:p>
            <a:pPr>
              <a:lnSpc>
                <a:spcPct val="75000"/>
              </a:lnSpc>
            </a:pPr>
            <a:endParaRPr lang="en-US" sz="2800" smtClean="0"/>
          </a:p>
          <a:p>
            <a:pPr>
              <a:lnSpc>
                <a:spcPct val="75000"/>
              </a:lnSpc>
            </a:pPr>
            <a:endParaRPr lang="en-US" sz="2800" smtClean="0"/>
          </a:p>
          <a:p>
            <a:pPr lvl="1">
              <a:lnSpc>
                <a:spcPct val="75000"/>
              </a:lnSpc>
            </a:pPr>
            <a:r>
              <a:rPr lang="en-US" sz="2500" smtClean="0"/>
              <a:t>The escape sequences for double quoted string:</a:t>
            </a:r>
          </a:p>
          <a:p>
            <a:pPr lvl="2">
              <a:lnSpc>
                <a:spcPct val="75000"/>
              </a:lnSpc>
            </a:pPr>
            <a:r>
              <a:rPr lang="en-US" smtClean="0"/>
              <a:t>\n – new line (10 in ASCII)</a:t>
            </a:r>
          </a:p>
          <a:p>
            <a:pPr lvl="2">
              <a:lnSpc>
                <a:spcPct val="75000"/>
              </a:lnSpc>
            </a:pPr>
            <a:r>
              <a:rPr lang="en-US" smtClean="0"/>
              <a:t>\r – carriage return (13 in ASCII)</a:t>
            </a:r>
          </a:p>
          <a:p>
            <a:pPr lvl="2">
              <a:lnSpc>
                <a:spcPct val="75000"/>
              </a:lnSpc>
            </a:pPr>
            <a:r>
              <a:rPr lang="en-US" smtClean="0"/>
              <a:t>\t – horizontal tab</a:t>
            </a:r>
          </a:p>
          <a:p>
            <a:pPr lvl="2">
              <a:lnSpc>
                <a:spcPct val="75000"/>
              </a:lnSpc>
            </a:pPr>
            <a:r>
              <a:rPr lang="en-US" smtClean="0"/>
              <a:t>\v – vertical tab</a:t>
            </a:r>
          </a:p>
          <a:p>
            <a:pPr lvl="2">
              <a:lnSpc>
                <a:spcPct val="75000"/>
              </a:lnSpc>
            </a:pPr>
            <a:r>
              <a:rPr lang="en-US" smtClean="0"/>
              <a:t>\\ - backslash</a:t>
            </a:r>
          </a:p>
          <a:p>
            <a:pPr lvl="2">
              <a:lnSpc>
                <a:spcPct val="75000"/>
              </a:lnSpc>
            </a:pPr>
            <a:r>
              <a:rPr lang="en-US" smtClean="0"/>
              <a:t>\$ - dollar sign</a:t>
            </a:r>
          </a:p>
          <a:p>
            <a:pPr lvl="2">
              <a:lnSpc>
                <a:spcPct val="75000"/>
              </a:lnSpc>
            </a:pPr>
            <a:r>
              <a:rPr lang="en-US" smtClean="0"/>
              <a:t>\" – double quote</a:t>
            </a:r>
            <a:endParaRPr lang="bg-BG" smtClean="0"/>
          </a:p>
        </p:txBody>
      </p:sp>
      <p:sp>
        <p:nvSpPr>
          <p:cNvPr id="1083396" name="Rectangle 4"/>
          <p:cNvSpPr>
            <a:spLocks noChangeArrowheads="1"/>
          </p:cNvSpPr>
          <p:nvPr/>
        </p:nvSpPr>
        <p:spPr bwMode="auto">
          <a:xfrm>
            <a:off x="684213" y="2431232"/>
            <a:ext cx="7886700" cy="4937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$str1 = "this is </a:t>
            </a:r>
            <a:r>
              <a:rPr lang="en-US" sz="2000">
                <a:solidFill>
                  <a:srgbClr val="FF0000"/>
                </a:solidFill>
                <a:effectLst>
                  <a:outerShdw blurRad="38100" dist="38100" dir="2700000" algn="tl">
                    <a:srgbClr val="000000"/>
                  </a:outerShdw>
                </a:effectLst>
                <a:latin typeface="Courier New" pitchFamily="49" charset="0"/>
              </a:rPr>
              <a:t>\"</a:t>
            </a:r>
            <a:r>
              <a:rPr lang="en-US" sz="2000">
                <a:effectLst>
                  <a:outerShdw blurRad="38100" dist="38100" dir="2700000" algn="tl">
                    <a:srgbClr val="FFFFFF"/>
                  </a:outerShdw>
                </a:effectLst>
                <a:latin typeface="Courier New" pitchFamily="49" charset="0"/>
              </a:rPr>
              <a:t>PHP</a:t>
            </a:r>
            <a:r>
              <a:rPr lang="en-US" sz="2000">
                <a:solidFill>
                  <a:srgbClr val="FF0000"/>
                </a:solidFill>
                <a:effectLst>
                  <a:outerShdw blurRad="38100" dist="38100" dir="2700000" algn="tl">
                    <a:srgbClr val="000000"/>
                  </a:outerShdw>
                </a:effectLst>
                <a:latin typeface="Courier New" pitchFamily="49" charset="0"/>
              </a:rPr>
              <a:t>\"</a:t>
            </a:r>
            <a:r>
              <a:rPr lang="en-US" sz="2000">
                <a:effectLst>
                  <a:outerShdw blurRad="38100" dist="38100" dir="2700000" algn="tl">
                    <a:srgbClr val="FFFFFF"/>
                  </a:outerShdw>
                </a:effectLst>
                <a:latin typeface="Courier New" pitchFamily="49" charset="0"/>
              </a:rPr>
              <a: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36</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String escaping</a:t>
            </a:r>
            <a:endParaRPr lang="bg-BG" smtClean="0"/>
          </a:p>
        </p:txBody>
      </p:sp>
      <p:sp>
        <p:nvSpPr>
          <p:cNvPr id="47107" name="Rectangle 3"/>
          <p:cNvSpPr>
            <a:spLocks noGrp="1" noChangeArrowheads="1"/>
          </p:cNvSpPr>
          <p:nvPr>
            <p:ph idx="1"/>
          </p:nvPr>
        </p:nvSpPr>
        <p:spPr/>
        <p:txBody>
          <a:bodyPr/>
          <a:lstStyle/>
          <a:p>
            <a:pPr>
              <a:lnSpc>
                <a:spcPct val="85000"/>
              </a:lnSpc>
            </a:pPr>
            <a:r>
              <a:rPr lang="en-US" sz="2700" dirty="0" smtClean="0"/>
              <a:t>Single-quoted strings escape the same way </a:t>
            </a:r>
          </a:p>
          <a:p>
            <a:pPr>
              <a:lnSpc>
                <a:spcPct val="85000"/>
              </a:lnSpc>
            </a:pPr>
            <a:endParaRPr lang="en-US" sz="2700" dirty="0" smtClean="0"/>
          </a:p>
          <a:p>
            <a:pPr>
              <a:lnSpc>
                <a:spcPct val="85000"/>
              </a:lnSpc>
            </a:pPr>
            <a:endParaRPr lang="en-US" sz="2700" dirty="0" smtClean="0"/>
          </a:p>
          <a:p>
            <a:pPr lvl="1">
              <a:lnSpc>
                <a:spcPct val="85000"/>
              </a:lnSpc>
            </a:pPr>
            <a:r>
              <a:rPr lang="en-US" sz="2700" dirty="0" smtClean="0"/>
              <a:t>Difference is that instead of \" you need \' to escape the closing quotes</a:t>
            </a:r>
          </a:p>
          <a:p>
            <a:pPr lvl="1">
              <a:lnSpc>
                <a:spcPct val="85000"/>
              </a:lnSpc>
            </a:pPr>
            <a:r>
              <a:rPr lang="en-US" sz="2700" dirty="0" smtClean="0"/>
              <a:t>No other escaping sequences will be expanded</a:t>
            </a:r>
          </a:p>
          <a:p>
            <a:pPr lvl="1">
              <a:lnSpc>
                <a:spcPct val="85000"/>
              </a:lnSpc>
            </a:pPr>
            <a:endParaRPr lang="en-US" sz="2700" dirty="0" smtClean="0"/>
          </a:p>
          <a:p>
            <a:pPr>
              <a:lnSpc>
                <a:spcPct val="85000"/>
              </a:lnSpc>
            </a:pPr>
            <a:r>
              <a:rPr lang="en-US" sz="2700" dirty="0" smtClean="0"/>
              <a:t>In both single and double quoted strings, backslash before any other character will be printed too!</a:t>
            </a:r>
            <a:endParaRPr lang="bg-BG" sz="2700" dirty="0" smtClean="0"/>
          </a:p>
        </p:txBody>
      </p:sp>
      <p:sp>
        <p:nvSpPr>
          <p:cNvPr id="1084420" name="Rectangle 4"/>
          <p:cNvSpPr>
            <a:spLocks noChangeArrowheads="1"/>
          </p:cNvSpPr>
          <p:nvPr/>
        </p:nvSpPr>
        <p:spPr bwMode="auto">
          <a:xfrm>
            <a:off x="755650" y="2287216"/>
            <a:ext cx="7886700" cy="4937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$str1 = 'Arnold once said: "I</a:t>
            </a:r>
            <a:r>
              <a:rPr lang="en-US" sz="2000">
                <a:solidFill>
                  <a:srgbClr val="FF0000"/>
                </a:solidFill>
                <a:effectLst>
                  <a:outerShdw blurRad="38100" dist="38100" dir="2700000" algn="tl">
                    <a:srgbClr val="000000"/>
                  </a:outerShdw>
                </a:effectLst>
                <a:latin typeface="Courier New" pitchFamily="49" charset="0"/>
              </a:rPr>
              <a:t>\'</a:t>
            </a:r>
            <a:r>
              <a:rPr lang="en-US" sz="2000">
                <a:effectLst>
                  <a:outerShdw blurRad="38100" dist="38100" dir="2700000" algn="tl">
                    <a:srgbClr val="FFFFFF"/>
                  </a:outerShdw>
                </a:effectLst>
                <a:latin typeface="Courier New" pitchFamily="49" charset="0"/>
              </a:rPr>
              <a:t>ll be back"';</a:t>
            </a:r>
            <a:endParaRPr lang="en-US">
              <a:effectLst>
                <a:outerShdw blurRad="38100" dist="38100" dir="2700000" algn="tl">
                  <a:srgbClr val="FFFFFF"/>
                </a:outerShdw>
              </a:effectLst>
            </a:endParaRP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37</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and Operators</a:t>
            </a:r>
            <a:endParaRPr lang="en-US" dirty="0"/>
          </a:p>
        </p:txBody>
      </p:sp>
      <p:sp>
        <p:nvSpPr>
          <p:cNvPr id="3" name="Content Placeholder 2"/>
          <p:cNvSpPr>
            <a:spLocks noGrp="1"/>
          </p:cNvSpPr>
          <p:nvPr>
            <p:ph idx="1"/>
          </p:nvPr>
        </p:nvSpPr>
        <p:spPr>
          <a:xfrm>
            <a:off x="457200" y="1219200"/>
            <a:ext cx="8229600" cy="5257800"/>
          </a:xfrm>
        </p:spPr>
        <p:txBody>
          <a:bodyPr/>
          <a:lstStyle/>
          <a:p>
            <a:pPr algn="ctr">
              <a:buNone/>
            </a:pPr>
            <a:r>
              <a:rPr lang="en-US" dirty="0" smtClean="0"/>
              <a:t>Some type of Operators</a:t>
            </a:r>
          </a:p>
          <a:p>
            <a:r>
              <a:rPr lang="en-US" dirty="0" smtClean="0"/>
              <a:t>Arithmetic</a:t>
            </a:r>
          </a:p>
          <a:p>
            <a:r>
              <a:rPr lang="en-US" dirty="0" smtClean="0"/>
              <a:t>Assignment</a:t>
            </a:r>
          </a:p>
          <a:p>
            <a:r>
              <a:rPr lang="en-US" dirty="0" smtClean="0"/>
              <a:t>Bitwise</a:t>
            </a:r>
          </a:p>
          <a:p>
            <a:r>
              <a:rPr lang="en-US" dirty="0" err="1" smtClean="0"/>
              <a:t>Comparision</a:t>
            </a:r>
            <a:endParaRPr lang="en-US" dirty="0" smtClean="0"/>
          </a:p>
          <a:p>
            <a:r>
              <a:rPr lang="en-US" dirty="0" smtClean="0"/>
              <a:t>Ternary</a:t>
            </a:r>
          </a:p>
          <a:p>
            <a:r>
              <a:rPr lang="en-US" dirty="0" smtClean="0"/>
              <a:t>Incrementing / Decrementing</a:t>
            </a:r>
          </a:p>
          <a:p>
            <a:r>
              <a:rPr lang="en-US" dirty="0" smtClean="0"/>
              <a:t>Logical</a:t>
            </a:r>
          </a:p>
          <a:p>
            <a:r>
              <a:rPr lang="en-US" dirty="0" smtClean="0"/>
              <a:t>String</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38</a:t>
            </a:fld>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a:t>
            </a:r>
            <a:endParaRPr lang="en-US" dirty="0"/>
          </a:p>
        </p:txBody>
      </p:sp>
      <p:sp>
        <p:nvSpPr>
          <p:cNvPr id="3" name="Content Placeholder 2"/>
          <p:cNvSpPr>
            <a:spLocks noGrp="1"/>
          </p:cNvSpPr>
          <p:nvPr>
            <p:ph idx="1"/>
          </p:nvPr>
        </p:nvSpPr>
        <p:spPr/>
        <p:txBody>
          <a:bodyPr/>
          <a:lstStyle/>
          <a:p>
            <a:r>
              <a:rPr lang="en-US" dirty="0" smtClean="0"/>
              <a:t>Use a dot to concatenate two strings:</a:t>
            </a:r>
          </a:p>
          <a:p>
            <a:pPr>
              <a:buNone/>
            </a:pPr>
            <a:r>
              <a:rPr lang="en-US" dirty="0" smtClean="0"/>
              <a:t>$</a:t>
            </a:r>
            <a:r>
              <a:rPr lang="en-US" dirty="0" err="1" smtClean="0"/>
              <a:t>firstname</a:t>
            </a:r>
            <a:r>
              <a:rPr lang="en-US" dirty="0" smtClean="0"/>
              <a:t> = </a:t>
            </a:r>
            <a:r>
              <a:rPr lang="en-US" dirty="0" smtClean="0">
                <a:solidFill>
                  <a:srgbClr val="FF0000"/>
                </a:solidFill>
              </a:rPr>
              <a:t>‘Nguyen’</a:t>
            </a:r>
            <a:r>
              <a:rPr lang="en-US" dirty="0" smtClean="0"/>
              <a:t>;</a:t>
            </a:r>
          </a:p>
          <a:p>
            <a:pPr>
              <a:buNone/>
            </a:pPr>
            <a:r>
              <a:rPr lang="en-US" dirty="0" smtClean="0"/>
              <a:t>$surname = </a:t>
            </a:r>
            <a:r>
              <a:rPr lang="en-US" dirty="0" smtClean="0">
                <a:solidFill>
                  <a:srgbClr val="FF0000"/>
                </a:solidFill>
              </a:rPr>
              <a:t>‘Van A’</a:t>
            </a:r>
            <a:r>
              <a:rPr lang="en-US" dirty="0" smtClean="0"/>
              <a:t>;</a:t>
            </a:r>
          </a:p>
          <a:p>
            <a:pPr>
              <a:buNone/>
            </a:pPr>
            <a:r>
              <a:rPr lang="en-US" dirty="0" smtClean="0">
                <a:solidFill>
                  <a:srgbClr val="00B050"/>
                </a:solidFill>
              </a:rPr>
              <a:t>// displays ‘Nguyen Van A</a:t>
            </a:r>
          </a:p>
          <a:p>
            <a:pPr>
              <a:buNone/>
            </a:pPr>
            <a:r>
              <a:rPr lang="en-US" dirty="0" smtClean="0"/>
              <a:t>Echo $</a:t>
            </a:r>
            <a:r>
              <a:rPr lang="en-US" dirty="0" err="1" smtClean="0"/>
              <a:t>firstname</a:t>
            </a:r>
            <a:r>
              <a:rPr lang="en-US" dirty="0" smtClean="0"/>
              <a:t>.</a:t>
            </a:r>
            <a:r>
              <a:rPr lang="en-US" dirty="0" smtClean="0">
                <a:solidFill>
                  <a:srgbClr val="FF0000"/>
                </a:solidFill>
              </a:rPr>
              <a:t>’ ‘</a:t>
            </a:r>
            <a:r>
              <a:rPr lang="en-US" dirty="0" smtClean="0"/>
              <a:t>.$surname;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39</a:t>
            </a:fld>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What is PHP?</a:t>
            </a:r>
            <a:endParaRPr lang="bg-BG" smtClean="0"/>
          </a:p>
        </p:txBody>
      </p:sp>
      <p:sp>
        <p:nvSpPr>
          <p:cNvPr id="11267" name="Rectangle 3"/>
          <p:cNvSpPr>
            <a:spLocks noGrp="1" noChangeArrowheads="1"/>
          </p:cNvSpPr>
          <p:nvPr>
            <p:ph idx="1"/>
          </p:nvPr>
        </p:nvSpPr>
        <p:spPr/>
        <p:txBody>
          <a:bodyPr/>
          <a:lstStyle/>
          <a:p>
            <a:r>
              <a:rPr lang="en-US" sz="2800" dirty="0" smtClean="0"/>
              <a:t>"</a:t>
            </a:r>
            <a:r>
              <a:rPr lang="bg-BG" sz="2800" dirty="0" smtClean="0"/>
              <a:t>PHP Hypertext Preprocessor</a:t>
            </a:r>
            <a:r>
              <a:rPr lang="en-US" sz="2800" dirty="0" smtClean="0"/>
              <a:t>"</a:t>
            </a:r>
          </a:p>
          <a:p>
            <a:pPr lvl="1"/>
            <a:r>
              <a:rPr lang="en-US" sz="2600" dirty="0" smtClean="0"/>
              <a:t>Scripting</a:t>
            </a:r>
            <a:r>
              <a:rPr lang="bg-BG" sz="2600" dirty="0" smtClean="0"/>
              <a:t> language</a:t>
            </a:r>
            <a:endParaRPr lang="en-US" sz="2600" dirty="0" smtClean="0"/>
          </a:p>
          <a:p>
            <a:pPr lvl="1"/>
            <a:r>
              <a:rPr lang="en-US" sz="2600" dirty="0" smtClean="0"/>
              <a:t>C</a:t>
            </a:r>
            <a:r>
              <a:rPr lang="bg-BG" sz="2600" dirty="0" smtClean="0"/>
              <a:t>reat</a:t>
            </a:r>
            <a:r>
              <a:rPr lang="en-US" sz="2600" dirty="0" smtClean="0"/>
              <a:t>ion of</a:t>
            </a:r>
            <a:r>
              <a:rPr lang="bg-BG" sz="2600" dirty="0" smtClean="0"/>
              <a:t> dynamic content</a:t>
            </a:r>
            <a:r>
              <a:rPr lang="en-US" sz="2600" dirty="0" smtClean="0"/>
              <a:t> – i.e. HTML</a:t>
            </a:r>
          </a:p>
          <a:p>
            <a:pPr lvl="1"/>
            <a:r>
              <a:rPr lang="en-US" sz="2600" dirty="0" smtClean="0"/>
              <a:t>I</a:t>
            </a:r>
            <a:r>
              <a:rPr lang="bg-BG" sz="2600" dirty="0" smtClean="0"/>
              <a:t>nteract</a:t>
            </a:r>
            <a:r>
              <a:rPr lang="en-US" sz="2600" dirty="0" smtClean="0"/>
              <a:t>ion</a:t>
            </a:r>
            <a:r>
              <a:rPr lang="bg-BG" sz="2600" dirty="0" smtClean="0"/>
              <a:t> with databases</a:t>
            </a:r>
            <a:r>
              <a:rPr lang="en-US" sz="2600" dirty="0" smtClean="0"/>
              <a:t> (CRUDs)</a:t>
            </a:r>
          </a:p>
          <a:p>
            <a:pPr lvl="1"/>
            <a:r>
              <a:rPr lang="en-US" sz="2600" dirty="0" smtClean="0"/>
              <a:t>Server side, or via command line (CLI)</a:t>
            </a:r>
          </a:p>
          <a:p>
            <a:pPr lvl="1"/>
            <a:r>
              <a:rPr lang="en-US" sz="2600" dirty="0" smtClean="0"/>
              <a:t>Can be embedded in HTML</a:t>
            </a:r>
          </a:p>
          <a:p>
            <a:pPr lvl="1"/>
            <a:r>
              <a:rPr lang="en-US" sz="2600" dirty="0" smtClean="0"/>
              <a:t>First introduced in 1995 as module for Apache</a:t>
            </a:r>
          </a:p>
          <a:p>
            <a:pPr lvl="1"/>
            <a:r>
              <a:rPr lang="en-US" sz="2600" dirty="0" smtClean="0"/>
              <a:t>Open source, written in C</a:t>
            </a:r>
          </a:p>
          <a:p>
            <a:pPr lvl="1"/>
            <a:r>
              <a:rPr lang="en-US" sz="2600" dirty="0" smtClean="0"/>
              <a:t>Similar to Perl and C</a:t>
            </a:r>
            <a:endParaRPr lang="bg-BG" sz="2600"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a:t>
            </a:fld>
            <a:endParaRPr lang="es-ES" dirty="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40</a:t>
            </a:fld>
            <a:endParaRPr lang="es-ES" dirty="0"/>
          </a:p>
        </p:txBody>
      </p:sp>
      <p:pic>
        <p:nvPicPr>
          <p:cNvPr id="1026" name="Picture 2"/>
          <p:cNvPicPr>
            <a:picLocks noGrp="1" noChangeAspect="1" noChangeArrowheads="1"/>
          </p:cNvPicPr>
          <p:nvPr>
            <p:ph idx="1"/>
          </p:nvPr>
        </p:nvPicPr>
        <p:blipFill>
          <a:blip r:embed="rId2"/>
          <a:srcRect l="15923" t="31989" r="40534" b="32655"/>
          <a:stretch>
            <a:fillRect/>
          </a:stretch>
        </p:blipFill>
        <p:spPr bwMode="auto">
          <a:xfrm>
            <a:off x="130629" y="1828800"/>
            <a:ext cx="9013371" cy="41148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41</a:t>
            </a:fld>
            <a:endParaRPr lang="es-ES" dirty="0"/>
          </a:p>
        </p:txBody>
      </p:sp>
      <p:pic>
        <p:nvPicPr>
          <p:cNvPr id="2050" name="Picture 2"/>
          <p:cNvPicPr>
            <a:picLocks noGrp="1" noChangeAspect="1" noChangeArrowheads="1"/>
          </p:cNvPicPr>
          <p:nvPr>
            <p:ph idx="1"/>
          </p:nvPr>
        </p:nvPicPr>
        <p:blipFill>
          <a:blip r:embed="rId2"/>
          <a:srcRect l="19710" t="38723" r="45267" b="37706"/>
          <a:stretch>
            <a:fillRect/>
          </a:stretch>
        </p:blipFill>
        <p:spPr bwMode="auto">
          <a:xfrm>
            <a:off x="255814" y="2133600"/>
            <a:ext cx="8659586" cy="3276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42</a:t>
            </a:fld>
            <a:endParaRPr lang="es-ES" dirty="0"/>
          </a:p>
        </p:txBody>
      </p:sp>
      <p:pic>
        <p:nvPicPr>
          <p:cNvPr id="3074" name="Picture 2"/>
          <p:cNvPicPr>
            <a:picLocks noGrp="1" noChangeAspect="1" noChangeArrowheads="1"/>
          </p:cNvPicPr>
          <p:nvPr>
            <p:ph idx="1"/>
          </p:nvPr>
        </p:nvPicPr>
        <p:blipFill>
          <a:blip r:embed="rId2"/>
          <a:srcRect l="15923" t="33672" r="41481" b="29288"/>
          <a:stretch>
            <a:fillRect/>
          </a:stretch>
        </p:blipFill>
        <p:spPr bwMode="auto">
          <a:xfrm>
            <a:off x="533400" y="1905000"/>
            <a:ext cx="7945580" cy="388450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43</a:t>
            </a:fld>
            <a:endParaRPr lang="es-ES" dirty="0"/>
          </a:p>
        </p:txBody>
      </p:sp>
      <p:pic>
        <p:nvPicPr>
          <p:cNvPr id="4098" name="Picture 2"/>
          <p:cNvPicPr>
            <a:picLocks noGrp="1" noChangeAspect="1" noChangeArrowheads="1"/>
          </p:cNvPicPr>
          <p:nvPr>
            <p:ph idx="1"/>
          </p:nvPr>
        </p:nvPicPr>
        <p:blipFill>
          <a:blip r:embed="rId2"/>
          <a:srcRect l="15923" t="33672" r="40534" b="37706"/>
          <a:stretch>
            <a:fillRect/>
          </a:stretch>
        </p:blipFill>
        <p:spPr bwMode="auto">
          <a:xfrm>
            <a:off x="457200" y="2209800"/>
            <a:ext cx="8453718" cy="3124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44</a:t>
            </a:fld>
            <a:endParaRPr lang="es-ES" dirty="0"/>
          </a:p>
        </p:txBody>
      </p:sp>
      <p:pic>
        <p:nvPicPr>
          <p:cNvPr id="5122" name="Picture 2"/>
          <p:cNvPicPr>
            <a:picLocks noGrp="1" noChangeAspect="1" noChangeArrowheads="1"/>
          </p:cNvPicPr>
          <p:nvPr>
            <p:ph idx="1"/>
          </p:nvPr>
        </p:nvPicPr>
        <p:blipFill>
          <a:blip r:embed="rId2"/>
          <a:srcRect l="15923" t="33672" r="42428" b="29288"/>
          <a:stretch>
            <a:fillRect/>
          </a:stretch>
        </p:blipFill>
        <p:spPr bwMode="auto">
          <a:xfrm>
            <a:off x="685800" y="1828800"/>
            <a:ext cx="7848600" cy="39243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 Decrementing</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45</a:t>
            </a:fld>
            <a:endParaRPr lang="es-ES" dirty="0"/>
          </a:p>
        </p:txBody>
      </p:sp>
      <p:pic>
        <p:nvPicPr>
          <p:cNvPr id="6146" name="Picture 2"/>
          <p:cNvPicPr>
            <a:picLocks noGrp="1" noChangeAspect="1" noChangeArrowheads="1"/>
          </p:cNvPicPr>
          <p:nvPr>
            <p:ph idx="1"/>
          </p:nvPr>
        </p:nvPicPr>
        <p:blipFill>
          <a:blip r:embed="rId2"/>
          <a:srcRect l="15923" t="35356" r="40534" b="32655"/>
          <a:stretch>
            <a:fillRect/>
          </a:stretch>
        </p:blipFill>
        <p:spPr bwMode="auto">
          <a:xfrm>
            <a:off x="457200" y="2057400"/>
            <a:ext cx="8301789" cy="3429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46</a:t>
            </a:fld>
            <a:endParaRPr lang="es-ES" dirty="0"/>
          </a:p>
        </p:txBody>
      </p:sp>
      <p:pic>
        <p:nvPicPr>
          <p:cNvPr id="7170" name="Picture 2"/>
          <p:cNvPicPr>
            <a:picLocks noGrp="1" noChangeAspect="1" noChangeArrowheads="1"/>
          </p:cNvPicPr>
          <p:nvPr>
            <p:ph idx="1"/>
          </p:nvPr>
        </p:nvPicPr>
        <p:blipFill>
          <a:blip r:embed="rId2"/>
          <a:srcRect l="15923" t="37040" r="41481" b="34339"/>
          <a:stretch>
            <a:fillRect/>
          </a:stretch>
        </p:blipFill>
        <p:spPr bwMode="auto">
          <a:xfrm>
            <a:off x="381000" y="2057400"/>
            <a:ext cx="8471647" cy="32004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47</a:t>
            </a:fld>
            <a:endParaRPr lang="es-ES" dirty="0"/>
          </a:p>
        </p:txBody>
      </p:sp>
      <p:pic>
        <p:nvPicPr>
          <p:cNvPr id="8194" name="Picture 2"/>
          <p:cNvPicPr>
            <a:picLocks noGrp="1" noChangeAspect="1" noChangeArrowheads="1"/>
          </p:cNvPicPr>
          <p:nvPr>
            <p:ph idx="1"/>
          </p:nvPr>
        </p:nvPicPr>
        <p:blipFill>
          <a:blip r:embed="rId2"/>
          <a:srcRect l="15923" t="33673" r="43374" b="36022"/>
          <a:stretch>
            <a:fillRect/>
          </a:stretch>
        </p:blipFill>
        <p:spPr bwMode="auto">
          <a:xfrm>
            <a:off x="148167" y="1905000"/>
            <a:ext cx="8919633" cy="3733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48</a:t>
            </a:fld>
            <a:endParaRPr lang="es-ES" dirty="0"/>
          </a:p>
        </p:txBody>
      </p:sp>
      <p:pic>
        <p:nvPicPr>
          <p:cNvPr id="9218" name="Picture 2"/>
          <p:cNvPicPr>
            <a:picLocks noGrp="1" noChangeAspect="1" noChangeArrowheads="1"/>
          </p:cNvPicPr>
          <p:nvPr>
            <p:ph idx="1"/>
          </p:nvPr>
        </p:nvPicPr>
        <p:blipFill>
          <a:blip r:embed="rId2"/>
          <a:srcRect l="15923" t="33672" r="41481" b="32655"/>
          <a:stretch>
            <a:fillRect/>
          </a:stretch>
        </p:blipFill>
        <p:spPr bwMode="auto">
          <a:xfrm>
            <a:off x="228600" y="1964267"/>
            <a:ext cx="8610600" cy="382693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PHP Basic Expressions</a:t>
            </a:r>
            <a:endParaRPr lang="bg-BG" smtClean="0"/>
          </a:p>
        </p:txBody>
      </p:sp>
      <p:sp>
        <p:nvSpPr>
          <p:cNvPr id="34819" name="Rectangle 3"/>
          <p:cNvSpPr>
            <a:spLocks noGrp="1" noChangeArrowheads="1"/>
          </p:cNvSpPr>
          <p:nvPr>
            <p:ph idx="1"/>
          </p:nvPr>
        </p:nvSpPr>
        <p:spPr/>
        <p:txBody>
          <a:bodyPr/>
          <a:lstStyle/>
          <a:p>
            <a:r>
              <a:rPr lang="en-US" smtClean="0"/>
              <a:t>PHP expressions are similar to C</a:t>
            </a:r>
          </a:p>
          <a:p>
            <a:pPr lvl="1"/>
            <a:r>
              <a:rPr lang="en-US" smtClean="0"/>
              <a:t>"=" - assigning value to variable</a:t>
            </a:r>
          </a:p>
          <a:p>
            <a:pPr lvl="1"/>
            <a:r>
              <a:rPr lang="en-US" smtClean="0"/>
              <a:t>+, -, /, *, % - arithmetic operations</a:t>
            </a:r>
          </a:p>
          <a:p>
            <a:pPr lvl="1"/>
            <a:r>
              <a:rPr lang="en-US" smtClean="0"/>
              <a:t>==, &lt;=, &gt;=, !=, &lt;, &gt; - comparison </a:t>
            </a:r>
          </a:p>
          <a:p>
            <a:pPr lvl="1"/>
            <a:r>
              <a:rPr lang="en-US" smtClean="0"/>
              <a:t>+=, -=, /=, *=, %=, ++, --, etc – prefix/postfix operators</a:t>
            </a:r>
          </a:p>
          <a:p>
            <a:pPr lvl="1"/>
            <a:r>
              <a:rPr lang="en-US" smtClean="0"/>
              <a:t>( and ) – for expressions combining</a:t>
            </a:r>
          </a:p>
          <a:p>
            <a:pPr lvl="1"/>
            <a:r>
              <a:rPr lang="en-US" smtClean="0"/>
              <a:t>&amp;, |, &gt;&gt;, &lt;&lt;, ^, ~ - bitwise operators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49</a:t>
            </a:fld>
            <a:endParaRPr lang="es-E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What is CGI?</a:t>
            </a:r>
            <a:endParaRPr lang="bg-BG" smtClean="0"/>
          </a:p>
        </p:txBody>
      </p:sp>
      <p:sp>
        <p:nvSpPr>
          <p:cNvPr id="12291" name="Rectangle 3"/>
          <p:cNvSpPr>
            <a:spLocks noGrp="1" noChangeArrowheads="1"/>
          </p:cNvSpPr>
          <p:nvPr>
            <p:ph idx="1"/>
          </p:nvPr>
        </p:nvSpPr>
        <p:spPr/>
        <p:txBody>
          <a:bodyPr/>
          <a:lstStyle/>
          <a:p>
            <a:r>
              <a:rPr lang="en-US" sz="2800" dirty="0" smtClean="0"/>
              <a:t>"Common Gateway Interface"</a:t>
            </a:r>
          </a:p>
          <a:p>
            <a:pPr lvl="1"/>
            <a:r>
              <a:rPr lang="en-US" sz="2600" dirty="0" smtClean="0"/>
              <a:t>Unified specification for interaction between web server and a CGI program</a:t>
            </a:r>
          </a:p>
          <a:p>
            <a:pPr lvl="1"/>
            <a:r>
              <a:rPr lang="en-US" sz="2600" dirty="0" smtClean="0"/>
              <a:t>The CGI program accepts data from the web server and usually returns generated HTML content</a:t>
            </a:r>
          </a:p>
          <a:p>
            <a:pPr lvl="1"/>
            <a:r>
              <a:rPr lang="en-US" sz="2600" dirty="0" smtClean="0"/>
              <a:t>CGI programs are used to generate also XML files, images, video streams and any other content, understandable by the browser</a:t>
            </a:r>
          </a:p>
          <a:p>
            <a:pPr lvl="1"/>
            <a:r>
              <a:rPr lang="en-US" sz="2600" dirty="0" smtClean="0"/>
              <a:t>The very code of the CGI program is not visible for the client, only it's output</a:t>
            </a:r>
            <a:endParaRPr lang="bg-BG" sz="2600"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a:t>
            </a:fld>
            <a:endParaRPr lang="es-ES"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PHP Basic Expressions 2</a:t>
            </a:r>
            <a:endParaRPr lang="bg-BG" smtClean="0"/>
          </a:p>
        </p:txBody>
      </p:sp>
      <p:sp>
        <p:nvSpPr>
          <p:cNvPr id="35843" name="Rectangle 3"/>
          <p:cNvSpPr>
            <a:spLocks noGrp="1" noChangeArrowheads="1"/>
          </p:cNvSpPr>
          <p:nvPr>
            <p:ph idx="1"/>
          </p:nvPr>
        </p:nvSpPr>
        <p:spPr/>
        <p:txBody>
          <a:bodyPr>
            <a:normAutofit fontScale="92500" lnSpcReduction="10000"/>
          </a:bodyPr>
          <a:lstStyle/>
          <a:p>
            <a:pPr>
              <a:lnSpc>
                <a:spcPct val="85000"/>
              </a:lnSpc>
            </a:pPr>
            <a:r>
              <a:rPr lang="en-US" sz="2800" dirty="0" smtClean="0"/>
              <a:t>String operators</a:t>
            </a:r>
          </a:p>
          <a:p>
            <a:pPr lvl="1">
              <a:lnSpc>
                <a:spcPct val="85000"/>
              </a:lnSpc>
            </a:pPr>
            <a:r>
              <a:rPr lang="en-US" sz="2600" dirty="0" smtClean="0"/>
              <a:t>"." (period) – string concatenating </a:t>
            </a:r>
          </a:p>
          <a:p>
            <a:pPr lvl="1">
              <a:lnSpc>
                <a:spcPct val="85000"/>
              </a:lnSpc>
            </a:pPr>
            <a:endParaRPr lang="en-US" sz="2600" dirty="0" smtClean="0"/>
          </a:p>
          <a:p>
            <a:pPr>
              <a:lnSpc>
                <a:spcPct val="85000"/>
              </a:lnSpc>
            </a:pPr>
            <a:r>
              <a:rPr lang="en-US" sz="2800" dirty="0" smtClean="0"/>
              <a:t>===, !== comparison </a:t>
            </a:r>
          </a:p>
          <a:p>
            <a:pPr lvl="1">
              <a:lnSpc>
                <a:spcPct val="85000"/>
              </a:lnSpc>
            </a:pPr>
            <a:r>
              <a:rPr lang="en-US" sz="2600" dirty="0" smtClean="0"/>
              <a:t>different from ==, !=</a:t>
            </a:r>
          </a:p>
          <a:p>
            <a:pPr lvl="1">
              <a:lnSpc>
                <a:spcPct val="85000"/>
              </a:lnSpc>
            </a:pPr>
            <a:r>
              <a:rPr lang="en-US" sz="2600" dirty="0" smtClean="0">
                <a:latin typeface="Courier New" pitchFamily="49" charset="0"/>
              </a:rPr>
              <a:t>"10"==10</a:t>
            </a:r>
            <a:r>
              <a:rPr lang="en-US" sz="2600" dirty="0" smtClean="0"/>
              <a:t> will produce true, while </a:t>
            </a:r>
            <a:r>
              <a:rPr lang="en-US" sz="2600" dirty="0" smtClean="0">
                <a:latin typeface="Courier New" pitchFamily="49" charset="0"/>
              </a:rPr>
              <a:t>"10"===10</a:t>
            </a:r>
            <a:r>
              <a:rPr lang="en-US" sz="2600" dirty="0" smtClean="0"/>
              <a:t> will produce false</a:t>
            </a:r>
          </a:p>
          <a:p>
            <a:pPr lvl="1">
              <a:lnSpc>
                <a:spcPct val="85000"/>
              </a:lnSpc>
            </a:pPr>
            <a:r>
              <a:rPr lang="en-US" sz="2600" dirty="0" smtClean="0"/>
              <a:t>Strict comparison – </a:t>
            </a:r>
            <a:r>
              <a:rPr lang="en-US" sz="2600" dirty="0" smtClean="0">
                <a:solidFill>
                  <a:srgbClr val="FF0000"/>
                </a:solidFill>
              </a:rPr>
              <a:t>$a === $b</a:t>
            </a:r>
            <a:r>
              <a:rPr lang="en-US" sz="2600" dirty="0" smtClean="0"/>
              <a:t> : </a:t>
            </a:r>
          </a:p>
          <a:p>
            <a:pPr lvl="1">
              <a:lnSpc>
                <a:spcPct val="85000"/>
              </a:lnSpc>
            </a:pPr>
            <a:r>
              <a:rPr lang="en-US" dirty="0" smtClean="0"/>
              <a:t>TRUE if </a:t>
            </a:r>
            <a:r>
              <a:rPr lang="en-US" i="1" dirty="0" smtClean="0"/>
              <a:t>$a</a:t>
            </a:r>
            <a:r>
              <a:rPr lang="en-US" dirty="0" smtClean="0"/>
              <a:t> is equal to </a:t>
            </a:r>
            <a:r>
              <a:rPr lang="en-US" i="1" dirty="0" smtClean="0"/>
              <a:t>$b</a:t>
            </a:r>
            <a:r>
              <a:rPr lang="en-US" dirty="0" smtClean="0"/>
              <a:t>, and they are of the same type. </a:t>
            </a:r>
          </a:p>
          <a:p>
            <a:pPr lvl="1">
              <a:lnSpc>
                <a:spcPct val="85000"/>
              </a:lnSpc>
            </a:pPr>
            <a:r>
              <a:rPr lang="en-US" dirty="0" smtClean="0"/>
              <a:t>Note: Assignment of value to variable returns as result the value being assigned</a:t>
            </a:r>
          </a:p>
          <a:p>
            <a:pPr lvl="1">
              <a:lnSpc>
                <a:spcPct val="85000"/>
              </a:lnSpc>
            </a:pPr>
            <a:r>
              <a:rPr lang="en-US" sz="2600" dirty="0" smtClean="0"/>
              <a:t>We can have $a = $b = $c = 7;</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50</a:t>
            </a:fld>
            <a:endParaRPr lang="es-ES" dirty="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idx="4294967295"/>
          </p:nvPr>
        </p:nvSpPr>
        <p:spPr>
          <a:xfrm>
            <a:off x="0" y="2763838"/>
            <a:ext cx="9144000" cy="1241425"/>
          </a:xfrm>
        </p:spPr>
        <p:txBody>
          <a:bodyPr/>
          <a:lstStyle/>
          <a:p>
            <a:pPr>
              <a:lnSpc>
                <a:spcPct val="110000"/>
              </a:lnSpc>
            </a:pPr>
            <a:r>
              <a:rPr lang="en-US" dirty="0" smtClean="0"/>
              <a:t>Predefined Variables</a:t>
            </a:r>
            <a:endParaRPr lang="bg-BG" dirty="0" smtClean="0"/>
          </a:p>
        </p:txBody>
      </p:sp>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51</a:t>
            </a:fld>
            <a:endParaRPr lang="es-ES"/>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Predefined Variables</a:t>
            </a:r>
            <a:endParaRPr lang="bg-BG" smtClean="0"/>
          </a:p>
        </p:txBody>
      </p:sp>
      <p:sp>
        <p:nvSpPr>
          <p:cNvPr id="40963" name="Rectangle 3"/>
          <p:cNvSpPr>
            <a:spLocks noGrp="1" noChangeArrowheads="1"/>
          </p:cNvSpPr>
          <p:nvPr>
            <p:ph idx="1"/>
          </p:nvPr>
        </p:nvSpPr>
        <p:spPr/>
        <p:txBody>
          <a:bodyPr/>
          <a:lstStyle/>
          <a:p>
            <a:r>
              <a:rPr lang="en-US" smtClean="0"/>
              <a:t>PHP provides a lot predefined variables and constants</a:t>
            </a:r>
          </a:p>
          <a:p>
            <a:pPr lvl="1"/>
            <a:r>
              <a:rPr lang="en-US" smtClean="0">
                <a:latin typeface="Courier New" pitchFamily="49" charset="0"/>
              </a:rPr>
              <a:t>__FILE__, __LINE__, __FUNCTION__, __METHOD__, __CLASS__</a:t>
            </a:r>
            <a:r>
              <a:rPr lang="en-US" smtClean="0"/>
              <a:t> - contain debug info</a:t>
            </a:r>
          </a:p>
          <a:p>
            <a:pPr lvl="1"/>
            <a:r>
              <a:rPr lang="en-US" smtClean="0">
                <a:latin typeface="Courier New" pitchFamily="49" charset="0"/>
              </a:rPr>
              <a:t>PHP_VERSION, PHP_OS, PHP_EOL, DIRECTORY_SEPARATOR, </a:t>
            </a:r>
            <a:r>
              <a:rPr lang="bg-BG" smtClean="0">
                <a:latin typeface="Courier New" pitchFamily="49" charset="0"/>
              </a:rPr>
              <a:t>PHP_INT_SIZE</a:t>
            </a:r>
            <a:r>
              <a:rPr lang="bg-BG" smtClean="0"/>
              <a:t> </a:t>
            </a:r>
            <a:r>
              <a:rPr lang="en-US" smtClean="0"/>
              <a:t> and others are provided for easy creating cross-platform applications</a:t>
            </a:r>
            <a:endParaRPr lang="bg-BG"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52</a:t>
            </a:fld>
            <a:endParaRPr lang="es-ES"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Predefined Variables</a:t>
            </a:r>
            <a:endParaRPr lang="bg-BG" smtClean="0"/>
          </a:p>
        </p:txBody>
      </p:sp>
      <p:sp>
        <p:nvSpPr>
          <p:cNvPr id="41987" name="Rectangle 3"/>
          <p:cNvSpPr>
            <a:spLocks noGrp="1" noChangeArrowheads="1"/>
          </p:cNvSpPr>
          <p:nvPr>
            <p:ph idx="1"/>
          </p:nvPr>
        </p:nvSpPr>
        <p:spPr/>
        <p:txBody>
          <a:bodyPr>
            <a:normAutofit lnSpcReduction="10000"/>
          </a:bodyPr>
          <a:lstStyle/>
          <a:p>
            <a:r>
              <a:rPr lang="en-US" sz="2800" dirty="0" smtClean="0">
                <a:latin typeface="Courier New" pitchFamily="49" charset="0"/>
              </a:rPr>
              <a:t>$_SERVER</a:t>
            </a:r>
            <a:r>
              <a:rPr lang="en-US" sz="2800" dirty="0" smtClean="0"/>
              <a:t> – array, holding information from the web server – headers, paths and script locations</a:t>
            </a:r>
          </a:p>
          <a:p>
            <a:pPr lvl="1"/>
            <a:r>
              <a:rPr lang="en-US" sz="2600" dirty="0" smtClean="0">
                <a:latin typeface="Courier New" pitchFamily="49" charset="0"/>
              </a:rPr>
              <a:t>DOCUMENT_ROOT</a:t>
            </a:r>
            <a:r>
              <a:rPr lang="en-US" sz="2600" dirty="0" smtClean="0"/>
              <a:t> – the root directory of the site in the web server configuration</a:t>
            </a:r>
          </a:p>
          <a:p>
            <a:pPr lvl="1"/>
            <a:r>
              <a:rPr lang="en-US" sz="2600" dirty="0" smtClean="0">
                <a:latin typeface="Courier New" pitchFamily="49" charset="0"/>
              </a:rPr>
              <a:t>SERVER_ADDRESS, SERVER_NAME, SERVER_SOFTWARE, SERVER_PROTOCOL</a:t>
            </a:r>
          </a:p>
          <a:p>
            <a:pPr lvl="1"/>
            <a:r>
              <a:rPr lang="en-US" sz="2600" dirty="0" smtClean="0">
                <a:latin typeface="Courier New" pitchFamily="49" charset="0"/>
              </a:rPr>
              <a:t>REMOTE_ADDR, REMOTE_HOST, REMOTE_PORT</a:t>
            </a:r>
          </a:p>
          <a:p>
            <a:pPr lvl="1"/>
            <a:r>
              <a:rPr lang="en-US" sz="2600" dirty="0" smtClean="0">
                <a:latin typeface="Courier New" pitchFamily="49" charset="0"/>
              </a:rPr>
              <a:t>PHP_AUTH_USER, PHP_AUTH_PW, PHP_AUTH_DIGEST</a:t>
            </a:r>
          </a:p>
          <a:p>
            <a:pPr lvl="1"/>
            <a:r>
              <a:rPr lang="en-US" sz="2600" dirty="0" smtClean="0"/>
              <a:t>And others</a:t>
            </a:r>
            <a:endParaRPr lang="bg-BG" sz="2600"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53</a:t>
            </a:fld>
            <a:endParaRPr lang="es-ES" dirty="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Predefined Variables</a:t>
            </a:r>
            <a:endParaRPr lang="bg-BG" smtClean="0"/>
          </a:p>
        </p:txBody>
      </p:sp>
      <p:sp>
        <p:nvSpPr>
          <p:cNvPr id="43011" name="Rectangle 3"/>
          <p:cNvSpPr>
            <a:spLocks noGrp="1" noChangeArrowheads="1"/>
          </p:cNvSpPr>
          <p:nvPr>
            <p:ph idx="1"/>
          </p:nvPr>
        </p:nvSpPr>
        <p:spPr/>
        <p:txBody>
          <a:bodyPr/>
          <a:lstStyle/>
          <a:p>
            <a:pPr>
              <a:lnSpc>
                <a:spcPct val="85000"/>
              </a:lnSpc>
            </a:pPr>
            <a:r>
              <a:rPr lang="en-US" smtClean="0">
                <a:latin typeface="Courier New" pitchFamily="49" charset="0"/>
              </a:rPr>
              <a:t>$_GET, $_POST, $_COOKIE</a:t>
            </a:r>
            <a:r>
              <a:rPr lang="en-US" smtClean="0"/>
              <a:t> arrays hold the parameters from the URL, from the post data and from the cookies accordingly</a:t>
            </a:r>
          </a:p>
          <a:p>
            <a:pPr>
              <a:lnSpc>
                <a:spcPct val="85000"/>
              </a:lnSpc>
            </a:pPr>
            <a:r>
              <a:rPr lang="en-US" smtClean="0">
                <a:latin typeface="Courier New" pitchFamily="49" charset="0"/>
              </a:rPr>
              <a:t>$_FILES</a:t>
            </a:r>
            <a:r>
              <a:rPr lang="en-US" smtClean="0"/>
              <a:t> array holds information for successfully uploaded files over multipart post request</a:t>
            </a:r>
          </a:p>
          <a:p>
            <a:pPr>
              <a:lnSpc>
                <a:spcPct val="85000"/>
              </a:lnSpc>
            </a:pPr>
            <a:r>
              <a:rPr lang="en-US" smtClean="0">
                <a:latin typeface="Courier New" pitchFamily="49" charset="0"/>
              </a:rPr>
              <a:t>$_SESSION</a:t>
            </a:r>
            <a:r>
              <a:rPr lang="en-US" smtClean="0"/>
              <a:t> array holds the variables, stored in the session</a:t>
            </a:r>
            <a:endParaRPr lang="bg-BG"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54</a:t>
            </a:fld>
            <a:endParaRPr lang="es-ES" dirty="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PHP NULL Value</a:t>
            </a:r>
            <a:endParaRPr lang="bg-BG" smtClean="0"/>
          </a:p>
        </p:txBody>
      </p:sp>
      <p:sp>
        <p:nvSpPr>
          <p:cNvPr id="32771" name="Rectangle 3"/>
          <p:cNvSpPr>
            <a:spLocks noGrp="1" noChangeArrowheads="1"/>
          </p:cNvSpPr>
          <p:nvPr>
            <p:ph idx="1"/>
          </p:nvPr>
        </p:nvSpPr>
        <p:spPr/>
        <p:txBody>
          <a:bodyPr/>
          <a:lstStyle/>
          <a:p>
            <a:r>
              <a:rPr lang="en-US" smtClean="0"/>
              <a:t>In PHP there is special value (null) that means that the variable has no value</a:t>
            </a:r>
          </a:p>
          <a:p>
            <a:pPr lvl="1"/>
            <a:r>
              <a:rPr lang="en-US" smtClean="0"/>
              <a:t>It is used to express the absence of any data type</a:t>
            </a:r>
          </a:p>
          <a:p>
            <a:pPr lvl="1"/>
            <a:r>
              <a:rPr lang="en-US" smtClean="0"/>
              <a:t>Different from "undefined" variable!</a:t>
            </a:r>
          </a:p>
          <a:p>
            <a:pPr lvl="1"/>
            <a:r>
              <a:rPr lang="en-US" smtClean="0"/>
              <a:t>Different from empty string or zero</a:t>
            </a:r>
            <a:endParaRPr lang="bg-BG" smtClean="0"/>
          </a:p>
        </p:txBody>
      </p:sp>
      <p:sp>
        <p:nvSpPr>
          <p:cNvPr id="1072132" name="Rectangle 4"/>
          <p:cNvSpPr>
            <a:spLocks noChangeArrowheads="1"/>
          </p:cNvSpPr>
          <p:nvPr/>
        </p:nvSpPr>
        <p:spPr bwMode="auto">
          <a:xfrm>
            <a:off x="827088" y="4797425"/>
            <a:ext cx="7742237"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effectLst>
                  <a:outerShdw blurRad="38100" dist="38100" dir="2700000" algn="tl">
                    <a:srgbClr val="FFFFFF"/>
                  </a:outerShdw>
                </a:effectLst>
                <a:latin typeface="Courier New" pitchFamily="49" charset="0"/>
              </a:rPr>
              <a:t>&lt;?</a:t>
            </a:r>
          </a:p>
          <a:p>
            <a:pPr>
              <a:lnSpc>
                <a:spcPct val="95000"/>
              </a:lnSpc>
              <a:defRPr/>
            </a:pPr>
            <a:r>
              <a:rPr lang="en-US" sz="2000">
                <a:effectLst>
                  <a:outerShdw blurRad="38100" dist="38100" dir="2700000" algn="tl">
                    <a:srgbClr val="FFFFFF"/>
                  </a:outerShdw>
                </a:effectLst>
                <a:latin typeface="Courier New" pitchFamily="49" charset="0"/>
              </a:rPr>
              <a:t>$null_variable = null;</a:t>
            </a:r>
          </a:p>
          <a:p>
            <a:pPr>
              <a:lnSpc>
                <a:spcPct val="95000"/>
              </a:lnSpc>
              <a:defRPr/>
            </a:pPr>
            <a:r>
              <a:rPr lang="en-US" sz="2000">
                <a:effectLst>
                  <a:outerShdw blurRad="38100" dist="38100" dir="2700000" algn="tl">
                    <a:srgbClr val="FFFFFF"/>
                  </a:outerShdw>
                </a:effectLst>
                <a:latin typeface="Courier New" pitchFamily="49" charset="0"/>
              </a:rPr>
              <a:t>?&gt;</a:t>
            </a: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55</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2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PHP Types</a:t>
            </a:r>
            <a:endParaRPr lang="bg-BG" smtClean="0"/>
          </a:p>
        </p:txBody>
      </p:sp>
      <p:sp>
        <p:nvSpPr>
          <p:cNvPr id="33795" name="Rectangle 3"/>
          <p:cNvSpPr>
            <a:spLocks noGrp="1" noChangeArrowheads="1"/>
          </p:cNvSpPr>
          <p:nvPr>
            <p:ph idx="1"/>
          </p:nvPr>
        </p:nvSpPr>
        <p:spPr/>
        <p:txBody>
          <a:bodyPr/>
          <a:lstStyle/>
          <a:p>
            <a:r>
              <a:rPr lang="en-US" smtClean="0"/>
              <a:t>PHP supports "object" variable type</a:t>
            </a:r>
          </a:p>
          <a:p>
            <a:pPr lvl="1"/>
            <a:r>
              <a:rPr lang="en-US" smtClean="0"/>
              <a:t>Will be explained further in the OOP lecture</a:t>
            </a:r>
          </a:p>
          <a:p>
            <a:r>
              <a:rPr lang="en-US" smtClean="0"/>
              <a:t>"Resource" variable type</a:t>
            </a:r>
          </a:p>
          <a:p>
            <a:pPr lvl="1"/>
            <a:r>
              <a:rPr lang="en-US" smtClean="0"/>
              <a:t>The resource type means the variable is holding reference to resource or data, external to your script</a:t>
            </a:r>
          </a:p>
          <a:p>
            <a:pPr lvl="2"/>
            <a:r>
              <a:rPr lang="en-US" smtClean="0"/>
              <a:t>Example – opened file, database connection, etc</a:t>
            </a:r>
            <a:endParaRPr lang="bg-BG"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56</a:t>
            </a:fld>
            <a:endParaRPr lang="es-ES" dirty="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PHP Basics</a:t>
            </a:r>
          </a:p>
        </p:txBody>
      </p:sp>
      <p:sp>
        <p:nvSpPr>
          <p:cNvPr id="3" name="Text Placeholder 2"/>
          <p:cNvSpPr>
            <a:spLocks noGrp="1"/>
          </p:cNvSpPr>
          <p:nvPr>
            <p:ph type="body" sz="quarter" idx="10"/>
          </p:nvPr>
        </p:nvSpPr>
        <p:spPr>
          <a:xfrm>
            <a:off x="7602401" y="6507134"/>
            <a:ext cx="184666" cy="369332"/>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What is web server?</a:t>
            </a:r>
            <a:endParaRPr lang="bg-BG" smtClean="0"/>
          </a:p>
        </p:txBody>
      </p:sp>
      <p:sp>
        <p:nvSpPr>
          <p:cNvPr id="13315" name="Rectangle 3"/>
          <p:cNvSpPr>
            <a:spLocks noGrp="1" noChangeArrowheads="1"/>
          </p:cNvSpPr>
          <p:nvPr>
            <p:ph idx="1"/>
          </p:nvPr>
        </p:nvSpPr>
        <p:spPr/>
        <p:txBody>
          <a:bodyPr/>
          <a:lstStyle/>
          <a:p>
            <a:pPr>
              <a:lnSpc>
                <a:spcPct val="85000"/>
              </a:lnSpc>
            </a:pPr>
            <a:r>
              <a:rPr lang="en-US" sz="2800" dirty="0" smtClean="0"/>
              <a:t>Computer program that is responsible for handling HTTP requests and returning responses</a:t>
            </a:r>
          </a:p>
          <a:p>
            <a:pPr lvl="1">
              <a:lnSpc>
                <a:spcPct val="85000"/>
              </a:lnSpc>
            </a:pPr>
            <a:r>
              <a:rPr lang="en-US" sz="2600" dirty="0" smtClean="0"/>
              <a:t>Receives HTTP request</a:t>
            </a:r>
          </a:p>
          <a:p>
            <a:pPr lvl="1">
              <a:lnSpc>
                <a:spcPct val="85000"/>
              </a:lnSpc>
            </a:pPr>
            <a:r>
              <a:rPr lang="en-US" sz="2600" dirty="0" smtClean="0"/>
              <a:t>Finds the requested resource or executes CGI program</a:t>
            </a:r>
          </a:p>
          <a:p>
            <a:pPr lvl="1">
              <a:lnSpc>
                <a:spcPct val="85000"/>
              </a:lnSpc>
            </a:pPr>
            <a:r>
              <a:rPr lang="en-US" sz="2600" dirty="0" smtClean="0"/>
              <a:t>Returns the resource or program output to the browser</a:t>
            </a:r>
          </a:p>
          <a:p>
            <a:pPr lvl="1">
              <a:lnSpc>
                <a:spcPct val="85000"/>
              </a:lnSpc>
            </a:pPr>
            <a:r>
              <a:rPr lang="en-US" sz="2600" dirty="0" smtClean="0"/>
              <a:t>Most common web servers are Apache, IIS, </a:t>
            </a:r>
            <a:r>
              <a:rPr lang="en-US" sz="2600" dirty="0" err="1" smtClean="0"/>
              <a:t>NodeJS</a:t>
            </a:r>
            <a:r>
              <a:rPr lang="en-US" sz="2600" dirty="0" smtClean="0"/>
              <a:t>, </a:t>
            </a:r>
            <a:r>
              <a:rPr lang="en-US" sz="2600" dirty="0" err="1" smtClean="0"/>
              <a:t>nginx</a:t>
            </a:r>
            <a:r>
              <a:rPr lang="en-US" sz="2600" dirty="0" smtClean="0"/>
              <a:t>, </a:t>
            </a:r>
            <a:r>
              <a:rPr lang="en-US" sz="2600" dirty="0" err="1" smtClean="0"/>
              <a:t>ligHttpd</a:t>
            </a:r>
            <a:r>
              <a:rPr lang="en-US" sz="2600" dirty="0" smtClean="0"/>
              <a:t> and others</a:t>
            </a:r>
          </a:p>
          <a:p>
            <a:pPr>
              <a:lnSpc>
                <a:spcPct val="85000"/>
              </a:lnSpc>
            </a:pPr>
            <a:r>
              <a:rPr lang="en-US" sz="2800" dirty="0" smtClean="0"/>
              <a:t>"LAMP" – </a:t>
            </a:r>
            <a:r>
              <a:rPr lang="en-US" sz="2800" b="1" dirty="0" smtClean="0"/>
              <a:t>L</a:t>
            </a:r>
            <a:r>
              <a:rPr lang="en-US" sz="2800" dirty="0" smtClean="0"/>
              <a:t>inux, </a:t>
            </a:r>
            <a:r>
              <a:rPr lang="en-US" sz="2800" b="1" dirty="0" smtClean="0"/>
              <a:t>A</a:t>
            </a:r>
            <a:r>
              <a:rPr lang="en-US" sz="2800" dirty="0" smtClean="0"/>
              <a:t>pache, </a:t>
            </a:r>
            <a:r>
              <a:rPr lang="en-US" sz="2800" b="1" dirty="0" err="1" smtClean="0"/>
              <a:t>M</a:t>
            </a:r>
            <a:r>
              <a:rPr lang="en-US" sz="2800" dirty="0" err="1" smtClean="0"/>
              <a:t>ySQL</a:t>
            </a:r>
            <a:r>
              <a:rPr lang="en-US" sz="2800" dirty="0" smtClean="0"/>
              <a:t>, </a:t>
            </a:r>
            <a:r>
              <a:rPr lang="en-US" sz="2800" b="1" dirty="0" smtClean="0"/>
              <a:t>P</a:t>
            </a:r>
            <a:r>
              <a:rPr lang="en-US" sz="2800" dirty="0" smtClean="0"/>
              <a:t>HP/</a:t>
            </a:r>
            <a:r>
              <a:rPr lang="en-US" sz="2800" b="1" dirty="0" smtClean="0"/>
              <a:t>P</a:t>
            </a:r>
            <a:r>
              <a:rPr lang="en-US" sz="2800" dirty="0" smtClean="0"/>
              <a:t>erl – the most common software on a web server</a:t>
            </a:r>
            <a:endParaRPr lang="bg-BG" sz="2800"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0" y="2763838"/>
            <a:ext cx="9144000" cy="1241425"/>
          </a:xfrm>
        </p:spPr>
        <p:txBody>
          <a:bodyPr/>
          <a:lstStyle/>
          <a:p>
            <a:pPr>
              <a:lnSpc>
                <a:spcPct val="110000"/>
              </a:lnSpc>
            </a:pPr>
            <a:r>
              <a:rPr lang="en-US" dirty="0" smtClean="0"/>
              <a:t>Web applications</a:t>
            </a:r>
            <a:endParaRPr lang="bg-BG" dirty="0" smtClean="0"/>
          </a:p>
        </p:txBody>
      </p:sp>
      <p:sp>
        <p:nvSpPr>
          <p:cNvPr id="3" name="Slide Number Placeholder 2"/>
          <p:cNvSpPr>
            <a:spLocks noGrp="1"/>
          </p:cNvSpPr>
          <p:nvPr>
            <p:ph type="sldNum" sz="quarter" idx="12"/>
          </p:nvPr>
        </p:nvSpPr>
        <p:spPr/>
        <p:txBody>
          <a:bodyPr/>
          <a:lstStyle/>
          <a:p>
            <a:pPr>
              <a:defRPr/>
            </a:pPr>
            <a:fld id="{0DC9E044-6F63-4E38-B89C-55F1221FD438}" type="slidenum">
              <a:rPr lang="es-ES" smtClean="0"/>
              <a:pPr>
                <a:defRPr/>
              </a:pPr>
              <a:t>7</a:t>
            </a:fld>
            <a:endParaRPr lang="es-E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Web applications</a:t>
            </a:r>
            <a:endParaRPr lang="bg-BG" smtClean="0"/>
          </a:p>
        </p:txBody>
      </p:sp>
      <p:sp>
        <p:nvSpPr>
          <p:cNvPr id="15363" name="Rectangle 3"/>
          <p:cNvSpPr>
            <a:spLocks noGrp="1" noChangeArrowheads="1"/>
          </p:cNvSpPr>
          <p:nvPr>
            <p:ph idx="1"/>
          </p:nvPr>
        </p:nvSpPr>
        <p:spPr/>
        <p:txBody>
          <a:bodyPr/>
          <a:lstStyle/>
          <a:p>
            <a:r>
              <a:rPr lang="en-US" smtClean="0"/>
              <a:t>Application that can be accessed over the web</a:t>
            </a:r>
          </a:p>
          <a:p>
            <a:pPr lvl="1"/>
            <a:r>
              <a:rPr lang="en-US" smtClean="0"/>
              <a:t>Relies on web servers</a:t>
            </a:r>
          </a:p>
          <a:p>
            <a:pPr lvl="1"/>
            <a:r>
              <a:rPr lang="en-US" smtClean="0"/>
              <a:t>Usually written in server-side scripting languages like PHP, Perl, Java, ASP</a:t>
            </a:r>
          </a:p>
          <a:p>
            <a:pPr lvl="1"/>
            <a:r>
              <a:rPr lang="en-US" smtClean="0"/>
              <a:t>Has dynamically generated content</a:t>
            </a:r>
          </a:p>
          <a:p>
            <a:pPr lvl="1"/>
            <a:r>
              <a:rPr lang="en-US" smtClean="0"/>
              <a:t>Commonly structured as three-tier application - web server, CGI Program (s) and database</a:t>
            </a:r>
          </a:p>
          <a:p>
            <a:pPr lvl="1"/>
            <a:r>
              <a:rPr lang="en-US" smtClean="0"/>
              <a:t>Not just web pages</a:t>
            </a:r>
            <a:endParaRPr lang="bg-BG"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8</a:t>
            </a:fld>
            <a:endParaRPr lang="es-E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лавие 1"/>
          <p:cNvSpPr>
            <a:spLocks noGrp="1"/>
          </p:cNvSpPr>
          <p:nvPr>
            <p:ph type="title"/>
          </p:nvPr>
        </p:nvSpPr>
        <p:spPr/>
        <p:txBody>
          <a:bodyPr/>
          <a:lstStyle/>
          <a:p>
            <a:r>
              <a:rPr lang="en-US" smtClean="0"/>
              <a:t>Web applications - Examples</a:t>
            </a:r>
          </a:p>
        </p:txBody>
      </p:sp>
      <p:sp>
        <p:nvSpPr>
          <p:cNvPr id="16387" name="Контейнер за съдържание 2"/>
          <p:cNvSpPr>
            <a:spLocks noGrp="1"/>
          </p:cNvSpPr>
          <p:nvPr>
            <p:ph idx="1"/>
          </p:nvPr>
        </p:nvSpPr>
        <p:spPr/>
        <p:txBody>
          <a:bodyPr/>
          <a:lstStyle/>
          <a:p>
            <a:r>
              <a:rPr lang="en-US" smtClean="0"/>
              <a:t>Gmail</a:t>
            </a:r>
          </a:p>
          <a:p>
            <a:r>
              <a:rPr lang="en-US" smtClean="0"/>
              <a:t>SkyDrive / Live.com</a:t>
            </a:r>
          </a:p>
          <a:p>
            <a:r>
              <a:rPr lang="en-US" smtClean="0"/>
              <a:t>Google Office / Windows Office</a:t>
            </a:r>
          </a:p>
          <a:p>
            <a:r>
              <a:rPr lang="en-US" smtClean="0"/>
              <a:t>Prezi</a:t>
            </a:r>
          </a:p>
          <a:p>
            <a:r>
              <a:rPr lang="en-US" smtClean="0"/>
              <a:t>Creately</a:t>
            </a:r>
          </a:p>
          <a:p>
            <a:r>
              <a:rPr lang="en-US" smtClean="0"/>
              <a:t>Slideshare</a:t>
            </a:r>
          </a:p>
          <a:p>
            <a:r>
              <a:rPr lang="en-US" smtClean="0"/>
              <a:t>Almost everything that can be accessed via web browsers </a:t>
            </a:r>
            <a:r>
              <a:rPr lang="en-US" smtClean="0">
                <a:sym typeface="Wingdings" pitchFamily="2" charset="2"/>
              </a:rPr>
              <a:t></a:t>
            </a:r>
            <a:endParaRPr lang="en-US" smtClean="0"/>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6046</TotalTime>
  <Words>1981</Words>
  <Application>Microsoft Macintosh PowerPoint</Application>
  <PresentationFormat>On-screen Show (4:3)</PresentationFormat>
  <Paragraphs>431</Paragraphs>
  <Slides>57</Slides>
  <Notes>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Diseño predeterminado</vt:lpstr>
      <vt:lpstr>PHP Basics</vt:lpstr>
      <vt:lpstr>Contents</vt:lpstr>
      <vt:lpstr>What are PHP, CGI and Web Server?</vt:lpstr>
      <vt:lpstr>What is PHP?</vt:lpstr>
      <vt:lpstr>What is CGI?</vt:lpstr>
      <vt:lpstr>What is web server?</vt:lpstr>
      <vt:lpstr>Web applications</vt:lpstr>
      <vt:lpstr>Web applications</vt:lpstr>
      <vt:lpstr>Web applications - Examples</vt:lpstr>
      <vt:lpstr>Web application lifecycle</vt:lpstr>
      <vt:lpstr>Hello PHP</vt:lpstr>
      <vt:lpstr>Hello PHP – Where to place it ?</vt:lpstr>
      <vt:lpstr>Review PHP</vt:lpstr>
      <vt:lpstr>Slide 14</vt:lpstr>
      <vt:lpstr>Advantages and disadvantages</vt:lpstr>
      <vt:lpstr>Syntax</vt:lpstr>
      <vt:lpstr>PHP Syntax</vt:lpstr>
      <vt:lpstr>PHP Syntax</vt:lpstr>
      <vt:lpstr>PHP Syntax</vt:lpstr>
      <vt:lpstr>PHP Syntax</vt:lpstr>
      <vt:lpstr>Preparing to code with PHP</vt:lpstr>
      <vt:lpstr>Literals</vt:lpstr>
      <vt:lpstr>Comments</vt:lpstr>
      <vt:lpstr>Comments</vt:lpstr>
      <vt:lpstr>Slide 25</vt:lpstr>
      <vt:lpstr>Variables</vt:lpstr>
      <vt:lpstr>Variables</vt:lpstr>
      <vt:lpstr>Variables</vt:lpstr>
      <vt:lpstr>PHP Variable Types</vt:lpstr>
      <vt:lpstr>Variable variables</vt:lpstr>
      <vt:lpstr>Constants</vt:lpstr>
      <vt:lpstr>Constants</vt:lpstr>
      <vt:lpstr>Constants</vt:lpstr>
      <vt:lpstr>Some Basic Functions</vt:lpstr>
      <vt:lpstr>Strings Escaping</vt:lpstr>
      <vt:lpstr>Strings escaping</vt:lpstr>
      <vt:lpstr>String escaping</vt:lpstr>
      <vt:lpstr>Expressions and Operators</vt:lpstr>
      <vt:lpstr>String Operator</vt:lpstr>
      <vt:lpstr>Arithmetic Operators</vt:lpstr>
      <vt:lpstr>Assignment Operators</vt:lpstr>
      <vt:lpstr>Combining Operators</vt:lpstr>
      <vt:lpstr>Comparison Operators</vt:lpstr>
      <vt:lpstr>Comparisons</vt:lpstr>
      <vt:lpstr>Incrementing / Decrementing</vt:lpstr>
      <vt:lpstr>Logical Operators</vt:lpstr>
      <vt:lpstr>Ternary Operators</vt:lpstr>
      <vt:lpstr>Ternary Operators</vt:lpstr>
      <vt:lpstr>PHP Basic Expressions</vt:lpstr>
      <vt:lpstr>PHP Basic Expressions 2</vt:lpstr>
      <vt:lpstr>Predefined Variables</vt:lpstr>
      <vt:lpstr>Predefined Variables</vt:lpstr>
      <vt:lpstr>Predefined Variables</vt:lpstr>
      <vt:lpstr>Predefined Variables</vt:lpstr>
      <vt:lpstr>PHP NULL Value</vt:lpstr>
      <vt:lpstr>PHP Types</vt:lpstr>
      <vt:lpstr>PHP Basics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Administrator</cp:lastModifiedBy>
  <cp:revision>1134</cp:revision>
  <dcterms:created xsi:type="dcterms:W3CDTF">2010-05-23T14:28:12Z</dcterms:created>
  <dcterms:modified xsi:type="dcterms:W3CDTF">2014-12-17T07:25:15Z</dcterms:modified>
</cp:coreProperties>
</file>