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3" r:id="rId2"/>
    <p:sldId id="257" r:id="rId3"/>
    <p:sldId id="270" r:id="rId4"/>
    <p:sldId id="271" r:id="rId5"/>
    <p:sldId id="258" r:id="rId6"/>
    <p:sldId id="259" r:id="rId7"/>
    <p:sldId id="260" r:id="rId8"/>
    <p:sldId id="327" r:id="rId9"/>
    <p:sldId id="261" r:id="rId10"/>
    <p:sldId id="262" r:id="rId11"/>
    <p:sldId id="263" r:id="rId12"/>
    <p:sldId id="268" r:id="rId13"/>
    <p:sldId id="332" r:id="rId14"/>
    <p:sldId id="269" r:id="rId15"/>
    <p:sldId id="333" r:id="rId16"/>
    <p:sldId id="264" r:id="rId17"/>
    <p:sldId id="265" r:id="rId18"/>
    <p:sldId id="266" r:id="rId19"/>
    <p:sldId id="267" r:id="rId20"/>
    <p:sldId id="328" r:id="rId21"/>
    <p:sldId id="329" r:id="rId22"/>
    <p:sldId id="330" r:id="rId23"/>
    <p:sldId id="331" r:id="rId24"/>
    <p:sldId id="272" r:id="rId25"/>
    <p:sldId id="273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5" r:id="rId36"/>
    <p:sldId id="314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schoolacademy.telerik.com/" TargetMode="External"/><Relationship Id="rId13" Type="http://schemas.openxmlformats.org/officeDocument/2006/relationships/hyperlink" Target="http://codecourse.telerik.com/" TargetMode="External"/><Relationship Id="rId18" Type="http://schemas.openxmlformats.org/officeDocument/2006/relationships/hyperlink" Target="http://www.introprogramming.info/" TargetMode="External"/><Relationship Id="rId3" Type="http://schemas.openxmlformats.org/officeDocument/2006/relationships/hyperlink" Target="http://forums.academy.telerik.com/" TargetMode="External"/><Relationship Id="rId21" Type="http://schemas.openxmlformats.org/officeDocument/2006/relationships/hyperlink" Target="http://csharpfundamentals.telerik.com/" TargetMode="External"/><Relationship Id="rId7" Type="http://schemas.openxmlformats.org/officeDocument/2006/relationships/hyperlink" Target="http://html5course.telerik.com/" TargetMode="External"/><Relationship Id="rId12" Type="http://schemas.openxmlformats.org/officeDocument/2006/relationships/hyperlink" Target="http://www.nakov.com/" TargetMode="External"/><Relationship Id="rId17" Type="http://schemas.openxmlformats.org/officeDocument/2006/relationships/hyperlink" Target="http://mobiledevcourse.telerik.com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academy.telerik.com/" TargetMode="External"/><Relationship Id="rId20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seocourse.telerik.com/" TargetMode="External"/><Relationship Id="rId11" Type="http://schemas.openxmlformats.org/officeDocument/2006/relationships/hyperlink" Target="http://www.bgcoder.com/" TargetMode="External"/><Relationship Id="rId5" Type="http://schemas.openxmlformats.org/officeDocument/2006/relationships/hyperlink" Target="http://www.telerik-kids.com/" TargetMode="External"/><Relationship Id="rId15" Type="http://schemas.openxmlformats.org/officeDocument/2006/relationships/hyperlink" Target="http://aspnetcourse.telerik.com/" TargetMode="External"/><Relationship Id="rId10" Type="http://schemas.openxmlformats.org/officeDocument/2006/relationships/hyperlink" Target="http://clouddevcourse.telerik.com/" TargetMode="External"/><Relationship Id="rId19" Type="http://schemas.openxmlformats.org/officeDocument/2006/relationships/hyperlink" Target="http://www.minkov.it/" TargetMode="External"/><Relationship Id="rId4" Type="http://schemas.openxmlformats.org/officeDocument/2006/relationships/hyperlink" Target="http://kursove-uroci-knigi-obuchenie-programirane-web-design-csharp.info/" TargetMode="External"/><Relationship Id="rId9" Type="http://schemas.openxmlformats.org/officeDocument/2006/relationships/hyperlink" Target="http://mvccourse.telerik.com/" TargetMode="External"/><Relationship Id="rId14" Type="http://schemas.openxmlformats.org/officeDocument/2006/relationships/hyperlink" Target="http://algo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8771FEF-67D8-4D47-9E32-8D782F1657B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25B55D-DF78-3B48-BBE7-5F2EC2475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Basics – Functions - Forms</a:t>
            </a: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242902" y="1245550"/>
            <a:ext cx="501184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pingo.edu.vn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khoa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-hoc-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php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can-ban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endParaRPr lang="en-US" sz="20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43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gives you option to pass your parameters inside a function. You can pass as many as parameters you like. These parameters work like variables inside your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04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&lt;html&gt;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&lt;title&gt;Writing PHP Function&lt;/title&gt;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&lt;?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Defining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addTwoNumbers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($num1, $num2)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= $num1 + $num2;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"Sum of the two numbers is: " .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Calling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addTwoNumbers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(10, 25);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?&gt;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9215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familyName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($name, $year) {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"Name of person is {$name}. Born in {$year}";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familyName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Zeesan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Ahmed", "1993");</a:t>
            </a:r>
          </a:p>
          <a:p>
            <a:pPr marL="0" indent="0">
              <a:buNone/>
            </a:pP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familyName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("Bill Gates", 1959);</a:t>
            </a:r>
          </a:p>
          <a:p>
            <a:pPr marL="0" indent="0">
              <a:buNone/>
            </a:pP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familyName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("Sony Ericsson", "1900");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7371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Default Parameter Value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448" t="35511" r="42136" b="27812"/>
          <a:stretch>
            <a:fillRect/>
          </a:stretch>
        </p:blipFill>
        <p:spPr bwMode="auto">
          <a:xfrm>
            <a:off x="916431" y="2053883"/>
            <a:ext cx="7299105" cy="363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Default Parameter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call the function </a:t>
            </a:r>
            <a:r>
              <a:rPr lang="en-US" dirty="0" err="1" smtClean="0"/>
              <a:t>setHeight</a:t>
            </a:r>
            <a:r>
              <a:rPr lang="en-US" dirty="0" smtClean="0"/>
              <a:t>() without parameters. It will </a:t>
            </a:r>
            <a:r>
              <a:rPr lang="en-US" dirty="0" err="1" smtClean="0"/>
              <a:t>tak</a:t>
            </a:r>
            <a:r>
              <a:rPr lang="en-US" dirty="0" smtClean="0"/>
              <a:t> the default value as parameter.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($height = 100)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"The height is : {$height} &lt;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(200);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(); // Will use the default value of 100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(1000);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setHeight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("I don't know");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6282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Reference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273" t="35200" r="44058" b="29677"/>
          <a:stretch>
            <a:fillRect/>
          </a:stretch>
        </p:blipFill>
        <p:spPr bwMode="auto">
          <a:xfrm>
            <a:off x="647107" y="1856936"/>
            <a:ext cx="7884510" cy="392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returning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return a value using the return statement in conjunction with a value or object. Return stops the </a:t>
            </a:r>
            <a:r>
              <a:rPr lang="en-US" dirty="0" err="1" smtClean="0"/>
              <a:t>excution</a:t>
            </a:r>
            <a:r>
              <a:rPr lang="en-US" dirty="0" smtClean="0"/>
              <a:t> of the function and sends the value back the calling code. Meaning you should have a variable to hold the returned value of the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69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returning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7364"/>
            <a:ext cx="8229600" cy="452596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&lt;html&gt;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&lt;title&gt;Writing PHP Function&lt;/title&gt;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&lt;?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Defining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addTwoNumbers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($num1, $num2)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= $num1 + $num2;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return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Calling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returnedNum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= 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addTwoNumbers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(10, 25);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"Sum of the two numbers is: " . $</a:t>
            </a:r>
            <a:r>
              <a:rPr lang="en-US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returnedNum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?&gt;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7946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Function can be called before or after its definition.</a:t>
            </a:r>
          </a:p>
          <a:p>
            <a:r>
              <a:rPr lang="en-US" sz="2400" dirty="0" smtClean="0"/>
              <a:t>It’s error if calling non-existent function.</a:t>
            </a:r>
          </a:p>
          <a:p>
            <a:r>
              <a:rPr lang="en-US" sz="2400" dirty="0" smtClean="0"/>
              <a:t>Non-existent function means the function that is defined within script executing.</a:t>
            </a:r>
          </a:p>
          <a:p>
            <a:r>
              <a:rPr lang="en-US" sz="2400" dirty="0" smtClean="0"/>
              <a:t>A function name can start with a letter or underscore, not a number.</a:t>
            </a:r>
          </a:p>
          <a:p>
            <a:r>
              <a:rPr lang="en-US" sz="2400" dirty="0" smtClean="0"/>
              <a:t>The function names are </a:t>
            </a:r>
            <a:r>
              <a:rPr lang="en-US" sz="2400" b="1" dirty="0" smtClean="0"/>
              <a:t>case-insensitive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You can add as many parameters (also called as arguments) as you want, just separate them with a comma.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3370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946"/>
            <a:ext cx="8229600" cy="452596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func1();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 func1()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"This is the message showed in function 1 &lt;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func1();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func2(); // Error; call to non-existent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$flag = true;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($flag)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func2()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"This is the message showed in function 2 &lt;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($flag)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func2();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 func3()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func3_1()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"This is the message showed in function 1 of function 3";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funct3_1(); // Error; call to non-existent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func3(); // Ok, now the func3_1() exists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func3_1(); // So we can call it now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8180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Include/require</a:t>
            </a:r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How forms work</a:t>
            </a:r>
          </a:p>
          <a:p>
            <a:pPr lvl="1"/>
            <a:r>
              <a:rPr lang="en-US" dirty="0" smtClean="0"/>
              <a:t>How to write forms in XHMTL</a:t>
            </a:r>
          </a:p>
          <a:p>
            <a:pPr lvl="1"/>
            <a:r>
              <a:rPr lang="en-US" dirty="0" smtClean="0"/>
              <a:t>How to access the data in PHP</a:t>
            </a:r>
          </a:p>
        </p:txBody>
      </p:sp>
    </p:spTree>
    <p:extLst>
      <p:ext uri="{BB962C8B-B14F-4D97-AF65-F5344CB8AC3E}">
        <p14:creationId xmlns:p14="http://schemas.microsoft.com/office/powerpoint/2010/main" xmlns="" val="170102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098" t="32714" r="41961" b="27501"/>
          <a:stretch>
            <a:fillRect/>
          </a:stretch>
        </p:blipFill>
        <p:spPr bwMode="auto">
          <a:xfrm>
            <a:off x="1153536" y="2039793"/>
            <a:ext cx="7019778" cy="374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273" t="33025" r="45806" b="27501"/>
          <a:stretch>
            <a:fillRect/>
          </a:stretch>
        </p:blipFill>
        <p:spPr bwMode="auto">
          <a:xfrm>
            <a:off x="1223887" y="1814731"/>
            <a:ext cx="6829865" cy="399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098" t="32092" r="41961" b="26568"/>
          <a:stretch>
            <a:fillRect/>
          </a:stretch>
        </p:blipFill>
        <p:spPr bwMode="auto">
          <a:xfrm>
            <a:off x="1279633" y="2011683"/>
            <a:ext cx="660018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098" t="32092" r="42486" b="29988"/>
          <a:stretch>
            <a:fillRect/>
          </a:stretch>
        </p:blipFill>
        <p:spPr bwMode="auto">
          <a:xfrm>
            <a:off x="1097281" y="2082018"/>
            <a:ext cx="6941367" cy="357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-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require('</a:t>
            </a:r>
            <a:r>
              <a:rPr lang="en-US" sz="2400" dirty="0" err="1"/>
              <a:t>filename.ext</a:t>
            </a:r>
            <a:r>
              <a:rPr lang="en-US" sz="2400" dirty="0"/>
              <a:t>')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Includes and evaluates the specified file</a:t>
            </a:r>
          </a:p>
          <a:p>
            <a:pPr lvl="1"/>
            <a:r>
              <a:rPr lang="en-US" sz="2400" dirty="0" smtClean="0"/>
              <a:t>Error is </a:t>
            </a:r>
            <a:r>
              <a:rPr lang="en-US" sz="2400" i="1" dirty="0" smtClean="0"/>
              <a:t>fatal </a:t>
            </a:r>
            <a:r>
              <a:rPr lang="en-US" sz="2400" dirty="0" smtClean="0"/>
              <a:t>(will halt processing)</a:t>
            </a:r>
          </a:p>
          <a:p>
            <a:r>
              <a:rPr lang="en-US" sz="2400" dirty="0" smtClean="0"/>
              <a:t>include(</a:t>
            </a:r>
            <a:r>
              <a:rPr lang="en-US" sz="2400" dirty="0"/>
              <a:t>'</a:t>
            </a:r>
            <a:r>
              <a:rPr lang="en-US" sz="2400" dirty="0" err="1" smtClean="0"/>
              <a:t>filename.ext</a:t>
            </a:r>
            <a:r>
              <a:rPr lang="en-US" sz="2400" dirty="0" smtClean="0"/>
              <a:t>’)</a:t>
            </a:r>
          </a:p>
          <a:p>
            <a:pPr lvl="1"/>
            <a:r>
              <a:rPr lang="en-US" sz="2400" dirty="0" smtClean="0"/>
              <a:t>Includes and evaluates the specified file</a:t>
            </a:r>
          </a:p>
          <a:p>
            <a:pPr lvl="1"/>
            <a:r>
              <a:rPr lang="en-US" sz="2400" dirty="0" smtClean="0"/>
              <a:t>Error is a warning (processing continues)</a:t>
            </a:r>
          </a:p>
          <a:p>
            <a:r>
              <a:rPr lang="en-US" sz="2400" dirty="0" err="1" smtClean="0"/>
              <a:t>require_once</a:t>
            </a:r>
            <a:r>
              <a:rPr lang="en-US" sz="2400" dirty="0" smtClean="0"/>
              <a:t>/</a:t>
            </a:r>
            <a:r>
              <a:rPr lang="en-US" sz="2400" dirty="0" err="1" smtClean="0"/>
              <a:t>include_once</a:t>
            </a:r>
            <a:endParaRPr lang="en-US" sz="2400" dirty="0" smtClean="0"/>
          </a:p>
          <a:p>
            <a:pPr lvl="1"/>
            <a:r>
              <a:rPr lang="en-US" sz="2400" dirty="0" smtClean="0"/>
              <a:t>If already included somewhere, it won’t be included again.</a:t>
            </a:r>
          </a:p>
        </p:txBody>
      </p:sp>
    </p:spTree>
    <p:extLst>
      <p:ext uri="{BB962C8B-B14F-4D97-AF65-F5344CB8AC3E}">
        <p14:creationId xmlns:p14="http://schemas.microsoft.com/office/powerpoint/2010/main" xmlns="" val="2313138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require/include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test1.php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"This is test1.php file";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test2.php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include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("test1.php")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48916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forms work</a:t>
            </a:r>
          </a:p>
          <a:p>
            <a:pPr marL="342900" lvl="1" indent="-342900">
              <a:buFontTx/>
              <a:buChar char="•"/>
            </a:pPr>
            <a:r>
              <a:rPr lang="en-US" dirty="0"/>
              <a:t>How to write forms in XHMTL</a:t>
            </a:r>
          </a:p>
          <a:p>
            <a:r>
              <a:rPr lang="en-US" dirty="0"/>
              <a:t>How to access the data in PHP</a:t>
            </a:r>
          </a:p>
        </p:txBody>
      </p:sp>
    </p:spTree>
    <p:extLst>
      <p:ext uri="{BB962C8B-B14F-4D97-AF65-F5344CB8AC3E}">
        <p14:creationId xmlns:p14="http://schemas.microsoft.com/office/powerpoint/2010/main" xmlns="" val="4035415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forms work</a:t>
            </a:r>
            <a:endParaRPr lang="en-US" dirty="0"/>
          </a:p>
        </p:txBody>
      </p:sp>
      <p:pic>
        <p:nvPicPr>
          <p:cNvPr id="4" name="Content Placeholder 3" descr="Screen Shot 2014-07-31 at 4.18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06" r="1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4421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 is enclosed in &lt;form&gt; tags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&lt;form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    action="path/to/submit/page"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    method="get"&gt;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    &lt;!-- Form content here --&gt;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xmlns="" val="3926544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action="" </a:t>
            </a:r>
            <a:r>
              <a:rPr lang="en-US" dirty="0"/>
              <a:t>is the page that the form should submit its data to.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method="" </a:t>
            </a:r>
            <a:r>
              <a:rPr lang="en-US" dirty="0"/>
              <a:t>is the method by which the form data is submitted. The option are either get or post. If the method is get the data is passed in the </a:t>
            </a:r>
            <a:r>
              <a:rPr lang="en-US" dirty="0" err="1"/>
              <a:t>url</a:t>
            </a:r>
            <a:r>
              <a:rPr lang="en-US" dirty="0"/>
              <a:t> string, if the method is post it is passed as a separate file.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58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 -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Given an array with 100 elements are random numbers.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Display the sum of elements from 10 to 20.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Display the sum of elements from 24 to 38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Display the sum of elements from 12 to 99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Issue: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to resolve duplicated problems?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97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text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text input within form tags for a single line freeform text input</a:t>
            </a:r>
          </a:p>
          <a:p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</a:t>
            </a:r>
            <a:r>
              <a:rPr lang="en-US" sz="2400" dirty="0" smtClean="0">
                <a:solidFill>
                  <a:srgbClr val="FF6600"/>
                </a:solidFill>
              </a:rPr>
              <a:t>label </a:t>
            </a:r>
            <a:r>
              <a:rPr lang="en-US" sz="2400" dirty="0">
                <a:solidFill>
                  <a:srgbClr val="FF6600"/>
                </a:solidFill>
              </a:rPr>
              <a:t>for="</a:t>
            </a:r>
            <a:r>
              <a:rPr lang="en-US" sz="2400" dirty="0" err="1">
                <a:solidFill>
                  <a:srgbClr val="FF6600"/>
                </a:solidFill>
              </a:rPr>
              <a:t>firstname</a:t>
            </a:r>
            <a:r>
              <a:rPr lang="en-US" sz="2400" dirty="0">
                <a:solidFill>
                  <a:srgbClr val="FF6600"/>
                </a:solidFill>
              </a:rPr>
              <a:t>"&gt;First Name&lt;/</a:t>
            </a:r>
            <a:r>
              <a:rPr lang="en-US" sz="2400" dirty="0" smtClean="0">
                <a:solidFill>
                  <a:srgbClr val="FF6600"/>
                </a:solidFill>
              </a:rPr>
              <a:t>label&gt;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type="text"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name="</a:t>
            </a:r>
            <a:r>
              <a:rPr lang="en-US" sz="2400" dirty="0" err="1">
                <a:solidFill>
                  <a:srgbClr val="FF6600"/>
                </a:solidFill>
              </a:rPr>
              <a:t>firstname</a:t>
            </a:r>
            <a:r>
              <a:rPr lang="en-US" sz="2400" dirty="0">
                <a:solidFill>
                  <a:srgbClr val="FF66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id="</a:t>
            </a:r>
            <a:r>
              <a:rPr lang="en-US" sz="2400" dirty="0" err="1">
                <a:solidFill>
                  <a:srgbClr val="FF6600"/>
                </a:solidFill>
              </a:rPr>
              <a:t>firstname</a:t>
            </a:r>
            <a:r>
              <a:rPr lang="en-US" sz="2400" dirty="0">
                <a:solidFill>
                  <a:srgbClr val="FF66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size="20" /&gt;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428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text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name=</a:t>
            </a:r>
            <a:r>
              <a:rPr lang="en-US" dirty="0" smtClean="0">
                <a:solidFill>
                  <a:srgbClr val="FF6600"/>
                </a:solidFill>
              </a:rPr>
              <a:t>""</a:t>
            </a:r>
            <a:r>
              <a:rPr lang="en-US" dirty="0" smtClean="0"/>
              <a:t> </a:t>
            </a:r>
            <a:r>
              <a:rPr lang="en-US" dirty="0"/>
              <a:t>is the name of the field. You will use this name in PHP to access the data.</a:t>
            </a:r>
            <a:endParaRPr lang="en-US" dirty="0" smtClean="0"/>
          </a:p>
          <a:p>
            <a:r>
              <a:rPr lang="en-US" dirty="0">
                <a:solidFill>
                  <a:srgbClr val="FF6600"/>
                </a:solidFill>
              </a:rPr>
              <a:t>id=</a:t>
            </a:r>
            <a:r>
              <a:rPr lang="en-US" dirty="0" smtClean="0">
                <a:solidFill>
                  <a:srgbClr val="FF6600"/>
                </a:solidFill>
              </a:rPr>
              <a:t>""</a:t>
            </a:r>
            <a:r>
              <a:rPr lang="en-US" dirty="0" smtClean="0"/>
              <a:t> </a:t>
            </a:r>
            <a:r>
              <a:rPr lang="en-US" dirty="0"/>
              <a:t>is label reference string – this should be the same as that referenced in the </a:t>
            </a:r>
            <a:r>
              <a:rPr lang="en-US" dirty="0">
                <a:solidFill>
                  <a:srgbClr val="FF6600"/>
                </a:solidFill>
              </a:rPr>
              <a:t>&lt;label&gt;</a:t>
            </a:r>
            <a:r>
              <a:rPr lang="en-US" dirty="0"/>
              <a:t> tag.</a:t>
            </a:r>
            <a:endParaRPr lang="en-US" dirty="0" smtClean="0"/>
          </a:p>
          <a:p>
            <a:r>
              <a:rPr lang="en-US" dirty="0" smtClean="0">
                <a:solidFill>
                  <a:srgbClr val="FF6600"/>
                </a:solidFill>
              </a:rPr>
              <a:t>size=""</a:t>
            </a:r>
            <a:r>
              <a:rPr lang="en-US" dirty="0" smtClean="0"/>
              <a:t> </a:t>
            </a:r>
            <a:r>
              <a:rPr lang="en-US" dirty="0"/>
              <a:t>is the length of the displayed text box (number of characters).</a:t>
            </a:r>
          </a:p>
        </p:txBody>
      </p:sp>
    </p:spTree>
    <p:extLst>
      <p:ext uri="{BB962C8B-B14F-4D97-AF65-F5344CB8AC3E}">
        <p14:creationId xmlns:p14="http://schemas.microsoft.com/office/powerpoint/2010/main" xmlns="" val="8856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password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a starred text input for passwords</a:t>
            </a:r>
            <a:endParaRPr lang="en-US" dirty="0"/>
          </a:p>
          <a:p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</a:t>
            </a:r>
            <a:r>
              <a:rPr lang="en-US" sz="2400" dirty="0" smtClean="0">
                <a:solidFill>
                  <a:srgbClr val="FF6600"/>
                </a:solidFill>
              </a:rPr>
              <a:t>label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 smtClean="0">
                <a:solidFill>
                  <a:srgbClr val="FF6600"/>
                </a:solidFill>
              </a:rPr>
              <a:t>="pw"&gt;Password&lt;</a:t>
            </a:r>
            <a:r>
              <a:rPr lang="en-US" sz="2400" dirty="0">
                <a:solidFill>
                  <a:srgbClr val="FF6600"/>
                </a:solidFill>
              </a:rPr>
              <a:t>/</a:t>
            </a:r>
            <a:r>
              <a:rPr lang="en-US" sz="2400" dirty="0" smtClean="0">
                <a:solidFill>
                  <a:srgbClr val="FF6600"/>
                </a:solidFill>
              </a:rPr>
              <a:t>label&gt;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type</a:t>
            </a:r>
            <a:r>
              <a:rPr lang="en-US" sz="2400" dirty="0" smtClean="0">
                <a:solidFill>
                  <a:srgbClr val="FF6600"/>
                </a:solidFill>
              </a:rPr>
              <a:t>="password"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name</a:t>
            </a:r>
            <a:r>
              <a:rPr lang="en-US" sz="2400" dirty="0" smtClean="0">
                <a:solidFill>
                  <a:srgbClr val="FF6600"/>
                </a:solidFill>
              </a:rPr>
              <a:t>="</a:t>
            </a:r>
            <a:r>
              <a:rPr lang="en-US" sz="2400" dirty="0" err="1" smtClean="0">
                <a:solidFill>
                  <a:srgbClr val="FF6600"/>
                </a:solidFill>
              </a:rPr>
              <a:t>psword</a:t>
            </a:r>
            <a:r>
              <a:rPr lang="en-US" sz="2400" dirty="0" smtClean="0">
                <a:solidFill>
                  <a:srgbClr val="FF6600"/>
                </a:solidFill>
              </a:rPr>
              <a:t>"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id</a:t>
            </a:r>
            <a:r>
              <a:rPr lang="en-US" sz="2400" dirty="0" smtClean="0">
                <a:solidFill>
                  <a:srgbClr val="FF6600"/>
                </a:solidFill>
              </a:rPr>
              <a:t>="pw"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size="20" /&gt;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82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</a:t>
            </a:r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more than line to enter data, use a </a:t>
            </a:r>
            <a:r>
              <a:rPr lang="en-US" dirty="0" err="1" smtClean="0"/>
              <a:t>textarea</a:t>
            </a: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&lt;label for="</a:t>
            </a:r>
            <a:r>
              <a:rPr lang="en-US" sz="2400" dirty="0" err="1">
                <a:solidFill>
                  <a:srgbClr val="FF6600"/>
                </a:solidFill>
              </a:rPr>
              <a:t>desc</a:t>
            </a:r>
            <a:r>
              <a:rPr lang="en-US" sz="2400" dirty="0">
                <a:solidFill>
                  <a:srgbClr val="FF6600"/>
                </a:solidFill>
              </a:rPr>
              <a:t>"&gt;Description&lt;/label&gt;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</a:t>
            </a:r>
            <a:r>
              <a:rPr lang="en-US" sz="2400" dirty="0" err="1">
                <a:solidFill>
                  <a:srgbClr val="FF6600"/>
                </a:solidFill>
              </a:rPr>
              <a:t>textarea</a:t>
            </a: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name="description"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id="</a:t>
            </a:r>
            <a:r>
              <a:rPr lang="en-US" sz="2400" dirty="0" err="1">
                <a:solidFill>
                  <a:srgbClr val="FF6600"/>
                </a:solidFill>
              </a:rPr>
              <a:t>desc</a:t>
            </a:r>
            <a:r>
              <a:rPr lang="en-US" sz="2400" dirty="0">
                <a:solidFill>
                  <a:srgbClr val="FF66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rows="15" cols="30" 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Default text goes here...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&lt;/</a:t>
            </a:r>
            <a:r>
              <a:rPr lang="en-US" sz="2400" dirty="0" err="1">
                <a:solidFill>
                  <a:srgbClr val="FF6600"/>
                </a:solidFill>
              </a:rPr>
              <a:t>textarea</a:t>
            </a:r>
            <a:r>
              <a:rPr lang="en-US" sz="2400" dirty="0">
                <a:solidFill>
                  <a:srgbClr val="FF6600"/>
                </a:solidFill>
              </a:rPr>
              <a:t>&gt;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145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</a:t>
            </a:r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name=</a:t>
            </a:r>
            <a:r>
              <a:rPr lang="en-US" dirty="0" smtClean="0">
                <a:solidFill>
                  <a:srgbClr val="FF6600"/>
                </a:solidFill>
              </a:rPr>
              <a:t>""</a:t>
            </a:r>
            <a:r>
              <a:rPr lang="en-US" dirty="0" smtClean="0"/>
              <a:t> </a:t>
            </a:r>
            <a:r>
              <a:rPr lang="en-US" dirty="0"/>
              <a:t>is the name of the field. You will use this name in PHP to access the data.</a:t>
            </a:r>
            <a:endParaRPr lang="en-US" dirty="0" smtClean="0"/>
          </a:p>
          <a:p>
            <a:r>
              <a:rPr lang="en-US" dirty="0">
                <a:solidFill>
                  <a:srgbClr val="FF6600"/>
                </a:solidFill>
              </a:rPr>
              <a:t>id=</a:t>
            </a:r>
            <a:r>
              <a:rPr lang="en-US" dirty="0" smtClean="0">
                <a:solidFill>
                  <a:srgbClr val="FF6600"/>
                </a:solidFill>
              </a:rPr>
              <a:t>""</a:t>
            </a:r>
            <a:r>
              <a:rPr lang="en-US" dirty="0" smtClean="0"/>
              <a:t> </a:t>
            </a:r>
            <a:r>
              <a:rPr lang="en-US" dirty="0"/>
              <a:t>is label reference string – this should be the same as that referenced in the </a:t>
            </a:r>
            <a:r>
              <a:rPr lang="en-US" dirty="0">
                <a:solidFill>
                  <a:srgbClr val="FF6600"/>
                </a:solidFill>
              </a:rPr>
              <a:t>&lt;label&gt;</a:t>
            </a:r>
            <a:r>
              <a:rPr lang="en-US" dirty="0"/>
              <a:t> tag.</a:t>
            </a:r>
            <a:endParaRPr lang="en-US" dirty="0" smtClean="0"/>
          </a:p>
          <a:p>
            <a:r>
              <a:rPr lang="en-US" dirty="0" smtClean="0">
                <a:solidFill>
                  <a:srgbClr val="FF6600"/>
                </a:solidFill>
              </a:rPr>
              <a:t>rows="" cols=""</a:t>
            </a:r>
            <a:r>
              <a:rPr lang="en-US" dirty="0" smtClean="0"/>
              <a:t> is the size of the displayed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4413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dropdown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more than line to enter data, use a </a:t>
            </a:r>
            <a:r>
              <a:rPr lang="en-US" dirty="0" err="1" smtClean="0"/>
              <a:t>textarea</a:t>
            </a: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&lt;label for="</a:t>
            </a:r>
            <a:r>
              <a:rPr lang="en-US" sz="2400" dirty="0" err="1">
                <a:solidFill>
                  <a:srgbClr val="FF6600"/>
                </a:solidFill>
              </a:rPr>
              <a:t>tn</a:t>
            </a:r>
            <a:r>
              <a:rPr lang="en-US" sz="2400" dirty="0">
                <a:solidFill>
                  <a:srgbClr val="FF6600"/>
                </a:solidFill>
              </a:rPr>
              <a:t>"&gt;Where do you live?&lt;/label&gt;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&lt;select name="town" id="</a:t>
            </a:r>
            <a:r>
              <a:rPr lang="en-US" sz="2400" dirty="0" err="1">
                <a:solidFill>
                  <a:srgbClr val="FF6600"/>
                </a:solidFill>
              </a:rPr>
              <a:t>tn</a:t>
            </a:r>
            <a:r>
              <a:rPr lang="en-US" sz="2400" dirty="0">
                <a:solidFill>
                  <a:srgbClr val="FF66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&lt;option value="</a:t>
            </a:r>
            <a:r>
              <a:rPr lang="en-US" sz="2400" dirty="0" err="1">
                <a:solidFill>
                  <a:srgbClr val="FF6600"/>
                </a:solidFill>
              </a:rPr>
              <a:t>hochiminh</a:t>
            </a:r>
            <a:r>
              <a:rPr lang="en-US" sz="2400" dirty="0">
                <a:solidFill>
                  <a:srgbClr val="FF6600"/>
                </a:solidFill>
              </a:rPr>
              <a:t>"&gt;Ho Chi Minh&lt;/option&gt;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&lt;option value="</a:t>
            </a:r>
            <a:r>
              <a:rPr lang="en-US" sz="2400" dirty="0" err="1">
                <a:solidFill>
                  <a:srgbClr val="FF6600"/>
                </a:solidFill>
              </a:rPr>
              <a:t>danang</a:t>
            </a:r>
            <a:r>
              <a:rPr lang="en-US" sz="2400" dirty="0">
                <a:solidFill>
                  <a:srgbClr val="FF6600"/>
                </a:solidFill>
              </a:rPr>
              <a:t>" selected="selected"&gt;Da Nang&lt;/option&gt;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    &lt;option value="</a:t>
            </a:r>
            <a:r>
              <a:rPr lang="en-US" sz="2400" dirty="0" err="1">
                <a:solidFill>
                  <a:srgbClr val="FF6600"/>
                </a:solidFill>
              </a:rPr>
              <a:t>hanoi</a:t>
            </a:r>
            <a:r>
              <a:rPr lang="en-US" sz="2400" dirty="0">
                <a:solidFill>
                  <a:srgbClr val="FF6600"/>
                </a:solidFill>
              </a:rPr>
              <a:t>"&gt;Ha </a:t>
            </a:r>
            <a:r>
              <a:rPr lang="en-US" sz="2400" dirty="0" err="1">
                <a:solidFill>
                  <a:srgbClr val="FF6600"/>
                </a:solidFill>
              </a:rPr>
              <a:t>Noi</a:t>
            </a:r>
            <a:r>
              <a:rPr lang="en-US" sz="2400" dirty="0">
                <a:solidFill>
                  <a:srgbClr val="FF6600"/>
                </a:solidFill>
              </a:rPr>
              <a:t>&lt;/option&gt;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&lt;/select&gt;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096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dropdown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sz="2600" dirty="0">
                <a:solidFill>
                  <a:srgbClr val="FF6600"/>
                </a:solidFill>
              </a:rPr>
              <a:t>name=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the name of the </a:t>
            </a:r>
            <a:r>
              <a:rPr lang="en-US" sz="2600" dirty="0" smtClean="0"/>
              <a:t>field</a:t>
            </a:r>
          </a:p>
          <a:p>
            <a:r>
              <a:rPr lang="en-US" sz="2600" dirty="0">
                <a:solidFill>
                  <a:srgbClr val="FF6600"/>
                </a:solidFill>
              </a:rPr>
              <a:t>id=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label reference </a:t>
            </a:r>
            <a:r>
              <a:rPr lang="en-US" sz="2600" dirty="0" smtClean="0"/>
              <a:t>string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rows="" cols=""</a:t>
            </a:r>
            <a:r>
              <a:rPr lang="en-US" sz="2600" dirty="0" smtClean="0"/>
              <a:t> is the size of the displayed text box</a:t>
            </a:r>
          </a:p>
          <a:p>
            <a:r>
              <a:rPr lang="en-US" sz="2600" dirty="0">
                <a:solidFill>
                  <a:srgbClr val="FF6600"/>
                </a:solidFill>
              </a:rPr>
              <a:t>&lt;option value="..."</a:t>
            </a:r>
            <a:r>
              <a:rPr lang="en-US" sz="2600" dirty="0"/>
              <a:t> is the actual data sent back to PHP if the option is selected.</a:t>
            </a:r>
          </a:p>
          <a:p>
            <a:r>
              <a:rPr lang="en-US" sz="2600" dirty="0">
                <a:solidFill>
                  <a:srgbClr val="FF6600"/>
                </a:solidFill>
              </a:rPr>
              <a:t>&lt;option&gt;…&lt;/option&gt;</a:t>
            </a:r>
            <a:r>
              <a:rPr lang="en-US" sz="2600" dirty="0"/>
              <a:t> is the value displayed to the user.</a:t>
            </a:r>
          </a:p>
          <a:p>
            <a:r>
              <a:rPr lang="en-US" sz="2600" dirty="0">
                <a:solidFill>
                  <a:srgbClr val="FF6600"/>
                </a:solidFill>
              </a:rPr>
              <a:t>selected="selected"</a:t>
            </a:r>
            <a:r>
              <a:rPr lang="en-US" sz="2600" dirty="0"/>
              <a:t> this option is selected by default.</a:t>
            </a:r>
          </a:p>
        </p:txBody>
      </p:sp>
    </p:spTree>
    <p:extLst>
      <p:ext uri="{BB962C8B-B14F-4D97-AF65-F5344CB8AC3E}">
        <p14:creationId xmlns:p14="http://schemas.microsoft.com/office/powerpoint/2010/main" xmlns="" val="4213448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type="radio"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name="age"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id="u30"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checked="checked"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value="under30"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&lt;label for="u30"&gt;Under 30&lt;/label&gt;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</a:t>
            </a:r>
            <a:r>
              <a:rPr lang="en-US" sz="1800" dirty="0" err="1">
                <a:solidFill>
                  <a:srgbClr val="FF6600"/>
                </a:solidFill>
              </a:rPr>
              <a:t>br</a:t>
            </a:r>
            <a:r>
              <a:rPr lang="en-US" sz="1800" dirty="0">
                <a:solidFill>
                  <a:srgbClr val="FF6600"/>
                </a:solidFill>
              </a:rPr>
              <a:t>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type="radio"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name="age"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id="</a:t>
            </a:r>
            <a:r>
              <a:rPr lang="en-US" sz="1800" dirty="0" smtClean="0">
                <a:solidFill>
                  <a:srgbClr val="FF6600"/>
                </a:solidFill>
              </a:rPr>
              <a:t>thirty40”</a:t>
            </a:r>
            <a:endParaRPr lang="en-US" sz="1800" dirty="0">
              <a:solidFill>
                <a:srgbClr val="FF66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FF6600"/>
                </a:solidFill>
              </a:rPr>
              <a:t>value</a:t>
            </a:r>
            <a:r>
              <a:rPr lang="en-US" sz="1800" dirty="0">
                <a:solidFill>
                  <a:srgbClr val="FF6600"/>
                </a:solidFill>
              </a:rPr>
              <a:t>="30to40"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&lt;label for="thirty40"&gt;30 to 40&lt;/label&gt;</a:t>
            </a:r>
            <a:endParaRPr lang="en-US" sz="18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5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sz="2600" dirty="0">
                <a:solidFill>
                  <a:srgbClr val="FF6600"/>
                </a:solidFill>
              </a:rPr>
              <a:t>name=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the name of the </a:t>
            </a:r>
            <a:r>
              <a:rPr lang="en-US" sz="2600" dirty="0" smtClean="0"/>
              <a:t>field. All radio boxes whit the same name are grouped with only one selectable at a time</a:t>
            </a:r>
          </a:p>
          <a:p>
            <a:r>
              <a:rPr lang="en-US" sz="2600" dirty="0">
                <a:solidFill>
                  <a:srgbClr val="FF6600"/>
                </a:solidFill>
              </a:rPr>
              <a:t>id=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label reference </a:t>
            </a:r>
            <a:r>
              <a:rPr lang="en-US" sz="2600" dirty="0" smtClean="0"/>
              <a:t>string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value=""</a:t>
            </a:r>
            <a:r>
              <a:rPr lang="en-US" sz="2600" dirty="0" smtClean="0"/>
              <a:t> is the actual data send back to PHP if the option is selected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selected</a:t>
            </a:r>
            <a:r>
              <a:rPr lang="en-US" sz="2600" dirty="0">
                <a:solidFill>
                  <a:srgbClr val="FF6600"/>
                </a:solidFill>
              </a:rPr>
              <a:t>="selected"</a:t>
            </a:r>
            <a:r>
              <a:rPr lang="en-US" sz="2600" dirty="0"/>
              <a:t> this option is selected by default.</a:t>
            </a:r>
          </a:p>
        </p:txBody>
      </p:sp>
    </p:spTree>
    <p:extLst>
      <p:ext uri="{BB962C8B-B14F-4D97-AF65-F5344CB8AC3E}">
        <p14:creationId xmlns:p14="http://schemas.microsoft.com/office/powerpoint/2010/main" xmlns="" val="2774755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What </a:t>
            </a:r>
            <a:r>
              <a:rPr lang="en-US" sz="1800" dirty="0" err="1">
                <a:solidFill>
                  <a:srgbClr val="FF6600"/>
                </a:solidFill>
              </a:rPr>
              <a:t>colours</a:t>
            </a:r>
            <a:r>
              <a:rPr lang="en-US" sz="1800" dirty="0">
                <a:solidFill>
                  <a:srgbClr val="FF6600"/>
                </a:solidFill>
              </a:rPr>
              <a:t> do you like? &lt;</a:t>
            </a:r>
            <a:r>
              <a:rPr lang="en-US" sz="1800" dirty="0" err="1">
                <a:solidFill>
                  <a:srgbClr val="FF6600"/>
                </a:solidFill>
              </a:rPr>
              <a:t>br</a:t>
            </a:r>
            <a:r>
              <a:rPr lang="en-US" sz="1800" dirty="0">
                <a:solidFill>
                  <a:srgbClr val="FF6600"/>
                </a:solidFill>
              </a:rPr>
              <a:t>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type="checkbox"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name="</a:t>
            </a:r>
            <a:r>
              <a:rPr lang="en-US" sz="1800" dirty="0" err="1">
                <a:solidFill>
                  <a:srgbClr val="FF6600"/>
                </a:solidFill>
              </a:rPr>
              <a:t>colour</a:t>
            </a:r>
            <a:r>
              <a:rPr lang="en-US" sz="1800" dirty="0">
                <a:solidFill>
                  <a:srgbClr val="FF6600"/>
                </a:solidFill>
              </a:rPr>
              <a:t>[]"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id="r"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checked="checked"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value="red"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&lt;label for="r"&gt;Red&lt;/label&gt;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</a:t>
            </a:r>
            <a:r>
              <a:rPr lang="en-US" sz="1800" dirty="0" err="1">
                <a:solidFill>
                  <a:srgbClr val="FF6600"/>
                </a:solidFill>
              </a:rPr>
              <a:t>br</a:t>
            </a:r>
            <a:r>
              <a:rPr lang="en-US" sz="1800" dirty="0">
                <a:solidFill>
                  <a:srgbClr val="FF6600"/>
                </a:solidFill>
              </a:rPr>
              <a:t>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&lt;input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type="checkbox"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name="</a:t>
            </a:r>
            <a:r>
              <a:rPr lang="en-US" sz="1800" dirty="0" err="1">
                <a:solidFill>
                  <a:srgbClr val="FF6600"/>
                </a:solidFill>
              </a:rPr>
              <a:t>colour</a:t>
            </a:r>
            <a:r>
              <a:rPr lang="en-US" sz="1800" dirty="0">
                <a:solidFill>
                  <a:srgbClr val="FF6600"/>
                </a:solidFill>
              </a:rPr>
              <a:t>[]"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id="b"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    value="blue"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6600"/>
                </a:solidFill>
              </a:rPr>
              <a:t>&lt;label for="b"&gt;Blue&lt;/label&gt;</a:t>
            </a:r>
            <a:endParaRPr lang="en-US" sz="18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28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Re-use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you </a:t>
            </a:r>
            <a:r>
              <a:rPr lang="en-US" dirty="0" smtClean="0"/>
              <a:t>will want to write a piece of code and re-use it several times (maybe within the same script, or maybe between different scripts).</a:t>
            </a:r>
          </a:p>
          <a:p>
            <a:r>
              <a:rPr lang="en-US" b="1" dirty="0" smtClean="0"/>
              <a:t>Functions</a:t>
            </a:r>
            <a:r>
              <a:rPr lang="en-US" dirty="0" smtClean="0"/>
              <a:t> are a very nice way to encapsulate such pieces of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22823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8229600" cy="4525963"/>
          </a:xfrm>
        </p:spPr>
        <p:txBody>
          <a:bodyPr/>
          <a:lstStyle/>
          <a:p>
            <a:r>
              <a:rPr lang="en-US" sz="2600" dirty="0">
                <a:solidFill>
                  <a:srgbClr val="FF6600"/>
                </a:solidFill>
              </a:rPr>
              <a:t>name=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the name of the </a:t>
            </a:r>
            <a:r>
              <a:rPr lang="en-US" sz="2600" dirty="0" smtClean="0"/>
              <a:t>field. Multiple checkboxes can be selected, so if the checkbox are given the same name, they will overwrite previous values. The exception is if the name is given with square brackets – an array is returned to PHP</a:t>
            </a:r>
          </a:p>
          <a:p>
            <a:r>
              <a:rPr lang="en-US" sz="2600" dirty="0">
                <a:solidFill>
                  <a:srgbClr val="FF6600"/>
                </a:solidFill>
              </a:rPr>
              <a:t>id=</a:t>
            </a:r>
            <a:r>
              <a:rPr lang="en-US" sz="2600" dirty="0" smtClean="0">
                <a:solidFill>
                  <a:srgbClr val="FF6600"/>
                </a:solidFill>
              </a:rPr>
              <a:t>""</a:t>
            </a:r>
            <a:r>
              <a:rPr lang="en-US" sz="2600" dirty="0" smtClean="0"/>
              <a:t> </a:t>
            </a:r>
            <a:r>
              <a:rPr lang="en-US" sz="2600" dirty="0"/>
              <a:t>is label reference </a:t>
            </a:r>
            <a:r>
              <a:rPr lang="en-US" sz="2600" dirty="0" smtClean="0"/>
              <a:t>string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value=""</a:t>
            </a:r>
            <a:r>
              <a:rPr lang="en-US" sz="2600" dirty="0" smtClean="0"/>
              <a:t> is the actual data send back to PHP if the option is selected</a:t>
            </a:r>
          </a:p>
          <a:p>
            <a:r>
              <a:rPr lang="en-US" sz="2600" dirty="0" smtClean="0">
                <a:solidFill>
                  <a:srgbClr val="FF6600"/>
                </a:solidFill>
              </a:rPr>
              <a:t>checked="checked"</a:t>
            </a:r>
            <a:r>
              <a:rPr lang="en-US" sz="2600" dirty="0" smtClean="0"/>
              <a:t> </a:t>
            </a:r>
            <a:r>
              <a:rPr lang="en-US" sz="2600" dirty="0"/>
              <a:t>this option is selected by default.</a:t>
            </a:r>
          </a:p>
        </p:txBody>
      </p:sp>
    </p:spTree>
    <p:extLst>
      <p:ext uri="{BB962C8B-B14F-4D97-AF65-F5344CB8AC3E}">
        <p14:creationId xmlns:p14="http://schemas.microsoft.com/office/powerpoint/2010/main" xmlns="" val="1892876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fields: Hidden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&lt;input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type="hidden"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name="</a:t>
            </a:r>
            <a:r>
              <a:rPr lang="en-US" sz="2400" dirty="0" err="1">
                <a:solidFill>
                  <a:srgbClr val="FF0000"/>
                </a:solidFill>
              </a:rPr>
              <a:t>hidden_value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value="My hidden value" /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name="..."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is the name of the field</a:t>
            </a:r>
            <a:endParaRPr lang="en-US" sz="2400" dirty="0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value="..."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is the actual data send back to PHP.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9255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submit button for the form can be created with the code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&lt;input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type="submit"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name="submit"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value="Submit" /&gt;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10785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form variables are available to PHP in the page to which they have been submitted.</a:t>
            </a:r>
          </a:p>
          <a:p>
            <a:r>
              <a:rPr lang="en-US" sz="3000" dirty="0" smtClean="0"/>
              <a:t>The variables are available in two </a:t>
            </a:r>
            <a:r>
              <a:rPr lang="en-US" sz="3000" dirty="0" err="1" smtClean="0"/>
              <a:t>superglobal</a:t>
            </a:r>
            <a:r>
              <a:rPr lang="en-US" sz="3000" dirty="0" smtClean="0"/>
              <a:t> arrays created by PHP called </a:t>
            </a:r>
            <a:r>
              <a:rPr lang="en-US" sz="3000" dirty="0" smtClean="0">
                <a:solidFill>
                  <a:srgbClr val="FF0000"/>
                </a:solidFill>
              </a:rPr>
              <a:t>$_POST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0000"/>
                </a:solidFill>
              </a:rPr>
              <a:t>$_GET</a:t>
            </a:r>
          </a:p>
        </p:txBody>
      </p:sp>
    </p:spTree>
    <p:extLst>
      <p:ext uri="{BB962C8B-B14F-4D97-AF65-F5344CB8AC3E}">
        <p14:creationId xmlns:p14="http://schemas.microsoft.com/office/powerpoint/2010/main" xmlns="" val="3273241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data from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Access submitted data in the relevant array for the submission type, using the input name as a key.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4" name="Picture 3" descr="Screen Shot 2014-07-31 at 4.5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00" y="3236141"/>
            <a:ext cx="6731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6643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Always check what has been input.</a:t>
            </a:r>
          </a:p>
          <a:p>
            <a:r>
              <a:rPr lang="en-US" sz="3000" dirty="0" smtClean="0"/>
              <a:t>Validation can be undertaken using Regular expressions or build-in PHP functions.</a:t>
            </a:r>
          </a:p>
          <a:p>
            <a:r>
              <a:rPr lang="en-US" sz="3000" dirty="0" smtClean="0"/>
              <a:t>You can define your validation functions to validate data.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75496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submitted?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We also need to check before accessing data to see if the data is submitted, use </a:t>
            </a:r>
            <a:r>
              <a:rPr lang="en-US" sz="3000" dirty="0" err="1" smtClean="0">
                <a:solidFill>
                  <a:srgbClr val="0000FF"/>
                </a:solidFill>
              </a:rPr>
              <a:t>isset</a:t>
            </a:r>
            <a:r>
              <a:rPr lang="en-US" sz="3000" dirty="0" smtClean="0">
                <a:solidFill>
                  <a:srgbClr val="0000FF"/>
                </a:solidFill>
              </a:rPr>
              <a:t>()</a:t>
            </a:r>
            <a:r>
              <a:rPr lang="en-US" sz="3000" dirty="0" smtClean="0"/>
              <a:t> function.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&lt;</a:t>
            </a:r>
            <a:r>
              <a:rPr lang="en-US" sz="3000" dirty="0">
                <a:solidFill>
                  <a:srgbClr val="FF0000"/>
                </a:solidFill>
              </a:rPr>
              <a:t>?</a:t>
            </a:r>
            <a:r>
              <a:rPr lang="en-US" sz="3000" dirty="0" err="1">
                <a:solidFill>
                  <a:srgbClr val="FF0000"/>
                </a:solidFill>
              </a:rPr>
              <a:t>php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if (</a:t>
            </a:r>
            <a:r>
              <a:rPr lang="en-US" sz="3000" dirty="0" err="1">
                <a:solidFill>
                  <a:srgbClr val="FF0000"/>
                </a:solidFill>
              </a:rPr>
              <a:t>isset</a:t>
            </a:r>
            <a:r>
              <a:rPr lang="en-US" sz="3000" dirty="0">
                <a:solidFill>
                  <a:srgbClr val="FF0000"/>
                </a:solidFill>
              </a:rPr>
              <a:t>($_POST['username'])) 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    // Perform form processing including validation...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?&gt;</a:t>
            </a:r>
            <a:endParaRPr lang="en-US" sz="3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849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How </a:t>
            </a:r>
            <a:r>
              <a:rPr lang="en-US" sz="4000" dirty="0"/>
              <a:t>to redisplay the form after submitting?</a:t>
            </a:r>
          </a:p>
        </p:txBody>
      </p:sp>
    </p:spTree>
    <p:extLst>
      <p:ext uri="{BB962C8B-B14F-4D97-AF65-F5344CB8AC3E}">
        <p14:creationId xmlns:p14="http://schemas.microsoft.com/office/powerpoint/2010/main" xmlns="" val="1969885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2" y="152400"/>
            <a:ext cx="7086600" cy="838200"/>
          </a:xfrm>
        </p:spPr>
        <p:txBody>
          <a:bodyPr/>
          <a:lstStyle/>
          <a:p>
            <a:pPr algn="ctr">
              <a:defRPr/>
            </a:pPr>
            <a:r>
              <a:rPr dirty="0"/>
              <a:t>PHP </a:t>
            </a:r>
            <a:r>
              <a:rPr dirty="0" smtClean="0"/>
              <a:t>Basics - Strings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774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PHP functions are similar to other programming languages. A function is a piece of code with takes one more input in the form of parameter and does some processing and returns a value.</a:t>
            </a:r>
          </a:p>
          <a:p>
            <a:pPr lvl="1"/>
            <a:r>
              <a:rPr lang="en-US" dirty="0" smtClean="0"/>
              <a:t>You already have seen many functions like </a:t>
            </a:r>
            <a:r>
              <a:rPr lang="en-US" b="1" dirty="0" err="1" smtClean="0"/>
              <a:t>fopen</a:t>
            </a:r>
            <a:r>
              <a:rPr lang="en-US" b="1" dirty="0" smtClean="0"/>
              <a:t>() </a:t>
            </a:r>
            <a:r>
              <a:rPr lang="en-US" dirty="0" smtClean="0"/>
              <a:t>or </a:t>
            </a:r>
            <a:r>
              <a:rPr lang="en-US" b="1" dirty="0" err="1" smtClean="0"/>
              <a:t>fclose</a:t>
            </a:r>
            <a:r>
              <a:rPr lang="en-US" b="1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etc. They are built-in functions but PHP gives you option to create your own functions as well.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1659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functions</a:t>
            </a:r>
          </a:p>
          <a:p>
            <a:pPr lvl="1"/>
            <a:r>
              <a:rPr lang="en-US" dirty="0" smtClean="0"/>
              <a:t>Build-in functions</a:t>
            </a:r>
          </a:p>
          <a:p>
            <a:pPr lvl="1"/>
            <a:r>
              <a:rPr lang="en-US" dirty="0" smtClean="0"/>
              <a:t>User defined functions</a:t>
            </a:r>
          </a:p>
          <a:p>
            <a:r>
              <a:rPr lang="en-US" dirty="0" smtClean="0"/>
              <a:t>There are two parts which should be clear to you</a:t>
            </a:r>
          </a:p>
          <a:p>
            <a:pPr lvl="1"/>
            <a:r>
              <a:rPr lang="en-US" dirty="0" smtClean="0"/>
              <a:t>Creating a PHP Function</a:t>
            </a:r>
          </a:p>
          <a:p>
            <a:pPr lvl="1"/>
            <a:r>
              <a:rPr lang="en-US" dirty="0" smtClean="0"/>
              <a:t>Calling a PHP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36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PHP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while creating a function its name should start with keyword </a:t>
            </a:r>
            <a:r>
              <a:rPr lang="en-US" b="1" dirty="0" smtClean="0"/>
              <a:t>function</a:t>
            </a:r>
            <a:r>
              <a:rPr lang="en-US" dirty="0" smtClean="0"/>
              <a:t> and all the PHP code should be put inside { and } braces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996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PHP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273" t="34890" r="42660" b="27501"/>
          <a:stretch>
            <a:fillRect/>
          </a:stretch>
        </p:blipFill>
        <p:spPr bwMode="auto">
          <a:xfrm>
            <a:off x="1222146" y="2194559"/>
            <a:ext cx="6775743" cy="348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73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html&gt;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&lt;title&gt;Writing PHP Function&lt;/title&gt;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&lt;?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Defining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function 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writeMessage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"Here is a message.";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 Calling a PHP Function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en-US" sz="1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writeMessage</a:t>
            </a: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?&gt;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</a:t>
            </a:r>
            <a:r>
              <a:rPr 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7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65880636"/>
      </p:ext>
    </p:extLst>
  </p:cSld>
  <p:clrMapOvr>
    <a:masterClrMapping/>
  </p:clrMapOvr>
</p:sld>
</file>

<file path=ppt/theme/theme1.xml><?xml version="1.0" encoding="utf-8"?>
<a:theme xmlns:a="http://schemas.openxmlformats.org/drawingml/2006/main" name="Pingo - PHP course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Pingo - PHP course.thmx</Template>
  <TotalTime>1101</TotalTime>
  <Words>2107</Words>
  <Application>Microsoft Macintosh PowerPoint</Application>
  <PresentationFormat>On-screen Show (4:3)</PresentationFormat>
  <Paragraphs>330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Pingo - PHP course</vt:lpstr>
      <vt:lpstr>Slide 1</vt:lpstr>
      <vt:lpstr>Contents</vt:lpstr>
      <vt:lpstr>PHP Functions - Problem</vt:lpstr>
      <vt:lpstr>Code Re-use</vt:lpstr>
      <vt:lpstr>PHP Functions</vt:lpstr>
      <vt:lpstr>PHP Functions</vt:lpstr>
      <vt:lpstr>Creating PHP Function</vt:lpstr>
      <vt:lpstr>Call PHP Function</vt:lpstr>
      <vt:lpstr>PHP Function</vt:lpstr>
      <vt:lpstr>PHP Functions with Parameters</vt:lpstr>
      <vt:lpstr>PHP Functions with Parameters</vt:lpstr>
      <vt:lpstr>PHP Functions with Parameters</vt:lpstr>
      <vt:lpstr>PHP Default Parameter Value</vt:lpstr>
      <vt:lpstr>PHP Default Parameter Value</vt:lpstr>
      <vt:lpstr>Passing Reference</vt:lpstr>
      <vt:lpstr>PHP Functions returning value</vt:lpstr>
      <vt:lpstr>PHP Functions returning value</vt:lpstr>
      <vt:lpstr>Notes</vt:lpstr>
      <vt:lpstr>Example</vt:lpstr>
      <vt:lpstr>Scope</vt:lpstr>
      <vt:lpstr>Scope</vt:lpstr>
      <vt:lpstr>Global variables</vt:lpstr>
      <vt:lpstr>Static variables</vt:lpstr>
      <vt:lpstr>require - include</vt:lpstr>
      <vt:lpstr>require/include</vt:lpstr>
      <vt:lpstr>Forms</vt:lpstr>
      <vt:lpstr>How forms work</vt:lpstr>
      <vt:lpstr>XHTML Form</vt:lpstr>
      <vt:lpstr>Form tags</vt:lpstr>
      <vt:lpstr>Form fields: text input</vt:lpstr>
      <vt:lpstr>Form fields: text input</vt:lpstr>
      <vt:lpstr>Form fields: password input</vt:lpstr>
      <vt:lpstr>Form fields: textarea</vt:lpstr>
      <vt:lpstr>Form fields: textarea</vt:lpstr>
      <vt:lpstr>Form fields: dropdown</vt:lpstr>
      <vt:lpstr>Form fields: dropdown</vt:lpstr>
      <vt:lpstr>Form fields: radio buttons</vt:lpstr>
      <vt:lpstr>Form fields: radio buttons</vt:lpstr>
      <vt:lpstr>Form fields: checkboxes</vt:lpstr>
      <vt:lpstr>Form fields: checkboxes</vt:lpstr>
      <vt:lpstr>Form fields: Hidden fields</vt:lpstr>
      <vt:lpstr>Submit button</vt:lpstr>
      <vt:lpstr>In PHP</vt:lpstr>
      <vt:lpstr>Access data from PHP</vt:lpstr>
      <vt:lpstr>Warning!!!</vt:lpstr>
      <vt:lpstr>Is it submitted?</vt:lpstr>
      <vt:lpstr>Practice</vt:lpstr>
      <vt:lpstr>PHP Basics - Strings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Functions – Sessions – Cookies</dc:title>
  <dc:creator>Tuan Duong</dc:creator>
  <cp:lastModifiedBy>Administrator</cp:lastModifiedBy>
  <cp:revision>105</cp:revision>
  <dcterms:created xsi:type="dcterms:W3CDTF">2014-07-30T16:28:43Z</dcterms:created>
  <dcterms:modified xsi:type="dcterms:W3CDTF">2015-01-10T11:21:11Z</dcterms:modified>
</cp:coreProperties>
</file>