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58" r:id="rId3"/>
    <p:sldId id="259" r:id="rId4"/>
    <p:sldId id="321" r:id="rId5"/>
    <p:sldId id="322" r:id="rId6"/>
    <p:sldId id="260" r:id="rId7"/>
    <p:sldId id="323" r:id="rId8"/>
    <p:sldId id="324" r:id="rId9"/>
    <p:sldId id="325" r:id="rId10"/>
    <p:sldId id="326" r:id="rId11"/>
    <p:sldId id="327" r:id="rId12"/>
    <p:sldId id="328" r:id="rId13"/>
    <p:sldId id="329" r:id="rId14"/>
    <p:sldId id="330" r:id="rId15"/>
    <p:sldId id="331" r:id="rId16"/>
    <p:sldId id="332" r:id="rId17"/>
    <p:sldId id="333" r:id="rId18"/>
    <p:sldId id="295" r:id="rId19"/>
  </p:sldIdLst>
  <p:sldSz cx="9144000" cy="6858000" type="screen4x3"/>
  <p:notesSz cx="6858000" cy="9144000"/>
  <p:defaultTextStyle>
    <a:defPPr>
      <a:defRPr lang="es-E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22C16"/>
    <a:srgbClr val="0C788E"/>
    <a:srgbClr val="006666"/>
    <a:srgbClr val="0099CC"/>
    <a:srgbClr val="660066"/>
    <a:srgbClr val="5F5F5F"/>
    <a:srgbClr val="663300"/>
    <a:srgbClr val="A8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323" autoAdjust="0"/>
    <p:restoredTop sz="94652" autoAdjust="0"/>
  </p:normalViewPr>
  <p:slideViewPr>
    <p:cSldViewPr>
      <p:cViewPr>
        <p:scale>
          <a:sx n="120" d="100"/>
          <a:sy n="120" d="100"/>
        </p:scale>
        <p:origin x="-680" y="25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notesMaster" Target="notesMasters/notesMaster1.xml"/><Relationship Id="rId21" Type="http://schemas.openxmlformats.org/officeDocument/2006/relationships/printerSettings" Target="printerSettings/printerSettings1.bin"/><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smtClean="0"/>
            </a:lvl1pPr>
          </a:lstStyle>
          <a:p>
            <a:pPr>
              <a:defRPr/>
            </a:pP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smtClean="0"/>
            </a:lvl1pPr>
          </a:lstStyle>
          <a:p>
            <a:pPr>
              <a:defRPr/>
            </a:pPr>
            <a:fld id="{D4D7B82F-B4FF-4909-B67B-56952C970070}" type="datetimeFigureOut">
              <a:rPr lang="en-US"/>
              <a:pPr>
                <a:defRPr/>
              </a:pPr>
              <a:t>10/16/14</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smtClean="0"/>
            </a:lvl1pPr>
          </a:lstStyle>
          <a:p>
            <a:pPr>
              <a:defRPr/>
            </a:pPr>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smtClean="0"/>
            </a:lvl1pPr>
          </a:lstStyle>
          <a:p>
            <a:pPr>
              <a:defRPr/>
            </a:pPr>
            <a:fld id="{F6ED70D8-3A88-4C4D-A1FB-9BD0C118FDF9}" type="slidenum">
              <a:rPr lang="en-US"/>
              <a:pPr>
                <a:defRPr/>
              </a:pPr>
              <a:t>‹#›</a:t>
            </a:fld>
            <a:endParaRPr lang="en-US" dirty="0"/>
          </a:p>
        </p:txBody>
      </p:sp>
    </p:spTree>
    <p:extLst>
      <p:ext uri="{BB962C8B-B14F-4D97-AF65-F5344CB8AC3E}">
        <p14:creationId xmlns:p14="http://schemas.microsoft.com/office/powerpoint/2010/main" val="3011739860"/>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9" Type="http://schemas.openxmlformats.org/officeDocument/2006/relationships/hyperlink" Target="http://mvccourse.telerik.com/" TargetMode="External"/><Relationship Id="rId20" Type="http://schemas.openxmlformats.org/officeDocument/2006/relationships/hyperlink" Target="http://www.nikolay.it/" TargetMode="External"/><Relationship Id="rId21" Type="http://schemas.openxmlformats.org/officeDocument/2006/relationships/hyperlink" Target="http://csharpfundamentals.telerik.com/" TargetMode="External"/><Relationship Id="rId10" Type="http://schemas.openxmlformats.org/officeDocument/2006/relationships/hyperlink" Target="http://clouddevcourse.telerik.com/" TargetMode="External"/><Relationship Id="rId11" Type="http://schemas.openxmlformats.org/officeDocument/2006/relationships/hyperlink" Target="http://www.bgcoder.com/" TargetMode="External"/><Relationship Id="rId12" Type="http://schemas.openxmlformats.org/officeDocument/2006/relationships/hyperlink" Target="http://www.nakov.com/" TargetMode="External"/><Relationship Id="rId13" Type="http://schemas.openxmlformats.org/officeDocument/2006/relationships/hyperlink" Target="http://codecourse.telerik.com/" TargetMode="External"/><Relationship Id="rId14" Type="http://schemas.openxmlformats.org/officeDocument/2006/relationships/hyperlink" Target="http://algoacademy.telerik.com/" TargetMode="External"/><Relationship Id="rId15" Type="http://schemas.openxmlformats.org/officeDocument/2006/relationships/hyperlink" Target="http://aspnetcourse.telerik.com/" TargetMode="External"/><Relationship Id="rId16" Type="http://schemas.openxmlformats.org/officeDocument/2006/relationships/hyperlink" Target="http://academy.telerik.com/" TargetMode="External"/><Relationship Id="rId17" Type="http://schemas.openxmlformats.org/officeDocument/2006/relationships/hyperlink" Target="http://mobiledevcourse.telerik.com/" TargetMode="External"/><Relationship Id="rId18" Type="http://schemas.openxmlformats.org/officeDocument/2006/relationships/hyperlink" Target="http://www.introprogramming.info/" TargetMode="External"/><Relationship Id="rId19" Type="http://schemas.openxmlformats.org/officeDocument/2006/relationships/hyperlink" Target="http://www.minkov.it/" TargetMode="External"/><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hyperlink" Target="http://forums.academy.telerik.com/" TargetMode="External"/><Relationship Id="rId4" Type="http://schemas.openxmlformats.org/officeDocument/2006/relationships/hyperlink" Target="http://kursove-uroci-knigi-obuchenie-programirane-web-design-csharp.info/" TargetMode="External"/><Relationship Id="rId5" Type="http://schemas.openxmlformats.org/officeDocument/2006/relationships/hyperlink" Target="http://www.telerik-kids.com/" TargetMode="External"/><Relationship Id="rId6" Type="http://schemas.openxmlformats.org/officeDocument/2006/relationships/hyperlink" Target="http://seocourse.telerik.com/" TargetMode="External"/><Relationship Id="rId7" Type="http://schemas.openxmlformats.org/officeDocument/2006/relationships/hyperlink" Target="http://html5course.telerik.com/" TargetMode="External"/><Relationship Id="rId8" Type="http://schemas.openxmlformats.org/officeDocument/2006/relationships/hyperlink" Target="http://schoolacademy.telerik.com/" TargetMode="Externa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s-ES" dirty="0"/>
          </a:p>
        </p:txBody>
      </p:sp>
      <p:sp>
        <p:nvSpPr>
          <p:cNvPr id="5" name="Rectangle 5"/>
          <p:cNvSpPr>
            <a:spLocks noGrp="1" noChangeArrowheads="1"/>
          </p:cNvSpPr>
          <p:nvPr>
            <p:ph type="ftr" sz="quarter" idx="11"/>
          </p:nvPr>
        </p:nvSpPr>
        <p:spPr>
          <a:ln/>
        </p:spPr>
        <p:txBody>
          <a:bodyPr/>
          <a:lstStyle>
            <a:lvl1pPr>
              <a:defRPr/>
            </a:lvl1pPr>
          </a:lstStyle>
          <a:p>
            <a:pPr>
              <a:defRPr/>
            </a:pPr>
            <a:r>
              <a:rPr lang="es-ES" dirty="0" smtClean="0"/>
              <a:t>http://pingo.edu.vn </a:t>
            </a:r>
            <a:endParaRPr lang="es-ES" dirty="0"/>
          </a:p>
        </p:txBody>
      </p:sp>
      <p:sp>
        <p:nvSpPr>
          <p:cNvPr id="6" name="Rectangle 6"/>
          <p:cNvSpPr>
            <a:spLocks noGrp="1" noChangeArrowheads="1"/>
          </p:cNvSpPr>
          <p:nvPr>
            <p:ph type="sldNum" sz="quarter" idx="12"/>
          </p:nvPr>
        </p:nvSpPr>
        <p:spPr>
          <a:ln/>
        </p:spPr>
        <p:txBody>
          <a:bodyPr/>
          <a:lstStyle>
            <a:lvl1pPr>
              <a:defRPr/>
            </a:lvl1pPr>
          </a:lstStyle>
          <a:p>
            <a:pPr>
              <a:defRPr/>
            </a:pPr>
            <a:fld id="{93F10FC7-09C4-4479-99A5-0133F346C89C}" type="slidenum">
              <a:rPr lang="es-ES"/>
              <a:pPr>
                <a:defRPr/>
              </a:pPr>
              <a:t>‹#›</a:t>
            </a:fld>
            <a:endParaRPr lang="es-E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11266" name="Picture 2"/>
          <p:cNvPicPr>
            <a:picLocks noChangeAspect="1" noChangeArrowheads="1"/>
          </p:cNvPicPr>
          <p:nvPr userDrawn="1"/>
        </p:nvPicPr>
        <p:blipFill>
          <a:blip r:embed="rId2" cstate="print"/>
          <a:srcRect/>
          <a:stretch>
            <a:fillRect/>
          </a:stretch>
        </p:blipFill>
        <p:spPr bwMode="auto">
          <a:xfrm>
            <a:off x="7858125" y="6543675"/>
            <a:ext cx="1285875" cy="314325"/>
          </a:xfrm>
          <a:prstGeom prst="rect">
            <a:avLst/>
          </a:prstGeom>
          <a:noFill/>
          <a:ln w="9525">
            <a:noFill/>
            <a:miter lim="800000"/>
            <a:headEnd/>
            <a:tailEnd/>
          </a:ln>
        </p:spPr>
      </p:pic>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s-ES" dirty="0"/>
          </a:p>
        </p:txBody>
      </p:sp>
      <p:sp>
        <p:nvSpPr>
          <p:cNvPr id="5" name="Rectangle 5"/>
          <p:cNvSpPr>
            <a:spLocks noGrp="1" noChangeArrowheads="1"/>
          </p:cNvSpPr>
          <p:nvPr>
            <p:ph type="ftr" sz="quarter" idx="11"/>
          </p:nvPr>
        </p:nvSpPr>
        <p:spPr>
          <a:ln/>
        </p:spPr>
        <p:txBody>
          <a:bodyPr/>
          <a:lstStyle>
            <a:lvl1pPr>
              <a:defRPr/>
            </a:lvl1pPr>
          </a:lstStyle>
          <a:p>
            <a:pPr>
              <a:defRPr/>
            </a:pPr>
            <a:r>
              <a:rPr lang="es-ES" dirty="0" smtClean="0"/>
              <a:t>http://pingo.edu.vn </a:t>
            </a:r>
            <a:endParaRPr lang="es-ES" dirty="0"/>
          </a:p>
        </p:txBody>
      </p:sp>
      <p:sp>
        <p:nvSpPr>
          <p:cNvPr id="6" name="Rectangle 6"/>
          <p:cNvSpPr>
            <a:spLocks noGrp="1" noChangeArrowheads="1"/>
          </p:cNvSpPr>
          <p:nvPr>
            <p:ph type="sldNum" sz="quarter" idx="12"/>
          </p:nvPr>
        </p:nvSpPr>
        <p:spPr>
          <a:ln/>
        </p:spPr>
        <p:txBody>
          <a:bodyPr/>
          <a:lstStyle>
            <a:lvl1pPr>
              <a:defRPr/>
            </a:lvl1pPr>
          </a:lstStyle>
          <a:p>
            <a:pPr>
              <a:defRPr/>
            </a:pPr>
            <a:fld id="{F12807BF-96DD-4B9F-A8A0-08477D4E39B0}" type="slidenum">
              <a:rPr lang="es-ES"/>
              <a:pPr>
                <a:defRPr/>
              </a:pPr>
              <a:t>‹#›</a:t>
            </a:fld>
            <a:endParaRPr lang="es-E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12290" name="Picture 2"/>
          <p:cNvPicPr>
            <a:picLocks noChangeAspect="1" noChangeArrowheads="1"/>
          </p:cNvPicPr>
          <p:nvPr userDrawn="1"/>
        </p:nvPicPr>
        <p:blipFill>
          <a:blip r:embed="rId2" cstate="print"/>
          <a:srcRect/>
          <a:stretch>
            <a:fillRect/>
          </a:stretch>
        </p:blipFill>
        <p:spPr bwMode="auto">
          <a:xfrm>
            <a:off x="7858125" y="6543675"/>
            <a:ext cx="1285875" cy="314325"/>
          </a:xfrm>
          <a:prstGeom prst="rect">
            <a:avLst/>
          </a:prstGeom>
          <a:noFill/>
          <a:ln w="9525">
            <a:noFill/>
            <a:miter lim="800000"/>
            <a:headEnd/>
            <a:tailEnd/>
          </a:ln>
        </p:spPr>
      </p:pic>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s-ES" dirty="0"/>
          </a:p>
        </p:txBody>
      </p:sp>
      <p:sp>
        <p:nvSpPr>
          <p:cNvPr id="5" name="Rectangle 5"/>
          <p:cNvSpPr>
            <a:spLocks noGrp="1" noChangeArrowheads="1"/>
          </p:cNvSpPr>
          <p:nvPr>
            <p:ph type="ftr" sz="quarter" idx="11"/>
          </p:nvPr>
        </p:nvSpPr>
        <p:spPr>
          <a:ln/>
        </p:spPr>
        <p:txBody>
          <a:bodyPr/>
          <a:lstStyle>
            <a:lvl1pPr>
              <a:defRPr/>
            </a:lvl1pPr>
          </a:lstStyle>
          <a:p>
            <a:pPr>
              <a:defRPr/>
            </a:pPr>
            <a:r>
              <a:rPr lang="es-ES" dirty="0" smtClean="0"/>
              <a:t>http://pingo.edu.vn </a:t>
            </a:r>
            <a:endParaRPr lang="es-ES" dirty="0"/>
          </a:p>
        </p:txBody>
      </p:sp>
      <p:sp>
        <p:nvSpPr>
          <p:cNvPr id="6" name="Rectangle 6"/>
          <p:cNvSpPr>
            <a:spLocks noGrp="1" noChangeArrowheads="1"/>
          </p:cNvSpPr>
          <p:nvPr>
            <p:ph type="sldNum" sz="quarter" idx="12"/>
          </p:nvPr>
        </p:nvSpPr>
        <p:spPr>
          <a:ln/>
        </p:spPr>
        <p:txBody>
          <a:bodyPr/>
          <a:lstStyle>
            <a:lvl1pPr>
              <a:defRPr/>
            </a:lvl1pPr>
          </a:lstStyle>
          <a:p>
            <a:pPr>
              <a:defRPr/>
            </a:pPr>
            <a:fld id="{B2F20F7C-2AF5-4E10-83C1-2F4577396360}" type="slidenum">
              <a:rPr lang="es-ES"/>
              <a:pPr>
                <a:defRPr/>
              </a:pPr>
              <a:t>‹#›</a:t>
            </a:fld>
            <a:endParaRPr lang="es-E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Questions Slide">
    <p:spTree>
      <p:nvGrpSpPr>
        <p:cNvPr id="1" name=""/>
        <p:cNvGrpSpPr/>
        <p:nvPr/>
      </p:nvGrpSpPr>
      <p:grpSpPr>
        <a:xfrm>
          <a:off x="0" y="0"/>
          <a:ext cx="0" cy="0"/>
          <a:chOff x="0" y="0"/>
          <a:chExt cx="0" cy="0"/>
        </a:xfrm>
      </p:grpSpPr>
      <p:pic>
        <p:nvPicPr>
          <p:cNvPr id="86" name="Picture 2"/>
          <p:cNvPicPr>
            <a:picLocks noChangeAspect="1" noChangeArrowheads="1"/>
          </p:cNvPicPr>
          <p:nvPr userDrawn="1"/>
        </p:nvPicPr>
        <p:blipFill>
          <a:blip r:embed="rId2" cstate="print"/>
          <a:srcRect/>
          <a:stretch>
            <a:fillRect/>
          </a:stretch>
        </p:blipFill>
        <p:spPr bwMode="auto">
          <a:xfrm>
            <a:off x="7858125" y="6543675"/>
            <a:ext cx="1285875" cy="314325"/>
          </a:xfrm>
          <a:prstGeom prst="rect">
            <a:avLst/>
          </a:prstGeom>
          <a:noFill/>
          <a:ln w="9525">
            <a:noFill/>
            <a:miter lim="800000"/>
            <a:headEnd/>
            <a:tailEnd/>
          </a:ln>
        </p:spPr>
      </p:pic>
      <p:grpSp>
        <p:nvGrpSpPr>
          <p:cNvPr id="2" name="Group 3"/>
          <p:cNvGrpSpPr/>
          <p:nvPr/>
        </p:nvGrpSpPr>
        <p:grpSpPr>
          <a:xfrm>
            <a:off x="130434" y="6373882"/>
            <a:ext cx="1816798" cy="331718"/>
            <a:chOff x="1236228" y="1523999"/>
            <a:chExt cx="4351212" cy="3261410"/>
          </a:xfrm>
          <a:noFill/>
        </p:grpSpPr>
        <p:sp>
          <p:nvSpPr>
            <p:cNvPr id="5" name="TextBox 4">
              <a:hlinkClick r:id="rId3" tooltip="Форум за програмиране и уеб дизайн - дискусии, съвети, въпроси и отговори @ Софтуерна академия на Телерик"/>
            </p:cNvPr>
            <p:cNvSpPr txBox="1"/>
            <p:nvPr/>
          </p:nvSpPr>
          <p:spPr>
            <a:xfrm flipH="1">
              <a:off x="3394420" y="1733044"/>
              <a:ext cx="1528760" cy="1210412"/>
            </a:xfrm>
            <a:prstGeom prst="rect">
              <a:avLst/>
            </a:prstGeom>
            <a:grpFill/>
          </p:spPr>
          <p:txBody>
            <a:bodyPr wrap="none">
              <a:spAutoFit/>
            </a:bodyPr>
            <a:lstStyle>
              <a:defPPr>
                <a:defRPr lang="en-US"/>
              </a:defPPr>
              <a:lvl1pPr lvl="0">
                <a:defRPr sz="1200"/>
              </a:lvl1pPr>
            </a:lstStyle>
            <a:p>
              <a:pPr>
                <a:defRPr/>
              </a:pPr>
              <a:r>
                <a:rPr lang="bg-BG" sz="200" noProof="1" smtClean="0">
                  <a:ln w="0">
                    <a:noFill/>
                  </a:ln>
                  <a:solidFill>
                    <a:schemeClr val="bg1"/>
                  </a:solidFill>
                  <a:ea typeface="+mn-ea"/>
                </a:rPr>
                <a:t>форум програмиране, форум уеб дизайн</a:t>
              </a:r>
              <a:endParaRPr lang="bg-BG" sz="200" noProof="1">
                <a:ln w="0">
                  <a:noFill/>
                </a:ln>
                <a:solidFill>
                  <a:schemeClr val="bg1"/>
                </a:solidFill>
                <a:ea typeface="+mn-ea"/>
              </a:endParaRPr>
            </a:p>
          </p:txBody>
        </p:sp>
        <p:sp>
          <p:nvSpPr>
            <p:cNvPr id="6" name="TextBox 5">
              <a:hlinkClick r:id="rId4" tooltip="Курсове и уроци по програмиране, уеб дизайн, разработка на софтуер и информационни технологии - лекции, видео уроци, обучения - безплатно"/>
            </p:cNvPr>
            <p:cNvSpPr txBox="1"/>
            <p:nvPr/>
          </p:nvSpPr>
          <p:spPr>
            <a:xfrm flipH="1">
              <a:off x="1350512" y="1528531"/>
              <a:ext cx="2008656" cy="1149887"/>
            </a:xfrm>
            <a:prstGeom prst="rect">
              <a:avLst/>
            </a:prstGeom>
            <a:grpFill/>
          </p:spPr>
          <p:txBody>
            <a:bodyPr wrap="none">
              <a:spAutoFit/>
            </a:bodyPr>
            <a:lstStyle/>
            <a:p>
              <a:pPr>
                <a:lnSpc>
                  <a:spcPct val="80000"/>
                </a:lnSpc>
                <a:defRPr/>
              </a:pPr>
              <a:r>
                <a:rPr lang="bg-BG" sz="200" noProof="1">
                  <a:ln w="0">
                    <a:noFill/>
                  </a:ln>
                  <a:solidFill>
                    <a:schemeClr val="bg1"/>
                  </a:solidFill>
                  <a:ea typeface="+mn-ea"/>
                </a:rPr>
                <a:t>курсове и уроци по програмиране, уеб дизайн – безплатно</a:t>
              </a:r>
            </a:p>
          </p:txBody>
        </p:sp>
        <p:sp>
          <p:nvSpPr>
            <p:cNvPr id="8" name="TextBox 7">
              <a:hlinkClick r:id="rId5" tooltip="Програмиране за деца - безплатно в Телерик кидс академия"/>
            </p:cNvPr>
            <p:cNvSpPr txBox="1"/>
            <p:nvPr/>
          </p:nvSpPr>
          <p:spPr>
            <a:xfrm flipH="1">
              <a:off x="1538277" y="2175145"/>
              <a:ext cx="1816697" cy="1210412"/>
            </a:xfrm>
            <a:prstGeom prst="rect">
              <a:avLst/>
            </a:prstGeom>
            <a:grpFill/>
          </p:spPr>
          <p:txBody>
            <a:bodyPr wrap="none">
              <a:spAutoFit/>
            </a:bodyPr>
            <a:lstStyle/>
            <a:p>
              <a:pPr>
                <a:defRPr/>
              </a:pPr>
              <a:r>
                <a:rPr lang="bg-BG" sz="200" noProof="1">
                  <a:ln w="0">
                    <a:noFill/>
                  </a:ln>
                  <a:solidFill>
                    <a:schemeClr val="bg1"/>
                  </a:solidFill>
                  <a:ea typeface="+mn-ea"/>
                </a:rPr>
                <a:t>програмиране за деца – безплатни курсове и уроци</a:t>
              </a:r>
            </a:p>
          </p:txBody>
        </p:sp>
        <p:sp>
          <p:nvSpPr>
            <p:cNvPr id="9" name="TextBox 8">
              <a:hlinkClick r:id="rId6" tooltip="Безплатен SEO курс - оптимизация за търсачки, уроци по SEO"/>
            </p:cNvPr>
            <p:cNvSpPr txBox="1"/>
            <p:nvPr/>
          </p:nvSpPr>
          <p:spPr>
            <a:xfrm flipH="1">
              <a:off x="1660733" y="2421354"/>
              <a:ext cx="1697683" cy="1210412"/>
            </a:xfrm>
            <a:prstGeom prst="rect">
              <a:avLst/>
            </a:prstGeom>
            <a:grpFill/>
          </p:spPr>
          <p:txBody>
            <a:bodyPr wrap="none">
              <a:spAutoFit/>
            </a:bodyPr>
            <a:lstStyle>
              <a:defPPr>
                <a:defRPr lang="en-US"/>
              </a:defPPr>
              <a:lvl1pPr lvl="0">
                <a:defRPr sz="1200"/>
              </a:lvl1pPr>
            </a:lstStyle>
            <a:p>
              <a:pPr>
                <a:defRPr/>
              </a:pPr>
              <a:r>
                <a:rPr lang="bg-BG" sz="200" noProof="1" smtClean="0">
                  <a:ln w="0">
                    <a:noFill/>
                  </a:ln>
                  <a:solidFill>
                    <a:schemeClr val="bg1"/>
                  </a:solidFill>
                  <a:ea typeface="+mn-ea"/>
                </a:rPr>
                <a:t>безплатен SEO курс - оптимизация за търсачки</a:t>
              </a:r>
              <a:endParaRPr lang="bg-BG" sz="200" noProof="1">
                <a:ln w="0">
                  <a:noFill/>
                </a:ln>
                <a:solidFill>
                  <a:schemeClr val="bg1"/>
                </a:solidFill>
                <a:ea typeface="+mn-ea"/>
              </a:endParaRPr>
            </a:p>
          </p:txBody>
        </p:sp>
        <p:sp>
          <p:nvSpPr>
            <p:cNvPr id="10" name="TextBox 9">
              <a:hlinkClick r:id="rId7" tooltip="Безплатен курс &quot;Уеб дизайн с HTML, CSS и JavaScript&quot; - уроци по правене на уеб сайтове, HTML, CSS, Photoshop, JavaScript и CMS системи"/>
            </p:cNvPr>
            <p:cNvSpPr txBox="1"/>
            <p:nvPr/>
          </p:nvSpPr>
          <p:spPr>
            <a:xfrm flipH="1">
              <a:off x="1448482" y="2878556"/>
              <a:ext cx="1908837" cy="1210412"/>
            </a:xfrm>
            <a:prstGeom prst="rect">
              <a:avLst/>
            </a:prstGeom>
            <a:grpFill/>
          </p:spPr>
          <p:txBody>
            <a:bodyPr wrap="none">
              <a:spAutoFit/>
            </a:bodyPr>
            <a:lstStyle>
              <a:defPPr>
                <a:defRPr lang="en-US"/>
              </a:defPPr>
              <a:lvl1pPr lvl="0">
                <a:defRPr sz="1200"/>
              </a:lvl1pPr>
            </a:lstStyle>
            <a:p>
              <a:pPr>
                <a:defRPr/>
              </a:pPr>
              <a:r>
                <a:rPr lang="bg-BG" sz="200" noProof="1" smtClean="0">
                  <a:ln w="0">
                    <a:noFill/>
                  </a:ln>
                  <a:solidFill>
                    <a:schemeClr val="bg1"/>
                  </a:solidFill>
                  <a:ea typeface="+mn-ea"/>
                </a:rPr>
                <a:t>уроци по уеб дизайн, HTML, CSS, JavaScript, Photoshop</a:t>
              </a:r>
              <a:endParaRPr lang="bg-BG" sz="200" noProof="1">
                <a:ln w="0">
                  <a:noFill/>
                </a:ln>
                <a:solidFill>
                  <a:schemeClr val="bg1"/>
                </a:solidFill>
                <a:ea typeface="+mn-ea"/>
              </a:endParaRPr>
            </a:p>
          </p:txBody>
        </p:sp>
        <p:sp>
          <p:nvSpPr>
            <p:cNvPr id="11" name="TextBox 10">
              <a:hlinkClick r:id="rId8" tooltip="Училищна софтуерна академия - безплатни уроци по програмиране и уеб дизайн"/>
            </p:cNvPr>
            <p:cNvSpPr txBox="1"/>
            <p:nvPr/>
          </p:nvSpPr>
          <p:spPr>
            <a:xfrm flipH="1">
              <a:off x="1636239" y="1946534"/>
              <a:ext cx="1747592" cy="1210412"/>
            </a:xfrm>
            <a:prstGeom prst="rect">
              <a:avLst/>
            </a:prstGeom>
            <a:grpFill/>
          </p:spPr>
          <p:txBody>
            <a:bodyPr wrap="none">
              <a:spAutoFit/>
            </a:bodyPr>
            <a:lstStyle/>
            <a:p>
              <a:pPr>
                <a:defRPr/>
              </a:pPr>
              <a:r>
                <a:rPr lang="bg-BG" sz="200" noProof="1">
                  <a:ln w="0">
                    <a:noFill/>
                  </a:ln>
                  <a:solidFill>
                    <a:schemeClr val="bg1"/>
                  </a:solidFill>
                  <a:ea typeface="+mn-ea"/>
                </a:rPr>
                <a:t>уроци по програмиране и уеб дизайн за ученици</a:t>
              </a:r>
            </a:p>
          </p:txBody>
        </p:sp>
        <p:sp>
          <p:nvSpPr>
            <p:cNvPr id="12" name="TextBox 11">
              <a:hlinkClick r:id="rId9" tooltip="Безплатен курс &quot;Програмиране с ASP.NET MVC&quot; - уеб технологии, бази данни, C#, .NET, ASP.NET MVC"/>
            </p:cNvPr>
            <p:cNvSpPr txBox="1"/>
            <p:nvPr/>
          </p:nvSpPr>
          <p:spPr>
            <a:xfrm flipH="1">
              <a:off x="3402824" y="2230065"/>
              <a:ext cx="1939551" cy="1210412"/>
            </a:xfrm>
            <a:prstGeom prst="rect">
              <a:avLst/>
            </a:prstGeom>
            <a:grpFill/>
          </p:spPr>
          <p:txBody>
            <a:bodyPr wrap="none">
              <a:spAutoFit/>
            </a:bodyPr>
            <a:lstStyle>
              <a:defPPr>
                <a:defRPr lang="en-US"/>
              </a:defPPr>
              <a:lvl1pPr lvl="0">
                <a:defRPr sz="1200"/>
              </a:lvl1pPr>
            </a:lstStyle>
            <a:p>
              <a:pPr>
                <a:defRPr/>
              </a:pPr>
              <a:r>
                <a:rPr lang="bg-BG" sz="200" noProof="1" smtClean="0">
                  <a:ln w="0">
                    <a:noFill/>
                  </a:ln>
                  <a:solidFill>
                    <a:schemeClr val="bg1"/>
                  </a:solidFill>
                  <a:ea typeface="+mn-ea"/>
                </a:rPr>
                <a:t>ASP.NET MVC курс – HTML, SQL, C#, .NET, ASP.NET MVC</a:t>
              </a:r>
              <a:endParaRPr lang="bg-BG" sz="200" noProof="1">
                <a:ln w="0">
                  <a:noFill/>
                </a:ln>
                <a:solidFill>
                  <a:schemeClr val="bg1"/>
                </a:solidFill>
                <a:ea typeface="+mn-ea"/>
              </a:endParaRPr>
            </a:p>
          </p:txBody>
        </p:sp>
        <p:sp>
          <p:nvSpPr>
            <p:cNvPr id="13" name="TextBox 12">
              <a:hlinkClick r:id="rId10" tooltip="Безплатен курс &quot;Разработка на софтуер в Cloud среда&quot; - AppEngine, AWS, Azure"/>
            </p:cNvPr>
            <p:cNvSpPr txBox="1"/>
            <p:nvPr/>
          </p:nvSpPr>
          <p:spPr>
            <a:xfrm flipH="1">
              <a:off x="1440310" y="3574997"/>
              <a:ext cx="1881966" cy="1210412"/>
            </a:xfrm>
            <a:prstGeom prst="rect">
              <a:avLst/>
            </a:prstGeom>
            <a:grpFill/>
          </p:spPr>
          <p:txBody>
            <a:bodyPr wrap="none">
              <a:spAutoFit/>
            </a:bodyPr>
            <a:lstStyle/>
            <a:p>
              <a:pPr>
                <a:defRPr/>
              </a:pPr>
              <a:r>
                <a:rPr lang="bg-BG" sz="200" noProof="1">
                  <a:ln w="0">
                    <a:noFill/>
                  </a:ln>
                  <a:solidFill>
                    <a:schemeClr val="bg1"/>
                  </a:solidFill>
                  <a:ea typeface="+mn-ea"/>
                </a:rPr>
                <a:t>безплатен курс "Разработка на софтуер в cloud среда"</a:t>
              </a:r>
            </a:p>
          </p:txBody>
        </p:sp>
        <p:sp>
          <p:nvSpPr>
            <p:cNvPr id="14" name="TextBox 13">
              <a:hlinkClick r:id="rId11" tooltip="BG Coder - онлайн състезателна система - тренировки за състезания по програмиране - online judge"/>
            </p:cNvPr>
            <p:cNvSpPr txBox="1"/>
            <p:nvPr/>
          </p:nvSpPr>
          <p:spPr>
            <a:xfrm flipH="1">
              <a:off x="3389110" y="1523999"/>
              <a:ext cx="1874287" cy="1210412"/>
            </a:xfrm>
            <a:prstGeom prst="rect">
              <a:avLst/>
            </a:prstGeom>
            <a:grpFill/>
          </p:spPr>
          <p:txBody>
            <a:bodyPr wrap="none">
              <a:spAutoFit/>
            </a:bodyPr>
            <a:lstStyle>
              <a:defPPr>
                <a:defRPr lang="en-US"/>
              </a:defPPr>
              <a:lvl1pPr lvl="0">
                <a:defRPr sz="1200"/>
              </a:lvl1pPr>
            </a:lstStyle>
            <a:p>
              <a:pPr>
                <a:defRPr/>
              </a:pPr>
              <a:r>
                <a:rPr lang="bg-BG" sz="200" noProof="1" smtClean="0">
                  <a:ln w="0">
                    <a:noFill/>
                  </a:ln>
                  <a:solidFill>
                    <a:schemeClr val="bg1"/>
                  </a:solidFill>
                  <a:ea typeface="+mn-ea"/>
                </a:rPr>
                <a:t>BG Coder - онлайн състезателна система - online judge</a:t>
              </a:r>
              <a:endParaRPr lang="bg-BG" sz="200" noProof="1">
                <a:ln w="0">
                  <a:noFill/>
                </a:ln>
                <a:solidFill>
                  <a:schemeClr val="bg1"/>
                </a:solidFill>
                <a:ea typeface="+mn-ea"/>
              </a:endParaRPr>
            </a:p>
          </p:txBody>
        </p:sp>
        <p:sp>
          <p:nvSpPr>
            <p:cNvPr id="15" name="TextBox 14">
              <a:hlinkClick r:id="rId12" tooltip="Светлин Наков - курсове и уроци по програмиране, уеб дизайн, книги, обучения - безплатно"/>
            </p:cNvPr>
            <p:cNvSpPr txBox="1"/>
            <p:nvPr/>
          </p:nvSpPr>
          <p:spPr>
            <a:xfrm flipH="1">
              <a:off x="1236228" y="2649965"/>
              <a:ext cx="2123831" cy="1210412"/>
            </a:xfrm>
            <a:prstGeom prst="rect">
              <a:avLst/>
            </a:prstGeom>
            <a:grpFill/>
          </p:spPr>
          <p:txBody>
            <a:bodyPr wrap="none">
              <a:spAutoFit/>
            </a:bodyPr>
            <a:lstStyle>
              <a:defPPr>
                <a:defRPr lang="en-US"/>
              </a:defPPr>
              <a:lvl1pPr lvl="0">
                <a:defRPr sz="1200"/>
              </a:lvl1pPr>
            </a:lstStyle>
            <a:p>
              <a:pPr>
                <a:defRPr/>
              </a:pPr>
              <a:r>
                <a:rPr lang="bg-BG" sz="200" noProof="1" smtClean="0">
                  <a:ln w="0">
                    <a:noFill/>
                  </a:ln>
                  <a:solidFill>
                    <a:schemeClr val="bg1"/>
                  </a:solidFill>
                  <a:ea typeface="+mn-ea"/>
                </a:rPr>
                <a:t>курсове и уроци по програмиране, книги – безплатно от Наков</a:t>
              </a:r>
              <a:endParaRPr lang="bg-BG" sz="200" noProof="1">
                <a:ln w="0">
                  <a:noFill/>
                </a:ln>
                <a:solidFill>
                  <a:schemeClr val="bg1"/>
                </a:solidFill>
                <a:ea typeface="+mn-ea"/>
              </a:endParaRPr>
            </a:p>
          </p:txBody>
        </p:sp>
        <p:sp>
          <p:nvSpPr>
            <p:cNvPr id="16" name="TextBox 15">
              <a:hlinkClick r:id="rId13" tooltip="Безплатен курс &quot;Качествен програмен код&quot;"/>
            </p:cNvPr>
            <p:cNvSpPr txBox="1"/>
            <p:nvPr/>
          </p:nvSpPr>
          <p:spPr>
            <a:xfrm flipH="1">
              <a:off x="1766855" y="3335748"/>
              <a:ext cx="1594026" cy="1210412"/>
            </a:xfrm>
            <a:prstGeom prst="rect">
              <a:avLst/>
            </a:prstGeom>
            <a:grpFill/>
          </p:spPr>
          <p:txBody>
            <a:bodyPr wrap="none">
              <a:spAutoFit/>
            </a:bodyPr>
            <a:lstStyle/>
            <a:p>
              <a:pPr>
                <a:defRPr/>
              </a:pPr>
              <a:r>
                <a:rPr lang="bg-BG" sz="200" noProof="1">
                  <a:ln w="0">
                    <a:noFill/>
                  </a:ln>
                  <a:solidFill>
                    <a:schemeClr val="bg1"/>
                  </a:solidFill>
                  <a:ea typeface="+mn-ea"/>
                </a:rPr>
                <a:t>безплатен курс "Качествен програмен код"</a:t>
              </a:r>
            </a:p>
          </p:txBody>
        </p:sp>
        <p:sp>
          <p:nvSpPr>
            <p:cNvPr id="17" name="TextBox 16">
              <a:hlinkClick r:id="rId14" tooltip="Алго академия - Академия по алгоритмично програмиране - безплатни уроци по алгоритми и структури от данни, състезателно програмиране и състезания"/>
            </p:cNvPr>
            <p:cNvSpPr txBox="1"/>
            <p:nvPr/>
          </p:nvSpPr>
          <p:spPr>
            <a:xfrm flipH="1">
              <a:off x="3407676" y="2461282"/>
              <a:ext cx="1977943" cy="1210412"/>
            </a:xfrm>
            <a:prstGeom prst="rect">
              <a:avLst/>
            </a:prstGeom>
            <a:grpFill/>
          </p:spPr>
          <p:txBody>
            <a:bodyPr wrap="none">
              <a:spAutoFit/>
            </a:bodyPr>
            <a:lstStyle>
              <a:defPPr>
                <a:defRPr lang="en-US"/>
              </a:defPPr>
              <a:lvl1pPr lvl="0">
                <a:defRPr sz="1200"/>
              </a:lvl1pPr>
            </a:lstStyle>
            <a:p>
              <a:pPr>
                <a:defRPr/>
              </a:pPr>
              <a:r>
                <a:rPr lang="bg-BG" sz="200" noProof="1" smtClean="0">
                  <a:ln w="0">
                    <a:noFill/>
                  </a:ln>
                  <a:solidFill>
                    <a:schemeClr val="bg1"/>
                  </a:solidFill>
                  <a:ea typeface="+mn-ea"/>
                </a:rPr>
                <a:t>алго академия – състезателно програмиране, състезания</a:t>
              </a:r>
              <a:endParaRPr lang="bg-BG" sz="200" noProof="1">
                <a:ln w="0">
                  <a:noFill/>
                </a:ln>
                <a:solidFill>
                  <a:schemeClr val="bg1"/>
                </a:solidFill>
                <a:ea typeface="+mn-ea"/>
              </a:endParaRPr>
            </a:p>
          </p:txBody>
        </p:sp>
        <p:sp>
          <p:nvSpPr>
            <p:cNvPr id="18" name="TextBox 17">
              <a:hlinkClick r:id="rId15" tooltip="Безплатен ASP.NET курс - уеб програмиране, бази данни, C#, .NET, ASP.NET"/>
            </p:cNvPr>
            <p:cNvSpPr txBox="1"/>
            <p:nvPr/>
          </p:nvSpPr>
          <p:spPr>
            <a:xfrm flipH="1">
              <a:off x="3406019" y="1985429"/>
              <a:ext cx="2181421" cy="1210412"/>
            </a:xfrm>
            <a:prstGeom prst="rect">
              <a:avLst/>
            </a:prstGeom>
            <a:grpFill/>
          </p:spPr>
          <p:txBody>
            <a:bodyPr wrap="none">
              <a:spAutoFit/>
            </a:bodyPr>
            <a:lstStyle>
              <a:defPPr>
                <a:defRPr lang="en-US"/>
              </a:defPPr>
              <a:lvl1pPr lvl="0">
                <a:defRPr sz="1200"/>
              </a:lvl1pPr>
            </a:lstStyle>
            <a:p>
              <a:pPr>
                <a:defRPr/>
              </a:pPr>
              <a:r>
                <a:rPr lang="bg-BG" sz="200" noProof="1" smtClean="0">
                  <a:ln w="0">
                    <a:noFill/>
                  </a:ln>
                  <a:solidFill>
                    <a:schemeClr val="bg1"/>
                  </a:solidFill>
                  <a:ea typeface="+mn-ea"/>
                </a:rPr>
                <a:t>ASP.NET курс - уеб програмиране, бази данни, C#, .NET, ASP.NET</a:t>
              </a:r>
              <a:endParaRPr lang="bg-BG" sz="200" noProof="1">
                <a:ln w="0">
                  <a:noFill/>
                </a:ln>
                <a:solidFill>
                  <a:schemeClr val="bg1"/>
                </a:solidFill>
                <a:ea typeface="+mn-ea"/>
              </a:endParaRPr>
            </a:p>
          </p:txBody>
        </p:sp>
        <p:sp>
          <p:nvSpPr>
            <p:cNvPr id="19" name="TextBox 18">
              <a:hlinkClick r:id="rId16" tooltip="Софтуерна академия на Телерик - безплатни курсове и уроци по програмиране"/>
            </p:cNvPr>
            <p:cNvSpPr txBox="1"/>
            <p:nvPr/>
          </p:nvSpPr>
          <p:spPr>
            <a:xfrm flipH="1">
              <a:off x="1504800" y="1717933"/>
              <a:ext cx="1901159" cy="1210412"/>
            </a:xfrm>
            <a:prstGeom prst="rect">
              <a:avLst/>
            </a:prstGeom>
            <a:grpFill/>
          </p:spPr>
          <p:txBody>
            <a:bodyPr wrap="none">
              <a:spAutoFit/>
            </a:bodyPr>
            <a:lstStyle>
              <a:defPPr>
                <a:defRPr lang="en-US"/>
              </a:defPPr>
              <a:lvl1pPr>
                <a:defRPr sz="1200"/>
              </a:lvl1pPr>
            </a:lstStyle>
            <a:p>
              <a:pPr>
                <a:defRPr/>
              </a:pPr>
              <a:r>
                <a:rPr lang="bg-BG" sz="200" noProof="1" smtClean="0">
                  <a:ln w="0">
                    <a:noFill/>
                  </a:ln>
                  <a:solidFill>
                    <a:schemeClr val="bg1"/>
                  </a:solidFill>
                  <a:ea typeface="+mn-ea"/>
                </a:rPr>
                <a:t>курсове и уроци по програмиране – Телерик академия</a:t>
              </a:r>
              <a:endParaRPr lang="bg-BG" sz="200" noProof="1">
                <a:ln w="0">
                  <a:noFill/>
                </a:ln>
                <a:solidFill>
                  <a:schemeClr val="bg1"/>
                </a:solidFill>
                <a:ea typeface="+mn-ea"/>
              </a:endParaRPr>
            </a:p>
          </p:txBody>
        </p:sp>
        <p:sp>
          <p:nvSpPr>
            <p:cNvPr id="20" name="TextBox 19">
              <a:hlinkClick r:id="rId17" tooltip="Безплатен курс &quot;Разработка на мобилни приложения&quot; - iPhone, Android, Windows Phone, PhoneGap, HTML5, jQuery, AJAX"/>
            </p:cNvPr>
            <p:cNvSpPr txBox="1"/>
            <p:nvPr/>
          </p:nvSpPr>
          <p:spPr>
            <a:xfrm flipH="1">
              <a:off x="3404043" y="2718405"/>
              <a:ext cx="2058568" cy="1210412"/>
            </a:xfrm>
            <a:prstGeom prst="rect">
              <a:avLst/>
            </a:prstGeom>
            <a:grpFill/>
          </p:spPr>
          <p:txBody>
            <a:bodyPr wrap="none">
              <a:spAutoFit/>
            </a:bodyPr>
            <a:lstStyle>
              <a:defPPr>
                <a:defRPr lang="en-US"/>
              </a:defPPr>
              <a:lvl1pPr lvl="0">
                <a:defRPr sz="1200"/>
              </a:lvl1pPr>
            </a:lstStyle>
            <a:p>
              <a:pPr>
                <a:defRPr/>
              </a:pPr>
              <a:r>
                <a:rPr lang="bg-BG" sz="200" noProof="1" smtClean="0">
                  <a:ln w="0">
                    <a:noFill/>
                  </a:ln>
                  <a:solidFill>
                    <a:schemeClr val="bg1"/>
                  </a:solidFill>
                  <a:ea typeface="+mn-ea"/>
                </a:rPr>
                <a:t>курс мобилни приложения с iPhone, Android, WP7, PhoneGap</a:t>
              </a:r>
              <a:endParaRPr lang="bg-BG" sz="200" noProof="1">
                <a:ln w="0">
                  <a:noFill/>
                </a:ln>
                <a:solidFill>
                  <a:schemeClr val="bg1"/>
                </a:solidFill>
                <a:ea typeface="+mn-ea"/>
              </a:endParaRPr>
            </a:p>
          </p:txBody>
        </p:sp>
        <p:sp>
          <p:nvSpPr>
            <p:cNvPr id="21" name="TextBox 20">
              <a:hlinkClick r:id="rId18" tooltip="Free C# Programming Book by Svetlin Nakov - безплатна C# книга от Светлин Наков, книга C#, книга Java, безплатна книга"/>
            </p:cNvPr>
            <p:cNvSpPr txBox="1"/>
            <p:nvPr/>
          </p:nvSpPr>
          <p:spPr>
            <a:xfrm flipH="1">
              <a:off x="1440317" y="3117785"/>
              <a:ext cx="1901159" cy="1210412"/>
            </a:xfrm>
            <a:prstGeom prst="rect">
              <a:avLst/>
            </a:prstGeom>
            <a:grpFill/>
          </p:spPr>
          <p:txBody>
            <a:bodyPr wrap="none">
              <a:spAutoFit/>
            </a:bodyPr>
            <a:lstStyle/>
            <a:p>
              <a:pPr>
                <a:defRPr/>
              </a:pPr>
              <a:r>
                <a:rPr lang="bg-BG" sz="200" noProof="1">
                  <a:ln w="0">
                    <a:noFill/>
                  </a:ln>
                  <a:solidFill>
                    <a:schemeClr val="bg1"/>
                  </a:solidFill>
                  <a:ea typeface="+mn-ea"/>
                </a:rPr>
                <a:t>free C# book, безплатна книга C#, книга Java, книга C#</a:t>
              </a:r>
            </a:p>
          </p:txBody>
        </p:sp>
        <p:sp>
          <p:nvSpPr>
            <p:cNvPr id="22" name="TextBox 21">
              <a:hlinkClick r:id="rId19" tooltip="Дончо Минков - сайт за програмиране"/>
            </p:cNvPr>
            <p:cNvSpPr txBox="1"/>
            <p:nvPr/>
          </p:nvSpPr>
          <p:spPr>
            <a:xfrm flipH="1">
              <a:off x="3401370" y="2963513"/>
              <a:ext cx="1475012" cy="1210412"/>
            </a:xfrm>
            <a:prstGeom prst="rect">
              <a:avLst/>
            </a:prstGeom>
            <a:grpFill/>
          </p:spPr>
          <p:txBody>
            <a:bodyPr wrap="none">
              <a:spAutoFit/>
            </a:bodyPr>
            <a:lstStyle>
              <a:defPPr>
                <a:defRPr lang="en-US"/>
              </a:defPPr>
              <a:lvl1pPr>
                <a:defRPr sz="1600">
                  <a:ln w="0">
                    <a:solidFill>
                      <a:schemeClr val="tx1"/>
                    </a:solidFill>
                  </a:ln>
                  <a:effectLst/>
                </a:defRPr>
              </a:lvl1pPr>
            </a:lstStyle>
            <a:p>
              <a:pPr>
                <a:defRPr/>
              </a:pPr>
              <a:r>
                <a:rPr lang="bg-BG" sz="200" noProof="1" smtClean="0">
                  <a:ln w="0">
                    <a:noFill/>
                  </a:ln>
                  <a:solidFill>
                    <a:schemeClr val="bg1"/>
                  </a:solidFill>
                  <a:ea typeface="+mn-ea"/>
                </a:rPr>
                <a:t>Дончо Минков - сайт за програмиране</a:t>
              </a:r>
              <a:endParaRPr lang="bg-BG" sz="200" noProof="1">
                <a:ln w="0">
                  <a:noFill/>
                </a:ln>
                <a:solidFill>
                  <a:schemeClr val="bg1"/>
                </a:solidFill>
                <a:ea typeface="+mn-ea"/>
              </a:endParaRPr>
            </a:p>
          </p:txBody>
        </p:sp>
        <p:sp>
          <p:nvSpPr>
            <p:cNvPr id="23" name="TextBox 22">
              <a:hlinkClick r:id="rId20" tooltip="Николай Костов - блог за програмиране"/>
            </p:cNvPr>
            <p:cNvSpPr txBox="1"/>
            <p:nvPr/>
          </p:nvSpPr>
          <p:spPr>
            <a:xfrm flipH="1">
              <a:off x="3401423" y="3217864"/>
              <a:ext cx="1513403" cy="1210412"/>
            </a:xfrm>
            <a:prstGeom prst="rect">
              <a:avLst/>
            </a:prstGeom>
            <a:grpFill/>
          </p:spPr>
          <p:txBody>
            <a:bodyPr wrap="none">
              <a:spAutoFit/>
            </a:bodyPr>
            <a:lstStyle/>
            <a:p>
              <a:pPr>
                <a:defRPr/>
              </a:pPr>
              <a:r>
                <a:rPr lang="bg-BG" sz="200" noProof="1">
                  <a:ln w="0">
                    <a:noFill/>
                  </a:ln>
                  <a:solidFill>
                    <a:schemeClr val="bg1"/>
                  </a:solidFill>
                  <a:ea typeface="+mn-ea"/>
                </a:rPr>
                <a:t>Николай Костов - блог за програмиране</a:t>
              </a:r>
            </a:p>
          </p:txBody>
        </p:sp>
        <p:sp>
          <p:nvSpPr>
            <p:cNvPr id="24" name="TextBox 23">
              <a:hlinkClick r:id="rId21" tooltip="безплатен C# курс в софтуерната академия на Наков"/>
            </p:cNvPr>
            <p:cNvSpPr txBox="1"/>
            <p:nvPr/>
          </p:nvSpPr>
          <p:spPr>
            <a:xfrm flipH="1">
              <a:off x="3398079" y="3548402"/>
              <a:ext cx="1359837" cy="1210412"/>
            </a:xfrm>
            <a:prstGeom prst="rect">
              <a:avLst/>
            </a:prstGeom>
            <a:grpFill/>
          </p:spPr>
          <p:txBody>
            <a:bodyPr wrap="none">
              <a:spAutoFit/>
            </a:bodyPr>
            <a:lstStyle>
              <a:defPPr>
                <a:defRPr lang="en-US"/>
              </a:defPPr>
              <a:lvl1pPr>
                <a:defRPr sz="1600">
                  <a:ln w="0">
                    <a:solidFill>
                      <a:schemeClr val="tx1"/>
                    </a:solidFill>
                  </a:ln>
                  <a:effectLst/>
                </a:defRPr>
              </a:lvl1pPr>
            </a:lstStyle>
            <a:p>
              <a:pPr>
                <a:defRPr/>
              </a:pPr>
              <a:r>
                <a:rPr lang="bg-BG" sz="200" noProof="1" smtClean="0">
                  <a:ln w="0">
                    <a:noFill/>
                  </a:ln>
                  <a:solidFill>
                    <a:schemeClr val="bg1"/>
                  </a:solidFill>
                  <a:ea typeface="+mn-ea"/>
                </a:rPr>
                <a:t>C# курс, програмиране, безплатно</a:t>
              </a:r>
              <a:endParaRPr lang="bg-BG" sz="200" noProof="1">
                <a:ln w="0">
                  <a:noFill/>
                </a:ln>
                <a:solidFill>
                  <a:schemeClr val="bg1"/>
                </a:solidFill>
                <a:ea typeface="+mn-ea"/>
              </a:endParaRPr>
            </a:p>
          </p:txBody>
        </p:sp>
      </p:grpSp>
      <p:sp>
        <p:nvSpPr>
          <p:cNvPr id="25" name="TextBox 24">
            <a:hlinkClick r:id="rId3" tooltip="Форум за програмиране и уеб дизайн - дискусии, съвети, въпроси и отговори @ Софтуерна академия на Телерик"/>
          </p:cNvPr>
          <p:cNvSpPr txBox="1"/>
          <p:nvPr/>
        </p:nvSpPr>
        <p:spPr>
          <a:xfrm rot="12041701" flipH="1">
            <a:off x="7472363" y="3840163"/>
            <a:ext cx="889000" cy="1570037"/>
          </a:xfrm>
          <a:prstGeom prst="rect">
            <a:avLst/>
          </a:prstGeom>
          <a:noFill/>
        </p:spPr>
        <p:txBody>
          <a:bodyPr>
            <a:spAutoFit/>
            <a:scene3d>
              <a:camera prst="orthographicFront"/>
              <a:lightRig rig="threePt" dir="t"/>
            </a:scene3d>
            <a:sp3d extrusionH="57150">
              <a:bevelT w="38100" h="38100"/>
            </a:sp3d>
          </a:bodyPr>
          <a:lstStyle/>
          <a:p>
            <a:pPr>
              <a:defRPr/>
            </a:pPr>
            <a:r>
              <a:rPr lang="en-US" sz="9600" b="1" dirty="0">
                <a:solidFill>
                  <a:schemeClr val="tx1">
                    <a:lumMod val="75000"/>
                  </a:schemeClr>
                </a:solidFill>
                <a:effectLst>
                  <a:reflection blurRad="6350" stA="55000" endA="300" endPos="45500" dir="5400000" sy="-100000" algn="bl" rotWithShape="0"/>
                </a:effectLst>
                <a:ea typeface="+mn-ea"/>
              </a:rPr>
              <a:t>?</a:t>
            </a:r>
          </a:p>
        </p:txBody>
      </p:sp>
      <p:sp>
        <p:nvSpPr>
          <p:cNvPr id="26" name="TextBox 25">
            <a:hlinkClick r:id="rId5" tooltip="Програмиране за деца - безплатно в Телерик кидс академия"/>
          </p:cNvPr>
          <p:cNvSpPr txBox="1"/>
          <p:nvPr/>
        </p:nvSpPr>
        <p:spPr>
          <a:xfrm rot="9535351" flipH="1">
            <a:off x="923386" y="1861198"/>
            <a:ext cx="673363" cy="1446550"/>
          </a:xfrm>
          <a:prstGeom prst="rect">
            <a:avLst/>
          </a:prstGeom>
          <a:noFill/>
        </p:spPr>
        <p:txBody>
          <a:bodyPr>
            <a:spAutoFit/>
            <a:scene3d>
              <a:camera prst="isometricOffAxis1Right"/>
              <a:lightRig rig="threePt" dir="t"/>
            </a:scene3d>
            <a:sp3d extrusionH="57150">
              <a:bevelT w="38100" h="38100"/>
            </a:sp3d>
          </a:bodyPr>
          <a:lstStyle/>
          <a:p>
            <a:pPr>
              <a:defRPr/>
            </a:pPr>
            <a:r>
              <a:rPr lang="en-US" sz="8800" dirty="0">
                <a:solidFill>
                  <a:schemeClr val="accent5">
                    <a:lumMod val="60000"/>
                    <a:lumOff val="40000"/>
                  </a:schemeClr>
                </a:solidFill>
                <a:effectLst>
                  <a:reflection blurRad="6350" stA="55000" endA="300" endPos="45500" dir="5400000" sy="-100000" algn="bl" rotWithShape="0"/>
                </a:effectLst>
                <a:ea typeface="+mn-ea"/>
              </a:rPr>
              <a:t>?</a:t>
            </a:r>
          </a:p>
        </p:txBody>
      </p:sp>
      <p:sp>
        <p:nvSpPr>
          <p:cNvPr id="27" name="TextBox 26">
            <a:hlinkClick r:id="rId6" tooltip="Безплатен SEO курс - оптимизация за търсачки, уроци по SEO"/>
          </p:cNvPr>
          <p:cNvSpPr txBox="1"/>
          <p:nvPr/>
        </p:nvSpPr>
        <p:spPr>
          <a:xfrm rot="16938170" flipH="1">
            <a:off x="4905823" y="966542"/>
            <a:ext cx="859648" cy="1992899"/>
          </a:xfrm>
          <a:prstGeom prst="rect">
            <a:avLst/>
          </a:prstGeom>
          <a:noFill/>
        </p:spPr>
        <p:txBody>
          <a:bodyPr>
            <a:spAutoFit/>
            <a:scene3d>
              <a:camera prst="orthographicFront"/>
              <a:lightRig rig="threePt" dir="t"/>
            </a:scene3d>
            <a:sp3d extrusionH="57150">
              <a:bevelT w="38100" h="38100"/>
            </a:sp3d>
          </a:bodyPr>
          <a:lstStyle/>
          <a:p>
            <a:pPr>
              <a:defRPr/>
            </a:pPr>
            <a:r>
              <a:rPr lang="en-US" sz="11500" b="1" dirty="0">
                <a:solidFill>
                  <a:srgbClr val="FF831D"/>
                </a:solidFill>
                <a:effectLst>
                  <a:reflection blurRad="6350" stA="55000" endA="300" endPos="45500" dir="5400000" sy="-100000" algn="bl" rotWithShape="0"/>
                </a:effectLst>
                <a:ea typeface="+mn-ea"/>
              </a:rPr>
              <a:t>?</a:t>
            </a:r>
          </a:p>
        </p:txBody>
      </p:sp>
      <p:sp>
        <p:nvSpPr>
          <p:cNvPr id="28" name="TextBox 27">
            <a:hlinkClick r:id="rId7" tooltip="Безплатен курс &quot;Уеб дизайн с HTML, CSS и JavaScript&quot; - уроци по правене на уеб сайтове, HTML, CSS, Photoshop, JavaScript и CMS системи"/>
          </p:cNvPr>
          <p:cNvSpPr txBox="1"/>
          <p:nvPr/>
        </p:nvSpPr>
        <p:spPr>
          <a:xfrm rot="19836951" flipH="1">
            <a:off x="7379010" y="1495154"/>
            <a:ext cx="949687" cy="2062103"/>
          </a:xfrm>
          <a:prstGeom prst="rect">
            <a:avLst/>
          </a:prstGeom>
          <a:noFill/>
        </p:spPr>
        <p:txBody>
          <a:bodyPr>
            <a:spAutoFit/>
            <a:scene3d>
              <a:camera prst="orthographicFront"/>
              <a:lightRig rig="glow" dir="tl">
                <a:rot lat="0" lon="0" rev="5400000"/>
              </a:lightRig>
            </a:scene3d>
            <a:sp3d contourW="12700">
              <a:bevelT w="25400" h="25400"/>
              <a:contourClr>
                <a:schemeClr val="accent6">
                  <a:shade val="73000"/>
                </a:schemeClr>
              </a:contourClr>
            </a:sp3d>
          </a:bodyPr>
          <a:lstStyle/>
          <a:p>
            <a:pPr>
              <a:defRPr/>
            </a:pPr>
            <a:r>
              <a:rPr lang="en-US" sz="128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innerShdw blurRad="63500" dist="50800" dir="8100000">
                    <a:prstClr val="black">
                      <a:alpha val="50000"/>
                    </a:prstClr>
                  </a:innerShdw>
                  <a:reflection blurRad="6350" stA="55000" endA="300" endPos="45500" dir="5400000" sy="-100000" algn="bl" rotWithShape="0"/>
                </a:effectLst>
                <a:ea typeface="+mn-ea"/>
              </a:rPr>
              <a:t>?</a:t>
            </a:r>
          </a:p>
        </p:txBody>
      </p:sp>
      <p:sp>
        <p:nvSpPr>
          <p:cNvPr id="30" name="TextBox 29">
            <a:hlinkClick r:id="rId8" tooltip="Училищна софтуерна академия - безплатни уроци по програмиране и уеб дизайн"/>
          </p:cNvPr>
          <p:cNvSpPr txBox="1"/>
          <p:nvPr/>
        </p:nvSpPr>
        <p:spPr>
          <a:xfrm rot="2233443" flipH="1">
            <a:off x="2139218" y="940065"/>
            <a:ext cx="445351" cy="954107"/>
          </a:xfrm>
          <a:prstGeom prst="rect">
            <a:avLst/>
          </a:prstGeom>
          <a:noFill/>
        </p:spPr>
        <p:txBody>
          <a:bodyPr>
            <a:spAutoFit/>
            <a:scene3d>
              <a:camera prst="perspectiveHeroicExtremeLeftFacing"/>
              <a:lightRig rig="threePt" dir="t"/>
            </a:scene3d>
            <a:sp3d extrusionH="57150">
              <a:bevelT w="38100" h="38100"/>
            </a:sp3d>
          </a:bodyPr>
          <a:lstStyle/>
          <a:p>
            <a:pPr>
              <a:defRPr/>
            </a:pPr>
            <a:r>
              <a:rPr lang="en-US" sz="5600" dirty="0">
                <a:solidFill>
                  <a:schemeClr val="tx2">
                    <a:lumMod val="75000"/>
                  </a:schemeClr>
                </a:solidFill>
                <a:effectLst>
                  <a:reflection blurRad="6350" stA="55000" endA="300" endPos="45500" dir="5400000" sy="-100000" algn="bl" rotWithShape="0"/>
                </a:effectLst>
                <a:ea typeface="+mn-ea"/>
              </a:rPr>
              <a:t>?</a:t>
            </a:r>
          </a:p>
        </p:txBody>
      </p:sp>
      <p:sp>
        <p:nvSpPr>
          <p:cNvPr id="31" name="TextBox 30">
            <a:hlinkClick r:id="rId9" tooltip="Безплатен курс &quot;Програмиране с ASP.NET MVC&quot; - уеб технологии, бази данни, C#, .NET, ASP.NET MVC"/>
          </p:cNvPr>
          <p:cNvSpPr txBox="1"/>
          <p:nvPr/>
        </p:nvSpPr>
        <p:spPr>
          <a:xfrm rot="8530737" flipH="1">
            <a:off x="4757100" y="4722613"/>
            <a:ext cx="643173" cy="1569660"/>
          </a:xfrm>
          <a:prstGeom prst="rect">
            <a:avLst/>
          </a:prstGeom>
          <a:noFill/>
        </p:spPr>
        <p:txBody>
          <a:bodyPr>
            <a:spAutoFit/>
            <a:scene3d>
              <a:camera prst="orthographicFront"/>
              <a:lightRig rig="threePt" dir="t"/>
            </a:scene3d>
            <a:sp3d extrusionH="57150">
              <a:bevelT w="38100" h="38100"/>
            </a:sp3d>
          </a:bodyPr>
          <a:lstStyle/>
          <a:p>
            <a:pPr>
              <a:defRPr/>
            </a:pPr>
            <a:r>
              <a:rPr lang="en-US" sz="9600" dirty="0">
                <a:solidFill>
                  <a:srgbClr val="FF4A37"/>
                </a:solidFill>
                <a:effectLst>
                  <a:reflection blurRad="6350" stA="60000" endA="900" endPos="60000" dist="29997" dir="5400000" sy="-100000" algn="bl" rotWithShape="0"/>
                </a:effectLst>
                <a:ea typeface="+mn-ea"/>
              </a:rPr>
              <a:t>?</a:t>
            </a:r>
          </a:p>
        </p:txBody>
      </p:sp>
      <p:sp>
        <p:nvSpPr>
          <p:cNvPr id="32" name="TextBox 31">
            <a:hlinkClick r:id="rId10" tooltip="Безплатен курс &quot;Разработка на софтуер в Cloud среда&quot; - AppEngine, AWS, Azure"/>
          </p:cNvPr>
          <p:cNvSpPr txBox="1"/>
          <p:nvPr/>
        </p:nvSpPr>
        <p:spPr>
          <a:xfrm rot="12627025" flipH="1">
            <a:off x="2910497" y="4405707"/>
            <a:ext cx="386488" cy="646331"/>
          </a:xfrm>
          <a:prstGeom prst="rect">
            <a:avLst/>
          </a:prstGeom>
          <a:noFill/>
        </p:spPr>
        <p:txBody>
          <a:bodyPr>
            <a:spAutoFit/>
            <a:scene3d>
              <a:camera prst="orthographicFront"/>
              <a:lightRig rig="threePt" dir="t"/>
            </a:scene3d>
            <a:sp3d extrusionH="57150">
              <a:bevelT w="38100" h="38100"/>
            </a:sp3d>
          </a:bodyPr>
          <a:lstStyle/>
          <a:p>
            <a:pPr>
              <a:defRPr/>
            </a:pPr>
            <a:r>
              <a:rPr lang="en-US" sz="3600" dirty="0">
                <a:solidFill>
                  <a:schemeClr val="tx2">
                    <a:lumMod val="40000"/>
                    <a:lumOff val="60000"/>
                  </a:schemeClr>
                </a:solidFill>
                <a:effectLst>
                  <a:reflection blurRad="6350" stA="55000" endA="300" endPos="45500" dir="5400000" sy="-100000" algn="bl" rotWithShape="0"/>
                </a:effectLst>
                <a:ea typeface="+mn-ea"/>
              </a:rPr>
              <a:t>?</a:t>
            </a:r>
          </a:p>
        </p:txBody>
      </p:sp>
      <p:sp>
        <p:nvSpPr>
          <p:cNvPr id="33" name="TextBox 32">
            <a:hlinkClick r:id="rId11" tooltip="BG Coder - онлайн състезателна система - тренировки за състезания по програмиране - online judge"/>
          </p:cNvPr>
          <p:cNvSpPr txBox="1"/>
          <p:nvPr/>
        </p:nvSpPr>
        <p:spPr>
          <a:xfrm rot="1186146" flipH="1">
            <a:off x="6185957" y="4125718"/>
            <a:ext cx="499379" cy="1107996"/>
          </a:xfrm>
          <a:prstGeom prst="rect">
            <a:avLst/>
          </a:prstGeom>
          <a:noFill/>
        </p:spPr>
        <p:txBody>
          <a:bodyPr>
            <a:spAutoFit/>
            <a:scene3d>
              <a:camera prst="orthographicFront"/>
              <a:lightRig rig="threePt" dir="t"/>
            </a:scene3d>
            <a:sp3d extrusionH="57150">
              <a:bevelT w="69850" h="69850" prst="divot"/>
            </a:sp3d>
          </a:bodyPr>
          <a:lstStyle/>
          <a:p>
            <a:pPr>
              <a:defRPr/>
            </a:pPr>
            <a:r>
              <a:rPr lang="en-US" sz="6600" dirty="0">
                <a:solidFill>
                  <a:srgbClr val="9966FF"/>
                </a:solidFill>
                <a:effectLst>
                  <a:reflection blurRad="6350" stA="55000" endA="300" endPos="45500" dir="5400000" sy="-100000" algn="bl" rotWithShape="0"/>
                </a:effectLst>
                <a:ea typeface="+mn-ea"/>
              </a:rPr>
              <a:t>?</a:t>
            </a:r>
          </a:p>
        </p:txBody>
      </p:sp>
      <p:sp>
        <p:nvSpPr>
          <p:cNvPr id="34" name="TextBox 33">
            <a:hlinkClick r:id="rId12" tooltip="Светлин Наков - курсове и уроци по програмиране, уеб дизайн, книги, обучения - безплатно"/>
          </p:cNvPr>
          <p:cNvSpPr txBox="1"/>
          <p:nvPr/>
        </p:nvSpPr>
        <p:spPr>
          <a:xfrm rot="19460650" flipH="1">
            <a:off x="3150206" y="1979501"/>
            <a:ext cx="489197" cy="769441"/>
          </a:xfrm>
          <a:prstGeom prst="rect">
            <a:avLst/>
          </a:prstGeom>
          <a:noFill/>
        </p:spPr>
        <p:txBody>
          <a:bodyPr>
            <a:prstTxWarp prst="textInflate">
              <a:avLst/>
            </a:prstTxWarp>
            <a:spAutoFit/>
            <a:scene3d>
              <a:camera prst="perspectiveRelaxedModerately"/>
              <a:lightRig rig="threePt" dir="t"/>
            </a:scene3d>
            <a:sp3d extrusionH="57150">
              <a:bevelT w="38100" h="38100"/>
            </a:sp3d>
          </a:bodyPr>
          <a:lstStyle/>
          <a:p>
            <a:pPr>
              <a:defRPr/>
            </a:pPr>
            <a:r>
              <a:rPr lang="en-US" sz="4400" dirty="0">
                <a:solidFill>
                  <a:srgbClr val="FF6699"/>
                </a:solidFill>
                <a:effectLst>
                  <a:reflection blurRad="6350" stA="55000" endA="300" endPos="45500" dir="5400000" sy="-100000" algn="bl" rotWithShape="0"/>
                </a:effectLst>
                <a:ea typeface="+mn-ea"/>
              </a:rPr>
              <a:t>?</a:t>
            </a:r>
          </a:p>
        </p:txBody>
      </p:sp>
      <p:sp>
        <p:nvSpPr>
          <p:cNvPr id="35" name="TextBox 34">
            <a:hlinkClick r:id="rId13" tooltip="Безплатен курс &quot;Качествен програмен код&quot;"/>
          </p:cNvPr>
          <p:cNvSpPr txBox="1"/>
          <p:nvPr/>
        </p:nvSpPr>
        <p:spPr>
          <a:xfrm rot="18277140" flipH="1">
            <a:off x="405234" y="3272336"/>
            <a:ext cx="413607" cy="646331"/>
          </a:xfrm>
          <a:prstGeom prst="rect">
            <a:avLst/>
          </a:prstGeom>
          <a:noFill/>
        </p:spPr>
        <p:txBody>
          <a:bodyPr>
            <a:spAutoFit/>
            <a:scene3d>
              <a:camera prst="orthographicFront"/>
              <a:lightRig rig="threePt" dir="t"/>
            </a:scene3d>
            <a:sp3d extrusionH="57150">
              <a:bevelT w="38100" h="38100"/>
            </a:sp3d>
          </a:bodyPr>
          <a:lstStyle/>
          <a:p>
            <a:pPr>
              <a:defRPr/>
            </a:pPr>
            <a:r>
              <a:rPr lang="en-US" sz="3600" dirty="0">
                <a:solidFill>
                  <a:schemeClr val="tx2">
                    <a:lumMod val="40000"/>
                    <a:lumOff val="60000"/>
                  </a:schemeClr>
                </a:solidFill>
                <a:effectLst>
                  <a:reflection blurRad="6350" stA="55000" endA="300" endPos="45500" dir="5400000" sy="-100000" algn="bl" rotWithShape="0"/>
                </a:effectLst>
                <a:ea typeface="+mn-ea"/>
              </a:rPr>
              <a:t>?</a:t>
            </a:r>
          </a:p>
        </p:txBody>
      </p:sp>
      <p:sp>
        <p:nvSpPr>
          <p:cNvPr id="36" name="TextBox 35">
            <a:hlinkClick r:id="rId14" tooltip="Алго академия - Академия по алгоритмично програмиране - безплатни уроци по алгоритми и структури от данни, състезателно програмиране и състезания"/>
          </p:cNvPr>
          <p:cNvSpPr txBox="1"/>
          <p:nvPr/>
        </p:nvSpPr>
        <p:spPr>
          <a:xfrm rot="18695734" flipH="1">
            <a:off x="3127407" y="5396299"/>
            <a:ext cx="548101" cy="1015663"/>
          </a:xfrm>
          <a:prstGeom prst="rect">
            <a:avLst/>
          </a:prstGeom>
          <a:noFill/>
        </p:spPr>
        <p:txBody>
          <a:bodyPr>
            <a:spAutoFit/>
          </a:bodyPr>
          <a:lstStyle/>
          <a:p>
            <a:pPr>
              <a:defRPr/>
            </a:pPr>
            <a:r>
              <a:rPr lang="en-US" sz="6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a typeface="+mn-ea"/>
              </a:rPr>
              <a:t>?</a:t>
            </a:r>
          </a:p>
        </p:txBody>
      </p:sp>
      <p:sp>
        <p:nvSpPr>
          <p:cNvPr id="37" name="TextBox 36">
            <a:hlinkClick r:id="rId15" tooltip="Безплатен ASP.NET курс - уеб програмиране, бази данни, C#, .NET, ASP.NET"/>
          </p:cNvPr>
          <p:cNvSpPr txBox="1"/>
          <p:nvPr/>
        </p:nvSpPr>
        <p:spPr>
          <a:xfrm rot="10134629" flipH="1">
            <a:off x="6730680" y="5522529"/>
            <a:ext cx="444390" cy="707886"/>
          </a:xfrm>
          <a:prstGeom prst="rect">
            <a:avLst/>
          </a:prstGeom>
          <a:noFill/>
        </p:spPr>
        <p:txBody>
          <a:bodyPr>
            <a:spAutoFit/>
            <a:scene3d>
              <a:camera prst="orthographicFront"/>
              <a:lightRig rig="threePt" dir="t"/>
            </a:scene3d>
            <a:sp3d extrusionH="57150">
              <a:bevelT w="38100" h="38100"/>
            </a:sp3d>
          </a:bodyPr>
          <a:lstStyle/>
          <a:p>
            <a:pPr>
              <a:defRPr/>
            </a:pPr>
            <a:r>
              <a:rPr lang="en-US" sz="4000" dirty="0">
                <a:solidFill>
                  <a:schemeClr val="accent4">
                    <a:lumMod val="60000"/>
                    <a:lumOff val="40000"/>
                  </a:schemeClr>
                </a:solidFill>
                <a:effectLst>
                  <a:reflection blurRad="6350" stA="55000" endA="300" endPos="45500" dir="5400000" sy="-100000" algn="bl" rotWithShape="0"/>
                </a:effectLst>
                <a:ea typeface="+mn-ea"/>
              </a:rPr>
              <a:t>?</a:t>
            </a:r>
          </a:p>
        </p:txBody>
      </p:sp>
      <p:sp>
        <p:nvSpPr>
          <p:cNvPr id="38" name="TextBox 37">
            <a:hlinkClick r:id="rId16" tooltip="Софтуерна академия на Телерик - безплатни курсове и уроци по програмиране"/>
          </p:cNvPr>
          <p:cNvSpPr txBox="1"/>
          <p:nvPr/>
        </p:nvSpPr>
        <p:spPr>
          <a:xfrm rot="12126217" flipH="1">
            <a:off x="559977" y="930479"/>
            <a:ext cx="387894" cy="707886"/>
          </a:xfrm>
          <a:prstGeom prst="rect">
            <a:avLst/>
          </a:prstGeom>
          <a:noFill/>
        </p:spPr>
        <p:txBody>
          <a:bodyPr>
            <a:spAutoFit/>
            <a:scene3d>
              <a:camera prst="orthographicFront"/>
              <a:lightRig rig="soft" dir="t">
                <a:rot lat="0" lon="0" rev="10800000"/>
              </a:lightRig>
            </a:scene3d>
            <a:sp3d>
              <a:bevelT w="27940" h="12700"/>
              <a:contourClr>
                <a:srgbClr val="DDDDDD"/>
              </a:contourClr>
            </a:sp3d>
          </a:bodyPr>
          <a:lstStyle/>
          <a:p>
            <a:pPr>
              <a:defRPr/>
            </a:pPr>
            <a:r>
              <a:rPr lang="en-US" sz="4000" b="1" spc="150" dirty="0">
                <a:ln w="11430"/>
                <a:solidFill>
                  <a:schemeClr val="accent4">
                    <a:lumMod val="60000"/>
                    <a:lumOff val="40000"/>
                  </a:schemeClr>
                </a:solidFill>
                <a:effectLst>
                  <a:outerShdw blurRad="25400" algn="tl" rotWithShape="0">
                    <a:srgbClr val="000000">
                      <a:alpha val="43000"/>
                    </a:srgbClr>
                  </a:outerShdw>
                </a:effectLst>
                <a:ea typeface="+mn-ea"/>
              </a:rPr>
              <a:t>?</a:t>
            </a:r>
          </a:p>
        </p:txBody>
      </p:sp>
      <p:sp>
        <p:nvSpPr>
          <p:cNvPr id="39" name="TextBox 38">
            <a:hlinkClick r:id="rId17" tooltip="Безплатен курс &quot;Разработка на мобилни приложения&quot; - iPhone, Android, Windows Phone, PhoneGap, HTML5, jQuery, AJAX"/>
          </p:cNvPr>
          <p:cNvSpPr txBox="1"/>
          <p:nvPr/>
        </p:nvSpPr>
        <p:spPr>
          <a:xfrm rot="20840689" flipH="1">
            <a:off x="8186733" y="5517701"/>
            <a:ext cx="357408" cy="646331"/>
          </a:xfrm>
          <a:prstGeom prst="rect">
            <a:avLst/>
          </a:prstGeom>
          <a:noFill/>
        </p:spPr>
        <p:txBody>
          <a:bodyPr>
            <a:spAutoFit/>
          </a:bodyPr>
          <a:lstStyle/>
          <a:p>
            <a:pPr>
              <a:defRPr/>
            </a:pPr>
            <a:r>
              <a:rPr lang="en-US" sz="3600" b="1" dirty="0">
                <a:ln w="19050">
                  <a:solidFill>
                    <a:schemeClr val="accent4">
                      <a:lumMod val="75000"/>
                      <a:alpha val="50000"/>
                    </a:schemeClr>
                  </a:solidFill>
                  <a:prstDash val="solid"/>
                  <a:miter lim="800000"/>
                </a:ln>
                <a:solidFill>
                  <a:schemeClr val="accent4">
                    <a:lumMod val="20000"/>
                    <a:lumOff val="80000"/>
                    <a:alpha val="25000"/>
                  </a:schemeClr>
                </a:solidFill>
                <a:effectLst>
                  <a:outerShdw blurRad="25500" dist="23000" dir="7020000" algn="tl">
                    <a:srgbClr val="000000">
                      <a:alpha val="50000"/>
                    </a:srgbClr>
                  </a:outerShdw>
                </a:effectLst>
                <a:ea typeface="+mn-ea"/>
              </a:rPr>
              <a:t>?</a:t>
            </a:r>
            <a:endParaRPr lang="en-US" sz="4000" b="1" dirty="0">
              <a:ln w="19050">
                <a:solidFill>
                  <a:schemeClr val="accent4">
                    <a:lumMod val="75000"/>
                    <a:alpha val="50000"/>
                  </a:schemeClr>
                </a:solidFill>
                <a:prstDash val="solid"/>
                <a:miter lim="800000"/>
              </a:ln>
              <a:solidFill>
                <a:schemeClr val="accent4">
                  <a:lumMod val="20000"/>
                  <a:lumOff val="80000"/>
                  <a:alpha val="25000"/>
                </a:schemeClr>
              </a:solidFill>
              <a:effectLst>
                <a:outerShdw blurRad="25500" dist="23000" dir="7020000" algn="tl">
                  <a:srgbClr val="000000">
                    <a:alpha val="50000"/>
                  </a:srgbClr>
                </a:outerShdw>
              </a:effectLst>
              <a:ea typeface="+mn-ea"/>
            </a:endParaRPr>
          </a:p>
        </p:txBody>
      </p:sp>
      <p:sp>
        <p:nvSpPr>
          <p:cNvPr id="40" name="TextBox 39">
            <a:hlinkClick r:id="rId18" tooltip="Free C# Programming Book by Svetlin Nakov - безплатна C# книга от Светлин Наков, книга C#, книга Java, безплатна книга"/>
          </p:cNvPr>
          <p:cNvSpPr txBox="1"/>
          <p:nvPr/>
        </p:nvSpPr>
        <p:spPr>
          <a:xfrm rot="15426793" flipH="1">
            <a:off x="1145826" y="4072253"/>
            <a:ext cx="369652" cy="769441"/>
          </a:xfrm>
          <a:prstGeom prst="rect">
            <a:avLst/>
          </a:prstGeom>
          <a:noFill/>
        </p:spPr>
        <p:txBody>
          <a:bodyPr>
            <a:spAutoFit/>
            <a:scene3d>
              <a:camera prst="orthographicFront"/>
              <a:lightRig rig="threePt" dir="t"/>
            </a:scene3d>
            <a:sp3d extrusionH="57150">
              <a:bevelT w="38100" h="38100"/>
            </a:sp3d>
          </a:bodyPr>
          <a:lstStyle/>
          <a:p>
            <a:pPr>
              <a:defRPr/>
            </a:pPr>
            <a:r>
              <a:rPr lang="en-US" sz="4400" dirty="0">
                <a:ln>
                  <a:solidFill>
                    <a:schemeClr val="accent2">
                      <a:lumMod val="40000"/>
                      <a:lumOff val="60000"/>
                    </a:schemeClr>
                  </a:solidFill>
                </a:ln>
                <a:solidFill>
                  <a:schemeClr val="accent6">
                    <a:lumMod val="60000"/>
                    <a:lumOff val="40000"/>
                  </a:schemeClr>
                </a:solidFill>
                <a:effectLst>
                  <a:reflection blurRad="6350" stA="55000" endA="300" endPos="45500" dir="5400000" sy="-100000" algn="bl" rotWithShape="0"/>
                </a:effectLst>
                <a:ea typeface="+mn-ea"/>
              </a:rPr>
              <a:t>?</a:t>
            </a:r>
          </a:p>
        </p:txBody>
      </p:sp>
      <p:sp>
        <p:nvSpPr>
          <p:cNvPr id="41" name="TextBox 40">
            <a:hlinkClick r:id="rId19" tooltip="Дончо Минков - сайт за програмиране"/>
          </p:cNvPr>
          <p:cNvSpPr txBox="1"/>
          <p:nvPr/>
        </p:nvSpPr>
        <p:spPr>
          <a:xfrm rot="11071760" flipH="1">
            <a:off x="6518175" y="1140358"/>
            <a:ext cx="345408" cy="523220"/>
          </a:xfrm>
          <a:prstGeom prst="rect">
            <a:avLst/>
          </a:prstGeom>
          <a:noFill/>
        </p:spPr>
        <p:txBody>
          <a:bodyPr>
            <a:spAutoFit/>
            <a:scene3d>
              <a:camera prst="orthographicFront"/>
              <a:lightRig rig="threePt" dir="t"/>
            </a:scene3d>
            <a:sp3d extrusionH="57150">
              <a:bevelT w="38100" h="38100"/>
            </a:sp3d>
          </a:bodyPr>
          <a:lstStyle/>
          <a:p>
            <a:pPr>
              <a:defRPr/>
            </a:pPr>
            <a:r>
              <a:rPr lang="en-US" sz="2800" dirty="0">
                <a:ln>
                  <a:solidFill>
                    <a:schemeClr val="tx1">
                      <a:lumMod val="75000"/>
                    </a:schemeClr>
                  </a:solidFill>
                </a:ln>
                <a:solidFill>
                  <a:schemeClr val="accent4">
                    <a:lumMod val="60000"/>
                    <a:lumOff val="40000"/>
                  </a:schemeClr>
                </a:solidFill>
                <a:effectLst>
                  <a:reflection blurRad="6350" stA="55000" endA="300" endPos="45500" dir="5400000" sy="-100000" algn="bl" rotWithShape="0"/>
                </a:effectLst>
                <a:ea typeface="+mn-ea"/>
              </a:rPr>
              <a:t>?</a:t>
            </a:r>
          </a:p>
        </p:txBody>
      </p:sp>
      <p:sp>
        <p:nvSpPr>
          <p:cNvPr id="42" name="TextBox 41">
            <a:hlinkClick r:id="rId20" tooltip="Николай Костов - блог за програмиране"/>
          </p:cNvPr>
          <p:cNvSpPr txBox="1"/>
          <p:nvPr/>
        </p:nvSpPr>
        <p:spPr>
          <a:xfrm rot="300526" flipH="1">
            <a:off x="3902297" y="1278821"/>
            <a:ext cx="345408" cy="523220"/>
          </a:xfrm>
          <a:prstGeom prst="rect">
            <a:avLst/>
          </a:prstGeom>
          <a:noFill/>
        </p:spPr>
        <p:txBody>
          <a:bodyPr>
            <a:spAutoFit/>
            <a:scene3d>
              <a:camera prst="orthographicFront"/>
              <a:lightRig rig="threePt" dir="t"/>
            </a:scene3d>
            <a:sp3d extrusionH="57150">
              <a:bevelT w="38100" h="38100"/>
            </a:sp3d>
          </a:bodyPr>
          <a:lstStyle/>
          <a:p>
            <a:pPr>
              <a:defRPr/>
            </a:pPr>
            <a:r>
              <a:rPr lang="en-US" sz="2800" b="1" dirty="0">
                <a:ln w="31550" cmpd="sng">
                  <a:solidFill>
                    <a:schemeClr val="tx2">
                      <a:lumMod val="20000"/>
                      <a:lumOff val="80000"/>
                    </a:schemeClr>
                  </a:solidFill>
                  <a:prstDash val="solid"/>
                </a:ln>
                <a:solidFill>
                  <a:schemeClr val="tx1">
                    <a:lumMod val="20000"/>
                    <a:lumOff val="80000"/>
                  </a:schemeClr>
                </a:solidFill>
                <a:effectLst>
                  <a:outerShdw blurRad="50800" dist="40000" dir="5400000" algn="tl" rotWithShape="0">
                    <a:srgbClr val="000000">
                      <a:shade val="5000"/>
                      <a:satMod val="120000"/>
                      <a:alpha val="33000"/>
                    </a:srgbClr>
                  </a:outerShdw>
                </a:effectLst>
                <a:ea typeface="+mn-ea"/>
              </a:rPr>
              <a:t>?</a:t>
            </a:r>
            <a:endParaRPr lang="en-US" sz="2800" dirty="0">
              <a:ln w="31550" cmpd="sng">
                <a:solidFill>
                  <a:schemeClr val="tx2">
                    <a:lumMod val="20000"/>
                    <a:lumOff val="80000"/>
                  </a:schemeClr>
                </a:solidFill>
                <a:prstDash val="solid"/>
              </a:ln>
              <a:solidFill>
                <a:schemeClr val="tx1">
                  <a:lumMod val="20000"/>
                  <a:lumOff val="80000"/>
                </a:schemeClr>
              </a:solidFill>
              <a:effectLst>
                <a:reflection blurRad="6350" stA="55000" endA="300" endPos="45500" dir="5400000" sy="-100000" algn="bl" rotWithShape="0"/>
              </a:effectLst>
              <a:ea typeface="+mn-ea"/>
            </a:endParaRPr>
          </a:p>
        </p:txBody>
      </p:sp>
      <p:sp>
        <p:nvSpPr>
          <p:cNvPr id="43" name="TextBox 42">
            <a:hlinkClick r:id="rId21" tooltip="C# курс - програмиране, уроци, видео, лекции от Наков"/>
          </p:cNvPr>
          <p:cNvSpPr txBox="1"/>
          <p:nvPr/>
        </p:nvSpPr>
        <p:spPr>
          <a:xfrm rot="2086872" flipH="1">
            <a:off x="8330354" y="1359227"/>
            <a:ext cx="444390" cy="584775"/>
          </a:xfrm>
          <a:prstGeom prst="rect">
            <a:avLst/>
          </a:prstGeom>
          <a:noFill/>
        </p:spPr>
        <p:txBody>
          <a:bodyPr>
            <a:spAutoFit/>
            <a:scene3d>
              <a:camera prst="orthographicFront"/>
              <a:lightRig rig="threePt" dir="t"/>
            </a:scene3d>
            <a:sp3d extrusionH="57150">
              <a:bevelT w="38100" h="38100"/>
            </a:sp3d>
          </a:bodyPr>
          <a:lstStyle/>
          <a:p>
            <a:pPr>
              <a:defRPr/>
            </a:pPr>
            <a:r>
              <a:rPr lang="en-US" sz="3200" dirty="0">
                <a:ln>
                  <a:solidFill>
                    <a:schemeClr val="accent1">
                      <a:lumMod val="40000"/>
                      <a:lumOff val="60000"/>
                    </a:schemeClr>
                  </a:solidFill>
                </a:ln>
                <a:solidFill>
                  <a:schemeClr val="accent4">
                    <a:lumMod val="60000"/>
                    <a:lumOff val="40000"/>
                  </a:schemeClr>
                </a:solidFill>
                <a:effectLst>
                  <a:reflection blurRad="6350" stA="55000" endA="300" endPos="45500" dir="5400000" sy="-100000" algn="bl" rotWithShape="0"/>
                </a:effectLst>
                <a:ea typeface="+mn-ea"/>
              </a:rPr>
              <a:t>?</a:t>
            </a:r>
          </a:p>
        </p:txBody>
      </p:sp>
      <p:sp>
        <p:nvSpPr>
          <p:cNvPr id="44" name="Rectangle 43"/>
          <p:cNvSpPr/>
          <p:nvPr/>
        </p:nvSpPr>
        <p:spPr>
          <a:xfrm>
            <a:off x="1828800" y="2903716"/>
            <a:ext cx="5486400" cy="1261884"/>
          </a:xfrm>
          <a:prstGeom prst="rect">
            <a:avLst/>
          </a:prstGeom>
        </p:spPr>
        <p:txBody>
          <a:bodyPr wrap="none" lIns="0" tIns="0" rIns="0" bIns="0" anchor="ctr">
            <a:scene3d>
              <a:camera prst="orthographicFront"/>
              <a:lightRig rig="soft" dir="t">
                <a:rot lat="0" lon="0" rev="10800000"/>
              </a:lightRig>
            </a:scene3d>
            <a:sp3d>
              <a:bevelT w="27940" h="12700"/>
              <a:contourClr>
                <a:srgbClr val="DDDDDD"/>
              </a:contourClr>
            </a:sp3d>
          </a:bodyPr>
          <a:lstStyle/>
          <a:p>
            <a:pPr algn="ctr" eaLnBrk="0" hangingPunct="0">
              <a:spcBef>
                <a:spcPts val="0"/>
              </a:spcBef>
              <a:spcAft>
                <a:spcPts val="0"/>
              </a:spcAft>
              <a:buClr>
                <a:schemeClr val="accent5">
                  <a:lumMod val="40000"/>
                  <a:lumOff val="60000"/>
                </a:schemeClr>
              </a:buClr>
              <a:buSzPct val="70000"/>
              <a:buFont typeface="Wingdings 2" pitchFamily="18" charset="2"/>
              <a:buNone/>
              <a:defRPr/>
            </a:pPr>
            <a:r>
              <a:rPr lang="en-US" sz="7600" b="1" spc="150" dirty="0">
                <a:ln w="11430"/>
                <a:solidFill>
                  <a:schemeClr val="tx1">
                    <a:lumMod val="40000"/>
                    <a:lumOff val="60000"/>
                  </a:schemeClr>
                </a:solidFill>
                <a:effectLst>
                  <a:outerShdw blurRad="25400" algn="tl" rotWithShape="0">
                    <a:srgbClr val="000000">
                      <a:alpha val="43000"/>
                    </a:srgbClr>
                  </a:outerShdw>
                </a:effectLst>
                <a:latin typeface="+mn-lt"/>
                <a:ea typeface="+mn-ea"/>
              </a:rPr>
              <a:t>Questions?</a:t>
            </a:r>
          </a:p>
        </p:txBody>
      </p:sp>
      <p:sp>
        <p:nvSpPr>
          <p:cNvPr id="45" name="TextBox 44">
            <a:hlinkClick r:id="rId4" tooltip="Курсове и уроци по програмиране, уеб дизайн, разработка на софтуер и информационни технологии - лекции, видео уроци, обучения - безплатно"/>
          </p:cNvPr>
          <p:cNvSpPr txBox="1"/>
          <p:nvPr/>
        </p:nvSpPr>
        <p:spPr>
          <a:xfrm rot="2456848" flipH="1">
            <a:off x="968763" y="4970087"/>
            <a:ext cx="859648" cy="1569660"/>
          </a:xfrm>
          <a:prstGeom prst="rect">
            <a:avLst/>
          </a:prstGeom>
          <a:noFill/>
        </p:spPr>
        <p:txBody>
          <a:bodyPr>
            <a:spAutoFit/>
            <a:scene3d>
              <a:camera prst="orthographicFront"/>
              <a:lightRig rig="threePt" dir="t"/>
            </a:scene3d>
            <a:sp3d extrusionH="57150">
              <a:bevelT w="38100" h="38100"/>
            </a:sp3d>
          </a:bodyPr>
          <a:lstStyle/>
          <a:p>
            <a:pPr>
              <a:lnSpc>
                <a:spcPct val="80000"/>
              </a:lnSpc>
              <a:defRPr/>
            </a:pPr>
            <a:r>
              <a:rPr lang="en-US" sz="12000" b="1" dirty="0">
                <a:solidFill>
                  <a:srgbClr val="FFBF8B"/>
                </a:solidFill>
                <a:effectLst>
                  <a:reflection blurRad="6350" stA="55000" endA="300" endPos="45500" dir="5400000" sy="-100000" algn="bl" rotWithShape="0"/>
                </a:effectLst>
                <a:latin typeface="Cambria" pitchFamily="18" charset="0"/>
                <a:ea typeface="+mn-ea"/>
              </a:rPr>
              <a:t>?</a:t>
            </a:r>
          </a:p>
        </p:txBody>
      </p:sp>
      <p:grpSp>
        <p:nvGrpSpPr>
          <p:cNvPr id="3" name="Group 45"/>
          <p:cNvGrpSpPr/>
          <p:nvPr userDrawn="1"/>
        </p:nvGrpSpPr>
        <p:grpSpPr>
          <a:xfrm>
            <a:off x="130434" y="6373882"/>
            <a:ext cx="1816798" cy="331718"/>
            <a:chOff x="1236228" y="1523999"/>
            <a:chExt cx="4351212" cy="3261410"/>
          </a:xfrm>
          <a:noFill/>
        </p:grpSpPr>
        <p:sp>
          <p:nvSpPr>
            <p:cNvPr id="47" name="TextBox 46">
              <a:hlinkClick r:id="rId3" tooltip="Форум за програмиране и уеб дизайн - дискусии, съвети, въпроси и отговори @ Софтуерна академия на Телерик"/>
            </p:cNvPr>
            <p:cNvSpPr txBox="1"/>
            <p:nvPr/>
          </p:nvSpPr>
          <p:spPr>
            <a:xfrm flipH="1">
              <a:off x="3394420" y="1733044"/>
              <a:ext cx="1528760" cy="1210412"/>
            </a:xfrm>
            <a:prstGeom prst="rect">
              <a:avLst/>
            </a:prstGeom>
            <a:grpFill/>
          </p:spPr>
          <p:txBody>
            <a:bodyPr wrap="none">
              <a:spAutoFit/>
            </a:bodyPr>
            <a:lstStyle>
              <a:defPPr>
                <a:defRPr lang="en-US"/>
              </a:defPPr>
              <a:lvl1pPr lvl="0">
                <a:defRPr sz="1200"/>
              </a:lvl1pPr>
            </a:lstStyle>
            <a:p>
              <a:pPr>
                <a:defRPr/>
              </a:pPr>
              <a:r>
                <a:rPr lang="bg-BG" sz="200" noProof="1" smtClean="0">
                  <a:ln w="0">
                    <a:noFill/>
                  </a:ln>
                  <a:solidFill>
                    <a:schemeClr val="bg1"/>
                  </a:solidFill>
                  <a:ea typeface="+mn-ea"/>
                </a:rPr>
                <a:t>форум програмиране, форум уеб дизайн</a:t>
              </a:r>
              <a:endParaRPr lang="bg-BG" sz="200" noProof="1">
                <a:ln w="0">
                  <a:noFill/>
                </a:ln>
                <a:solidFill>
                  <a:schemeClr val="bg1"/>
                </a:solidFill>
                <a:ea typeface="+mn-ea"/>
              </a:endParaRPr>
            </a:p>
          </p:txBody>
        </p:sp>
        <p:sp>
          <p:nvSpPr>
            <p:cNvPr id="48" name="TextBox 47">
              <a:hlinkClick r:id="rId4" tooltip="Курсове и уроци по програмиране, уеб дизайн, разработка на софтуер и информационни технологии - лекции, видео уроци, обучения - безплатно"/>
            </p:cNvPr>
            <p:cNvSpPr txBox="1"/>
            <p:nvPr/>
          </p:nvSpPr>
          <p:spPr>
            <a:xfrm flipH="1">
              <a:off x="1350512" y="1528531"/>
              <a:ext cx="2008656" cy="1149887"/>
            </a:xfrm>
            <a:prstGeom prst="rect">
              <a:avLst/>
            </a:prstGeom>
            <a:grpFill/>
          </p:spPr>
          <p:txBody>
            <a:bodyPr wrap="none">
              <a:spAutoFit/>
            </a:bodyPr>
            <a:lstStyle/>
            <a:p>
              <a:pPr>
                <a:lnSpc>
                  <a:spcPct val="80000"/>
                </a:lnSpc>
                <a:defRPr/>
              </a:pPr>
              <a:r>
                <a:rPr lang="bg-BG" sz="200" noProof="1">
                  <a:ln w="0">
                    <a:noFill/>
                  </a:ln>
                  <a:solidFill>
                    <a:schemeClr val="bg1"/>
                  </a:solidFill>
                  <a:ea typeface="+mn-ea"/>
                </a:rPr>
                <a:t>курсове и уроци по програмиране, уеб дизайн – безплатно</a:t>
              </a:r>
            </a:p>
          </p:txBody>
        </p:sp>
        <p:sp>
          <p:nvSpPr>
            <p:cNvPr id="49" name="TextBox 48">
              <a:hlinkClick r:id="rId5" tooltip="Програмиране за деца - безплатно в Телерик кидс академия"/>
            </p:cNvPr>
            <p:cNvSpPr txBox="1"/>
            <p:nvPr/>
          </p:nvSpPr>
          <p:spPr>
            <a:xfrm flipH="1">
              <a:off x="1538277" y="2175145"/>
              <a:ext cx="1816697" cy="1210412"/>
            </a:xfrm>
            <a:prstGeom prst="rect">
              <a:avLst/>
            </a:prstGeom>
            <a:grpFill/>
          </p:spPr>
          <p:txBody>
            <a:bodyPr wrap="none">
              <a:spAutoFit/>
            </a:bodyPr>
            <a:lstStyle/>
            <a:p>
              <a:pPr>
                <a:defRPr/>
              </a:pPr>
              <a:r>
                <a:rPr lang="bg-BG" sz="200" noProof="1">
                  <a:ln w="0">
                    <a:noFill/>
                  </a:ln>
                  <a:solidFill>
                    <a:schemeClr val="bg1"/>
                  </a:solidFill>
                  <a:ea typeface="+mn-ea"/>
                </a:rPr>
                <a:t>програмиране за деца – безплатни курсове и уроци</a:t>
              </a:r>
            </a:p>
          </p:txBody>
        </p:sp>
        <p:sp>
          <p:nvSpPr>
            <p:cNvPr id="50" name="TextBox 49">
              <a:hlinkClick r:id="rId6" tooltip="Безплатен SEO курс - оптимизация за търсачки, уроци по SEO"/>
            </p:cNvPr>
            <p:cNvSpPr txBox="1"/>
            <p:nvPr/>
          </p:nvSpPr>
          <p:spPr>
            <a:xfrm flipH="1">
              <a:off x="1660733" y="2421354"/>
              <a:ext cx="1697683" cy="1210412"/>
            </a:xfrm>
            <a:prstGeom prst="rect">
              <a:avLst/>
            </a:prstGeom>
            <a:grpFill/>
          </p:spPr>
          <p:txBody>
            <a:bodyPr wrap="none">
              <a:spAutoFit/>
            </a:bodyPr>
            <a:lstStyle>
              <a:defPPr>
                <a:defRPr lang="en-US"/>
              </a:defPPr>
              <a:lvl1pPr lvl="0">
                <a:defRPr sz="1200"/>
              </a:lvl1pPr>
            </a:lstStyle>
            <a:p>
              <a:pPr>
                <a:defRPr/>
              </a:pPr>
              <a:r>
                <a:rPr lang="bg-BG" sz="200" noProof="1" smtClean="0">
                  <a:ln w="0">
                    <a:noFill/>
                  </a:ln>
                  <a:solidFill>
                    <a:schemeClr val="bg1"/>
                  </a:solidFill>
                  <a:ea typeface="+mn-ea"/>
                </a:rPr>
                <a:t>безплатен SEO курс - оптимизация за търсачки</a:t>
              </a:r>
              <a:endParaRPr lang="bg-BG" sz="200" noProof="1">
                <a:ln w="0">
                  <a:noFill/>
                </a:ln>
                <a:solidFill>
                  <a:schemeClr val="bg1"/>
                </a:solidFill>
                <a:ea typeface="+mn-ea"/>
              </a:endParaRPr>
            </a:p>
          </p:txBody>
        </p:sp>
        <p:sp>
          <p:nvSpPr>
            <p:cNvPr id="51" name="TextBox 50">
              <a:hlinkClick r:id="rId7" tooltip="Безплатен курс &quot;Уеб дизайн с HTML, CSS и JavaScript&quot; - уроци по правене на уеб сайтове, HTML, CSS, Photoshop, JavaScript и CMS системи"/>
            </p:cNvPr>
            <p:cNvSpPr txBox="1"/>
            <p:nvPr/>
          </p:nvSpPr>
          <p:spPr>
            <a:xfrm flipH="1">
              <a:off x="1448482" y="2878556"/>
              <a:ext cx="1908837" cy="1210412"/>
            </a:xfrm>
            <a:prstGeom prst="rect">
              <a:avLst/>
            </a:prstGeom>
            <a:grpFill/>
          </p:spPr>
          <p:txBody>
            <a:bodyPr wrap="none">
              <a:spAutoFit/>
            </a:bodyPr>
            <a:lstStyle>
              <a:defPPr>
                <a:defRPr lang="en-US"/>
              </a:defPPr>
              <a:lvl1pPr lvl="0">
                <a:defRPr sz="1200"/>
              </a:lvl1pPr>
            </a:lstStyle>
            <a:p>
              <a:pPr>
                <a:defRPr/>
              </a:pPr>
              <a:r>
                <a:rPr lang="bg-BG" sz="200" noProof="1" smtClean="0">
                  <a:ln w="0">
                    <a:noFill/>
                  </a:ln>
                  <a:solidFill>
                    <a:schemeClr val="bg1"/>
                  </a:solidFill>
                  <a:ea typeface="+mn-ea"/>
                </a:rPr>
                <a:t>уроци по уеб дизайн, HTML, CSS, JavaScript, Photoshop</a:t>
              </a:r>
              <a:endParaRPr lang="bg-BG" sz="200" noProof="1">
                <a:ln w="0">
                  <a:noFill/>
                </a:ln>
                <a:solidFill>
                  <a:schemeClr val="bg1"/>
                </a:solidFill>
                <a:ea typeface="+mn-ea"/>
              </a:endParaRPr>
            </a:p>
          </p:txBody>
        </p:sp>
        <p:sp>
          <p:nvSpPr>
            <p:cNvPr id="52" name="TextBox 51">
              <a:hlinkClick r:id="rId8" tooltip="Училищна софтуерна академия - безплатни уроци по програмиране и уеб дизайн"/>
            </p:cNvPr>
            <p:cNvSpPr txBox="1"/>
            <p:nvPr/>
          </p:nvSpPr>
          <p:spPr>
            <a:xfrm flipH="1">
              <a:off x="1636239" y="1946534"/>
              <a:ext cx="1747592" cy="1210412"/>
            </a:xfrm>
            <a:prstGeom prst="rect">
              <a:avLst/>
            </a:prstGeom>
            <a:grpFill/>
          </p:spPr>
          <p:txBody>
            <a:bodyPr wrap="none">
              <a:spAutoFit/>
            </a:bodyPr>
            <a:lstStyle/>
            <a:p>
              <a:pPr>
                <a:defRPr/>
              </a:pPr>
              <a:r>
                <a:rPr lang="bg-BG" sz="200" noProof="1">
                  <a:ln w="0">
                    <a:noFill/>
                  </a:ln>
                  <a:solidFill>
                    <a:schemeClr val="bg1"/>
                  </a:solidFill>
                  <a:ea typeface="+mn-ea"/>
                </a:rPr>
                <a:t>уроци по програмиране и уеб дизайн за ученици</a:t>
              </a:r>
            </a:p>
          </p:txBody>
        </p:sp>
        <p:sp>
          <p:nvSpPr>
            <p:cNvPr id="53" name="TextBox 52">
              <a:hlinkClick r:id="rId9" tooltip="Безплатен курс &quot;Програмиране с ASP.NET MVC&quot; - уеб технологии, бази данни, C#, .NET, ASP.NET MVC"/>
            </p:cNvPr>
            <p:cNvSpPr txBox="1"/>
            <p:nvPr/>
          </p:nvSpPr>
          <p:spPr>
            <a:xfrm flipH="1">
              <a:off x="3402824" y="2230065"/>
              <a:ext cx="1939551" cy="1210412"/>
            </a:xfrm>
            <a:prstGeom prst="rect">
              <a:avLst/>
            </a:prstGeom>
            <a:grpFill/>
          </p:spPr>
          <p:txBody>
            <a:bodyPr wrap="none">
              <a:spAutoFit/>
            </a:bodyPr>
            <a:lstStyle>
              <a:defPPr>
                <a:defRPr lang="en-US"/>
              </a:defPPr>
              <a:lvl1pPr lvl="0">
                <a:defRPr sz="1200"/>
              </a:lvl1pPr>
            </a:lstStyle>
            <a:p>
              <a:pPr>
                <a:defRPr/>
              </a:pPr>
              <a:r>
                <a:rPr lang="bg-BG" sz="200" noProof="1" smtClean="0">
                  <a:ln w="0">
                    <a:noFill/>
                  </a:ln>
                  <a:solidFill>
                    <a:schemeClr val="bg1"/>
                  </a:solidFill>
                  <a:ea typeface="+mn-ea"/>
                </a:rPr>
                <a:t>ASP.NET MVC курс – HTML, SQL, C#, .NET, ASP.NET MVC</a:t>
              </a:r>
              <a:endParaRPr lang="bg-BG" sz="200" noProof="1">
                <a:ln w="0">
                  <a:noFill/>
                </a:ln>
                <a:solidFill>
                  <a:schemeClr val="bg1"/>
                </a:solidFill>
                <a:ea typeface="+mn-ea"/>
              </a:endParaRPr>
            </a:p>
          </p:txBody>
        </p:sp>
        <p:sp>
          <p:nvSpPr>
            <p:cNvPr id="54" name="TextBox 53">
              <a:hlinkClick r:id="rId10" tooltip="Безплатен курс &quot;Разработка на софтуер в Cloud среда&quot; - AppEngine, AWS, Azure"/>
            </p:cNvPr>
            <p:cNvSpPr txBox="1"/>
            <p:nvPr/>
          </p:nvSpPr>
          <p:spPr>
            <a:xfrm flipH="1">
              <a:off x="1440310" y="3574997"/>
              <a:ext cx="1881966" cy="1210412"/>
            </a:xfrm>
            <a:prstGeom prst="rect">
              <a:avLst/>
            </a:prstGeom>
            <a:grpFill/>
          </p:spPr>
          <p:txBody>
            <a:bodyPr wrap="none">
              <a:spAutoFit/>
            </a:bodyPr>
            <a:lstStyle/>
            <a:p>
              <a:pPr>
                <a:defRPr/>
              </a:pPr>
              <a:r>
                <a:rPr lang="bg-BG" sz="200" noProof="1">
                  <a:ln w="0">
                    <a:noFill/>
                  </a:ln>
                  <a:solidFill>
                    <a:schemeClr val="bg1"/>
                  </a:solidFill>
                  <a:ea typeface="+mn-ea"/>
                </a:rPr>
                <a:t>безплатен курс "Разработка на софтуер в cloud среда"</a:t>
              </a:r>
            </a:p>
          </p:txBody>
        </p:sp>
        <p:sp>
          <p:nvSpPr>
            <p:cNvPr id="55" name="TextBox 54">
              <a:hlinkClick r:id="rId11" tooltip="BG Coder - онлайн състезателна система - тренировки за състезания по програмиране - online judge"/>
            </p:cNvPr>
            <p:cNvSpPr txBox="1"/>
            <p:nvPr/>
          </p:nvSpPr>
          <p:spPr>
            <a:xfrm flipH="1">
              <a:off x="3389110" y="1523999"/>
              <a:ext cx="1874287" cy="1210412"/>
            </a:xfrm>
            <a:prstGeom prst="rect">
              <a:avLst/>
            </a:prstGeom>
            <a:grpFill/>
          </p:spPr>
          <p:txBody>
            <a:bodyPr wrap="none">
              <a:spAutoFit/>
            </a:bodyPr>
            <a:lstStyle>
              <a:defPPr>
                <a:defRPr lang="en-US"/>
              </a:defPPr>
              <a:lvl1pPr lvl="0">
                <a:defRPr sz="1200"/>
              </a:lvl1pPr>
            </a:lstStyle>
            <a:p>
              <a:pPr>
                <a:defRPr/>
              </a:pPr>
              <a:r>
                <a:rPr lang="bg-BG" sz="200" noProof="1" smtClean="0">
                  <a:ln w="0">
                    <a:noFill/>
                  </a:ln>
                  <a:solidFill>
                    <a:schemeClr val="bg1"/>
                  </a:solidFill>
                  <a:ea typeface="+mn-ea"/>
                </a:rPr>
                <a:t>BG Coder - онлайн състезателна система - online judge</a:t>
              </a:r>
              <a:endParaRPr lang="bg-BG" sz="200" noProof="1">
                <a:ln w="0">
                  <a:noFill/>
                </a:ln>
                <a:solidFill>
                  <a:schemeClr val="bg1"/>
                </a:solidFill>
                <a:ea typeface="+mn-ea"/>
              </a:endParaRPr>
            </a:p>
          </p:txBody>
        </p:sp>
        <p:sp>
          <p:nvSpPr>
            <p:cNvPr id="56" name="TextBox 55">
              <a:hlinkClick r:id="rId12" tooltip="Светлин Наков - курсове и уроци по програмиране, уеб дизайн, книги, обучения - безплатно"/>
            </p:cNvPr>
            <p:cNvSpPr txBox="1"/>
            <p:nvPr/>
          </p:nvSpPr>
          <p:spPr>
            <a:xfrm flipH="1">
              <a:off x="1236228" y="2649965"/>
              <a:ext cx="2123831" cy="1210412"/>
            </a:xfrm>
            <a:prstGeom prst="rect">
              <a:avLst/>
            </a:prstGeom>
            <a:grpFill/>
          </p:spPr>
          <p:txBody>
            <a:bodyPr wrap="none">
              <a:spAutoFit/>
            </a:bodyPr>
            <a:lstStyle>
              <a:defPPr>
                <a:defRPr lang="en-US"/>
              </a:defPPr>
              <a:lvl1pPr lvl="0">
                <a:defRPr sz="1200"/>
              </a:lvl1pPr>
            </a:lstStyle>
            <a:p>
              <a:pPr>
                <a:defRPr/>
              </a:pPr>
              <a:r>
                <a:rPr lang="bg-BG" sz="200" noProof="1" smtClean="0">
                  <a:ln w="0">
                    <a:noFill/>
                  </a:ln>
                  <a:solidFill>
                    <a:schemeClr val="bg1"/>
                  </a:solidFill>
                  <a:ea typeface="+mn-ea"/>
                </a:rPr>
                <a:t>курсове и уроци по програмиране, книги – безплатно от Наков</a:t>
              </a:r>
              <a:endParaRPr lang="bg-BG" sz="200" noProof="1">
                <a:ln w="0">
                  <a:noFill/>
                </a:ln>
                <a:solidFill>
                  <a:schemeClr val="bg1"/>
                </a:solidFill>
                <a:ea typeface="+mn-ea"/>
              </a:endParaRPr>
            </a:p>
          </p:txBody>
        </p:sp>
        <p:sp>
          <p:nvSpPr>
            <p:cNvPr id="57" name="TextBox 56">
              <a:hlinkClick r:id="rId13" tooltip="Безплатен курс &quot;Качествен програмен код&quot;"/>
            </p:cNvPr>
            <p:cNvSpPr txBox="1"/>
            <p:nvPr/>
          </p:nvSpPr>
          <p:spPr>
            <a:xfrm flipH="1">
              <a:off x="1766855" y="3335748"/>
              <a:ext cx="1594026" cy="1210412"/>
            </a:xfrm>
            <a:prstGeom prst="rect">
              <a:avLst/>
            </a:prstGeom>
            <a:grpFill/>
          </p:spPr>
          <p:txBody>
            <a:bodyPr wrap="none">
              <a:spAutoFit/>
            </a:bodyPr>
            <a:lstStyle/>
            <a:p>
              <a:pPr>
                <a:defRPr/>
              </a:pPr>
              <a:r>
                <a:rPr lang="bg-BG" sz="200" noProof="1">
                  <a:ln w="0">
                    <a:noFill/>
                  </a:ln>
                  <a:solidFill>
                    <a:schemeClr val="bg1"/>
                  </a:solidFill>
                  <a:ea typeface="+mn-ea"/>
                </a:rPr>
                <a:t>безплатен курс "Качествен програмен код"</a:t>
              </a:r>
            </a:p>
          </p:txBody>
        </p:sp>
        <p:sp>
          <p:nvSpPr>
            <p:cNvPr id="58" name="TextBox 57">
              <a:hlinkClick r:id="rId14" tooltip="Алго академия - Академия по алгоритмично програмиране - безплатни уроци по алгоритми и структури от данни, състезателно програмиране и състезания"/>
            </p:cNvPr>
            <p:cNvSpPr txBox="1"/>
            <p:nvPr/>
          </p:nvSpPr>
          <p:spPr>
            <a:xfrm flipH="1">
              <a:off x="3407676" y="2461282"/>
              <a:ext cx="1977943" cy="1210412"/>
            </a:xfrm>
            <a:prstGeom prst="rect">
              <a:avLst/>
            </a:prstGeom>
            <a:grpFill/>
          </p:spPr>
          <p:txBody>
            <a:bodyPr wrap="none">
              <a:spAutoFit/>
            </a:bodyPr>
            <a:lstStyle>
              <a:defPPr>
                <a:defRPr lang="en-US"/>
              </a:defPPr>
              <a:lvl1pPr lvl="0">
                <a:defRPr sz="1200"/>
              </a:lvl1pPr>
            </a:lstStyle>
            <a:p>
              <a:pPr>
                <a:defRPr/>
              </a:pPr>
              <a:r>
                <a:rPr lang="bg-BG" sz="200" noProof="1" smtClean="0">
                  <a:ln w="0">
                    <a:noFill/>
                  </a:ln>
                  <a:solidFill>
                    <a:schemeClr val="bg1"/>
                  </a:solidFill>
                  <a:ea typeface="+mn-ea"/>
                </a:rPr>
                <a:t>алго академия – състезателно програмиране, състезания</a:t>
              </a:r>
              <a:endParaRPr lang="bg-BG" sz="200" noProof="1">
                <a:ln w="0">
                  <a:noFill/>
                </a:ln>
                <a:solidFill>
                  <a:schemeClr val="bg1"/>
                </a:solidFill>
                <a:ea typeface="+mn-ea"/>
              </a:endParaRPr>
            </a:p>
          </p:txBody>
        </p:sp>
        <p:sp>
          <p:nvSpPr>
            <p:cNvPr id="59" name="TextBox 58">
              <a:hlinkClick r:id="rId15" tooltip="Безплатен ASP.NET курс - уеб програмиране, бази данни, C#, .NET, ASP.NET"/>
            </p:cNvPr>
            <p:cNvSpPr txBox="1"/>
            <p:nvPr/>
          </p:nvSpPr>
          <p:spPr>
            <a:xfrm flipH="1">
              <a:off x="3406019" y="1985429"/>
              <a:ext cx="2181421" cy="1210412"/>
            </a:xfrm>
            <a:prstGeom prst="rect">
              <a:avLst/>
            </a:prstGeom>
            <a:grpFill/>
          </p:spPr>
          <p:txBody>
            <a:bodyPr wrap="none">
              <a:spAutoFit/>
            </a:bodyPr>
            <a:lstStyle>
              <a:defPPr>
                <a:defRPr lang="en-US"/>
              </a:defPPr>
              <a:lvl1pPr lvl="0">
                <a:defRPr sz="1200"/>
              </a:lvl1pPr>
            </a:lstStyle>
            <a:p>
              <a:pPr>
                <a:defRPr/>
              </a:pPr>
              <a:r>
                <a:rPr lang="bg-BG" sz="200" noProof="1" smtClean="0">
                  <a:ln w="0">
                    <a:noFill/>
                  </a:ln>
                  <a:solidFill>
                    <a:schemeClr val="bg1"/>
                  </a:solidFill>
                  <a:ea typeface="+mn-ea"/>
                </a:rPr>
                <a:t>ASP.NET курс - уеб програмиране, бази данни, C#, .NET, ASP.NET</a:t>
              </a:r>
              <a:endParaRPr lang="bg-BG" sz="200" noProof="1">
                <a:ln w="0">
                  <a:noFill/>
                </a:ln>
                <a:solidFill>
                  <a:schemeClr val="bg1"/>
                </a:solidFill>
                <a:ea typeface="+mn-ea"/>
              </a:endParaRPr>
            </a:p>
          </p:txBody>
        </p:sp>
        <p:sp>
          <p:nvSpPr>
            <p:cNvPr id="60" name="TextBox 59">
              <a:hlinkClick r:id="rId16" tooltip="Софтуерна академия на Телерик - безплатни курсове и уроци по програмиране"/>
            </p:cNvPr>
            <p:cNvSpPr txBox="1"/>
            <p:nvPr/>
          </p:nvSpPr>
          <p:spPr>
            <a:xfrm flipH="1">
              <a:off x="1504800" y="1717933"/>
              <a:ext cx="1901159" cy="1210412"/>
            </a:xfrm>
            <a:prstGeom prst="rect">
              <a:avLst/>
            </a:prstGeom>
            <a:grpFill/>
          </p:spPr>
          <p:txBody>
            <a:bodyPr wrap="none">
              <a:spAutoFit/>
            </a:bodyPr>
            <a:lstStyle>
              <a:defPPr>
                <a:defRPr lang="en-US"/>
              </a:defPPr>
              <a:lvl1pPr>
                <a:defRPr sz="1200"/>
              </a:lvl1pPr>
            </a:lstStyle>
            <a:p>
              <a:pPr>
                <a:defRPr/>
              </a:pPr>
              <a:r>
                <a:rPr lang="bg-BG" sz="200" noProof="1" smtClean="0">
                  <a:ln w="0">
                    <a:noFill/>
                  </a:ln>
                  <a:solidFill>
                    <a:schemeClr val="bg1"/>
                  </a:solidFill>
                  <a:ea typeface="+mn-ea"/>
                </a:rPr>
                <a:t>курсове и уроци по програмиране – Телерик академия</a:t>
              </a:r>
              <a:endParaRPr lang="bg-BG" sz="200" noProof="1">
                <a:ln w="0">
                  <a:noFill/>
                </a:ln>
                <a:solidFill>
                  <a:schemeClr val="bg1"/>
                </a:solidFill>
                <a:ea typeface="+mn-ea"/>
              </a:endParaRPr>
            </a:p>
          </p:txBody>
        </p:sp>
        <p:sp>
          <p:nvSpPr>
            <p:cNvPr id="61" name="TextBox 60">
              <a:hlinkClick r:id="rId17" tooltip="Безплатен курс &quot;Разработка на мобилни приложения&quot; - iPhone, Android, Windows Phone, PhoneGap, HTML5, jQuery, AJAX"/>
            </p:cNvPr>
            <p:cNvSpPr txBox="1"/>
            <p:nvPr/>
          </p:nvSpPr>
          <p:spPr>
            <a:xfrm flipH="1">
              <a:off x="3404043" y="2718405"/>
              <a:ext cx="2058568" cy="1210412"/>
            </a:xfrm>
            <a:prstGeom prst="rect">
              <a:avLst/>
            </a:prstGeom>
            <a:grpFill/>
          </p:spPr>
          <p:txBody>
            <a:bodyPr wrap="none">
              <a:spAutoFit/>
            </a:bodyPr>
            <a:lstStyle>
              <a:defPPr>
                <a:defRPr lang="en-US"/>
              </a:defPPr>
              <a:lvl1pPr lvl="0">
                <a:defRPr sz="1200"/>
              </a:lvl1pPr>
            </a:lstStyle>
            <a:p>
              <a:pPr>
                <a:defRPr/>
              </a:pPr>
              <a:r>
                <a:rPr lang="bg-BG" sz="200" noProof="1" smtClean="0">
                  <a:ln w="0">
                    <a:noFill/>
                  </a:ln>
                  <a:solidFill>
                    <a:schemeClr val="bg1"/>
                  </a:solidFill>
                  <a:ea typeface="+mn-ea"/>
                </a:rPr>
                <a:t>курс мобилни приложения с iPhone, Android, WP7, PhoneGap</a:t>
              </a:r>
              <a:endParaRPr lang="bg-BG" sz="200" noProof="1">
                <a:ln w="0">
                  <a:noFill/>
                </a:ln>
                <a:solidFill>
                  <a:schemeClr val="bg1"/>
                </a:solidFill>
                <a:ea typeface="+mn-ea"/>
              </a:endParaRPr>
            </a:p>
          </p:txBody>
        </p:sp>
        <p:sp>
          <p:nvSpPr>
            <p:cNvPr id="62" name="TextBox 61">
              <a:hlinkClick r:id="rId18" tooltip="Free C# Programming Book by Svetlin Nakov - безплатна C# книга от Светлин Наков, книга C#, книга Java, безплатна книга"/>
            </p:cNvPr>
            <p:cNvSpPr txBox="1"/>
            <p:nvPr/>
          </p:nvSpPr>
          <p:spPr>
            <a:xfrm flipH="1">
              <a:off x="1440317" y="3117785"/>
              <a:ext cx="1901159" cy="1210412"/>
            </a:xfrm>
            <a:prstGeom prst="rect">
              <a:avLst/>
            </a:prstGeom>
            <a:grpFill/>
          </p:spPr>
          <p:txBody>
            <a:bodyPr wrap="none">
              <a:spAutoFit/>
            </a:bodyPr>
            <a:lstStyle/>
            <a:p>
              <a:pPr>
                <a:defRPr/>
              </a:pPr>
              <a:r>
                <a:rPr lang="bg-BG" sz="200" noProof="1">
                  <a:ln w="0">
                    <a:noFill/>
                  </a:ln>
                  <a:solidFill>
                    <a:schemeClr val="bg1"/>
                  </a:solidFill>
                  <a:ea typeface="+mn-ea"/>
                </a:rPr>
                <a:t>free C# book, безплатна книга C#, книга Java, книга C#</a:t>
              </a:r>
            </a:p>
          </p:txBody>
        </p:sp>
        <p:sp>
          <p:nvSpPr>
            <p:cNvPr id="63" name="TextBox 62">
              <a:hlinkClick r:id="rId19" tooltip="Дончо Минков - сайт за програмиране"/>
            </p:cNvPr>
            <p:cNvSpPr txBox="1"/>
            <p:nvPr/>
          </p:nvSpPr>
          <p:spPr>
            <a:xfrm flipH="1">
              <a:off x="3401370" y="2963513"/>
              <a:ext cx="1475012" cy="1210412"/>
            </a:xfrm>
            <a:prstGeom prst="rect">
              <a:avLst/>
            </a:prstGeom>
            <a:grpFill/>
          </p:spPr>
          <p:txBody>
            <a:bodyPr wrap="none">
              <a:spAutoFit/>
            </a:bodyPr>
            <a:lstStyle>
              <a:defPPr>
                <a:defRPr lang="en-US"/>
              </a:defPPr>
              <a:lvl1pPr>
                <a:defRPr sz="1600">
                  <a:ln w="0">
                    <a:solidFill>
                      <a:schemeClr val="tx1"/>
                    </a:solidFill>
                  </a:ln>
                  <a:effectLst/>
                </a:defRPr>
              </a:lvl1pPr>
            </a:lstStyle>
            <a:p>
              <a:pPr>
                <a:defRPr/>
              </a:pPr>
              <a:r>
                <a:rPr lang="bg-BG" sz="200" noProof="1" smtClean="0">
                  <a:ln w="0">
                    <a:noFill/>
                  </a:ln>
                  <a:solidFill>
                    <a:schemeClr val="bg1"/>
                  </a:solidFill>
                  <a:ea typeface="+mn-ea"/>
                </a:rPr>
                <a:t>Дончо Минков - сайт за програмиране</a:t>
              </a:r>
              <a:endParaRPr lang="bg-BG" sz="200" noProof="1">
                <a:ln w="0">
                  <a:noFill/>
                </a:ln>
                <a:solidFill>
                  <a:schemeClr val="bg1"/>
                </a:solidFill>
                <a:ea typeface="+mn-ea"/>
              </a:endParaRPr>
            </a:p>
          </p:txBody>
        </p:sp>
        <p:sp>
          <p:nvSpPr>
            <p:cNvPr id="64" name="TextBox 63">
              <a:hlinkClick r:id="rId20" tooltip="Николай Костов - блог за програмиране"/>
            </p:cNvPr>
            <p:cNvSpPr txBox="1"/>
            <p:nvPr/>
          </p:nvSpPr>
          <p:spPr>
            <a:xfrm flipH="1">
              <a:off x="3401423" y="3217864"/>
              <a:ext cx="1513403" cy="1210412"/>
            </a:xfrm>
            <a:prstGeom prst="rect">
              <a:avLst/>
            </a:prstGeom>
            <a:grpFill/>
          </p:spPr>
          <p:txBody>
            <a:bodyPr wrap="none">
              <a:spAutoFit/>
            </a:bodyPr>
            <a:lstStyle/>
            <a:p>
              <a:pPr>
                <a:defRPr/>
              </a:pPr>
              <a:r>
                <a:rPr lang="bg-BG" sz="200" noProof="1">
                  <a:ln w="0">
                    <a:noFill/>
                  </a:ln>
                  <a:solidFill>
                    <a:schemeClr val="bg1"/>
                  </a:solidFill>
                  <a:ea typeface="+mn-ea"/>
                </a:rPr>
                <a:t>Николай Костов - блог за програмиране</a:t>
              </a:r>
            </a:p>
          </p:txBody>
        </p:sp>
        <p:sp>
          <p:nvSpPr>
            <p:cNvPr id="65" name="TextBox 64">
              <a:hlinkClick r:id="rId21" tooltip="безплатен C# курс в софтуерната академия на Наков"/>
            </p:cNvPr>
            <p:cNvSpPr txBox="1"/>
            <p:nvPr/>
          </p:nvSpPr>
          <p:spPr>
            <a:xfrm flipH="1">
              <a:off x="3398079" y="3548402"/>
              <a:ext cx="1359837" cy="1210412"/>
            </a:xfrm>
            <a:prstGeom prst="rect">
              <a:avLst/>
            </a:prstGeom>
            <a:grpFill/>
          </p:spPr>
          <p:txBody>
            <a:bodyPr wrap="none">
              <a:spAutoFit/>
            </a:bodyPr>
            <a:lstStyle>
              <a:defPPr>
                <a:defRPr lang="en-US"/>
              </a:defPPr>
              <a:lvl1pPr>
                <a:defRPr sz="1600">
                  <a:ln w="0">
                    <a:solidFill>
                      <a:schemeClr val="tx1"/>
                    </a:solidFill>
                  </a:ln>
                  <a:effectLst/>
                </a:defRPr>
              </a:lvl1pPr>
            </a:lstStyle>
            <a:p>
              <a:pPr>
                <a:defRPr/>
              </a:pPr>
              <a:r>
                <a:rPr lang="bg-BG" sz="200" noProof="1" smtClean="0">
                  <a:ln w="0">
                    <a:noFill/>
                  </a:ln>
                  <a:solidFill>
                    <a:schemeClr val="bg1"/>
                  </a:solidFill>
                  <a:ea typeface="+mn-ea"/>
                </a:rPr>
                <a:t>C# курс, програмиране, безплатно</a:t>
              </a:r>
              <a:endParaRPr lang="bg-BG" sz="200" noProof="1">
                <a:ln w="0">
                  <a:noFill/>
                </a:ln>
                <a:solidFill>
                  <a:schemeClr val="bg1"/>
                </a:solidFill>
                <a:ea typeface="+mn-ea"/>
              </a:endParaRPr>
            </a:p>
          </p:txBody>
        </p:sp>
      </p:grpSp>
      <p:sp>
        <p:nvSpPr>
          <p:cNvPr id="66" name="TextBox 65">
            <a:hlinkClick r:id="rId3" tooltip="Форум за програмиране и уеб дизайн - дискусии, съвети, въпроси и отговори @ Софтуерна академия на Телерик"/>
          </p:cNvPr>
          <p:cNvSpPr txBox="1"/>
          <p:nvPr userDrawn="1"/>
        </p:nvSpPr>
        <p:spPr>
          <a:xfrm rot="12041701" flipH="1">
            <a:off x="7471619" y="3840481"/>
            <a:ext cx="890352" cy="1569660"/>
          </a:xfrm>
          <a:prstGeom prst="rect">
            <a:avLst/>
          </a:prstGeom>
          <a:noFill/>
        </p:spPr>
        <p:txBody>
          <a:bodyPr>
            <a:spAutoFit/>
            <a:scene3d>
              <a:camera prst="orthographicFront"/>
              <a:lightRig rig="threePt" dir="t"/>
            </a:scene3d>
            <a:sp3d extrusionH="57150">
              <a:bevelT w="38100" h="38100"/>
            </a:sp3d>
          </a:bodyPr>
          <a:lstStyle/>
          <a:p>
            <a:pPr>
              <a:defRPr/>
            </a:pPr>
            <a:r>
              <a:rPr lang="en-US" sz="9600" b="1" dirty="0">
                <a:solidFill>
                  <a:schemeClr val="tx1">
                    <a:lumMod val="75000"/>
                  </a:schemeClr>
                </a:solidFill>
                <a:effectLst>
                  <a:reflection blurRad="6350" stA="55000" endA="300" endPos="45500" dir="5400000" sy="-100000" algn="bl" rotWithShape="0"/>
                </a:effectLst>
                <a:ea typeface="+mn-ea"/>
              </a:rPr>
              <a:t>?</a:t>
            </a:r>
          </a:p>
        </p:txBody>
      </p:sp>
      <p:sp>
        <p:nvSpPr>
          <p:cNvPr id="67" name="TextBox 66">
            <a:hlinkClick r:id="rId5" tooltip="Програмиране за деца - безплатно в Телерик кидс академия"/>
          </p:cNvPr>
          <p:cNvSpPr txBox="1"/>
          <p:nvPr userDrawn="1"/>
        </p:nvSpPr>
        <p:spPr>
          <a:xfrm rot="9535351" flipH="1">
            <a:off x="923386" y="1861198"/>
            <a:ext cx="673363" cy="1446550"/>
          </a:xfrm>
          <a:prstGeom prst="rect">
            <a:avLst/>
          </a:prstGeom>
          <a:noFill/>
        </p:spPr>
        <p:txBody>
          <a:bodyPr>
            <a:spAutoFit/>
            <a:scene3d>
              <a:camera prst="isometricOffAxis1Right"/>
              <a:lightRig rig="threePt" dir="t"/>
            </a:scene3d>
            <a:sp3d extrusionH="57150">
              <a:bevelT w="38100" h="38100"/>
            </a:sp3d>
          </a:bodyPr>
          <a:lstStyle/>
          <a:p>
            <a:pPr>
              <a:defRPr/>
            </a:pPr>
            <a:r>
              <a:rPr lang="en-US" sz="8800" dirty="0">
                <a:solidFill>
                  <a:schemeClr val="accent5">
                    <a:lumMod val="60000"/>
                    <a:lumOff val="40000"/>
                  </a:schemeClr>
                </a:solidFill>
                <a:effectLst>
                  <a:reflection blurRad="6350" stA="55000" endA="300" endPos="45500" dir="5400000" sy="-100000" algn="bl" rotWithShape="0"/>
                </a:effectLst>
                <a:ea typeface="+mn-ea"/>
              </a:rPr>
              <a:t>?</a:t>
            </a:r>
          </a:p>
        </p:txBody>
      </p:sp>
      <p:sp>
        <p:nvSpPr>
          <p:cNvPr id="68" name="TextBox 67">
            <a:hlinkClick r:id="rId6" tooltip="Безплатен SEO курс - оптимизация за търсачки, уроци по SEO"/>
          </p:cNvPr>
          <p:cNvSpPr txBox="1"/>
          <p:nvPr userDrawn="1"/>
        </p:nvSpPr>
        <p:spPr>
          <a:xfrm rot="16938170" flipH="1">
            <a:off x="4905823" y="966542"/>
            <a:ext cx="859648" cy="1992899"/>
          </a:xfrm>
          <a:prstGeom prst="rect">
            <a:avLst/>
          </a:prstGeom>
          <a:noFill/>
        </p:spPr>
        <p:txBody>
          <a:bodyPr>
            <a:spAutoFit/>
            <a:scene3d>
              <a:camera prst="orthographicFront"/>
              <a:lightRig rig="threePt" dir="t"/>
            </a:scene3d>
            <a:sp3d extrusionH="57150">
              <a:bevelT w="38100" h="38100"/>
            </a:sp3d>
          </a:bodyPr>
          <a:lstStyle/>
          <a:p>
            <a:pPr>
              <a:defRPr/>
            </a:pPr>
            <a:r>
              <a:rPr lang="en-US" sz="11500" b="1" dirty="0">
                <a:solidFill>
                  <a:srgbClr val="FF831D"/>
                </a:solidFill>
                <a:effectLst>
                  <a:reflection blurRad="6350" stA="55000" endA="300" endPos="45500" dir="5400000" sy="-100000" algn="bl" rotWithShape="0"/>
                </a:effectLst>
                <a:ea typeface="+mn-ea"/>
              </a:rPr>
              <a:t>?</a:t>
            </a:r>
          </a:p>
        </p:txBody>
      </p:sp>
      <p:sp>
        <p:nvSpPr>
          <p:cNvPr id="69" name="TextBox 68">
            <a:hlinkClick r:id="rId7" tooltip="Безплатен курс &quot;Уеб дизайн с HTML, CSS и JavaScript&quot; - уроци по правене на уеб сайтове, HTML, CSS, Photoshop, JavaScript и CMS системи"/>
          </p:cNvPr>
          <p:cNvSpPr txBox="1"/>
          <p:nvPr userDrawn="1"/>
        </p:nvSpPr>
        <p:spPr>
          <a:xfrm rot="19836951" flipH="1">
            <a:off x="7379010" y="1495154"/>
            <a:ext cx="949687" cy="2062103"/>
          </a:xfrm>
          <a:prstGeom prst="rect">
            <a:avLst/>
          </a:prstGeom>
          <a:noFill/>
        </p:spPr>
        <p:txBody>
          <a:bodyPr>
            <a:spAutoFit/>
            <a:scene3d>
              <a:camera prst="orthographicFront"/>
              <a:lightRig rig="glow" dir="tl">
                <a:rot lat="0" lon="0" rev="5400000"/>
              </a:lightRig>
            </a:scene3d>
            <a:sp3d contourW="12700">
              <a:bevelT w="25400" h="25400"/>
              <a:contourClr>
                <a:schemeClr val="accent6">
                  <a:shade val="73000"/>
                </a:schemeClr>
              </a:contourClr>
            </a:sp3d>
          </a:bodyPr>
          <a:lstStyle/>
          <a:p>
            <a:pPr>
              <a:defRPr/>
            </a:pPr>
            <a:r>
              <a:rPr lang="en-US" sz="128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innerShdw blurRad="63500" dist="50800" dir="8100000">
                    <a:prstClr val="black">
                      <a:alpha val="50000"/>
                    </a:prstClr>
                  </a:innerShdw>
                  <a:reflection blurRad="6350" stA="55000" endA="300" endPos="45500" dir="5400000" sy="-100000" algn="bl" rotWithShape="0"/>
                </a:effectLst>
                <a:ea typeface="+mn-ea"/>
              </a:rPr>
              <a:t>?</a:t>
            </a:r>
          </a:p>
        </p:txBody>
      </p:sp>
      <p:sp>
        <p:nvSpPr>
          <p:cNvPr id="70" name="TextBox 69">
            <a:hlinkClick r:id="rId8" tooltip="Училищна софтуерна академия - безплатни уроци по програмиране и уеб дизайн"/>
          </p:cNvPr>
          <p:cNvSpPr txBox="1"/>
          <p:nvPr userDrawn="1"/>
        </p:nvSpPr>
        <p:spPr>
          <a:xfrm rot="2233443" flipH="1">
            <a:off x="2139218" y="940065"/>
            <a:ext cx="445351" cy="954107"/>
          </a:xfrm>
          <a:prstGeom prst="rect">
            <a:avLst/>
          </a:prstGeom>
          <a:noFill/>
        </p:spPr>
        <p:txBody>
          <a:bodyPr>
            <a:spAutoFit/>
            <a:scene3d>
              <a:camera prst="perspectiveHeroicExtremeLeftFacing"/>
              <a:lightRig rig="threePt" dir="t"/>
            </a:scene3d>
            <a:sp3d extrusionH="57150">
              <a:bevelT w="38100" h="38100"/>
            </a:sp3d>
          </a:bodyPr>
          <a:lstStyle/>
          <a:p>
            <a:pPr>
              <a:defRPr/>
            </a:pPr>
            <a:r>
              <a:rPr lang="en-US" sz="5600" dirty="0">
                <a:solidFill>
                  <a:schemeClr val="tx2">
                    <a:lumMod val="75000"/>
                  </a:schemeClr>
                </a:solidFill>
                <a:effectLst>
                  <a:reflection blurRad="6350" stA="55000" endA="300" endPos="45500" dir="5400000" sy="-100000" algn="bl" rotWithShape="0"/>
                </a:effectLst>
                <a:ea typeface="+mn-ea"/>
              </a:rPr>
              <a:t>?</a:t>
            </a:r>
          </a:p>
        </p:txBody>
      </p:sp>
      <p:sp>
        <p:nvSpPr>
          <p:cNvPr id="71" name="TextBox 70">
            <a:hlinkClick r:id="rId9" tooltip="Безплатен курс &quot;Програмиране с ASP.NET MVC&quot; - уеб технологии, бази данни, C#, .NET, ASP.NET MVC"/>
          </p:cNvPr>
          <p:cNvSpPr txBox="1"/>
          <p:nvPr userDrawn="1"/>
        </p:nvSpPr>
        <p:spPr>
          <a:xfrm rot="8530737" flipH="1">
            <a:off x="4757100" y="4722613"/>
            <a:ext cx="643173" cy="1569660"/>
          </a:xfrm>
          <a:prstGeom prst="rect">
            <a:avLst/>
          </a:prstGeom>
          <a:noFill/>
        </p:spPr>
        <p:txBody>
          <a:bodyPr>
            <a:spAutoFit/>
            <a:scene3d>
              <a:camera prst="orthographicFront"/>
              <a:lightRig rig="threePt" dir="t"/>
            </a:scene3d>
            <a:sp3d extrusionH="57150">
              <a:bevelT w="38100" h="38100"/>
            </a:sp3d>
          </a:bodyPr>
          <a:lstStyle/>
          <a:p>
            <a:pPr>
              <a:defRPr/>
            </a:pPr>
            <a:r>
              <a:rPr lang="en-US" sz="9600" dirty="0">
                <a:solidFill>
                  <a:srgbClr val="FF4A37"/>
                </a:solidFill>
                <a:effectLst>
                  <a:reflection blurRad="6350" stA="60000" endA="900" endPos="60000" dist="29997" dir="5400000" sy="-100000" algn="bl" rotWithShape="0"/>
                </a:effectLst>
                <a:ea typeface="+mn-ea"/>
              </a:rPr>
              <a:t>?</a:t>
            </a:r>
          </a:p>
        </p:txBody>
      </p:sp>
      <p:sp>
        <p:nvSpPr>
          <p:cNvPr id="72" name="TextBox 71">
            <a:hlinkClick r:id="rId10" tooltip="Безплатен курс &quot;Разработка на софтуер в Cloud среда&quot; - AppEngine, AWS, Azure"/>
          </p:cNvPr>
          <p:cNvSpPr txBox="1"/>
          <p:nvPr userDrawn="1"/>
        </p:nvSpPr>
        <p:spPr>
          <a:xfrm rot="12627025" flipH="1">
            <a:off x="2910497" y="4405707"/>
            <a:ext cx="386488" cy="646331"/>
          </a:xfrm>
          <a:prstGeom prst="rect">
            <a:avLst/>
          </a:prstGeom>
          <a:noFill/>
        </p:spPr>
        <p:txBody>
          <a:bodyPr>
            <a:spAutoFit/>
            <a:scene3d>
              <a:camera prst="orthographicFront"/>
              <a:lightRig rig="threePt" dir="t"/>
            </a:scene3d>
            <a:sp3d extrusionH="57150">
              <a:bevelT w="38100" h="38100"/>
            </a:sp3d>
          </a:bodyPr>
          <a:lstStyle/>
          <a:p>
            <a:pPr>
              <a:defRPr/>
            </a:pPr>
            <a:r>
              <a:rPr lang="en-US" sz="3600" dirty="0">
                <a:solidFill>
                  <a:schemeClr val="tx2">
                    <a:lumMod val="40000"/>
                    <a:lumOff val="60000"/>
                  </a:schemeClr>
                </a:solidFill>
                <a:effectLst>
                  <a:reflection blurRad="6350" stA="55000" endA="300" endPos="45500" dir="5400000" sy="-100000" algn="bl" rotWithShape="0"/>
                </a:effectLst>
                <a:ea typeface="+mn-ea"/>
              </a:rPr>
              <a:t>?</a:t>
            </a:r>
          </a:p>
        </p:txBody>
      </p:sp>
      <p:sp>
        <p:nvSpPr>
          <p:cNvPr id="73" name="TextBox 72">
            <a:hlinkClick r:id="rId11" tooltip="BG Coder - онлайн състезателна система - тренировки за състезания по програмиране - online judge"/>
          </p:cNvPr>
          <p:cNvSpPr txBox="1"/>
          <p:nvPr userDrawn="1"/>
        </p:nvSpPr>
        <p:spPr>
          <a:xfrm rot="1186146" flipH="1">
            <a:off x="6185957" y="4125718"/>
            <a:ext cx="499379" cy="1107996"/>
          </a:xfrm>
          <a:prstGeom prst="rect">
            <a:avLst/>
          </a:prstGeom>
          <a:noFill/>
        </p:spPr>
        <p:txBody>
          <a:bodyPr>
            <a:spAutoFit/>
            <a:scene3d>
              <a:camera prst="orthographicFront"/>
              <a:lightRig rig="threePt" dir="t"/>
            </a:scene3d>
            <a:sp3d extrusionH="57150">
              <a:bevelT w="69850" h="69850" prst="divot"/>
            </a:sp3d>
          </a:bodyPr>
          <a:lstStyle/>
          <a:p>
            <a:pPr>
              <a:defRPr/>
            </a:pPr>
            <a:r>
              <a:rPr lang="en-US" sz="6600" dirty="0">
                <a:solidFill>
                  <a:srgbClr val="9966FF"/>
                </a:solidFill>
                <a:effectLst>
                  <a:reflection blurRad="6350" stA="55000" endA="300" endPos="45500" dir="5400000" sy="-100000" algn="bl" rotWithShape="0"/>
                </a:effectLst>
                <a:ea typeface="+mn-ea"/>
              </a:rPr>
              <a:t>?</a:t>
            </a:r>
          </a:p>
        </p:txBody>
      </p:sp>
      <p:sp>
        <p:nvSpPr>
          <p:cNvPr id="74" name="TextBox 73">
            <a:hlinkClick r:id="rId12" tooltip="Светлин Наков - курсове и уроци по програмиране, уеб дизайн, книги, обучения - безплатно"/>
          </p:cNvPr>
          <p:cNvSpPr txBox="1"/>
          <p:nvPr userDrawn="1"/>
        </p:nvSpPr>
        <p:spPr>
          <a:xfrm rot="19460650" flipH="1">
            <a:off x="3150206" y="1979501"/>
            <a:ext cx="489197" cy="769441"/>
          </a:xfrm>
          <a:prstGeom prst="rect">
            <a:avLst/>
          </a:prstGeom>
          <a:noFill/>
        </p:spPr>
        <p:txBody>
          <a:bodyPr>
            <a:prstTxWarp prst="textInflate">
              <a:avLst/>
            </a:prstTxWarp>
            <a:spAutoFit/>
            <a:scene3d>
              <a:camera prst="perspectiveRelaxedModerately"/>
              <a:lightRig rig="threePt" dir="t"/>
            </a:scene3d>
            <a:sp3d extrusionH="57150">
              <a:bevelT w="38100" h="38100"/>
            </a:sp3d>
          </a:bodyPr>
          <a:lstStyle/>
          <a:p>
            <a:pPr>
              <a:defRPr/>
            </a:pPr>
            <a:r>
              <a:rPr lang="en-US" sz="4400" dirty="0">
                <a:solidFill>
                  <a:srgbClr val="FF6699"/>
                </a:solidFill>
                <a:effectLst>
                  <a:reflection blurRad="6350" stA="55000" endA="300" endPos="45500" dir="5400000" sy="-100000" algn="bl" rotWithShape="0"/>
                </a:effectLst>
                <a:ea typeface="+mn-ea"/>
              </a:rPr>
              <a:t>?</a:t>
            </a:r>
          </a:p>
        </p:txBody>
      </p:sp>
      <p:sp>
        <p:nvSpPr>
          <p:cNvPr id="75" name="TextBox 74">
            <a:hlinkClick r:id="rId13" tooltip="Безплатен курс &quot;Качествен програмен код&quot;"/>
          </p:cNvPr>
          <p:cNvSpPr txBox="1"/>
          <p:nvPr userDrawn="1"/>
        </p:nvSpPr>
        <p:spPr>
          <a:xfrm rot="18277140" flipH="1">
            <a:off x="405234" y="3272336"/>
            <a:ext cx="413607" cy="646331"/>
          </a:xfrm>
          <a:prstGeom prst="rect">
            <a:avLst/>
          </a:prstGeom>
          <a:noFill/>
        </p:spPr>
        <p:txBody>
          <a:bodyPr>
            <a:spAutoFit/>
            <a:scene3d>
              <a:camera prst="orthographicFront"/>
              <a:lightRig rig="threePt" dir="t"/>
            </a:scene3d>
            <a:sp3d extrusionH="57150">
              <a:bevelT w="38100" h="38100"/>
            </a:sp3d>
          </a:bodyPr>
          <a:lstStyle/>
          <a:p>
            <a:pPr>
              <a:defRPr/>
            </a:pPr>
            <a:r>
              <a:rPr lang="en-US" sz="3600" dirty="0">
                <a:solidFill>
                  <a:schemeClr val="tx2">
                    <a:lumMod val="40000"/>
                    <a:lumOff val="60000"/>
                  </a:schemeClr>
                </a:solidFill>
                <a:effectLst>
                  <a:reflection blurRad="6350" stA="55000" endA="300" endPos="45500" dir="5400000" sy="-100000" algn="bl" rotWithShape="0"/>
                </a:effectLst>
                <a:ea typeface="+mn-ea"/>
              </a:rPr>
              <a:t>?</a:t>
            </a:r>
          </a:p>
        </p:txBody>
      </p:sp>
      <p:sp>
        <p:nvSpPr>
          <p:cNvPr id="76" name="TextBox 75">
            <a:hlinkClick r:id="rId14" tooltip="Алго академия - Академия по алгоритмично програмиране - безплатни уроци по алгоритми и структури от данни, състезателно програмиране и състезания"/>
          </p:cNvPr>
          <p:cNvSpPr txBox="1"/>
          <p:nvPr userDrawn="1"/>
        </p:nvSpPr>
        <p:spPr>
          <a:xfrm rot="18695734" flipH="1">
            <a:off x="3127407" y="5396299"/>
            <a:ext cx="548101" cy="1015663"/>
          </a:xfrm>
          <a:prstGeom prst="rect">
            <a:avLst/>
          </a:prstGeom>
          <a:noFill/>
        </p:spPr>
        <p:txBody>
          <a:bodyPr>
            <a:spAutoFit/>
          </a:bodyPr>
          <a:lstStyle/>
          <a:p>
            <a:pPr>
              <a:defRPr/>
            </a:pPr>
            <a:r>
              <a:rPr lang="en-US" sz="6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a typeface="+mn-ea"/>
              </a:rPr>
              <a:t>?</a:t>
            </a:r>
          </a:p>
        </p:txBody>
      </p:sp>
      <p:sp>
        <p:nvSpPr>
          <p:cNvPr id="77" name="TextBox 76">
            <a:hlinkClick r:id="rId15" tooltip="Безплатен ASP.NET курс - уеб програмиране, бази данни, C#, .NET, ASP.NET"/>
          </p:cNvPr>
          <p:cNvSpPr txBox="1"/>
          <p:nvPr userDrawn="1"/>
        </p:nvSpPr>
        <p:spPr>
          <a:xfrm rot="10134629" flipH="1">
            <a:off x="6730680" y="5522529"/>
            <a:ext cx="444390" cy="707886"/>
          </a:xfrm>
          <a:prstGeom prst="rect">
            <a:avLst/>
          </a:prstGeom>
          <a:noFill/>
        </p:spPr>
        <p:txBody>
          <a:bodyPr>
            <a:spAutoFit/>
            <a:scene3d>
              <a:camera prst="orthographicFront"/>
              <a:lightRig rig="threePt" dir="t"/>
            </a:scene3d>
            <a:sp3d extrusionH="57150">
              <a:bevelT w="38100" h="38100"/>
            </a:sp3d>
          </a:bodyPr>
          <a:lstStyle/>
          <a:p>
            <a:pPr>
              <a:defRPr/>
            </a:pPr>
            <a:r>
              <a:rPr lang="en-US" sz="4000" dirty="0">
                <a:solidFill>
                  <a:schemeClr val="accent4">
                    <a:lumMod val="60000"/>
                    <a:lumOff val="40000"/>
                  </a:schemeClr>
                </a:solidFill>
                <a:effectLst>
                  <a:reflection blurRad="6350" stA="55000" endA="300" endPos="45500" dir="5400000" sy="-100000" algn="bl" rotWithShape="0"/>
                </a:effectLst>
                <a:ea typeface="+mn-ea"/>
              </a:rPr>
              <a:t>?</a:t>
            </a:r>
          </a:p>
        </p:txBody>
      </p:sp>
      <p:sp>
        <p:nvSpPr>
          <p:cNvPr id="78" name="TextBox 77">
            <a:hlinkClick r:id="rId16" tooltip="Софтуерна академия на Телерик - безплатни курсове и уроци по програмиране"/>
          </p:cNvPr>
          <p:cNvSpPr txBox="1"/>
          <p:nvPr userDrawn="1"/>
        </p:nvSpPr>
        <p:spPr>
          <a:xfrm rot="12126217" flipH="1">
            <a:off x="559977" y="930479"/>
            <a:ext cx="387894" cy="707886"/>
          </a:xfrm>
          <a:prstGeom prst="rect">
            <a:avLst/>
          </a:prstGeom>
          <a:noFill/>
        </p:spPr>
        <p:txBody>
          <a:bodyPr>
            <a:spAutoFit/>
            <a:scene3d>
              <a:camera prst="orthographicFront"/>
              <a:lightRig rig="soft" dir="t">
                <a:rot lat="0" lon="0" rev="10800000"/>
              </a:lightRig>
            </a:scene3d>
            <a:sp3d>
              <a:bevelT w="27940" h="12700"/>
              <a:contourClr>
                <a:srgbClr val="DDDDDD"/>
              </a:contourClr>
            </a:sp3d>
          </a:bodyPr>
          <a:lstStyle/>
          <a:p>
            <a:pPr>
              <a:defRPr/>
            </a:pPr>
            <a:r>
              <a:rPr lang="en-US" sz="4000" b="1" spc="150" dirty="0">
                <a:ln w="11430"/>
                <a:solidFill>
                  <a:schemeClr val="accent4">
                    <a:lumMod val="60000"/>
                    <a:lumOff val="40000"/>
                  </a:schemeClr>
                </a:solidFill>
                <a:effectLst>
                  <a:outerShdw blurRad="25400" algn="tl" rotWithShape="0">
                    <a:srgbClr val="000000">
                      <a:alpha val="43000"/>
                    </a:srgbClr>
                  </a:outerShdw>
                </a:effectLst>
                <a:ea typeface="+mn-ea"/>
              </a:rPr>
              <a:t>?</a:t>
            </a:r>
          </a:p>
        </p:txBody>
      </p:sp>
      <p:sp>
        <p:nvSpPr>
          <p:cNvPr id="79" name="TextBox 78">
            <a:hlinkClick r:id="rId17" tooltip="Безплатен курс &quot;Разработка на мобилни приложения&quot; - iPhone, Android, Windows Phone, PhoneGap, HTML5, jQuery, AJAX"/>
          </p:cNvPr>
          <p:cNvSpPr txBox="1"/>
          <p:nvPr userDrawn="1"/>
        </p:nvSpPr>
        <p:spPr>
          <a:xfrm rot="20840689" flipH="1">
            <a:off x="8186733" y="5517701"/>
            <a:ext cx="357408" cy="646331"/>
          </a:xfrm>
          <a:prstGeom prst="rect">
            <a:avLst/>
          </a:prstGeom>
          <a:noFill/>
        </p:spPr>
        <p:txBody>
          <a:bodyPr>
            <a:spAutoFit/>
          </a:bodyPr>
          <a:lstStyle/>
          <a:p>
            <a:pPr>
              <a:defRPr/>
            </a:pPr>
            <a:r>
              <a:rPr lang="en-US" sz="3600" b="1" dirty="0">
                <a:ln w="19050">
                  <a:solidFill>
                    <a:schemeClr val="accent4">
                      <a:lumMod val="75000"/>
                      <a:alpha val="50000"/>
                    </a:schemeClr>
                  </a:solidFill>
                  <a:prstDash val="solid"/>
                  <a:miter lim="800000"/>
                </a:ln>
                <a:solidFill>
                  <a:schemeClr val="accent4">
                    <a:lumMod val="20000"/>
                    <a:lumOff val="80000"/>
                    <a:alpha val="25000"/>
                  </a:schemeClr>
                </a:solidFill>
                <a:effectLst>
                  <a:outerShdw blurRad="25500" dist="23000" dir="7020000" algn="tl">
                    <a:srgbClr val="000000">
                      <a:alpha val="50000"/>
                    </a:srgbClr>
                  </a:outerShdw>
                </a:effectLst>
                <a:ea typeface="+mn-ea"/>
              </a:rPr>
              <a:t>?</a:t>
            </a:r>
            <a:endParaRPr lang="en-US" sz="4000" b="1" dirty="0">
              <a:ln w="19050">
                <a:solidFill>
                  <a:schemeClr val="accent4">
                    <a:lumMod val="75000"/>
                    <a:alpha val="50000"/>
                  </a:schemeClr>
                </a:solidFill>
                <a:prstDash val="solid"/>
                <a:miter lim="800000"/>
              </a:ln>
              <a:solidFill>
                <a:schemeClr val="accent4">
                  <a:lumMod val="20000"/>
                  <a:lumOff val="80000"/>
                  <a:alpha val="25000"/>
                </a:schemeClr>
              </a:solidFill>
              <a:effectLst>
                <a:outerShdw blurRad="25500" dist="23000" dir="7020000" algn="tl">
                  <a:srgbClr val="000000">
                    <a:alpha val="50000"/>
                  </a:srgbClr>
                </a:outerShdw>
              </a:effectLst>
              <a:ea typeface="+mn-ea"/>
            </a:endParaRPr>
          </a:p>
        </p:txBody>
      </p:sp>
      <p:sp>
        <p:nvSpPr>
          <p:cNvPr id="80" name="TextBox 79">
            <a:hlinkClick r:id="rId18" tooltip="Free C# Programming Book by Svetlin Nakov - безплатна C# книга от Светлин Наков, книга C#, книга Java, безплатна книга"/>
          </p:cNvPr>
          <p:cNvSpPr txBox="1"/>
          <p:nvPr userDrawn="1"/>
        </p:nvSpPr>
        <p:spPr>
          <a:xfrm rot="15426793" flipH="1">
            <a:off x="1145826" y="4072253"/>
            <a:ext cx="369652" cy="769441"/>
          </a:xfrm>
          <a:prstGeom prst="rect">
            <a:avLst/>
          </a:prstGeom>
          <a:noFill/>
        </p:spPr>
        <p:txBody>
          <a:bodyPr>
            <a:spAutoFit/>
            <a:scene3d>
              <a:camera prst="orthographicFront"/>
              <a:lightRig rig="threePt" dir="t"/>
            </a:scene3d>
            <a:sp3d extrusionH="57150">
              <a:bevelT w="38100" h="38100"/>
            </a:sp3d>
          </a:bodyPr>
          <a:lstStyle/>
          <a:p>
            <a:pPr>
              <a:defRPr/>
            </a:pPr>
            <a:r>
              <a:rPr lang="en-US" sz="4400" dirty="0">
                <a:ln>
                  <a:solidFill>
                    <a:schemeClr val="accent2">
                      <a:lumMod val="40000"/>
                      <a:lumOff val="60000"/>
                    </a:schemeClr>
                  </a:solidFill>
                </a:ln>
                <a:solidFill>
                  <a:schemeClr val="accent6">
                    <a:lumMod val="60000"/>
                    <a:lumOff val="40000"/>
                  </a:schemeClr>
                </a:solidFill>
                <a:effectLst>
                  <a:reflection blurRad="6350" stA="55000" endA="300" endPos="45500" dir="5400000" sy="-100000" algn="bl" rotWithShape="0"/>
                </a:effectLst>
                <a:ea typeface="+mn-ea"/>
              </a:rPr>
              <a:t>?</a:t>
            </a:r>
          </a:p>
        </p:txBody>
      </p:sp>
      <p:sp>
        <p:nvSpPr>
          <p:cNvPr id="81" name="TextBox 80">
            <a:hlinkClick r:id="rId19" tooltip="Дончо Минков - сайт за програмиране"/>
          </p:cNvPr>
          <p:cNvSpPr txBox="1"/>
          <p:nvPr userDrawn="1"/>
        </p:nvSpPr>
        <p:spPr>
          <a:xfrm rot="11071760" flipH="1">
            <a:off x="6518175" y="1140358"/>
            <a:ext cx="345408" cy="523220"/>
          </a:xfrm>
          <a:prstGeom prst="rect">
            <a:avLst/>
          </a:prstGeom>
          <a:noFill/>
        </p:spPr>
        <p:txBody>
          <a:bodyPr>
            <a:spAutoFit/>
            <a:scene3d>
              <a:camera prst="orthographicFront"/>
              <a:lightRig rig="threePt" dir="t"/>
            </a:scene3d>
            <a:sp3d extrusionH="57150">
              <a:bevelT w="38100" h="38100"/>
            </a:sp3d>
          </a:bodyPr>
          <a:lstStyle/>
          <a:p>
            <a:pPr>
              <a:defRPr/>
            </a:pPr>
            <a:r>
              <a:rPr lang="en-US" sz="2800" dirty="0">
                <a:ln>
                  <a:solidFill>
                    <a:schemeClr val="tx1">
                      <a:lumMod val="75000"/>
                    </a:schemeClr>
                  </a:solidFill>
                </a:ln>
                <a:solidFill>
                  <a:schemeClr val="accent4">
                    <a:lumMod val="60000"/>
                    <a:lumOff val="40000"/>
                  </a:schemeClr>
                </a:solidFill>
                <a:effectLst>
                  <a:reflection blurRad="6350" stA="55000" endA="300" endPos="45500" dir="5400000" sy="-100000" algn="bl" rotWithShape="0"/>
                </a:effectLst>
                <a:ea typeface="+mn-ea"/>
              </a:rPr>
              <a:t>?</a:t>
            </a:r>
          </a:p>
        </p:txBody>
      </p:sp>
      <p:sp>
        <p:nvSpPr>
          <p:cNvPr id="82" name="TextBox 81">
            <a:hlinkClick r:id="rId20" tooltip="Николай Костов - блог за програмиране"/>
          </p:cNvPr>
          <p:cNvSpPr txBox="1"/>
          <p:nvPr userDrawn="1"/>
        </p:nvSpPr>
        <p:spPr>
          <a:xfrm rot="300526" flipH="1">
            <a:off x="3902297" y="1278821"/>
            <a:ext cx="345408" cy="523220"/>
          </a:xfrm>
          <a:prstGeom prst="rect">
            <a:avLst/>
          </a:prstGeom>
          <a:noFill/>
        </p:spPr>
        <p:txBody>
          <a:bodyPr>
            <a:spAutoFit/>
            <a:scene3d>
              <a:camera prst="orthographicFront"/>
              <a:lightRig rig="threePt" dir="t"/>
            </a:scene3d>
            <a:sp3d extrusionH="57150">
              <a:bevelT w="38100" h="38100"/>
            </a:sp3d>
          </a:bodyPr>
          <a:lstStyle/>
          <a:p>
            <a:pPr>
              <a:defRPr/>
            </a:pPr>
            <a:r>
              <a:rPr lang="en-US" sz="2800" b="1" dirty="0">
                <a:ln w="31550" cmpd="sng">
                  <a:solidFill>
                    <a:schemeClr val="tx2">
                      <a:lumMod val="20000"/>
                      <a:lumOff val="80000"/>
                    </a:schemeClr>
                  </a:solidFill>
                  <a:prstDash val="solid"/>
                </a:ln>
                <a:solidFill>
                  <a:schemeClr val="tx1">
                    <a:lumMod val="20000"/>
                    <a:lumOff val="80000"/>
                  </a:schemeClr>
                </a:solidFill>
                <a:effectLst>
                  <a:outerShdw blurRad="50800" dist="40000" dir="5400000" algn="tl" rotWithShape="0">
                    <a:srgbClr val="000000">
                      <a:shade val="5000"/>
                      <a:satMod val="120000"/>
                      <a:alpha val="33000"/>
                    </a:srgbClr>
                  </a:outerShdw>
                </a:effectLst>
                <a:ea typeface="+mn-ea"/>
              </a:rPr>
              <a:t>?</a:t>
            </a:r>
            <a:endParaRPr lang="en-US" sz="2800" dirty="0">
              <a:ln w="31550" cmpd="sng">
                <a:solidFill>
                  <a:schemeClr val="tx2">
                    <a:lumMod val="20000"/>
                    <a:lumOff val="80000"/>
                  </a:schemeClr>
                </a:solidFill>
                <a:prstDash val="solid"/>
              </a:ln>
              <a:solidFill>
                <a:schemeClr val="tx1">
                  <a:lumMod val="20000"/>
                  <a:lumOff val="80000"/>
                </a:schemeClr>
              </a:solidFill>
              <a:effectLst>
                <a:reflection blurRad="6350" stA="55000" endA="300" endPos="45500" dir="5400000" sy="-100000" algn="bl" rotWithShape="0"/>
              </a:effectLst>
              <a:ea typeface="+mn-ea"/>
            </a:endParaRPr>
          </a:p>
        </p:txBody>
      </p:sp>
      <p:sp>
        <p:nvSpPr>
          <p:cNvPr id="83" name="TextBox 82">
            <a:hlinkClick r:id="rId21" tooltip="C# курс - програмиране, уроци, видео, лекции от Наков"/>
          </p:cNvPr>
          <p:cNvSpPr txBox="1"/>
          <p:nvPr userDrawn="1"/>
        </p:nvSpPr>
        <p:spPr>
          <a:xfrm rot="2086872" flipH="1">
            <a:off x="8330354" y="1359227"/>
            <a:ext cx="444390" cy="584775"/>
          </a:xfrm>
          <a:prstGeom prst="rect">
            <a:avLst/>
          </a:prstGeom>
          <a:noFill/>
        </p:spPr>
        <p:txBody>
          <a:bodyPr>
            <a:spAutoFit/>
            <a:scene3d>
              <a:camera prst="orthographicFront"/>
              <a:lightRig rig="threePt" dir="t"/>
            </a:scene3d>
            <a:sp3d extrusionH="57150">
              <a:bevelT w="38100" h="38100"/>
            </a:sp3d>
          </a:bodyPr>
          <a:lstStyle/>
          <a:p>
            <a:pPr>
              <a:defRPr/>
            </a:pPr>
            <a:r>
              <a:rPr lang="en-US" sz="3200" dirty="0">
                <a:ln>
                  <a:solidFill>
                    <a:schemeClr val="accent1">
                      <a:lumMod val="40000"/>
                      <a:lumOff val="60000"/>
                    </a:schemeClr>
                  </a:solidFill>
                </a:ln>
                <a:solidFill>
                  <a:schemeClr val="accent4">
                    <a:lumMod val="60000"/>
                    <a:lumOff val="40000"/>
                  </a:schemeClr>
                </a:solidFill>
                <a:effectLst>
                  <a:reflection blurRad="6350" stA="55000" endA="300" endPos="45500" dir="5400000" sy="-100000" algn="bl" rotWithShape="0"/>
                </a:effectLst>
                <a:ea typeface="+mn-ea"/>
              </a:rPr>
              <a:t>?</a:t>
            </a:r>
          </a:p>
        </p:txBody>
      </p:sp>
      <p:sp>
        <p:nvSpPr>
          <p:cNvPr id="84" name="Rectangle 83"/>
          <p:cNvSpPr/>
          <p:nvPr userDrawn="1"/>
        </p:nvSpPr>
        <p:spPr>
          <a:xfrm>
            <a:off x="1828800" y="2903716"/>
            <a:ext cx="5486400" cy="1261884"/>
          </a:xfrm>
          <a:prstGeom prst="rect">
            <a:avLst/>
          </a:prstGeom>
        </p:spPr>
        <p:txBody>
          <a:bodyPr wrap="none" lIns="0" tIns="0" rIns="0" bIns="0" anchor="ctr">
            <a:scene3d>
              <a:camera prst="orthographicFront"/>
              <a:lightRig rig="soft" dir="t">
                <a:rot lat="0" lon="0" rev="10800000"/>
              </a:lightRig>
            </a:scene3d>
            <a:sp3d>
              <a:bevelT w="27940" h="12700"/>
              <a:contourClr>
                <a:srgbClr val="DDDDDD"/>
              </a:contourClr>
            </a:sp3d>
          </a:bodyPr>
          <a:lstStyle/>
          <a:p>
            <a:pPr algn="ctr" eaLnBrk="0" hangingPunct="0">
              <a:spcBef>
                <a:spcPts val="0"/>
              </a:spcBef>
              <a:spcAft>
                <a:spcPts val="0"/>
              </a:spcAft>
              <a:buClr>
                <a:schemeClr val="accent5">
                  <a:lumMod val="40000"/>
                  <a:lumOff val="60000"/>
                </a:schemeClr>
              </a:buClr>
              <a:buSzPct val="70000"/>
              <a:buFont typeface="Wingdings 2" pitchFamily="18" charset="2"/>
              <a:buNone/>
              <a:defRPr/>
            </a:pPr>
            <a:r>
              <a:rPr lang="en-US" sz="7600" b="1" spc="150" dirty="0">
                <a:ln w="11430"/>
                <a:solidFill>
                  <a:schemeClr val="tx1">
                    <a:lumMod val="40000"/>
                    <a:lumOff val="60000"/>
                  </a:schemeClr>
                </a:solidFill>
                <a:effectLst>
                  <a:outerShdw blurRad="25400" algn="tl" rotWithShape="0">
                    <a:srgbClr val="000000">
                      <a:alpha val="43000"/>
                    </a:srgbClr>
                  </a:outerShdw>
                </a:effectLst>
                <a:latin typeface="+mn-lt"/>
                <a:ea typeface="+mn-ea"/>
              </a:rPr>
              <a:t>Questions?</a:t>
            </a:r>
          </a:p>
        </p:txBody>
      </p:sp>
      <p:sp>
        <p:nvSpPr>
          <p:cNvPr id="85" name="TextBox 84">
            <a:hlinkClick r:id="rId4" tooltip="Курсове и уроци по програмиране, уеб дизайн, разработка на софтуер и информационни технологии - лекции, видео уроци, обучения - безплатно"/>
          </p:cNvPr>
          <p:cNvSpPr txBox="1"/>
          <p:nvPr userDrawn="1"/>
        </p:nvSpPr>
        <p:spPr>
          <a:xfrm rot="2456848" flipH="1">
            <a:off x="968763" y="4970087"/>
            <a:ext cx="859648" cy="1569660"/>
          </a:xfrm>
          <a:prstGeom prst="rect">
            <a:avLst/>
          </a:prstGeom>
          <a:noFill/>
        </p:spPr>
        <p:txBody>
          <a:bodyPr>
            <a:spAutoFit/>
            <a:scene3d>
              <a:camera prst="orthographicFront"/>
              <a:lightRig rig="threePt" dir="t"/>
            </a:scene3d>
            <a:sp3d extrusionH="57150">
              <a:bevelT w="38100" h="38100"/>
            </a:sp3d>
          </a:bodyPr>
          <a:lstStyle/>
          <a:p>
            <a:pPr>
              <a:lnSpc>
                <a:spcPct val="80000"/>
              </a:lnSpc>
              <a:defRPr/>
            </a:pPr>
            <a:r>
              <a:rPr lang="en-US" sz="12000" b="1" dirty="0">
                <a:solidFill>
                  <a:srgbClr val="FFBF8B"/>
                </a:solidFill>
                <a:effectLst>
                  <a:reflection blurRad="6350" stA="55000" endA="300" endPos="45500" dir="5400000" sy="-100000" algn="bl" rotWithShape="0"/>
                </a:effectLst>
                <a:latin typeface="Cambria" pitchFamily="18" charset="0"/>
                <a:ea typeface="+mn-ea"/>
              </a:rPr>
              <a:t>?</a:t>
            </a:r>
          </a:p>
        </p:txBody>
      </p:sp>
      <p:sp>
        <p:nvSpPr>
          <p:cNvPr id="7" name="Title 1"/>
          <p:cNvSpPr>
            <a:spLocks noGrp="1"/>
          </p:cNvSpPr>
          <p:nvPr>
            <p:ph type="title"/>
          </p:nvPr>
        </p:nvSpPr>
        <p:spPr>
          <a:xfrm>
            <a:off x="1828800" y="152400"/>
            <a:ext cx="7086600" cy="838200"/>
          </a:xfrm>
          <a:prstGeom prst="rect">
            <a:avLst/>
          </a:prstGeom>
        </p:spPr>
        <p:txBody>
          <a:bodyPr anchor="ctr" anchorCtr="0">
            <a:noAutofit/>
          </a:bodyPr>
          <a:lstStyle>
            <a:lvl1pPr algn="r" rtl="0" eaLnBrk="0" fontAlgn="base" hangingPunct="0">
              <a:lnSpc>
                <a:spcPts val="4000"/>
              </a:lnSpc>
              <a:spcBef>
                <a:spcPct val="0"/>
              </a:spcBef>
              <a:spcAft>
                <a:spcPct val="0"/>
              </a:spcAft>
              <a:defRPr lang="en-US" sz="4000" b="1" kern="1200" baseline="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stStyle>
          <a:p>
            <a:r>
              <a:rPr lang="en-US" smtClean="0"/>
              <a:t>Click to edit Master title style</a:t>
            </a:r>
            <a:endParaRPr lang="en-US" dirty="0"/>
          </a:p>
        </p:txBody>
      </p:sp>
      <p:sp>
        <p:nvSpPr>
          <p:cNvPr id="29" name="Text Placeholder 29"/>
          <p:cNvSpPr>
            <a:spLocks noGrp="1"/>
          </p:cNvSpPr>
          <p:nvPr>
            <p:ph type="body" sz="quarter" idx="10"/>
          </p:nvPr>
        </p:nvSpPr>
        <p:spPr>
          <a:xfrm>
            <a:off x="6807131" y="6400800"/>
            <a:ext cx="2218556" cy="369332"/>
          </a:xfrm>
          <a:prstGeom prst="rect">
            <a:avLst/>
          </a:prstGeom>
        </p:spPr>
        <p:txBody>
          <a:bodyPr wrap="none">
            <a:spAutoFit/>
          </a:bodyPr>
          <a:lstStyle>
            <a:lvl1pPr marL="0" indent="0" algn="r">
              <a:buNone/>
              <a:defRPr sz="1800"/>
            </a:lvl1pPr>
          </a:lstStyle>
          <a:p>
            <a:pPr lvl="0"/>
            <a:r>
              <a:rPr lang="en-US" dirty="0" smtClean="0"/>
              <a:t>Click to edit Master text styles</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074" name="Picture 2"/>
          <p:cNvPicPr>
            <a:picLocks noChangeAspect="1" noChangeArrowheads="1"/>
          </p:cNvPicPr>
          <p:nvPr userDrawn="1"/>
        </p:nvPicPr>
        <p:blipFill>
          <a:blip r:embed="rId2" cstate="print"/>
          <a:srcRect/>
          <a:stretch>
            <a:fillRect/>
          </a:stretch>
        </p:blipFill>
        <p:spPr bwMode="auto">
          <a:xfrm>
            <a:off x="7858125" y="6543675"/>
            <a:ext cx="1285875" cy="314325"/>
          </a:xfrm>
          <a:prstGeom prst="rect">
            <a:avLst/>
          </a:prstGeom>
          <a:noFill/>
          <a:ln w="9525">
            <a:noFill/>
            <a:miter lim="800000"/>
            <a:headEnd/>
            <a:tailEnd/>
          </a:ln>
        </p:spPr>
      </p:pic>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s-ES" dirty="0"/>
          </a:p>
        </p:txBody>
      </p:sp>
      <p:sp>
        <p:nvSpPr>
          <p:cNvPr id="5" name="Footer Placeholder 4"/>
          <p:cNvSpPr>
            <a:spLocks noGrp="1"/>
          </p:cNvSpPr>
          <p:nvPr>
            <p:ph type="ftr" sz="quarter" idx="11"/>
          </p:nvPr>
        </p:nvSpPr>
        <p:spPr/>
        <p:txBody>
          <a:bodyPr/>
          <a:lstStyle>
            <a:lvl1pPr>
              <a:defRPr/>
            </a:lvl1pPr>
          </a:lstStyle>
          <a:p>
            <a:pPr>
              <a:defRPr/>
            </a:pPr>
            <a:r>
              <a:rPr lang="es-ES" dirty="0"/>
              <a:t>http://pingo.edu.vn</a:t>
            </a:r>
          </a:p>
          <a:p>
            <a:pPr>
              <a:defRPr/>
            </a:pPr>
            <a:endParaRPr lang="es-ES" dirty="0"/>
          </a:p>
        </p:txBody>
      </p:sp>
      <p:sp>
        <p:nvSpPr>
          <p:cNvPr id="6" name="Slide Number Placeholder 5"/>
          <p:cNvSpPr>
            <a:spLocks noGrp="1"/>
          </p:cNvSpPr>
          <p:nvPr>
            <p:ph type="sldNum" sz="quarter" idx="12"/>
          </p:nvPr>
        </p:nvSpPr>
        <p:spPr/>
        <p:txBody>
          <a:bodyPr/>
          <a:lstStyle>
            <a:lvl1pPr>
              <a:defRPr/>
            </a:lvl1pPr>
          </a:lstStyle>
          <a:p>
            <a:pPr>
              <a:defRPr/>
            </a:pPr>
            <a:fld id="{596514F7-C31D-46AF-8022-01AB14B75DFE}" type="slidenum">
              <a:rPr lang="es-ES" smtClean="0"/>
              <a:pPr>
                <a:defRPr/>
              </a:pPr>
              <a:t>‹#›</a:t>
            </a:fld>
            <a:endParaRPr lang="es-E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4098" name="Picture 2"/>
          <p:cNvPicPr>
            <a:picLocks noChangeAspect="1" noChangeArrowheads="1"/>
          </p:cNvPicPr>
          <p:nvPr userDrawn="1"/>
        </p:nvPicPr>
        <p:blipFill>
          <a:blip r:embed="rId2" cstate="print"/>
          <a:srcRect/>
          <a:stretch>
            <a:fillRect/>
          </a:stretch>
        </p:blipFill>
        <p:spPr bwMode="auto">
          <a:xfrm>
            <a:off x="7858125" y="6543675"/>
            <a:ext cx="1285875" cy="314325"/>
          </a:xfrm>
          <a:prstGeom prst="rect">
            <a:avLst/>
          </a:prstGeom>
          <a:noFill/>
          <a:ln w="9525">
            <a:noFill/>
            <a:miter lim="800000"/>
            <a:headEnd/>
            <a:tailEnd/>
          </a:ln>
        </p:spPr>
      </p:pic>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s-ES" dirty="0"/>
          </a:p>
        </p:txBody>
      </p:sp>
      <p:sp>
        <p:nvSpPr>
          <p:cNvPr id="5" name="Footer Placeholder 4"/>
          <p:cNvSpPr>
            <a:spLocks noGrp="1"/>
          </p:cNvSpPr>
          <p:nvPr>
            <p:ph type="ftr" sz="quarter" idx="11"/>
          </p:nvPr>
        </p:nvSpPr>
        <p:spPr/>
        <p:txBody>
          <a:bodyPr/>
          <a:lstStyle>
            <a:lvl1pPr>
              <a:defRPr/>
            </a:lvl1pPr>
          </a:lstStyle>
          <a:p>
            <a:pPr>
              <a:defRPr/>
            </a:pPr>
            <a:r>
              <a:rPr lang="es-ES" dirty="0"/>
              <a:t>http://pingo.edu.vn</a:t>
            </a:r>
          </a:p>
          <a:p>
            <a:pPr>
              <a:defRPr/>
            </a:pPr>
            <a:endParaRPr lang="es-ES" dirty="0"/>
          </a:p>
        </p:txBody>
      </p:sp>
      <p:sp>
        <p:nvSpPr>
          <p:cNvPr id="6" name="Slide Number Placeholder 5"/>
          <p:cNvSpPr>
            <a:spLocks noGrp="1"/>
          </p:cNvSpPr>
          <p:nvPr>
            <p:ph type="sldNum" sz="quarter" idx="12"/>
          </p:nvPr>
        </p:nvSpPr>
        <p:spPr/>
        <p:txBody>
          <a:bodyPr/>
          <a:lstStyle>
            <a:lvl1pPr>
              <a:defRPr/>
            </a:lvl1pPr>
          </a:lstStyle>
          <a:p>
            <a:pPr>
              <a:defRPr/>
            </a:pPr>
            <a:fld id="{D30628BB-51A5-48B2-B5DD-ECD9C513A3BD}" type="slidenum">
              <a:rPr lang="es-ES"/>
              <a:pPr>
                <a:defRPr/>
              </a:pPr>
              <a:t>‹#›</a:t>
            </a:fld>
            <a:endParaRPr lang="es-E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5122" name="Picture 2"/>
          <p:cNvPicPr>
            <a:picLocks noChangeAspect="1" noChangeArrowheads="1"/>
          </p:cNvPicPr>
          <p:nvPr userDrawn="1"/>
        </p:nvPicPr>
        <p:blipFill>
          <a:blip r:embed="rId2" cstate="print"/>
          <a:srcRect/>
          <a:stretch>
            <a:fillRect/>
          </a:stretch>
        </p:blipFill>
        <p:spPr bwMode="auto">
          <a:xfrm>
            <a:off x="7858125" y="6543675"/>
            <a:ext cx="1285875" cy="314325"/>
          </a:xfrm>
          <a:prstGeom prst="rect">
            <a:avLst/>
          </a:prstGeom>
          <a:noFill/>
          <a:ln w="9525">
            <a:noFill/>
            <a:miter lim="800000"/>
            <a:headEnd/>
            <a:tailEnd/>
          </a:ln>
        </p:spPr>
      </p:pic>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pPr>
              <a:defRPr/>
            </a:pPr>
            <a:endParaRPr lang="es-ES" dirty="0"/>
          </a:p>
        </p:txBody>
      </p:sp>
      <p:sp>
        <p:nvSpPr>
          <p:cNvPr id="6" name="Footer Placeholder 5"/>
          <p:cNvSpPr>
            <a:spLocks noGrp="1"/>
          </p:cNvSpPr>
          <p:nvPr>
            <p:ph type="ftr" sz="quarter" idx="11"/>
          </p:nvPr>
        </p:nvSpPr>
        <p:spPr/>
        <p:txBody>
          <a:bodyPr/>
          <a:lstStyle>
            <a:lvl1pPr>
              <a:defRPr/>
            </a:lvl1pPr>
          </a:lstStyle>
          <a:p>
            <a:pPr>
              <a:defRPr/>
            </a:pPr>
            <a:r>
              <a:rPr lang="es-ES" dirty="0"/>
              <a:t>http://pingo.edu.vn</a:t>
            </a:r>
          </a:p>
          <a:p>
            <a:pPr>
              <a:defRPr/>
            </a:pPr>
            <a:endParaRPr lang="es-ES" dirty="0"/>
          </a:p>
        </p:txBody>
      </p:sp>
      <p:sp>
        <p:nvSpPr>
          <p:cNvPr id="7" name="Slide Number Placeholder 6"/>
          <p:cNvSpPr>
            <a:spLocks noGrp="1"/>
          </p:cNvSpPr>
          <p:nvPr>
            <p:ph type="sldNum" sz="quarter" idx="12"/>
          </p:nvPr>
        </p:nvSpPr>
        <p:spPr/>
        <p:txBody>
          <a:bodyPr/>
          <a:lstStyle>
            <a:lvl1pPr>
              <a:defRPr/>
            </a:lvl1pPr>
          </a:lstStyle>
          <a:p>
            <a:pPr>
              <a:defRPr/>
            </a:pPr>
            <a:fld id="{5858247D-C50C-4CF6-9C45-939C027B7DCA}" type="slidenum">
              <a:rPr lang="es-ES"/>
              <a:pPr>
                <a:defRPr/>
              </a:pPr>
              <a:t>‹#›</a:t>
            </a:fld>
            <a:endParaRPr lang="es-E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6146" name="Picture 2"/>
          <p:cNvPicPr>
            <a:picLocks noChangeAspect="1" noChangeArrowheads="1"/>
          </p:cNvPicPr>
          <p:nvPr userDrawn="1"/>
        </p:nvPicPr>
        <p:blipFill>
          <a:blip r:embed="rId2" cstate="print"/>
          <a:srcRect/>
          <a:stretch>
            <a:fillRect/>
          </a:stretch>
        </p:blipFill>
        <p:spPr bwMode="auto">
          <a:xfrm>
            <a:off x="7858125" y="6543675"/>
            <a:ext cx="1285875" cy="314325"/>
          </a:xfrm>
          <a:prstGeom prst="rect">
            <a:avLst/>
          </a:prstGeom>
          <a:noFill/>
          <a:ln w="9525">
            <a:noFill/>
            <a:miter lim="800000"/>
            <a:headEnd/>
            <a:tailEnd/>
          </a:ln>
        </p:spPr>
      </p:pic>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pPr>
              <a:defRPr/>
            </a:pPr>
            <a:endParaRPr lang="es-ES" dirty="0"/>
          </a:p>
        </p:txBody>
      </p:sp>
      <p:sp>
        <p:nvSpPr>
          <p:cNvPr id="8" name="Footer Placeholder 7"/>
          <p:cNvSpPr>
            <a:spLocks noGrp="1"/>
          </p:cNvSpPr>
          <p:nvPr>
            <p:ph type="ftr" sz="quarter" idx="11"/>
          </p:nvPr>
        </p:nvSpPr>
        <p:spPr/>
        <p:txBody>
          <a:bodyPr/>
          <a:lstStyle>
            <a:lvl1pPr>
              <a:defRPr/>
            </a:lvl1pPr>
          </a:lstStyle>
          <a:p>
            <a:pPr>
              <a:defRPr/>
            </a:pPr>
            <a:r>
              <a:rPr lang="es-ES" dirty="0"/>
              <a:t>http://pingo.edu.vn</a:t>
            </a:r>
          </a:p>
          <a:p>
            <a:pPr>
              <a:defRPr/>
            </a:pPr>
            <a:endParaRPr lang="es-ES" dirty="0"/>
          </a:p>
        </p:txBody>
      </p:sp>
      <p:sp>
        <p:nvSpPr>
          <p:cNvPr id="9" name="Slide Number Placeholder 8"/>
          <p:cNvSpPr>
            <a:spLocks noGrp="1"/>
          </p:cNvSpPr>
          <p:nvPr>
            <p:ph type="sldNum" sz="quarter" idx="12"/>
          </p:nvPr>
        </p:nvSpPr>
        <p:spPr/>
        <p:txBody>
          <a:bodyPr/>
          <a:lstStyle>
            <a:lvl1pPr>
              <a:defRPr/>
            </a:lvl1pPr>
          </a:lstStyle>
          <a:p>
            <a:pPr>
              <a:defRPr/>
            </a:pPr>
            <a:fld id="{A8D56361-E6AF-47C0-AA9F-A25E86ABF284}" type="slidenum">
              <a:rPr lang="es-ES"/>
              <a:pPr>
                <a:defRPr/>
              </a:pPr>
              <a:t>‹#›</a:t>
            </a:fld>
            <a:endParaRPr lang="es-E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7170" name="Picture 2"/>
          <p:cNvPicPr>
            <a:picLocks noChangeAspect="1" noChangeArrowheads="1"/>
          </p:cNvPicPr>
          <p:nvPr userDrawn="1"/>
        </p:nvPicPr>
        <p:blipFill>
          <a:blip r:embed="rId2" cstate="print"/>
          <a:srcRect/>
          <a:stretch>
            <a:fillRect/>
          </a:stretch>
        </p:blipFill>
        <p:spPr bwMode="auto">
          <a:xfrm>
            <a:off x="7858125" y="6543675"/>
            <a:ext cx="1285875" cy="314325"/>
          </a:xfrm>
          <a:prstGeom prst="rect">
            <a:avLst/>
          </a:prstGeom>
          <a:noFill/>
          <a:ln w="9525">
            <a:noFill/>
            <a:miter lim="800000"/>
            <a:headEnd/>
            <a:tailEnd/>
          </a:ln>
        </p:spPr>
      </p:pic>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pPr>
              <a:defRPr/>
            </a:pPr>
            <a:endParaRPr lang="es-ES" dirty="0"/>
          </a:p>
        </p:txBody>
      </p:sp>
      <p:sp>
        <p:nvSpPr>
          <p:cNvPr id="4" name="Footer Placeholder 3"/>
          <p:cNvSpPr>
            <a:spLocks noGrp="1"/>
          </p:cNvSpPr>
          <p:nvPr>
            <p:ph type="ftr" sz="quarter" idx="11"/>
          </p:nvPr>
        </p:nvSpPr>
        <p:spPr/>
        <p:txBody>
          <a:bodyPr/>
          <a:lstStyle>
            <a:lvl1pPr>
              <a:defRPr/>
            </a:lvl1pPr>
          </a:lstStyle>
          <a:p>
            <a:pPr>
              <a:defRPr/>
            </a:pPr>
            <a:r>
              <a:rPr lang="es-ES" dirty="0"/>
              <a:t>http://pingo.edu.vn</a:t>
            </a:r>
          </a:p>
          <a:p>
            <a:pPr>
              <a:defRPr/>
            </a:pPr>
            <a:endParaRPr lang="es-ES" dirty="0"/>
          </a:p>
        </p:txBody>
      </p:sp>
      <p:sp>
        <p:nvSpPr>
          <p:cNvPr id="5" name="Slide Number Placeholder 4"/>
          <p:cNvSpPr>
            <a:spLocks noGrp="1"/>
          </p:cNvSpPr>
          <p:nvPr>
            <p:ph type="sldNum" sz="quarter" idx="12"/>
          </p:nvPr>
        </p:nvSpPr>
        <p:spPr/>
        <p:txBody>
          <a:bodyPr/>
          <a:lstStyle>
            <a:lvl1pPr>
              <a:defRPr/>
            </a:lvl1pPr>
          </a:lstStyle>
          <a:p>
            <a:pPr>
              <a:defRPr/>
            </a:pPr>
            <a:fld id="{94F8C2DE-1DB2-4AE9-81C9-57B089DDF5DF}" type="slidenum">
              <a:rPr lang="es-ES"/>
              <a:pPr>
                <a:defRPr/>
              </a:pPr>
              <a:t>‹#›</a:t>
            </a:fld>
            <a:endParaRPr lang="es-E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8194" name="Picture 2"/>
          <p:cNvPicPr>
            <a:picLocks noChangeAspect="1" noChangeArrowheads="1"/>
          </p:cNvPicPr>
          <p:nvPr userDrawn="1"/>
        </p:nvPicPr>
        <p:blipFill>
          <a:blip r:embed="rId2" cstate="print"/>
          <a:srcRect/>
          <a:stretch>
            <a:fillRect/>
          </a:stretch>
        </p:blipFill>
        <p:spPr bwMode="auto">
          <a:xfrm>
            <a:off x="7858125" y="6543675"/>
            <a:ext cx="1285875" cy="314325"/>
          </a:xfrm>
          <a:prstGeom prst="rect">
            <a:avLst/>
          </a:prstGeom>
          <a:noFill/>
          <a:ln w="9525">
            <a:noFill/>
            <a:miter lim="800000"/>
            <a:headEnd/>
            <a:tailEnd/>
          </a:ln>
        </p:spPr>
      </p:pic>
      <p:sp>
        <p:nvSpPr>
          <p:cNvPr id="2" name="Rectangle 4"/>
          <p:cNvSpPr>
            <a:spLocks noGrp="1" noChangeArrowheads="1"/>
          </p:cNvSpPr>
          <p:nvPr>
            <p:ph type="dt" sz="half" idx="10"/>
          </p:nvPr>
        </p:nvSpPr>
        <p:spPr>
          <a:ln/>
        </p:spPr>
        <p:txBody>
          <a:bodyPr/>
          <a:lstStyle>
            <a:lvl1pPr>
              <a:defRPr/>
            </a:lvl1pPr>
          </a:lstStyle>
          <a:p>
            <a:pPr>
              <a:defRPr/>
            </a:pPr>
            <a:endParaRPr lang="es-ES" dirty="0"/>
          </a:p>
        </p:txBody>
      </p:sp>
      <p:sp>
        <p:nvSpPr>
          <p:cNvPr id="3" name="Rectangle 5"/>
          <p:cNvSpPr>
            <a:spLocks noGrp="1" noChangeArrowheads="1"/>
          </p:cNvSpPr>
          <p:nvPr>
            <p:ph type="ftr" sz="quarter" idx="11"/>
          </p:nvPr>
        </p:nvSpPr>
        <p:spPr>
          <a:ln/>
        </p:spPr>
        <p:txBody>
          <a:bodyPr/>
          <a:lstStyle>
            <a:lvl1pPr>
              <a:defRPr/>
            </a:lvl1pPr>
          </a:lstStyle>
          <a:p>
            <a:pPr>
              <a:defRPr/>
            </a:pPr>
            <a:r>
              <a:rPr lang="es-ES" dirty="0" smtClean="0"/>
              <a:t>http://pingo.edu.vn </a:t>
            </a:r>
            <a:endParaRPr lang="es-ES" dirty="0"/>
          </a:p>
        </p:txBody>
      </p:sp>
      <p:sp>
        <p:nvSpPr>
          <p:cNvPr id="4" name="Rectangle 6"/>
          <p:cNvSpPr>
            <a:spLocks noGrp="1" noChangeArrowheads="1"/>
          </p:cNvSpPr>
          <p:nvPr>
            <p:ph type="sldNum" sz="quarter" idx="12"/>
          </p:nvPr>
        </p:nvSpPr>
        <p:spPr>
          <a:ln/>
        </p:spPr>
        <p:txBody>
          <a:bodyPr/>
          <a:lstStyle>
            <a:lvl1pPr>
              <a:defRPr/>
            </a:lvl1pPr>
          </a:lstStyle>
          <a:p>
            <a:pPr>
              <a:defRPr/>
            </a:pPr>
            <a:fld id="{0DC9E044-6F63-4E38-B89C-55F1221FD438}" type="slidenum">
              <a:rPr lang="es-ES"/>
              <a:pPr>
                <a:defRPr/>
              </a:pPr>
              <a:t>‹#›</a:t>
            </a:fld>
            <a:endParaRPr lang="es-E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9218" name="Picture 2"/>
          <p:cNvPicPr>
            <a:picLocks noChangeAspect="1" noChangeArrowheads="1"/>
          </p:cNvPicPr>
          <p:nvPr userDrawn="1"/>
        </p:nvPicPr>
        <p:blipFill>
          <a:blip r:embed="rId2" cstate="print"/>
          <a:srcRect/>
          <a:stretch>
            <a:fillRect/>
          </a:stretch>
        </p:blipFill>
        <p:spPr bwMode="auto">
          <a:xfrm>
            <a:off x="7858125" y="6543675"/>
            <a:ext cx="1285875" cy="314325"/>
          </a:xfrm>
          <a:prstGeom prst="rect">
            <a:avLst/>
          </a:prstGeom>
          <a:noFill/>
          <a:ln w="9525">
            <a:noFill/>
            <a:miter lim="800000"/>
            <a:headEnd/>
            <a:tailEnd/>
          </a:ln>
        </p:spPr>
      </p:pic>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s-ES" dirty="0"/>
          </a:p>
        </p:txBody>
      </p:sp>
      <p:sp>
        <p:nvSpPr>
          <p:cNvPr id="6" name="Rectangle 5"/>
          <p:cNvSpPr>
            <a:spLocks noGrp="1" noChangeArrowheads="1"/>
          </p:cNvSpPr>
          <p:nvPr>
            <p:ph type="ftr" sz="quarter" idx="11"/>
          </p:nvPr>
        </p:nvSpPr>
        <p:spPr>
          <a:ln/>
        </p:spPr>
        <p:txBody>
          <a:bodyPr/>
          <a:lstStyle>
            <a:lvl1pPr>
              <a:defRPr/>
            </a:lvl1pPr>
          </a:lstStyle>
          <a:p>
            <a:pPr>
              <a:defRPr/>
            </a:pPr>
            <a:r>
              <a:rPr lang="es-ES" dirty="0" smtClean="0"/>
              <a:t>http://pingo.edu.vn </a:t>
            </a:r>
            <a:endParaRPr lang="es-ES" dirty="0"/>
          </a:p>
        </p:txBody>
      </p:sp>
      <p:sp>
        <p:nvSpPr>
          <p:cNvPr id="7" name="Rectangle 6"/>
          <p:cNvSpPr>
            <a:spLocks noGrp="1" noChangeArrowheads="1"/>
          </p:cNvSpPr>
          <p:nvPr>
            <p:ph type="sldNum" sz="quarter" idx="12"/>
          </p:nvPr>
        </p:nvSpPr>
        <p:spPr>
          <a:ln/>
        </p:spPr>
        <p:txBody>
          <a:bodyPr/>
          <a:lstStyle>
            <a:lvl1pPr>
              <a:defRPr/>
            </a:lvl1pPr>
          </a:lstStyle>
          <a:p>
            <a:pPr>
              <a:defRPr/>
            </a:pPr>
            <a:fld id="{0F4F4A6F-DBB9-40A1-BE37-7E81EFC1F690}" type="slidenum">
              <a:rPr lang="es-ES"/>
              <a:pPr>
                <a:defRPr/>
              </a:pPr>
              <a:t>‹#›</a:t>
            </a:fld>
            <a:endParaRPr lang="es-E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242" name="Picture 2"/>
          <p:cNvPicPr>
            <a:picLocks noChangeAspect="1" noChangeArrowheads="1"/>
          </p:cNvPicPr>
          <p:nvPr userDrawn="1"/>
        </p:nvPicPr>
        <p:blipFill>
          <a:blip r:embed="rId2" cstate="print"/>
          <a:srcRect/>
          <a:stretch>
            <a:fillRect/>
          </a:stretch>
        </p:blipFill>
        <p:spPr bwMode="auto">
          <a:xfrm>
            <a:off x="7858125" y="6543675"/>
            <a:ext cx="1285875" cy="314325"/>
          </a:xfrm>
          <a:prstGeom prst="rect">
            <a:avLst/>
          </a:prstGeom>
          <a:noFill/>
          <a:ln w="9525">
            <a:noFill/>
            <a:miter lim="800000"/>
            <a:headEnd/>
            <a:tailEnd/>
          </a:ln>
        </p:spPr>
      </p:pic>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s-ES" dirty="0"/>
          </a:p>
        </p:txBody>
      </p:sp>
      <p:sp>
        <p:nvSpPr>
          <p:cNvPr id="6" name="Rectangle 5"/>
          <p:cNvSpPr>
            <a:spLocks noGrp="1" noChangeArrowheads="1"/>
          </p:cNvSpPr>
          <p:nvPr>
            <p:ph type="ftr" sz="quarter" idx="11"/>
          </p:nvPr>
        </p:nvSpPr>
        <p:spPr>
          <a:ln/>
        </p:spPr>
        <p:txBody>
          <a:bodyPr/>
          <a:lstStyle>
            <a:lvl1pPr>
              <a:defRPr/>
            </a:lvl1pPr>
          </a:lstStyle>
          <a:p>
            <a:pPr>
              <a:defRPr/>
            </a:pPr>
            <a:r>
              <a:rPr lang="es-ES" dirty="0" smtClean="0"/>
              <a:t>http://pingo.edu.vn </a:t>
            </a:r>
            <a:endParaRPr lang="es-ES" dirty="0"/>
          </a:p>
        </p:txBody>
      </p:sp>
      <p:sp>
        <p:nvSpPr>
          <p:cNvPr id="7" name="Rectangle 6"/>
          <p:cNvSpPr>
            <a:spLocks noGrp="1" noChangeArrowheads="1"/>
          </p:cNvSpPr>
          <p:nvPr>
            <p:ph type="sldNum" sz="quarter" idx="12"/>
          </p:nvPr>
        </p:nvSpPr>
        <p:spPr>
          <a:ln/>
        </p:spPr>
        <p:txBody>
          <a:bodyPr/>
          <a:lstStyle>
            <a:lvl1pPr>
              <a:defRPr/>
            </a:lvl1pPr>
          </a:lstStyle>
          <a:p>
            <a:pPr>
              <a:defRPr/>
            </a:pPr>
            <a:fld id="{1C2168B5-664D-43E4-9BE6-C2C493D48651}" type="slidenum">
              <a:rPr lang="es-ES"/>
              <a:pPr>
                <a:defRPr/>
              </a:pPr>
              <a:t>‹#›</a:t>
            </a:fld>
            <a:endParaRPr lang="es-E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cstate="print"/>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s-ES" smtClean="0"/>
              <a:t>Haga clic para cambiar el estilo de título	</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p>
        </p:txBody>
      </p:sp>
      <p:sp>
        <p:nvSpPr>
          <p:cNvPr id="1028" name="Rectangle 4"/>
          <p:cNvSpPr>
            <a:spLocks noGrp="1" noChangeArrowheads="1"/>
          </p:cNvSpPr>
          <p:nvPr>
            <p:ph type="dt" sz="half" idx="2"/>
          </p:nvPr>
        </p:nvSpPr>
        <p:spPr bwMode="auto">
          <a:xfrm>
            <a:off x="457200" y="6381328"/>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es-ES" dirty="0"/>
          </a:p>
        </p:txBody>
      </p:sp>
      <p:sp>
        <p:nvSpPr>
          <p:cNvPr id="1029" name="Rectangle 5"/>
          <p:cNvSpPr>
            <a:spLocks noGrp="1" noChangeArrowheads="1"/>
          </p:cNvSpPr>
          <p:nvPr>
            <p:ph type="ftr" sz="quarter" idx="3"/>
          </p:nvPr>
        </p:nvSpPr>
        <p:spPr bwMode="auto">
          <a:xfrm>
            <a:off x="3124200" y="6381328"/>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r>
              <a:rPr lang="es-ES" dirty="0" smtClean="0"/>
              <a:t>http://pingo.edu.vn </a:t>
            </a:r>
            <a:endParaRPr lang="es-ES" dirty="0"/>
          </a:p>
        </p:txBody>
      </p:sp>
      <p:sp>
        <p:nvSpPr>
          <p:cNvPr id="1030" name="Rectangle 6"/>
          <p:cNvSpPr>
            <a:spLocks noGrp="1" noChangeArrowheads="1"/>
          </p:cNvSpPr>
          <p:nvPr>
            <p:ph type="sldNum" sz="quarter" idx="4"/>
          </p:nvPr>
        </p:nvSpPr>
        <p:spPr bwMode="auto">
          <a:xfrm>
            <a:off x="6553200" y="6381328"/>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01256382-7206-4800-BBA9-B98ED5B1D165}" type="slidenum">
              <a:rPr lang="es-ES"/>
              <a:pPr>
                <a:defRPr/>
              </a:pPr>
              <a:t>‹#›</a:t>
            </a:fld>
            <a:endParaRPr lang="es-ES" dirty="0"/>
          </a:p>
        </p:txBody>
      </p:sp>
    </p:spTree>
  </p:cSld>
  <p:clrMap bg1="lt1" tx1="dk1" bg2="lt2" tx2="dk2" accent1="accent1" accent2="accent2" accent3="accent3" accent4="accent4" accent5="accent5" accent6="accent6" hlink="hlink" folHlink="folHlink"/>
  <p:sldLayoutIdLst>
    <p:sldLayoutId id="2147483748" r:id="rId1"/>
    <p:sldLayoutId id="2147483754" r:id="rId2"/>
    <p:sldLayoutId id="2147483755" r:id="rId3"/>
    <p:sldLayoutId id="2147483756" r:id="rId4"/>
    <p:sldLayoutId id="2147483757" r:id="rId5"/>
    <p:sldLayoutId id="2147483758" r:id="rId6"/>
    <p:sldLayoutId id="2147483749" r:id="rId7"/>
    <p:sldLayoutId id="2147483750" r:id="rId8"/>
    <p:sldLayoutId id="2147483751" r:id="rId9"/>
    <p:sldLayoutId id="2147483752" r:id="rId10"/>
    <p:sldLayoutId id="2147483753" r:id="rId11"/>
    <p:sldLayoutId id="2147483760" r:id="rId12"/>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cs typeface="Arial" charset="0"/>
        </a:defRPr>
      </a:lvl2pPr>
      <a:lvl3pPr algn="ctr" rtl="0" eaLnBrk="0" fontAlgn="base" hangingPunct="0">
        <a:spcBef>
          <a:spcPct val="0"/>
        </a:spcBef>
        <a:spcAft>
          <a:spcPct val="0"/>
        </a:spcAft>
        <a:defRPr sz="4400">
          <a:solidFill>
            <a:schemeClr val="tx2"/>
          </a:solidFill>
          <a:latin typeface="Arial" charset="0"/>
          <a:cs typeface="Arial" charset="0"/>
        </a:defRPr>
      </a:lvl3pPr>
      <a:lvl4pPr algn="ctr" rtl="0" eaLnBrk="0" fontAlgn="base" hangingPunct="0">
        <a:spcBef>
          <a:spcPct val="0"/>
        </a:spcBef>
        <a:spcAft>
          <a:spcPct val="0"/>
        </a:spcAft>
        <a:defRPr sz="4400">
          <a:solidFill>
            <a:schemeClr val="tx2"/>
          </a:solidFill>
          <a:latin typeface="Arial" charset="0"/>
          <a:cs typeface="Arial" charset="0"/>
        </a:defRPr>
      </a:lvl4pPr>
      <a:lvl5pPr algn="ctr" rtl="0" eaLnBrk="0" fontAlgn="base" hangingPunct="0">
        <a:spcBef>
          <a:spcPct val="0"/>
        </a:spcBef>
        <a:spcAft>
          <a:spcPct val="0"/>
        </a:spcAft>
        <a:defRPr sz="4400">
          <a:solidFill>
            <a:schemeClr val="tx2"/>
          </a:solidFill>
          <a:latin typeface="Arial" charset="0"/>
          <a:cs typeface="Arial" charset="0"/>
        </a:defRPr>
      </a:lvl5pPr>
      <a:lvl6pPr marL="457200" algn="ctr" rtl="0" fontAlgn="base">
        <a:spcBef>
          <a:spcPct val="0"/>
        </a:spcBef>
        <a:spcAft>
          <a:spcPct val="0"/>
        </a:spcAft>
        <a:defRPr sz="4400">
          <a:solidFill>
            <a:schemeClr val="tx2"/>
          </a:solidFill>
          <a:latin typeface="Arial" charset="0"/>
          <a:cs typeface="Arial" charset="0"/>
        </a:defRPr>
      </a:lvl6pPr>
      <a:lvl7pPr marL="914400" algn="ctr" rtl="0" fontAlgn="base">
        <a:spcBef>
          <a:spcPct val="0"/>
        </a:spcBef>
        <a:spcAft>
          <a:spcPct val="0"/>
        </a:spcAft>
        <a:defRPr sz="4400">
          <a:solidFill>
            <a:schemeClr val="tx2"/>
          </a:solidFill>
          <a:latin typeface="Arial" charset="0"/>
          <a:cs typeface="Arial" charset="0"/>
        </a:defRPr>
      </a:lvl7pPr>
      <a:lvl8pPr marL="1371600" algn="ctr" rtl="0" fontAlgn="base">
        <a:spcBef>
          <a:spcPct val="0"/>
        </a:spcBef>
        <a:spcAft>
          <a:spcPct val="0"/>
        </a:spcAft>
        <a:defRPr sz="4400">
          <a:solidFill>
            <a:schemeClr val="tx2"/>
          </a:solidFill>
          <a:latin typeface="Arial" charset="0"/>
          <a:cs typeface="Arial" charset="0"/>
        </a:defRPr>
      </a:lvl8pPr>
      <a:lvl9pPr marL="1828800" algn="ctr" rtl="0" fontAlgn="base">
        <a:spcBef>
          <a:spcPct val="0"/>
        </a:spcBef>
        <a:spcAft>
          <a:spcPct val="0"/>
        </a:spcAft>
        <a:defRPr sz="4400">
          <a:solidFill>
            <a:schemeClr val="tx2"/>
          </a:solidFill>
          <a:latin typeface="Arial" charset="0"/>
          <a:cs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1" Type="http://schemas.openxmlformats.org/officeDocument/2006/relationships/slideLayout" Target="../slideLayouts/slideLayout1.xml"/><Relationship Id="rId2" Type="http://schemas.openxmlformats.org/officeDocument/2006/relationships/image" Target="../media/image3.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14" name="Title 4"/>
          <p:cNvSpPr txBox="1">
            <a:spLocks/>
          </p:cNvSpPr>
          <p:nvPr/>
        </p:nvSpPr>
        <p:spPr bwMode="auto">
          <a:xfrm>
            <a:off x="457200" y="1760984"/>
            <a:ext cx="8229600" cy="1524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4400" b="0" i="0" u="none" strike="noStrike" kern="0" cap="none" spc="0" normalizeH="0" baseline="0" noProof="0" dirty="0" smtClean="0">
                <a:ln>
                  <a:noFill/>
                </a:ln>
                <a:solidFill>
                  <a:schemeClr val="tx2"/>
                </a:solidFill>
                <a:effectLst>
                  <a:outerShdw blurRad="38100" dist="38100" dir="2700000" algn="tl">
                    <a:srgbClr val="FFFFFF"/>
                  </a:outerShdw>
                </a:effectLst>
                <a:uLnTx/>
                <a:uFillTx/>
                <a:latin typeface="+mj-lt"/>
                <a:ea typeface="+mj-ea"/>
                <a:cs typeface="+mj-cs"/>
              </a:rPr>
              <a:t>PHP Frameworks</a:t>
            </a:r>
          </a:p>
          <a:p>
            <a:pPr marL="0" marR="0" lvl="0" indent="0" algn="ctr" defTabSz="914400" rtl="0" eaLnBrk="1" fontAlgn="base" latinLnBrk="0" hangingPunct="1">
              <a:lnSpc>
                <a:spcPct val="100000"/>
              </a:lnSpc>
              <a:spcBef>
                <a:spcPct val="0"/>
              </a:spcBef>
              <a:spcAft>
                <a:spcPct val="0"/>
              </a:spcAft>
              <a:buClrTx/>
              <a:buSzTx/>
              <a:buFontTx/>
              <a:buNone/>
              <a:tabLst/>
              <a:defRPr/>
            </a:pPr>
            <a:r>
              <a:rPr lang="en-US" sz="4400" kern="0" dirty="0" smtClean="0">
                <a:solidFill>
                  <a:schemeClr val="tx2"/>
                </a:solidFill>
                <a:effectLst>
                  <a:outerShdw blurRad="38100" dist="38100" dir="2700000" algn="tl">
                    <a:srgbClr val="FFFFFF"/>
                  </a:outerShdw>
                </a:effectLst>
                <a:latin typeface="+mj-lt"/>
                <a:ea typeface="+mj-ea"/>
                <a:cs typeface="+mj-cs"/>
              </a:rPr>
              <a:t>Introduction</a:t>
            </a:r>
            <a:endParaRPr kumimoji="0" lang="en-US" sz="4400" b="0" i="0" u="none" strike="noStrike" kern="0" cap="none" spc="0" normalizeH="0" baseline="0" noProof="0" dirty="0" smtClean="0">
              <a:ln>
                <a:noFill/>
              </a:ln>
              <a:solidFill>
                <a:schemeClr val="tx2"/>
              </a:solidFill>
              <a:effectLst>
                <a:outerShdw blurRad="38100" dist="38100" dir="2700000" algn="tl">
                  <a:srgbClr val="FFFFFF"/>
                </a:outerShdw>
              </a:effectLst>
              <a:uLnTx/>
              <a:uFillTx/>
              <a:latin typeface="+mj-lt"/>
              <a:ea typeface="+mj-ea"/>
              <a:cs typeface="+mj-cs"/>
            </a:endParaRPr>
          </a:p>
        </p:txBody>
      </p:sp>
      <p:sp>
        <p:nvSpPr>
          <p:cNvPr id="15" name="Subtitle 5"/>
          <p:cNvSpPr txBox="1">
            <a:spLocks/>
          </p:cNvSpPr>
          <p:nvPr/>
        </p:nvSpPr>
        <p:spPr bwMode="auto">
          <a:xfrm>
            <a:off x="457200" y="3240088"/>
            <a:ext cx="8229600" cy="5699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20000"/>
              </a:spcBef>
              <a:spcAft>
                <a:spcPct val="0"/>
              </a:spcAft>
              <a:buClrTx/>
              <a:buSzTx/>
              <a:buFontTx/>
              <a:buNone/>
              <a:tabLst/>
              <a:defRPr/>
            </a:pPr>
            <a:r>
              <a:rPr kumimoji="0" lang="en-US" sz="3200" b="0" i="0" u="none" strike="noStrike" kern="0" cap="none" spc="0" normalizeH="0" baseline="0" noProof="0" dirty="0" smtClean="0">
                <a:ln>
                  <a:noFill/>
                </a:ln>
                <a:solidFill>
                  <a:schemeClr val="tx1"/>
                </a:solidFill>
                <a:effectLst>
                  <a:outerShdw blurRad="38100" dist="38100" dir="2700000" algn="tl">
                    <a:srgbClr val="FFFFFF"/>
                  </a:outerShdw>
                </a:effectLst>
                <a:uLnTx/>
                <a:uFillTx/>
                <a:latin typeface="+mn-lt"/>
                <a:ea typeface="+mn-ea"/>
                <a:cs typeface="+mn-cs"/>
              </a:rPr>
              <a:t>Web Applications in Hatch</a:t>
            </a:r>
          </a:p>
        </p:txBody>
      </p:sp>
      <p:sp>
        <p:nvSpPr>
          <p:cNvPr id="19" name="TextBox 10"/>
          <p:cNvSpPr txBox="1"/>
          <p:nvPr/>
        </p:nvSpPr>
        <p:spPr>
          <a:xfrm rot="20930954">
            <a:off x="-25827" y="1205810"/>
            <a:ext cx="6834909" cy="400110"/>
          </a:xfrm>
          <a:prstGeom prst="rect">
            <a:avLst/>
          </a:prstGeom>
          <a:noFill/>
        </p:spPr>
        <p:txBody>
          <a:bodyPr wrap="square">
            <a:spAutoFit/>
          </a:bodyPr>
          <a:lstStyle>
            <a:defPPr>
              <a:defRPr lang="en-US"/>
            </a:defPPr>
            <a:lvl1pPr algn="l" rtl="0" fontAlgn="base">
              <a:spcBef>
                <a:spcPct val="0"/>
              </a:spcBef>
              <a:spcAft>
                <a:spcPct val="0"/>
              </a:spcAft>
              <a:defRPr sz="2500" kern="1200">
                <a:solidFill>
                  <a:srgbClr val="EBFFC2"/>
                </a:solidFill>
                <a:latin typeface="Corbel" pitchFamily="34" charset="0"/>
                <a:ea typeface="+mn-ea"/>
                <a:cs typeface="+mn-cs"/>
              </a:defRPr>
            </a:lvl1pPr>
            <a:lvl2pPr marL="457200" algn="l" rtl="0" fontAlgn="base">
              <a:spcBef>
                <a:spcPct val="0"/>
              </a:spcBef>
              <a:spcAft>
                <a:spcPct val="0"/>
              </a:spcAft>
              <a:defRPr sz="2500" kern="1200">
                <a:solidFill>
                  <a:srgbClr val="EBFFC2"/>
                </a:solidFill>
                <a:latin typeface="Corbel" pitchFamily="34" charset="0"/>
                <a:ea typeface="+mn-ea"/>
                <a:cs typeface="+mn-cs"/>
              </a:defRPr>
            </a:lvl2pPr>
            <a:lvl3pPr marL="914400" algn="l" rtl="0" fontAlgn="base">
              <a:spcBef>
                <a:spcPct val="0"/>
              </a:spcBef>
              <a:spcAft>
                <a:spcPct val="0"/>
              </a:spcAft>
              <a:defRPr sz="2500" kern="1200">
                <a:solidFill>
                  <a:srgbClr val="EBFFC2"/>
                </a:solidFill>
                <a:latin typeface="Corbel" pitchFamily="34" charset="0"/>
                <a:ea typeface="+mn-ea"/>
                <a:cs typeface="+mn-cs"/>
              </a:defRPr>
            </a:lvl3pPr>
            <a:lvl4pPr marL="1371600" algn="l" rtl="0" fontAlgn="base">
              <a:spcBef>
                <a:spcPct val="0"/>
              </a:spcBef>
              <a:spcAft>
                <a:spcPct val="0"/>
              </a:spcAft>
              <a:defRPr sz="2500" kern="1200">
                <a:solidFill>
                  <a:srgbClr val="EBFFC2"/>
                </a:solidFill>
                <a:latin typeface="Corbel" pitchFamily="34" charset="0"/>
                <a:ea typeface="+mn-ea"/>
                <a:cs typeface="+mn-cs"/>
              </a:defRPr>
            </a:lvl4pPr>
            <a:lvl5pPr marL="1828800" algn="l" rtl="0" fontAlgn="base">
              <a:spcBef>
                <a:spcPct val="0"/>
              </a:spcBef>
              <a:spcAft>
                <a:spcPct val="0"/>
              </a:spcAft>
              <a:defRPr sz="2500" kern="1200">
                <a:solidFill>
                  <a:srgbClr val="EBFFC2"/>
                </a:solidFill>
                <a:latin typeface="Corbel" pitchFamily="34" charset="0"/>
                <a:ea typeface="+mn-ea"/>
                <a:cs typeface="+mn-cs"/>
              </a:defRPr>
            </a:lvl5pPr>
            <a:lvl6pPr marL="2286000" algn="l" defTabSz="914400" rtl="0" eaLnBrk="1" latinLnBrk="0" hangingPunct="1">
              <a:defRPr sz="2500" kern="1200">
                <a:solidFill>
                  <a:srgbClr val="EBFFC2"/>
                </a:solidFill>
                <a:latin typeface="Corbel" pitchFamily="34" charset="0"/>
                <a:ea typeface="+mn-ea"/>
                <a:cs typeface="+mn-cs"/>
              </a:defRPr>
            </a:lvl6pPr>
            <a:lvl7pPr marL="2743200" algn="l" defTabSz="914400" rtl="0" eaLnBrk="1" latinLnBrk="0" hangingPunct="1">
              <a:defRPr sz="2500" kern="1200">
                <a:solidFill>
                  <a:srgbClr val="EBFFC2"/>
                </a:solidFill>
                <a:latin typeface="Corbel" pitchFamily="34" charset="0"/>
                <a:ea typeface="+mn-ea"/>
                <a:cs typeface="+mn-cs"/>
              </a:defRPr>
            </a:lvl7pPr>
            <a:lvl8pPr marL="3200400" algn="l" defTabSz="914400" rtl="0" eaLnBrk="1" latinLnBrk="0" hangingPunct="1">
              <a:defRPr sz="2500" kern="1200">
                <a:solidFill>
                  <a:srgbClr val="EBFFC2"/>
                </a:solidFill>
                <a:latin typeface="Corbel" pitchFamily="34" charset="0"/>
                <a:ea typeface="+mn-ea"/>
                <a:cs typeface="+mn-cs"/>
              </a:defRPr>
            </a:lvl8pPr>
            <a:lvl9pPr marL="3657600" algn="l" defTabSz="914400" rtl="0" eaLnBrk="1" latinLnBrk="0" hangingPunct="1">
              <a:defRPr sz="2500" kern="1200">
                <a:solidFill>
                  <a:srgbClr val="EBFFC2"/>
                </a:solidFill>
                <a:latin typeface="Corbel" pitchFamily="34" charset="0"/>
                <a:ea typeface="+mn-ea"/>
                <a:cs typeface="+mn-cs"/>
              </a:defRPr>
            </a:lvl9pPr>
          </a:lstStyle>
          <a:p>
            <a:pPr>
              <a:defRPr/>
            </a:pPr>
            <a:r>
              <a:rPr lang="pl-PL" sz="2000" b="1" dirty="0">
                <a:ln w="1905"/>
                <a:solidFill>
                  <a:schemeClr val="tx1">
                    <a:lumMod val="40000"/>
                    <a:lumOff val="60000"/>
                  </a:schemeClr>
                </a:solidFill>
                <a:effectLst>
                  <a:innerShdw blurRad="69850" dist="43180" dir="5400000">
                    <a:srgbClr val="000000">
                      <a:alpha val="65000"/>
                    </a:srgbClr>
                  </a:innerShdw>
                  <a:reflection blurRad="63500" stA="50000" endPos="50000" dist="12700" dir="5400000" sy="-100000" algn="bl" rotWithShape="0"/>
                </a:effectLst>
              </a:rPr>
              <a:t>http://</a:t>
            </a:r>
            <a:r>
              <a:rPr lang="pl-PL" sz="2000" b="1" dirty="0" err="1">
                <a:ln w="1905"/>
                <a:solidFill>
                  <a:schemeClr val="tx1">
                    <a:lumMod val="40000"/>
                    <a:lumOff val="60000"/>
                  </a:schemeClr>
                </a:solidFill>
                <a:effectLst>
                  <a:innerShdw blurRad="69850" dist="43180" dir="5400000">
                    <a:srgbClr val="000000">
                      <a:alpha val="65000"/>
                    </a:srgbClr>
                  </a:innerShdw>
                  <a:reflection blurRad="63500" stA="50000" endPos="50000" dist="12700" dir="5400000" sy="-100000" algn="bl" rotWithShape="0"/>
                </a:effectLst>
              </a:rPr>
              <a:t>pingo.edu.vn</a:t>
            </a:r>
            <a:r>
              <a:rPr lang="pl-PL" sz="2000" b="1" dirty="0" smtClean="0">
                <a:ln w="1905"/>
                <a:solidFill>
                  <a:schemeClr val="tx1">
                    <a:lumMod val="40000"/>
                    <a:lumOff val="60000"/>
                  </a:schemeClr>
                </a:solidFill>
                <a:effectLst>
                  <a:innerShdw blurRad="69850" dist="43180" dir="5400000">
                    <a:srgbClr val="000000">
                      <a:alpha val="65000"/>
                    </a:srgbClr>
                  </a:innerShdw>
                  <a:reflection blurRad="63500" stA="50000" endPos="50000" dist="12700" dir="5400000" sy="-100000" algn="bl" rotWithShape="0"/>
                </a:effectLst>
              </a:rPr>
              <a:t>/</a:t>
            </a:r>
            <a:r>
              <a:rPr lang="en-US" sz="2000" b="1" dirty="0" err="1">
                <a:ln w="1905"/>
                <a:solidFill>
                  <a:schemeClr val="tx1">
                    <a:lumMod val="40000"/>
                    <a:lumOff val="60000"/>
                  </a:schemeClr>
                </a:solidFill>
                <a:effectLst>
                  <a:innerShdw blurRad="69850" dist="43180" dir="5400000">
                    <a:srgbClr val="000000">
                      <a:alpha val="65000"/>
                    </a:srgbClr>
                  </a:innerShdw>
                  <a:reflection blurRad="63500" stA="50000" endPos="50000" dist="12700" dir="5400000" sy="-100000" algn="bl" rotWithShape="0"/>
                </a:effectLst>
              </a:rPr>
              <a:t>thiet</a:t>
            </a:r>
            <a:r>
              <a:rPr lang="en-US" sz="2000" b="1" dirty="0">
                <a:ln w="1905"/>
                <a:solidFill>
                  <a:schemeClr val="tx1">
                    <a:lumMod val="40000"/>
                    <a:lumOff val="60000"/>
                  </a:schemeClr>
                </a:solidFill>
                <a:effectLst>
                  <a:innerShdw blurRad="69850" dist="43180" dir="5400000">
                    <a:srgbClr val="000000">
                      <a:alpha val="65000"/>
                    </a:srgbClr>
                  </a:innerShdw>
                  <a:reflection blurRad="63500" stA="50000" endPos="50000" dist="12700" dir="5400000" sy="-100000" algn="bl" rotWithShape="0"/>
                </a:effectLst>
              </a:rPr>
              <a:t>-</a:t>
            </a:r>
            <a:r>
              <a:rPr lang="en-US" sz="2000" b="1" dirty="0" err="1">
                <a:ln w="1905"/>
                <a:solidFill>
                  <a:schemeClr val="tx1">
                    <a:lumMod val="40000"/>
                    <a:lumOff val="60000"/>
                  </a:schemeClr>
                </a:solidFill>
                <a:effectLst>
                  <a:innerShdw blurRad="69850" dist="43180" dir="5400000">
                    <a:srgbClr val="000000">
                      <a:alpha val="65000"/>
                    </a:srgbClr>
                  </a:innerShdw>
                  <a:reflection blurRad="63500" stA="50000" endPos="50000" dist="12700" dir="5400000" sy="-100000" algn="bl" rotWithShape="0"/>
                </a:effectLst>
              </a:rPr>
              <a:t>ke</a:t>
            </a:r>
            <a:r>
              <a:rPr lang="en-US" sz="2000" b="1" dirty="0">
                <a:ln w="1905"/>
                <a:solidFill>
                  <a:schemeClr val="tx1">
                    <a:lumMod val="40000"/>
                    <a:lumOff val="60000"/>
                  </a:schemeClr>
                </a:solidFill>
                <a:effectLst>
                  <a:innerShdw blurRad="69850" dist="43180" dir="5400000">
                    <a:srgbClr val="000000">
                      <a:alpha val="65000"/>
                    </a:srgbClr>
                  </a:innerShdw>
                  <a:reflection blurRad="63500" stA="50000" endPos="50000" dist="12700" dir="5400000" sy="-100000" algn="bl" rotWithShape="0"/>
                </a:effectLst>
              </a:rPr>
              <a:t>-website-bang-</a:t>
            </a:r>
            <a:r>
              <a:rPr lang="en-US" sz="2000" b="1" dirty="0" err="1">
                <a:ln w="1905"/>
                <a:solidFill>
                  <a:schemeClr val="tx1">
                    <a:lumMod val="40000"/>
                    <a:lumOff val="60000"/>
                  </a:schemeClr>
                </a:solidFill>
                <a:effectLst>
                  <a:innerShdw blurRad="69850" dist="43180" dir="5400000">
                    <a:srgbClr val="000000">
                      <a:alpha val="65000"/>
                    </a:srgbClr>
                  </a:innerShdw>
                  <a:reflection blurRad="63500" stA="50000" endPos="50000" dist="12700" dir="5400000" sy="-100000" algn="bl" rotWithShape="0"/>
                </a:effectLst>
              </a:rPr>
              <a:t>php</a:t>
            </a:r>
            <a:r>
              <a:rPr lang="en-US" sz="2000" b="1" dirty="0">
                <a:ln w="1905"/>
                <a:solidFill>
                  <a:schemeClr val="tx1">
                    <a:lumMod val="40000"/>
                    <a:lumOff val="60000"/>
                  </a:schemeClr>
                </a:solidFill>
                <a:effectLst>
                  <a:innerShdw blurRad="69850" dist="43180" dir="5400000">
                    <a:srgbClr val="000000">
                      <a:alpha val="65000"/>
                    </a:srgbClr>
                  </a:innerShdw>
                  <a:reflection blurRad="63500" stA="50000" endPos="50000" dist="12700" dir="5400000" sy="-100000" algn="bl" rotWithShape="0"/>
                </a:effectLst>
              </a:rPr>
              <a:t>-</a:t>
            </a:r>
            <a:r>
              <a:rPr lang="en-US" sz="2000" b="1" dirty="0" err="1">
                <a:ln w="1905"/>
                <a:solidFill>
                  <a:schemeClr val="tx1">
                    <a:lumMod val="40000"/>
                    <a:lumOff val="60000"/>
                  </a:schemeClr>
                </a:solidFill>
                <a:effectLst>
                  <a:innerShdw blurRad="69850" dist="43180" dir="5400000">
                    <a:srgbClr val="000000">
                      <a:alpha val="65000"/>
                    </a:srgbClr>
                  </a:innerShdw>
                  <a:reflection blurRad="63500" stA="50000" endPos="50000" dist="12700" dir="5400000" sy="-100000" algn="bl" rotWithShape="0"/>
                </a:effectLst>
              </a:rPr>
              <a:t>codeigniter</a:t>
            </a:r>
            <a:r>
              <a:rPr lang="en-US" sz="2000" b="1" dirty="0">
                <a:ln w="1905"/>
                <a:solidFill>
                  <a:schemeClr val="tx1">
                    <a:lumMod val="40000"/>
                    <a:lumOff val="60000"/>
                  </a:schemeClr>
                </a:solidFill>
                <a:effectLst>
                  <a:innerShdw blurRad="69850" dist="43180" dir="5400000">
                    <a:srgbClr val="000000">
                      <a:alpha val="65000"/>
                    </a:srgbClr>
                  </a:innerShdw>
                  <a:reflection blurRad="63500" stA="50000" endPos="50000" dist="12700" dir="5400000" sy="-100000" algn="bl" rotWithShape="0"/>
                </a:effectLst>
              </a:rPr>
              <a:t>/</a:t>
            </a:r>
            <a:endParaRPr lang="en-US" sz="2000" b="1" dirty="0">
              <a:ln w="1905"/>
              <a:solidFill>
                <a:schemeClr val="tx1">
                  <a:lumMod val="40000"/>
                  <a:lumOff val="60000"/>
                </a:schemeClr>
              </a:solidFill>
              <a:effectLst>
                <a:innerShdw blurRad="69850" dist="43180" dir="5400000">
                  <a:srgbClr val="000000">
                    <a:alpha val="65000"/>
                  </a:srgbClr>
                </a:innerShdw>
                <a:reflection blurRad="63500" stA="50000" endPos="50000" dist="12700" dir="5400000" sy="-100000" algn="bl" rotWithShape="0"/>
              </a:effectLst>
            </a:endParaRPr>
          </a:p>
        </p:txBody>
      </p:sp>
      <p:pic>
        <p:nvPicPr>
          <p:cNvPr id="20" name="Picture 2" descr="C:\Users\InfiniteCat\Desktop\php\php1.png"/>
          <p:cNvPicPr>
            <a:picLocks noChangeAspect="1" noChangeArrowheads="1"/>
          </p:cNvPicPr>
          <p:nvPr/>
        </p:nvPicPr>
        <p:blipFill>
          <a:blip r:embed="rId3" cstate="print"/>
          <a:srcRect/>
          <a:stretch>
            <a:fillRect/>
          </a:stretch>
        </p:blipFill>
        <p:spPr bwMode="auto">
          <a:xfrm>
            <a:off x="5486400" y="4495800"/>
            <a:ext cx="3051175" cy="1992313"/>
          </a:xfrm>
          <a:prstGeom prst="rect">
            <a:avLst/>
          </a:prstGeom>
          <a:noFill/>
          <a:ln w="9525">
            <a:noFill/>
            <a:miter lim="800000"/>
            <a:headEnd/>
            <a:tailEnd/>
          </a:ln>
        </p:spPr>
      </p:pic>
      <p:pic>
        <p:nvPicPr>
          <p:cNvPr id="21" name="Picture 5"/>
          <p:cNvPicPr>
            <a:picLocks noChangeAspect="1" noChangeArrowheads="1"/>
          </p:cNvPicPr>
          <p:nvPr/>
        </p:nvPicPr>
        <p:blipFill>
          <a:blip r:embed="rId4" cstate="print"/>
          <a:srcRect/>
          <a:stretch>
            <a:fillRect/>
          </a:stretch>
        </p:blipFill>
        <p:spPr bwMode="auto">
          <a:xfrm>
            <a:off x="7491412" y="260648"/>
            <a:ext cx="1652588" cy="1803400"/>
          </a:xfrm>
          <a:prstGeom prst="rect">
            <a:avLst/>
          </a:prstGeom>
          <a:noFill/>
          <a:ln w="9525">
            <a:noFill/>
            <a:miter lim="800000"/>
            <a:headEnd/>
            <a:tailEnd/>
          </a:ln>
          <a:effectLst/>
        </p:spPr>
      </p:pic>
      <p:sp>
        <p:nvSpPr>
          <p:cNvPr id="25" name="Text Placeholder 6"/>
          <p:cNvSpPr txBox="1">
            <a:spLocks/>
          </p:cNvSpPr>
          <p:nvPr/>
        </p:nvSpPr>
        <p:spPr bwMode="auto">
          <a:xfrm>
            <a:off x="457200" y="4724400"/>
            <a:ext cx="3352800" cy="533400"/>
          </a:xfrm>
          <a:prstGeom prst="rect">
            <a:avLst/>
          </a:prstGeom>
          <a:noFill/>
          <a:ln w="9525">
            <a:noFill/>
            <a:miter lim="800000"/>
            <a:headEnd/>
            <a:tailEnd/>
          </a:ln>
        </p:spPr>
        <p:txBody>
          <a:bodyPr/>
          <a:lstStyle/>
          <a:p>
            <a:r>
              <a:rPr lang="en-US" sz="1400" dirty="0"/>
              <a:t>Tuan </a:t>
            </a:r>
            <a:r>
              <a:rPr lang="en-US" sz="1400" dirty="0" smtClean="0"/>
              <a:t>Duong</a:t>
            </a:r>
          </a:p>
          <a:p>
            <a:r>
              <a:rPr lang="pl-PL" sz="1400" kern="0" dirty="0" smtClean="0"/>
              <a:t>http://pingo.edu.vn/tuan-duong/</a:t>
            </a:r>
            <a:endParaRPr lang="en-US" sz="1400" kern="0" dirty="0" smtClean="0"/>
          </a:p>
          <a:p>
            <a:endParaRPr lang="en-US" sz="1400" dirty="0" smtClean="0"/>
          </a:p>
          <a:p>
            <a:endParaRPr lang="en-US" sz="1400" dirty="0"/>
          </a:p>
        </p:txBody>
      </p:sp>
      <p:sp>
        <p:nvSpPr>
          <p:cNvPr id="26" name="Text Placeholder 10"/>
          <p:cNvSpPr txBox="1">
            <a:spLocks/>
          </p:cNvSpPr>
          <p:nvPr/>
        </p:nvSpPr>
        <p:spPr>
          <a:xfrm>
            <a:off x="457200" y="5067300"/>
            <a:ext cx="4648200" cy="800100"/>
          </a:xfrm>
          <a:prstGeom prst="rect">
            <a:avLst/>
          </a:prstGeom>
        </p:spPr>
        <p:txBody>
          <a:bodyPr/>
          <a:lstStyle/>
          <a:p>
            <a:pPr marL="342900" indent="-342900" eaLnBrk="0" hangingPunct="0">
              <a:spcBef>
                <a:spcPct val="20000"/>
              </a:spcBef>
              <a:defRPr/>
            </a:pPr>
            <a:endParaRPr lang="en-US" sz="1600" kern="0" dirty="0">
              <a:latin typeface="+mn-lt"/>
              <a:cs typeface="+mn-cs"/>
            </a:endParaRPr>
          </a:p>
        </p:txBody>
      </p:sp>
      <p:sp>
        <p:nvSpPr>
          <p:cNvPr id="9" name="Slide Number Placeholder 8"/>
          <p:cNvSpPr>
            <a:spLocks noGrp="1"/>
          </p:cNvSpPr>
          <p:nvPr>
            <p:ph type="sldNum" sz="quarter" idx="12"/>
          </p:nvPr>
        </p:nvSpPr>
        <p:spPr/>
        <p:txBody>
          <a:bodyPr/>
          <a:lstStyle/>
          <a:p>
            <a:pPr>
              <a:defRPr/>
            </a:pPr>
            <a:fld id="{93F10FC7-09C4-4479-99A5-0133F346C89C}" type="slidenum">
              <a:rPr lang="es-ES" smtClean="0"/>
              <a:pPr>
                <a:defRPr/>
              </a:pPr>
              <a:t>1</a:t>
            </a:fld>
            <a:endParaRPr lang="es-ES" dirty="0"/>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p:cNvSpPr>
            <a:spLocks noGrp="1" noChangeArrowheads="1"/>
          </p:cNvSpPr>
          <p:nvPr>
            <p:ph type="title"/>
          </p:nvPr>
        </p:nvSpPr>
        <p:spPr bwMode="auto">
          <a:noFill/>
          <a:ln>
            <a:miter lim="800000"/>
            <a:headEnd/>
            <a:tailEnd/>
          </a:ln>
        </p:spPr>
        <p:txBody>
          <a:bodyPr vert="horz" wrap="square" lIns="91440" tIns="45720" rIns="91440" bIns="45720" numCol="1" compatLnSpc="1">
            <a:prstTxWarp prst="textNoShape">
              <a:avLst/>
            </a:prstTxWarp>
          </a:bodyPr>
          <a:lstStyle/>
          <a:p>
            <a:r>
              <a:rPr lang="en-US" dirty="0" err="1" smtClean="0">
                <a:ln>
                  <a:noFill/>
                </a:ln>
                <a:effectLst/>
                <a:ea typeface="MS PGothic" pitchFamily="34" charset="-128"/>
              </a:rPr>
              <a:t>CakePHP</a:t>
            </a:r>
            <a:endParaRPr lang="bg-BG" dirty="0" smtClean="0">
              <a:ln>
                <a:noFill/>
              </a:ln>
              <a:effectLst/>
              <a:ea typeface="MS PGothic" pitchFamily="34" charset="-128"/>
            </a:endParaRPr>
          </a:p>
        </p:txBody>
      </p:sp>
      <p:sp>
        <p:nvSpPr>
          <p:cNvPr id="1054723" name="Rectangle 3"/>
          <p:cNvSpPr>
            <a:spLocks noGrp="1" noChangeArrowheads="1"/>
          </p:cNvSpPr>
          <p:nvPr>
            <p:ph idx="1"/>
          </p:nvPr>
        </p:nvSpPr>
        <p:spPr>
          <a:xfrm>
            <a:off x="251520" y="1600200"/>
            <a:ext cx="9145016" cy="4525963"/>
          </a:xfrm>
        </p:spPr>
        <p:txBody>
          <a:bodyPr vert="horz" wrap="square" lIns="91440" tIns="45720" rIns="91440" bIns="45720" numCol="1" anchor="t" anchorCtr="0" compatLnSpc="1">
            <a:prstTxWarp prst="textNoShape">
              <a:avLst/>
            </a:prstTxWarp>
          </a:bodyPr>
          <a:lstStyle/>
          <a:p>
            <a:pPr marL="461963" indent="-514350" eaLnBrk="1" hangingPunct="1">
              <a:buFont typeface="Corbel" pitchFamily="34" charset="0"/>
              <a:buAutoNum type="arabicPeriod"/>
            </a:pPr>
            <a:r>
              <a:rPr lang="en-US" sz="2400" dirty="0">
                <a:effectLst>
                  <a:outerShdw blurRad="38100" dist="38100" dir="2700000" algn="tl">
                    <a:srgbClr val="FFFFFF"/>
                  </a:outerShdw>
                </a:effectLst>
              </a:rPr>
              <a:t>True complete </a:t>
            </a:r>
            <a:r>
              <a:rPr lang="en-US" sz="2400" dirty="0" smtClean="0">
                <a:effectLst>
                  <a:outerShdw blurRad="38100" dist="38100" dir="2700000" algn="tl">
                    <a:srgbClr val="FFFFFF"/>
                  </a:outerShdw>
                </a:effectLst>
              </a:rPr>
              <a:t>framework</a:t>
            </a:r>
          </a:p>
          <a:p>
            <a:pPr marL="461963" indent="-514350" eaLnBrk="1" hangingPunct="1">
              <a:buFont typeface="Corbel" pitchFamily="34" charset="0"/>
              <a:buAutoNum type="arabicPeriod"/>
            </a:pPr>
            <a:r>
              <a:rPr lang="en-US" sz="2400" dirty="0">
                <a:effectLst>
                  <a:outerShdw blurRad="38100" dist="38100" dir="2700000" algn="tl">
                    <a:srgbClr val="FFFFFF"/>
                  </a:outerShdw>
                </a:effectLst>
              </a:rPr>
              <a:t>Provides tightly coupled </a:t>
            </a:r>
            <a:r>
              <a:rPr lang="en-US" sz="2400" dirty="0" smtClean="0">
                <a:effectLst>
                  <a:outerShdw blurRad="38100" dist="38100" dir="2700000" algn="tl">
                    <a:srgbClr val="FFFFFF"/>
                  </a:outerShdw>
                </a:effectLst>
              </a:rPr>
              <a:t>components</a:t>
            </a:r>
          </a:p>
          <a:p>
            <a:pPr marL="461963" indent="-514350" eaLnBrk="1" hangingPunct="1">
              <a:buFont typeface="Corbel" pitchFamily="34" charset="0"/>
              <a:buAutoNum type="arabicPeriod"/>
            </a:pPr>
            <a:r>
              <a:rPr lang="en-US" sz="2400" dirty="0">
                <a:effectLst>
                  <a:outerShdw blurRad="38100" dist="38100" dir="2700000" algn="tl">
                    <a:srgbClr val="FFFFFF"/>
                  </a:outerShdw>
                </a:effectLst>
              </a:rPr>
              <a:t>Has a number of code generators to help speed up </a:t>
            </a:r>
            <a:r>
              <a:rPr lang="en-US" sz="2400" dirty="0" smtClean="0">
                <a:effectLst>
                  <a:outerShdw blurRad="38100" dist="38100" dir="2700000" algn="tl">
                    <a:srgbClr val="FFFFFF"/>
                  </a:outerShdw>
                </a:effectLst>
              </a:rPr>
              <a:t>development</a:t>
            </a:r>
          </a:p>
          <a:p>
            <a:pPr marL="461963" indent="-514350" eaLnBrk="1" hangingPunct="1">
              <a:buFont typeface="Corbel" pitchFamily="34" charset="0"/>
              <a:buAutoNum type="arabicPeriod"/>
            </a:pPr>
            <a:r>
              <a:rPr lang="en-US" sz="2400" dirty="0">
                <a:effectLst>
                  <a:outerShdw blurRad="38100" dist="38100" dir="2700000" algn="tl">
                    <a:srgbClr val="FFFFFF"/>
                  </a:outerShdw>
                </a:effectLst>
              </a:rPr>
              <a:t>Large </a:t>
            </a:r>
            <a:r>
              <a:rPr lang="en-US" sz="2400" dirty="0" smtClean="0">
                <a:effectLst>
                  <a:outerShdw blurRad="38100" dist="38100" dir="2700000" algn="tl">
                    <a:srgbClr val="FFFFFF"/>
                  </a:outerShdw>
                </a:effectLst>
              </a:rPr>
              <a:t>community</a:t>
            </a:r>
          </a:p>
          <a:p>
            <a:pPr marL="461963" indent="-514350" eaLnBrk="1" hangingPunct="1">
              <a:buFont typeface="Corbel" pitchFamily="34" charset="0"/>
              <a:buAutoNum type="arabicPeriod"/>
            </a:pPr>
            <a:r>
              <a:rPr lang="en-US" sz="2400" dirty="0">
                <a:effectLst>
                  <a:outerShdw blurRad="38100" dist="38100" dir="2700000" algn="tl">
                    <a:srgbClr val="FFFFFF"/>
                  </a:outerShdw>
                </a:effectLst>
              </a:rPr>
              <a:t>Mostly </a:t>
            </a:r>
            <a:r>
              <a:rPr lang="en-US" sz="2400" dirty="0" smtClean="0">
                <a:effectLst>
                  <a:outerShdw blurRad="38100" dist="38100" dir="2700000" algn="tl">
                    <a:srgbClr val="FFFFFF"/>
                  </a:outerShdw>
                </a:effectLst>
              </a:rPr>
              <a:t>modular</a:t>
            </a:r>
          </a:p>
          <a:p>
            <a:pPr marL="461963" indent="-514350" eaLnBrk="1" hangingPunct="1">
              <a:buFont typeface="Corbel" pitchFamily="34" charset="0"/>
              <a:buAutoNum type="arabicPeriod"/>
            </a:pPr>
            <a:r>
              <a:rPr lang="fr-FR" sz="2400" dirty="0" err="1">
                <a:effectLst>
                  <a:outerShdw blurRad="38100" dist="38100" dir="2700000" algn="tl">
                    <a:srgbClr val="FFFFFF"/>
                  </a:outerShdw>
                </a:effectLst>
              </a:rPr>
              <a:t>Many</a:t>
            </a:r>
            <a:r>
              <a:rPr lang="fr-FR" sz="2400" dirty="0">
                <a:effectLst>
                  <a:outerShdw blurRad="38100" dist="38100" dir="2700000" algn="tl">
                    <a:srgbClr val="FFFFFF"/>
                  </a:outerShdw>
                </a:effectLst>
              </a:rPr>
              <a:t> modules </a:t>
            </a:r>
            <a:r>
              <a:rPr lang="fr-FR" sz="2400" dirty="0" err="1" smtClean="0">
                <a:effectLst>
                  <a:outerShdw blurRad="38100" dist="38100" dir="2700000" algn="tl">
                    <a:srgbClr val="FFFFFF"/>
                  </a:outerShdw>
                </a:effectLst>
              </a:rPr>
              <a:t>available</a:t>
            </a:r>
            <a:endParaRPr lang="fr-FR" sz="2400" dirty="0" smtClean="0">
              <a:effectLst>
                <a:outerShdw blurRad="38100" dist="38100" dir="2700000" algn="tl">
                  <a:srgbClr val="FFFFFF"/>
                </a:outerShdw>
              </a:effectLst>
            </a:endParaRPr>
          </a:p>
          <a:p>
            <a:pPr marL="461963" indent="-514350" eaLnBrk="1" hangingPunct="1">
              <a:buFont typeface="Corbel" pitchFamily="34" charset="0"/>
              <a:buAutoNum type="arabicPeriod"/>
            </a:pPr>
            <a:r>
              <a:rPr lang="en-US" sz="2400" dirty="0">
                <a:effectLst>
                  <a:outerShdw blurRad="38100" dist="38100" dir="2700000" algn="tl">
                    <a:srgbClr val="FFFFFF"/>
                  </a:outerShdw>
                </a:effectLst>
              </a:rPr>
              <a:t>Trying to transition to a modern framework</a:t>
            </a:r>
            <a:endParaRPr lang="en-US" sz="2400" dirty="0" smtClean="0">
              <a:effectLst>
                <a:outerShdw blurRad="38100" dist="38100" dir="2700000" algn="tl">
                  <a:srgbClr val="FFFFFF"/>
                </a:outerShdw>
              </a:effectLst>
            </a:endParaRPr>
          </a:p>
        </p:txBody>
      </p:sp>
      <p:sp>
        <p:nvSpPr>
          <p:cNvPr id="4" name="Slide Number Placeholder 3"/>
          <p:cNvSpPr>
            <a:spLocks noGrp="1"/>
          </p:cNvSpPr>
          <p:nvPr>
            <p:ph type="sldNum" sz="quarter" idx="12"/>
          </p:nvPr>
        </p:nvSpPr>
        <p:spPr/>
        <p:txBody>
          <a:bodyPr/>
          <a:lstStyle/>
          <a:p>
            <a:pPr>
              <a:defRPr/>
            </a:pPr>
            <a:fld id="{596514F7-C31D-46AF-8022-01AB14B75DFE}" type="slidenum">
              <a:rPr lang="es-ES" smtClean="0"/>
              <a:pPr>
                <a:defRPr/>
              </a:pPr>
              <a:t>10</a:t>
            </a:fld>
            <a:endParaRPr lang="es-ES" dirty="0"/>
          </a:p>
        </p:txBody>
      </p:sp>
    </p:spTree>
    <p:extLst>
      <p:ext uri="{BB962C8B-B14F-4D97-AF65-F5344CB8AC3E}">
        <p14:creationId xmlns:p14="http://schemas.microsoft.com/office/powerpoint/2010/main" val="567768511"/>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p:cNvSpPr>
            <a:spLocks noGrp="1" noChangeArrowheads="1"/>
          </p:cNvSpPr>
          <p:nvPr>
            <p:ph type="title"/>
          </p:nvPr>
        </p:nvSpPr>
        <p:spPr bwMode="auto">
          <a:noFill/>
          <a:ln>
            <a:miter lim="800000"/>
            <a:headEnd/>
            <a:tailEnd/>
          </a:ln>
        </p:spPr>
        <p:txBody>
          <a:bodyPr vert="horz" wrap="square" lIns="91440" tIns="45720" rIns="91440" bIns="45720" numCol="1" compatLnSpc="1">
            <a:prstTxWarp prst="textNoShape">
              <a:avLst/>
            </a:prstTxWarp>
          </a:bodyPr>
          <a:lstStyle/>
          <a:p>
            <a:r>
              <a:rPr lang="en-US" dirty="0" err="1" smtClean="0">
                <a:ln>
                  <a:noFill/>
                </a:ln>
                <a:effectLst/>
                <a:ea typeface="MS PGothic" pitchFamily="34" charset="-128"/>
              </a:rPr>
              <a:t>CodeIgniter</a:t>
            </a:r>
            <a:endParaRPr lang="bg-BG" dirty="0" smtClean="0">
              <a:ln>
                <a:noFill/>
              </a:ln>
              <a:effectLst/>
              <a:ea typeface="MS PGothic" pitchFamily="34" charset="-128"/>
            </a:endParaRPr>
          </a:p>
        </p:txBody>
      </p:sp>
      <p:sp>
        <p:nvSpPr>
          <p:cNvPr id="1054723" name="Rectangle 3"/>
          <p:cNvSpPr>
            <a:spLocks noGrp="1" noChangeArrowheads="1"/>
          </p:cNvSpPr>
          <p:nvPr>
            <p:ph idx="1"/>
          </p:nvPr>
        </p:nvSpPr>
        <p:spPr>
          <a:xfrm>
            <a:off x="251520" y="1600200"/>
            <a:ext cx="9145016" cy="4525963"/>
          </a:xfrm>
        </p:spPr>
        <p:txBody>
          <a:bodyPr vert="horz" wrap="square" lIns="91440" tIns="45720" rIns="91440" bIns="45720" numCol="1" anchor="t" anchorCtr="0" compatLnSpc="1">
            <a:prstTxWarp prst="textNoShape">
              <a:avLst/>
            </a:prstTxWarp>
          </a:bodyPr>
          <a:lstStyle/>
          <a:p>
            <a:pPr marL="461963" indent="-514350" eaLnBrk="1" hangingPunct="1">
              <a:buFont typeface="Corbel" pitchFamily="34" charset="0"/>
              <a:buAutoNum type="arabicPeriod"/>
            </a:pPr>
            <a:r>
              <a:rPr lang="en-US" sz="2400" dirty="0">
                <a:effectLst>
                  <a:outerShdw blurRad="38100" dist="38100" dir="2700000" algn="tl">
                    <a:srgbClr val="FFFFFF"/>
                  </a:outerShdw>
                </a:effectLst>
              </a:rPr>
              <a:t>Simple </a:t>
            </a:r>
            <a:r>
              <a:rPr lang="en-US" sz="2400" dirty="0" smtClean="0">
                <a:effectLst>
                  <a:outerShdw blurRad="38100" dist="38100" dir="2700000" algn="tl">
                    <a:srgbClr val="FFFFFF"/>
                  </a:outerShdw>
                </a:effectLst>
              </a:rPr>
              <a:t>framework</a:t>
            </a:r>
          </a:p>
          <a:p>
            <a:pPr marL="461963" indent="-514350" eaLnBrk="1" hangingPunct="1">
              <a:buFont typeface="Corbel" pitchFamily="34" charset="0"/>
              <a:buAutoNum type="arabicPeriod"/>
            </a:pPr>
            <a:r>
              <a:rPr lang="en-US" sz="2400" dirty="0">
                <a:effectLst>
                  <a:outerShdw blurRad="38100" dist="38100" dir="2700000" algn="tl">
                    <a:srgbClr val="FFFFFF"/>
                  </a:outerShdw>
                </a:effectLst>
              </a:rPr>
              <a:t>Barely object based</a:t>
            </a:r>
            <a:endParaRPr lang="en-US" sz="2400" dirty="0" smtClean="0">
              <a:effectLst>
                <a:outerShdw blurRad="38100" dist="38100" dir="2700000" algn="tl">
                  <a:srgbClr val="FFFFFF"/>
                </a:outerShdw>
              </a:effectLst>
            </a:endParaRPr>
          </a:p>
          <a:p>
            <a:pPr marL="461963" indent="-514350" eaLnBrk="1" hangingPunct="1">
              <a:buFont typeface="Corbel" pitchFamily="34" charset="0"/>
              <a:buAutoNum type="arabicPeriod"/>
            </a:pPr>
            <a:r>
              <a:rPr lang="en-US" sz="2400" dirty="0">
                <a:effectLst>
                  <a:outerShdw blurRad="38100" dist="38100" dir="2700000" algn="tl">
                    <a:srgbClr val="FFFFFF"/>
                  </a:outerShdw>
                </a:effectLst>
              </a:rPr>
              <a:t>Very little installed base remains</a:t>
            </a:r>
            <a:endParaRPr lang="en-US" sz="2400" dirty="0" smtClean="0">
              <a:effectLst>
                <a:outerShdw blurRad="38100" dist="38100" dir="2700000" algn="tl">
                  <a:srgbClr val="FFFFFF"/>
                </a:outerShdw>
              </a:effectLst>
            </a:endParaRPr>
          </a:p>
          <a:p>
            <a:pPr marL="461963" indent="-514350" eaLnBrk="1" hangingPunct="1">
              <a:buFont typeface="Corbel" pitchFamily="34" charset="0"/>
              <a:buAutoNum type="arabicPeriod"/>
            </a:pPr>
            <a:r>
              <a:rPr lang="en-US" sz="2400" dirty="0">
                <a:effectLst>
                  <a:outerShdw blurRad="38100" dist="38100" dir="2700000" algn="tl">
                    <a:srgbClr val="FFFFFF"/>
                  </a:outerShdw>
                </a:effectLst>
              </a:rPr>
              <a:t>Only had on release in the last year</a:t>
            </a:r>
            <a:endParaRPr lang="en-US" sz="2400" dirty="0" smtClean="0">
              <a:effectLst>
                <a:outerShdw blurRad="38100" dist="38100" dir="2700000" algn="tl">
                  <a:srgbClr val="FFFFFF"/>
                </a:outerShdw>
              </a:effectLst>
            </a:endParaRPr>
          </a:p>
          <a:p>
            <a:pPr marL="461963" indent="-514350" eaLnBrk="1" hangingPunct="1">
              <a:buFont typeface="Corbel" pitchFamily="34" charset="0"/>
              <a:buAutoNum type="arabicPeriod"/>
            </a:pPr>
            <a:r>
              <a:rPr lang="en-US" sz="2400" dirty="0">
                <a:effectLst>
                  <a:outerShdw blurRad="38100" dist="38100" dir="2700000" algn="tl">
                    <a:srgbClr val="FFFFFF"/>
                  </a:outerShdw>
                </a:effectLst>
              </a:rPr>
              <a:t>Poorly </a:t>
            </a:r>
            <a:r>
              <a:rPr lang="en-US" sz="2400" dirty="0" smtClean="0">
                <a:effectLst>
                  <a:outerShdw blurRad="38100" dist="38100" dir="2700000" algn="tl">
                    <a:srgbClr val="FFFFFF"/>
                  </a:outerShdw>
                </a:effectLst>
              </a:rPr>
              <a:t>documented</a:t>
            </a:r>
            <a:endParaRPr lang="fr-FR" sz="2400" dirty="0" smtClean="0">
              <a:effectLst>
                <a:outerShdw blurRad="38100" dist="38100" dir="2700000" algn="tl">
                  <a:srgbClr val="FFFFFF"/>
                </a:outerShdw>
              </a:effectLst>
            </a:endParaRPr>
          </a:p>
        </p:txBody>
      </p:sp>
      <p:sp>
        <p:nvSpPr>
          <p:cNvPr id="4" name="Slide Number Placeholder 3"/>
          <p:cNvSpPr>
            <a:spLocks noGrp="1"/>
          </p:cNvSpPr>
          <p:nvPr>
            <p:ph type="sldNum" sz="quarter" idx="12"/>
          </p:nvPr>
        </p:nvSpPr>
        <p:spPr/>
        <p:txBody>
          <a:bodyPr/>
          <a:lstStyle/>
          <a:p>
            <a:pPr>
              <a:defRPr/>
            </a:pPr>
            <a:fld id="{596514F7-C31D-46AF-8022-01AB14B75DFE}" type="slidenum">
              <a:rPr lang="es-ES" smtClean="0"/>
              <a:pPr>
                <a:defRPr/>
              </a:pPr>
              <a:t>11</a:t>
            </a:fld>
            <a:endParaRPr lang="es-ES" dirty="0"/>
          </a:p>
        </p:txBody>
      </p:sp>
    </p:spTree>
    <p:extLst>
      <p:ext uri="{BB962C8B-B14F-4D97-AF65-F5344CB8AC3E}">
        <p14:creationId xmlns:p14="http://schemas.microsoft.com/office/powerpoint/2010/main" val="782976817"/>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p:cNvSpPr>
            <a:spLocks noGrp="1" noChangeArrowheads="1"/>
          </p:cNvSpPr>
          <p:nvPr>
            <p:ph type="title"/>
          </p:nvPr>
        </p:nvSpPr>
        <p:spPr bwMode="auto">
          <a:noFill/>
          <a:ln>
            <a:miter lim="800000"/>
            <a:headEnd/>
            <a:tailEnd/>
          </a:ln>
        </p:spPr>
        <p:txBody>
          <a:bodyPr vert="horz" wrap="square" lIns="91440" tIns="45720" rIns="91440" bIns="45720" numCol="1" compatLnSpc="1">
            <a:prstTxWarp prst="textNoShape">
              <a:avLst/>
            </a:prstTxWarp>
          </a:bodyPr>
          <a:lstStyle/>
          <a:p>
            <a:r>
              <a:rPr lang="en-US" dirty="0" smtClean="0">
                <a:ln>
                  <a:noFill/>
                </a:ln>
                <a:effectLst/>
                <a:ea typeface="MS PGothic" pitchFamily="34" charset="-128"/>
              </a:rPr>
              <a:t>Next Generation Frameworks</a:t>
            </a:r>
            <a:endParaRPr lang="bg-BG" dirty="0" smtClean="0">
              <a:ln>
                <a:noFill/>
              </a:ln>
              <a:effectLst/>
              <a:ea typeface="MS PGothic" pitchFamily="34" charset="-128"/>
            </a:endParaRPr>
          </a:p>
        </p:txBody>
      </p:sp>
      <p:sp>
        <p:nvSpPr>
          <p:cNvPr id="1054723" name="Rectangle 3"/>
          <p:cNvSpPr>
            <a:spLocks noGrp="1" noChangeArrowheads="1"/>
          </p:cNvSpPr>
          <p:nvPr>
            <p:ph idx="1"/>
          </p:nvPr>
        </p:nvSpPr>
        <p:spPr>
          <a:xfrm>
            <a:off x="251520" y="1600200"/>
            <a:ext cx="9145016" cy="4525963"/>
          </a:xfrm>
        </p:spPr>
        <p:txBody>
          <a:bodyPr vert="horz" wrap="square" lIns="91440" tIns="45720" rIns="91440" bIns="45720" numCol="1" anchor="t" anchorCtr="0" compatLnSpc="1">
            <a:prstTxWarp prst="textNoShape">
              <a:avLst/>
            </a:prstTxWarp>
          </a:bodyPr>
          <a:lstStyle/>
          <a:p>
            <a:pPr marL="461963" indent="-514350" eaLnBrk="1" hangingPunct="1">
              <a:buFont typeface="Corbel" pitchFamily="34" charset="0"/>
              <a:buAutoNum type="arabicPeriod"/>
            </a:pPr>
            <a:r>
              <a:rPr lang="fr-FR" sz="1600" dirty="0" err="1" smtClean="0">
                <a:effectLst>
                  <a:outerShdw blurRad="38100" dist="38100" dir="2700000" algn="tl">
                    <a:srgbClr val="FFFFFF"/>
                  </a:outerShdw>
                </a:effectLst>
              </a:rPr>
              <a:t>Symfony</a:t>
            </a:r>
            <a:endParaRPr lang="fr-FR" sz="1600" dirty="0" smtClean="0">
              <a:effectLst>
                <a:outerShdw blurRad="38100" dist="38100" dir="2700000" algn="tl">
                  <a:srgbClr val="FFFFFF"/>
                </a:outerShdw>
              </a:effectLst>
            </a:endParaRPr>
          </a:p>
          <a:p>
            <a:pPr marL="862013" lvl="1" indent="-514350" eaLnBrk="1" hangingPunct="1">
              <a:buFont typeface="Corbel" pitchFamily="34" charset="0"/>
              <a:buAutoNum type="arabicPeriod"/>
            </a:pPr>
            <a:r>
              <a:rPr lang="fr-FR" sz="1600" dirty="0" err="1" smtClean="0">
                <a:effectLst>
                  <a:outerShdw blurRad="38100" dist="38100" dir="2700000" algn="tl">
                    <a:srgbClr val="FFFFFF"/>
                  </a:outerShdw>
                </a:effectLst>
              </a:rPr>
              <a:t>History</a:t>
            </a:r>
            <a:endParaRPr lang="fr-FR" sz="1600" dirty="0" smtClean="0">
              <a:effectLst>
                <a:outerShdw blurRad="38100" dist="38100" dir="2700000" algn="tl">
                  <a:srgbClr val="FFFFFF"/>
                </a:outerShdw>
              </a:effectLst>
            </a:endParaRPr>
          </a:p>
          <a:p>
            <a:pPr marL="1262063" lvl="2" indent="-514350" eaLnBrk="1" hangingPunct="1">
              <a:buFont typeface="Lucida Grande"/>
              <a:buChar char="-"/>
            </a:pPr>
            <a:r>
              <a:rPr lang="fr-FR" sz="1600" dirty="0" smtClean="0">
                <a:effectLst>
                  <a:outerShdw blurRad="38100" dist="38100" dir="2700000" algn="tl">
                    <a:srgbClr val="FFFFFF"/>
                  </a:outerShdw>
                </a:effectLst>
              </a:rPr>
              <a:t>First release: </a:t>
            </a:r>
            <a:r>
              <a:rPr lang="en-US" sz="1600" dirty="0">
                <a:effectLst>
                  <a:outerShdw blurRad="38100" dist="38100" dir="2700000" algn="tl">
                    <a:srgbClr val="FFFFFF"/>
                  </a:outerShdw>
                </a:effectLst>
              </a:rPr>
              <a:t>October 22, </a:t>
            </a:r>
            <a:r>
              <a:rPr lang="en-US" sz="1600" dirty="0" smtClean="0">
                <a:effectLst>
                  <a:outerShdw blurRad="38100" dist="38100" dir="2700000" algn="tl">
                    <a:srgbClr val="FFFFFF"/>
                  </a:outerShdw>
                </a:effectLst>
              </a:rPr>
              <a:t>2005</a:t>
            </a:r>
          </a:p>
          <a:p>
            <a:pPr marL="1262063" lvl="2" indent="-514350" eaLnBrk="1" hangingPunct="1">
              <a:buFont typeface="Lucida Grande"/>
              <a:buChar char="-"/>
            </a:pPr>
            <a:r>
              <a:rPr lang="en-US" sz="1600" dirty="0" err="1">
                <a:effectLst>
                  <a:outerShdw blurRad="38100" dist="38100" dir="2700000" algn="tl">
                    <a:srgbClr val="FFFFFF"/>
                  </a:outerShdw>
                </a:effectLst>
              </a:rPr>
              <a:t>Symfony</a:t>
            </a:r>
            <a:r>
              <a:rPr lang="en-US" sz="1600" dirty="0">
                <a:effectLst>
                  <a:outerShdw blurRad="38100" dist="38100" dir="2700000" algn="tl">
                    <a:srgbClr val="FFFFFF"/>
                  </a:outerShdw>
                </a:effectLst>
              </a:rPr>
              <a:t> should not be confused with Symphony </a:t>
            </a:r>
            <a:r>
              <a:rPr lang="en-US" sz="1600" dirty="0" smtClean="0">
                <a:effectLst>
                  <a:outerShdw blurRad="38100" dist="38100" dir="2700000" algn="tl">
                    <a:srgbClr val="FFFFFF"/>
                  </a:outerShdw>
                </a:effectLst>
              </a:rPr>
              <a:t>CMS</a:t>
            </a:r>
          </a:p>
          <a:p>
            <a:pPr marL="1262063" lvl="2" indent="-514350" eaLnBrk="1" hangingPunct="1">
              <a:buFont typeface="Lucida Grande"/>
              <a:buChar char="-"/>
            </a:pPr>
            <a:r>
              <a:rPr lang="en-US" sz="1600" dirty="0" err="1">
                <a:effectLst>
                  <a:outerShdw blurRad="38100" dist="38100" dir="2700000" algn="tl">
                    <a:srgbClr val="FFFFFF"/>
                  </a:outerShdw>
                </a:effectLst>
              </a:rPr>
              <a:t>Symfony</a:t>
            </a:r>
            <a:r>
              <a:rPr lang="en-US" sz="1600" dirty="0">
                <a:effectLst>
                  <a:outerShdw blurRad="38100" dist="38100" dir="2700000" algn="tl">
                    <a:srgbClr val="FFFFFF"/>
                  </a:outerShdw>
                </a:effectLst>
              </a:rPr>
              <a:t> was heavily inspired by other Web Application Frameworks such as Ruby On Rails, </a:t>
            </a:r>
            <a:r>
              <a:rPr lang="en-US" sz="1600" dirty="0" err="1">
                <a:effectLst>
                  <a:outerShdw blurRad="38100" dist="38100" dir="2700000" algn="tl">
                    <a:srgbClr val="FFFFFF"/>
                  </a:outerShdw>
                </a:effectLst>
              </a:rPr>
              <a:t>Django</a:t>
            </a:r>
            <a:r>
              <a:rPr lang="en-US" sz="1600" dirty="0">
                <a:effectLst>
                  <a:outerShdw blurRad="38100" dist="38100" dir="2700000" algn="tl">
                    <a:srgbClr val="FFFFFF"/>
                  </a:outerShdw>
                </a:effectLst>
              </a:rPr>
              <a:t>, and Spring</a:t>
            </a:r>
            <a:endParaRPr lang="fr-FR" sz="1600" dirty="0" smtClean="0">
              <a:effectLst>
                <a:outerShdw blurRad="38100" dist="38100" dir="2700000" algn="tl">
                  <a:srgbClr val="FFFFFF"/>
                </a:outerShdw>
              </a:effectLst>
            </a:endParaRPr>
          </a:p>
          <a:p>
            <a:pPr marL="862013" lvl="1" indent="-514350" eaLnBrk="1" hangingPunct="1">
              <a:buFont typeface="Corbel" pitchFamily="34" charset="0"/>
              <a:buAutoNum type="arabicPeriod"/>
            </a:pPr>
            <a:r>
              <a:rPr lang="fr-FR" sz="1600" dirty="0" err="1" smtClean="0">
                <a:effectLst>
                  <a:outerShdw blurRad="38100" dist="38100" dir="2700000" algn="tl">
                    <a:srgbClr val="FFFFFF"/>
                  </a:outerShdw>
                </a:effectLst>
              </a:rPr>
              <a:t>Latest</a:t>
            </a:r>
            <a:r>
              <a:rPr lang="fr-FR" sz="1600" dirty="0" smtClean="0">
                <a:effectLst>
                  <a:outerShdw blurRad="38100" dist="38100" dir="2700000" algn="tl">
                    <a:srgbClr val="FFFFFF"/>
                  </a:outerShdw>
                </a:effectLst>
              </a:rPr>
              <a:t> stable release: </a:t>
            </a:r>
            <a:r>
              <a:rPr lang="en-US" sz="1600" dirty="0">
                <a:effectLst>
                  <a:outerShdw blurRad="38100" dist="38100" dir="2700000" algn="tl">
                    <a:srgbClr val="FFFFFF"/>
                  </a:outerShdw>
                </a:effectLst>
              </a:rPr>
              <a:t>2.5.5 (September 28, 2014)</a:t>
            </a:r>
            <a:endParaRPr lang="fr-FR" sz="1600" dirty="0" smtClean="0">
              <a:effectLst>
                <a:outerShdw blurRad="38100" dist="38100" dir="2700000" algn="tl">
                  <a:srgbClr val="FFFFFF"/>
                </a:outerShdw>
              </a:effectLst>
            </a:endParaRPr>
          </a:p>
          <a:p>
            <a:pPr marL="461963" indent="-514350" eaLnBrk="1" hangingPunct="1">
              <a:buFont typeface="Corbel" pitchFamily="34" charset="0"/>
              <a:buAutoNum type="arabicPeriod"/>
            </a:pPr>
            <a:r>
              <a:rPr lang="fr-FR" sz="1600" dirty="0" err="1" smtClean="0">
                <a:effectLst>
                  <a:outerShdw blurRad="38100" dist="38100" dir="2700000" algn="tl">
                    <a:srgbClr val="FFFFFF"/>
                  </a:outerShdw>
                </a:effectLst>
              </a:rPr>
              <a:t>Laravel</a:t>
            </a:r>
            <a:endParaRPr lang="fr-FR" sz="1600" dirty="0" smtClean="0">
              <a:effectLst>
                <a:outerShdw blurRad="38100" dist="38100" dir="2700000" algn="tl">
                  <a:srgbClr val="FFFFFF"/>
                </a:outerShdw>
              </a:effectLst>
            </a:endParaRPr>
          </a:p>
          <a:p>
            <a:pPr marL="862013" lvl="1" indent="-514350" eaLnBrk="1" hangingPunct="1">
              <a:buFont typeface="Corbel" pitchFamily="34" charset="0"/>
              <a:buAutoNum type="arabicPeriod"/>
            </a:pPr>
            <a:r>
              <a:rPr lang="fr-FR" sz="1600" dirty="0" err="1" smtClean="0">
                <a:effectLst>
                  <a:outerShdw blurRad="38100" dist="38100" dir="2700000" algn="tl">
                    <a:srgbClr val="FFFFFF"/>
                  </a:outerShdw>
                </a:effectLst>
              </a:rPr>
              <a:t>History</a:t>
            </a:r>
            <a:endParaRPr lang="fr-FR" sz="1600" dirty="0" smtClean="0">
              <a:effectLst>
                <a:outerShdw blurRad="38100" dist="38100" dir="2700000" algn="tl">
                  <a:srgbClr val="FFFFFF"/>
                </a:outerShdw>
              </a:effectLst>
            </a:endParaRPr>
          </a:p>
          <a:p>
            <a:pPr marL="1262063" lvl="2" indent="-514350" eaLnBrk="1" hangingPunct="1">
              <a:buFont typeface="Lucida Grande"/>
              <a:buChar char="-"/>
            </a:pPr>
            <a:r>
              <a:rPr lang="fr-FR" sz="1600" dirty="0" smtClean="0">
                <a:effectLst>
                  <a:outerShdw blurRad="38100" dist="38100" dir="2700000" algn="tl">
                    <a:srgbClr val="FFFFFF"/>
                  </a:outerShdw>
                </a:effectLst>
              </a:rPr>
              <a:t>First Release: </a:t>
            </a:r>
            <a:r>
              <a:rPr lang="en-US" sz="1600" dirty="0">
                <a:effectLst>
                  <a:outerShdw blurRad="38100" dist="38100" dir="2700000" algn="tl">
                    <a:srgbClr val="FFFFFF"/>
                  </a:outerShdw>
                </a:effectLst>
              </a:rPr>
              <a:t>February 22, </a:t>
            </a:r>
            <a:r>
              <a:rPr lang="en-US" sz="1600" dirty="0" smtClean="0">
                <a:effectLst>
                  <a:outerShdw blurRad="38100" dist="38100" dir="2700000" algn="tl">
                    <a:srgbClr val="FFFFFF"/>
                  </a:outerShdw>
                </a:effectLst>
              </a:rPr>
              <a:t>2012</a:t>
            </a:r>
          </a:p>
          <a:p>
            <a:pPr marL="1262063" lvl="2" indent="-514350" eaLnBrk="1" hangingPunct="1">
              <a:buFont typeface="Lucida Grande"/>
              <a:buChar char="-"/>
            </a:pPr>
            <a:r>
              <a:rPr lang="en-US" sz="1600" dirty="0" smtClean="0">
                <a:effectLst>
                  <a:outerShdw blurRad="38100" dist="38100" dir="2700000" algn="tl">
                    <a:srgbClr val="FFFFFF"/>
                  </a:outerShdw>
                </a:effectLst>
              </a:rPr>
              <a:t>According to a Developers survey on PHP frameworks popularity, </a:t>
            </a:r>
            <a:r>
              <a:rPr lang="en-US" sz="1600" dirty="0" err="1" smtClean="0">
                <a:effectLst>
                  <a:outerShdw blurRad="38100" dist="38100" dir="2700000" algn="tl">
                    <a:srgbClr val="FFFFFF"/>
                  </a:outerShdw>
                </a:effectLst>
              </a:rPr>
              <a:t>Laravel</a:t>
            </a:r>
            <a:r>
              <a:rPr lang="en-US" sz="1600" dirty="0" smtClean="0">
                <a:effectLst>
                  <a:outerShdw blurRad="38100" dist="38100" dir="2700000" algn="tl">
                    <a:srgbClr val="FFFFFF"/>
                  </a:outerShdw>
                </a:effectLst>
              </a:rPr>
              <a:t> is listed as the most popular PHP framework in 2013 and 2014</a:t>
            </a:r>
            <a:endParaRPr lang="fr-FR" sz="1600" dirty="0" smtClean="0">
              <a:effectLst>
                <a:outerShdw blurRad="38100" dist="38100" dir="2700000" algn="tl">
                  <a:srgbClr val="FFFFFF"/>
                </a:outerShdw>
              </a:effectLst>
            </a:endParaRPr>
          </a:p>
          <a:p>
            <a:pPr marL="862013" lvl="1" indent="-514350" eaLnBrk="1" hangingPunct="1">
              <a:buFont typeface="Corbel" pitchFamily="34" charset="0"/>
              <a:buAutoNum type="arabicPeriod"/>
            </a:pPr>
            <a:r>
              <a:rPr lang="fr-FR" sz="1600" dirty="0" err="1" smtClean="0">
                <a:effectLst>
                  <a:outerShdw blurRad="38100" dist="38100" dir="2700000" algn="tl">
                    <a:srgbClr val="FFFFFF"/>
                  </a:outerShdw>
                </a:effectLst>
              </a:rPr>
              <a:t>Latest</a:t>
            </a:r>
            <a:r>
              <a:rPr lang="fr-FR" sz="1600" dirty="0" smtClean="0">
                <a:effectLst>
                  <a:outerShdw blurRad="38100" dist="38100" dir="2700000" algn="tl">
                    <a:srgbClr val="FFFFFF"/>
                  </a:outerShdw>
                </a:effectLst>
              </a:rPr>
              <a:t> stable release: </a:t>
            </a:r>
            <a:r>
              <a:rPr lang="en-US" sz="1600" dirty="0">
                <a:effectLst>
                  <a:outerShdw blurRad="38100" dist="38100" dir="2700000" algn="tl">
                    <a:srgbClr val="FFFFFF"/>
                  </a:outerShdw>
                </a:effectLst>
              </a:rPr>
              <a:t>4.2.11 (October 4, 2014)</a:t>
            </a:r>
            <a:endParaRPr lang="fr-FR" sz="1600" dirty="0" smtClean="0">
              <a:effectLst>
                <a:outerShdw blurRad="38100" dist="38100" dir="2700000" algn="tl">
                  <a:srgbClr val="FFFFFF"/>
                </a:outerShdw>
              </a:effectLst>
            </a:endParaRPr>
          </a:p>
        </p:txBody>
      </p:sp>
      <p:sp>
        <p:nvSpPr>
          <p:cNvPr id="4" name="Slide Number Placeholder 3"/>
          <p:cNvSpPr>
            <a:spLocks noGrp="1"/>
          </p:cNvSpPr>
          <p:nvPr>
            <p:ph type="sldNum" sz="quarter" idx="12"/>
          </p:nvPr>
        </p:nvSpPr>
        <p:spPr/>
        <p:txBody>
          <a:bodyPr/>
          <a:lstStyle/>
          <a:p>
            <a:pPr>
              <a:defRPr/>
            </a:pPr>
            <a:fld id="{596514F7-C31D-46AF-8022-01AB14B75DFE}" type="slidenum">
              <a:rPr lang="es-ES" smtClean="0"/>
              <a:pPr>
                <a:defRPr/>
              </a:pPr>
              <a:t>12</a:t>
            </a:fld>
            <a:endParaRPr lang="es-ES" dirty="0"/>
          </a:p>
        </p:txBody>
      </p:sp>
    </p:spTree>
    <p:extLst>
      <p:ext uri="{BB962C8B-B14F-4D97-AF65-F5344CB8AC3E}">
        <p14:creationId xmlns:p14="http://schemas.microsoft.com/office/powerpoint/2010/main" val="1709531725"/>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p:cNvSpPr>
            <a:spLocks noGrp="1" noChangeArrowheads="1"/>
          </p:cNvSpPr>
          <p:nvPr>
            <p:ph type="title"/>
          </p:nvPr>
        </p:nvSpPr>
        <p:spPr bwMode="auto">
          <a:noFill/>
          <a:ln>
            <a:miter lim="800000"/>
            <a:headEnd/>
            <a:tailEnd/>
          </a:ln>
        </p:spPr>
        <p:txBody>
          <a:bodyPr vert="horz" wrap="square" lIns="91440" tIns="45720" rIns="91440" bIns="45720" numCol="1" compatLnSpc="1">
            <a:prstTxWarp prst="textNoShape">
              <a:avLst/>
            </a:prstTxWarp>
          </a:bodyPr>
          <a:lstStyle/>
          <a:p>
            <a:r>
              <a:rPr lang="en-US" dirty="0">
                <a:ea typeface="MS PGothic" pitchFamily="34" charset="-128"/>
              </a:rPr>
              <a:t>Next Generation Frameworks</a:t>
            </a:r>
            <a:endParaRPr lang="bg-BG" dirty="0" smtClean="0">
              <a:ln>
                <a:noFill/>
              </a:ln>
              <a:effectLst/>
              <a:ea typeface="MS PGothic" pitchFamily="34" charset="-128"/>
            </a:endParaRPr>
          </a:p>
        </p:txBody>
      </p:sp>
      <p:sp>
        <p:nvSpPr>
          <p:cNvPr id="1054723" name="Rectangle 3"/>
          <p:cNvSpPr>
            <a:spLocks noGrp="1" noChangeArrowheads="1"/>
          </p:cNvSpPr>
          <p:nvPr>
            <p:ph idx="1"/>
          </p:nvPr>
        </p:nvSpPr>
        <p:spPr>
          <a:xfrm>
            <a:off x="251520" y="1600200"/>
            <a:ext cx="9145016" cy="4525963"/>
          </a:xfrm>
        </p:spPr>
        <p:txBody>
          <a:bodyPr vert="horz" wrap="square" lIns="91440" tIns="45720" rIns="91440" bIns="45720" numCol="1" anchor="t" anchorCtr="0" compatLnSpc="1">
            <a:prstTxWarp prst="textNoShape">
              <a:avLst/>
            </a:prstTxWarp>
          </a:bodyPr>
          <a:lstStyle/>
          <a:p>
            <a:pPr marL="461963" indent="-514350" eaLnBrk="1" hangingPunct="1">
              <a:buFont typeface="Corbel" pitchFamily="34" charset="0"/>
              <a:buAutoNum type="arabicPeriod"/>
            </a:pPr>
            <a:r>
              <a:rPr lang="en-US" sz="1600" dirty="0" err="1" smtClean="0">
                <a:effectLst>
                  <a:outerShdw blurRad="38100" dist="38100" dir="2700000" algn="tl">
                    <a:srgbClr val="FFFFFF"/>
                  </a:outerShdw>
                </a:effectLst>
              </a:rPr>
              <a:t>Symfony</a:t>
            </a:r>
            <a:endParaRPr lang="en-US" sz="1600" dirty="0" smtClean="0">
              <a:effectLst>
                <a:outerShdw blurRad="38100" dist="38100" dir="2700000" algn="tl">
                  <a:srgbClr val="FFFFFF"/>
                </a:outerShdw>
              </a:effectLst>
            </a:endParaRPr>
          </a:p>
          <a:p>
            <a:pPr marL="862013" lvl="1" indent="-514350" eaLnBrk="1" hangingPunct="1">
              <a:buFont typeface="Corbel" pitchFamily="34" charset="0"/>
              <a:buAutoNum type="arabicPeriod"/>
            </a:pPr>
            <a:r>
              <a:rPr lang="en-US" sz="1200" dirty="0" smtClean="0">
                <a:effectLst>
                  <a:outerShdw blurRad="38100" dist="38100" dir="2700000" algn="tl">
                    <a:srgbClr val="FFFFFF"/>
                  </a:outerShdw>
                </a:effectLst>
              </a:rPr>
              <a:t>Core </a:t>
            </a:r>
            <a:r>
              <a:rPr lang="en-US" sz="1200" dirty="0">
                <a:effectLst>
                  <a:outerShdw blurRad="38100" dist="38100" dir="2700000" algn="tl">
                    <a:srgbClr val="FFFFFF"/>
                  </a:outerShdw>
                </a:effectLst>
              </a:rPr>
              <a:t>components used in all next generation frameworks as well as CMS </a:t>
            </a:r>
            <a:r>
              <a:rPr lang="en-US" sz="1200" dirty="0" smtClean="0">
                <a:effectLst>
                  <a:outerShdw blurRad="38100" dist="38100" dir="2700000" algn="tl">
                    <a:srgbClr val="FFFFFF"/>
                  </a:outerShdw>
                </a:effectLst>
              </a:rPr>
              <a:t>platforms</a:t>
            </a:r>
          </a:p>
          <a:p>
            <a:pPr marL="862013" lvl="1" indent="-514350" eaLnBrk="1" hangingPunct="1">
              <a:buFont typeface="Corbel" pitchFamily="34" charset="0"/>
              <a:buAutoNum type="arabicPeriod"/>
            </a:pPr>
            <a:r>
              <a:rPr lang="en-US" sz="1200" dirty="0">
                <a:effectLst>
                  <a:outerShdw blurRad="38100" dist="38100" dir="2700000" algn="tl">
                    <a:srgbClr val="FFFFFF"/>
                  </a:outerShdw>
                </a:effectLst>
              </a:rPr>
              <a:t>Highly modular for drop in </a:t>
            </a:r>
            <a:r>
              <a:rPr lang="en-US" sz="1200" dirty="0" smtClean="0">
                <a:effectLst>
                  <a:outerShdw blurRad="38100" dist="38100" dir="2700000" algn="tl">
                    <a:srgbClr val="FFFFFF"/>
                  </a:outerShdw>
                </a:effectLst>
              </a:rPr>
              <a:t>functionality</a:t>
            </a:r>
          </a:p>
          <a:p>
            <a:pPr marL="862013" lvl="1" indent="-514350" eaLnBrk="1" hangingPunct="1">
              <a:buFont typeface="Corbel" pitchFamily="34" charset="0"/>
              <a:buAutoNum type="arabicPeriod"/>
            </a:pPr>
            <a:r>
              <a:rPr lang="en-US" sz="1200" dirty="0">
                <a:effectLst>
                  <a:outerShdw blurRad="38100" dist="38100" dir="2700000" algn="tl">
                    <a:srgbClr val="FFFFFF"/>
                  </a:outerShdw>
                </a:effectLst>
              </a:rPr>
              <a:t>Supports multiple </a:t>
            </a:r>
            <a:r>
              <a:rPr lang="en-US" sz="1200" dirty="0" smtClean="0">
                <a:effectLst>
                  <a:outerShdw blurRad="38100" dist="38100" dir="2700000" algn="tl">
                    <a:srgbClr val="FFFFFF"/>
                  </a:outerShdw>
                </a:effectLst>
              </a:rPr>
              <a:t>ORMs</a:t>
            </a:r>
          </a:p>
          <a:p>
            <a:pPr marL="862013" lvl="1" indent="-514350" eaLnBrk="1" hangingPunct="1">
              <a:buFont typeface="Corbel" pitchFamily="34" charset="0"/>
              <a:buAutoNum type="arabicPeriod"/>
            </a:pPr>
            <a:r>
              <a:rPr lang="ro-RO" sz="1200" dirty="0">
                <a:effectLst>
                  <a:outerShdw blurRad="38100" dist="38100" dir="2700000" algn="tl">
                    <a:srgbClr val="FFFFFF"/>
                  </a:outerShdw>
                </a:effectLst>
              </a:rPr>
              <a:t>Corporate </a:t>
            </a:r>
            <a:r>
              <a:rPr lang="ro-RO" sz="1200" dirty="0" smtClean="0">
                <a:effectLst>
                  <a:outerShdw blurRad="38100" dist="38100" dir="2700000" algn="tl">
                    <a:srgbClr val="FFFFFF"/>
                  </a:outerShdw>
                </a:effectLst>
              </a:rPr>
              <a:t>sponsor</a:t>
            </a:r>
          </a:p>
          <a:p>
            <a:pPr marL="862013" lvl="1" indent="-514350" eaLnBrk="1" hangingPunct="1">
              <a:buFont typeface="Corbel" pitchFamily="34" charset="0"/>
              <a:buAutoNum type="arabicPeriod"/>
            </a:pPr>
            <a:r>
              <a:rPr lang="en-US" sz="1200" dirty="0">
                <a:effectLst>
                  <a:outerShdw blurRad="38100" dist="38100" dir="2700000" algn="tl">
                    <a:srgbClr val="FFFFFF"/>
                  </a:outerShdw>
                </a:effectLst>
              </a:rPr>
              <a:t>Avid </a:t>
            </a:r>
            <a:r>
              <a:rPr lang="en-US" sz="1200" dirty="0" smtClean="0">
                <a:effectLst>
                  <a:outerShdw blurRad="38100" dist="38100" dir="2700000" algn="tl">
                    <a:srgbClr val="FFFFFF"/>
                  </a:outerShdw>
                </a:effectLst>
              </a:rPr>
              <a:t>community</a:t>
            </a:r>
          </a:p>
          <a:p>
            <a:pPr marL="461963" indent="-514350" eaLnBrk="1" hangingPunct="1">
              <a:buFont typeface="Corbel" pitchFamily="34" charset="0"/>
              <a:buAutoNum type="arabicPeriod"/>
            </a:pPr>
            <a:r>
              <a:rPr lang="en-US" sz="1600" dirty="0" err="1" smtClean="0">
                <a:effectLst>
                  <a:outerShdw blurRad="38100" dist="38100" dir="2700000" algn="tl">
                    <a:srgbClr val="FFFFFF"/>
                  </a:outerShdw>
                </a:effectLst>
              </a:rPr>
              <a:t>Laravel</a:t>
            </a:r>
            <a:endParaRPr lang="en-US" sz="1600" dirty="0" smtClean="0">
              <a:effectLst>
                <a:outerShdw blurRad="38100" dist="38100" dir="2700000" algn="tl">
                  <a:srgbClr val="FFFFFF"/>
                </a:outerShdw>
              </a:effectLst>
            </a:endParaRPr>
          </a:p>
          <a:p>
            <a:pPr marL="862013" lvl="1" indent="-514350" eaLnBrk="1" hangingPunct="1">
              <a:buFont typeface="Corbel" pitchFamily="34" charset="0"/>
              <a:buAutoNum type="arabicPeriod"/>
            </a:pPr>
            <a:r>
              <a:rPr lang="en-US" sz="1200" dirty="0" err="1">
                <a:effectLst>
                  <a:outerShdw blurRad="38100" dist="38100" dir="2700000" algn="tl">
                    <a:srgbClr val="FFFFFF"/>
                  </a:outerShdw>
                </a:effectLst>
              </a:rPr>
              <a:t>Symfony</a:t>
            </a:r>
            <a:r>
              <a:rPr lang="en-US" sz="1200" dirty="0">
                <a:effectLst>
                  <a:outerShdw blurRad="38100" dist="38100" dir="2700000" algn="tl">
                    <a:srgbClr val="FFFFFF"/>
                  </a:outerShdw>
                </a:effectLst>
              </a:rPr>
              <a:t> component </a:t>
            </a:r>
            <a:r>
              <a:rPr lang="en-US" sz="1200" dirty="0" smtClean="0">
                <a:effectLst>
                  <a:outerShdw blurRad="38100" dist="38100" dir="2700000" algn="tl">
                    <a:srgbClr val="FFFFFF"/>
                  </a:outerShdw>
                </a:effectLst>
              </a:rPr>
              <a:t>based</a:t>
            </a:r>
          </a:p>
          <a:p>
            <a:pPr marL="862013" lvl="1" indent="-514350" eaLnBrk="1" hangingPunct="1">
              <a:buFont typeface="Corbel" pitchFamily="34" charset="0"/>
              <a:buAutoNum type="arabicPeriod"/>
            </a:pPr>
            <a:r>
              <a:rPr lang="sv-SE" sz="1200" dirty="0">
                <a:effectLst>
                  <a:outerShdw blurRad="38100" dist="38100" dir="2700000" algn="tl">
                    <a:srgbClr val="FFFFFF"/>
                  </a:outerShdw>
                </a:effectLst>
              </a:rPr>
              <a:t>Full stack </a:t>
            </a:r>
            <a:r>
              <a:rPr lang="sv-SE" sz="1200" dirty="0" smtClean="0">
                <a:effectLst>
                  <a:outerShdw blurRad="38100" dist="38100" dir="2700000" algn="tl">
                    <a:srgbClr val="FFFFFF"/>
                  </a:outerShdw>
                </a:effectLst>
              </a:rPr>
              <a:t>MVC</a:t>
            </a:r>
          </a:p>
          <a:p>
            <a:pPr marL="862013" lvl="1" indent="-514350" eaLnBrk="1" hangingPunct="1">
              <a:buFont typeface="Corbel" pitchFamily="34" charset="0"/>
              <a:buAutoNum type="arabicPeriod"/>
            </a:pPr>
            <a:r>
              <a:rPr lang="en-US" sz="1200" dirty="0">
                <a:effectLst>
                  <a:outerShdw blurRad="38100" dist="38100" dir="2700000" algn="tl">
                    <a:srgbClr val="FFFFFF"/>
                  </a:outerShdw>
                </a:effectLst>
              </a:rPr>
              <a:t>Modularized for larger </a:t>
            </a:r>
            <a:r>
              <a:rPr lang="en-US" sz="1200" dirty="0" smtClean="0">
                <a:effectLst>
                  <a:outerShdw blurRad="38100" dist="38100" dir="2700000" algn="tl">
                    <a:srgbClr val="FFFFFF"/>
                  </a:outerShdw>
                </a:effectLst>
              </a:rPr>
              <a:t>applications</a:t>
            </a:r>
          </a:p>
          <a:p>
            <a:pPr marL="862013" lvl="1" indent="-514350" eaLnBrk="1" hangingPunct="1">
              <a:buFont typeface="Corbel" pitchFamily="34" charset="0"/>
              <a:buAutoNum type="arabicPeriod"/>
            </a:pPr>
            <a:r>
              <a:rPr lang="en-US" sz="1200" dirty="0">
                <a:effectLst>
                  <a:outerShdw blurRad="38100" dist="38100" dir="2700000" algn="tl">
                    <a:srgbClr val="FFFFFF"/>
                  </a:outerShdw>
                </a:effectLst>
              </a:rPr>
              <a:t>Easy message queue based </a:t>
            </a:r>
            <a:r>
              <a:rPr lang="en-US" sz="1200" dirty="0" smtClean="0">
                <a:effectLst>
                  <a:outerShdw blurRad="38100" dist="38100" dir="2700000" algn="tl">
                    <a:srgbClr val="FFFFFF"/>
                  </a:outerShdw>
                </a:effectLst>
              </a:rPr>
              <a:t>integration</a:t>
            </a:r>
          </a:p>
          <a:p>
            <a:pPr marL="862013" lvl="1" indent="-514350" eaLnBrk="1" hangingPunct="1">
              <a:buFont typeface="Corbel" pitchFamily="34" charset="0"/>
              <a:buAutoNum type="arabicPeriod"/>
            </a:pPr>
            <a:r>
              <a:rPr lang="en-US" sz="1200" dirty="0">
                <a:effectLst>
                  <a:outerShdw blurRad="38100" dist="38100" dir="2700000" algn="tl">
                    <a:srgbClr val="FFFFFF"/>
                  </a:outerShdw>
                </a:effectLst>
              </a:rPr>
              <a:t>ORM supports multiple RDMBS and </a:t>
            </a:r>
            <a:r>
              <a:rPr lang="en-US" sz="1200" dirty="0" err="1">
                <a:effectLst>
                  <a:outerShdw blurRad="38100" dist="38100" dir="2700000" algn="tl">
                    <a:srgbClr val="FFFFFF"/>
                  </a:outerShdw>
                </a:effectLst>
              </a:rPr>
              <a:t>NoSQL</a:t>
            </a:r>
            <a:r>
              <a:rPr lang="en-US" sz="1200" dirty="0">
                <a:effectLst>
                  <a:outerShdw blurRad="38100" dist="38100" dir="2700000" algn="tl">
                    <a:srgbClr val="FFFFFF"/>
                  </a:outerShdw>
                </a:effectLst>
              </a:rPr>
              <a:t> </a:t>
            </a:r>
            <a:r>
              <a:rPr lang="en-US" sz="1200" dirty="0" smtClean="0">
                <a:effectLst>
                  <a:outerShdw blurRad="38100" dist="38100" dir="2700000" algn="tl">
                    <a:srgbClr val="FFFFFF"/>
                  </a:outerShdw>
                </a:effectLst>
              </a:rPr>
              <a:t>databases</a:t>
            </a:r>
          </a:p>
          <a:p>
            <a:pPr marL="862013" lvl="1" indent="-514350" eaLnBrk="1" hangingPunct="1">
              <a:buFont typeface="Corbel" pitchFamily="34" charset="0"/>
              <a:buAutoNum type="arabicPeriod"/>
            </a:pPr>
            <a:r>
              <a:rPr lang="en-US" sz="1200" dirty="0">
                <a:effectLst>
                  <a:outerShdw blurRad="38100" dist="38100" dir="2700000" algn="tl">
                    <a:srgbClr val="FFFFFF"/>
                  </a:outerShdw>
                </a:effectLst>
              </a:rPr>
              <a:t>Active user </a:t>
            </a:r>
            <a:r>
              <a:rPr lang="en-US" sz="1200" dirty="0" smtClean="0">
                <a:effectLst>
                  <a:outerShdw blurRad="38100" dist="38100" dir="2700000" algn="tl">
                    <a:srgbClr val="FFFFFF"/>
                  </a:outerShdw>
                </a:effectLst>
              </a:rPr>
              <a:t>base</a:t>
            </a:r>
          </a:p>
          <a:p>
            <a:pPr marL="862013" lvl="1" indent="-514350" eaLnBrk="1" hangingPunct="1">
              <a:buFont typeface="Corbel" pitchFamily="34" charset="0"/>
              <a:buAutoNum type="arabicPeriod"/>
            </a:pPr>
            <a:r>
              <a:rPr lang="en-US" sz="1200" dirty="0">
                <a:effectLst>
                  <a:outerShdw blurRad="38100" dist="38100" dir="2700000" algn="tl">
                    <a:srgbClr val="FFFFFF"/>
                  </a:outerShdw>
                </a:effectLst>
              </a:rPr>
              <a:t>Corporate sponsorship</a:t>
            </a:r>
            <a:endParaRPr lang="fr-FR" sz="1200" dirty="0" smtClean="0">
              <a:effectLst>
                <a:outerShdw blurRad="38100" dist="38100" dir="2700000" algn="tl">
                  <a:srgbClr val="FFFFFF"/>
                </a:outerShdw>
              </a:effectLst>
            </a:endParaRPr>
          </a:p>
        </p:txBody>
      </p:sp>
      <p:sp>
        <p:nvSpPr>
          <p:cNvPr id="4" name="Slide Number Placeholder 3"/>
          <p:cNvSpPr>
            <a:spLocks noGrp="1"/>
          </p:cNvSpPr>
          <p:nvPr>
            <p:ph type="sldNum" sz="quarter" idx="12"/>
          </p:nvPr>
        </p:nvSpPr>
        <p:spPr/>
        <p:txBody>
          <a:bodyPr/>
          <a:lstStyle/>
          <a:p>
            <a:pPr>
              <a:defRPr/>
            </a:pPr>
            <a:fld id="{596514F7-C31D-46AF-8022-01AB14B75DFE}" type="slidenum">
              <a:rPr lang="es-ES" smtClean="0"/>
              <a:pPr>
                <a:defRPr/>
              </a:pPr>
              <a:t>13</a:t>
            </a:fld>
            <a:endParaRPr lang="es-ES" dirty="0"/>
          </a:p>
        </p:txBody>
      </p:sp>
    </p:spTree>
    <p:extLst>
      <p:ext uri="{BB962C8B-B14F-4D97-AF65-F5344CB8AC3E}">
        <p14:creationId xmlns:p14="http://schemas.microsoft.com/office/powerpoint/2010/main" val="2638054141"/>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p:cNvSpPr>
            <a:spLocks noGrp="1" noChangeArrowheads="1"/>
          </p:cNvSpPr>
          <p:nvPr>
            <p:ph type="title"/>
          </p:nvPr>
        </p:nvSpPr>
        <p:spPr bwMode="auto">
          <a:noFill/>
          <a:ln>
            <a:miter lim="800000"/>
            <a:headEnd/>
            <a:tailEnd/>
          </a:ln>
        </p:spPr>
        <p:txBody>
          <a:bodyPr vert="horz" wrap="square" lIns="91440" tIns="45720" rIns="91440" bIns="45720" numCol="1" compatLnSpc="1">
            <a:prstTxWarp prst="textNoShape">
              <a:avLst/>
            </a:prstTxWarp>
          </a:bodyPr>
          <a:lstStyle/>
          <a:p>
            <a:r>
              <a:rPr lang="en-US" dirty="0" smtClean="0">
                <a:ln>
                  <a:noFill/>
                </a:ln>
                <a:effectLst/>
                <a:ea typeface="MS PGothic" pitchFamily="34" charset="-128"/>
              </a:rPr>
              <a:t>CMS</a:t>
            </a:r>
            <a:endParaRPr lang="bg-BG" dirty="0" smtClean="0">
              <a:ln>
                <a:noFill/>
              </a:ln>
              <a:effectLst/>
              <a:ea typeface="MS PGothic" pitchFamily="34" charset="-128"/>
            </a:endParaRPr>
          </a:p>
        </p:txBody>
      </p:sp>
      <p:sp>
        <p:nvSpPr>
          <p:cNvPr id="1054723" name="Rectangle 3"/>
          <p:cNvSpPr>
            <a:spLocks noGrp="1" noChangeArrowheads="1"/>
          </p:cNvSpPr>
          <p:nvPr>
            <p:ph idx="1"/>
          </p:nvPr>
        </p:nvSpPr>
        <p:spPr>
          <a:xfrm>
            <a:off x="251520" y="1600200"/>
            <a:ext cx="8712968" cy="4525963"/>
          </a:xfrm>
        </p:spPr>
        <p:txBody>
          <a:bodyPr vert="horz" wrap="square" lIns="91440" tIns="45720" rIns="91440" bIns="45720" numCol="1" anchor="t" anchorCtr="0" compatLnSpc="1">
            <a:prstTxWarp prst="textNoShape">
              <a:avLst/>
            </a:prstTxWarp>
          </a:bodyPr>
          <a:lstStyle/>
          <a:p>
            <a:pPr eaLnBrk="1" hangingPunct="1">
              <a:buFont typeface="Lucida Grande"/>
              <a:buChar char="-"/>
            </a:pPr>
            <a:r>
              <a:rPr lang="en-US" sz="2000" dirty="0" smtClean="0">
                <a:effectLst>
                  <a:outerShdw blurRad="38100" dist="38100" dir="2700000" algn="tl">
                    <a:srgbClr val="FFFFFF"/>
                  </a:outerShdw>
                </a:effectLst>
              </a:rPr>
              <a:t>A </a:t>
            </a:r>
            <a:r>
              <a:rPr lang="en-US" sz="2000" dirty="0">
                <a:effectLst>
                  <a:outerShdw blurRad="38100" dist="38100" dir="2700000" algn="tl">
                    <a:srgbClr val="FFFFFF"/>
                  </a:outerShdw>
                </a:effectLst>
              </a:rPr>
              <a:t>Content Management System provides website authoring, collaboration, and administration tools designed to allow users with little knowledge of web programming or markup languages to create and manage website content with relative </a:t>
            </a:r>
            <a:r>
              <a:rPr lang="en-US" sz="2000" dirty="0" smtClean="0">
                <a:effectLst>
                  <a:outerShdw blurRad="38100" dist="38100" dir="2700000" algn="tl">
                    <a:srgbClr val="FFFFFF"/>
                  </a:outerShdw>
                </a:effectLst>
              </a:rPr>
              <a:t>ease</a:t>
            </a:r>
          </a:p>
          <a:p>
            <a:pPr eaLnBrk="1" hangingPunct="1">
              <a:buFont typeface="Lucida Grande"/>
              <a:buChar char="-"/>
            </a:pPr>
            <a:r>
              <a:rPr lang="fr-FR" sz="2000" dirty="0">
                <a:effectLst>
                  <a:outerShdw blurRad="38100" dist="38100" dir="2700000" algn="tl">
                    <a:srgbClr val="FFFFFF"/>
                  </a:outerShdw>
                </a:effectLst>
              </a:rPr>
              <a:t>PHP CMS </a:t>
            </a:r>
            <a:r>
              <a:rPr lang="fr-FR" sz="2000" dirty="0" err="1">
                <a:effectLst>
                  <a:outerShdw blurRad="38100" dist="38100" dir="2700000" algn="tl">
                    <a:srgbClr val="FFFFFF"/>
                  </a:outerShdw>
                </a:effectLst>
              </a:rPr>
              <a:t>systems</a:t>
            </a:r>
            <a:r>
              <a:rPr lang="fr-FR" sz="2000" dirty="0">
                <a:effectLst>
                  <a:outerShdw blurRad="38100" dist="38100" dir="2700000" algn="tl">
                    <a:srgbClr val="FFFFFF"/>
                  </a:outerShdw>
                </a:effectLst>
              </a:rPr>
              <a:t> drive a large </a:t>
            </a:r>
            <a:r>
              <a:rPr lang="fr-FR" sz="2000" dirty="0" err="1">
                <a:effectLst>
                  <a:outerShdw blurRad="38100" dist="38100" dir="2700000" algn="tl">
                    <a:srgbClr val="FFFFFF"/>
                  </a:outerShdw>
                </a:effectLst>
              </a:rPr>
              <a:t>amount</a:t>
            </a:r>
            <a:r>
              <a:rPr lang="fr-FR" sz="2000" dirty="0">
                <a:effectLst>
                  <a:outerShdw blurRad="38100" dist="38100" dir="2700000" algn="tl">
                    <a:srgbClr val="FFFFFF"/>
                  </a:outerShdw>
                </a:effectLst>
              </a:rPr>
              <a:t> of the internet and </a:t>
            </a:r>
            <a:r>
              <a:rPr lang="fr-FR" sz="2000" dirty="0" err="1">
                <a:effectLst>
                  <a:outerShdw blurRad="38100" dist="38100" dir="2700000" algn="tl">
                    <a:srgbClr val="FFFFFF"/>
                  </a:outerShdw>
                </a:effectLst>
              </a:rPr>
              <a:t>can</a:t>
            </a:r>
            <a:r>
              <a:rPr lang="fr-FR" sz="2000" dirty="0">
                <a:effectLst>
                  <a:outerShdw blurRad="38100" dist="38100" dir="2700000" algn="tl">
                    <a:srgbClr val="FFFFFF"/>
                  </a:outerShdw>
                </a:effectLst>
              </a:rPr>
              <a:t> </a:t>
            </a:r>
            <a:r>
              <a:rPr lang="fr-FR" sz="2000" dirty="0" err="1">
                <a:effectLst>
                  <a:outerShdw blurRad="38100" dist="38100" dir="2700000" algn="tl">
                    <a:srgbClr val="FFFFFF"/>
                  </a:outerShdw>
                </a:effectLst>
              </a:rPr>
              <a:t>useful</a:t>
            </a:r>
            <a:r>
              <a:rPr lang="fr-FR" sz="2000" dirty="0">
                <a:effectLst>
                  <a:outerShdw blurRad="38100" dist="38100" dir="2700000" algn="tl">
                    <a:srgbClr val="FFFFFF"/>
                  </a:outerShdw>
                </a:effectLst>
              </a:rPr>
              <a:t> if </a:t>
            </a:r>
            <a:r>
              <a:rPr lang="fr-FR" sz="2000" dirty="0" err="1">
                <a:effectLst>
                  <a:outerShdw blurRad="38100" dist="38100" dir="2700000" algn="tl">
                    <a:srgbClr val="FFFFFF"/>
                  </a:outerShdw>
                </a:effectLst>
              </a:rPr>
              <a:t>you</a:t>
            </a:r>
            <a:r>
              <a:rPr lang="fr-FR" sz="2000" dirty="0">
                <a:effectLst>
                  <a:outerShdw blurRad="38100" dist="38100" dir="2700000" algn="tl">
                    <a:srgbClr val="FFFFFF"/>
                  </a:outerShdw>
                </a:effectLst>
              </a:rPr>
              <a:t> </a:t>
            </a:r>
            <a:r>
              <a:rPr lang="fr-FR" sz="2000" dirty="0" err="1">
                <a:effectLst>
                  <a:outerShdw blurRad="38100" dist="38100" dir="2700000" algn="tl">
                    <a:srgbClr val="FFFFFF"/>
                  </a:outerShdw>
                </a:effectLst>
              </a:rPr>
              <a:t>need</a:t>
            </a:r>
            <a:r>
              <a:rPr lang="fr-FR" sz="2000" dirty="0">
                <a:effectLst>
                  <a:outerShdw blurRad="38100" dist="38100" dir="2700000" algn="tl">
                    <a:srgbClr val="FFFFFF"/>
                  </a:outerShdw>
                </a:effectLst>
              </a:rPr>
              <a:t> </a:t>
            </a:r>
            <a:r>
              <a:rPr lang="fr-FR" sz="2000" dirty="0" err="1">
                <a:effectLst>
                  <a:outerShdw blurRad="38100" dist="38100" dir="2700000" algn="tl">
                    <a:srgbClr val="FFFFFF"/>
                  </a:outerShdw>
                </a:effectLst>
              </a:rPr>
              <a:t>mostly</a:t>
            </a:r>
            <a:r>
              <a:rPr lang="fr-FR" sz="2000" dirty="0">
                <a:effectLst>
                  <a:outerShdw blurRad="38100" dist="38100" dir="2700000" algn="tl">
                    <a:srgbClr val="FFFFFF"/>
                  </a:outerShdw>
                </a:effectLst>
              </a:rPr>
              <a:t> content and few </a:t>
            </a:r>
            <a:r>
              <a:rPr lang="fr-FR" sz="2000" dirty="0" err="1">
                <a:effectLst>
                  <a:outerShdw blurRad="38100" dist="38100" dir="2700000" algn="tl">
                    <a:srgbClr val="FFFFFF"/>
                  </a:outerShdw>
                </a:effectLst>
              </a:rPr>
              <a:t>additional</a:t>
            </a:r>
            <a:r>
              <a:rPr lang="fr-FR" sz="2000" dirty="0">
                <a:effectLst>
                  <a:outerShdw blurRad="38100" dist="38100" dir="2700000" algn="tl">
                    <a:srgbClr val="FFFFFF"/>
                  </a:outerShdw>
                </a:effectLst>
              </a:rPr>
              <a:t> </a:t>
            </a:r>
            <a:r>
              <a:rPr lang="fr-FR" sz="2000" dirty="0" err="1" smtClean="0">
                <a:effectLst>
                  <a:outerShdw blurRad="38100" dist="38100" dir="2700000" algn="tl">
                    <a:srgbClr val="FFFFFF"/>
                  </a:outerShdw>
                </a:effectLst>
              </a:rPr>
              <a:t>features</a:t>
            </a:r>
            <a:endParaRPr lang="fr-FR" sz="2000" dirty="0" smtClean="0">
              <a:effectLst>
                <a:outerShdw blurRad="38100" dist="38100" dir="2700000" algn="tl">
                  <a:srgbClr val="FFFFFF"/>
                </a:outerShdw>
              </a:effectLst>
            </a:endParaRPr>
          </a:p>
          <a:p>
            <a:pPr eaLnBrk="1" hangingPunct="1">
              <a:buFont typeface="Lucida Grande"/>
              <a:buChar char="-"/>
            </a:pPr>
            <a:r>
              <a:rPr lang="en-US" sz="2000" dirty="0">
                <a:effectLst>
                  <a:outerShdw blurRad="38100" dist="38100" dir="2700000" algn="tl">
                    <a:srgbClr val="FFFFFF"/>
                  </a:outerShdw>
                </a:effectLst>
              </a:rPr>
              <a:t>Designed to simplify the publication of contents to web sites and mobile </a:t>
            </a:r>
            <a:r>
              <a:rPr lang="en-US" sz="2000" dirty="0" smtClean="0">
                <a:effectLst>
                  <a:outerShdw blurRad="38100" dist="38100" dir="2700000" algn="tl">
                    <a:srgbClr val="FFFFFF"/>
                  </a:outerShdw>
                </a:effectLst>
              </a:rPr>
              <a:t>sites</a:t>
            </a:r>
          </a:p>
          <a:p>
            <a:pPr eaLnBrk="1" hangingPunct="1">
              <a:buFont typeface="Lucida Grande"/>
              <a:buChar char="-"/>
            </a:pPr>
            <a:endParaRPr lang="fr-FR" sz="2000" dirty="0" smtClean="0">
              <a:effectLst>
                <a:outerShdw blurRad="38100" dist="38100" dir="2700000" algn="tl">
                  <a:srgbClr val="FFFFFF"/>
                </a:outerShdw>
              </a:effectLst>
            </a:endParaRPr>
          </a:p>
          <a:p>
            <a:pPr marL="461963" indent="-514350" eaLnBrk="1" hangingPunct="1">
              <a:buFont typeface="Corbel" pitchFamily="34" charset="0"/>
              <a:buAutoNum type="arabicPeriod"/>
            </a:pPr>
            <a:r>
              <a:rPr lang="fr-FR" sz="2000" dirty="0" smtClean="0">
                <a:effectLst>
                  <a:outerShdw blurRad="38100" dist="38100" dir="2700000" algn="tl">
                    <a:srgbClr val="FFFFFF"/>
                  </a:outerShdw>
                </a:effectLst>
              </a:rPr>
              <a:t>WordPress</a:t>
            </a:r>
          </a:p>
          <a:p>
            <a:pPr marL="461963" indent="-514350" eaLnBrk="1" hangingPunct="1">
              <a:buFont typeface="Corbel" pitchFamily="34" charset="0"/>
              <a:buAutoNum type="arabicPeriod"/>
            </a:pPr>
            <a:r>
              <a:rPr lang="fr-FR" sz="2000" dirty="0" err="1" smtClean="0">
                <a:effectLst>
                  <a:outerShdw blurRad="38100" dist="38100" dir="2700000" algn="tl">
                    <a:srgbClr val="FFFFFF"/>
                  </a:outerShdw>
                </a:effectLst>
              </a:rPr>
              <a:t>Drupal</a:t>
            </a:r>
            <a:endParaRPr lang="fr-FR" sz="2000" dirty="0" smtClean="0">
              <a:effectLst>
                <a:outerShdw blurRad="38100" dist="38100" dir="2700000" algn="tl">
                  <a:srgbClr val="FFFFFF"/>
                </a:outerShdw>
              </a:effectLst>
            </a:endParaRPr>
          </a:p>
          <a:p>
            <a:pPr marL="461963" indent="-514350" eaLnBrk="1" hangingPunct="1">
              <a:buFont typeface="Corbel" pitchFamily="34" charset="0"/>
              <a:buAutoNum type="arabicPeriod"/>
            </a:pPr>
            <a:r>
              <a:rPr lang="fr-FR" sz="2000" dirty="0" smtClean="0">
                <a:effectLst>
                  <a:outerShdw blurRad="38100" dist="38100" dir="2700000" algn="tl">
                    <a:srgbClr val="FFFFFF"/>
                  </a:outerShdw>
                </a:effectLst>
              </a:rPr>
              <a:t>Joomla</a:t>
            </a:r>
          </a:p>
          <a:p>
            <a:pPr marL="0" indent="0" eaLnBrk="1" hangingPunct="1">
              <a:buNone/>
            </a:pPr>
            <a:endParaRPr lang="fr-FR" sz="2000" dirty="0">
              <a:effectLst>
                <a:outerShdw blurRad="38100" dist="38100" dir="2700000" algn="tl">
                  <a:srgbClr val="FFFFFF"/>
                </a:outerShdw>
              </a:effectLst>
            </a:endParaRPr>
          </a:p>
          <a:p>
            <a:pPr marL="0" indent="0" eaLnBrk="1" hangingPunct="1">
              <a:buNone/>
            </a:pPr>
            <a:endParaRPr lang="fr-FR" sz="2000" dirty="0" smtClean="0">
              <a:effectLst>
                <a:outerShdw blurRad="38100" dist="38100" dir="2700000" algn="tl">
                  <a:srgbClr val="FFFFFF"/>
                </a:outerShdw>
              </a:effectLst>
            </a:endParaRPr>
          </a:p>
        </p:txBody>
      </p:sp>
      <p:sp>
        <p:nvSpPr>
          <p:cNvPr id="4" name="Slide Number Placeholder 3"/>
          <p:cNvSpPr>
            <a:spLocks noGrp="1"/>
          </p:cNvSpPr>
          <p:nvPr>
            <p:ph type="sldNum" sz="quarter" idx="12"/>
          </p:nvPr>
        </p:nvSpPr>
        <p:spPr/>
        <p:txBody>
          <a:bodyPr/>
          <a:lstStyle/>
          <a:p>
            <a:pPr>
              <a:defRPr/>
            </a:pPr>
            <a:fld id="{596514F7-C31D-46AF-8022-01AB14B75DFE}" type="slidenum">
              <a:rPr lang="es-ES" smtClean="0"/>
              <a:pPr>
                <a:defRPr/>
              </a:pPr>
              <a:t>14</a:t>
            </a:fld>
            <a:endParaRPr lang="es-ES" dirty="0"/>
          </a:p>
        </p:txBody>
      </p:sp>
    </p:spTree>
    <p:extLst>
      <p:ext uri="{BB962C8B-B14F-4D97-AF65-F5344CB8AC3E}">
        <p14:creationId xmlns:p14="http://schemas.microsoft.com/office/powerpoint/2010/main" val="1025379492"/>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p:cNvSpPr>
            <a:spLocks noGrp="1" noChangeArrowheads="1"/>
          </p:cNvSpPr>
          <p:nvPr>
            <p:ph type="title"/>
          </p:nvPr>
        </p:nvSpPr>
        <p:spPr bwMode="auto">
          <a:noFill/>
          <a:ln>
            <a:miter lim="800000"/>
            <a:headEnd/>
            <a:tailEnd/>
          </a:ln>
        </p:spPr>
        <p:txBody>
          <a:bodyPr vert="horz" wrap="square" lIns="91440" tIns="45720" rIns="91440" bIns="45720" numCol="1" compatLnSpc="1">
            <a:prstTxWarp prst="textNoShape">
              <a:avLst/>
            </a:prstTxWarp>
          </a:bodyPr>
          <a:lstStyle/>
          <a:p>
            <a:r>
              <a:rPr lang="en-US" dirty="0" err="1" smtClean="0">
                <a:ln>
                  <a:noFill/>
                </a:ln>
                <a:effectLst/>
                <a:ea typeface="MS PGothic" pitchFamily="34" charset="-128"/>
              </a:rPr>
              <a:t>WordPress</a:t>
            </a:r>
            <a:endParaRPr lang="bg-BG" dirty="0" smtClean="0">
              <a:ln>
                <a:noFill/>
              </a:ln>
              <a:effectLst/>
              <a:ea typeface="MS PGothic" pitchFamily="34" charset="-128"/>
            </a:endParaRPr>
          </a:p>
        </p:txBody>
      </p:sp>
      <p:sp>
        <p:nvSpPr>
          <p:cNvPr id="1054723" name="Rectangle 3"/>
          <p:cNvSpPr>
            <a:spLocks noGrp="1" noChangeArrowheads="1"/>
          </p:cNvSpPr>
          <p:nvPr>
            <p:ph idx="1"/>
          </p:nvPr>
        </p:nvSpPr>
        <p:spPr>
          <a:xfrm>
            <a:off x="251520" y="1600200"/>
            <a:ext cx="8712968" cy="4525963"/>
          </a:xfrm>
        </p:spPr>
        <p:txBody>
          <a:bodyPr vert="horz" wrap="square" lIns="91440" tIns="45720" rIns="91440" bIns="45720" numCol="1" anchor="t" anchorCtr="0" compatLnSpc="1">
            <a:prstTxWarp prst="textNoShape">
              <a:avLst/>
            </a:prstTxWarp>
          </a:bodyPr>
          <a:lstStyle/>
          <a:p>
            <a:pPr marL="457200" indent="-457200" eaLnBrk="1" hangingPunct="1">
              <a:buFont typeface="+mj-lt"/>
              <a:buAutoNum type="arabicPeriod"/>
            </a:pPr>
            <a:r>
              <a:rPr lang="en-US" sz="2000" dirty="0">
                <a:effectLst>
                  <a:outerShdw blurRad="38100" dist="38100" dir="2700000" algn="tl">
                    <a:srgbClr val="FFFFFF"/>
                  </a:outerShdw>
                </a:effectLst>
              </a:rPr>
              <a:t>Extensible CMS </a:t>
            </a:r>
            <a:r>
              <a:rPr lang="en-US" sz="2000" dirty="0" smtClean="0">
                <a:effectLst>
                  <a:outerShdw blurRad="38100" dist="38100" dir="2700000" algn="tl">
                    <a:srgbClr val="FFFFFF"/>
                  </a:outerShdw>
                </a:effectLst>
              </a:rPr>
              <a:t>system</a:t>
            </a:r>
          </a:p>
          <a:p>
            <a:pPr marL="457200" indent="-457200" eaLnBrk="1" hangingPunct="1">
              <a:buFont typeface="+mj-lt"/>
              <a:buAutoNum type="arabicPeriod"/>
            </a:pPr>
            <a:r>
              <a:rPr lang="nb-NO" sz="2000" dirty="0">
                <a:effectLst>
                  <a:outerShdw blurRad="38100" dist="38100" dir="2700000" algn="tl">
                    <a:srgbClr val="FFFFFF"/>
                  </a:outerShdw>
                </a:effectLst>
              </a:rPr>
              <a:t>Huge </a:t>
            </a:r>
            <a:r>
              <a:rPr lang="nb-NO" sz="2000" dirty="0" err="1" smtClean="0">
                <a:effectLst>
                  <a:outerShdw blurRad="38100" dist="38100" dir="2700000" algn="tl">
                    <a:srgbClr val="FFFFFF"/>
                  </a:outerShdw>
                </a:effectLst>
              </a:rPr>
              <a:t>installed</a:t>
            </a:r>
            <a:r>
              <a:rPr lang="nb-NO" sz="2000" dirty="0" smtClean="0">
                <a:effectLst>
                  <a:outerShdw blurRad="38100" dist="38100" dir="2700000" algn="tl">
                    <a:srgbClr val="FFFFFF"/>
                  </a:outerShdw>
                </a:effectLst>
              </a:rPr>
              <a:t> base</a:t>
            </a:r>
          </a:p>
          <a:p>
            <a:pPr marL="457200" indent="-457200" eaLnBrk="1" hangingPunct="1">
              <a:buFont typeface="+mj-lt"/>
              <a:buAutoNum type="arabicPeriod"/>
            </a:pPr>
            <a:r>
              <a:rPr lang="en-US" sz="2000" dirty="0">
                <a:effectLst>
                  <a:outerShdw blurRad="38100" dist="38100" dir="2700000" algn="tl">
                    <a:srgbClr val="FFFFFF"/>
                  </a:outerShdw>
                </a:effectLst>
              </a:rPr>
              <a:t>Large </a:t>
            </a:r>
            <a:r>
              <a:rPr lang="en-US" sz="2000" dirty="0" smtClean="0">
                <a:effectLst>
                  <a:outerShdw blurRad="38100" dist="38100" dir="2700000" algn="tl">
                    <a:srgbClr val="FFFFFF"/>
                  </a:outerShdw>
                </a:effectLst>
              </a:rPr>
              <a:t>community</a:t>
            </a:r>
          </a:p>
          <a:p>
            <a:pPr marL="457200" indent="-457200" eaLnBrk="1" hangingPunct="1">
              <a:buFont typeface="+mj-lt"/>
              <a:buAutoNum type="arabicPeriod"/>
            </a:pPr>
            <a:r>
              <a:rPr lang="en-US" sz="2000" dirty="0">
                <a:effectLst>
                  <a:outerShdw blurRad="38100" dist="38100" dir="2700000" algn="tl">
                    <a:srgbClr val="FFFFFF"/>
                  </a:outerShdw>
                </a:effectLst>
              </a:rPr>
              <a:t>Easy to start </a:t>
            </a:r>
            <a:r>
              <a:rPr lang="en-US" sz="2000" dirty="0" smtClean="0">
                <a:effectLst>
                  <a:outerShdw blurRad="38100" dist="38100" dir="2700000" algn="tl">
                    <a:srgbClr val="FFFFFF"/>
                  </a:outerShdw>
                </a:effectLst>
              </a:rPr>
              <a:t>up</a:t>
            </a:r>
          </a:p>
          <a:p>
            <a:pPr marL="457200" indent="-457200" eaLnBrk="1" hangingPunct="1">
              <a:buFont typeface="+mj-lt"/>
              <a:buAutoNum type="arabicPeriod"/>
            </a:pPr>
            <a:r>
              <a:rPr lang="en-US" sz="2000" dirty="0">
                <a:effectLst>
                  <a:outerShdw blurRad="38100" dist="38100" dir="2700000" algn="tl">
                    <a:srgbClr val="FFFFFF"/>
                  </a:outerShdw>
                </a:effectLst>
              </a:rPr>
              <a:t>Highly extensible within the framework </a:t>
            </a:r>
            <a:endParaRPr lang="en-US" sz="2000" dirty="0" smtClean="0">
              <a:effectLst>
                <a:outerShdw blurRad="38100" dist="38100" dir="2700000" algn="tl">
                  <a:srgbClr val="FFFFFF"/>
                </a:outerShdw>
              </a:effectLst>
            </a:endParaRPr>
          </a:p>
          <a:p>
            <a:pPr marL="457200" indent="-457200" eaLnBrk="1" hangingPunct="1">
              <a:buFont typeface="+mj-lt"/>
              <a:buAutoNum type="arabicPeriod"/>
            </a:pPr>
            <a:r>
              <a:rPr lang="en-US" sz="2000" dirty="0">
                <a:effectLst>
                  <a:outerShdw blurRad="38100" dist="38100" dir="2700000" algn="tl">
                    <a:srgbClr val="FFFFFF"/>
                  </a:outerShdw>
                </a:effectLst>
              </a:rPr>
              <a:t>Must extend within the </a:t>
            </a:r>
            <a:r>
              <a:rPr lang="en-US" sz="2000" dirty="0" smtClean="0">
                <a:effectLst>
                  <a:outerShdw blurRad="38100" dist="38100" dir="2700000" algn="tl">
                    <a:srgbClr val="FFFFFF"/>
                  </a:outerShdw>
                </a:effectLst>
              </a:rPr>
              <a:t>framework</a:t>
            </a:r>
          </a:p>
          <a:p>
            <a:pPr marL="457200" indent="-457200" eaLnBrk="1" hangingPunct="1">
              <a:buFont typeface="+mj-lt"/>
              <a:buAutoNum type="arabicPeriod"/>
            </a:pPr>
            <a:r>
              <a:rPr lang="en-US" sz="2000" dirty="0">
                <a:effectLst>
                  <a:outerShdw blurRad="38100" dist="38100" dir="2700000" algn="tl">
                    <a:srgbClr val="FFFFFF"/>
                  </a:outerShdw>
                </a:effectLst>
              </a:rPr>
              <a:t>Old school implementation and modules</a:t>
            </a:r>
            <a:endParaRPr lang="fr-FR" sz="2000" dirty="0" smtClean="0">
              <a:effectLst>
                <a:outerShdw blurRad="38100" dist="38100" dir="2700000" algn="tl">
                  <a:srgbClr val="FFFFFF"/>
                </a:outerShdw>
              </a:effectLst>
            </a:endParaRPr>
          </a:p>
        </p:txBody>
      </p:sp>
      <p:sp>
        <p:nvSpPr>
          <p:cNvPr id="4" name="Slide Number Placeholder 3"/>
          <p:cNvSpPr>
            <a:spLocks noGrp="1"/>
          </p:cNvSpPr>
          <p:nvPr>
            <p:ph type="sldNum" sz="quarter" idx="12"/>
          </p:nvPr>
        </p:nvSpPr>
        <p:spPr/>
        <p:txBody>
          <a:bodyPr/>
          <a:lstStyle/>
          <a:p>
            <a:pPr>
              <a:defRPr/>
            </a:pPr>
            <a:fld id="{596514F7-C31D-46AF-8022-01AB14B75DFE}" type="slidenum">
              <a:rPr lang="es-ES" smtClean="0"/>
              <a:pPr>
                <a:defRPr/>
              </a:pPr>
              <a:t>15</a:t>
            </a:fld>
            <a:endParaRPr lang="es-ES" dirty="0"/>
          </a:p>
        </p:txBody>
      </p:sp>
    </p:spTree>
    <p:extLst>
      <p:ext uri="{BB962C8B-B14F-4D97-AF65-F5344CB8AC3E}">
        <p14:creationId xmlns:p14="http://schemas.microsoft.com/office/powerpoint/2010/main" val="2951510495"/>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p:cNvSpPr>
            <a:spLocks noGrp="1" noChangeArrowheads="1"/>
          </p:cNvSpPr>
          <p:nvPr>
            <p:ph type="title"/>
          </p:nvPr>
        </p:nvSpPr>
        <p:spPr bwMode="auto">
          <a:noFill/>
          <a:ln>
            <a:miter lim="800000"/>
            <a:headEnd/>
            <a:tailEnd/>
          </a:ln>
        </p:spPr>
        <p:txBody>
          <a:bodyPr vert="horz" wrap="square" lIns="91440" tIns="45720" rIns="91440" bIns="45720" numCol="1" compatLnSpc="1">
            <a:prstTxWarp prst="textNoShape">
              <a:avLst/>
            </a:prstTxWarp>
          </a:bodyPr>
          <a:lstStyle/>
          <a:p>
            <a:r>
              <a:rPr lang="en-US" dirty="0" smtClean="0">
                <a:ln>
                  <a:noFill/>
                </a:ln>
                <a:effectLst/>
                <a:ea typeface="MS PGothic" pitchFamily="34" charset="-128"/>
              </a:rPr>
              <a:t>Drupal</a:t>
            </a:r>
            <a:endParaRPr lang="bg-BG" dirty="0" smtClean="0">
              <a:ln>
                <a:noFill/>
              </a:ln>
              <a:effectLst/>
              <a:ea typeface="MS PGothic" pitchFamily="34" charset="-128"/>
            </a:endParaRPr>
          </a:p>
        </p:txBody>
      </p:sp>
      <p:sp>
        <p:nvSpPr>
          <p:cNvPr id="1054723" name="Rectangle 3"/>
          <p:cNvSpPr>
            <a:spLocks noGrp="1" noChangeArrowheads="1"/>
          </p:cNvSpPr>
          <p:nvPr>
            <p:ph idx="1"/>
          </p:nvPr>
        </p:nvSpPr>
        <p:spPr>
          <a:xfrm>
            <a:off x="251520" y="1600200"/>
            <a:ext cx="8712968" cy="4525963"/>
          </a:xfrm>
        </p:spPr>
        <p:txBody>
          <a:bodyPr vert="horz" wrap="square" lIns="91440" tIns="45720" rIns="91440" bIns="45720" numCol="1" anchor="t" anchorCtr="0" compatLnSpc="1">
            <a:prstTxWarp prst="textNoShape">
              <a:avLst/>
            </a:prstTxWarp>
          </a:bodyPr>
          <a:lstStyle/>
          <a:p>
            <a:pPr marL="457200" indent="-457200" eaLnBrk="1" hangingPunct="1">
              <a:buFont typeface="+mj-lt"/>
              <a:buAutoNum type="arabicPeriod"/>
            </a:pPr>
            <a:endParaRPr lang="en-US" sz="2000" dirty="0" smtClean="0">
              <a:effectLst>
                <a:outerShdw blurRad="38100" dist="38100" dir="2700000" algn="tl">
                  <a:srgbClr val="FFFFFF"/>
                </a:outerShdw>
              </a:effectLst>
            </a:endParaRPr>
          </a:p>
          <a:p>
            <a:pPr marL="457200" indent="-457200" eaLnBrk="1" hangingPunct="1">
              <a:buFont typeface="+mj-lt"/>
              <a:buAutoNum type="arabicPeriod"/>
            </a:pPr>
            <a:r>
              <a:rPr lang="en-US" sz="2000" dirty="0" err="1" smtClean="0">
                <a:effectLst>
                  <a:outerShdw blurRad="38100" dist="38100" dir="2700000" algn="tl">
                    <a:srgbClr val="FFFFFF"/>
                  </a:outerShdw>
                </a:effectLst>
              </a:rPr>
              <a:t>Symfony</a:t>
            </a:r>
            <a:r>
              <a:rPr lang="en-US" sz="2000" dirty="0" smtClean="0">
                <a:effectLst>
                  <a:outerShdw blurRad="38100" dist="38100" dir="2700000" algn="tl">
                    <a:srgbClr val="FFFFFF"/>
                  </a:outerShdw>
                </a:effectLst>
              </a:rPr>
              <a:t> components</a:t>
            </a:r>
          </a:p>
          <a:p>
            <a:pPr marL="457200" indent="-457200" eaLnBrk="1" hangingPunct="1">
              <a:buFont typeface="+mj-lt"/>
              <a:buAutoNum type="arabicPeriod"/>
            </a:pPr>
            <a:r>
              <a:rPr lang="pl-PL" sz="2000" dirty="0" err="1">
                <a:effectLst>
                  <a:outerShdw blurRad="38100" dist="38100" dir="2700000" algn="tl">
                    <a:srgbClr val="FFFFFF"/>
                  </a:outerShdw>
                </a:effectLst>
              </a:rPr>
              <a:t>Complex</a:t>
            </a:r>
            <a:r>
              <a:rPr lang="pl-PL" sz="2000" dirty="0">
                <a:effectLst>
                  <a:outerShdw blurRad="38100" dist="38100" dir="2700000" algn="tl">
                    <a:srgbClr val="FFFFFF"/>
                  </a:outerShdw>
                </a:effectLst>
              </a:rPr>
              <a:t> </a:t>
            </a:r>
            <a:r>
              <a:rPr lang="pl-PL" sz="2000" dirty="0" err="1" smtClean="0">
                <a:effectLst>
                  <a:outerShdw blurRad="38100" dist="38100" dir="2700000" algn="tl">
                    <a:srgbClr val="FFFFFF"/>
                  </a:outerShdw>
                </a:effectLst>
              </a:rPr>
              <a:t>Symfony</a:t>
            </a:r>
            <a:r>
              <a:rPr lang="pl-PL" sz="2000" dirty="0" smtClean="0">
                <a:effectLst>
                  <a:outerShdw blurRad="38100" dist="38100" dir="2700000" algn="tl">
                    <a:srgbClr val="FFFFFF"/>
                  </a:outerShdw>
                </a:effectLst>
              </a:rPr>
              <a:t> </a:t>
            </a:r>
            <a:r>
              <a:rPr lang="pl-PL" sz="2000" dirty="0" err="1" smtClean="0">
                <a:effectLst>
                  <a:outerShdw blurRad="38100" dist="38100" dir="2700000" algn="tl">
                    <a:srgbClr val="FFFFFF"/>
                  </a:outerShdw>
                </a:effectLst>
              </a:rPr>
              <a:t>Dependency</a:t>
            </a:r>
            <a:endParaRPr lang="pl-PL" sz="2000" dirty="0" smtClean="0">
              <a:effectLst>
                <a:outerShdw blurRad="38100" dist="38100" dir="2700000" algn="tl">
                  <a:srgbClr val="FFFFFF"/>
                </a:outerShdw>
              </a:effectLst>
            </a:endParaRPr>
          </a:p>
          <a:p>
            <a:pPr marL="457200" indent="-457200" eaLnBrk="1" hangingPunct="1">
              <a:buFont typeface="+mj-lt"/>
              <a:buAutoNum type="arabicPeriod"/>
            </a:pPr>
            <a:r>
              <a:rPr lang="en-US" sz="2000" dirty="0">
                <a:effectLst>
                  <a:outerShdw blurRad="38100" dist="38100" dir="2700000" algn="tl">
                    <a:srgbClr val="FFFFFF"/>
                  </a:outerShdw>
                </a:effectLst>
              </a:rPr>
              <a:t>Highly </a:t>
            </a:r>
            <a:r>
              <a:rPr lang="en-US" sz="2000" dirty="0" smtClean="0">
                <a:effectLst>
                  <a:outerShdw blurRad="38100" dist="38100" dir="2700000" algn="tl">
                    <a:srgbClr val="FFFFFF"/>
                  </a:outerShdw>
                </a:effectLst>
              </a:rPr>
              <a:t>extensible</a:t>
            </a:r>
          </a:p>
          <a:p>
            <a:pPr marL="457200" indent="-457200" eaLnBrk="1" hangingPunct="1">
              <a:buFont typeface="+mj-lt"/>
              <a:buAutoNum type="arabicPeriod"/>
            </a:pPr>
            <a:r>
              <a:rPr lang="en-US" sz="2000" dirty="0">
                <a:effectLst>
                  <a:outerShdw blurRad="38100" dist="38100" dir="2700000" algn="tl">
                    <a:srgbClr val="FFFFFF"/>
                  </a:outerShdw>
                </a:effectLst>
              </a:rPr>
              <a:t>Highly </a:t>
            </a:r>
            <a:r>
              <a:rPr lang="en-US" sz="2000" dirty="0" smtClean="0">
                <a:effectLst>
                  <a:outerShdw blurRad="38100" dist="38100" dir="2700000" algn="tl">
                    <a:srgbClr val="FFFFFF"/>
                  </a:outerShdw>
                </a:effectLst>
              </a:rPr>
              <a:t>customizable</a:t>
            </a:r>
          </a:p>
          <a:p>
            <a:pPr marL="457200" indent="-457200" eaLnBrk="1" hangingPunct="1">
              <a:buFont typeface="+mj-lt"/>
              <a:buAutoNum type="arabicPeriod"/>
            </a:pPr>
            <a:r>
              <a:rPr lang="en-US" sz="2000" dirty="0">
                <a:effectLst>
                  <a:outerShdw blurRad="38100" dist="38100" dir="2700000" algn="tl">
                    <a:srgbClr val="FFFFFF"/>
                  </a:outerShdw>
                </a:effectLst>
              </a:rPr>
              <a:t>Large community </a:t>
            </a:r>
            <a:endParaRPr lang="en-US" sz="2000" dirty="0" smtClean="0">
              <a:effectLst>
                <a:outerShdw blurRad="38100" dist="38100" dir="2700000" algn="tl">
                  <a:srgbClr val="FFFFFF"/>
                </a:outerShdw>
              </a:effectLst>
            </a:endParaRPr>
          </a:p>
          <a:p>
            <a:pPr marL="457200" indent="-457200" eaLnBrk="1" hangingPunct="1">
              <a:buFont typeface="+mj-lt"/>
              <a:buAutoNum type="arabicPeriod"/>
            </a:pPr>
            <a:r>
              <a:rPr lang="en-US" sz="2000" dirty="0">
                <a:effectLst>
                  <a:outerShdw blurRad="38100" dist="38100" dir="2700000" algn="tl">
                    <a:srgbClr val="FFFFFF"/>
                  </a:outerShdw>
                </a:effectLst>
              </a:rPr>
              <a:t>Many modules available in the </a:t>
            </a:r>
            <a:r>
              <a:rPr lang="en-US" sz="2000" dirty="0" smtClean="0">
                <a:effectLst>
                  <a:outerShdw blurRad="38100" dist="38100" dir="2700000" algn="tl">
                    <a:srgbClr val="FFFFFF"/>
                  </a:outerShdw>
                </a:effectLst>
              </a:rPr>
              <a:t>community</a:t>
            </a:r>
          </a:p>
        </p:txBody>
      </p:sp>
      <p:sp>
        <p:nvSpPr>
          <p:cNvPr id="4" name="Slide Number Placeholder 3"/>
          <p:cNvSpPr>
            <a:spLocks noGrp="1"/>
          </p:cNvSpPr>
          <p:nvPr>
            <p:ph type="sldNum" sz="quarter" idx="12"/>
          </p:nvPr>
        </p:nvSpPr>
        <p:spPr/>
        <p:txBody>
          <a:bodyPr/>
          <a:lstStyle/>
          <a:p>
            <a:pPr>
              <a:defRPr/>
            </a:pPr>
            <a:fld id="{596514F7-C31D-46AF-8022-01AB14B75DFE}" type="slidenum">
              <a:rPr lang="es-ES" smtClean="0"/>
              <a:pPr>
                <a:defRPr/>
              </a:pPr>
              <a:t>16</a:t>
            </a:fld>
            <a:endParaRPr lang="es-ES" dirty="0"/>
          </a:p>
        </p:txBody>
      </p:sp>
    </p:spTree>
    <p:extLst>
      <p:ext uri="{BB962C8B-B14F-4D97-AF65-F5344CB8AC3E}">
        <p14:creationId xmlns:p14="http://schemas.microsoft.com/office/powerpoint/2010/main" val="1743551756"/>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p:cNvSpPr>
            <a:spLocks noGrp="1" noChangeArrowheads="1"/>
          </p:cNvSpPr>
          <p:nvPr>
            <p:ph type="title"/>
          </p:nvPr>
        </p:nvSpPr>
        <p:spPr bwMode="auto">
          <a:noFill/>
          <a:ln>
            <a:miter lim="800000"/>
            <a:headEnd/>
            <a:tailEnd/>
          </a:ln>
        </p:spPr>
        <p:txBody>
          <a:bodyPr vert="horz" wrap="square" lIns="91440" tIns="45720" rIns="91440" bIns="45720" numCol="1" compatLnSpc="1">
            <a:prstTxWarp prst="textNoShape">
              <a:avLst/>
            </a:prstTxWarp>
          </a:bodyPr>
          <a:lstStyle/>
          <a:p>
            <a:r>
              <a:rPr lang="en-US" dirty="0" smtClean="0">
                <a:ln>
                  <a:noFill/>
                </a:ln>
                <a:effectLst/>
                <a:ea typeface="MS PGothic" pitchFamily="34" charset="-128"/>
              </a:rPr>
              <a:t>Up and Comers</a:t>
            </a:r>
            <a:endParaRPr lang="bg-BG" dirty="0" smtClean="0">
              <a:ln>
                <a:noFill/>
              </a:ln>
              <a:effectLst/>
              <a:ea typeface="MS PGothic" pitchFamily="34" charset="-128"/>
            </a:endParaRPr>
          </a:p>
        </p:txBody>
      </p:sp>
      <p:sp>
        <p:nvSpPr>
          <p:cNvPr id="1054723" name="Rectangle 3"/>
          <p:cNvSpPr>
            <a:spLocks noGrp="1" noChangeArrowheads="1"/>
          </p:cNvSpPr>
          <p:nvPr>
            <p:ph idx="1"/>
          </p:nvPr>
        </p:nvSpPr>
        <p:spPr>
          <a:xfrm>
            <a:off x="251520" y="1600200"/>
            <a:ext cx="8712968" cy="4525963"/>
          </a:xfrm>
        </p:spPr>
        <p:txBody>
          <a:bodyPr vert="horz" wrap="square" lIns="91440" tIns="45720" rIns="91440" bIns="45720" numCol="1" anchor="t" anchorCtr="0" compatLnSpc="1">
            <a:prstTxWarp prst="textNoShape">
              <a:avLst/>
            </a:prstTxWarp>
          </a:bodyPr>
          <a:lstStyle/>
          <a:p>
            <a:pPr marL="0" indent="0" eaLnBrk="1" hangingPunct="1">
              <a:buNone/>
            </a:pPr>
            <a:r>
              <a:rPr lang="en-US" sz="1600" dirty="0">
                <a:effectLst>
                  <a:outerShdw blurRad="38100" dist="38100" dir="2700000" algn="tl">
                    <a:srgbClr val="FFFFFF"/>
                  </a:outerShdw>
                </a:effectLst>
              </a:rPr>
              <a:t>Up and comers are newer frameworks that show promise but have not been widely adopted</a:t>
            </a:r>
            <a:r>
              <a:rPr lang="en-US" sz="1600" dirty="0" smtClean="0">
                <a:effectLst>
                  <a:outerShdw blurRad="38100" dist="38100" dir="2700000" algn="tl">
                    <a:srgbClr val="FFFFFF"/>
                  </a:outerShdw>
                </a:effectLst>
              </a:rPr>
              <a:t>.</a:t>
            </a:r>
          </a:p>
          <a:p>
            <a:pPr marL="457200" indent="-457200" eaLnBrk="1" hangingPunct="1">
              <a:buFont typeface="+mj-lt"/>
              <a:buAutoNum type="arabicPeriod"/>
            </a:pPr>
            <a:r>
              <a:rPr lang="en-US" sz="1600" dirty="0" err="1" smtClean="0">
                <a:effectLst>
                  <a:outerShdw blurRad="38100" dist="38100" dir="2700000" algn="tl">
                    <a:srgbClr val="FFFFFF"/>
                  </a:outerShdw>
                </a:effectLst>
              </a:rPr>
              <a:t>Phalcon</a:t>
            </a:r>
            <a:endParaRPr lang="en-US" sz="1600" dirty="0" smtClean="0">
              <a:effectLst>
                <a:outerShdw blurRad="38100" dist="38100" dir="2700000" algn="tl">
                  <a:srgbClr val="FFFFFF"/>
                </a:outerShdw>
              </a:effectLst>
            </a:endParaRPr>
          </a:p>
          <a:p>
            <a:pPr marL="857250" lvl="1" indent="-457200" eaLnBrk="1" hangingPunct="1">
              <a:buFont typeface="+mj-lt"/>
              <a:buAutoNum type="arabicPeriod"/>
            </a:pPr>
            <a:r>
              <a:rPr lang="en-US" sz="1600" dirty="0">
                <a:effectLst>
                  <a:outerShdw blurRad="38100" dist="38100" dir="2700000" algn="tl">
                    <a:srgbClr val="FFFFFF"/>
                  </a:outerShdw>
                </a:effectLst>
              </a:rPr>
              <a:t>Inner working code is </a:t>
            </a:r>
            <a:r>
              <a:rPr lang="en-US" sz="1600" dirty="0" smtClean="0">
                <a:effectLst>
                  <a:outerShdw blurRad="38100" dist="38100" dir="2700000" algn="tl">
                    <a:srgbClr val="FFFFFF"/>
                  </a:outerShdw>
                </a:effectLst>
              </a:rPr>
              <a:t>C</a:t>
            </a:r>
          </a:p>
          <a:p>
            <a:pPr marL="857250" lvl="1" indent="-457200" eaLnBrk="1" hangingPunct="1">
              <a:buFont typeface="+mj-lt"/>
              <a:buAutoNum type="arabicPeriod"/>
            </a:pPr>
            <a:r>
              <a:rPr lang="en-US" sz="1600" dirty="0">
                <a:effectLst>
                  <a:outerShdw blurRad="38100" dist="38100" dir="2700000" algn="tl">
                    <a:srgbClr val="FFFFFF"/>
                  </a:outerShdw>
                </a:effectLst>
              </a:rPr>
              <a:t>Very </a:t>
            </a:r>
            <a:r>
              <a:rPr lang="en-US" sz="1600" dirty="0" smtClean="0">
                <a:effectLst>
                  <a:outerShdw blurRad="38100" dist="38100" dir="2700000" algn="tl">
                    <a:srgbClr val="FFFFFF"/>
                  </a:outerShdw>
                </a:effectLst>
              </a:rPr>
              <a:t>fast</a:t>
            </a:r>
          </a:p>
          <a:p>
            <a:pPr marL="857250" lvl="1" indent="-457200" eaLnBrk="1" hangingPunct="1">
              <a:buFont typeface="+mj-lt"/>
              <a:buAutoNum type="arabicPeriod"/>
            </a:pPr>
            <a:r>
              <a:rPr lang="en-US" sz="1600" dirty="0">
                <a:effectLst>
                  <a:outerShdw blurRad="38100" dist="38100" dir="2700000" algn="tl">
                    <a:srgbClr val="FFFFFF"/>
                  </a:outerShdw>
                </a:effectLst>
              </a:rPr>
              <a:t>Very </a:t>
            </a:r>
            <a:r>
              <a:rPr lang="en-US" sz="1600" dirty="0" smtClean="0">
                <a:effectLst>
                  <a:outerShdw blurRad="38100" dist="38100" dir="2700000" algn="tl">
                    <a:srgbClr val="FFFFFF"/>
                  </a:outerShdw>
                </a:effectLst>
              </a:rPr>
              <a:t>specific</a:t>
            </a:r>
          </a:p>
          <a:p>
            <a:pPr marL="857250" lvl="1" indent="-457200" eaLnBrk="1" hangingPunct="1">
              <a:buFont typeface="+mj-lt"/>
              <a:buAutoNum type="arabicPeriod"/>
            </a:pPr>
            <a:r>
              <a:rPr lang="en-US" sz="1600" dirty="0">
                <a:effectLst>
                  <a:outerShdw blurRad="38100" dist="38100" dir="2700000" algn="tl">
                    <a:srgbClr val="FFFFFF"/>
                  </a:outerShdw>
                </a:effectLst>
              </a:rPr>
              <a:t>Can be limiting</a:t>
            </a:r>
            <a:endParaRPr lang="en-US" sz="1600" dirty="0" smtClean="0">
              <a:effectLst>
                <a:outerShdw blurRad="38100" dist="38100" dir="2700000" algn="tl">
                  <a:srgbClr val="FFFFFF"/>
                </a:outerShdw>
              </a:effectLst>
            </a:endParaRPr>
          </a:p>
          <a:p>
            <a:pPr marL="457200" indent="-457200" eaLnBrk="1" hangingPunct="1">
              <a:buFont typeface="+mj-lt"/>
              <a:buAutoNum type="arabicPeriod"/>
            </a:pPr>
            <a:r>
              <a:rPr lang="en-US" sz="1600" dirty="0" smtClean="0">
                <a:effectLst>
                  <a:outerShdw blurRad="38100" dist="38100" dir="2700000" algn="tl">
                    <a:srgbClr val="FFFFFF"/>
                  </a:outerShdw>
                </a:effectLst>
              </a:rPr>
              <a:t>Yolo</a:t>
            </a:r>
          </a:p>
          <a:p>
            <a:pPr marL="857250" lvl="1" indent="-457200" eaLnBrk="1" hangingPunct="1">
              <a:buFont typeface="+mj-lt"/>
              <a:buAutoNum type="arabicPeriod"/>
            </a:pPr>
            <a:r>
              <a:rPr lang="en-US" sz="1600" dirty="0">
                <a:effectLst>
                  <a:outerShdw blurRad="38100" dist="38100" dir="2700000" algn="tl">
                    <a:srgbClr val="FFFFFF"/>
                  </a:outerShdw>
                </a:effectLst>
              </a:rPr>
              <a:t>Middleware based </a:t>
            </a:r>
            <a:r>
              <a:rPr lang="en-US" sz="1600" dirty="0" smtClean="0">
                <a:effectLst>
                  <a:outerShdw blurRad="38100" dist="38100" dir="2700000" algn="tl">
                    <a:srgbClr val="FFFFFF"/>
                  </a:outerShdw>
                </a:effectLst>
              </a:rPr>
              <a:t>framework</a:t>
            </a:r>
          </a:p>
          <a:p>
            <a:pPr marL="857250" lvl="1" indent="-457200" eaLnBrk="1" hangingPunct="1">
              <a:buFont typeface="+mj-lt"/>
              <a:buAutoNum type="arabicPeriod"/>
            </a:pPr>
            <a:r>
              <a:rPr lang="en-US" sz="1600" dirty="0" err="1">
                <a:effectLst>
                  <a:outerShdw blurRad="38100" dist="38100" dir="2700000" algn="tl">
                    <a:srgbClr val="FFFFFF"/>
                  </a:outerShdw>
                </a:effectLst>
              </a:rPr>
              <a:t>Symfony</a:t>
            </a:r>
            <a:r>
              <a:rPr lang="en-US" sz="1600" dirty="0">
                <a:effectLst>
                  <a:outerShdw blurRad="38100" dist="38100" dir="2700000" algn="tl">
                    <a:srgbClr val="FFFFFF"/>
                  </a:outerShdw>
                </a:effectLst>
              </a:rPr>
              <a:t> </a:t>
            </a:r>
            <a:r>
              <a:rPr lang="en-US" sz="1600" dirty="0" smtClean="0">
                <a:effectLst>
                  <a:outerShdw blurRad="38100" dist="38100" dir="2700000" algn="tl">
                    <a:srgbClr val="FFFFFF"/>
                  </a:outerShdw>
                </a:effectLst>
              </a:rPr>
              <a:t>components</a:t>
            </a:r>
          </a:p>
          <a:p>
            <a:pPr marL="857250" lvl="1" indent="-457200" eaLnBrk="1" hangingPunct="1">
              <a:buFont typeface="+mj-lt"/>
              <a:buAutoNum type="arabicPeriod"/>
            </a:pPr>
            <a:r>
              <a:rPr lang="en-US" sz="1600" dirty="0">
                <a:effectLst>
                  <a:outerShdw blurRad="38100" dist="38100" dir="2700000" algn="tl">
                    <a:srgbClr val="FFFFFF"/>
                  </a:outerShdw>
                </a:effectLst>
              </a:rPr>
              <a:t>As simple or complex as you </a:t>
            </a:r>
            <a:r>
              <a:rPr lang="en-US" sz="1600" dirty="0" smtClean="0">
                <a:effectLst>
                  <a:outerShdw blurRad="38100" dist="38100" dir="2700000" algn="tl">
                    <a:srgbClr val="FFFFFF"/>
                  </a:outerShdw>
                </a:effectLst>
              </a:rPr>
              <a:t>like</a:t>
            </a:r>
          </a:p>
          <a:p>
            <a:pPr marL="857250" lvl="1" indent="-457200" eaLnBrk="1" hangingPunct="1">
              <a:buFont typeface="+mj-lt"/>
              <a:buAutoNum type="arabicPeriod"/>
            </a:pPr>
            <a:r>
              <a:rPr lang="en-US" sz="1600" dirty="0">
                <a:effectLst>
                  <a:outerShdw blurRad="38100" dist="38100" dir="2700000" algn="tl">
                    <a:srgbClr val="FFFFFF"/>
                  </a:outerShdw>
                </a:effectLst>
              </a:rPr>
              <a:t>A great alternative to writing your own framework without being constricted within a larger framework.</a:t>
            </a:r>
            <a:endParaRPr lang="en-US" sz="1600" dirty="0" smtClean="0">
              <a:effectLst>
                <a:outerShdw blurRad="38100" dist="38100" dir="2700000" algn="tl">
                  <a:srgbClr val="FFFFFF"/>
                </a:outerShdw>
              </a:effectLst>
            </a:endParaRPr>
          </a:p>
        </p:txBody>
      </p:sp>
      <p:sp>
        <p:nvSpPr>
          <p:cNvPr id="4" name="Slide Number Placeholder 3"/>
          <p:cNvSpPr>
            <a:spLocks noGrp="1"/>
          </p:cNvSpPr>
          <p:nvPr>
            <p:ph type="sldNum" sz="quarter" idx="12"/>
          </p:nvPr>
        </p:nvSpPr>
        <p:spPr/>
        <p:txBody>
          <a:bodyPr/>
          <a:lstStyle/>
          <a:p>
            <a:pPr>
              <a:defRPr/>
            </a:pPr>
            <a:fld id="{596514F7-C31D-46AF-8022-01AB14B75DFE}" type="slidenum">
              <a:rPr lang="es-ES" smtClean="0"/>
              <a:pPr>
                <a:defRPr/>
              </a:pPr>
              <a:t>17</a:t>
            </a:fld>
            <a:endParaRPr lang="es-ES" dirty="0"/>
          </a:p>
        </p:txBody>
      </p:sp>
    </p:spTree>
    <p:extLst>
      <p:ext uri="{BB962C8B-B14F-4D97-AF65-F5344CB8AC3E}">
        <p14:creationId xmlns:p14="http://schemas.microsoft.com/office/powerpoint/2010/main" val="3116403886"/>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dirty="0"/>
              <a:t>PHP </a:t>
            </a:r>
            <a:r>
              <a:rPr dirty="0" smtClean="0"/>
              <a:t>Basics - Statements</a:t>
            </a:r>
            <a:endParaRPr dirty="0"/>
          </a:p>
        </p:txBody>
      </p:sp>
    </p:spTree>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p:cNvSpPr>
            <a:spLocks noGrp="1" noChangeArrowheads="1"/>
          </p:cNvSpPr>
          <p:nvPr>
            <p:ph type="title"/>
          </p:nvPr>
        </p:nvSpPr>
        <p:spPr bwMode="auto">
          <a:noFill/>
          <a:ln>
            <a:miter lim="800000"/>
            <a:headEnd/>
            <a:tailEnd/>
          </a:ln>
        </p:spPr>
        <p:txBody>
          <a:bodyPr vert="horz" wrap="square" lIns="91440" tIns="45720" rIns="91440" bIns="45720" numCol="1" compatLnSpc="1">
            <a:prstTxWarp prst="textNoShape">
              <a:avLst/>
            </a:prstTxWarp>
          </a:bodyPr>
          <a:lstStyle/>
          <a:p>
            <a:r>
              <a:rPr smtClean="0">
                <a:ln>
                  <a:noFill/>
                </a:ln>
                <a:effectLst/>
                <a:ea typeface="MS PGothic" pitchFamily="34" charset="-128"/>
              </a:rPr>
              <a:t>Contents</a:t>
            </a:r>
            <a:endParaRPr lang="bg-BG" smtClean="0">
              <a:ln>
                <a:noFill/>
              </a:ln>
              <a:effectLst/>
              <a:ea typeface="MS PGothic" pitchFamily="34" charset="-128"/>
            </a:endParaRPr>
          </a:p>
        </p:txBody>
      </p:sp>
      <p:sp>
        <p:nvSpPr>
          <p:cNvPr id="1054723" name="Rectangle 3"/>
          <p:cNvSpPr>
            <a:spLocks noGrp="1" noChangeArrowheads="1"/>
          </p:cNvSpPr>
          <p:nvPr>
            <p:ph idx="1"/>
          </p:nvPr>
        </p:nvSpPr>
        <p:spPr/>
        <p:txBody>
          <a:bodyPr vert="horz" wrap="square" lIns="91440" tIns="45720" rIns="91440" bIns="45720" numCol="1" anchor="t" anchorCtr="0" compatLnSpc="1">
            <a:prstTxWarp prst="textNoShape">
              <a:avLst/>
            </a:prstTxWarp>
          </a:bodyPr>
          <a:lstStyle/>
          <a:p>
            <a:pPr marL="571500" indent="-571500" eaLnBrk="1" hangingPunct="1">
              <a:buClr>
                <a:srgbClr val="B5DBE5"/>
              </a:buClr>
              <a:buFont typeface="Wingdings 2" pitchFamily="18" charset="2"/>
              <a:buAutoNum type="romanUcPeriod"/>
            </a:pPr>
            <a:r>
              <a:rPr lang="en-US" dirty="0" smtClean="0">
                <a:effectLst>
                  <a:outerShdw blurRad="38100" dist="38100" dir="2700000" algn="tl">
                    <a:srgbClr val="FFFFFF"/>
                  </a:outerShdw>
                </a:effectLst>
              </a:rPr>
              <a:t>Introduction</a:t>
            </a:r>
          </a:p>
          <a:p>
            <a:pPr marL="571500" indent="-571500" eaLnBrk="1" hangingPunct="1">
              <a:buClr>
                <a:srgbClr val="B5DBE5"/>
              </a:buClr>
              <a:buFont typeface="Wingdings 2" pitchFamily="18" charset="2"/>
              <a:buAutoNum type="romanUcPeriod"/>
            </a:pPr>
            <a:r>
              <a:rPr lang="en-US" dirty="0" smtClean="0">
                <a:effectLst>
                  <a:outerShdw blurRad="38100" dist="38100" dir="2700000" algn="tl">
                    <a:srgbClr val="FFFFFF"/>
                  </a:outerShdw>
                </a:effectLst>
              </a:rPr>
              <a:t>What is a Framework</a:t>
            </a:r>
          </a:p>
          <a:p>
            <a:pPr marL="571500" indent="-571500" eaLnBrk="1" hangingPunct="1">
              <a:buClr>
                <a:srgbClr val="B5DBE5"/>
              </a:buClr>
              <a:buFont typeface="Wingdings 2" pitchFamily="18" charset="2"/>
              <a:buAutoNum type="romanUcPeriod"/>
            </a:pPr>
            <a:r>
              <a:rPr lang="en-US" dirty="0" smtClean="0">
                <a:effectLst>
                  <a:outerShdw blurRad="38100" dist="38100" dir="2700000" algn="tl">
                    <a:srgbClr val="FFFFFF"/>
                  </a:outerShdw>
                </a:effectLst>
              </a:rPr>
              <a:t>Web Framework</a:t>
            </a:r>
          </a:p>
          <a:p>
            <a:pPr marL="571500" indent="-571500" eaLnBrk="1" hangingPunct="1">
              <a:buClr>
                <a:srgbClr val="B5DBE5"/>
              </a:buClr>
              <a:buFont typeface="Wingdings 2" pitchFamily="18" charset="2"/>
              <a:buAutoNum type="romanUcPeriod"/>
            </a:pPr>
            <a:r>
              <a:rPr lang="en-US" dirty="0" smtClean="0">
                <a:effectLst>
                  <a:outerShdw blurRad="38100" dist="38100" dir="2700000" algn="tl">
                    <a:srgbClr val="FFFFFF"/>
                  </a:outerShdw>
                </a:effectLst>
              </a:rPr>
              <a:t>Advantages of using Framework</a:t>
            </a:r>
          </a:p>
          <a:p>
            <a:pPr marL="571500" indent="-571500" eaLnBrk="1" hangingPunct="1">
              <a:buClr>
                <a:srgbClr val="B5DBE5"/>
              </a:buClr>
              <a:buFont typeface="Wingdings 2" pitchFamily="18" charset="2"/>
              <a:buAutoNum type="romanUcPeriod"/>
            </a:pPr>
            <a:r>
              <a:rPr lang="en-US" dirty="0" smtClean="0">
                <a:effectLst>
                  <a:outerShdw blurRad="38100" dist="38100" dir="2700000" algn="tl">
                    <a:srgbClr val="FFFFFF"/>
                  </a:outerShdw>
                </a:effectLst>
              </a:rPr>
              <a:t>PHP Legacy Frameworks</a:t>
            </a:r>
          </a:p>
          <a:p>
            <a:pPr marL="571500" indent="-571500" eaLnBrk="1" hangingPunct="1">
              <a:buClr>
                <a:srgbClr val="B5DBE5"/>
              </a:buClr>
              <a:buFont typeface="Wingdings 2" pitchFamily="18" charset="2"/>
              <a:buAutoNum type="romanUcPeriod"/>
            </a:pPr>
            <a:r>
              <a:rPr lang="en-US" dirty="0" smtClean="0">
                <a:effectLst>
                  <a:outerShdw blurRad="38100" dist="38100" dir="2700000" algn="tl">
                    <a:srgbClr val="FFFFFF"/>
                  </a:outerShdw>
                </a:effectLst>
              </a:rPr>
              <a:t>Next Generations</a:t>
            </a:r>
          </a:p>
          <a:p>
            <a:pPr marL="571500" indent="-571500" eaLnBrk="1" hangingPunct="1">
              <a:buClr>
                <a:srgbClr val="B5DBE5"/>
              </a:buClr>
              <a:buFont typeface="Wingdings 2" pitchFamily="18" charset="2"/>
              <a:buAutoNum type="romanUcPeriod"/>
            </a:pPr>
            <a:r>
              <a:rPr lang="en-US" dirty="0" smtClean="0">
                <a:effectLst>
                  <a:outerShdw blurRad="38100" dist="38100" dir="2700000" algn="tl">
                    <a:srgbClr val="FFFFFF"/>
                  </a:outerShdw>
                </a:effectLst>
              </a:rPr>
              <a:t>CMS</a:t>
            </a:r>
          </a:p>
          <a:p>
            <a:pPr marL="571500" indent="-571500" eaLnBrk="1" hangingPunct="1">
              <a:buClr>
                <a:srgbClr val="B5DBE5"/>
              </a:buClr>
              <a:buFont typeface="Wingdings 2" pitchFamily="18" charset="2"/>
              <a:buAutoNum type="romanUcPeriod"/>
            </a:pPr>
            <a:r>
              <a:rPr lang="en-US" dirty="0" smtClean="0">
                <a:effectLst>
                  <a:outerShdw blurRad="38100" dist="38100" dir="2700000" algn="tl">
                    <a:srgbClr val="FFFFFF"/>
                  </a:outerShdw>
                </a:effectLst>
              </a:rPr>
              <a:t>Up and Comers</a:t>
            </a:r>
          </a:p>
        </p:txBody>
      </p:sp>
      <p:sp>
        <p:nvSpPr>
          <p:cNvPr id="4" name="Slide Number Placeholder 3"/>
          <p:cNvSpPr>
            <a:spLocks noGrp="1"/>
          </p:cNvSpPr>
          <p:nvPr>
            <p:ph type="sldNum" sz="quarter" idx="12"/>
          </p:nvPr>
        </p:nvSpPr>
        <p:spPr/>
        <p:txBody>
          <a:bodyPr/>
          <a:lstStyle/>
          <a:p>
            <a:pPr>
              <a:defRPr/>
            </a:pPr>
            <a:fld id="{596514F7-C31D-46AF-8022-01AB14B75DFE}" type="slidenum">
              <a:rPr lang="es-ES" smtClean="0"/>
              <a:pPr>
                <a:defRPr/>
              </a:pPr>
              <a:t>2</a:t>
            </a:fld>
            <a:endParaRPr lang="es-ES" dirty="0"/>
          </a:p>
        </p:txBody>
      </p:sp>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2"/>
          <p:cNvSpPr>
            <a:spLocks noGrp="1" noChangeArrowheads="1"/>
          </p:cNvSpPr>
          <p:nvPr>
            <p:ph type="title"/>
          </p:nvPr>
        </p:nvSpPr>
        <p:spPr bwMode="auto">
          <a:noFill/>
          <a:ln>
            <a:miter lim="800000"/>
            <a:headEnd/>
            <a:tailEnd/>
          </a:ln>
        </p:spPr>
        <p:txBody>
          <a:bodyPr vert="horz" wrap="square" lIns="91440" tIns="45720" rIns="91440" bIns="45720" numCol="1" compatLnSpc="1">
            <a:prstTxWarp prst="textNoShape">
              <a:avLst/>
            </a:prstTxWarp>
          </a:bodyPr>
          <a:lstStyle/>
          <a:p>
            <a:r>
              <a:rPr lang="en-US" dirty="0" smtClean="0">
                <a:ln>
                  <a:noFill/>
                </a:ln>
                <a:effectLst/>
                <a:ea typeface="MS PGothic" pitchFamily="34" charset="-128"/>
              </a:rPr>
              <a:t>Introduction</a:t>
            </a:r>
            <a:endParaRPr lang="bg-BG" dirty="0" smtClean="0">
              <a:ln>
                <a:noFill/>
              </a:ln>
              <a:effectLst/>
              <a:ea typeface="MS PGothic" pitchFamily="34" charset="-128"/>
            </a:endParaRPr>
          </a:p>
        </p:txBody>
      </p:sp>
      <p:sp>
        <p:nvSpPr>
          <p:cNvPr id="1054723" name="Rectangle 3"/>
          <p:cNvSpPr>
            <a:spLocks noGrp="1" noChangeArrowheads="1"/>
          </p:cNvSpPr>
          <p:nvPr>
            <p:ph idx="1"/>
          </p:nvPr>
        </p:nvSpPr>
        <p:spPr/>
        <p:txBody>
          <a:bodyPr vert="horz" wrap="square" lIns="91440" tIns="45720" rIns="91440" bIns="45720" numCol="1" anchor="t" anchorCtr="0" compatLnSpc="1">
            <a:prstTxWarp prst="textNoShape">
              <a:avLst/>
            </a:prstTxWarp>
          </a:bodyPr>
          <a:lstStyle/>
          <a:p>
            <a:pPr marL="919163" lvl="1" indent="-571500" eaLnBrk="1" hangingPunct="1">
              <a:lnSpc>
                <a:spcPct val="90000"/>
              </a:lnSpc>
              <a:buFont typeface="+mj-lt"/>
              <a:buAutoNum type="arabicPeriod"/>
              <a:tabLst>
                <a:tab pos="282575" algn="l"/>
              </a:tabLst>
            </a:pPr>
            <a:endParaRPr lang="en-US" sz="2600" dirty="0" smtClean="0">
              <a:effectLst>
                <a:outerShdw blurRad="38100" dist="38100" dir="2700000" algn="tl">
                  <a:srgbClr val="FFFFFF"/>
                </a:outerShdw>
              </a:effectLst>
            </a:endParaRPr>
          </a:p>
          <a:p>
            <a:pPr marL="919163" lvl="1" indent="-571500" eaLnBrk="1" hangingPunct="1">
              <a:lnSpc>
                <a:spcPct val="90000"/>
              </a:lnSpc>
              <a:buFont typeface="+mj-lt"/>
              <a:buAutoNum type="arabicPeriod"/>
              <a:tabLst>
                <a:tab pos="282575" algn="l"/>
              </a:tabLst>
            </a:pPr>
            <a:r>
              <a:rPr lang="en-US" sz="2600" dirty="0" err="1" smtClean="0">
                <a:effectLst>
                  <a:outerShdw blurRad="38100" dist="38100" dir="2700000" algn="tl">
                    <a:srgbClr val="FFFFFF"/>
                  </a:outerShdw>
                </a:effectLst>
              </a:rPr>
              <a:t>Pingo</a:t>
            </a:r>
            <a:endParaRPr lang="en-US" sz="2600" dirty="0" smtClean="0">
              <a:effectLst>
                <a:outerShdw blurRad="38100" dist="38100" dir="2700000" algn="tl">
                  <a:srgbClr val="FFFFFF"/>
                </a:outerShdw>
              </a:effectLst>
            </a:endParaRPr>
          </a:p>
          <a:p>
            <a:pPr marL="919163" lvl="1" indent="-571500" eaLnBrk="1" hangingPunct="1">
              <a:lnSpc>
                <a:spcPct val="90000"/>
              </a:lnSpc>
              <a:buFont typeface="+mj-lt"/>
              <a:buAutoNum type="arabicPeriod"/>
              <a:tabLst>
                <a:tab pos="282575" algn="l"/>
              </a:tabLst>
            </a:pPr>
            <a:r>
              <a:rPr lang="en-US" sz="2600" dirty="0" smtClean="0">
                <a:effectLst>
                  <a:outerShdw blurRad="38100" dist="38100" dir="2700000" algn="tl">
                    <a:srgbClr val="FFFFFF"/>
                  </a:outerShdw>
                </a:effectLst>
              </a:rPr>
              <a:t>Mentor</a:t>
            </a:r>
            <a:endParaRPr lang="en-US" sz="2600" dirty="0">
              <a:effectLst>
                <a:outerShdw blurRad="38100" dist="38100" dir="2700000" algn="tl">
                  <a:srgbClr val="FFFFFF"/>
                </a:outerShdw>
              </a:effectLst>
            </a:endParaRPr>
          </a:p>
          <a:p>
            <a:pPr marL="919163" lvl="1" indent="-571500" eaLnBrk="1" hangingPunct="1">
              <a:lnSpc>
                <a:spcPct val="90000"/>
              </a:lnSpc>
              <a:buFont typeface="+mj-lt"/>
              <a:buAutoNum type="arabicPeriod"/>
              <a:tabLst>
                <a:tab pos="282575" algn="l"/>
              </a:tabLst>
            </a:pPr>
            <a:r>
              <a:rPr lang="en-US" sz="2600" dirty="0" smtClean="0">
                <a:effectLst>
                  <a:outerShdw blurRad="38100" dist="38100" dir="2700000" algn="tl">
                    <a:srgbClr val="FFFFFF"/>
                  </a:outerShdw>
                </a:effectLst>
              </a:rPr>
              <a:t>Course</a:t>
            </a:r>
          </a:p>
          <a:p>
            <a:pPr marL="1319213" lvl="2" indent="-571500" eaLnBrk="1" hangingPunct="1">
              <a:lnSpc>
                <a:spcPct val="90000"/>
              </a:lnSpc>
              <a:buFont typeface="+mj-lt"/>
              <a:buAutoNum type="romanUcPeriod"/>
              <a:tabLst>
                <a:tab pos="282575" algn="l"/>
              </a:tabLst>
            </a:pPr>
            <a:r>
              <a:rPr lang="en-US" sz="2300" dirty="0" smtClean="0">
                <a:effectLst>
                  <a:outerShdw blurRad="38100" dist="38100" dir="2700000" algn="tl">
                    <a:srgbClr val="FFFFFF"/>
                  </a:outerShdw>
                </a:effectLst>
              </a:rPr>
              <a:t>Purpose</a:t>
            </a:r>
          </a:p>
          <a:p>
            <a:pPr marL="1319213" lvl="2" indent="-571500" eaLnBrk="1" hangingPunct="1">
              <a:lnSpc>
                <a:spcPct val="90000"/>
              </a:lnSpc>
              <a:buFont typeface="+mj-lt"/>
              <a:buAutoNum type="romanUcPeriod"/>
              <a:tabLst>
                <a:tab pos="282575" algn="l"/>
              </a:tabLst>
            </a:pPr>
            <a:r>
              <a:rPr lang="en-US" sz="2300" dirty="0" smtClean="0">
                <a:effectLst>
                  <a:outerShdw blurRad="38100" dist="38100" dir="2700000" algn="tl">
                    <a:srgbClr val="FFFFFF"/>
                  </a:outerShdw>
                </a:effectLst>
              </a:rPr>
              <a:t>Outline</a:t>
            </a:r>
          </a:p>
          <a:p>
            <a:pPr marL="1319213" lvl="2" indent="-571500" eaLnBrk="1" hangingPunct="1">
              <a:lnSpc>
                <a:spcPct val="90000"/>
              </a:lnSpc>
              <a:buFont typeface="+mj-lt"/>
              <a:buAutoNum type="romanUcPeriod"/>
              <a:tabLst>
                <a:tab pos="282575" algn="l"/>
              </a:tabLst>
            </a:pPr>
            <a:r>
              <a:rPr lang="en-US" sz="2300" dirty="0" smtClean="0">
                <a:effectLst>
                  <a:outerShdw blurRad="38100" dist="38100" dir="2700000" algn="tl">
                    <a:srgbClr val="FFFFFF"/>
                  </a:outerShdw>
                </a:effectLst>
              </a:rPr>
              <a:t>Timeline</a:t>
            </a:r>
          </a:p>
          <a:p>
            <a:pPr marL="1319213" lvl="2" indent="-571500" eaLnBrk="1" hangingPunct="1">
              <a:lnSpc>
                <a:spcPct val="90000"/>
              </a:lnSpc>
              <a:buFont typeface="+mj-lt"/>
              <a:buAutoNum type="romanUcPeriod"/>
              <a:tabLst>
                <a:tab pos="282575" algn="l"/>
              </a:tabLst>
            </a:pPr>
            <a:r>
              <a:rPr lang="en-US" sz="2300" dirty="0" smtClean="0">
                <a:effectLst>
                  <a:outerShdw blurRad="38100" dist="38100" dir="2700000" algn="tl">
                    <a:srgbClr val="FFFFFF"/>
                  </a:outerShdw>
                </a:effectLst>
              </a:rPr>
              <a:t>Requirements</a:t>
            </a:r>
          </a:p>
          <a:p>
            <a:pPr marL="919163" lvl="1" indent="-571500" eaLnBrk="1" hangingPunct="1">
              <a:lnSpc>
                <a:spcPct val="90000"/>
              </a:lnSpc>
              <a:buFont typeface="+mj-lt"/>
              <a:buAutoNum type="arabicPeriod"/>
              <a:tabLst>
                <a:tab pos="282575" algn="l"/>
              </a:tabLst>
            </a:pPr>
            <a:r>
              <a:rPr lang="en-US" sz="2700" dirty="0" smtClean="0">
                <a:effectLst>
                  <a:outerShdw blurRad="38100" dist="38100" dir="2700000" algn="tl">
                    <a:srgbClr val="FFFFFF"/>
                  </a:outerShdw>
                </a:effectLst>
              </a:rPr>
              <a:t>What’s next?</a:t>
            </a:r>
          </a:p>
        </p:txBody>
      </p:sp>
      <p:sp>
        <p:nvSpPr>
          <p:cNvPr id="4" name="Slide Number Placeholder 3"/>
          <p:cNvSpPr>
            <a:spLocks noGrp="1"/>
          </p:cNvSpPr>
          <p:nvPr>
            <p:ph type="sldNum" sz="quarter" idx="12"/>
          </p:nvPr>
        </p:nvSpPr>
        <p:spPr/>
        <p:txBody>
          <a:bodyPr/>
          <a:lstStyle/>
          <a:p>
            <a:pPr>
              <a:defRPr/>
            </a:pPr>
            <a:fld id="{596514F7-C31D-46AF-8022-01AB14B75DFE}" type="slidenum">
              <a:rPr lang="es-ES" smtClean="0"/>
              <a:pPr>
                <a:defRPr/>
              </a:pPr>
              <a:t>3</a:t>
            </a:fld>
            <a:endParaRPr lang="es-ES" dirty="0"/>
          </a:p>
        </p:txBody>
      </p:sp>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2"/>
          <p:cNvSpPr>
            <a:spLocks noGrp="1" noChangeArrowheads="1"/>
          </p:cNvSpPr>
          <p:nvPr>
            <p:ph type="title"/>
          </p:nvPr>
        </p:nvSpPr>
        <p:spPr bwMode="auto">
          <a:noFill/>
          <a:ln>
            <a:miter lim="800000"/>
            <a:headEnd/>
            <a:tailEnd/>
          </a:ln>
        </p:spPr>
        <p:txBody>
          <a:bodyPr vert="horz" wrap="square" lIns="91440" tIns="45720" rIns="91440" bIns="45720" numCol="1" compatLnSpc="1">
            <a:prstTxWarp prst="textNoShape">
              <a:avLst/>
            </a:prstTxWarp>
          </a:bodyPr>
          <a:lstStyle/>
          <a:p>
            <a:r>
              <a:rPr lang="en-US" dirty="0" smtClean="0">
                <a:ln>
                  <a:noFill/>
                </a:ln>
                <a:effectLst/>
                <a:ea typeface="MS PGothic" pitchFamily="34" charset="-128"/>
              </a:rPr>
              <a:t>What is a framework</a:t>
            </a:r>
            <a:endParaRPr lang="bg-BG" dirty="0" smtClean="0">
              <a:ln>
                <a:noFill/>
              </a:ln>
              <a:effectLst/>
              <a:ea typeface="MS PGothic" pitchFamily="34" charset="-128"/>
            </a:endParaRPr>
          </a:p>
        </p:txBody>
      </p:sp>
      <p:sp>
        <p:nvSpPr>
          <p:cNvPr id="1054723" name="Rectangle 3"/>
          <p:cNvSpPr>
            <a:spLocks noGrp="1" noChangeArrowheads="1"/>
          </p:cNvSpPr>
          <p:nvPr>
            <p:ph idx="1"/>
          </p:nvPr>
        </p:nvSpPr>
        <p:spPr/>
        <p:txBody>
          <a:bodyPr vert="horz" wrap="square" lIns="91440" tIns="45720" rIns="91440" bIns="45720" numCol="1" anchor="t" anchorCtr="0" compatLnSpc="1">
            <a:prstTxWarp prst="textNoShape">
              <a:avLst/>
            </a:prstTxWarp>
          </a:bodyPr>
          <a:lstStyle/>
          <a:p>
            <a:pPr marL="919163" lvl="1" indent="-571500" eaLnBrk="1" hangingPunct="1">
              <a:lnSpc>
                <a:spcPct val="90000"/>
              </a:lnSpc>
              <a:buFont typeface="+mj-lt"/>
              <a:buAutoNum type="arabicPeriod"/>
              <a:tabLst>
                <a:tab pos="282575" algn="l"/>
              </a:tabLst>
            </a:pPr>
            <a:r>
              <a:rPr lang="en-US" sz="2600" dirty="0">
                <a:effectLst>
                  <a:outerShdw blurRad="38100" dist="38100" dir="2700000" algn="tl">
                    <a:srgbClr val="FFFFFF"/>
                  </a:outerShdw>
                </a:effectLst>
              </a:rPr>
              <a:t>Frameworks are of key importance for developing large-scale object-oriented software systems. They promise higher productivity and shorter time-to-market through design and code </a:t>
            </a:r>
            <a:r>
              <a:rPr lang="en-US" sz="2600" dirty="0" smtClean="0">
                <a:effectLst>
                  <a:outerShdw blurRad="38100" dist="38100" dir="2700000" algn="tl">
                    <a:srgbClr val="FFFFFF"/>
                  </a:outerShdw>
                </a:effectLst>
              </a:rPr>
              <a:t>reuse</a:t>
            </a:r>
          </a:p>
          <a:p>
            <a:pPr marL="919163" lvl="1" indent="-571500" eaLnBrk="1" hangingPunct="1">
              <a:lnSpc>
                <a:spcPct val="90000"/>
              </a:lnSpc>
              <a:buFont typeface="+mj-lt"/>
              <a:buAutoNum type="arabicPeriod"/>
              <a:tabLst>
                <a:tab pos="282575" algn="l"/>
              </a:tabLst>
            </a:pPr>
            <a:endParaRPr lang="en-US" sz="2600" dirty="0" smtClean="0">
              <a:effectLst>
                <a:outerShdw blurRad="38100" dist="38100" dir="2700000" algn="tl">
                  <a:srgbClr val="FFFFFF"/>
                </a:outerShdw>
              </a:effectLst>
            </a:endParaRPr>
          </a:p>
          <a:p>
            <a:pPr marL="919163" lvl="1" indent="-571500" eaLnBrk="1" hangingPunct="1">
              <a:lnSpc>
                <a:spcPct val="90000"/>
              </a:lnSpc>
              <a:buFont typeface="+mj-lt"/>
              <a:buAutoNum type="arabicPeriod"/>
              <a:tabLst>
                <a:tab pos="282575" algn="l"/>
              </a:tabLst>
            </a:pPr>
            <a:r>
              <a:rPr lang="en-US" sz="2600" dirty="0">
                <a:effectLst>
                  <a:outerShdw blurRad="38100" dist="38100" dir="2700000" algn="tl">
                    <a:srgbClr val="FFFFFF"/>
                  </a:outerShdw>
                </a:effectLst>
              </a:rPr>
              <a:t>Software frameworks include support programs, compilers, code libraries, tool sets, and application programming interfaces (APIs) that bring together all the different components to enable development of a project or solution.</a:t>
            </a:r>
            <a:endParaRPr lang="en-US" sz="2600" dirty="0" smtClean="0">
              <a:effectLst>
                <a:outerShdw blurRad="38100" dist="38100" dir="2700000" algn="tl">
                  <a:srgbClr val="FFFFFF"/>
                </a:outerShdw>
              </a:effectLst>
            </a:endParaRPr>
          </a:p>
        </p:txBody>
      </p:sp>
      <p:sp>
        <p:nvSpPr>
          <p:cNvPr id="4" name="Slide Number Placeholder 3"/>
          <p:cNvSpPr>
            <a:spLocks noGrp="1"/>
          </p:cNvSpPr>
          <p:nvPr>
            <p:ph type="sldNum" sz="quarter" idx="12"/>
          </p:nvPr>
        </p:nvSpPr>
        <p:spPr/>
        <p:txBody>
          <a:bodyPr/>
          <a:lstStyle/>
          <a:p>
            <a:pPr>
              <a:defRPr/>
            </a:pPr>
            <a:fld id="{596514F7-C31D-46AF-8022-01AB14B75DFE}" type="slidenum">
              <a:rPr lang="es-ES" smtClean="0"/>
              <a:pPr>
                <a:defRPr/>
              </a:pPr>
              <a:t>4</a:t>
            </a:fld>
            <a:endParaRPr lang="es-ES" dirty="0"/>
          </a:p>
        </p:txBody>
      </p:sp>
    </p:spTree>
    <p:extLst>
      <p:ext uri="{BB962C8B-B14F-4D97-AF65-F5344CB8AC3E}">
        <p14:creationId xmlns:p14="http://schemas.microsoft.com/office/powerpoint/2010/main" val="3075557741"/>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2"/>
          <p:cNvSpPr>
            <a:spLocks noGrp="1" noChangeArrowheads="1"/>
          </p:cNvSpPr>
          <p:nvPr>
            <p:ph type="title"/>
          </p:nvPr>
        </p:nvSpPr>
        <p:spPr bwMode="auto">
          <a:noFill/>
          <a:ln>
            <a:miter lim="800000"/>
            <a:headEnd/>
            <a:tailEnd/>
          </a:ln>
        </p:spPr>
        <p:txBody>
          <a:bodyPr vert="horz" wrap="square" lIns="91440" tIns="45720" rIns="91440" bIns="45720" numCol="1" compatLnSpc="1">
            <a:prstTxWarp prst="textNoShape">
              <a:avLst/>
            </a:prstTxWarp>
          </a:bodyPr>
          <a:lstStyle/>
          <a:p>
            <a:r>
              <a:rPr lang="en-US" dirty="0" smtClean="0">
                <a:ln>
                  <a:noFill/>
                </a:ln>
                <a:effectLst/>
                <a:ea typeface="MS PGothic" pitchFamily="34" charset="-128"/>
              </a:rPr>
              <a:t>Web framework</a:t>
            </a:r>
            <a:endParaRPr lang="bg-BG" dirty="0" smtClean="0">
              <a:ln>
                <a:noFill/>
              </a:ln>
              <a:effectLst/>
              <a:ea typeface="MS PGothic" pitchFamily="34" charset="-128"/>
            </a:endParaRPr>
          </a:p>
        </p:txBody>
      </p:sp>
      <p:sp>
        <p:nvSpPr>
          <p:cNvPr id="1054723" name="Rectangle 3"/>
          <p:cNvSpPr>
            <a:spLocks noGrp="1" noChangeArrowheads="1"/>
          </p:cNvSpPr>
          <p:nvPr>
            <p:ph idx="1"/>
          </p:nvPr>
        </p:nvSpPr>
        <p:spPr/>
        <p:txBody>
          <a:bodyPr vert="horz" wrap="square" lIns="91440" tIns="45720" rIns="91440" bIns="45720" numCol="1" anchor="t" anchorCtr="0" compatLnSpc="1">
            <a:prstTxWarp prst="textNoShape">
              <a:avLst/>
            </a:prstTxWarp>
          </a:bodyPr>
          <a:lstStyle/>
          <a:p>
            <a:pPr marL="919163" lvl="1" indent="-571500" eaLnBrk="1" hangingPunct="1">
              <a:lnSpc>
                <a:spcPct val="90000"/>
              </a:lnSpc>
              <a:buFont typeface="+mj-lt"/>
              <a:buAutoNum type="arabicPeriod"/>
              <a:tabLst>
                <a:tab pos="282575" algn="l"/>
              </a:tabLst>
            </a:pPr>
            <a:r>
              <a:rPr lang="en-US" sz="2000" dirty="0" smtClean="0">
                <a:effectLst>
                  <a:outerShdw blurRad="38100" dist="38100" dir="2700000" algn="tl">
                    <a:srgbClr val="FFFFFF"/>
                  </a:outerShdw>
                </a:effectLst>
              </a:rPr>
              <a:t>Web Technologies Evolution</a:t>
            </a:r>
          </a:p>
          <a:p>
            <a:pPr marL="1319213" lvl="2" indent="-571500" eaLnBrk="1" hangingPunct="1">
              <a:lnSpc>
                <a:spcPct val="90000"/>
              </a:lnSpc>
              <a:buFont typeface="+mj-lt"/>
              <a:buAutoNum type="arabicPeriod"/>
              <a:tabLst>
                <a:tab pos="282575" algn="l"/>
              </a:tabLst>
            </a:pPr>
            <a:r>
              <a:rPr lang="en-US" sz="2000" dirty="0" smtClean="0">
                <a:effectLst>
                  <a:outerShdw blurRad="38100" dist="38100" dir="2700000" algn="tl">
                    <a:srgbClr val="FFFFFF"/>
                  </a:outerShdw>
                </a:effectLst>
              </a:rPr>
              <a:t>HTML pages</a:t>
            </a:r>
          </a:p>
          <a:p>
            <a:pPr marL="1319213" lvl="2" indent="-571500" eaLnBrk="1" hangingPunct="1">
              <a:lnSpc>
                <a:spcPct val="90000"/>
              </a:lnSpc>
              <a:buFont typeface="+mj-lt"/>
              <a:buAutoNum type="arabicPeriod"/>
              <a:tabLst>
                <a:tab pos="282575" algn="l"/>
              </a:tabLst>
            </a:pPr>
            <a:r>
              <a:rPr lang="en-US" sz="2000" dirty="0" smtClean="0">
                <a:effectLst>
                  <a:outerShdw blurRad="38100" dist="38100" dir="2700000" algn="tl">
                    <a:srgbClr val="FFFFFF"/>
                  </a:outerShdw>
                </a:effectLst>
              </a:rPr>
              <a:t>CGI Scripting</a:t>
            </a:r>
          </a:p>
          <a:p>
            <a:pPr marL="1319213" lvl="2" indent="-571500" eaLnBrk="1" hangingPunct="1">
              <a:lnSpc>
                <a:spcPct val="90000"/>
              </a:lnSpc>
              <a:buFont typeface="+mj-lt"/>
              <a:buAutoNum type="arabicPeriod"/>
              <a:tabLst>
                <a:tab pos="282575" algn="l"/>
              </a:tabLst>
            </a:pPr>
            <a:r>
              <a:rPr lang="en-US" sz="2000" dirty="0" smtClean="0">
                <a:effectLst>
                  <a:outerShdw blurRad="38100" dist="38100" dir="2700000" algn="tl">
                    <a:srgbClr val="FFFFFF"/>
                  </a:outerShdw>
                </a:effectLst>
              </a:rPr>
              <a:t>PHP-liked Languages</a:t>
            </a:r>
          </a:p>
          <a:p>
            <a:pPr marL="1319213" lvl="2" indent="-571500" eaLnBrk="1" hangingPunct="1">
              <a:lnSpc>
                <a:spcPct val="90000"/>
              </a:lnSpc>
              <a:buFont typeface="+mj-lt"/>
              <a:buAutoNum type="arabicPeriod"/>
              <a:tabLst>
                <a:tab pos="282575" algn="l"/>
              </a:tabLst>
            </a:pPr>
            <a:r>
              <a:rPr lang="en-US" sz="2000" dirty="0" smtClean="0">
                <a:effectLst>
                  <a:outerShdw blurRad="38100" dist="38100" dir="2700000" algn="tl">
                    <a:srgbClr val="FFFFFF"/>
                  </a:outerShdw>
                </a:effectLst>
              </a:rPr>
              <a:t>RIA - Rich Internet Application</a:t>
            </a:r>
          </a:p>
          <a:p>
            <a:pPr marL="919163" lvl="1" indent="-571500" eaLnBrk="1" hangingPunct="1">
              <a:lnSpc>
                <a:spcPct val="90000"/>
              </a:lnSpc>
              <a:buFont typeface="+mj-lt"/>
              <a:buAutoNum type="arabicPeriod"/>
              <a:tabLst>
                <a:tab pos="282575" algn="l"/>
              </a:tabLst>
            </a:pPr>
            <a:r>
              <a:rPr lang="en-US" sz="2000" dirty="0" smtClean="0">
                <a:effectLst>
                  <a:outerShdw blurRad="38100" dist="38100" dir="2700000" algn="tl">
                    <a:srgbClr val="FFFFFF"/>
                  </a:outerShdw>
                </a:effectLst>
              </a:rPr>
              <a:t>Web framework</a:t>
            </a:r>
          </a:p>
          <a:p>
            <a:pPr marL="1319213" lvl="2" indent="-571500" eaLnBrk="1" hangingPunct="1">
              <a:lnSpc>
                <a:spcPct val="90000"/>
              </a:lnSpc>
              <a:buFont typeface="+mj-lt"/>
              <a:buAutoNum type="arabicPeriod"/>
              <a:tabLst>
                <a:tab pos="282575" algn="l"/>
              </a:tabLst>
            </a:pPr>
            <a:r>
              <a:rPr lang="en-US" sz="2000" dirty="0">
                <a:effectLst>
                  <a:outerShdw blurRad="38100" dist="38100" dir="2700000" algn="tl">
                    <a:srgbClr val="FFFFFF"/>
                  </a:outerShdw>
                </a:effectLst>
              </a:rPr>
              <a:t>Aim to alleviate the overhead </a:t>
            </a:r>
            <a:r>
              <a:rPr lang="en-US" sz="2000" dirty="0" smtClean="0">
                <a:effectLst>
                  <a:outerShdw blurRad="38100" dist="38100" dir="2700000" algn="tl">
                    <a:srgbClr val="FFFFFF"/>
                  </a:outerShdw>
                </a:effectLst>
              </a:rPr>
              <a:t>associated with </a:t>
            </a:r>
            <a:r>
              <a:rPr lang="en-US" sz="2000" dirty="0">
                <a:effectLst>
                  <a:outerShdw blurRad="38100" dist="38100" dir="2700000" algn="tl">
                    <a:srgbClr val="FFFFFF"/>
                  </a:outerShdw>
                </a:effectLst>
              </a:rPr>
              <a:t>common Web </a:t>
            </a:r>
            <a:r>
              <a:rPr lang="en-US" sz="2000" dirty="0" smtClean="0">
                <a:effectLst>
                  <a:outerShdw blurRad="38100" dist="38100" dir="2700000" algn="tl">
                    <a:srgbClr val="FFFFFF"/>
                  </a:outerShdw>
                </a:effectLst>
              </a:rPr>
              <a:t>development </a:t>
            </a:r>
          </a:p>
          <a:p>
            <a:pPr marL="1319213" lvl="2" indent="-571500" eaLnBrk="1" hangingPunct="1">
              <a:lnSpc>
                <a:spcPct val="90000"/>
              </a:lnSpc>
              <a:buFont typeface="+mj-lt"/>
              <a:buAutoNum type="arabicPeriod"/>
              <a:tabLst>
                <a:tab pos="282575" algn="l"/>
              </a:tabLst>
            </a:pPr>
            <a:r>
              <a:rPr lang="en-US" sz="2000" dirty="0">
                <a:effectLst>
                  <a:outerShdw blurRad="38100" dist="38100" dir="2700000" algn="tl">
                    <a:srgbClr val="FFFFFF"/>
                  </a:outerShdw>
                </a:effectLst>
              </a:rPr>
              <a:t>Provides a programming infrastructure for </a:t>
            </a:r>
            <a:r>
              <a:rPr lang="en-US" sz="2000" dirty="0" smtClean="0">
                <a:effectLst>
                  <a:outerShdw blurRad="38100" dist="38100" dir="2700000" algn="tl">
                    <a:srgbClr val="FFFFFF"/>
                  </a:outerShdw>
                </a:effectLst>
              </a:rPr>
              <a:t>applications</a:t>
            </a:r>
          </a:p>
          <a:p>
            <a:pPr marL="1319213" lvl="2" indent="-571500" eaLnBrk="1" hangingPunct="1">
              <a:lnSpc>
                <a:spcPct val="90000"/>
              </a:lnSpc>
              <a:buFont typeface="+mj-lt"/>
              <a:buAutoNum type="arabicPeriod"/>
              <a:tabLst>
                <a:tab pos="282575" algn="l"/>
              </a:tabLst>
            </a:pPr>
            <a:r>
              <a:rPr lang="en-US" sz="2000" dirty="0">
                <a:effectLst>
                  <a:outerShdw blurRad="38100" dist="38100" dir="2700000" algn="tl">
                    <a:srgbClr val="FFFFFF"/>
                  </a:outerShdw>
                </a:effectLst>
              </a:rPr>
              <a:t>Designed to support the development of dynamic websites, web applications, and web </a:t>
            </a:r>
            <a:r>
              <a:rPr lang="en-US" sz="2000" dirty="0" smtClean="0">
                <a:effectLst>
                  <a:outerShdw blurRad="38100" dist="38100" dir="2700000" algn="tl">
                    <a:srgbClr val="FFFFFF"/>
                  </a:outerShdw>
                </a:effectLst>
              </a:rPr>
              <a:t>services</a:t>
            </a:r>
          </a:p>
          <a:p>
            <a:pPr marL="1319213" lvl="2" indent="-571500" eaLnBrk="1" hangingPunct="1">
              <a:lnSpc>
                <a:spcPct val="90000"/>
              </a:lnSpc>
              <a:buFont typeface="+mj-lt"/>
              <a:buAutoNum type="arabicPeriod"/>
              <a:tabLst>
                <a:tab pos="282575" algn="l"/>
              </a:tabLst>
            </a:pPr>
            <a:r>
              <a:rPr lang="en-US" sz="2000" dirty="0">
                <a:effectLst>
                  <a:outerShdw blurRad="38100" dist="38100" dir="2700000" algn="tl">
                    <a:srgbClr val="FFFFFF"/>
                  </a:outerShdw>
                </a:effectLst>
              </a:rPr>
              <a:t>Focus on developing code without having to reinvent the </a:t>
            </a:r>
            <a:r>
              <a:rPr lang="en-US" sz="2000" dirty="0" smtClean="0">
                <a:effectLst>
                  <a:outerShdw blurRad="38100" dist="38100" dir="2700000" algn="tl">
                    <a:srgbClr val="FFFFFF"/>
                  </a:outerShdw>
                </a:effectLst>
              </a:rPr>
              <a:t>wheel</a:t>
            </a:r>
          </a:p>
          <a:p>
            <a:pPr marL="1319213" lvl="2" indent="-571500" eaLnBrk="1" hangingPunct="1">
              <a:lnSpc>
                <a:spcPct val="90000"/>
              </a:lnSpc>
              <a:buFont typeface="+mj-lt"/>
              <a:buAutoNum type="arabicPeriod"/>
              <a:tabLst>
                <a:tab pos="282575" algn="l"/>
              </a:tabLst>
            </a:pPr>
            <a:r>
              <a:rPr lang="en-US" sz="2000" dirty="0">
                <a:effectLst>
                  <a:outerShdw blurRad="38100" dist="38100" dir="2700000" algn="tl">
                    <a:srgbClr val="FFFFFF"/>
                  </a:outerShdw>
                </a:effectLst>
              </a:rPr>
              <a:t>Example: </a:t>
            </a:r>
            <a:r>
              <a:rPr lang="en-US" sz="2000" dirty="0" err="1">
                <a:effectLst>
                  <a:outerShdw blurRad="38100" dist="38100" dir="2700000" algn="tl">
                    <a:srgbClr val="FFFFFF"/>
                  </a:outerShdw>
                </a:effectLst>
              </a:rPr>
              <a:t>Zend</a:t>
            </a:r>
            <a:r>
              <a:rPr lang="en-US" sz="2000" dirty="0">
                <a:effectLst>
                  <a:outerShdw blurRad="38100" dist="38100" dir="2700000" algn="tl">
                    <a:srgbClr val="FFFFFF"/>
                  </a:outerShdw>
                </a:effectLst>
              </a:rPr>
              <a:t>, </a:t>
            </a:r>
            <a:r>
              <a:rPr lang="en-US" sz="2000" dirty="0" err="1">
                <a:effectLst>
                  <a:outerShdw blurRad="38100" dist="38100" dir="2700000" algn="tl">
                    <a:srgbClr val="FFFFFF"/>
                  </a:outerShdw>
                </a:effectLst>
              </a:rPr>
              <a:t>Yii</a:t>
            </a:r>
            <a:r>
              <a:rPr lang="en-US" sz="2000" dirty="0">
                <a:effectLst>
                  <a:outerShdw blurRad="38100" dist="38100" dir="2700000" algn="tl">
                    <a:srgbClr val="FFFFFF"/>
                  </a:outerShdw>
                </a:effectLst>
              </a:rPr>
              <a:t>, Cake, Symphony,...</a:t>
            </a:r>
            <a:endParaRPr lang="en-US" sz="2000" dirty="0" smtClean="0">
              <a:effectLst>
                <a:outerShdw blurRad="38100" dist="38100" dir="2700000" algn="tl">
                  <a:srgbClr val="FFFFFF"/>
                </a:outerShdw>
              </a:effectLst>
            </a:endParaRPr>
          </a:p>
          <a:p>
            <a:pPr marL="1319213" lvl="2" indent="-571500" eaLnBrk="1" hangingPunct="1">
              <a:lnSpc>
                <a:spcPct val="90000"/>
              </a:lnSpc>
              <a:buFont typeface="+mj-lt"/>
              <a:buAutoNum type="arabicPeriod"/>
              <a:tabLst>
                <a:tab pos="282575" algn="l"/>
              </a:tabLst>
            </a:pPr>
            <a:endParaRPr lang="en-US" sz="2000" dirty="0" smtClean="0">
              <a:effectLst>
                <a:outerShdw blurRad="38100" dist="38100" dir="2700000" algn="tl">
                  <a:srgbClr val="FFFFFF"/>
                </a:outerShdw>
              </a:effectLst>
            </a:endParaRPr>
          </a:p>
        </p:txBody>
      </p:sp>
      <p:sp>
        <p:nvSpPr>
          <p:cNvPr id="4" name="Slide Number Placeholder 3"/>
          <p:cNvSpPr>
            <a:spLocks noGrp="1"/>
          </p:cNvSpPr>
          <p:nvPr>
            <p:ph type="sldNum" sz="quarter" idx="12"/>
          </p:nvPr>
        </p:nvSpPr>
        <p:spPr/>
        <p:txBody>
          <a:bodyPr/>
          <a:lstStyle/>
          <a:p>
            <a:pPr>
              <a:defRPr/>
            </a:pPr>
            <a:fld id="{596514F7-C31D-46AF-8022-01AB14B75DFE}" type="slidenum">
              <a:rPr lang="es-ES" smtClean="0"/>
              <a:pPr>
                <a:defRPr/>
              </a:pPr>
              <a:t>5</a:t>
            </a:fld>
            <a:endParaRPr lang="es-ES" dirty="0"/>
          </a:p>
        </p:txBody>
      </p:sp>
    </p:spTree>
    <p:extLst>
      <p:ext uri="{BB962C8B-B14F-4D97-AF65-F5344CB8AC3E}">
        <p14:creationId xmlns:p14="http://schemas.microsoft.com/office/powerpoint/2010/main" val="1542519585"/>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p:cNvSpPr>
            <a:spLocks noGrp="1" noChangeArrowheads="1"/>
          </p:cNvSpPr>
          <p:nvPr>
            <p:ph type="title"/>
          </p:nvPr>
        </p:nvSpPr>
        <p:spPr bwMode="auto">
          <a:noFill/>
          <a:ln>
            <a:miter lim="800000"/>
            <a:headEnd/>
            <a:tailEnd/>
          </a:ln>
        </p:spPr>
        <p:txBody>
          <a:bodyPr vert="horz" wrap="square" lIns="91440" tIns="45720" rIns="91440" bIns="45720" numCol="1" compatLnSpc="1">
            <a:prstTxWarp prst="textNoShape">
              <a:avLst/>
            </a:prstTxWarp>
          </a:bodyPr>
          <a:lstStyle/>
          <a:p>
            <a:r>
              <a:rPr lang="en-US" dirty="0" smtClean="0">
                <a:ln>
                  <a:noFill/>
                </a:ln>
                <a:effectLst/>
                <a:ea typeface="MS PGothic" pitchFamily="34" charset="-128"/>
              </a:rPr>
              <a:t>Advantages</a:t>
            </a:r>
            <a:endParaRPr lang="bg-BG" dirty="0" smtClean="0">
              <a:ln>
                <a:noFill/>
              </a:ln>
              <a:effectLst/>
              <a:ea typeface="MS PGothic" pitchFamily="34" charset="-128"/>
            </a:endParaRPr>
          </a:p>
        </p:txBody>
      </p:sp>
      <p:sp>
        <p:nvSpPr>
          <p:cNvPr id="1054723" name="Rectangle 3"/>
          <p:cNvSpPr>
            <a:spLocks noGrp="1" noChangeArrowheads="1"/>
          </p:cNvSpPr>
          <p:nvPr>
            <p:ph idx="1"/>
          </p:nvPr>
        </p:nvSpPr>
        <p:spPr>
          <a:xfrm>
            <a:off x="251520" y="1600200"/>
            <a:ext cx="9145016" cy="4525963"/>
          </a:xfrm>
        </p:spPr>
        <p:txBody>
          <a:bodyPr vert="horz" wrap="square" lIns="91440" tIns="45720" rIns="91440" bIns="45720" numCol="1" anchor="t" anchorCtr="0" compatLnSpc="1">
            <a:prstTxWarp prst="textNoShape">
              <a:avLst/>
            </a:prstTxWarp>
          </a:bodyPr>
          <a:lstStyle/>
          <a:p>
            <a:pPr marL="461963" indent="-514350" eaLnBrk="1" hangingPunct="1">
              <a:buFont typeface="Corbel" pitchFamily="34" charset="0"/>
              <a:buAutoNum type="arabicPeriod"/>
            </a:pPr>
            <a:r>
              <a:rPr lang="en-US" sz="1600" dirty="0" smtClean="0">
                <a:effectLst>
                  <a:outerShdw blurRad="38100" dist="38100" dir="2700000" algn="tl">
                    <a:srgbClr val="FFFFFF"/>
                  </a:outerShdw>
                </a:effectLst>
              </a:rPr>
              <a:t>Efficiency</a:t>
            </a:r>
          </a:p>
          <a:p>
            <a:pPr marL="862013" lvl="1" indent="-514350" eaLnBrk="1" hangingPunct="1">
              <a:buFont typeface="+mj-lt"/>
              <a:buAutoNum type="romanLcPeriod"/>
            </a:pPr>
            <a:r>
              <a:rPr lang="en-US" sz="1600" dirty="0" smtClean="0">
                <a:effectLst>
                  <a:outerShdw blurRad="38100" dist="38100" dir="2700000" algn="tl">
                    <a:srgbClr val="FFFFFF"/>
                  </a:outerShdw>
                </a:effectLst>
              </a:rPr>
              <a:t>Pre</a:t>
            </a:r>
            <a:r>
              <a:rPr lang="en-US" sz="1600" dirty="0">
                <a:effectLst>
                  <a:outerShdw blurRad="38100" dist="38100" dir="2700000" algn="tl">
                    <a:srgbClr val="FFFFFF"/>
                  </a:outerShdw>
                </a:effectLst>
              </a:rPr>
              <a:t>-built </a:t>
            </a:r>
            <a:r>
              <a:rPr lang="en-US" sz="1600" dirty="0" smtClean="0">
                <a:effectLst>
                  <a:outerShdw blurRad="38100" dist="38100" dir="2700000" algn="tl">
                    <a:srgbClr val="FFFFFF"/>
                  </a:outerShdw>
                </a:effectLst>
              </a:rPr>
              <a:t>functions - </a:t>
            </a:r>
            <a:r>
              <a:rPr lang="en-US" sz="1600" dirty="0">
                <a:effectLst>
                  <a:outerShdw blurRad="38100" dist="38100" dir="2700000" algn="tl">
                    <a:srgbClr val="FFFFFF"/>
                  </a:outerShdw>
                </a:effectLst>
              </a:rPr>
              <a:t>Hours and hundreds of lines of code to </a:t>
            </a:r>
            <a:r>
              <a:rPr lang="en-US" sz="1600" dirty="0" smtClean="0">
                <a:effectLst>
                  <a:outerShdw blurRad="38100" dist="38100" dir="2700000" algn="tl">
                    <a:srgbClr val="FFFFFF"/>
                  </a:outerShdw>
                </a:effectLst>
              </a:rPr>
              <a:t>write.</a:t>
            </a:r>
          </a:p>
          <a:p>
            <a:pPr marL="862013" lvl="1" indent="-514350" eaLnBrk="1" hangingPunct="1">
              <a:buFont typeface="+mj-lt"/>
              <a:buAutoNum type="romanLcPeriod"/>
            </a:pPr>
            <a:r>
              <a:rPr lang="en-US" sz="1600" dirty="0" smtClean="0">
                <a:effectLst>
                  <a:outerShdw blurRad="38100" dist="38100" dir="2700000" algn="tl">
                    <a:srgbClr val="FFFFFF"/>
                  </a:outerShdw>
                </a:effectLst>
              </a:rPr>
              <a:t>Provides ready-to-use services to the development team</a:t>
            </a:r>
          </a:p>
          <a:p>
            <a:pPr marL="862013" lvl="1" indent="-514350" eaLnBrk="1" hangingPunct="1">
              <a:buFont typeface="+mj-lt"/>
              <a:buAutoNum type="romanLcPeriod"/>
            </a:pPr>
            <a:r>
              <a:rPr lang="en-US" sz="1600" dirty="0">
                <a:effectLst>
                  <a:outerShdw blurRad="38100" dist="38100" dir="2700000" algn="tl">
                    <a:srgbClr val="FFFFFF"/>
                  </a:outerShdw>
                </a:effectLst>
              </a:rPr>
              <a:t>Easier, faster, and consequently </a:t>
            </a:r>
            <a:r>
              <a:rPr lang="en-US" sz="1600" dirty="0" smtClean="0">
                <a:effectLst>
                  <a:outerShdw blurRad="38100" dist="38100" dir="2700000" algn="tl">
                    <a:srgbClr val="FFFFFF"/>
                  </a:outerShdw>
                </a:effectLst>
              </a:rPr>
              <a:t>efficient</a:t>
            </a:r>
          </a:p>
          <a:p>
            <a:pPr marL="862013" lvl="1" indent="-514350" eaLnBrk="1" hangingPunct="1">
              <a:buFont typeface="+mj-lt"/>
              <a:buAutoNum type="romanLcPeriod"/>
            </a:pPr>
            <a:r>
              <a:rPr lang="en-US" sz="1600" dirty="0" smtClean="0">
                <a:effectLst>
                  <a:outerShdw blurRad="38100" dist="38100" dir="2700000" algn="tl">
                    <a:srgbClr val="FFFFFF"/>
                  </a:outerShdw>
                </a:effectLst>
              </a:rPr>
              <a:t>Promotes a standard way of doing things</a:t>
            </a:r>
          </a:p>
          <a:p>
            <a:pPr marL="461963" indent="-514350" eaLnBrk="1" hangingPunct="1">
              <a:buFont typeface="Corbel" pitchFamily="34" charset="0"/>
              <a:buAutoNum type="arabicPeriod"/>
            </a:pPr>
            <a:r>
              <a:rPr lang="en-US" sz="1600" dirty="0" smtClean="0">
                <a:effectLst>
                  <a:outerShdw blurRad="38100" dist="38100" dir="2700000" algn="tl">
                    <a:srgbClr val="FFFFFF"/>
                  </a:outerShdw>
                </a:effectLst>
              </a:rPr>
              <a:t>Security</a:t>
            </a:r>
          </a:p>
          <a:p>
            <a:pPr marL="862013" lvl="1" indent="-514350" eaLnBrk="1" hangingPunct="1">
              <a:buFont typeface="+mj-lt"/>
              <a:buAutoNum type="romanLcPeriod"/>
            </a:pPr>
            <a:r>
              <a:rPr lang="en-US" sz="1600" dirty="0" smtClean="0">
                <a:effectLst>
                  <a:outerShdw blurRad="38100" dist="38100" dir="2700000" algn="tl">
                    <a:srgbClr val="FFFFFF"/>
                  </a:outerShdw>
                </a:effectLst>
              </a:rPr>
              <a:t>Big </a:t>
            </a:r>
            <a:r>
              <a:rPr lang="en-US" sz="1600" dirty="0">
                <a:effectLst>
                  <a:outerShdw blurRad="38100" dist="38100" dir="2700000" algn="tl">
                    <a:srgbClr val="FFFFFF"/>
                  </a:outerShdw>
                </a:effectLst>
              </a:rPr>
              <a:t>security </a:t>
            </a:r>
            <a:r>
              <a:rPr lang="en-US" sz="1600" dirty="0" smtClean="0">
                <a:effectLst>
                  <a:outerShdw blurRad="38100" dist="38100" dir="2700000" algn="tl">
                    <a:srgbClr val="FFFFFF"/>
                  </a:outerShdw>
                </a:effectLst>
              </a:rPr>
              <a:t>implementations</a:t>
            </a:r>
          </a:p>
          <a:p>
            <a:pPr marL="862013" lvl="1" indent="-514350" eaLnBrk="1" hangingPunct="1">
              <a:buFont typeface="+mj-lt"/>
              <a:buAutoNum type="romanLcPeriod"/>
            </a:pPr>
            <a:r>
              <a:rPr lang="en-US" sz="1600" dirty="0" smtClean="0">
                <a:effectLst>
                  <a:outerShdw blurRad="38100" dist="38100" dir="2700000" algn="tl">
                    <a:srgbClr val="FFFFFF"/>
                  </a:outerShdw>
                </a:effectLst>
              </a:rPr>
              <a:t>Community</a:t>
            </a:r>
          </a:p>
          <a:p>
            <a:pPr marL="461963" indent="-514350" eaLnBrk="1" hangingPunct="1">
              <a:buFont typeface="Corbel" pitchFamily="34" charset="0"/>
              <a:buAutoNum type="arabicPeriod"/>
            </a:pPr>
            <a:r>
              <a:rPr lang="en-US" sz="1600" dirty="0" smtClean="0">
                <a:effectLst>
                  <a:outerShdw blurRad="38100" dist="38100" dir="2700000" algn="tl">
                    <a:srgbClr val="FFFFFF"/>
                  </a:outerShdw>
                </a:effectLst>
              </a:rPr>
              <a:t>Cost</a:t>
            </a:r>
          </a:p>
          <a:p>
            <a:pPr marL="862013" lvl="1" indent="-514350" eaLnBrk="1" hangingPunct="1">
              <a:buFont typeface="+mj-lt"/>
              <a:buAutoNum type="romanLcPeriod"/>
            </a:pPr>
            <a:r>
              <a:rPr lang="en-US" sz="1600" dirty="0" smtClean="0">
                <a:effectLst>
                  <a:outerShdw blurRad="38100" dist="38100" dir="2700000" algn="tl">
                    <a:srgbClr val="FFFFFF"/>
                  </a:outerShdw>
                </a:effectLst>
              </a:rPr>
              <a:t>Free</a:t>
            </a:r>
          </a:p>
          <a:p>
            <a:pPr marL="862013" lvl="1" indent="-514350" eaLnBrk="1" hangingPunct="1">
              <a:buFont typeface="+mj-lt"/>
              <a:buAutoNum type="romanLcPeriod"/>
            </a:pPr>
            <a:r>
              <a:rPr lang="en-US" sz="1600" dirty="0" smtClean="0">
                <a:effectLst>
                  <a:outerShdw blurRad="38100" dist="38100" dir="2700000" algn="tl">
                    <a:srgbClr val="FFFFFF"/>
                  </a:outerShdw>
                </a:effectLst>
              </a:rPr>
              <a:t>Code faster</a:t>
            </a:r>
          </a:p>
          <a:p>
            <a:pPr marL="862013" lvl="1" indent="-514350" eaLnBrk="1" hangingPunct="1">
              <a:buFont typeface="+mj-lt"/>
              <a:buAutoNum type="romanLcPeriod"/>
            </a:pPr>
            <a:r>
              <a:rPr lang="en-US" sz="1600" dirty="0" smtClean="0">
                <a:effectLst>
                  <a:outerShdw blurRad="38100" dist="38100" dir="2700000" algn="tl">
                    <a:srgbClr val="FFFFFF"/>
                  </a:outerShdw>
                </a:effectLst>
              </a:rPr>
              <a:t>New developers can get onboard more easily</a:t>
            </a:r>
            <a:endParaRPr lang="en-US" sz="1600" dirty="0">
              <a:effectLst>
                <a:outerShdw blurRad="38100" dist="38100" dir="2700000" algn="tl">
                  <a:srgbClr val="FFFFFF"/>
                </a:outerShdw>
              </a:effectLst>
            </a:endParaRPr>
          </a:p>
          <a:p>
            <a:pPr marL="461963" indent="-514350" eaLnBrk="1" hangingPunct="1">
              <a:buFont typeface="Corbel" pitchFamily="34" charset="0"/>
              <a:buAutoNum type="arabicPeriod"/>
            </a:pPr>
            <a:r>
              <a:rPr lang="en-US" sz="1600" dirty="0" smtClean="0">
                <a:effectLst>
                  <a:outerShdw blurRad="38100" dist="38100" dir="2700000" algn="tl">
                    <a:srgbClr val="FFFFFF"/>
                  </a:outerShdw>
                </a:effectLst>
              </a:rPr>
              <a:t>Support</a:t>
            </a:r>
          </a:p>
          <a:p>
            <a:pPr marL="862013" lvl="1" indent="-514350" eaLnBrk="1" hangingPunct="1">
              <a:buFont typeface="+mj-lt"/>
              <a:buAutoNum type="romanLcPeriod"/>
            </a:pPr>
            <a:r>
              <a:rPr lang="en-US" sz="1600" dirty="0" smtClean="0">
                <a:effectLst>
                  <a:outerShdw blurRad="38100" dist="38100" dir="2700000" algn="tl">
                    <a:srgbClr val="FFFFFF"/>
                  </a:outerShdw>
                </a:effectLst>
              </a:rPr>
              <a:t>Documentations</a:t>
            </a:r>
          </a:p>
          <a:p>
            <a:pPr marL="862013" lvl="1" indent="-514350" eaLnBrk="1" hangingPunct="1">
              <a:buFont typeface="+mj-lt"/>
              <a:buAutoNum type="romanLcPeriod"/>
            </a:pPr>
            <a:r>
              <a:rPr lang="en-US" sz="1600" dirty="0" smtClean="0">
                <a:effectLst>
                  <a:outerShdw blurRad="38100" dist="38100" dir="2700000" algn="tl">
                    <a:srgbClr val="FFFFFF"/>
                  </a:outerShdw>
                </a:effectLst>
              </a:rPr>
              <a:t>Community forums</a:t>
            </a:r>
          </a:p>
          <a:p>
            <a:pPr marL="862013" lvl="1" indent="-514350" eaLnBrk="1" hangingPunct="1">
              <a:buFont typeface="+mj-lt"/>
              <a:buAutoNum type="romanLcPeriod"/>
            </a:pPr>
            <a:r>
              <a:rPr lang="en-US" sz="1600" dirty="0" err="1" smtClean="0">
                <a:effectLst>
                  <a:outerShdw blurRad="38100" dist="38100" dir="2700000" algn="tl">
                    <a:srgbClr val="FFFFFF"/>
                  </a:outerShdw>
                </a:effectLst>
              </a:rPr>
              <a:t>Stackoverflow</a:t>
            </a:r>
            <a:endParaRPr lang="en-US" sz="1600" dirty="0" smtClean="0">
              <a:effectLst>
                <a:outerShdw blurRad="38100" dist="38100" dir="2700000" algn="tl">
                  <a:srgbClr val="FFFFFF"/>
                </a:outerShdw>
              </a:effectLst>
            </a:endParaRPr>
          </a:p>
        </p:txBody>
      </p:sp>
      <p:sp>
        <p:nvSpPr>
          <p:cNvPr id="4" name="Slide Number Placeholder 3"/>
          <p:cNvSpPr>
            <a:spLocks noGrp="1"/>
          </p:cNvSpPr>
          <p:nvPr>
            <p:ph type="sldNum" sz="quarter" idx="12"/>
          </p:nvPr>
        </p:nvSpPr>
        <p:spPr/>
        <p:txBody>
          <a:bodyPr/>
          <a:lstStyle/>
          <a:p>
            <a:pPr>
              <a:defRPr/>
            </a:pPr>
            <a:fld id="{596514F7-C31D-46AF-8022-01AB14B75DFE}" type="slidenum">
              <a:rPr lang="es-ES" smtClean="0"/>
              <a:pPr>
                <a:defRPr/>
              </a:pPr>
              <a:t>6</a:t>
            </a:fld>
            <a:endParaRPr lang="es-ES" dirty="0"/>
          </a:p>
        </p:txBody>
      </p:sp>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p:cNvSpPr>
            <a:spLocks noGrp="1" noChangeArrowheads="1"/>
          </p:cNvSpPr>
          <p:nvPr>
            <p:ph type="title"/>
          </p:nvPr>
        </p:nvSpPr>
        <p:spPr bwMode="auto">
          <a:noFill/>
          <a:ln>
            <a:miter lim="800000"/>
            <a:headEnd/>
            <a:tailEnd/>
          </a:ln>
        </p:spPr>
        <p:txBody>
          <a:bodyPr vert="horz" wrap="square" lIns="91440" tIns="45720" rIns="91440" bIns="45720" numCol="1" compatLnSpc="1">
            <a:prstTxWarp prst="textNoShape">
              <a:avLst/>
            </a:prstTxWarp>
          </a:bodyPr>
          <a:lstStyle/>
          <a:p>
            <a:r>
              <a:rPr lang="en-US" dirty="0" smtClean="0">
                <a:ln>
                  <a:noFill/>
                </a:ln>
                <a:effectLst/>
                <a:ea typeface="MS PGothic" pitchFamily="34" charset="-128"/>
              </a:rPr>
              <a:t>Disadvantages (concerns)</a:t>
            </a:r>
            <a:endParaRPr lang="bg-BG" dirty="0" smtClean="0">
              <a:ln>
                <a:noFill/>
              </a:ln>
              <a:effectLst/>
              <a:ea typeface="MS PGothic" pitchFamily="34" charset="-128"/>
            </a:endParaRPr>
          </a:p>
        </p:txBody>
      </p:sp>
      <p:sp>
        <p:nvSpPr>
          <p:cNvPr id="1054723" name="Rectangle 3"/>
          <p:cNvSpPr>
            <a:spLocks noGrp="1" noChangeArrowheads="1"/>
          </p:cNvSpPr>
          <p:nvPr>
            <p:ph idx="1"/>
          </p:nvPr>
        </p:nvSpPr>
        <p:spPr>
          <a:xfrm>
            <a:off x="251520" y="1600200"/>
            <a:ext cx="9145016" cy="4525963"/>
          </a:xfrm>
        </p:spPr>
        <p:txBody>
          <a:bodyPr vert="horz" wrap="square" lIns="91440" tIns="45720" rIns="91440" bIns="45720" numCol="1" anchor="t" anchorCtr="0" compatLnSpc="1">
            <a:prstTxWarp prst="textNoShape">
              <a:avLst/>
            </a:prstTxWarp>
          </a:bodyPr>
          <a:lstStyle/>
          <a:p>
            <a:pPr marL="461963" indent="-514350" eaLnBrk="1" hangingPunct="1">
              <a:buFont typeface="Corbel" pitchFamily="34" charset="0"/>
              <a:buAutoNum type="arabicPeriod"/>
            </a:pPr>
            <a:endParaRPr lang="en-US" sz="2400" dirty="0" smtClean="0">
              <a:effectLst>
                <a:outerShdw blurRad="38100" dist="38100" dir="2700000" algn="tl">
                  <a:srgbClr val="FFFFFF"/>
                </a:outerShdw>
              </a:effectLst>
            </a:endParaRPr>
          </a:p>
          <a:p>
            <a:pPr marL="461963" indent="-514350" eaLnBrk="1" hangingPunct="1">
              <a:buFont typeface="Corbel" pitchFamily="34" charset="0"/>
              <a:buAutoNum type="arabicPeriod"/>
            </a:pPr>
            <a:r>
              <a:rPr lang="en-US" sz="2400" dirty="0" smtClean="0">
                <a:effectLst>
                  <a:outerShdw blurRad="38100" dist="38100" dir="2700000" algn="tl">
                    <a:srgbClr val="FFFFFF"/>
                  </a:outerShdw>
                </a:effectLst>
              </a:rPr>
              <a:t>Reduce freedom</a:t>
            </a:r>
          </a:p>
          <a:p>
            <a:pPr marL="461963" indent="-514350" eaLnBrk="1" hangingPunct="1">
              <a:buFont typeface="Corbel" pitchFamily="34" charset="0"/>
              <a:buAutoNum type="arabicPeriod"/>
            </a:pPr>
            <a:r>
              <a:rPr lang="en-US" sz="2400" dirty="0" smtClean="0">
                <a:effectLst>
                  <a:outerShdw blurRad="38100" dist="38100" dir="2700000" algn="tl">
                    <a:srgbClr val="FFFFFF"/>
                  </a:outerShdw>
                </a:effectLst>
              </a:rPr>
              <a:t>Steep learning curve depending on the complexity of the framework</a:t>
            </a:r>
          </a:p>
          <a:p>
            <a:pPr marL="461963" indent="-514350" eaLnBrk="1" hangingPunct="1">
              <a:buFont typeface="Corbel" pitchFamily="34" charset="0"/>
              <a:buAutoNum type="arabicPeriod"/>
            </a:pPr>
            <a:r>
              <a:rPr lang="en-US" sz="2400" dirty="0" smtClean="0">
                <a:effectLst>
                  <a:outerShdw blurRad="38100" dist="38100" dir="2700000" algn="tl">
                    <a:srgbClr val="FFFFFF"/>
                  </a:outerShdw>
                </a:effectLst>
              </a:rPr>
              <a:t>Should evolve as fast as the technology</a:t>
            </a:r>
          </a:p>
          <a:p>
            <a:pPr marL="862013" lvl="1" indent="-514350" eaLnBrk="1" hangingPunct="1">
              <a:buFont typeface="Corbel" pitchFamily="34" charset="0"/>
              <a:buAutoNum type="arabicPeriod"/>
            </a:pPr>
            <a:r>
              <a:rPr lang="en-US" sz="2000" dirty="0" smtClean="0">
                <a:effectLst>
                  <a:outerShdw blurRad="38100" dist="38100" dir="2700000" algn="tl">
                    <a:srgbClr val="FFFFFF"/>
                  </a:outerShdw>
                </a:effectLst>
              </a:rPr>
              <a:t>A good framework is a loosely coupled one where a component can easily be replaced by another one providing the same service</a:t>
            </a:r>
          </a:p>
          <a:p>
            <a:pPr marL="862013" lvl="1" indent="-514350" eaLnBrk="1" hangingPunct="1">
              <a:buFont typeface="Corbel" pitchFamily="34" charset="0"/>
              <a:buAutoNum type="arabicPeriod"/>
            </a:pPr>
            <a:r>
              <a:rPr lang="en-US" sz="2000" dirty="0" smtClean="0">
                <a:effectLst>
                  <a:outerShdw blurRad="38100" dist="38100" dir="2700000" algn="tl">
                    <a:srgbClr val="FFFFFF"/>
                  </a:outerShdw>
                </a:effectLst>
              </a:rPr>
              <a:t>Dependency injection</a:t>
            </a:r>
          </a:p>
          <a:p>
            <a:pPr marL="1262063" lvl="2" indent="-514350" eaLnBrk="1" hangingPunct="1">
              <a:buFont typeface="Corbel" pitchFamily="34" charset="0"/>
              <a:buAutoNum type="arabicPeriod"/>
            </a:pPr>
            <a:r>
              <a:rPr lang="en-US" sz="1600" dirty="0" smtClean="0">
                <a:effectLst>
                  <a:outerShdw blurRad="38100" dist="38100" dir="2700000" algn="tl">
                    <a:srgbClr val="FFFFFF"/>
                  </a:outerShdw>
                </a:effectLst>
              </a:rPr>
              <a:t>Versions, external services, environments, configurations…</a:t>
            </a:r>
          </a:p>
        </p:txBody>
      </p:sp>
      <p:sp>
        <p:nvSpPr>
          <p:cNvPr id="4" name="Slide Number Placeholder 3"/>
          <p:cNvSpPr>
            <a:spLocks noGrp="1"/>
          </p:cNvSpPr>
          <p:nvPr>
            <p:ph type="sldNum" sz="quarter" idx="12"/>
          </p:nvPr>
        </p:nvSpPr>
        <p:spPr/>
        <p:txBody>
          <a:bodyPr/>
          <a:lstStyle/>
          <a:p>
            <a:pPr>
              <a:defRPr/>
            </a:pPr>
            <a:fld id="{596514F7-C31D-46AF-8022-01AB14B75DFE}" type="slidenum">
              <a:rPr lang="es-ES" smtClean="0"/>
              <a:pPr>
                <a:defRPr/>
              </a:pPr>
              <a:t>7</a:t>
            </a:fld>
            <a:endParaRPr lang="es-ES" dirty="0"/>
          </a:p>
        </p:txBody>
      </p:sp>
    </p:spTree>
    <p:extLst>
      <p:ext uri="{BB962C8B-B14F-4D97-AF65-F5344CB8AC3E}">
        <p14:creationId xmlns:p14="http://schemas.microsoft.com/office/powerpoint/2010/main" val="464973413"/>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p:cNvSpPr>
            <a:spLocks noGrp="1" noChangeArrowheads="1"/>
          </p:cNvSpPr>
          <p:nvPr>
            <p:ph type="title"/>
          </p:nvPr>
        </p:nvSpPr>
        <p:spPr bwMode="auto">
          <a:noFill/>
          <a:ln>
            <a:miter lim="800000"/>
            <a:headEnd/>
            <a:tailEnd/>
          </a:ln>
        </p:spPr>
        <p:txBody>
          <a:bodyPr vert="horz" wrap="square" lIns="91440" tIns="45720" rIns="91440" bIns="45720" numCol="1" compatLnSpc="1">
            <a:prstTxWarp prst="textNoShape">
              <a:avLst/>
            </a:prstTxWarp>
          </a:bodyPr>
          <a:lstStyle/>
          <a:p>
            <a:r>
              <a:rPr lang="en-US" dirty="0" smtClean="0">
                <a:ln>
                  <a:noFill/>
                </a:ln>
                <a:effectLst/>
                <a:ea typeface="MS PGothic" pitchFamily="34" charset="-128"/>
              </a:rPr>
              <a:t>Legacy PHP Frameworks</a:t>
            </a:r>
            <a:endParaRPr lang="bg-BG" dirty="0" smtClean="0">
              <a:ln>
                <a:noFill/>
              </a:ln>
              <a:effectLst/>
              <a:ea typeface="MS PGothic" pitchFamily="34" charset="-128"/>
            </a:endParaRPr>
          </a:p>
        </p:txBody>
      </p:sp>
      <p:sp>
        <p:nvSpPr>
          <p:cNvPr id="1054723" name="Rectangle 3"/>
          <p:cNvSpPr>
            <a:spLocks noGrp="1" noChangeArrowheads="1"/>
          </p:cNvSpPr>
          <p:nvPr>
            <p:ph idx="1"/>
          </p:nvPr>
        </p:nvSpPr>
        <p:spPr>
          <a:xfrm>
            <a:off x="251520" y="1600200"/>
            <a:ext cx="9145016" cy="4525963"/>
          </a:xfrm>
        </p:spPr>
        <p:txBody>
          <a:bodyPr vert="horz" wrap="square" lIns="91440" tIns="45720" rIns="91440" bIns="45720" numCol="1" anchor="t" anchorCtr="0" compatLnSpc="1">
            <a:prstTxWarp prst="textNoShape">
              <a:avLst/>
            </a:prstTxWarp>
          </a:bodyPr>
          <a:lstStyle/>
          <a:p>
            <a:pPr marL="461963" indent="-514350" eaLnBrk="1" hangingPunct="1">
              <a:buFont typeface="Corbel" pitchFamily="34" charset="0"/>
              <a:buAutoNum type="arabicPeriod"/>
            </a:pPr>
            <a:r>
              <a:rPr lang="en-US" sz="1400" dirty="0" err="1" smtClean="0">
                <a:effectLst>
                  <a:outerShdw blurRad="38100" dist="38100" dir="2700000" algn="tl">
                    <a:srgbClr val="FFFFFF"/>
                  </a:outerShdw>
                </a:effectLst>
              </a:rPr>
              <a:t>Zend</a:t>
            </a:r>
            <a:r>
              <a:rPr lang="en-US" sz="1400" dirty="0" smtClean="0">
                <a:effectLst>
                  <a:outerShdw blurRad="38100" dist="38100" dir="2700000" algn="tl">
                    <a:srgbClr val="FFFFFF"/>
                  </a:outerShdw>
                </a:effectLst>
              </a:rPr>
              <a:t> Framework</a:t>
            </a:r>
          </a:p>
          <a:p>
            <a:pPr marL="862013" lvl="1" indent="-514350" eaLnBrk="1" hangingPunct="1">
              <a:buFont typeface="+mj-lt"/>
              <a:buAutoNum type="arabicPeriod"/>
            </a:pPr>
            <a:r>
              <a:rPr lang="en-US" sz="1400" dirty="0" smtClean="0">
                <a:effectLst>
                  <a:outerShdw blurRad="38100" dist="38100" dir="2700000" algn="tl">
                    <a:srgbClr val="FFFFFF"/>
                  </a:outerShdw>
                </a:effectLst>
              </a:rPr>
              <a:t>History:</a:t>
            </a:r>
          </a:p>
          <a:p>
            <a:pPr marL="1262063" lvl="2" indent="-514350" eaLnBrk="1" hangingPunct="1">
              <a:buFont typeface="Lucida Grande"/>
              <a:buChar char="-"/>
            </a:pPr>
            <a:r>
              <a:rPr lang="en-US" sz="1400" dirty="0">
                <a:effectLst>
                  <a:outerShdw blurRad="38100" dist="38100" dir="2700000" algn="tl">
                    <a:srgbClr val="FFFFFF"/>
                  </a:outerShdw>
                </a:effectLst>
              </a:rPr>
              <a:t>First release:  March 3, 2006</a:t>
            </a:r>
            <a:endParaRPr lang="en-US" sz="1400" dirty="0" smtClean="0">
              <a:effectLst>
                <a:outerShdw blurRad="38100" dist="38100" dir="2700000" algn="tl">
                  <a:srgbClr val="FFFFFF"/>
                </a:outerShdw>
              </a:effectLst>
            </a:endParaRPr>
          </a:p>
          <a:p>
            <a:pPr marL="862013" lvl="1" indent="-514350" eaLnBrk="1" hangingPunct="1">
              <a:buFont typeface="Corbel" pitchFamily="34" charset="0"/>
              <a:buAutoNum type="arabicPeriod"/>
            </a:pPr>
            <a:r>
              <a:rPr lang="en-US" sz="1400" dirty="0" smtClean="0">
                <a:effectLst>
                  <a:outerShdw blurRad="38100" dist="38100" dir="2700000" algn="tl">
                    <a:srgbClr val="FFFFFF"/>
                  </a:outerShdw>
                </a:effectLst>
              </a:rPr>
              <a:t>Latest stable version: 2.3.3 (September 17, 2014)</a:t>
            </a:r>
          </a:p>
          <a:p>
            <a:pPr marL="461963" indent="-514350" eaLnBrk="1" hangingPunct="1">
              <a:buFont typeface="Corbel" pitchFamily="34" charset="0"/>
              <a:buAutoNum type="arabicPeriod"/>
            </a:pPr>
            <a:r>
              <a:rPr lang="en-US" sz="1400" dirty="0" smtClean="0">
                <a:effectLst>
                  <a:outerShdw blurRad="38100" dist="38100" dir="2700000" algn="tl">
                    <a:srgbClr val="FFFFFF"/>
                  </a:outerShdw>
                </a:effectLst>
              </a:rPr>
              <a:t>Cake PHP</a:t>
            </a:r>
          </a:p>
          <a:p>
            <a:pPr marL="862013" lvl="1" indent="-514350" eaLnBrk="1" hangingPunct="1">
              <a:buFont typeface="Corbel" pitchFamily="34" charset="0"/>
              <a:buAutoNum type="arabicPeriod"/>
            </a:pPr>
            <a:r>
              <a:rPr lang="en-US" sz="1400" dirty="0" smtClean="0">
                <a:effectLst>
                  <a:outerShdw blurRad="38100" dist="38100" dir="2700000" algn="tl">
                    <a:srgbClr val="FFFFFF"/>
                  </a:outerShdw>
                </a:effectLst>
              </a:rPr>
              <a:t>History</a:t>
            </a:r>
          </a:p>
          <a:p>
            <a:pPr marL="1262063" lvl="2" indent="-514350" eaLnBrk="1" hangingPunct="1">
              <a:buFont typeface="Lucida Grande"/>
              <a:buChar char="-"/>
            </a:pPr>
            <a:r>
              <a:rPr lang="pl-PL" sz="1400" dirty="0" err="1">
                <a:effectLst>
                  <a:outerShdw blurRad="38100" dist="38100" dir="2700000" algn="tl">
                    <a:srgbClr val="FFFFFF"/>
                  </a:outerShdw>
                </a:effectLst>
              </a:rPr>
              <a:t>CakePHP</a:t>
            </a:r>
            <a:r>
              <a:rPr lang="pl-PL" sz="1400" dirty="0">
                <a:effectLst>
                  <a:outerShdw blurRad="38100" dist="38100" dir="2700000" algn="tl">
                    <a:srgbClr val="FFFFFF"/>
                  </a:outerShdw>
                </a:effectLst>
              </a:rPr>
              <a:t> </a:t>
            </a:r>
            <a:r>
              <a:rPr lang="pl-PL" sz="1400" dirty="0" err="1">
                <a:effectLst>
                  <a:outerShdw blurRad="38100" dist="38100" dir="2700000" algn="tl">
                    <a:srgbClr val="FFFFFF"/>
                  </a:outerShdw>
                </a:effectLst>
              </a:rPr>
              <a:t>started</a:t>
            </a:r>
            <a:r>
              <a:rPr lang="pl-PL" sz="1400" dirty="0">
                <a:effectLst>
                  <a:outerShdw blurRad="38100" dist="38100" dir="2700000" algn="tl">
                    <a:srgbClr val="FFFFFF"/>
                  </a:outerShdw>
                </a:effectLst>
              </a:rPr>
              <a:t> in </a:t>
            </a:r>
            <a:r>
              <a:rPr lang="pl-PL" sz="1400" dirty="0" err="1">
                <a:effectLst>
                  <a:outerShdw blurRad="38100" dist="38100" dir="2700000" algn="tl">
                    <a:srgbClr val="FFFFFF"/>
                  </a:outerShdw>
                </a:effectLst>
              </a:rPr>
              <a:t>April</a:t>
            </a:r>
            <a:r>
              <a:rPr lang="pl-PL" sz="1400" dirty="0">
                <a:effectLst>
                  <a:outerShdw blurRad="38100" dist="38100" dir="2700000" algn="tl">
                    <a:srgbClr val="FFFFFF"/>
                  </a:outerShdw>
                </a:effectLst>
              </a:rPr>
              <a:t> 2005 by </a:t>
            </a:r>
            <a:r>
              <a:rPr lang="pl-PL" sz="1400" dirty="0" err="1">
                <a:effectLst>
                  <a:outerShdw blurRad="38100" dist="38100" dir="2700000" algn="tl">
                    <a:srgbClr val="FFFFFF"/>
                  </a:outerShdw>
                </a:effectLst>
              </a:rPr>
              <a:t>Michal</a:t>
            </a:r>
            <a:r>
              <a:rPr lang="pl-PL" sz="1400" dirty="0">
                <a:effectLst>
                  <a:outerShdw blurRad="38100" dist="38100" dir="2700000" algn="tl">
                    <a:srgbClr val="FFFFFF"/>
                  </a:outerShdw>
                </a:effectLst>
              </a:rPr>
              <a:t> </a:t>
            </a:r>
            <a:r>
              <a:rPr lang="pl-PL" sz="1400" dirty="0" smtClean="0">
                <a:effectLst>
                  <a:outerShdw blurRad="38100" dist="38100" dir="2700000" algn="tl">
                    <a:srgbClr val="FFFFFF"/>
                  </a:outerShdw>
                </a:effectLst>
              </a:rPr>
              <a:t>Tatarynowicz</a:t>
            </a:r>
          </a:p>
          <a:p>
            <a:pPr marL="1262063" lvl="2" indent="-514350" eaLnBrk="1" hangingPunct="1">
              <a:buFont typeface="Lucida Grande"/>
              <a:buChar char="-"/>
            </a:pPr>
            <a:r>
              <a:rPr lang="en-US" sz="1400" dirty="0">
                <a:effectLst>
                  <a:outerShdw blurRad="38100" dist="38100" dir="2700000" algn="tl">
                    <a:srgbClr val="FFFFFF"/>
                  </a:outerShdw>
                </a:effectLst>
              </a:rPr>
              <a:t>First release: </a:t>
            </a:r>
            <a:r>
              <a:rPr lang="en-US" sz="1400" dirty="0" smtClean="0">
                <a:effectLst>
                  <a:outerShdw blurRad="38100" dist="38100" dir="2700000" algn="tl">
                    <a:srgbClr val="FFFFFF"/>
                  </a:outerShdw>
                </a:effectLst>
              </a:rPr>
              <a:t>May 2006</a:t>
            </a:r>
          </a:p>
          <a:p>
            <a:pPr marL="1262063" lvl="2" indent="-514350" eaLnBrk="1" hangingPunct="1">
              <a:buFont typeface="Lucida Grande"/>
              <a:buChar char="-"/>
            </a:pPr>
            <a:r>
              <a:rPr lang="en-US" sz="1400" dirty="0">
                <a:effectLst>
                  <a:outerShdw blurRad="38100" dist="38100" dir="2700000" algn="tl">
                    <a:srgbClr val="FFFFFF"/>
                  </a:outerShdw>
                </a:effectLst>
              </a:rPr>
              <a:t>One of the project's inspirations was Ruby on Rails, using many of its concepts.</a:t>
            </a:r>
            <a:endParaRPr lang="en-US" sz="1400" dirty="0" smtClean="0">
              <a:effectLst>
                <a:outerShdw blurRad="38100" dist="38100" dir="2700000" algn="tl">
                  <a:srgbClr val="FFFFFF"/>
                </a:outerShdw>
              </a:effectLst>
            </a:endParaRPr>
          </a:p>
          <a:p>
            <a:pPr marL="862013" lvl="1" indent="-514350" eaLnBrk="1" hangingPunct="1">
              <a:buFont typeface="Corbel" pitchFamily="34" charset="0"/>
              <a:buAutoNum type="arabicPeriod"/>
            </a:pPr>
            <a:r>
              <a:rPr lang="en-US" sz="1400" dirty="0" smtClean="0">
                <a:effectLst>
                  <a:outerShdw blurRad="38100" dist="38100" dir="2700000" algn="tl">
                    <a:srgbClr val="FFFFFF"/>
                  </a:outerShdw>
                </a:effectLst>
              </a:rPr>
              <a:t>Latest stable </a:t>
            </a:r>
            <a:r>
              <a:rPr lang="en-US" sz="1400" dirty="0">
                <a:effectLst>
                  <a:outerShdw blurRad="38100" dist="38100" dir="2700000" algn="tl">
                    <a:srgbClr val="FFFFFF"/>
                  </a:outerShdw>
                </a:effectLst>
              </a:rPr>
              <a:t>version: 2.5.5 </a:t>
            </a:r>
            <a:r>
              <a:rPr lang="en-US" sz="1400" dirty="0" smtClean="0">
                <a:effectLst>
                  <a:outerShdw blurRad="38100" dist="38100" dir="2700000" algn="tl">
                    <a:srgbClr val="FFFFFF"/>
                  </a:outerShdw>
                </a:effectLst>
              </a:rPr>
              <a:t>(September 2, </a:t>
            </a:r>
            <a:r>
              <a:rPr lang="en-US" sz="1400" dirty="0">
                <a:effectLst>
                  <a:outerShdw blurRad="38100" dist="38100" dir="2700000" algn="tl">
                    <a:srgbClr val="FFFFFF"/>
                  </a:outerShdw>
                </a:effectLst>
              </a:rPr>
              <a:t>2014)</a:t>
            </a:r>
            <a:endParaRPr lang="en-US" sz="1400" dirty="0" smtClean="0">
              <a:effectLst>
                <a:outerShdw blurRad="38100" dist="38100" dir="2700000" algn="tl">
                  <a:srgbClr val="FFFFFF"/>
                </a:outerShdw>
              </a:effectLst>
            </a:endParaRPr>
          </a:p>
          <a:p>
            <a:pPr marL="461963" indent="-514350" eaLnBrk="1" hangingPunct="1">
              <a:buFont typeface="Corbel" pitchFamily="34" charset="0"/>
              <a:buAutoNum type="arabicPeriod"/>
            </a:pPr>
            <a:r>
              <a:rPr lang="en-US" sz="1400" dirty="0" err="1" smtClean="0">
                <a:effectLst>
                  <a:outerShdw blurRad="38100" dist="38100" dir="2700000" algn="tl">
                    <a:srgbClr val="FFFFFF"/>
                  </a:outerShdw>
                </a:effectLst>
              </a:rPr>
              <a:t>CodeIgniter</a:t>
            </a:r>
            <a:endParaRPr lang="en-US" sz="1400" dirty="0" smtClean="0">
              <a:effectLst>
                <a:outerShdw blurRad="38100" dist="38100" dir="2700000" algn="tl">
                  <a:srgbClr val="FFFFFF"/>
                </a:outerShdw>
              </a:effectLst>
            </a:endParaRPr>
          </a:p>
          <a:p>
            <a:pPr marL="862013" lvl="1" indent="-514350" eaLnBrk="1" hangingPunct="1">
              <a:buFont typeface="Corbel" pitchFamily="34" charset="0"/>
              <a:buAutoNum type="arabicPeriod"/>
            </a:pPr>
            <a:r>
              <a:rPr lang="en-US" sz="1400" dirty="0" smtClean="0">
                <a:effectLst>
                  <a:outerShdw blurRad="38100" dist="38100" dir="2700000" algn="tl">
                    <a:srgbClr val="FFFFFF"/>
                  </a:outerShdw>
                </a:effectLst>
              </a:rPr>
              <a:t>History</a:t>
            </a:r>
          </a:p>
          <a:p>
            <a:pPr marL="1262063" lvl="2" indent="-514350" eaLnBrk="1" hangingPunct="1">
              <a:buFont typeface="Lucida Grande"/>
              <a:buChar char="-"/>
            </a:pPr>
            <a:r>
              <a:rPr lang="en-US" sz="1400" dirty="0" smtClean="0">
                <a:effectLst>
                  <a:outerShdw blurRad="38100" dist="38100" dir="2700000" algn="tl">
                    <a:srgbClr val="FFFFFF"/>
                  </a:outerShdw>
                </a:effectLst>
              </a:rPr>
              <a:t>First release: February </a:t>
            </a:r>
            <a:r>
              <a:rPr lang="en-US" sz="1400" dirty="0">
                <a:effectLst>
                  <a:outerShdw blurRad="38100" dist="38100" dir="2700000" algn="tl">
                    <a:srgbClr val="FFFFFF"/>
                  </a:outerShdw>
                </a:effectLst>
              </a:rPr>
              <a:t>28, </a:t>
            </a:r>
            <a:r>
              <a:rPr lang="en-US" sz="1400" dirty="0" smtClean="0">
                <a:effectLst>
                  <a:outerShdw blurRad="38100" dist="38100" dir="2700000" algn="tl">
                    <a:srgbClr val="FFFFFF"/>
                  </a:outerShdw>
                </a:effectLst>
              </a:rPr>
              <a:t>2006</a:t>
            </a:r>
          </a:p>
          <a:p>
            <a:pPr marL="1262063" lvl="2" indent="-514350" eaLnBrk="1" hangingPunct="1">
              <a:buFont typeface="Lucida Grande"/>
              <a:buChar char="-"/>
            </a:pPr>
            <a:r>
              <a:rPr lang="en-US" sz="1400" dirty="0">
                <a:effectLst>
                  <a:outerShdw blurRad="38100" dist="38100" dir="2700000" algn="tl">
                    <a:srgbClr val="FFFFFF"/>
                  </a:outerShdw>
                </a:effectLst>
              </a:rPr>
              <a:t>PHP creator </a:t>
            </a:r>
            <a:r>
              <a:rPr lang="en-US" sz="1400" dirty="0" err="1">
                <a:effectLst>
                  <a:outerShdw blurRad="38100" dist="38100" dir="2700000" algn="tl">
                    <a:srgbClr val="FFFFFF"/>
                  </a:outerShdw>
                </a:effectLst>
              </a:rPr>
              <a:t>Rasmus</a:t>
            </a:r>
            <a:r>
              <a:rPr lang="en-US" sz="1400" dirty="0">
                <a:effectLst>
                  <a:outerShdw blurRad="38100" dist="38100" dir="2700000" algn="tl">
                    <a:srgbClr val="FFFFFF"/>
                  </a:outerShdw>
                </a:effectLst>
              </a:rPr>
              <a:t> </a:t>
            </a:r>
            <a:r>
              <a:rPr lang="en-US" sz="1400" dirty="0" err="1">
                <a:effectLst>
                  <a:outerShdw blurRad="38100" dist="38100" dir="2700000" algn="tl">
                    <a:srgbClr val="FFFFFF"/>
                  </a:outerShdw>
                </a:effectLst>
              </a:rPr>
              <a:t>Lerdorf</a:t>
            </a:r>
            <a:r>
              <a:rPr lang="en-US" sz="1400" dirty="0">
                <a:effectLst>
                  <a:outerShdw blurRad="38100" dist="38100" dir="2700000" algn="tl">
                    <a:srgbClr val="FFFFFF"/>
                  </a:outerShdw>
                </a:effectLst>
              </a:rPr>
              <a:t> spoke at </a:t>
            </a:r>
            <a:r>
              <a:rPr lang="en-US" sz="1400" dirty="0" err="1">
                <a:effectLst>
                  <a:outerShdw blurRad="38100" dist="38100" dir="2700000" algn="tl">
                    <a:srgbClr val="FFFFFF"/>
                  </a:outerShdw>
                </a:effectLst>
              </a:rPr>
              <a:t>frOSCon</a:t>
            </a:r>
            <a:r>
              <a:rPr lang="en-US" sz="1400" dirty="0">
                <a:effectLst>
                  <a:outerShdw blurRad="38100" dist="38100" dir="2700000" algn="tl">
                    <a:srgbClr val="FFFFFF"/>
                  </a:outerShdw>
                </a:effectLst>
              </a:rPr>
              <a:t> in August 2008, noting that he liked </a:t>
            </a:r>
            <a:r>
              <a:rPr lang="en-US" sz="1400" dirty="0" err="1">
                <a:effectLst>
                  <a:outerShdw blurRad="38100" dist="38100" dir="2700000" algn="tl">
                    <a:srgbClr val="FFFFFF"/>
                  </a:outerShdw>
                </a:effectLst>
              </a:rPr>
              <a:t>CodeIgniter</a:t>
            </a:r>
            <a:r>
              <a:rPr lang="en-US" sz="1400" dirty="0">
                <a:effectLst>
                  <a:outerShdw blurRad="38100" dist="38100" dir="2700000" algn="tl">
                    <a:srgbClr val="FFFFFF"/>
                  </a:outerShdw>
                </a:effectLst>
              </a:rPr>
              <a:t> "because it is faster, lighter and the least like a </a:t>
            </a:r>
            <a:r>
              <a:rPr lang="en-US" sz="1400" dirty="0" smtClean="0">
                <a:effectLst>
                  <a:outerShdw blurRad="38100" dist="38100" dir="2700000" algn="tl">
                    <a:srgbClr val="FFFFFF"/>
                  </a:outerShdw>
                </a:effectLst>
              </a:rPr>
              <a:t>framework</a:t>
            </a:r>
          </a:p>
          <a:p>
            <a:pPr marL="862013" lvl="1" indent="-514350" eaLnBrk="1" hangingPunct="1">
              <a:buFont typeface="Corbel" pitchFamily="34" charset="0"/>
              <a:buAutoNum type="arabicPeriod"/>
            </a:pPr>
            <a:r>
              <a:rPr lang="en-US" sz="1400" dirty="0" smtClean="0">
                <a:effectLst>
                  <a:outerShdw blurRad="38100" dist="38100" dir="2700000" algn="tl">
                    <a:srgbClr val="FFFFFF"/>
                  </a:outerShdw>
                </a:effectLst>
              </a:rPr>
              <a:t>Latest stable version: </a:t>
            </a:r>
            <a:r>
              <a:rPr lang="fr-FR" sz="1400" dirty="0">
                <a:effectLst>
                  <a:outerShdw blurRad="38100" dist="38100" dir="2700000" algn="tl">
                    <a:srgbClr val="FFFFFF"/>
                  </a:outerShdw>
                </a:effectLst>
              </a:rPr>
              <a:t>2</a:t>
            </a:r>
            <a:r>
              <a:rPr lang="fr-FR" sz="1400" dirty="0" smtClean="0">
                <a:effectLst>
                  <a:outerShdw blurRad="38100" dist="38100" dir="2700000" algn="tl">
                    <a:srgbClr val="FFFFFF"/>
                  </a:outerShdw>
                </a:effectLst>
              </a:rPr>
              <a:t>.2.0 (</a:t>
            </a:r>
            <a:r>
              <a:rPr lang="fr-FR" sz="1400" dirty="0" err="1" smtClean="0">
                <a:effectLst>
                  <a:outerShdw blurRad="38100" dist="38100" dir="2700000" algn="tl">
                    <a:srgbClr val="FFFFFF"/>
                  </a:outerShdw>
                </a:effectLst>
              </a:rPr>
              <a:t>June</a:t>
            </a:r>
            <a:r>
              <a:rPr lang="fr-FR" sz="1400" dirty="0" smtClean="0">
                <a:effectLst>
                  <a:outerShdw blurRad="38100" dist="38100" dir="2700000" algn="tl">
                    <a:srgbClr val="FFFFFF"/>
                  </a:outerShdw>
                </a:effectLst>
              </a:rPr>
              <a:t> </a:t>
            </a:r>
            <a:r>
              <a:rPr lang="fr-FR" sz="1400" dirty="0">
                <a:effectLst>
                  <a:outerShdw blurRad="38100" dist="38100" dir="2700000" algn="tl">
                    <a:srgbClr val="FFFFFF"/>
                  </a:outerShdw>
                </a:effectLst>
              </a:rPr>
              <a:t>5, </a:t>
            </a:r>
            <a:r>
              <a:rPr lang="fr-FR" sz="1400" dirty="0" smtClean="0">
                <a:effectLst>
                  <a:outerShdw blurRad="38100" dist="38100" dir="2700000" algn="tl">
                    <a:srgbClr val="FFFFFF"/>
                  </a:outerShdw>
                </a:effectLst>
              </a:rPr>
              <a:t>2014)</a:t>
            </a:r>
            <a:endParaRPr lang="en-US" sz="1400" dirty="0" smtClean="0">
              <a:effectLst>
                <a:outerShdw blurRad="38100" dist="38100" dir="2700000" algn="tl">
                  <a:srgbClr val="FFFFFF"/>
                </a:outerShdw>
              </a:effectLst>
            </a:endParaRPr>
          </a:p>
          <a:p>
            <a:pPr marL="461963" indent="-514350" eaLnBrk="1" hangingPunct="1">
              <a:buFont typeface="Corbel" pitchFamily="34" charset="0"/>
              <a:buAutoNum type="arabicPeriod"/>
            </a:pPr>
            <a:endParaRPr lang="en-US" sz="1400" dirty="0" smtClean="0">
              <a:effectLst>
                <a:outerShdw blurRad="38100" dist="38100" dir="2700000" algn="tl">
                  <a:srgbClr val="FFFFFF"/>
                </a:outerShdw>
              </a:effectLst>
            </a:endParaRPr>
          </a:p>
        </p:txBody>
      </p:sp>
      <p:sp>
        <p:nvSpPr>
          <p:cNvPr id="4" name="Slide Number Placeholder 3"/>
          <p:cNvSpPr>
            <a:spLocks noGrp="1"/>
          </p:cNvSpPr>
          <p:nvPr>
            <p:ph type="sldNum" sz="quarter" idx="12"/>
          </p:nvPr>
        </p:nvSpPr>
        <p:spPr/>
        <p:txBody>
          <a:bodyPr/>
          <a:lstStyle/>
          <a:p>
            <a:pPr>
              <a:defRPr/>
            </a:pPr>
            <a:fld id="{596514F7-C31D-46AF-8022-01AB14B75DFE}" type="slidenum">
              <a:rPr lang="es-ES" smtClean="0"/>
              <a:pPr>
                <a:defRPr/>
              </a:pPr>
              <a:t>8</a:t>
            </a:fld>
            <a:endParaRPr lang="es-ES" dirty="0"/>
          </a:p>
        </p:txBody>
      </p:sp>
    </p:spTree>
    <p:extLst>
      <p:ext uri="{BB962C8B-B14F-4D97-AF65-F5344CB8AC3E}">
        <p14:creationId xmlns:p14="http://schemas.microsoft.com/office/powerpoint/2010/main" val="2002149670"/>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p:cNvSpPr>
            <a:spLocks noGrp="1" noChangeArrowheads="1"/>
          </p:cNvSpPr>
          <p:nvPr>
            <p:ph type="title"/>
          </p:nvPr>
        </p:nvSpPr>
        <p:spPr bwMode="auto">
          <a:noFill/>
          <a:ln>
            <a:miter lim="800000"/>
            <a:headEnd/>
            <a:tailEnd/>
          </a:ln>
        </p:spPr>
        <p:txBody>
          <a:bodyPr vert="horz" wrap="square" lIns="91440" tIns="45720" rIns="91440" bIns="45720" numCol="1" compatLnSpc="1">
            <a:prstTxWarp prst="textNoShape">
              <a:avLst/>
            </a:prstTxWarp>
          </a:bodyPr>
          <a:lstStyle/>
          <a:p>
            <a:r>
              <a:rPr lang="en-US" dirty="0" err="1" smtClean="0">
                <a:ln>
                  <a:noFill/>
                </a:ln>
                <a:effectLst/>
                <a:ea typeface="MS PGothic" pitchFamily="34" charset="-128"/>
              </a:rPr>
              <a:t>Zend</a:t>
            </a:r>
            <a:r>
              <a:rPr lang="en-US" dirty="0" smtClean="0">
                <a:ln>
                  <a:noFill/>
                </a:ln>
                <a:effectLst/>
                <a:ea typeface="MS PGothic" pitchFamily="34" charset="-128"/>
              </a:rPr>
              <a:t> Framework</a:t>
            </a:r>
            <a:endParaRPr lang="bg-BG" dirty="0" smtClean="0">
              <a:ln>
                <a:noFill/>
              </a:ln>
              <a:effectLst/>
              <a:ea typeface="MS PGothic" pitchFamily="34" charset="-128"/>
            </a:endParaRPr>
          </a:p>
        </p:txBody>
      </p:sp>
      <p:sp>
        <p:nvSpPr>
          <p:cNvPr id="1054723" name="Rectangle 3"/>
          <p:cNvSpPr>
            <a:spLocks noGrp="1" noChangeArrowheads="1"/>
          </p:cNvSpPr>
          <p:nvPr>
            <p:ph idx="1"/>
          </p:nvPr>
        </p:nvSpPr>
        <p:spPr>
          <a:xfrm>
            <a:off x="251520" y="1600200"/>
            <a:ext cx="9145016" cy="4525963"/>
          </a:xfrm>
        </p:spPr>
        <p:txBody>
          <a:bodyPr vert="horz" wrap="square" lIns="91440" tIns="45720" rIns="91440" bIns="45720" numCol="1" anchor="t" anchorCtr="0" compatLnSpc="1">
            <a:prstTxWarp prst="textNoShape">
              <a:avLst/>
            </a:prstTxWarp>
          </a:bodyPr>
          <a:lstStyle/>
          <a:p>
            <a:pPr marL="461963" indent="-514350" eaLnBrk="1" hangingPunct="1">
              <a:buFont typeface="Corbel" pitchFamily="34" charset="0"/>
              <a:buAutoNum type="arabicPeriod"/>
            </a:pPr>
            <a:endParaRPr lang="en-US" sz="2400" dirty="0" smtClean="0">
              <a:effectLst>
                <a:outerShdw blurRad="38100" dist="38100" dir="2700000" algn="tl">
                  <a:srgbClr val="FFFFFF"/>
                </a:outerShdw>
              </a:effectLst>
            </a:endParaRPr>
          </a:p>
          <a:p>
            <a:pPr marL="461963" indent="-514350" eaLnBrk="1" hangingPunct="1">
              <a:buFont typeface="Corbel" pitchFamily="34" charset="0"/>
              <a:buAutoNum type="arabicPeriod"/>
            </a:pPr>
            <a:r>
              <a:rPr lang="en-US" sz="2400" dirty="0" smtClean="0">
                <a:effectLst>
                  <a:outerShdw blurRad="38100" dist="38100" dir="2700000" algn="tl">
                    <a:srgbClr val="FFFFFF"/>
                  </a:outerShdw>
                </a:effectLst>
              </a:rPr>
              <a:t>Oldest large framework left</a:t>
            </a:r>
          </a:p>
          <a:p>
            <a:pPr marL="461963" indent="-514350" eaLnBrk="1" hangingPunct="1">
              <a:buFont typeface="Corbel" pitchFamily="34" charset="0"/>
              <a:buAutoNum type="arabicPeriod"/>
            </a:pPr>
            <a:r>
              <a:rPr lang="en-US" sz="2400" dirty="0" smtClean="0">
                <a:effectLst>
                  <a:outerShdw blurRad="38100" dist="38100" dir="2700000" algn="tl">
                    <a:srgbClr val="FFFFFF"/>
                  </a:outerShdw>
                </a:effectLst>
              </a:rPr>
              <a:t>Mostly a collection of libraries that are poorly coupled</a:t>
            </a:r>
          </a:p>
          <a:p>
            <a:pPr marL="461963" indent="-514350" eaLnBrk="1" hangingPunct="1">
              <a:buFont typeface="Corbel" pitchFamily="34" charset="0"/>
              <a:buAutoNum type="arabicPeriod"/>
            </a:pPr>
            <a:r>
              <a:rPr lang="en-US" sz="2400" dirty="0" smtClean="0">
                <a:effectLst>
                  <a:outerShdw blurRad="38100" dist="38100" dir="2700000" algn="tl">
                    <a:srgbClr val="FFFFFF"/>
                  </a:outerShdw>
                </a:effectLst>
              </a:rPr>
              <a:t>Sponsored by “The PHP company”</a:t>
            </a:r>
          </a:p>
          <a:p>
            <a:pPr marL="461963" indent="-514350" eaLnBrk="1" hangingPunct="1">
              <a:buFont typeface="Corbel" pitchFamily="34" charset="0"/>
              <a:buAutoNum type="arabicPeriod"/>
            </a:pPr>
            <a:r>
              <a:rPr lang="en-US" sz="2400" dirty="0" smtClean="0">
                <a:effectLst>
                  <a:outerShdw blurRad="38100" dist="38100" dir="2700000" algn="tl">
                    <a:srgbClr val="FFFFFF"/>
                  </a:outerShdw>
                </a:effectLst>
              </a:rPr>
              <a:t>Large community</a:t>
            </a:r>
          </a:p>
          <a:p>
            <a:pPr marL="461963" indent="-514350" eaLnBrk="1" hangingPunct="1">
              <a:buFont typeface="Corbel" pitchFamily="34" charset="0"/>
              <a:buAutoNum type="arabicPeriod"/>
            </a:pPr>
            <a:r>
              <a:rPr lang="en-US" sz="2400" dirty="0" smtClean="0">
                <a:effectLst>
                  <a:outerShdw blurRad="38100" dist="38100" dir="2700000" algn="tl">
                    <a:srgbClr val="FFFFFF"/>
                  </a:outerShdw>
                </a:effectLst>
              </a:rPr>
              <a:t>Large installed base.</a:t>
            </a:r>
          </a:p>
        </p:txBody>
      </p:sp>
      <p:sp>
        <p:nvSpPr>
          <p:cNvPr id="4" name="Slide Number Placeholder 3"/>
          <p:cNvSpPr>
            <a:spLocks noGrp="1"/>
          </p:cNvSpPr>
          <p:nvPr>
            <p:ph type="sldNum" sz="quarter" idx="12"/>
          </p:nvPr>
        </p:nvSpPr>
        <p:spPr/>
        <p:txBody>
          <a:bodyPr/>
          <a:lstStyle/>
          <a:p>
            <a:pPr>
              <a:defRPr/>
            </a:pPr>
            <a:fld id="{596514F7-C31D-46AF-8022-01AB14B75DFE}" type="slidenum">
              <a:rPr lang="es-ES" smtClean="0"/>
              <a:pPr>
                <a:defRPr/>
              </a:pPr>
              <a:t>9</a:t>
            </a:fld>
            <a:endParaRPr lang="es-ES" dirty="0"/>
          </a:p>
        </p:txBody>
      </p:sp>
    </p:spTree>
    <p:extLst>
      <p:ext uri="{BB962C8B-B14F-4D97-AF65-F5344CB8AC3E}">
        <p14:creationId xmlns:p14="http://schemas.microsoft.com/office/powerpoint/2010/main" val="2432614612"/>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theme/theme1.xml><?xml version="1.0" encoding="utf-8"?>
<a:theme xmlns:a="http://schemas.openxmlformats.org/drawingml/2006/main" name="Diseño predeterminado">
  <a:themeElements>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iseño predeterminado">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iseño predeterminado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iseño predeterminado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iseño predeterminado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iseño predeterminado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iseño predeterminado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iseño predeterminado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iseño predeterminado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iseño predeterminado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iseño predeterminado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iseño predeterminado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iseño predeterminado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7123</TotalTime>
  <Words>887</Words>
  <Application>Microsoft Macintosh PowerPoint</Application>
  <PresentationFormat>On-screen Show (4:3)</PresentationFormat>
  <Paragraphs>184</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Diseño predeterminado</vt:lpstr>
      <vt:lpstr>PowerPoint Presentation</vt:lpstr>
      <vt:lpstr>Contents</vt:lpstr>
      <vt:lpstr>Introduction</vt:lpstr>
      <vt:lpstr>What is a framework</vt:lpstr>
      <vt:lpstr>Web framework</vt:lpstr>
      <vt:lpstr>Advantages</vt:lpstr>
      <vt:lpstr>Disadvantages (concerns)</vt:lpstr>
      <vt:lpstr>Legacy PHP Frameworks</vt:lpstr>
      <vt:lpstr>Zend Framework</vt:lpstr>
      <vt:lpstr>CakePHP</vt:lpstr>
      <vt:lpstr>CodeIgniter</vt:lpstr>
      <vt:lpstr>Next Generation Frameworks</vt:lpstr>
      <vt:lpstr>Next Generation Frameworks</vt:lpstr>
      <vt:lpstr>CMS</vt:lpstr>
      <vt:lpstr>WordPress</vt:lpstr>
      <vt:lpstr>Drupal</vt:lpstr>
      <vt:lpstr>Up and Comers</vt:lpstr>
      <vt:lpstr>PHP Basics - Statements</vt:lpstr>
    </vt:vector>
  </TitlesOfParts>
  <Company>Toshiba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Mariajose</dc:creator>
  <cp:lastModifiedBy>Tuan Duong</cp:lastModifiedBy>
  <cp:revision>1153</cp:revision>
  <dcterms:created xsi:type="dcterms:W3CDTF">2010-05-23T14:28:12Z</dcterms:created>
  <dcterms:modified xsi:type="dcterms:W3CDTF">2014-10-16T11:19:28Z</dcterms:modified>
</cp:coreProperties>
</file>