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321" r:id="rId5"/>
    <p:sldId id="322" r:id="rId6"/>
    <p:sldId id="260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4" r:id="rId16"/>
    <p:sldId id="335" r:id="rId17"/>
    <p:sldId id="336" r:id="rId18"/>
    <p:sldId id="295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>
        <p:scale>
          <a:sx n="90" d="100"/>
          <a:sy n="90" d="100"/>
        </p:scale>
        <p:origin x="-153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4D7B82F-B4FF-4909-B67B-56952C970070}" type="datetimeFigureOut">
              <a:rPr lang="en-US"/>
              <a:pPr>
                <a:defRPr/>
              </a:pPr>
              <a:t>10/25/14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ED70D8-3A88-4C4D-A1FB-9BD0C118FD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9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hyperlink" Target="http://mvccourse.telerik.com/" TargetMode="External"/><Relationship Id="rId20" Type="http://schemas.openxmlformats.org/officeDocument/2006/relationships/hyperlink" Target="http://www.nikolay.it/" TargetMode="External"/><Relationship Id="rId21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clouddevcourse.telerik.com/" TargetMode="External"/><Relationship Id="rId11" Type="http://schemas.openxmlformats.org/officeDocument/2006/relationships/hyperlink" Target="http://www.bgcoder.com/" TargetMode="External"/><Relationship Id="rId12" Type="http://schemas.openxmlformats.org/officeDocument/2006/relationships/hyperlink" Target="http://www.nakov.com/" TargetMode="External"/><Relationship Id="rId13" Type="http://schemas.openxmlformats.org/officeDocument/2006/relationships/hyperlink" Target="http://codecourse.telerik.com/" TargetMode="External"/><Relationship Id="rId14" Type="http://schemas.openxmlformats.org/officeDocument/2006/relationships/hyperlink" Target="http://algoacademy.telerik.com/" TargetMode="External"/><Relationship Id="rId15" Type="http://schemas.openxmlformats.org/officeDocument/2006/relationships/hyperlink" Target="http://aspnetcourse.telerik.com/" TargetMode="External"/><Relationship Id="rId16" Type="http://schemas.openxmlformats.org/officeDocument/2006/relationships/hyperlink" Target="http://academy.telerik.com/" TargetMode="External"/><Relationship Id="rId17" Type="http://schemas.openxmlformats.org/officeDocument/2006/relationships/hyperlink" Target="http://mobiledevcourse.telerik.com/" TargetMode="External"/><Relationship Id="rId18" Type="http://schemas.openxmlformats.org/officeDocument/2006/relationships/hyperlink" Target="http://www.introprogramming.info/" TargetMode="External"/><Relationship Id="rId19" Type="http://schemas.openxmlformats.org/officeDocument/2006/relationships/hyperlink" Target="http://www.minkov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forums.academy.telerik.com/" TargetMode="External"/><Relationship Id="rId4" Type="http://schemas.openxmlformats.org/officeDocument/2006/relationships/hyperlink" Target="http://kursove-uroci-knigi-obuchenie-programirane-web-design-csharp.info/" TargetMode="External"/><Relationship Id="rId5" Type="http://schemas.openxmlformats.org/officeDocument/2006/relationships/hyperlink" Target="http://www.telerik-kids.com/" TargetMode="External"/><Relationship Id="rId6" Type="http://schemas.openxmlformats.org/officeDocument/2006/relationships/hyperlink" Target="http://seocourse.telerik.com/" TargetMode="External"/><Relationship Id="rId7" Type="http://schemas.openxmlformats.org/officeDocument/2006/relationships/hyperlink" Target="http://html5course.telerik.com/" TargetMode="External"/><Relationship Id="rId8" Type="http://schemas.openxmlformats.org/officeDocument/2006/relationships/hyperlink" Target="http://schoolacademy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0FC7-09C4-4479-99A5-0133F346C89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07BF-96DD-4B9F-A8A0-08477D4E39B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0F7C-2AF5-4E10-83C1-2F457739636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2363" y="3840163"/>
            <a:ext cx="889000" cy="15700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grpSp>
        <p:nvGrpSpPr>
          <p:cNvPr id="3" name="Group 45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28BB-51A5-48B2-B5DD-ECD9C513A3B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247D-C50C-4CF6-9C45-939C027B7DC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6361-E6AF-47C0-AA9F-A25E86ABF28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8C2DE-1DB2-4AE9-81C9-57B089DDF5D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E044-6F63-4E38-B89C-55F1221FD43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4A6F-DBB9-40A1-BE37-7E81EFC1F69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68B5-664D-43E4-9BE6-C2C493D4865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56382-7206-4800-BBA9-B98ED5B1D16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 bwMode="auto">
          <a:xfrm>
            <a:off x="457200" y="1760984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PHP Frameworks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>Object Oriented Programming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5"/>
          <p:cNvSpPr txBox="1">
            <a:spLocks/>
          </p:cNvSpPr>
          <p:nvPr/>
        </p:nvSpPr>
        <p:spPr bwMode="auto">
          <a:xfrm>
            <a:off x="457200" y="324008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 Applications in Hatch</a:t>
            </a:r>
          </a:p>
        </p:txBody>
      </p:sp>
      <p:sp>
        <p:nvSpPr>
          <p:cNvPr id="19" name="TextBox 10"/>
          <p:cNvSpPr txBox="1"/>
          <p:nvPr/>
        </p:nvSpPr>
        <p:spPr>
          <a:xfrm rot="20930954">
            <a:off x="-25827" y="1205810"/>
            <a:ext cx="68349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</a:t>
            </a:r>
            <a:r>
              <a:rPr lang="pl-PL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pingo.edu.vn</a:t>
            </a:r>
            <a:r>
              <a:rPr lang="pl-PL" sz="20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  <a:r>
              <a:rPr lang="en-US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thiet</a:t>
            </a:r>
            <a:r>
              <a:rPr lang="en-US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</a:t>
            </a:r>
            <a:r>
              <a:rPr lang="en-US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ke</a:t>
            </a:r>
            <a:r>
              <a:rPr lang="en-US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-website-bang-</a:t>
            </a:r>
            <a:r>
              <a:rPr lang="en-US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php</a:t>
            </a:r>
            <a:r>
              <a:rPr lang="en-US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-</a:t>
            </a:r>
            <a:r>
              <a:rPr lang="en-US" sz="2000" b="1" dirty="0" err="1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codeigniter</a:t>
            </a:r>
            <a:r>
              <a:rPr lang="en-US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/</a:t>
            </a:r>
          </a:p>
        </p:txBody>
      </p:sp>
      <p:pic>
        <p:nvPicPr>
          <p:cNvPr id="20" name="Picture 2" descr="C:\Users\InfiniteCat\Desktop\php\ph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95800"/>
            <a:ext cx="305117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412" y="260648"/>
            <a:ext cx="16525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Tuan </a:t>
            </a:r>
            <a:r>
              <a:rPr lang="en-US" sz="1400" dirty="0" smtClean="0"/>
              <a:t>Duong</a:t>
            </a:r>
          </a:p>
          <a:p>
            <a:r>
              <a:rPr lang="pl-PL" sz="1400" kern="0" dirty="0" smtClean="0"/>
              <a:t>http://pingo.edu.vn/tuan-duong/</a:t>
            </a:r>
            <a:endParaRPr lang="en-US" sz="1400" kern="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MS PGothic" pitchFamily="34" charset="-128"/>
              </a:rPr>
              <a:t>Properties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9145016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Also know as data members and is used to hold data of a class. </a:t>
            </a:r>
          </a:p>
          <a:p>
            <a:pPr eaLnBrk="1" hangingPunct="1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data that it holds are specific to the nature of the class in which it has been defined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 eaLnBrk="1" hangingPunct="1"/>
            <a:endParaRPr lang="en-US" sz="24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257300" lvl="3" indent="0" eaLnBrk="1" hangingPunct="1">
              <a:buNone/>
            </a:pPr>
            <a:r>
              <a:rPr lang="en-US" sz="1800" b="1" dirty="0">
                <a:solidFill>
                  <a:srgbClr val="0000FF"/>
                </a:solidFill>
              </a:rPr>
              <a:t>class </a:t>
            </a:r>
            <a:r>
              <a:rPr lang="en-US" sz="1800" dirty="0" err="1">
                <a:solidFill>
                  <a:srgbClr val="0000FF"/>
                </a:solidFill>
              </a:rPr>
              <a:t>SmartPhone</a:t>
            </a:r>
            <a:r>
              <a:rPr lang="en-US" sz="1800" dirty="0">
                <a:solidFill>
                  <a:srgbClr val="0000FF"/>
                </a:solidFill>
              </a:rPr>
              <a:t/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{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    </a:t>
            </a:r>
            <a:r>
              <a:rPr lang="en-US" sz="1800" b="1" dirty="0">
                <a:solidFill>
                  <a:srgbClr val="0000FF"/>
                </a:solidFill>
              </a:rPr>
              <a:t>public </a:t>
            </a:r>
            <a:r>
              <a:rPr lang="en-US" sz="1800" dirty="0">
                <a:solidFill>
                  <a:srgbClr val="0000FF"/>
                </a:solidFill>
              </a:rPr>
              <a:t>$name;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    </a:t>
            </a:r>
            <a:r>
              <a:rPr lang="en-US" sz="1800" b="1" dirty="0">
                <a:solidFill>
                  <a:srgbClr val="0000FF"/>
                </a:solidFill>
              </a:rPr>
              <a:t>public </a:t>
            </a:r>
            <a:r>
              <a:rPr lang="en-US" sz="1800" dirty="0">
                <a:solidFill>
                  <a:srgbClr val="0000FF"/>
                </a:solidFill>
              </a:rPr>
              <a:t>$generation;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    </a:t>
            </a:r>
            <a:r>
              <a:rPr lang="en-US" sz="1800" b="1" dirty="0">
                <a:solidFill>
                  <a:srgbClr val="0000FF"/>
                </a:solidFill>
              </a:rPr>
              <a:t>public </a:t>
            </a:r>
            <a:r>
              <a:rPr lang="en-US" sz="1800" dirty="0">
                <a:solidFill>
                  <a:srgbClr val="0000FF"/>
                </a:solidFill>
              </a:rPr>
              <a:t>$width;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    </a:t>
            </a:r>
            <a:r>
              <a:rPr lang="en-US" sz="1800" b="1" dirty="0">
                <a:solidFill>
                  <a:srgbClr val="0000FF"/>
                </a:solidFill>
              </a:rPr>
              <a:t>public </a:t>
            </a:r>
            <a:r>
              <a:rPr lang="en-US" sz="1800" dirty="0">
                <a:solidFill>
                  <a:srgbClr val="0000FF"/>
                </a:solidFill>
              </a:rPr>
              <a:t>$height;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    </a:t>
            </a:r>
            <a:r>
              <a:rPr lang="en-US" sz="1800" b="1" dirty="0">
                <a:solidFill>
                  <a:srgbClr val="0000FF"/>
                </a:solidFill>
              </a:rPr>
              <a:t>public </a:t>
            </a:r>
            <a:r>
              <a:rPr lang="en-US" sz="1800" dirty="0">
                <a:solidFill>
                  <a:srgbClr val="0000FF"/>
                </a:solidFill>
              </a:rPr>
              <a:t>$weight;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}</a:t>
            </a:r>
            <a:br>
              <a:rPr lang="en-US" sz="1800" dirty="0">
                <a:solidFill>
                  <a:srgbClr val="0000FF"/>
                </a:solidFill>
              </a:rPr>
            </a:br>
            <a:endParaRPr lang="en-US" sz="1800" dirty="0" smtClean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7685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Methods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2" indent="0" eaLnBrk="1" hangingPunct="1">
              <a:buNone/>
            </a:pPr>
            <a:r>
              <a:rPr lang="en-US" sz="1600" b="1" dirty="0">
                <a:solidFill>
                  <a:srgbClr val="0000FF"/>
                </a:solidFill>
              </a:rPr>
              <a:t>&lt;?</a:t>
            </a:r>
            <a:r>
              <a:rPr lang="en-US" sz="1600" b="1" dirty="0" err="1">
                <a:solidFill>
                  <a:srgbClr val="0000FF"/>
                </a:solidFill>
              </a:rPr>
              <a:t>php</a:t>
            </a:r>
            <a:r>
              <a:rPr lang="en-US" sz="1600" b="1" dirty="0">
                <a:solidFill>
                  <a:srgbClr val="0000FF"/>
                </a:solidFill>
              </a:rPr>
              <a:t/>
            </a:r>
            <a:br>
              <a:rPr lang="en-US" sz="1600" b="1" dirty="0">
                <a:solidFill>
                  <a:srgbClr val="0000FF"/>
                </a:solidFill>
              </a:rPr>
            </a:br>
            <a:r>
              <a:rPr lang="en-US" sz="1600" b="1" dirty="0">
                <a:solidFill>
                  <a:srgbClr val="0000FF"/>
                </a:solidFill>
              </a:rPr>
              <a:t>class </a:t>
            </a:r>
            <a:r>
              <a:rPr lang="en-US" sz="1600" dirty="0">
                <a:solidFill>
                  <a:srgbClr val="0000FF"/>
                </a:solidFill>
              </a:rPr>
              <a:t>Animal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public </a:t>
            </a:r>
            <a:r>
              <a:rPr lang="en-US" sz="1600" dirty="0">
                <a:solidFill>
                  <a:srgbClr val="0000FF"/>
                </a:solidFill>
              </a:rPr>
              <a:t>$name;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public </a:t>
            </a:r>
            <a:r>
              <a:rPr lang="en-US" sz="1600" dirty="0">
                <a:solidFill>
                  <a:srgbClr val="0000FF"/>
                </a:solidFill>
              </a:rPr>
              <a:t>$height;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public </a:t>
            </a:r>
            <a:r>
              <a:rPr lang="en-US" sz="1600" dirty="0">
                <a:solidFill>
                  <a:srgbClr val="0000FF"/>
                </a:solidFill>
              </a:rPr>
              <a:t>$weight;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public function </a:t>
            </a:r>
            <a:r>
              <a:rPr lang="en-US" sz="1600" dirty="0">
                <a:solidFill>
                  <a:srgbClr val="0000FF"/>
                </a:solidFill>
              </a:rPr>
              <a:t>eat()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    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}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public function </a:t>
            </a:r>
            <a:r>
              <a:rPr lang="en-US" sz="1600" dirty="0">
                <a:solidFill>
                  <a:srgbClr val="0000FF"/>
                </a:solidFill>
              </a:rPr>
              <a:t>sleep()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    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}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}</a:t>
            </a:r>
            <a:endParaRPr lang="fr-FR" sz="1600" dirty="0" smtClean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97681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>
                <a:ea typeface="MS PGothic" pitchFamily="34" charset="-128"/>
              </a:rPr>
              <a:t>Encapsulation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Facilitates the bundling of data with the methods (or other functions) operating on that data.</a:t>
            </a:r>
          </a:p>
          <a:p>
            <a:pPr eaLnBrk="1" hangingPunct="1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Restricting access to some of the object’s components. </a:t>
            </a:r>
          </a:p>
          <a:p>
            <a:pPr eaLnBrk="1" hangingPunct="1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Used to hide the values or state of a structured data object inside a class, preventing unauthorized parties' direct access to them.</a:t>
            </a:r>
            <a:endParaRPr lang="fr-FR" sz="24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95317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MS PGothic" pitchFamily="34" charset="-128"/>
              </a:rPr>
              <a:t>Encapsulation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Access modifiers/Visibility </a:t>
            </a:r>
          </a:p>
          <a:p>
            <a:pPr eaLnBrk="1" hangingPunct="1"/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private </a:t>
            </a:r>
          </a:p>
          <a:p>
            <a:pPr lvl="1" eaLnBrk="1" hangingPunct="1"/>
            <a:r>
              <a:rPr 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property 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and method can be accessed only inside the class itself and can't be accessed anywhere else </a:t>
            </a:r>
          </a:p>
          <a:p>
            <a:pPr eaLnBrk="1" hangingPunct="1"/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protected </a:t>
            </a:r>
          </a:p>
          <a:p>
            <a:pPr lvl="1" eaLnBrk="1" hangingPunct="1"/>
            <a:r>
              <a:rPr 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property 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and method can be accessed only inside the class itself and inside child classes</a:t>
            </a:r>
            <a:r>
              <a:rPr 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 eaLnBrk="1" hangingPunct="1"/>
            <a:r>
              <a:rPr lang="en-US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public </a:t>
            </a:r>
          </a:p>
          <a:p>
            <a:pPr lvl="1" eaLnBrk="1" hangingPunct="1"/>
            <a:r>
              <a:rPr 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allows </a:t>
            </a:r>
            <a:r>
              <a:rPr 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property/method to be accessed from anywhere of code</a:t>
            </a:r>
            <a:endParaRPr lang="fr-FR" sz="18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80541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Private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</a:rPr>
              <a:t>&lt;?</a:t>
            </a:r>
            <a:r>
              <a:rPr lang="en-US" sz="1600" b="1" dirty="0" err="1">
                <a:solidFill>
                  <a:srgbClr val="0000FF"/>
                </a:solidFill>
              </a:rPr>
              <a:t>php</a:t>
            </a:r>
            <a:r>
              <a:rPr lang="en-US" sz="1600" b="1" dirty="0">
                <a:solidFill>
                  <a:srgbClr val="0000FF"/>
                </a:solidFill>
              </a:rPr>
              <a:t/>
            </a:r>
            <a:br>
              <a:rPr lang="en-US" sz="1600" b="1" dirty="0">
                <a:solidFill>
                  <a:srgbClr val="0000FF"/>
                </a:solidFill>
              </a:rPr>
            </a:br>
            <a:r>
              <a:rPr lang="en-US" sz="1600" b="1" dirty="0">
                <a:solidFill>
                  <a:srgbClr val="0000FF"/>
                </a:solidFill>
              </a:rPr>
              <a:t>class </a:t>
            </a:r>
            <a:r>
              <a:rPr lang="en-US" sz="1600" dirty="0">
                <a:solidFill>
                  <a:srgbClr val="0000FF"/>
                </a:solidFill>
              </a:rPr>
              <a:t>Love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private  </a:t>
            </a:r>
            <a:r>
              <a:rPr lang="en-US" sz="1600" dirty="0">
                <a:solidFill>
                  <a:srgbClr val="0000FF"/>
                </a:solidFill>
              </a:rPr>
              <a:t>$</a:t>
            </a:r>
            <a:r>
              <a:rPr lang="en-US" sz="1600" dirty="0" err="1">
                <a:solidFill>
                  <a:srgbClr val="0000FF"/>
                </a:solidFill>
              </a:rPr>
              <a:t>heartbeatPerSecond</a:t>
            </a:r>
            <a:r>
              <a:rPr lang="en-US" sz="1600" dirty="0">
                <a:solidFill>
                  <a:srgbClr val="0000FF"/>
                </a:solidFill>
              </a:rPr>
              <a:t> = 100;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public function </a:t>
            </a:r>
            <a:r>
              <a:rPr lang="en-US" sz="1600" dirty="0" err="1">
                <a:solidFill>
                  <a:srgbClr val="0000FF"/>
                </a:solidFill>
              </a:rPr>
              <a:t>getHeartBeatPerSecond</a:t>
            </a:r>
            <a:r>
              <a:rPr lang="en-US" sz="1600" dirty="0">
                <a:solidFill>
                  <a:srgbClr val="0000FF"/>
                </a:solidFill>
              </a:rPr>
              <a:t>()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    </a:t>
            </a:r>
            <a:r>
              <a:rPr lang="en-US" sz="1600" b="1" dirty="0">
                <a:solidFill>
                  <a:srgbClr val="0000FF"/>
                </a:solidFill>
              </a:rPr>
              <a:t>return </a:t>
            </a:r>
            <a:r>
              <a:rPr lang="en-US" sz="1600" dirty="0">
                <a:solidFill>
                  <a:srgbClr val="0000FF"/>
                </a:solidFill>
              </a:rPr>
              <a:t>$this-&gt;</a:t>
            </a:r>
            <a:r>
              <a:rPr lang="en-US" sz="1600" dirty="0" err="1">
                <a:solidFill>
                  <a:srgbClr val="0000FF"/>
                </a:solidFill>
              </a:rPr>
              <a:t>heartbeatPerSecond</a:t>
            </a:r>
            <a:r>
              <a:rPr lang="en-US" sz="1600" dirty="0">
                <a:solidFill>
                  <a:srgbClr val="0000FF"/>
                </a:solidFill>
              </a:rPr>
              <a:t>;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}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}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b="1" dirty="0">
                <a:solidFill>
                  <a:srgbClr val="0000FF"/>
                </a:solidFill>
              </a:rPr>
              <a:t>class </a:t>
            </a:r>
            <a:r>
              <a:rPr lang="en-US" sz="1600" dirty="0">
                <a:solidFill>
                  <a:srgbClr val="0000FF"/>
                </a:solidFill>
              </a:rPr>
              <a:t>Valentines </a:t>
            </a:r>
            <a:r>
              <a:rPr lang="en-US" sz="1600" b="1" dirty="0">
                <a:solidFill>
                  <a:srgbClr val="0000FF"/>
                </a:solidFill>
              </a:rPr>
              <a:t>extends </a:t>
            </a:r>
            <a:r>
              <a:rPr lang="en-US" sz="1600" dirty="0">
                <a:solidFill>
                  <a:srgbClr val="0000FF"/>
                </a:solidFill>
              </a:rPr>
              <a:t>Love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public function </a:t>
            </a:r>
            <a:r>
              <a:rPr lang="en-US" sz="1600" dirty="0" err="1">
                <a:solidFill>
                  <a:srgbClr val="0000FF"/>
                </a:solidFill>
              </a:rPr>
              <a:t>getHeartBeatPerSecWhenNear</a:t>
            </a:r>
            <a:r>
              <a:rPr lang="en-US" sz="1600" dirty="0">
                <a:solidFill>
                  <a:srgbClr val="0000FF"/>
                </a:solidFill>
              </a:rPr>
              <a:t>()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    </a:t>
            </a:r>
            <a:r>
              <a:rPr lang="en-US" sz="1600" b="1" dirty="0">
                <a:solidFill>
                  <a:srgbClr val="0000FF"/>
                </a:solidFill>
              </a:rPr>
              <a:t>return </a:t>
            </a:r>
            <a:r>
              <a:rPr lang="en-US" sz="1600" dirty="0">
                <a:solidFill>
                  <a:srgbClr val="0000FF"/>
                </a:solidFill>
              </a:rPr>
              <a:t>$this-&gt;</a:t>
            </a:r>
            <a:r>
              <a:rPr lang="en-US" sz="1600" dirty="0" err="1">
                <a:solidFill>
                  <a:srgbClr val="0000FF"/>
                </a:solidFill>
              </a:rPr>
              <a:t>heartbeatPerSecond</a:t>
            </a:r>
            <a:r>
              <a:rPr lang="en-US" sz="1600" dirty="0">
                <a:solidFill>
                  <a:srgbClr val="0000FF"/>
                </a:solidFill>
              </a:rPr>
              <a:t> * 2</a:t>
            </a:r>
            <a:r>
              <a:rPr lang="en-US" sz="1600" dirty="0" smtClean="0">
                <a:solidFill>
                  <a:srgbClr val="0000FF"/>
                </a:solidFill>
              </a:rPr>
              <a:t>; // </a:t>
            </a:r>
            <a:r>
              <a:rPr lang="en-US" sz="1600" dirty="0">
                <a:solidFill>
                  <a:srgbClr val="FF0000"/>
                </a:solidFill>
              </a:rPr>
              <a:t>Will produce an error</a:t>
            </a: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}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}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$love = </a:t>
            </a:r>
            <a:r>
              <a:rPr lang="en-US" sz="1600" b="1" dirty="0">
                <a:solidFill>
                  <a:srgbClr val="0000FF"/>
                </a:solidFill>
              </a:rPr>
              <a:t>new </a:t>
            </a:r>
            <a:r>
              <a:rPr lang="en-US" sz="1600" dirty="0">
                <a:solidFill>
                  <a:srgbClr val="0000FF"/>
                </a:solidFill>
              </a:rPr>
              <a:t>Love();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b="1" dirty="0">
                <a:solidFill>
                  <a:srgbClr val="0000FF"/>
                </a:solidFill>
              </a:rPr>
              <a:t>echo </a:t>
            </a:r>
            <a:r>
              <a:rPr lang="en-US" sz="1600" dirty="0">
                <a:solidFill>
                  <a:srgbClr val="0000FF"/>
                </a:solidFill>
              </a:rPr>
              <a:t>$love-&gt;</a:t>
            </a:r>
            <a:r>
              <a:rPr lang="en-US" sz="1600" dirty="0" err="1">
                <a:solidFill>
                  <a:srgbClr val="0000FF"/>
                </a:solidFill>
              </a:rPr>
              <a:t>getHeartBeatPerSecond</a:t>
            </a:r>
            <a:r>
              <a:rPr lang="en-US" sz="1600" dirty="0">
                <a:solidFill>
                  <a:srgbClr val="0000FF"/>
                </a:solidFill>
              </a:rPr>
              <a:t>(); // Will echo 100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b="1" dirty="0">
                <a:solidFill>
                  <a:srgbClr val="0000FF"/>
                </a:solidFill>
              </a:rPr>
              <a:t>echo </a:t>
            </a:r>
            <a:r>
              <a:rPr lang="en-US" sz="1600" dirty="0">
                <a:solidFill>
                  <a:srgbClr val="0000FF"/>
                </a:solidFill>
              </a:rPr>
              <a:t>$love-&gt;</a:t>
            </a:r>
            <a:r>
              <a:rPr lang="en-US" sz="1600" dirty="0" err="1">
                <a:solidFill>
                  <a:srgbClr val="0000FF"/>
                </a:solidFill>
              </a:rPr>
              <a:t>heartbeatPerSecond</a:t>
            </a:r>
            <a:r>
              <a:rPr lang="en-US" sz="1600" dirty="0">
                <a:solidFill>
                  <a:srgbClr val="0000FF"/>
                </a:solidFill>
              </a:rPr>
              <a:t>; // </a:t>
            </a:r>
            <a:r>
              <a:rPr lang="en-US" sz="1600" dirty="0">
                <a:solidFill>
                  <a:srgbClr val="FF0000"/>
                </a:solidFill>
              </a:rPr>
              <a:t>Will produce an error</a:t>
            </a: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endParaRPr lang="fr-FR" sz="1600" dirty="0" smtClean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537949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Protected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&lt;?</a:t>
            </a:r>
            <a:r>
              <a:rPr lang="en-US" sz="1600" b="1" dirty="0" err="1" smtClean="0">
                <a:solidFill>
                  <a:srgbClr val="0000FF"/>
                </a:solidFill>
              </a:rPr>
              <a:t>php</a:t>
            </a:r>
            <a:r>
              <a:rPr lang="en-US" sz="1600" b="1" dirty="0" smtClean="0">
                <a:solidFill>
                  <a:srgbClr val="0000FF"/>
                </a:solidFill>
              </a:rPr>
              <a:t/>
            </a:r>
            <a:br>
              <a:rPr lang="en-US" sz="1600" b="1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class </a:t>
            </a:r>
            <a:r>
              <a:rPr lang="en-US" sz="1600" dirty="0" smtClean="0">
                <a:solidFill>
                  <a:srgbClr val="0000FF"/>
                </a:solidFill>
              </a:rPr>
              <a:t>Love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{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</a:rPr>
              <a:t>protected </a:t>
            </a:r>
            <a:r>
              <a:rPr lang="en-US" sz="1600" dirty="0" smtClean="0">
                <a:solidFill>
                  <a:srgbClr val="0000FF"/>
                </a:solidFill>
              </a:rPr>
              <a:t>$</a:t>
            </a:r>
            <a:r>
              <a:rPr lang="en-US" sz="1600" dirty="0" err="1" smtClean="0">
                <a:solidFill>
                  <a:srgbClr val="0000FF"/>
                </a:solidFill>
              </a:rPr>
              <a:t>heartbeatPerSecond</a:t>
            </a:r>
            <a:r>
              <a:rPr lang="en-US" sz="1600" dirty="0" smtClean="0">
                <a:solidFill>
                  <a:srgbClr val="0000FF"/>
                </a:solidFill>
              </a:rPr>
              <a:t> = 100;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</a:rPr>
              <a:t>public function </a:t>
            </a:r>
            <a:r>
              <a:rPr lang="en-US" sz="1600" dirty="0" err="1" smtClean="0">
                <a:solidFill>
                  <a:srgbClr val="0000FF"/>
                </a:solidFill>
              </a:rPr>
              <a:t>getHeartBeatPerSecond</a:t>
            </a:r>
            <a:r>
              <a:rPr lang="en-US" sz="1600" dirty="0" smtClean="0">
                <a:solidFill>
                  <a:srgbClr val="0000FF"/>
                </a:solidFill>
              </a:rPr>
              <a:t>()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{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</a:rPr>
              <a:t>return </a:t>
            </a:r>
            <a:r>
              <a:rPr lang="en-US" sz="1600" dirty="0" smtClean="0">
                <a:solidFill>
                  <a:srgbClr val="0000FF"/>
                </a:solidFill>
              </a:rPr>
              <a:t>$this-&gt;</a:t>
            </a:r>
            <a:r>
              <a:rPr lang="en-US" sz="1600" dirty="0" err="1" smtClean="0">
                <a:solidFill>
                  <a:srgbClr val="0000FF"/>
                </a:solidFill>
              </a:rPr>
              <a:t>heartbeatPerSecond</a:t>
            </a:r>
            <a:r>
              <a:rPr lang="en-US" sz="1600" dirty="0" smtClean="0">
                <a:solidFill>
                  <a:srgbClr val="0000FF"/>
                </a:solidFill>
              </a:rPr>
              <a:t>;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}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}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class </a:t>
            </a:r>
            <a:r>
              <a:rPr lang="en-US" sz="1600" dirty="0" smtClean="0">
                <a:solidFill>
                  <a:srgbClr val="0000FF"/>
                </a:solidFill>
              </a:rPr>
              <a:t>Valentines </a:t>
            </a:r>
            <a:r>
              <a:rPr lang="en-US" sz="1600" b="1" dirty="0" smtClean="0">
                <a:solidFill>
                  <a:srgbClr val="0000FF"/>
                </a:solidFill>
              </a:rPr>
              <a:t>extends </a:t>
            </a:r>
            <a:r>
              <a:rPr lang="en-US" sz="1600" dirty="0" smtClean="0">
                <a:solidFill>
                  <a:srgbClr val="0000FF"/>
                </a:solidFill>
              </a:rPr>
              <a:t>Love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{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</a:rPr>
              <a:t>public function </a:t>
            </a:r>
            <a:r>
              <a:rPr lang="en-US" sz="1600" dirty="0" err="1" smtClean="0">
                <a:solidFill>
                  <a:srgbClr val="0000FF"/>
                </a:solidFill>
              </a:rPr>
              <a:t>getHeartBeatPerSecWhenNear</a:t>
            </a:r>
            <a:r>
              <a:rPr lang="en-US" sz="1600" dirty="0" smtClean="0">
                <a:solidFill>
                  <a:srgbClr val="0000FF"/>
                </a:solidFill>
              </a:rPr>
              <a:t>()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{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</a:rPr>
              <a:t>return </a:t>
            </a:r>
            <a:r>
              <a:rPr lang="en-US" sz="1600" dirty="0" smtClean="0">
                <a:solidFill>
                  <a:srgbClr val="0000FF"/>
                </a:solidFill>
              </a:rPr>
              <a:t>$this-&gt;</a:t>
            </a:r>
            <a:r>
              <a:rPr lang="en-US" sz="1600" dirty="0" err="1" smtClean="0">
                <a:solidFill>
                  <a:srgbClr val="0000FF"/>
                </a:solidFill>
              </a:rPr>
              <a:t>heartbeatPerSecond</a:t>
            </a:r>
            <a:r>
              <a:rPr lang="en-US" sz="1600" dirty="0" smtClean="0">
                <a:solidFill>
                  <a:srgbClr val="0000FF"/>
                </a:solidFill>
              </a:rPr>
              <a:t> * 2; // </a:t>
            </a:r>
            <a:r>
              <a:rPr lang="en-US" sz="1600" dirty="0" smtClean="0">
                <a:solidFill>
                  <a:srgbClr val="0000FF"/>
                </a:solidFill>
              </a:rPr>
              <a:t>Will return 200</a:t>
            </a: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}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}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$love = </a:t>
            </a:r>
            <a:r>
              <a:rPr lang="en-US" sz="1600" b="1" dirty="0" smtClean="0">
                <a:solidFill>
                  <a:srgbClr val="0000FF"/>
                </a:solidFill>
              </a:rPr>
              <a:t>new </a:t>
            </a:r>
            <a:r>
              <a:rPr lang="en-US" sz="1600" dirty="0" smtClean="0">
                <a:solidFill>
                  <a:srgbClr val="0000FF"/>
                </a:solidFill>
              </a:rPr>
              <a:t>Love();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echo </a:t>
            </a:r>
            <a:r>
              <a:rPr lang="en-US" sz="1600" dirty="0" smtClean="0">
                <a:solidFill>
                  <a:srgbClr val="0000FF"/>
                </a:solidFill>
              </a:rPr>
              <a:t>$love-&gt;</a:t>
            </a:r>
            <a:r>
              <a:rPr lang="en-US" sz="1600" dirty="0" err="1" smtClean="0">
                <a:solidFill>
                  <a:srgbClr val="0000FF"/>
                </a:solidFill>
              </a:rPr>
              <a:t>getHeartBeatPerSecond</a:t>
            </a:r>
            <a:r>
              <a:rPr lang="en-US" sz="1600" dirty="0" smtClean="0">
                <a:solidFill>
                  <a:srgbClr val="0000FF"/>
                </a:solidFill>
              </a:rPr>
              <a:t>(); // Will echo 100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echo </a:t>
            </a:r>
            <a:r>
              <a:rPr lang="en-US" sz="1600" dirty="0" smtClean="0">
                <a:solidFill>
                  <a:srgbClr val="0000FF"/>
                </a:solidFill>
              </a:rPr>
              <a:t>$love-&gt;</a:t>
            </a:r>
            <a:r>
              <a:rPr lang="en-US" sz="1600" dirty="0" err="1" smtClean="0">
                <a:solidFill>
                  <a:srgbClr val="0000FF"/>
                </a:solidFill>
              </a:rPr>
              <a:t>heartbeatPerSecond</a:t>
            </a:r>
            <a:r>
              <a:rPr lang="en-US" sz="1600" dirty="0" smtClean="0">
                <a:solidFill>
                  <a:srgbClr val="0000FF"/>
                </a:solidFill>
              </a:rPr>
              <a:t>; // </a:t>
            </a:r>
            <a:r>
              <a:rPr lang="en-US" sz="1600" dirty="0" smtClean="0">
                <a:solidFill>
                  <a:srgbClr val="FF0000"/>
                </a:solidFill>
              </a:rPr>
              <a:t>Will produce an error</a:t>
            </a: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endParaRPr lang="fr-FR" sz="1600" dirty="0" smtClean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22971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Public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FF"/>
                </a:solidFill>
              </a:rPr>
              <a:t>&lt;?</a:t>
            </a:r>
            <a:r>
              <a:rPr lang="en-US" sz="1600" b="1" dirty="0" err="1">
                <a:solidFill>
                  <a:srgbClr val="0000FF"/>
                </a:solidFill>
              </a:rPr>
              <a:t>php</a:t>
            </a:r>
            <a:r>
              <a:rPr lang="en-US" sz="1600" b="1" dirty="0">
                <a:solidFill>
                  <a:srgbClr val="0000FF"/>
                </a:solidFill>
              </a:rPr>
              <a:t/>
            </a:r>
            <a:br>
              <a:rPr lang="en-US" sz="1600" b="1" dirty="0">
                <a:solidFill>
                  <a:srgbClr val="0000FF"/>
                </a:solidFill>
              </a:rPr>
            </a:br>
            <a:r>
              <a:rPr lang="en-US" sz="1600" b="1" dirty="0">
                <a:solidFill>
                  <a:srgbClr val="0000FF"/>
                </a:solidFill>
              </a:rPr>
              <a:t>class </a:t>
            </a:r>
            <a:r>
              <a:rPr lang="en-US" sz="1600" dirty="0">
                <a:solidFill>
                  <a:srgbClr val="0000FF"/>
                </a:solidFill>
              </a:rPr>
              <a:t>Love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</a:rPr>
              <a:t>public </a:t>
            </a:r>
            <a:r>
              <a:rPr lang="en-US" sz="1600" dirty="0" smtClean="0">
                <a:solidFill>
                  <a:srgbClr val="0000FF"/>
                </a:solidFill>
              </a:rPr>
              <a:t>$</a:t>
            </a:r>
            <a:r>
              <a:rPr lang="en-US" sz="1600" dirty="0" err="1">
                <a:solidFill>
                  <a:srgbClr val="0000FF"/>
                </a:solidFill>
              </a:rPr>
              <a:t>heartbeatPerSecond</a:t>
            </a:r>
            <a:r>
              <a:rPr lang="en-US" sz="1600" dirty="0">
                <a:solidFill>
                  <a:srgbClr val="0000FF"/>
                </a:solidFill>
              </a:rPr>
              <a:t> = 100;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public function </a:t>
            </a:r>
            <a:r>
              <a:rPr lang="en-US" sz="1600" dirty="0" err="1">
                <a:solidFill>
                  <a:srgbClr val="0000FF"/>
                </a:solidFill>
              </a:rPr>
              <a:t>getHeartBeatPerSecond</a:t>
            </a:r>
            <a:r>
              <a:rPr lang="en-US" sz="1600" dirty="0">
                <a:solidFill>
                  <a:srgbClr val="0000FF"/>
                </a:solidFill>
              </a:rPr>
              <a:t>()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    </a:t>
            </a:r>
            <a:r>
              <a:rPr lang="en-US" sz="1600" b="1" dirty="0">
                <a:solidFill>
                  <a:srgbClr val="0000FF"/>
                </a:solidFill>
              </a:rPr>
              <a:t>return </a:t>
            </a:r>
            <a:r>
              <a:rPr lang="en-US" sz="1600" dirty="0">
                <a:solidFill>
                  <a:srgbClr val="0000FF"/>
                </a:solidFill>
              </a:rPr>
              <a:t>$this-&gt;</a:t>
            </a:r>
            <a:r>
              <a:rPr lang="en-US" sz="1600" dirty="0" err="1">
                <a:solidFill>
                  <a:srgbClr val="0000FF"/>
                </a:solidFill>
              </a:rPr>
              <a:t>heartbeatPerSecond</a:t>
            </a:r>
            <a:r>
              <a:rPr lang="en-US" sz="1600" dirty="0">
                <a:solidFill>
                  <a:srgbClr val="0000FF"/>
                </a:solidFill>
              </a:rPr>
              <a:t>;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}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}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b="1" dirty="0">
                <a:solidFill>
                  <a:srgbClr val="0000FF"/>
                </a:solidFill>
              </a:rPr>
              <a:t>class </a:t>
            </a:r>
            <a:r>
              <a:rPr lang="en-US" sz="1600" dirty="0">
                <a:solidFill>
                  <a:srgbClr val="0000FF"/>
                </a:solidFill>
              </a:rPr>
              <a:t>Valentines </a:t>
            </a:r>
            <a:r>
              <a:rPr lang="en-US" sz="1600" b="1" dirty="0">
                <a:solidFill>
                  <a:srgbClr val="0000FF"/>
                </a:solidFill>
              </a:rPr>
              <a:t>extends </a:t>
            </a:r>
            <a:r>
              <a:rPr lang="en-US" sz="1600" dirty="0">
                <a:solidFill>
                  <a:srgbClr val="0000FF"/>
                </a:solidFill>
              </a:rPr>
              <a:t>Love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b="1" dirty="0">
                <a:solidFill>
                  <a:srgbClr val="0000FF"/>
                </a:solidFill>
              </a:rPr>
              <a:t>public function </a:t>
            </a:r>
            <a:r>
              <a:rPr lang="en-US" sz="1600" dirty="0" err="1">
                <a:solidFill>
                  <a:srgbClr val="0000FF"/>
                </a:solidFill>
              </a:rPr>
              <a:t>getHeartBeatPerSecWhenNear</a:t>
            </a:r>
            <a:r>
              <a:rPr lang="en-US" sz="1600" dirty="0">
                <a:solidFill>
                  <a:srgbClr val="0000FF"/>
                </a:solidFill>
              </a:rPr>
              <a:t>()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{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        </a:t>
            </a:r>
            <a:r>
              <a:rPr lang="en-US" sz="1600" b="1" dirty="0">
                <a:solidFill>
                  <a:srgbClr val="0000FF"/>
                </a:solidFill>
              </a:rPr>
              <a:t>return </a:t>
            </a:r>
            <a:r>
              <a:rPr lang="en-US" sz="1600" dirty="0">
                <a:solidFill>
                  <a:srgbClr val="0000FF"/>
                </a:solidFill>
              </a:rPr>
              <a:t>$this-&gt;</a:t>
            </a:r>
            <a:r>
              <a:rPr lang="en-US" sz="1600" dirty="0" err="1">
                <a:solidFill>
                  <a:srgbClr val="0000FF"/>
                </a:solidFill>
              </a:rPr>
              <a:t>heartbeatPerSecond</a:t>
            </a:r>
            <a:r>
              <a:rPr lang="en-US" sz="1600" dirty="0">
                <a:solidFill>
                  <a:srgbClr val="0000FF"/>
                </a:solidFill>
              </a:rPr>
              <a:t> * 2</a:t>
            </a:r>
            <a:r>
              <a:rPr lang="en-US" sz="1600" dirty="0" smtClean="0">
                <a:solidFill>
                  <a:srgbClr val="0000FF"/>
                </a:solidFill>
              </a:rPr>
              <a:t>; // </a:t>
            </a:r>
            <a:r>
              <a:rPr lang="en-US" sz="1600" dirty="0" smtClean="0">
                <a:solidFill>
                  <a:srgbClr val="0000FF"/>
                </a:solidFill>
              </a:rPr>
              <a:t>Will return 200</a:t>
            </a: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}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}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dirty="0">
                <a:solidFill>
                  <a:srgbClr val="0000FF"/>
                </a:solidFill>
              </a:rPr>
              <a:t>$love = </a:t>
            </a:r>
            <a:r>
              <a:rPr lang="en-US" sz="1600" b="1" dirty="0">
                <a:solidFill>
                  <a:srgbClr val="0000FF"/>
                </a:solidFill>
              </a:rPr>
              <a:t>new </a:t>
            </a:r>
            <a:r>
              <a:rPr lang="en-US" sz="1600" dirty="0">
                <a:solidFill>
                  <a:srgbClr val="0000FF"/>
                </a:solidFill>
              </a:rPr>
              <a:t>Love();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b="1" dirty="0">
                <a:solidFill>
                  <a:srgbClr val="0000FF"/>
                </a:solidFill>
              </a:rPr>
              <a:t>echo </a:t>
            </a:r>
            <a:r>
              <a:rPr lang="en-US" sz="1600" dirty="0">
                <a:solidFill>
                  <a:srgbClr val="0000FF"/>
                </a:solidFill>
              </a:rPr>
              <a:t>$love-&gt;</a:t>
            </a:r>
            <a:r>
              <a:rPr lang="en-US" sz="1600" dirty="0" err="1">
                <a:solidFill>
                  <a:srgbClr val="0000FF"/>
                </a:solidFill>
              </a:rPr>
              <a:t>getHeartBeatPerSecond</a:t>
            </a:r>
            <a:r>
              <a:rPr lang="en-US" sz="1600" dirty="0">
                <a:solidFill>
                  <a:srgbClr val="0000FF"/>
                </a:solidFill>
              </a:rPr>
              <a:t>(); // Will echo 100</a:t>
            </a:r>
            <a:br>
              <a:rPr lang="en-US" sz="1600" dirty="0">
                <a:solidFill>
                  <a:srgbClr val="0000FF"/>
                </a:solidFill>
              </a:rPr>
            </a:br>
            <a:r>
              <a:rPr lang="en-US" sz="1600" b="1" dirty="0">
                <a:solidFill>
                  <a:srgbClr val="0000FF"/>
                </a:solidFill>
              </a:rPr>
              <a:t>echo </a:t>
            </a:r>
            <a:r>
              <a:rPr lang="en-US" sz="1600" dirty="0">
                <a:solidFill>
                  <a:srgbClr val="0000FF"/>
                </a:solidFill>
              </a:rPr>
              <a:t>$love-&gt;</a:t>
            </a:r>
            <a:r>
              <a:rPr lang="en-US" sz="1600" dirty="0" err="1">
                <a:solidFill>
                  <a:srgbClr val="0000FF"/>
                </a:solidFill>
              </a:rPr>
              <a:t>heartbeatPerSecond</a:t>
            </a:r>
            <a:r>
              <a:rPr lang="en-US" sz="1600" dirty="0">
                <a:solidFill>
                  <a:srgbClr val="0000FF"/>
                </a:solidFill>
              </a:rPr>
              <a:t>; // </a:t>
            </a:r>
            <a:r>
              <a:rPr lang="en-US" sz="1600" dirty="0" smtClean="0">
                <a:solidFill>
                  <a:srgbClr val="0000FF"/>
                </a:solidFill>
              </a:rPr>
              <a:t>Will echo 100</a:t>
            </a:r>
            <a:r>
              <a:rPr lang="en-US" sz="1600" dirty="0">
                <a:solidFill>
                  <a:srgbClr val="0000FF"/>
                </a:solidFill>
              </a:rPr>
              <a:t/>
            </a:r>
            <a:br>
              <a:rPr lang="en-US" sz="1600" dirty="0">
                <a:solidFill>
                  <a:srgbClr val="0000FF"/>
                </a:solidFill>
              </a:rPr>
            </a:br>
            <a:endParaRPr lang="fr-FR" sz="1600" dirty="0" smtClean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7318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Choosing the Right Visibility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pic>
        <p:nvPicPr>
          <p:cNvPr id="2" name="Content Placeholder 1" descr="right-visibil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3" r="-4703"/>
          <a:stretch>
            <a:fillRect/>
          </a:stretch>
        </p:blipFill>
        <p:spPr>
          <a:xfrm>
            <a:off x="250825" y="1600200"/>
            <a:ext cx="8713788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41117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PHP </a:t>
            </a:r>
            <a:r>
              <a:rPr dirty="0" smtClean="0"/>
              <a:t>Basics - Statements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dirty="0" smtClean="0">
                <a:ln>
                  <a:noFill/>
                </a:ln>
                <a:effectLst/>
                <a:ea typeface="MS PGothic" pitchFamily="34" charset="-128"/>
              </a:rPr>
              <a:t>Contents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Introduction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Object and Class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Inheritance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Encapsulation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Private/Protected/Public</a:t>
            </a:r>
            <a:endParaRPr lang="en-US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Introduction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4863" lvl="1" indent="-457200" eaLnBrk="1" hangingPunct="1">
              <a:lnSpc>
                <a:spcPct val="90000"/>
              </a:lnSpc>
              <a:tabLst>
                <a:tab pos="282575" algn="l"/>
              </a:tabLst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programming concept that treats functions and data as objects. </a:t>
            </a:r>
          </a:p>
          <a:p>
            <a:pPr marL="804863" lvl="1" indent="-457200" eaLnBrk="1" hangingPunct="1">
              <a:lnSpc>
                <a:spcPct val="90000"/>
              </a:lnSpc>
              <a:tabLst>
                <a:tab pos="282575" algn="l"/>
              </a:tabLst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programming methodology based on objects, instead of functions and procedures.</a:t>
            </a:r>
          </a:p>
          <a:p>
            <a:pPr marL="804863" lvl="1" indent="-457200" eaLnBrk="1" hangingPunct="1">
              <a:lnSpc>
                <a:spcPct val="90000"/>
              </a:lnSpc>
              <a:tabLst>
                <a:tab pos="282575" algn="l"/>
              </a:tabLst>
            </a:pPr>
            <a:endParaRPr lang="en-US" sz="2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4863" lvl="1" indent="-457200" eaLnBrk="1" hangingPunct="1">
              <a:lnSpc>
                <a:spcPct val="90000"/>
              </a:lnSpc>
              <a:tabLst>
                <a:tab pos="282575" algn="l"/>
              </a:tabLst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“I explain that procedural program is built around the "verbs" of the system, the things you want the system to do, whereas object-oriented programming is build about the "nouns," the things in the system, and what they are capable of.”</a:t>
            </a:r>
            <a:endParaRPr lang="en-US" sz="26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Object and Class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7663" lvl="1" indent="0" algn="ctr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r>
              <a:rPr lang="en-US" sz="2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CLASS</a:t>
            </a:r>
          </a:p>
          <a:p>
            <a:pPr marL="347663" lvl="1" indent="0" algn="ctr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endParaRPr lang="en-US" sz="26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04863" lvl="1" indent="-457200" eaLnBrk="1" hangingPunct="1">
              <a:lnSpc>
                <a:spcPct val="90000"/>
              </a:lnSpc>
              <a:tabLst>
                <a:tab pos="282575" algn="l"/>
              </a:tabLst>
            </a:pPr>
            <a:r>
              <a:rPr lang="en-US" sz="2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Class </a:t>
            </a: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is a "template"/"blueprint" that is used to create objects </a:t>
            </a:r>
          </a:p>
          <a:p>
            <a:pPr marL="804863" lvl="1" indent="-457200" eaLnBrk="1" hangingPunct="1">
              <a:lnSpc>
                <a:spcPct val="90000"/>
              </a:lnSpc>
              <a:tabLst>
                <a:tab pos="282575" algn="l"/>
              </a:tabLst>
            </a:pPr>
            <a:r>
              <a:rPr lang="en-US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Usually represents a noun, such as person, place or thing.</a:t>
            </a:r>
          </a:p>
          <a:p>
            <a:pPr marL="347663" lvl="1" indent="0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endParaRPr lang="en-US" sz="2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7663" lvl="1" indent="0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r>
              <a:rPr lang="en-US" sz="26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class Animal </a:t>
            </a:r>
          </a:p>
          <a:p>
            <a:pPr marL="347663" lvl="1" indent="0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r>
              <a:rPr lang="en-US" sz="26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marL="347663" lvl="1" indent="0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r>
              <a:rPr lang="en-US" sz="26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</a:p>
          <a:p>
            <a:pPr marL="347663" lvl="1" indent="0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r>
              <a:rPr lang="en-US" sz="26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endParaRPr lang="en-US" sz="2600" dirty="0" smtClean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5577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Object and Class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7713" lvl="2" indent="0" algn="ctr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OBJECT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747713" lvl="2" indent="0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090613" lvl="2" indent="-342900" eaLnBrk="1" hangingPunct="1">
              <a:lnSpc>
                <a:spcPct val="90000"/>
              </a:lnSpc>
              <a:tabLst>
                <a:tab pos="282575" algn="l"/>
              </a:tabLst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real world object is a material thing that can be seen and touched. </a:t>
            </a:r>
          </a:p>
          <a:p>
            <a:pPr marL="1090613" lvl="2" indent="-342900" eaLnBrk="1" hangingPunct="1">
              <a:lnSpc>
                <a:spcPct val="90000"/>
              </a:lnSpc>
              <a:tabLst>
                <a:tab pos="282575" algn="l"/>
              </a:tabLst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 OOP, object is a self-contained entity that consist of both data and procedures. </a:t>
            </a:r>
          </a:p>
          <a:p>
            <a:pPr marL="1090613" lvl="2" indent="-342900" eaLnBrk="1" hangingPunct="1">
              <a:lnSpc>
                <a:spcPct val="90000"/>
              </a:lnSpc>
              <a:tabLst>
                <a:tab pos="282575" algn="l"/>
              </a:tabLst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 instance of a class</a:t>
            </a:r>
          </a:p>
          <a:p>
            <a:pPr marL="747713" lvl="2" indent="0" algn="ctr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INSTANCE</a:t>
            </a:r>
          </a:p>
          <a:p>
            <a:pPr marL="1090613" lvl="2" indent="-342900" eaLnBrk="1" hangingPunct="1">
              <a:lnSpc>
                <a:spcPct val="90000"/>
              </a:lnSpc>
              <a:tabLst>
                <a:tab pos="282575" algn="l"/>
              </a:tabLst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case or occurrence of anything </a:t>
            </a:r>
          </a:p>
          <a:p>
            <a:pPr marL="1090613" lvl="2" indent="-342900" eaLnBrk="1" hangingPunct="1">
              <a:lnSpc>
                <a:spcPct val="90000"/>
              </a:lnSpc>
              <a:tabLst>
                <a:tab pos="282575" algn="l"/>
              </a:tabLst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single copy of an object, there might be one or several objects, but an instance is a specific copy, to which you can have a </a:t>
            </a: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reference</a:t>
            </a:r>
          </a:p>
          <a:p>
            <a:pPr marL="2576513" lvl="6" indent="0">
              <a:lnSpc>
                <a:spcPct val="90000"/>
              </a:lnSpc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$instance = new Animal();</a:t>
            </a:r>
          </a:p>
          <a:p>
            <a:pPr marL="2576513" lvl="6" indent="0">
              <a:lnSpc>
                <a:spcPct val="90000"/>
              </a:lnSpc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$dog = new Animal()</a:t>
            </a:r>
            <a:endParaRPr lang="en-US" sz="1800" dirty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747713" lvl="2" indent="0" eaLnBrk="1" hangingPunct="1">
              <a:lnSpc>
                <a:spcPct val="90000"/>
              </a:lnSpc>
              <a:buNone/>
              <a:tabLst>
                <a:tab pos="282575" algn="l"/>
              </a:tabLst>
            </a:pPr>
            <a:endParaRPr lang="en-US" sz="20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51958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/>
              <a:t>Inheritance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pic>
        <p:nvPicPr>
          <p:cNvPr id="2" name="Content Placeholder 1" descr="inherita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56" r="-89856"/>
          <a:stretch>
            <a:fillRect/>
          </a:stretch>
        </p:blipFill>
        <p:spPr>
          <a:xfrm>
            <a:off x="250825" y="1600200"/>
            <a:ext cx="9145588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Inheritance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9145016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Biology - the genetic characters transmitted from parents to offspring </a:t>
            </a:r>
          </a:p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OOP - provides reusability of codes. We can add additional codes to an existing class without modifying it.</a:t>
            </a:r>
          </a:p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Can be defined as the process of one object acquires the properties of another by making subclasses (parent-child relationship)</a:t>
            </a:r>
            <a:endParaRPr lang="en-US" sz="16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9734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Inheritance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9145016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57300" lvl="3" indent="0" eaLnBrk="1" hangingPunct="1">
              <a:buNone/>
            </a:pPr>
            <a:endParaRPr lang="en-US" sz="1800" b="1" dirty="0" smtClean="0">
              <a:solidFill>
                <a:srgbClr val="0000FF"/>
              </a:solidFill>
            </a:endParaRPr>
          </a:p>
          <a:p>
            <a:pPr marL="1257300" lvl="3" indent="0" eaLnBrk="1" hangingPunct="1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&lt;</a:t>
            </a:r>
            <a:r>
              <a:rPr lang="en-US" sz="1800" b="1" dirty="0">
                <a:solidFill>
                  <a:srgbClr val="0000FF"/>
                </a:solidFill>
              </a:rPr>
              <a:t>?</a:t>
            </a:r>
            <a:r>
              <a:rPr lang="en-US" sz="1800" b="1" dirty="0" err="1">
                <a:solidFill>
                  <a:srgbClr val="0000FF"/>
                </a:solidFill>
              </a:rPr>
              <a:t>php</a:t>
            </a:r>
            <a:r>
              <a:rPr lang="en-US" sz="1800" b="1" dirty="0">
                <a:solidFill>
                  <a:srgbClr val="0000FF"/>
                </a:solidFill>
              </a:rPr>
              <a:t/>
            </a:r>
            <a:br>
              <a:rPr lang="en-US" sz="1800" b="1" dirty="0">
                <a:solidFill>
                  <a:srgbClr val="0000FF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class </a:t>
            </a:r>
            <a:r>
              <a:rPr lang="en-US" sz="1800" dirty="0" err="1">
                <a:solidFill>
                  <a:srgbClr val="0000FF"/>
                </a:solidFill>
              </a:rPr>
              <a:t>SmartPhone</a:t>
            </a:r>
            <a:r>
              <a:rPr lang="en-US" sz="1800" dirty="0">
                <a:solidFill>
                  <a:srgbClr val="0000FF"/>
                </a:solidFill>
              </a:rPr>
              <a:t/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{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    // Some methods and properties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}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/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class </a:t>
            </a:r>
            <a:r>
              <a:rPr lang="en-US" sz="1800" dirty="0" err="1">
                <a:solidFill>
                  <a:srgbClr val="0000FF"/>
                </a:solidFill>
              </a:rPr>
              <a:t>AndroidSmartPhone</a:t>
            </a:r>
            <a:r>
              <a:rPr lang="en-US" sz="1800" dirty="0">
                <a:solidFill>
                  <a:srgbClr val="0000FF"/>
                </a:solidFill>
              </a:rPr>
              <a:t/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{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    // Some methods and properties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}</a:t>
            </a:r>
            <a:endParaRPr lang="en-US" sz="1800" dirty="0" smtClean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21496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Class Properties and Methods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pic>
        <p:nvPicPr>
          <p:cNvPr id="2" name="Content Placeholder 1" descr="properties-method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r="495"/>
          <a:stretch/>
        </p:blipFill>
        <p:spPr>
          <a:xfrm>
            <a:off x="3163888" y="1556792"/>
            <a:ext cx="598011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698500" y="1852083"/>
            <a:ext cx="1402948" cy="2788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Height 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Weight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Pass 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Dribble 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Shoot 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Rebound 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4326146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7203</TotalTime>
  <Words>514</Words>
  <Application>Microsoft Macintosh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Diseño predeterminado</vt:lpstr>
      <vt:lpstr>PowerPoint Presentation</vt:lpstr>
      <vt:lpstr>Contents</vt:lpstr>
      <vt:lpstr>Introduction</vt:lpstr>
      <vt:lpstr>Object and Class</vt:lpstr>
      <vt:lpstr>Object and Class</vt:lpstr>
      <vt:lpstr>Inheritance</vt:lpstr>
      <vt:lpstr>Inheritance</vt:lpstr>
      <vt:lpstr>Inheritance</vt:lpstr>
      <vt:lpstr>Class Properties and Methods</vt:lpstr>
      <vt:lpstr>Properties</vt:lpstr>
      <vt:lpstr>Methods</vt:lpstr>
      <vt:lpstr>Encapsulation</vt:lpstr>
      <vt:lpstr>Encapsulation</vt:lpstr>
      <vt:lpstr>Private</vt:lpstr>
      <vt:lpstr>Protected</vt:lpstr>
      <vt:lpstr>Public</vt:lpstr>
      <vt:lpstr>Choosing the Right Visibility</vt:lpstr>
      <vt:lpstr>PHP Basics - Statements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Tuan Duong</cp:lastModifiedBy>
  <cp:revision>1160</cp:revision>
  <dcterms:created xsi:type="dcterms:W3CDTF">2010-05-23T14:28:12Z</dcterms:created>
  <dcterms:modified xsi:type="dcterms:W3CDTF">2014-10-25T09:58:40Z</dcterms:modified>
</cp:coreProperties>
</file>