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4"/>
  </p:notesMasterIdLst>
  <p:sldIdLst>
    <p:sldId id="303" r:id="rId2"/>
    <p:sldId id="257" r:id="rId3"/>
    <p:sldId id="394" r:id="rId4"/>
    <p:sldId id="395" r:id="rId5"/>
    <p:sldId id="398" r:id="rId6"/>
    <p:sldId id="396" r:id="rId7"/>
    <p:sldId id="397" r:id="rId8"/>
    <p:sldId id="399" r:id="rId9"/>
    <p:sldId id="400" r:id="rId10"/>
    <p:sldId id="401" r:id="rId11"/>
    <p:sldId id="402" r:id="rId12"/>
    <p:sldId id="403" r:id="rId13"/>
    <p:sldId id="404" r:id="rId14"/>
    <p:sldId id="405" r:id="rId15"/>
    <p:sldId id="406" r:id="rId16"/>
    <p:sldId id="407" r:id="rId17"/>
    <p:sldId id="408" r:id="rId18"/>
    <p:sldId id="409" r:id="rId19"/>
    <p:sldId id="410" r:id="rId20"/>
    <p:sldId id="411" r:id="rId21"/>
    <p:sldId id="412" r:id="rId22"/>
    <p:sldId id="413" r:id="rId23"/>
    <p:sldId id="414" r:id="rId24"/>
    <p:sldId id="415" r:id="rId25"/>
    <p:sldId id="416" r:id="rId26"/>
    <p:sldId id="417" r:id="rId27"/>
    <p:sldId id="376" r:id="rId28"/>
    <p:sldId id="377" r:id="rId29"/>
    <p:sldId id="378" r:id="rId30"/>
    <p:sldId id="379" r:id="rId31"/>
    <p:sldId id="380" r:id="rId32"/>
    <p:sldId id="381" r:id="rId33"/>
    <p:sldId id="382" r:id="rId34"/>
    <p:sldId id="383" r:id="rId35"/>
    <p:sldId id="385" r:id="rId36"/>
    <p:sldId id="387" r:id="rId37"/>
    <p:sldId id="388" r:id="rId38"/>
    <p:sldId id="389" r:id="rId39"/>
    <p:sldId id="391" r:id="rId40"/>
    <p:sldId id="393" r:id="rId41"/>
    <p:sldId id="392" r:id="rId42"/>
    <p:sldId id="304"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p:restoredLeft sz="15620"/>
    <p:restoredTop sz="99785" autoAdjust="0"/>
  </p:normalViewPr>
  <p:slideViewPr>
    <p:cSldViewPr snapToGrid="0" snapToObjects="1">
      <p:cViewPr>
        <p:scale>
          <a:sx n="81" d="100"/>
          <a:sy n="81" d="100"/>
        </p:scale>
        <p:origin x="-2484" y="-8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7982B1-1171-AA41-AA9B-806DE5239081}" type="datetimeFigureOut">
              <a:rPr lang="en-US" smtClean="0"/>
              <a:pPr/>
              <a:t>8/9/2014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AADDA4-ADAD-6E44-B228-F7010F7A27C2}" type="slidenum">
              <a:rPr lang="en-US" smtClean="0"/>
              <a:pPr/>
              <a:t>‹#›</a:t>
            </a:fld>
            <a:endParaRPr lang="en-US"/>
          </a:p>
        </p:txBody>
      </p:sp>
    </p:spTree>
    <p:extLst>
      <p:ext uri="{BB962C8B-B14F-4D97-AF65-F5344CB8AC3E}">
        <p14:creationId xmlns:p14="http://schemas.microsoft.com/office/powerpoint/2010/main" xmlns="" val="27328891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choolacademy.telerik.com/" TargetMode="External"/><Relationship Id="rId13" Type="http://schemas.openxmlformats.org/officeDocument/2006/relationships/hyperlink" Target="http://codecourse.telerik.com/" TargetMode="External"/><Relationship Id="rId18" Type="http://schemas.openxmlformats.org/officeDocument/2006/relationships/hyperlink" Target="http://www.introprogramming.info/" TargetMode="External"/><Relationship Id="rId3" Type="http://schemas.openxmlformats.org/officeDocument/2006/relationships/hyperlink" Target="http://forums.academy.telerik.com/" TargetMode="External"/><Relationship Id="rId21" Type="http://schemas.openxmlformats.org/officeDocument/2006/relationships/hyperlink" Target="http://csharpfundamentals.telerik.com/" TargetMode="External"/><Relationship Id="rId7" Type="http://schemas.openxmlformats.org/officeDocument/2006/relationships/hyperlink" Target="http://html5course.telerik.com/" TargetMode="External"/><Relationship Id="rId12" Type="http://schemas.openxmlformats.org/officeDocument/2006/relationships/hyperlink" Target="http://www.nakov.com/" TargetMode="External"/><Relationship Id="rId17" Type="http://schemas.openxmlformats.org/officeDocument/2006/relationships/hyperlink" Target="http://mobiledevcourse.telerik.com/" TargetMode="External"/><Relationship Id="rId2" Type="http://schemas.openxmlformats.org/officeDocument/2006/relationships/image" Target="../media/image2.png"/><Relationship Id="rId16" Type="http://schemas.openxmlformats.org/officeDocument/2006/relationships/hyperlink" Target="http://academy.telerik.com/" TargetMode="External"/><Relationship Id="rId20" Type="http://schemas.openxmlformats.org/officeDocument/2006/relationships/hyperlink" Target="http://www.nikolay.it/" TargetMode="External"/><Relationship Id="rId1" Type="http://schemas.openxmlformats.org/officeDocument/2006/relationships/slideMaster" Target="../slideMasters/slideMaster1.xml"/><Relationship Id="rId6" Type="http://schemas.openxmlformats.org/officeDocument/2006/relationships/hyperlink" Target="http://seocourse.telerik.com/" TargetMode="External"/><Relationship Id="rId11" Type="http://schemas.openxmlformats.org/officeDocument/2006/relationships/hyperlink" Target="http://www.bgcoder.com/" TargetMode="External"/><Relationship Id="rId5" Type="http://schemas.openxmlformats.org/officeDocument/2006/relationships/hyperlink" Target="http://www.telerik-kids.com/" TargetMode="External"/><Relationship Id="rId15" Type="http://schemas.openxmlformats.org/officeDocument/2006/relationships/hyperlink" Target="http://aspnetcourse.telerik.com/" TargetMode="External"/><Relationship Id="rId10" Type="http://schemas.openxmlformats.org/officeDocument/2006/relationships/hyperlink" Target="http://clouddevcourse.telerik.com/" TargetMode="External"/><Relationship Id="rId19" Type="http://schemas.openxmlformats.org/officeDocument/2006/relationships/hyperlink" Target="http://www.minkov.it/" TargetMode="External"/><Relationship Id="rId4" Type="http://schemas.openxmlformats.org/officeDocument/2006/relationships/hyperlink" Target="http://kursove-uroci-knigi-obuchenie-programirane-web-design-csharp.info/" TargetMode="External"/><Relationship Id="rId9" Type="http://schemas.openxmlformats.org/officeDocument/2006/relationships/hyperlink" Target="http://mvccourse.telerik.com/" TargetMode="External"/><Relationship Id="rId14" Type="http://schemas.openxmlformats.org/officeDocument/2006/relationships/hyperlink" Target="http://algoacademy.telerik.com/"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pPr/>
              <a:t>8/9/2014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pPr/>
              <a:t>8/9/2014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pPr/>
              <a:t>8/9/2014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estions Slide">
    <p:spTree>
      <p:nvGrpSpPr>
        <p:cNvPr id="1" name=""/>
        <p:cNvGrpSpPr/>
        <p:nvPr/>
      </p:nvGrpSpPr>
      <p:grpSpPr>
        <a:xfrm>
          <a:off x="0" y="0"/>
          <a:ext cx="0" cy="0"/>
          <a:chOff x="0" y="0"/>
          <a:chExt cx="0" cy="0"/>
        </a:xfrm>
      </p:grpSpPr>
      <p:pic>
        <p:nvPicPr>
          <p:cNvPr id="86"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grpSp>
        <p:nvGrpSpPr>
          <p:cNvPr id="2" name="Group 3"/>
          <p:cNvGrpSpPr/>
          <p:nvPr/>
        </p:nvGrpSpPr>
        <p:grpSpPr>
          <a:xfrm>
            <a:off x="130434" y="6373882"/>
            <a:ext cx="1816798" cy="331718"/>
            <a:chOff x="1236228" y="1523999"/>
            <a:chExt cx="4351212" cy="3261410"/>
          </a:xfrm>
          <a:noFill/>
        </p:grpSpPr>
        <p:sp>
          <p:nvSpPr>
            <p:cNvPr id="5" name="TextBox 4">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форум програмиране, форум уеб дизайн</a:t>
              </a:r>
              <a:endParaRPr lang="bg-BG" sz="200" noProof="1">
                <a:ln w="0">
                  <a:noFill/>
                </a:ln>
                <a:solidFill>
                  <a:schemeClr val="bg1"/>
                </a:solidFill>
                <a:ea typeface="+mn-ea"/>
              </a:endParaRPr>
            </a:p>
          </p:txBody>
        </p:sp>
        <p:sp>
          <p:nvSpPr>
            <p:cNvPr id="6" name="TextBox 5">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ea typeface="+mn-ea"/>
                </a:rPr>
                <a:t>курсове и уроци по програмиране, уеб дизайн – безплатно</a:t>
              </a:r>
            </a:p>
          </p:txBody>
        </p:sp>
        <p:sp>
          <p:nvSpPr>
            <p:cNvPr id="8" name="TextBox 7">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ea typeface="+mn-ea"/>
                </a:rPr>
                <a:t>програмиране за деца – безплатни курсове и уроци</a:t>
              </a:r>
            </a:p>
          </p:txBody>
        </p:sp>
        <p:sp>
          <p:nvSpPr>
            <p:cNvPr id="9" name="TextBox 8">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безплатен SEO курс - оптимизация за търсачки</a:t>
              </a:r>
              <a:endParaRPr lang="bg-BG" sz="200" noProof="1">
                <a:ln w="0">
                  <a:noFill/>
                </a:ln>
                <a:solidFill>
                  <a:schemeClr val="bg1"/>
                </a:solidFill>
                <a:ea typeface="+mn-ea"/>
              </a:endParaRPr>
            </a:p>
          </p:txBody>
        </p:sp>
        <p:sp>
          <p:nvSpPr>
            <p:cNvPr id="10" name="TextBox 9">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уроци по уеб дизайн, HTML, CSS, JavaScript, Photoshop</a:t>
              </a:r>
              <a:endParaRPr lang="bg-BG" sz="200" noProof="1">
                <a:ln w="0">
                  <a:noFill/>
                </a:ln>
                <a:solidFill>
                  <a:schemeClr val="bg1"/>
                </a:solidFill>
                <a:ea typeface="+mn-ea"/>
              </a:endParaRPr>
            </a:p>
          </p:txBody>
        </p:sp>
        <p:sp>
          <p:nvSpPr>
            <p:cNvPr id="11" name="TextBox 10">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ea typeface="+mn-ea"/>
                </a:rPr>
                <a:t>уроци по програмиране и уеб дизайн за ученици</a:t>
              </a:r>
            </a:p>
          </p:txBody>
        </p:sp>
        <p:sp>
          <p:nvSpPr>
            <p:cNvPr id="12" name="TextBox 11">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MVC курс – HTML, SQL, C#, .NET, ASP.NET MVC</a:t>
              </a:r>
              <a:endParaRPr lang="bg-BG" sz="200" noProof="1">
                <a:ln w="0">
                  <a:noFill/>
                </a:ln>
                <a:solidFill>
                  <a:schemeClr val="bg1"/>
                </a:solidFill>
                <a:ea typeface="+mn-ea"/>
              </a:endParaRPr>
            </a:p>
          </p:txBody>
        </p:sp>
        <p:sp>
          <p:nvSpPr>
            <p:cNvPr id="13" name="TextBox 12">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"Разработка на софтуер в cloud среда"</a:t>
              </a:r>
            </a:p>
          </p:txBody>
        </p:sp>
        <p:sp>
          <p:nvSpPr>
            <p:cNvPr id="14" name="TextBox 13">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BG Coder - онлайн състезателна система - online judge</a:t>
              </a:r>
              <a:endParaRPr lang="bg-BG" sz="200" noProof="1">
                <a:ln w="0">
                  <a:noFill/>
                </a:ln>
                <a:solidFill>
                  <a:schemeClr val="bg1"/>
                </a:solidFill>
                <a:ea typeface="+mn-ea"/>
              </a:endParaRPr>
            </a:p>
          </p:txBody>
        </p:sp>
        <p:sp>
          <p:nvSpPr>
            <p:cNvPr id="15" name="TextBox 14">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курсове и уроци по програмиране, книги – безплатно от Наков</a:t>
              </a:r>
              <a:endParaRPr lang="bg-BG" sz="200" noProof="1">
                <a:ln w="0">
                  <a:noFill/>
                </a:ln>
                <a:solidFill>
                  <a:schemeClr val="bg1"/>
                </a:solidFill>
                <a:ea typeface="+mn-ea"/>
              </a:endParaRPr>
            </a:p>
          </p:txBody>
        </p:sp>
        <p:sp>
          <p:nvSpPr>
            <p:cNvPr id="16" name="TextBox 15">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"Качествен програмен код"</a:t>
              </a:r>
            </a:p>
          </p:txBody>
        </p:sp>
        <p:sp>
          <p:nvSpPr>
            <p:cNvPr id="17" name="TextBox 16">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алго академия – състезателно програмиране, състезания</a:t>
              </a:r>
              <a:endParaRPr lang="bg-BG" sz="200" noProof="1">
                <a:ln w="0">
                  <a:noFill/>
                </a:ln>
                <a:solidFill>
                  <a:schemeClr val="bg1"/>
                </a:solidFill>
                <a:ea typeface="+mn-ea"/>
              </a:endParaRPr>
            </a:p>
          </p:txBody>
        </p:sp>
        <p:sp>
          <p:nvSpPr>
            <p:cNvPr id="18" name="TextBox 17">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курс - уеб програмиране, бази данни, C#, .NET, ASP.NET</a:t>
              </a:r>
              <a:endParaRPr lang="bg-BG" sz="200" noProof="1">
                <a:ln w="0">
                  <a:noFill/>
                </a:ln>
                <a:solidFill>
                  <a:schemeClr val="bg1"/>
                </a:solidFill>
                <a:ea typeface="+mn-ea"/>
              </a:endParaRPr>
            </a:p>
          </p:txBody>
        </p:sp>
        <p:sp>
          <p:nvSpPr>
            <p:cNvPr id="19" name="TextBox 18">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ea typeface="+mn-ea"/>
                </a:rPr>
                <a:t>курсове и уроци по програмиране – Телерик академия</a:t>
              </a:r>
              <a:endParaRPr lang="bg-BG" sz="200" noProof="1">
                <a:ln w="0">
                  <a:noFill/>
                </a:ln>
                <a:solidFill>
                  <a:schemeClr val="bg1"/>
                </a:solidFill>
                <a:ea typeface="+mn-ea"/>
              </a:endParaRPr>
            </a:p>
          </p:txBody>
        </p:sp>
        <p:sp>
          <p:nvSpPr>
            <p:cNvPr id="20" name="TextBox 19">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 мобилни приложения с iPhone, Android, WP7, PhoneGap</a:t>
              </a:r>
              <a:endParaRPr lang="bg-BG" sz="200" noProof="1">
                <a:ln w="0">
                  <a:noFill/>
                </a:ln>
                <a:solidFill>
                  <a:schemeClr val="bg1"/>
                </a:solidFill>
                <a:ea typeface="+mn-ea"/>
              </a:endParaRPr>
            </a:p>
          </p:txBody>
        </p:sp>
        <p:sp>
          <p:nvSpPr>
            <p:cNvPr id="21" name="TextBox 20">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ea typeface="+mn-ea"/>
                </a:rPr>
                <a:t>free C# book, безплатна книга C#, книга Java, книга C#</a:t>
              </a:r>
            </a:p>
          </p:txBody>
        </p:sp>
        <p:sp>
          <p:nvSpPr>
            <p:cNvPr id="22" name="TextBox 21">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Дончо Минков - сайт за програмиране</a:t>
              </a:r>
              <a:endParaRPr lang="bg-BG" sz="200" noProof="1">
                <a:ln w="0">
                  <a:noFill/>
                </a:ln>
                <a:solidFill>
                  <a:schemeClr val="bg1"/>
                </a:solidFill>
                <a:ea typeface="+mn-ea"/>
              </a:endParaRPr>
            </a:p>
          </p:txBody>
        </p:sp>
        <p:sp>
          <p:nvSpPr>
            <p:cNvPr id="23" name="TextBox 22">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ea typeface="+mn-ea"/>
                </a:rPr>
                <a:t>Николай Костов - блог за програмиране</a:t>
              </a:r>
            </a:p>
          </p:txBody>
        </p:sp>
        <p:sp>
          <p:nvSpPr>
            <p:cNvPr id="24" name="TextBox 23">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C# курс, програмиране, безплатно</a:t>
              </a:r>
              <a:endParaRPr lang="bg-BG" sz="200" noProof="1">
                <a:ln w="0">
                  <a:noFill/>
                </a:ln>
                <a:solidFill>
                  <a:schemeClr val="bg1"/>
                </a:solidFill>
                <a:ea typeface="+mn-ea"/>
              </a:endParaRPr>
            </a:p>
          </p:txBody>
        </p:sp>
      </p:grpSp>
      <p:sp>
        <p:nvSpPr>
          <p:cNvPr id="25" name="TextBox 24">
            <a:hlinkClick r:id="rId3" tooltip="Форум за програмиране и уеб дизайн - дискусии, съвети, въпроси и отговори @ Софтуерна академия на Телерик"/>
          </p:cNvPr>
          <p:cNvSpPr txBox="1"/>
          <p:nvPr/>
        </p:nvSpPr>
        <p:spPr>
          <a:xfrm rot="12041701" flipH="1">
            <a:off x="7472363" y="3840163"/>
            <a:ext cx="889000" cy="1570037"/>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ea typeface="+mn-ea"/>
              </a:rPr>
              <a:t>?</a:t>
            </a:r>
          </a:p>
        </p:txBody>
      </p:sp>
      <p:sp>
        <p:nvSpPr>
          <p:cNvPr id="26" name="TextBox 25">
            <a:hlinkClick r:id="rId5"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ea typeface="+mn-ea"/>
              </a:rPr>
              <a:t>?</a:t>
            </a:r>
          </a:p>
        </p:txBody>
      </p:sp>
      <p:sp>
        <p:nvSpPr>
          <p:cNvPr id="27" name="TextBox 26">
            <a:hlinkClick r:id="rId6"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ea typeface="+mn-ea"/>
              </a:rPr>
              <a:t>?</a:t>
            </a:r>
          </a:p>
        </p:txBody>
      </p:sp>
      <p:sp>
        <p:nvSpPr>
          <p:cNvPr id="28" name="TextBox 27">
            <a:hlinkClick r:id="rId7"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a typeface="+mn-ea"/>
              </a:rPr>
              <a:t>?</a:t>
            </a:r>
          </a:p>
        </p:txBody>
      </p:sp>
      <p:sp>
        <p:nvSpPr>
          <p:cNvPr id="30" name="TextBox 29">
            <a:hlinkClick r:id="rId8"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ea typeface="+mn-ea"/>
              </a:rPr>
              <a:t>?</a:t>
            </a:r>
          </a:p>
        </p:txBody>
      </p:sp>
      <p:sp>
        <p:nvSpPr>
          <p:cNvPr id="31" name="TextBox 30">
            <a:hlinkClick r:id="rId9"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ea typeface="+mn-ea"/>
              </a:rPr>
              <a:t>?</a:t>
            </a:r>
          </a:p>
        </p:txBody>
      </p:sp>
      <p:sp>
        <p:nvSpPr>
          <p:cNvPr id="32" name="TextBox 31">
            <a:hlinkClick r:id="rId10"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33" name="TextBox 32">
            <a:hlinkClick r:id="rId11"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ea typeface="+mn-ea"/>
              </a:rPr>
              <a:t>?</a:t>
            </a:r>
          </a:p>
        </p:txBody>
      </p:sp>
      <p:sp>
        <p:nvSpPr>
          <p:cNvPr id="34" name="TextBox 33">
            <a:hlinkClick r:id="rId12"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ea typeface="+mn-ea"/>
              </a:rPr>
              <a:t>?</a:t>
            </a:r>
          </a:p>
        </p:txBody>
      </p:sp>
      <p:sp>
        <p:nvSpPr>
          <p:cNvPr id="35" name="TextBox 34">
            <a:hlinkClick r:id="rId13" tooltip="Безплатен курс &quot;Качествен програмен код&quot;"/>
          </p:cNvPr>
          <p:cNvSpPr txBox="1"/>
          <p:nvPr/>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36" name="TextBox 3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t>
            </a:r>
          </a:p>
        </p:txBody>
      </p:sp>
      <p:sp>
        <p:nvSpPr>
          <p:cNvPr id="37" name="TextBox 36">
            <a:hlinkClick r:id="rId15"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ea typeface="+mn-ea"/>
              </a:rPr>
              <a:t>?</a:t>
            </a:r>
          </a:p>
        </p:txBody>
      </p:sp>
      <p:sp>
        <p:nvSpPr>
          <p:cNvPr id="38" name="TextBox 37">
            <a:hlinkClick r:id="rId16"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ea typeface="+mn-ea"/>
              </a:rPr>
              <a:t>?</a:t>
            </a:r>
          </a:p>
        </p:txBody>
      </p:sp>
      <p:sp>
        <p:nvSpPr>
          <p:cNvPr id="39" name="TextBox 38">
            <a:hlinkClick r:id="rId17"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endParaRPr>
          </a:p>
        </p:txBody>
      </p:sp>
      <p:sp>
        <p:nvSpPr>
          <p:cNvPr id="40" name="TextBox 39">
            <a:hlinkClick r:id="rId18"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a typeface="+mn-ea"/>
              </a:rPr>
              <a:t>?</a:t>
            </a:r>
          </a:p>
        </p:txBody>
      </p:sp>
      <p:sp>
        <p:nvSpPr>
          <p:cNvPr id="41" name="TextBox 40">
            <a:hlinkClick r:id="rId19" tooltip="Дончо Минков - сайт за програмиране"/>
          </p:cNvPr>
          <p:cNvSpPr txBox="1"/>
          <p:nvPr/>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42" name="TextBox 41">
            <a:hlinkClick r:id="rId20" tooltip="Николай Костов - блог за програмиране"/>
          </p:cNvPr>
          <p:cNvSpPr txBox="1"/>
          <p:nvPr/>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ea typeface="+mn-ea"/>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a typeface="+mn-ea"/>
            </a:endParaRPr>
          </a:p>
        </p:txBody>
      </p:sp>
      <p:sp>
        <p:nvSpPr>
          <p:cNvPr id="43" name="TextBox 42">
            <a:hlinkClick r:id="rId21"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44" name="Rectangle 43"/>
          <p:cNvSpPr/>
          <p:nvPr/>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ea typeface="+mn-ea"/>
              </a:rPr>
              <a:t>Questions?</a:t>
            </a:r>
          </a:p>
        </p:txBody>
      </p:sp>
      <p:sp>
        <p:nvSpPr>
          <p:cNvPr id="45" name="TextBox 4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ea typeface="+mn-ea"/>
              </a:rPr>
              <a:t>?</a:t>
            </a:r>
          </a:p>
        </p:txBody>
      </p:sp>
      <p:grpSp>
        <p:nvGrpSpPr>
          <p:cNvPr id="3" name="Group 45"/>
          <p:cNvGrpSpPr/>
          <p:nvPr/>
        </p:nvGrpSpPr>
        <p:grpSpPr>
          <a:xfrm>
            <a:off x="130434" y="6373882"/>
            <a:ext cx="1816798" cy="331718"/>
            <a:chOff x="1236228" y="1523999"/>
            <a:chExt cx="4351212" cy="3261410"/>
          </a:xfrm>
          <a:noFill/>
        </p:grpSpPr>
        <p:sp>
          <p:nvSpPr>
            <p:cNvPr id="47" name="TextBox 46">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форум програмиране, форум уеб дизайн</a:t>
              </a:r>
              <a:endParaRPr lang="bg-BG" sz="200" noProof="1">
                <a:ln w="0">
                  <a:noFill/>
                </a:ln>
                <a:solidFill>
                  <a:schemeClr val="bg1"/>
                </a:solidFill>
                <a:ea typeface="+mn-ea"/>
              </a:endParaRPr>
            </a:p>
          </p:txBody>
        </p:sp>
        <p:sp>
          <p:nvSpPr>
            <p:cNvPr id="48" name="TextBox 47">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ea typeface="+mn-ea"/>
                </a:rPr>
                <a:t>курсове и уроци по програмиране, уеб дизайн – безплатно</a:t>
              </a:r>
            </a:p>
          </p:txBody>
        </p:sp>
        <p:sp>
          <p:nvSpPr>
            <p:cNvPr id="49" name="TextBox 48">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ea typeface="+mn-ea"/>
                </a:rPr>
                <a:t>програмиране за деца – безплатни курсове и уроци</a:t>
              </a:r>
            </a:p>
          </p:txBody>
        </p:sp>
        <p:sp>
          <p:nvSpPr>
            <p:cNvPr id="50" name="TextBox 49">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безплатен SEO курс - оптимизация за търсачки</a:t>
              </a:r>
              <a:endParaRPr lang="bg-BG" sz="200" noProof="1">
                <a:ln w="0">
                  <a:noFill/>
                </a:ln>
                <a:solidFill>
                  <a:schemeClr val="bg1"/>
                </a:solidFill>
                <a:ea typeface="+mn-ea"/>
              </a:endParaRPr>
            </a:p>
          </p:txBody>
        </p:sp>
        <p:sp>
          <p:nvSpPr>
            <p:cNvPr id="51" name="TextBox 50">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уроци по уеб дизайн, HTML, CSS, JavaScript, Photoshop</a:t>
              </a:r>
              <a:endParaRPr lang="bg-BG" sz="200" noProof="1">
                <a:ln w="0">
                  <a:noFill/>
                </a:ln>
                <a:solidFill>
                  <a:schemeClr val="bg1"/>
                </a:solidFill>
                <a:ea typeface="+mn-ea"/>
              </a:endParaRPr>
            </a:p>
          </p:txBody>
        </p:sp>
        <p:sp>
          <p:nvSpPr>
            <p:cNvPr id="52" name="TextBox 51">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ea typeface="+mn-ea"/>
                </a:rPr>
                <a:t>уроци по програмиране и уеб дизайн за ученици</a:t>
              </a:r>
            </a:p>
          </p:txBody>
        </p:sp>
        <p:sp>
          <p:nvSpPr>
            <p:cNvPr id="53" name="TextBox 52">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MVC курс – HTML, SQL, C#, .NET, ASP.NET MVC</a:t>
              </a:r>
              <a:endParaRPr lang="bg-BG" sz="200" noProof="1">
                <a:ln w="0">
                  <a:noFill/>
                </a:ln>
                <a:solidFill>
                  <a:schemeClr val="bg1"/>
                </a:solidFill>
                <a:ea typeface="+mn-ea"/>
              </a:endParaRPr>
            </a:p>
          </p:txBody>
        </p:sp>
        <p:sp>
          <p:nvSpPr>
            <p:cNvPr id="54" name="TextBox 53">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"Разработка на софтуер в cloud среда"</a:t>
              </a:r>
            </a:p>
          </p:txBody>
        </p:sp>
        <p:sp>
          <p:nvSpPr>
            <p:cNvPr id="55" name="TextBox 54">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BG Coder - онлайн състезателна система - online judge</a:t>
              </a:r>
              <a:endParaRPr lang="bg-BG" sz="200" noProof="1">
                <a:ln w="0">
                  <a:noFill/>
                </a:ln>
                <a:solidFill>
                  <a:schemeClr val="bg1"/>
                </a:solidFill>
                <a:ea typeface="+mn-ea"/>
              </a:endParaRPr>
            </a:p>
          </p:txBody>
        </p:sp>
        <p:sp>
          <p:nvSpPr>
            <p:cNvPr id="56" name="TextBox 55">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курсове и уроци по програмиране, книги – безплатно от Наков</a:t>
              </a:r>
              <a:endParaRPr lang="bg-BG" sz="200" noProof="1">
                <a:ln w="0">
                  <a:noFill/>
                </a:ln>
                <a:solidFill>
                  <a:schemeClr val="bg1"/>
                </a:solidFill>
                <a:ea typeface="+mn-ea"/>
              </a:endParaRPr>
            </a:p>
          </p:txBody>
        </p:sp>
        <p:sp>
          <p:nvSpPr>
            <p:cNvPr id="57" name="TextBox 56">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"Качествен програмен код"</a:t>
              </a:r>
            </a:p>
          </p:txBody>
        </p:sp>
        <p:sp>
          <p:nvSpPr>
            <p:cNvPr id="58" name="TextBox 57">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алго академия – състезателно програмиране, състезания</a:t>
              </a:r>
              <a:endParaRPr lang="bg-BG" sz="200" noProof="1">
                <a:ln w="0">
                  <a:noFill/>
                </a:ln>
                <a:solidFill>
                  <a:schemeClr val="bg1"/>
                </a:solidFill>
                <a:ea typeface="+mn-ea"/>
              </a:endParaRPr>
            </a:p>
          </p:txBody>
        </p:sp>
        <p:sp>
          <p:nvSpPr>
            <p:cNvPr id="59" name="TextBox 58">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курс - уеб програмиране, бази данни, C#, .NET, ASP.NET</a:t>
              </a:r>
              <a:endParaRPr lang="bg-BG" sz="200" noProof="1">
                <a:ln w="0">
                  <a:noFill/>
                </a:ln>
                <a:solidFill>
                  <a:schemeClr val="bg1"/>
                </a:solidFill>
                <a:ea typeface="+mn-ea"/>
              </a:endParaRPr>
            </a:p>
          </p:txBody>
        </p:sp>
        <p:sp>
          <p:nvSpPr>
            <p:cNvPr id="60" name="TextBox 59">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ea typeface="+mn-ea"/>
                </a:rPr>
                <a:t>курсове и уроци по програмиране – Телерик академия</a:t>
              </a:r>
              <a:endParaRPr lang="bg-BG" sz="200" noProof="1">
                <a:ln w="0">
                  <a:noFill/>
                </a:ln>
                <a:solidFill>
                  <a:schemeClr val="bg1"/>
                </a:solidFill>
                <a:ea typeface="+mn-ea"/>
              </a:endParaRPr>
            </a:p>
          </p:txBody>
        </p:sp>
        <p:sp>
          <p:nvSpPr>
            <p:cNvPr id="61" name="TextBox 60">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 мобилни приложения с iPhone, Android, WP7, PhoneGap</a:t>
              </a:r>
              <a:endParaRPr lang="bg-BG" sz="200" noProof="1">
                <a:ln w="0">
                  <a:noFill/>
                </a:ln>
                <a:solidFill>
                  <a:schemeClr val="bg1"/>
                </a:solidFill>
                <a:ea typeface="+mn-ea"/>
              </a:endParaRPr>
            </a:p>
          </p:txBody>
        </p:sp>
        <p:sp>
          <p:nvSpPr>
            <p:cNvPr id="62" name="TextBox 61">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ea typeface="+mn-ea"/>
                </a:rPr>
                <a:t>free C# book, безплатна книга C#, книга Java, книга C#</a:t>
              </a:r>
            </a:p>
          </p:txBody>
        </p:sp>
        <p:sp>
          <p:nvSpPr>
            <p:cNvPr id="63" name="TextBox 62">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Дончо Минков - сайт за програмиране</a:t>
              </a:r>
              <a:endParaRPr lang="bg-BG" sz="200" noProof="1">
                <a:ln w="0">
                  <a:noFill/>
                </a:ln>
                <a:solidFill>
                  <a:schemeClr val="bg1"/>
                </a:solidFill>
                <a:ea typeface="+mn-ea"/>
              </a:endParaRPr>
            </a:p>
          </p:txBody>
        </p:sp>
        <p:sp>
          <p:nvSpPr>
            <p:cNvPr id="64" name="TextBox 63">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ea typeface="+mn-ea"/>
                </a:rPr>
                <a:t>Николай Костов - блог за програмиране</a:t>
              </a:r>
            </a:p>
          </p:txBody>
        </p:sp>
        <p:sp>
          <p:nvSpPr>
            <p:cNvPr id="65" name="TextBox 64">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C# курс, програмиране, безплатно</a:t>
              </a:r>
              <a:endParaRPr lang="bg-BG" sz="200" noProof="1">
                <a:ln w="0">
                  <a:noFill/>
                </a:ln>
                <a:solidFill>
                  <a:schemeClr val="bg1"/>
                </a:solidFill>
                <a:ea typeface="+mn-ea"/>
              </a:endParaRPr>
            </a:p>
          </p:txBody>
        </p:sp>
      </p:grpSp>
      <p:sp>
        <p:nvSpPr>
          <p:cNvPr id="66" name="TextBox 65">
            <a:hlinkClick r:id="rId3"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ea typeface="+mn-ea"/>
              </a:rPr>
              <a:t>?</a:t>
            </a:r>
          </a:p>
        </p:txBody>
      </p:sp>
      <p:sp>
        <p:nvSpPr>
          <p:cNvPr id="67" name="TextBox 66">
            <a:hlinkClick r:id="rId5"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ea typeface="+mn-ea"/>
              </a:rPr>
              <a:t>?</a:t>
            </a:r>
          </a:p>
        </p:txBody>
      </p:sp>
      <p:sp>
        <p:nvSpPr>
          <p:cNvPr id="68" name="TextBox 67">
            <a:hlinkClick r:id="rId6"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ea typeface="+mn-ea"/>
              </a:rPr>
              <a:t>?</a:t>
            </a:r>
          </a:p>
        </p:txBody>
      </p:sp>
      <p:sp>
        <p:nvSpPr>
          <p:cNvPr id="69" name="TextBox 68">
            <a:hlinkClick r:id="rId7"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a typeface="+mn-ea"/>
              </a:rPr>
              <a:t>?</a:t>
            </a:r>
          </a:p>
        </p:txBody>
      </p:sp>
      <p:sp>
        <p:nvSpPr>
          <p:cNvPr id="70" name="TextBox 69">
            <a:hlinkClick r:id="rId8"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ea typeface="+mn-ea"/>
              </a:rPr>
              <a:t>?</a:t>
            </a:r>
          </a:p>
        </p:txBody>
      </p:sp>
      <p:sp>
        <p:nvSpPr>
          <p:cNvPr id="71" name="TextBox 70">
            <a:hlinkClick r:id="rId9"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ea typeface="+mn-ea"/>
              </a:rPr>
              <a:t>?</a:t>
            </a:r>
          </a:p>
        </p:txBody>
      </p:sp>
      <p:sp>
        <p:nvSpPr>
          <p:cNvPr id="72" name="TextBox 71">
            <a:hlinkClick r:id="rId10"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73" name="TextBox 72">
            <a:hlinkClick r:id="rId11"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ea typeface="+mn-ea"/>
              </a:rPr>
              <a:t>?</a:t>
            </a:r>
          </a:p>
        </p:txBody>
      </p:sp>
      <p:sp>
        <p:nvSpPr>
          <p:cNvPr id="74" name="TextBox 73">
            <a:hlinkClick r:id="rId12"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ea typeface="+mn-ea"/>
              </a:rPr>
              <a:t>?</a:t>
            </a:r>
          </a:p>
        </p:txBody>
      </p:sp>
      <p:sp>
        <p:nvSpPr>
          <p:cNvPr id="75" name="TextBox 74">
            <a:hlinkClick r:id="rId13" tooltip="Безплатен курс &quot;Качествен програмен код&quot;"/>
          </p:cNvPr>
          <p:cNvSpPr txBox="1"/>
          <p:nvPr/>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76" name="TextBox 7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t>
            </a:r>
          </a:p>
        </p:txBody>
      </p:sp>
      <p:sp>
        <p:nvSpPr>
          <p:cNvPr id="77" name="TextBox 76">
            <a:hlinkClick r:id="rId15"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ea typeface="+mn-ea"/>
              </a:rPr>
              <a:t>?</a:t>
            </a:r>
          </a:p>
        </p:txBody>
      </p:sp>
      <p:sp>
        <p:nvSpPr>
          <p:cNvPr id="78" name="TextBox 77">
            <a:hlinkClick r:id="rId16"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ea typeface="+mn-ea"/>
              </a:rPr>
              <a:t>?</a:t>
            </a:r>
          </a:p>
        </p:txBody>
      </p:sp>
      <p:sp>
        <p:nvSpPr>
          <p:cNvPr id="79" name="TextBox 78">
            <a:hlinkClick r:id="rId17"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endParaRPr>
          </a:p>
        </p:txBody>
      </p:sp>
      <p:sp>
        <p:nvSpPr>
          <p:cNvPr id="80" name="TextBox 79">
            <a:hlinkClick r:id="rId18"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a typeface="+mn-ea"/>
              </a:rPr>
              <a:t>?</a:t>
            </a:r>
          </a:p>
        </p:txBody>
      </p:sp>
      <p:sp>
        <p:nvSpPr>
          <p:cNvPr id="81" name="TextBox 80">
            <a:hlinkClick r:id="rId19" tooltip="Дончо Минков - сайт за програмиране"/>
          </p:cNvPr>
          <p:cNvSpPr txBox="1"/>
          <p:nvPr/>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82" name="TextBox 81">
            <a:hlinkClick r:id="rId20" tooltip="Николай Костов - блог за програмиране"/>
          </p:cNvPr>
          <p:cNvSpPr txBox="1"/>
          <p:nvPr/>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ea typeface="+mn-ea"/>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a typeface="+mn-ea"/>
            </a:endParaRPr>
          </a:p>
        </p:txBody>
      </p:sp>
      <p:sp>
        <p:nvSpPr>
          <p:cNvPr id="83" name="TextBox 82">
            <a:hlinkClick r:id="rId21"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84" name="Rectangle 83"/>
          <p:cNvSpPr/>
          <p:nvPr/>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ea typeface="+mn-ea"/>
              </a:rPr>
              <a:t>Questions?</a:t>
            </a:r>
          </a:p>
        </p:txBody>
      </p:sp>
      <p:sp>
        <p:nvSpPr>
          <p:cNvPr id="85" name="TextBox 8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ea typeface="+mn-ea"/>
              </a:rPr>
              <a:t>?</a:t>
            </a:r>
          </a:p>
        </p:txBody>
      </p:sp>
      <p:sp>
        <p:nvSpPr>
          <p:cNvPr id="7" name="Title 1"/>
          <p:cNvSpPr>
            <a:spLocks noGrp="1"/>
          </p:cNvSpPr>
          <p:nvPr>
            <p:ph type="title"/>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smtClean="0"/>
              <a:t>Click to edit Master title style</a:t>
            </a:r>
            <a:endParaRPr lang="en-US" dirty="0"/>
          </a:p>
        </p:txBody>
      </p:sp>
      <p:sp>
        <p:nvSpPr>
          <p:cNvPr id="29" name="Text Placeholder 29"/>
          <p:cNvSpPr>
            <a:spLocks noGrp="1"/>
          </p:cNvSpPr>
          <p:nvPr>
            <p:ph type="body" sz="quarter" idx="10"/>
          </p:nvPr>
        </p:nvSpPr>
        <p:spPr>
          <a:xfrm>
            <a:off x="6807131" y="6400800"/>
            <a:ext cx="2218556" cy="369332"/>
          </a:xfrm>
          <a:prstGeom prst="rect">
            <a:avLst/>
          </a:prstGeom>
        </p:spPr>
        <p:txBody>
          <a:bodyPr wrap="none">
            <a:spAutoFit/>
          </a:bodyPr>
          <a:lstStyle>
            <a:lvl1pPr marL="0" indent="0" algn="r">
              <a:buNone/>
              <a:defRPr sz="1800"/>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8771FEF-67D8-4D47-9E32-8D782F1657B6}" type="datetimeFigureOut">
              <a:rPr lang="en-US" smtClean="0"/>
              <a:pPr/>
              <a:t>8/9/2014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925B55D-DF78-3B48-BBE7-5F2EC24751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8771FEF-67D8-4D47-9E32-8D782F1657B6}" type="datetimeFigureOut">
              <a:rPr lang="en-US" smtClean="0"/>
              <a:pPr/>
              <a:t>8/9/2014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925B55D-DF78-3B48-BBE7-5F2EC24751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8771FEF-67D8-4D47-9E32-8D782F1657B6}" type="datetimeFigureOut">
              <a:rPr lang="en-US" smtClean="0"/>
              <a:pPr/>
              <a:t>8/9/2014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925B55D-DF78-3B48-BBE7-5F2EC24751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8771FEF-67D8-4D47-9E32-8D782F1657B6}" type="datetimeFigureOut">
              <a:rPr lang="en-US" smtClean="0"/>
              <a:pPr/>
              <a:t>8/9/2014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925B55D-DF78-3B48-BBE7-5F2EC24751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8771FEF-67D8-4D47-9E32-8D782F1657B6}" type="datetimeFigureOut">
              <a:rPr lang="en-US" smtClean="0"/>
              <a:pPr/>
              <a:t>8/9/2014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925B55D-DF78-3B48-BBE7-5F2EC24751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pPr/>
              <a:t>8/9/2014</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pPr/>
              <a:t>8/9/2014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pPr/>
              <a:t>8/9/2014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18771FEF-67D8-4D47-9E32-8D782F1657B6}" type="datetimeFigureOut">
              <a:rPr lang="en-US" smtClean="0"/>
              <a:pPr/>
              <a:t>8/9/2014</a:t>
            </a:fld>
            <a:endParaRPr lang="en-US"/>
          </a:p>
        </p:txBody>
      </p:sp>
      <p:sp>
        <p:nvSpPr>
          <p:cNvPr id="1029" name="Rectangle 5"/>
          <p:cNvSpPr>
            <a:spLocks noGrp="1" noChangeArrowheads="1"/>
          </p:cNvSpPr>
          <p:nvPr>
            <p:ph type="ftr" sz="quarter" idx="3"/>
          </p:nvPr>
        </p:nvSpPr>
        <p:spPr bwMode="auto">
          <a:xfrm>
            <a:off x="3124200" y="638132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925B55D-DF78-3B48-BBE7-5F2EC24751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4"/>
          <p:cNvSpPr txBox="1">
            <a:spLocks/>
          </p:cNvSpPr>
          <p:nvPr/>
        </p:nvSpPr>
        <p:spPr bwMode="auto">
          <a:xfrm>
            <a:off x="457200" y="1760984"/>
            <a:ext cx="8229600" cy="1524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2"/>
                </a:solidFill>
                <a:effectLst>
                  <a:outerShdw blurRad="38100" dist="38100" dir="2700000" algn="tl">
                    <a:srgbClr val="FFFFFF"/>
                  </a:outerShdw>
                </a:effectLst>
                <a:uLnTx/>
                <a:uFillTx/>
                <a:latin typeface="+mj-lt"/>
                <a:ea typeface="+mj-ea"/>
                <a:cs typeface="+mj-cs"/>
              </a:rPr>
              <a:t>PHP Basics – SQL- MySQL</a:t>
            </a:r>
          </a:p>
        </p:txBody>
      </p:sp>
      <p:sp>
        <p:nvSpPr>
          <p:cNvPr id="15" name="Subtitle 5"/>
          <p:cNvSpPr txBox="1">
            <a:spLocks/>
          </p:cNvSpPr>
          <p:nvPr/>
        </p:nvSpPr>
        <p:spPr bwMode="auto">
          <a:xfrm>
            <a:off x="457200" y="3240088"/>
            <a:ext cx="8229600" cy="569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chemeClr val="tx1"/>
                </a:solidFill>
                <a:effectLst>
                  <a:outerShdw blurRad="38100" dist="38100" dir="2700000" algn="tl">
                    <a:srgbClr val="FFFFFF"/>
                  </a:outerShdw>
                </a:effectLst>
                <a:uLnTx/>
                <a:uFillTx/>
                <a:latin typeface="+mn-lt"/>
                <a:ea typeface="+mn-ea"/>
                <a:cs typeface="+mn-cs"/>
              </a:rPr>
              <a:t>Web Applications in Hatch</a:t>
            </a:r>
          </a:p>
        </p:txBody>
      </p:sp>
      <p:sp>
        <p:nvSpPr>
          <p:cNvPr id="19" name="TextBox 10"/>
          <p:cNvSpPr txBox="1"/>
          <p:nvPr/>
        </p:nvSpPr>
        <p:spPr>
          <a:xfrm rot="20930954">
            <a:off x="242902" y="1245550"/>
            <a:ext cx="5011842" cy="400110"/>
          </a:xfrm>
          <a:prstGeom prst="rect">
            <a:avLst/>
          </a:prstGeom>
          <a:noFill/>
        </p:spPr>
        <p:txBody>
          <a:bodyPr>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defRPr/>
            </a:pP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http://</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pingo.edu.vn</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khoa</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-hoc-</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php</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can-ban</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endParaRPr lang="en-US"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20" name="Picture 2" descr="C:\Users\InfiniteCat\Desktop\php\php1.png"/>
          <p:cNvPicPr>
            <a:picLocks noChangeAspect="1" noChangeArrowheads="1"/>
          </p:cNvPicPr>
          <p:nvPr/>
        </p:nvPicPr>
        <p:blipFill>
          <a:blip r:embed="rId2" cstate="print"/>
          <a:srcRect/>
          <a:stretch>
            <a:fillRect/>
          </a:stretch>
        </p:blipFill>
        <p:spPr bwMode="auto">
          <a:xfrm>
            <a:off x="5486400" y="4495800"/>
            <a:ext cx="3051175" cy="1992313"/>
          </a:xfrm>
          <a:prstGeom prst="rect">
            <a:avLst/>
          </a:prstGeom>
          <a:noFill/>
          <a:ln w="9525">
            <a:noFill/>
            <a:miter lim="800000"/>
            <a:headEnd/>
            <a:tailEnd/>
          </a:ln>
        </p:spPr>
      </p:pic>
      <p:pic>
        <p:nvPicPr>
          <p:cNvPr id="21" name="Picture 5"/>
          <p:cNvPicPr>
            <a:picLocks noChangeAspect="1" noChangeArrowheads="1"/>
          </p:cNvPicPr>
          <p:nvPr/>
        </p:nvPicPr>
        <p:blipFill>
          <a:blip r:embed="rId3" cstate="print"/>
          <a:srcRect/>
          <a:stretch>
            <a:fillRect/>
          </a:stretch>
        </p:blipFill>
        <p:spPr bwMode="auto">
          <a:xfrm>
            <a:off x="7491412" y="260648"/>
            <a:ext cx="1652588" cy="1803400"/>
          </a:xfrm>
          <a:prstGeom prst="rect">
            <a:avLst/>
          </a:prstGeom>
          <a:noFill/>
          <a:ln w="9525">
            <a:noFill/>
            <a:miter lim="800000"/>
            <a:headEnd/>
            <a:tailEnd/>
          </a:ln>
          <a:effectLst/>
        </p:spPr>
      </p:pic>
      <p:sp>
        <p:nvSpPr>
          <p:cNvPr id="25" name="Text Placeholder 6"/>
          <p:cNvSpPr txBox="1">
            <a:spLocks/>
          </p:cNvSpPr>
          <p:nvPr/>
        </p:nvSpPr>
        <p:spPr bwMode="auto">
          <a:xfrm>
            <a:off x="457200" y="4724400"/>
            <a:ext cx="3352800" cy="533400"/>
          </a:xfrm>
          <a:prstGeom prst="rect">
            <a:avLst/>
          </a:prstGeom>
          <a:noFill/>
          <a:ln w="9525">
            <a:noFill/>
            <a:miter lim="800000"/>
            <a:headEnd/>
            <a:tailEnd/>
          </a:ln>
        </p:spPr>
        <p:txBody>
          <a:bodyPr/>
          <a:lstStyle/>
          <a:p>
            <a:r>
              <a:rPr lang="en-US" sz="1400" dirty="0"/>
              <a:t>Tuan </a:t>
            </a:r>
            <a:r>
              <a:rPr lang="en-US" sz="1400" dirty="0" smtClean="0"/>
              <a:t>Duong</a:t>
            </a:r>
          </a:p>
          <a:p>
            <a:r>
              <a:rPr lang="pl-PL" sz="1400" kern="0" dirty="0" smtClean="0"/>
              <a:t>http://pingo.edu.vn/tuan-duong/</a:t>
            </a:r>
            <a:endParaRPr lang="en-US" sz="1400" kern="0" dirty="0" smtClean="0"/>
          </a:p>
          <a:p>
            <a:endParaRPr lang="en-US" sz="1400" dirty="0" smtClean="0"/>
          </a:p>
          <a:p>
            <a:endParaRPr lang="en-US" sz="1400" dirty="0"/>
          </a:p>
        </p:txBody>
      </p:sp>
      <p:sp>
        <p:nvSpPr>
          <p:cNvPr id="26" name="Text Placeholder 10"/>
          <p:cNvSpPr txBox="1">
            <a:spLocks/>
          </p:cNvSpPr>
          <p:nvPr/>
        </p:nvSpPr>
        <p:spPr>
          <a:xfrm>
            <a:off x="457200" y="5067300"/>
            <a:ext cx="4648200" cy="800100"/>
          </a:xfrm>
          <a:prstGeom prst="rect">
            <a:avLst/>
          </a:prstGeom>
        </p:spPr>
        <p:txBody>
          <a:bodyPr/>
          <a:lstStyle/>
          <a:p>
            <a:pPr marL="342900" indent="-342900" eaLnBrk="0" hangingPunct="0">
              <a:spcBef>
                <a:spcPct val="20000"/>
              </a:spcBef>
              <a:defRPr/>
            </a:pPr>
            <a:endParaRPr lang="en-US" sz="1600" kern="0" dirty="0">
              <a:latin typeface="+mn-lt"/>
              <a:cs typeface="+mn-cs"/>
            </a:endParaRPr>
          </a:p>
        </p:txBody>
      </p:sp>
      <p:sp>
        <p:nvSpPr>
          <p:cNvPr id="9" name="Slide Number Placeholder 8"/>
          <p:cNvSpPr>
            <a:spLocks noGrp="1"/>
          </p:cNvSpPr>
          <p:nvPr>
            <p:ph type="sldNum" sz="quarter" idx="12"/>
          </p:nvPr>
        </p:nvSpPr>
        <p:spPr/>
        <p:txBody>
          <a:bodyPr/>
          <a:lstStyle/>
          <a:p>
            <a:pPr>
              <a:defRPr/>
            </a:pPr>
            <a:fld id="{93F10FC7-09C4-4479-99A5-0133F346C89C}" type="slidenum">
              <a:rPr lang="es-ES" smtClean="0"/>
              <a:pPr>
                <a:defRPr/>
              </a:pPr>
              <a:t>1</a:t>
            </a:fld>
            <a:endParaRPr lang="es-ES" dirty="0"/>
          </a:p>
        </p:txBody>
      </p:sp>
    </p:spTree>
    <p:extLst>
      <p:ext uri="{BB962C8B-B14F-4D97-AF65-F5344CB8AC3E}">
        <p14:creationId xmlns:p14="http://schemas.microsoft.com/office/powerpoint/2010/main" xmlns="" val="1854576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22"/>
            <a:ext cx="8229600" cy="1143000"/>
          </a:xfrm>
        </p:spPr>
        <p:txBody>
          <a:bodyPr/>
          <a:lstStyle/>
          <a:p>
            <a:r>
              <a:rPr lang="en-US" sz="3800" dirty="0" smtClean="0"/>
              <a:t>Sorting Records</a:t>
            </a:r>
            <a:endParaRPr lang="en-US" sz="3800" dirty="0"/>
          </a:p>
        </p:txBody>
      </p:sp>
      <p:sp>
        <p:nvSpPr>
          <p:cNvPr id="3" name="Content Placeholder 2"/>
          <p:cNvSpPr>
            <a:spLocks noGrp="1"/>
          </p:cNvSpPr>
          <p:nvPr>
            <p:ph idx="1"/>
          </p:nvPr>
        </p:nvSpPr>
        <p:spPr/>
        <p:txBody>
          <a:bodyPr/>
          <a:lstStyle/>
          <a:p>
            <a:r>
              <a:rPr lang="en-US" sz="2400" dirty="0" smtClean="0">
                <a:solidFill>
                  <a:srgbClr val="000000"/>
                </a:solidFill>
              </a:rPr>
              <a:t>By default, results of SELECT queries are ordered as they appear in the table. You want to order results a specific way, such as by date, ID, name, and so on, specific your requirements using the ORDER BY clause</a:t>
            </a:r>
          </a:p>
          <a:p>
            <a:endParaRPr lang="en-US" dirty="0">
              <a:solidFill>
                <a:srgbClr val="000000"/>
              </a:solidFill>
            </a:endParaRPr>
          </a:p>
          <a:p>
            <a:pPr marL="0" indent="0">
              <a:buNone/>
            </a:pPr>
            <a:r>
              <a:rPr lang="en-US" sz="2400" dirty="0" smtClean="0"/>
              <a:t>Ex:</a:t>
            </a:r>
            <a:r>
              <a:rPr lang="en-US" sz="2400" dirty="0" smtClean="0">
                <a:solidFill>
                  <a:srgbClr val="0000FF"/>
                </a:solidFill>
              </a:rPr>
              <a:t> </a:t>
            </a:r>
          </a:p>
          <a:p>
            <a:pPr marL="0" indent="0">
              <a:buNone/>
            </a:pPr>
            <a:r>
              <a:rPr lang="en-US" sz="2400" dirty="0" smtClean="0">
                <a:solidFill>
                  <a:srgbClr val="0000FF"/>
                </a:solidFill>
              </a:rPr>
              <a:t>SELECT user_id, username, firstname, email </a:t>
            </a:r>
          </a:p>
          <a:p>
            <a:pPr marL="0" indent="0">
              <a:buNone/>
            </a:pPr>
            <a:r>
              <a:rPr lang="en-US" sz="2400" dirty="0" smtClean="0">
                <a:solidFill>
                  <a:srgbClr val="0000FF"/>
                </a:solidFill>
              </a:rPr>
              <a:t>FROM users</a:t>
            </a:r>
          </a:p>
          <a:p>
            <a:pPr marL="0" indent="0">
              <a:buNone/>
            </a:pPr>
            <a:r>
              <a:rPr lang="en-US" sz="2400" b="1" dirty="0" smtClean="0">
                <a:solidFill>
                  <a:srgbClr val="0000FF"/>
                </a:solidFill>
              </a:rPr>
              <a:t>ORDER BY firstname</a:t>
            </a:r>
            <a:r>
              <a:rPr lang="en-US" sz="2400" dirty="0" smtClean="0">
                <a:solidFill>
                  <a:srgbClr val="0000FF"/>
                </a:solidFill>
              </a:rPr>
              <a:t>;</a:t>
            </a:r>
            <a:endParaRPr lang="en-US" dirty="0"/>
          </a:p>
        </p:txBody>
      </p:sp>
    </p:spTree>
    <p:extLst>
      <p:ext uri="{BB962C8B-B14F-4D97-AF65-F5344CB8AC3E}">
        <p14:creationId xmlns:p14="http://schemas.microsoft.com/office/powerpoint/2010/main" xmlns="" val="1668661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22"/>
            <a:ext cx="8229600" cy="1143000"/>
          </a:xfrm>
        </p:spPr>
        <p:txBody>
          <a:bodyPr/>
          <a:lstStyle/>
          <a:p>
            <a:r>
              <a:rPr lang="en-US" sz="3800" dirty="0" smtClean="0"/>
              <a:t>Sorting by a Single Column</a:t>
            </a:r>
            <a:endParaRPr lang="en-US" sz="3800" dirty="0"/>
          </a:p>
        </p:txBody>
      </p:sp>
      <p:sp>
        <p:nvSpPr>
          <p:cNvPr id="3" name="Content Placeholder 2"/>
          <p:cNvSpPr>
            <a:spLocks noGrp="1"/>
          </p:cNvSpPr>
          <p:nvPr>
            <p:ph idx="1"/>
          </p:nvPr>
        </p:nvSpPr>
        <p:spPr/>
        <p:txBody>
          <a:bodyPr/>
          <a:lstStyle/>
          <a:p>
            <a:r>
              <a:rPr lang="en-US" sz="2400" dirty="0">
                <a:solidFill>
                  <a:srgbClr val="000000"/>
                </a:solidFill>
              </a:rPr>
              <a:t>The default sorting of ORDER BY results </a:t>
            </a:r>
            <a:r>
              <a:rPr lang="en-US" sz="2400" dirty="0" smtClean="0">
                <a:solidFill>
                  <a:srgbClr val="000000"/>
                </a:solidFill>
              </a:rPr>
              <a:t>is ascending </a:t>
            </a:r>
            <a:r>
              <a:rPr lang="en-US" sz="2400" dirty="0">
                <a:solidFill>
                  <a:srgbClr val="000000"/>
                </a:solidFill>
              </a:rPr>
              <a:t>(ASC); strings sort from A to Z</a:t>
            </a:r>
            <a:r>
              <a:rPr lang="en-US" sz="2400" dirty="0" smtClean="0">
                <a:solidFill>
                  <a:srgbClr val="000000"/>
                </a:solidFill>
              </a:rPr>
              <a:t>, integers </a:t>
            </a:r>
            <a:r>
              <a:rPr lang="en-US" sz="2400" dirty="0">
                <a:solidFill>
                  <a:srgbClr val="000000"/>
                </a:solidFill>
              </a:rPr>
              <a:t>start at 0, dates sort from oldest </a:t>
            </a:r>
            <a:r>
              <a:rPr lang="en-US" sz="2400" dirty="0" smtClean="0">
                <a:solidFill>
                  <a:srgbClr val="000000"/>
                </a:solidFill>
              </a:rPr>
              <a:t>to newest</a:t>
            </a:r>
            <a:r>
              <a:rPr lang="en-US" sz="2400" dirty="0">
                <a:solidFill>
                  <a:srgbClr val="000000"/>
                </a:solidFill>
              </a:rPr>
              <a:t>. You can also specify a </a:t>
            </a:r>
            <a:r>
              <a:rPr lang="en-US" sz="2400" dirty="0" smtClean="0">
                <a:solidFill>
                  <a:srgbClr val="000000"/>
                </a:solidFill>
              </a:rPr>
              <a:t>descending sort</a:t>
            </a:r>
            <a:r>
              <a:rPr lang="en-US" sz="2400" dirty="0">
                <a:solidFill>
                  <a:srgbClr val="000000"/>
                </a:solidFill>
              </a:rPr>
              <a:t>, using </a:t>
            </a:r>
            <a:r>
              <a:rPr lang="en-US" sz="2400" dirty="0" smtClean="0">
                <a:solidFill>
                  <a:srgbClr val="000000"/>
                </a:solidFill>
              </a:rPr>
              <a:t>DESC.</a:t>
            </a:r>
            <a:endParaRPr lang="en-US" dirty="0">
              <a:solidFill>
                <a:srgbClr val="000000"/>
              </a:solidFill>
            </a:endParaRPr>
          </a:p>
          <a:p>
            <a:pPr marL="0" indent="0">
              <a:buNone/>
            </a:pPr>
            <a:r>
              <a:rPr lang="en-US" sz="2400" dirty="0" smtClean="0"/>
              <a:t>Ex:</a:t>
            </a:r>
            <a:r>
              <a:rPr lang="en-US" sz="2400" dirty="0" smtClean="0">
                <a:solidFill>
                  <a:srgbClr val="0000FF"/>
                </a:solidFill>
              </a:rPr>
              <a:t> </a:t>
            </a:r>
          </a:p>
          <a:p>
            <a:pPr marL="0" indent="0">
              <a:buNone/>
            </a:pPr>
            <a:r>
              <a:rPr lang="en-US" sz="2400" dirty="0" smtClean="0">
                <a:solidFill>
                  <a:srgbClr val="0000FF"/>
                </a:solidFill>
              </a:rPr>
              <a:t>SELECT user_id, username, firstname, email </a:t>
            </a:r>
          </a:p>
          <a:p>
            <a:pPr marL="0" indent="0">
              <a:buNone/>
            </a:pPr>
            <a:r>
              <a:rPr lang="en-US" sz="2400" dirty="0" smtClean="0">
                <a:solidFill>
                  <a:srgbClr val="0000FF"/>
                </a:solidFill>
              </a:rPr>
              <a:t>FROM users</a:t>
            </a:r>
          </a:p>
          <a:p>
            <a:pPr marL="0" indent="0">
              <a:buNone/>
            </a:pPr>
            <a:r>
              <a:rPr lang="en-US" sz="2400" dirty="0" smtClean="0">
                <a:solidFill>
                  <a:srgbClr val="0000FF"/>
                </a:solidFill>
              </a:rPr>
              <a:t>ORDER BY </a:t>
            </a:r>
            <a:r>
              <a:rPr lang="en-US" sz="2400" b="1" dirty="0" smtClean="0">
                <a:solidFill>
                  <a:srgbClr val="0000FF"/>
                </a:solidFill>
              </a:rPr>
              <a:t>firstname</a:t>
            </a:r>
            <a:r>
              <a:rPr lang="en-US" sz="2400" b="1" dirty="0">
                <a:solidFill>
                  <a:srgbClr val="0000FF"/>
                </a:solidFill>
              </a:rPr>
              <a:t> </a:t>
            </a:r>
            <a:r>
              <a:rPr lang="en-US" sz="2400" b="1" dirty="0" smtClean="0">
                <a:solidFill>
                  <a:srgbClr val="0000FF"/>
                </a:solidFill>
              </a:rPr>
              <a:t>DESC</a:t>
            </a:r>
            <a:r>
              <a:rPr lang="en-US" sz="2400" dirty="0" smtClean="0">
                <a:solidFill>
                  <a:srgbClr val="0000FF"/>
                </a:solidFill>
              </a:rPr>
              <a:t>;</a:t>
            </a:r>
            <a:endParaRPr lang="en-US" dirty="0"/>
          </a:p>
        </p:txBody>
      </p:sp>
    </p:spTree>
    <p:extLst>
      <p:ext uri="{BB962C8B-B14F-4D97-AF65-F5344CB8AC3E}">
        <p14:creationId xmlns:p14="http://schemas.microsoft.com/office/powerpoint/2010/main" xmlns="" val="2334704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22"/>
            <a:ext cx="8229600" cy="1143000"/>
          </a:xfrm>
        </p:spPr>
        <p:txBody>
          <a:bodyPr/>
          <a:lstStyle/>
          <a:p>
            <a:r>
              <a:rPr lang="en-US" sz="3800" dirty="0" smtClean="0"/>
              <a:t>Sorting by a Multiple Columns</a:t>
            </a:r>
            <a:endParaRPr lang="en-US" sz="3800" dirty="0"/>
          </a:p>
        </p:txBody>
      </p:sp>
      <p:sp>
        <p:nvSpPr>
          <p:cNvPr id="3" name="Content Placeholder 2"/>
          <p:cNvSpPr>
            <a:spLocks noGrp="1"/>
          </p:cNvSpPr>
          <p:nvPr>
            <p:ph idx="1"/>
          </p:nvPr>
        </p:nvSpPr>
        <p:spPr/>
        <p:txBody>
          <a:bodyPr/>
          <a:lstStyle/>
          <a:p>
            <a:r>
              <a:rPr lang="en-US" sz="2400" dirty="0">
                <a:solidFill>
                  <a:srgbClr val="000000"/>
                </a:solidFill>
              </a:rPr>
              <a:t>You're not limited to sorting by just one field - you can specify as many fields as you want, separated by commas. The sorting priority is by list order, so if you use ORDER BY lastname, firstname, the results will be sorted by lastname, then by firstname.</a:t>
            </a:r>
            <a:endParaRPr lang="en-US" dirty="0">
              <a:solidFill>
                <a:srgbClr val="000000"/>
              </a:solidFill>
            </a:endParaRPr>
          </a:p>
          <a:p>
            <a:pPr marL="0" indent="0">
              <a:buNone/>
            </a:pPr>
            <a:r>
              <a:rPr lang="en-US" sz="2400" dirty="0" smtClean="0"/>
              <a:t>Ex:</a:t>
            </a:r>
            <a:r>
              <a:rPr lang="en-US" sz="2400" dirty="0" smtClean="0">
                <a:solidFill>
                  <a:srgbClr val="0000FF"/>
                </a:solidFill>
              </a:rPr>
              <a:t> </a:t>
            </a:r>
          </a:p>
          <a:p>
            <a:pPr marL="0" indent="0">
              <a:buNone/>
            </a:pPr>
            <a:r>
              <a:rPr lang="en-US" sz="2400" dirty="0" smtClean="0">
                <a:solidFill>
                  <a:srgbClr val="0000FF"/>
                </a:solidFill>
              </a:rPr>
              <a:t>SELECT user_id, username, firstname, lastname, email </a:t>
            </a:r>
          </a:p>
          <a:p>
            <a:pPr marL="0" indent="0">
              <a:buNone/>
            </a:pPr>
            <a:r>
              <a:rPr lang="en-US" sz="2400" dirty="0" smtClean="0">
                <a:solidFill>
                  <a:srgbClr val="0000FF"/>
                </a:solidFill>
              </a:rPr>
              <a:t>FROM users</a:t>
            </a:r>
          </a:p>
          <a:p>
            <a:pPr marL="0" indent="0">
              <a:buNone/>
            </a:pPr>
            <a:r>
              <a:rPr lang="en-US" sz="2400" dirty="0" smtClean="0">
                <a:solidFill>
                  <a:srgbClr val="0000FF"/>
                </a:solidFill>
              </a:rPr>
              <a:t>ORDER BY lastname</a:t>
            </a:r>
            <a:r>
              <a:rPr lang="en-US" sz="2400" b="1" dirty="0" smtClean="0">
                <a:solidFill>
                  <a:srgbClr val="0000FF"/>
                </a:solidFill>
              </a:rPr>
              <a:t>,</a:t>
            </a:r>
            <a:r>
              <a:rPr lang="en-US" sz="2400" dirty="0" smtClean="0">
                <a:solidFill>
                  <a:srgbClr val="0000FF"/>
                </a:solidFill>
              </a:rPr>
              <a:t> firstname;</a:t>
            </a:r>
            <a:endParaRPr lang="en-US" dirty="0"/>
          </a:p>
        </p:txBody>
      </p:sp>
    </p:spTree>
    <p:extLst>
      <p:ext uri="{BB962C8B-B14F-4D97-AF65-F5344CB8AC3E}">
        <p14:creationId xmlns:p14="http://schemas.microsoft.com/office/powerpoint/2010/main" xmlns="" val="1668201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22"/>
            <a:ext cx="8229600" cy="1143000"/>
          </a:xfrm>
        </p:spPr>
        <p:txBody>
          <a:bodyPr/>
          <a:lstStyle/>
          <a:p>
            <a:r>
              <a:rPr lang="en-US" sz="3800" dirty="0" smtClean="0"/>
              <a:t>Sorting by Column Position</a:t>
            </a:r>
            <a:endParaRPr lang="en-US" sz="3800" dirty="0"/>
          </a:p>
        </p:txBody>
      </p:sp>
      <p:sp>
        <p:nvSpPr>
          <p:cNvPr id="3" name="Content Placeholder 2"/>
          <p:cNvSpPr>
            <a:spLocks noGrp="1"/>
          </p:cNvSpPr>
          <p:nvPr>
            <p:ph idx="1"/>
          </p:nvPr>
        </p:nvSpPr>
        <p:spPr/>
        <p:txBody>
          <a:bodyPr/>
          <a:lstStyle/>
          <a:p>
            <a:r>
              <a:rPr lang="en-US" sz="2400" dirty="0">
                <a:solidFill>
                  <a:srgbClr val="000000"/>
                </a:solidFill>
              </a:rPr>
              <a:t>Columns selected for output can be referred to in ORDER BY and GROUP BY clauses using column names, column aliases, or column positions. Column positions are integers and begin with 1.</a:t>
            </a:r>
            <a:endParaRPr lang="en-US" dirty="0">
              <a:solidFill>
                <a:srgbClr val="000000"/>
              </a:solidFill>
            </a:endParaRPr>
          </a:p>
          <a:p>
            <a:pPr marL="0" indent="0">
              <a:buNone/>
            </a:pPr>
            <a:r>
              <a:rPr lang="en-US" sz="2400" dirty="0" smtClean="0"/>
              <a:t>Ex:</a:t>
            </a:r>
            <a:r>
              <a:rPr lang="en-US" sz="2400" dirty="0" smtClean="0">
                <a:solidFill>
                  <a:srgbClr val="0000FF"/>
                </a:solidFill>
              </a:rPr>
              <a:t> </a:t>
            </a:r>
          </a:p>
          <a:p>
            <a:pPr marL="0" indent="0">
              <a:buNone/>
            </a:pPr>
            <a:r>
              <a:rPr lang="en-US" sz="2400" dirty="0" smtClean="0">
                <a:solidFill>
                  <a:srgbClr val="0000FF"/>
                </a:solidFill>
              </a:rPr>
              <a:t>SELECT user_id, </a:t>
            </a:r>
            <a:r>
              <a:rPr lang="en-US" sz="2400" b="1" dirty="0" smtClean="0">
                <a:solidFill>
                  <a:srgbClr val="0000FF"/>
                </a:solidFill>
              </a:rPr>
              <a:t>username</a:t>
            </a:r>
            <a:r>
              <a:rPr lang="en-US" sz="2400" dirty="0" smtClean="0">
                <a:solidFill>
                  <a:srgbClr val="0000FF"/>
                </a:solidFill>
              </a:rPr>
              <a:t>, firstname, lastname, email </a:t>
            </a:r>
          </a:p>
          <a:p>
            <a:pPr marL="0" indent="0">
              <a:buNone/>
            </a:pPr>
            <a:r>
              <a:rPr lang="en-US" sz="2400" dirty="0" smtClean="0">
                <a:solidFill>
                  <a:srgbClr val="0000FF"/>
                </a:solidFill>
              </a:rPr>
              <a:t>FROM users</a:t>
            </a:r>
          </a:p>
          <a:p>
            <a:pPr marL="0" indent="0">
              <a:buNone/>
            </a:pPr>
            <a:r>
              <a:rPr lang="en-US" sz="2400" dirty="0" smtClean="0">
                <a:solidFill>
                  <a:srgbClr val="0000FF"/>
                </a:solidFill>
              </a:rPr>
              <a:t>ORDER BY </a:t>
            </a:r>
            <a:r>
              <a:rPr lang="en-US" sz="2400" b="1" dirty="0" smtClean="0">
                <a:solidFill>
                  <a:srgbClr val="0000FF"/>
                </a:solidFill>
              </a:rPr>
              <a:t>2</a:t>
            </a:r>
            <a:r>
              <a:rPr lang="en-US" sz="2400" dirty="0" smtClean="0">
                <a:solidFill>
                  <a:srgbClr val="0000FF"/>
                </a:solidFill>
              </a:rPr>
              <a:t>;</a:t>
            </a:r>
            <a:endParaRPr lang="en-US" dirty="0"/>
          </a:p>
        </p:txBody>
      </p:sp>
    </p:spTree>
    <p:extLst>
      <p:ext uri="{BB962C8B-B14F-4D97-AF65-F5344CB8AC3E}">
        <p14:creationId xmlns:p14="http://schemas.microsoft.com/office/powerpoint/2010/main" xmlns="" val="3555419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22"/>
            <a:ext cx="8229600" cy="1143000"/>
          </a:xfrm>
        </p:spPr>
        <p:txBody>
          <a:bodyPr/>
          <a:lstStyle/>
          <a:p>
            <a:r>
              <a:rPr lang="en-US" sz="3800" dirty="0" smtClean="0"/>
              <a:t>The WHERE Clause and Operator Symbols</a:t>
            </a:r>
            <a:endParaRPr lang="en-US" sz="3800" dirty="0"/>
          </a:p>
        </p:txBody>
      </p:sp>
      <p:sp>
        <p:nvSpPr>
          <p:cNvPr id="3" name="Content Placeholder 2"/>
          <p:cNvSpPr>
            <a:spLocks noGrp="1"/>
          </p:cNvSpPr>
          <p:nvPr>
            <p:ph idx="1"/>
          </p:nvPr>
        </p:nvSpPr>
        <p:spPr>
          <a:xfrm>
            <a:off x="457200" y="1283679"/>
            <a:ext cx="8229600" cy="4525963"/>
          </a:xfrm>
        </p:spPr>
        <p:txBody>
          <a:bodyPr/>
          <a:lstStyle/>
          <a:p>
            <a:r>
              <a:rPr lang="en-US" sz="2400" dirty="0">
                <a:solidFill>
                  <a:srgbClr val="000000"/>
                </a:solidFill>
              </a:rPr>
              <a:t>We can use a conditional clause called WHERE clause to filter out results. Using WHERE clause we can specify a selection criteria to select required records from a table.</a:t>
            </a:r>
          </a:p>
          <a:p>
            <a:r>
              <a:rPr lang="en-US" sz="2400" dirty="0">
                <a:solidFill>
                  <a:srgbClr val="000000"/>
                </a:solidFill>
              </a:rPr>
              <a:t>You can use one or more tables separated by </a:t>
            </a:r>
            <a:r>
              <a:rPr lang="en-US" sz="2400" dirty="0" smtClean="0">
                <a:solidFill>
                  <a:srgbClr val="000000"/>
                </a:solidFill>
              </a:rPr>
              <a:t>comma to </a:t>
            </a:r>
            <a:r>
              <a:rPr lang="en-US" sz="2400" dirty="0">
                <a:solidFill>
                  <a:srgbClr val="000000"/>
                </a:solidFill>
              </a:rPr>
              <a:t>include various condition using a WHERE clause. But WHERE clause is an optional part of SELECT command.</a:t>
            </a:r>
          </a:p>
          <a:p>
            <a:r>
              <a:rPr lang="en-US" sz="2400" dirty="0">
                <a:solidFill>
                  <a:srgbClr val="000000"/>
                </a:solidFill>
              </a:rPr>
              <a:t>You can specify any condition using WHERE clause.</a:t>
            </a:r>
          </a:p>
          <a:p>
            <a:r>
              <a:rPr lang="en-US" sz="2400" dirty="0">
                <a:solidFill>
                  <a:srgbClr val="000000"/>
                </a:solidFill>
              </a:rPr>
              <a:t>You can specify more than one conditions using AND or OR operators.</a:t>
            </a:r>
          </a:p>
          <a:p>
            <a:r>
              <a:rPr lang="en-US" sz="2400" dirty="0">
                <a:solidFill>
                  <a:srgbClr val="000000"/>
                </a:solidFill>
              </a:rPr>
              <a:t>A WHERE clause can be used along with DELETE or UPDATE SQL command also to specify a condition.</a:t>
            </a:r>
            <a:endParaRPr lang="en-US" dirty="0"/>
          </a:p>
        </p:txBody>
      </p:sp>
    </p:spTree>
    <p:extLst>
      <p:ext uri="{BB962C8B-B14F-4D97-AF65-F5344CB8AC3E}">
        <p14:creationId xmlns:p14="http://schemas.microsoft.com/office/powerpoint/2010/main" xmlns="" val="749420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22"/>
            <a:ext cx="8229600" cy="1143000"/>
          </a:xfrm>
        </p:spPr>
        <p:txBody>
          <a:bodyPr/>
          <a:lstStyle/>
          <a:p>
            <a:r>
              <a:rPr lang="en-US" sz="3800" dirty="0" smtClean="0"/>
              <a:t>The WHERE Clause and Operator Symbols</a:t>
            </a:r>
            <a:endParaRPr lang="en-US" sz="3800" dirty="0"/>
          </a:p>
        </p:txBody>
      </p:sp>
      <p:pic>
        <p:nvPicPr>
          <p:cNvPr id="4" name="Content Placeholder 3" descr="Screen Shot 2014-08-08 at 11.25.09 PM.png"/>
          <p:cNvPicPr>
            <a:picLocks noGrp="1" noChangeAspect="1"/>
          </p:cNvPicPr>
          <p:nvPr>
            <p:ph idx="1"/>
          </p:nvPr>
        </p:nvPicPr>
        <p:blipFill rotWithShape="1">
          <a:blip r:embed="rId2">
            <a:extLst>
              <a:ext uri="{28A0092B-C50C-407E-A947-70E740481C1C}">
                <a14:useLocalDpi xmlns:a14="http://schemas.microsoft.com/office/drawing/2010/main" xmlns="" val="0"/>
              </a:ext>
            </a:extLst>
          </a:blip>
          <a:srcRect t="-4932" b="-405"/>
          <a:stretch/>
        </p:blipFill>
        <p:spPr>
          <a:xfrm>
            <a:off x="457200" y="1186722"/>
            <a:ext cx="8488839" cy="5116040"/>
          </a:xfrm>
        </p:spPr>
      </p:pic>
    </p:spTree>
    <p:extLst>
      <p:ext uri="{BB962C8B-B14F-4D97-AF65-F5344CB8AC3E}">
        <p14:creationId xmlns:p14="http://schemas.microsoft.com/office/powerpoint/2010/main" xmlns="" val="3670464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22"/>
            <a:ext cx="8229600" cy="1143000"/>
          </a:xfrm>
        </p:spPr>
        <p:txBody>
          <a:bodyPr/>
          <a:lstStyle/>
          <a:p>
            <a:r>
              <a:rPr lang="en-US" sz="3800" dirty="0" smtClean="0"/>
              <a:t>The WHERE Clause and Operator Symbols</a:t>
            </a:r>
            <a:endParaRPr lang="en-US" sz="3800" dirty="0"/>
          </a:p>
        </p:txBody>
      </p:sp>
      <p:sp>
        <p:nvSpPr>
          <p:cNvPr id="3" name="Content Placeholder 2"/>
          <p:cNvSpPr>
            <a:spLocks noGrp="1"/>
          </p:cNvSpPr>
          <p:nvPr>
            <p:ph idx="1"/>
          </p:nvPr>
        </p:nvSpPr>
        <p:spPr/>
        <p:txBody>
          <a:bodyPr/>
          <a:lstStyle/>
          <a:p>
            <a:pPr marL="0" indent="0">
              <a:buNone/>
            </a:pPr>
            <a:r>
              <a:rPr lang="en-US" dirty="0" smtClean="0"/>
              <a:t>Example</a:t>
            </a:r>
          </a:p>
          <a:p>
            <a:pPr marL="0" indent="0">
              <a:buNone/>
            </a:pPr>
            <a:endParaRPr lang="en-US" dirty="0" smtClean="0"/>
          </a:p>
          <a:p>
            <a:pPr marL="0" indent="0">
              <a:buNone/>
            </a:pPr>
            <a:r>
              <a:rPr lang="en-US" sz="2800" dirty="0" smtClean="0">
                <a:solidFill>
                  <a:srgbClr val="0000FF"/>
                </a:solidFill>
              </a:rPr>
              <a:t>SELECT * FROM users WHERE `id` != 1;</a:t>
            </a:r>
          </a:p>
          <a:p>
            <a:pPr marL="0" indent="0">
              <a:buNone/>
            </a:pPr>
            <a:endParaRPr lang="en-US" sz="2800" dirty="0" smtClean="0">
              <a:solidFill>
                <a:srgbClr val="0000FF"/>
              </a:solidFill>
            </a:endParaRPr>
          </a:p>
          <a:p>
            <a:pPr marL="0" indent="0">
              <a:buNone/>
            </a:pPr>
            <a:r>
              <a:rPr lang="en-US" sz="2800" dirty="0" smtClean="0">
                <a:solidFill>
                  <a:srgbClr val="0000FF"/>
                </a:solidFill>
              </a:rPr>
              <a:t>SELECT * FROM users WHERE `id` &gt;= 1;</a:t>
            </a:r>
            <a:endParaRPr lang="en-US" sz="2800" dirty="0"/>
          </a:p>
        </p:txBody>
      </p:sp>
    </p:spTree>
    <p:extLst>
      <p:ext uri="{BB962C8B-B14F-4D97-AF65-F5344CB8AC3E}">
        <p14:creationId xmlns:p14="http://schemas.microsoft.com/office/powerpoint/2010/main" xmlns="" val="3826350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22"/>
            <a:ext cx="8229600" cy="1143000"/>
          </a:xfrm>
        </p:spPr>
        <p:txBody>
          <a:bodyPr/>
          <a:lstStyle/>
          <a:p>
            <a:r>
              <a:rPr lang="en-US" dirty="0" smtClean="0"/>
              <a:t>Checking for NULL</a:t>
            </a:r>
            <a:endParaRPr lang="en-US" dirty="0"/>
          </a:p>
        </p:txBody>
      </p:sp>
      <p:sp>
        <p:nvSpPr>
          <p:cNvPr id="3" name="Content Placeholder 2"/>
          <p:cNvSpPr>
            <a:spLocks noGrp="1"/>
          </p:cNvSpPr>
          <p:nvPr>
            <p:ph idx="1"/>
          </p:nvPr>
        </p:nvSpPr>
        <p:spPr/>
        <p:txBody>
          <a:bodyPr/>
          <a:lstStyle/>
          <a:p>
            <a:r>
              <a:rPr lang="en-US" sz="2800" dirty="0" smtClean="0"/>
              <a:t>IS NULL: operator returns true of column value is NULL.</a:t>
            </a:r>
          </a:p>
          <a:p>
            <a:r>
              <a:rPr lang="en-US" sz="2800" dirty="0" smtClean="0"/>
              <a:t>IS NOT NULL: operator returns true of column value is not NULL.</a:t>
            </a:r>
          </a:p>
          <a:p>
            <a:pPr marL="0" indent="0">
              <a:buNone/>
            </a:pPr>
            <a:endParaRPr lang="en-US" sz="2800" dirty="0" smtClean="0"/>
          </a:p>
          <a:p>
            <a:pPr marL="0" indent="0">
              <a:buNone/>
            </a:pPr>
            <a:r>
              <a:rPr lang="en-US" sz="2400" dirty="0" smtClean="0">
                <a:solidFill>
                  <a:srgbClr val="0000FF"/>
                </a:solidFill>
              </a:rPr>
              <a:t>SELECT </a:t>
            </a:r>
            <a:r>
              <a:rPr lang="en-US" sz="2400" dirty="0">
                <a:solidFill>
                  <a:srgbClr val="0000FF"/>
                </a:solidFill>
              </a:rPr>
              <a:t>* FROM users WHERE </a:t>
            </a:r>
            <a:r>
              <a:rPr lang="en-US" sz="2400" dirty="0" smtClean="0">
                <a:solidFill>
                  <a:srgbClr val="0000FF"/>
                </a:solidFill>
              </a:rPr>
              <a:t>email IS NULL;</a:t>
            </a:r>
          </a:p>
          <a:p>
            <a:pPr marL="0" indent="0">
              <a:buNone/>
            </a:pPr>
            <a:r>
              <a:rPr lang="en-US" sz="2400" dirty="0" smtClean="0">
                <a:solidFill>
                  <a:srgbClr val="0000FF"/>
                </a:solidFill>
              </a:rPr>
              <a:t>SELECT * FROM users WHERE email IS NOT NULL;</a:t>
            </a:r>
            <a:endParaRPr lang="en-US" sz="2400" dirty="0"/>
          </a:p>
          <a:p>
            <a:pPr marL="0" indent="0">
              <a:buNone/>
            </a:pPr>
            <a:endParaRPr lang="en-US" sz="2800" dirty="0"/>
          </a:p>
        </p:txBody>
      </p:sp>
    </p:spTree>
    <p:extLst>
      <p:ext uri="{BB962C8B-B14F-4D97-AF65-F5344CB8AC3E}">
        <p14:creationId xmlns:p14="http://schemas.microsoft.com/office/powerpoint/2010/main" xmlns="" val="102468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22"/>
            <a:ext cx="8229600" cy="1143000"/>
          </a:xfrm>
        </p:spPr>
        <p:txBody>
          <a:bodyPr/>
          <a:lstStyle/>
          <a:p>
            <a:r>
              <a:rPr lang="en-US" dirty="0" smtClean="0"/>
              <a:t>The WHERE Clause and Operator Words</a:t>
            </a:r>
            <a:endParaRPr lang="en-US" dirty="0"/>
          </a:p>
        </p:txBody>
      </p:sp>
      <p:sp>
        <p:nvSpPr>
          <p:cNvPr id="3" name="Content Placeholder 2"/>
          <p:cNvSpPr>
            <a:spLocks noGrp="1"/>
          </p:cNvSpPr>
          <p:nvPr>
            <p:ph idx="1"/>
          </p:nvPr>
        </p:nvSpPr>
        <p:spPr/>
        <p:txBody>
          <a:bodyPr/>
          <a:lstStyle/>
          <a:p>
            <a:pPr marL="0" indent="0">
              <a:buNone/>
            </a:pPr>
            <a:endParaRPr lang="en-US" sz="2800" dirty="0" smtClean="0"/>
          </a:p>
          <a:p>
            <a:pPr marL="0" indent="0">
              <a:buNone/>
            </a:pPr>
            <a:endParaRPr lang="en-US" sz="2800" dirty="0" smtClean="0"/>
          </a:p>
          <a:p>
            <a:pPr marL="0" indent="0">
              <a:buNone/>
            </a:pPr>
            <a:r>
              <a:rPr lang="en-US" sz="2400" dirty="0" smtClean="0">
                <a:solidFill>
                  <a:srgbClr val="0000FF"/>
                </a:solidFill>
              </a:rPr>
              <a:t>SELECT * FROM users WHERE `id` = 1 OR `id` = 2;</a:t>
            </a:r>
          </a:p>
          <a:p>
            <a:pPr marL="0" indent="0">
              <a:buNone/>
            </a:pPr>
            <a:r>
              <a:rPr lang="en-US" sz="2400" dirty="0" smtClean="0">
                <a:solidFill>
                  <a:srgbClr val="0000FF"/>
                </a:solidFill>
              </a:rPr>
              <a:t>SELECT * FROM users WHERE `id` = 1 AND status = ’a';</a:t>
            </a:r>
            <a:endParaRPr lang="en-US" sz="2400" dirty="0" smtClean="0"/>
          </a:p>
          <a:p>
            <a:pPr marL="0" indent="0">
              <a:buNone/>
            </a:pPr>
            <a:endParaRPr lang="en-US" sz="2800" dirty="0"/>
          </a:p>
        </p:txBody>
      </p:sp>
    </p:spTree>
    <p:extLst>
      <p:ext uri="{BB962C8B-B14F-4D97-AF65-F5344CB8AC3E}">
        <p14:creationId xmlns:p14="http://schemas.microsoft.com/office/powerpoint/2010/main" xmlns="" val="840651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22"/>
            <a:ext cx="8229600" cy="1143000"/>
          </a:xfrm>
        </p:spPr>
        <p:txBody>
          <a:bodyPr/>
          <a:lstStyle/>
          <a:p>
            <a:r>
              <a:rPr lang="en-US" dirty="0" smtClean="0"/>
              <a:t>The BETWEEN Operator</a:t>
            </a:r>
            <a:endParaRPr lang="en-US" dirty="0"/>
          </a:p>
        </p:txBody>
      </p:sp>
      <p:sp>
        <p:nvSpPr>
          <p:cNvPr id="3" name="Content Placeholder 2"/>
          <p:cNvSpPr>
            <a:spLocks noGrp="1"/>
          </p:cNvSpPr>
          <p:nvPr>
            <p:ph idx="1"/>
          </p:nvPr>
        </p:nvSpPr>
        <p:spPr/>
        <p:txBody>
          <a:bodyPr/>
          <a:lstStyle/>
          <a:p>
            <a:r>
              <a:rPr lang="en-US" sz="2800" dirty="0" smtClean="0"/>
              <a:t>The BETWEEN operator allows you to specify a range to test.</a:t>
            </a:r>
          </a:p>
          <a:p>
            <a:endParaRPr lang="en-US" sz="2800" dirty="0"/>
          </a:p>
          <a:p>
            <a:pPr marL="0" indent="0">
              <a:buNone/>
            </a:pPr>
            <a:r>
              <a:rPr lang="en-US" sz="2800" dirty="0" smtClean="0">
                <a:solidFill>
                  <a:srgbClr val="0000FF"/>
                </a:solidFill>
              </a:rPr>
              <a:t>SELECT user_id, firstname, lastname, email, age</a:t>
            </a:r>
          </a:p>
          <a:p>
            <a:pPr marL="0" indent="0">
              <a:buNone/>
            </a:pPr>
            <a:r>
              <a:rPr lang="en-US" sz="2800" dirty="0" smtClean="0">
                <a:solidFill>
                  <a:srgbClr val="0000FF"/>
                </a:solidFill>
              </a:rPr>
              <a:t>FROM users</a:t>
            </a:r>
          </a:p>
          <a:p>
            <a:pPr marL="0" indent="0">
              <a:buNone/>
            </a:pPr>
            <a:r>
              <a:rPr lang="en-US" sz="2800" dirty="0" smtClean="0">
                <a:solidFill>
                  <a:srgbClr val="0000FF"/>
                </a:solidFill>
              </a:rPr>
              <a:t>WHERE age </a:t>
            </a:r>
            <a:r>
              <a:rPr lang="en-US" sz="2800" b="1" dirty="0" smtClean="0">
                <a:solidFill>
                  <a:srgbClr val="0000FF"/>
                </a:solidFill>
              </a:rPr>
              <a:t>BETWEEN</a:t>
            </a:r>
            <a:r>
              <a:rPr lang="en-US" sz="2800" dirty="0" smtClean="0">
                <a:solidFill>
                  <a:srgbClr val="0000FF"/>
                </a:solidFill>
              </a:rPr>
              <a:t> </a:t>
            </a:r>
            <a:r>
              <a:rPr lang="en-US" sz="2800" i="1" dirty="0" smtClean="0">
                <a:solidFill>
                  <a:srgbClr val="0000FF"/>
                </a:solidFill>
              </a:rPr>
              <a:t>20 AND 40</a:t>
            </a:r>
            <a:r>
              <a:rPr lang="en-US" sz="2800" dirty="0" smtClean="0">
                <a:solidFill>
                  <a:srgbClr val="0000FF"/>
                </a:solidFill>
              </a:rPr>
              <a:t>;</a:t>
            </a:r>
            <a:endParaRPr lang="en-US" sz="2800" dirty="0">
              <a:solidFill>
                <a:srgbClr val="0000FF"/>
              </a:solidFill>
            </a:endParaRPr>
          </a:p>
        </p:txBody>
      </p:sp>
    </p:spTree>
    <p:extLst>
      <p:ext uri="{BB962C8B-B14F-4D97-AF65-F5344CB8AC3E}">
        <p14:creationId xmlns:p14="http://schemas.microsoft.com/office/powerpoint/2010/main" xmlns="" val="30908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SQL – Structured Query Language</a:t>
            </a:r>
          </a:p>
          <a:p>
            <a:pPr lvl="1"/>
            <a:r>
              <a:rPr lang="en-US" dirty="0" smtClean="0"/>
              <a:t>SELECT</a:t>
            </a:r>
          </a:p>
          <a:p>
            <a:pPr lvl="1"/>
            <a:r>
              <a:rPr lang="en-US" dirty="0" smtClean="0"/>
              <a:t>INSERT INTO</a:t>
            </a:r>
          </a:p>
          <a:p>
            <a:pPr lvl="1"/>
            <a:r>
              <a:rPr lang="en-US" dirty="0" smtClean="0"/>
              <a:t>UPDATE</a:t>
            </a:r>
          </a:p>
          <a:p>
            <a:pPr lvl="1"/>
            <a:r>
              <a:rPr lang="en-US" dirty="0" smtClean="0"/>
              <a:t>DELETE</a:t>
            </a:r>
          </a:p>
          <a:p>
            <a:r>
              <a:rPr lang="en-US" dirty="0" smtClean="0"/>
              <a:t>MySQL</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xmlns="" val="1701024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22"/>
            <a:ext cx="8229600" cy="1143000"/>
          </a:xfrm>
        </p:spPr>
        <p:txBody>
          <a:bodyPr/>
          <a:lstStyle/>
          <a:p>
            <a:r>
              <a:rPr lang="en-US" dirty="0" smtClean="0"/>
              <a:t>The IN Operator</a:t>
            </a:r>
            <a:endParaRPr lang="en-US" dirty="0"/>
          </a:p>
        </p:txBody>
      </p:sp>
      <p:sp>
        <p:nvSpPr>
          <p:cNvPr id="3" name="Content Placeholder 2"/>
          <p:cNvSpPr>
            <a:spLocks noGrp="1"/>
          </p:cNvSpPr>
          <p:nvPr>
            <p:ph idx="1"/>
          </p:nvPr>
        </p:nvSpPr>
        <p:spPr/>
        <p:txBody>
          <a:bodyPr/>
          <a:lstStyle/>
          <a:p>
            <a:r>
              <a:rPr lang="en-US" sz="2800" dirty="0" smtClean="0"/>
              <a:t>The IN operator allows you to determine if a specified value matches any one of a list or a </a:t>
            </a:r>
            <a:r>
              <a:rPr lang="en-US" sz="2800" dirty="0" err="1" smtClean="0"/>
              <a:t>subquery</a:t>
            </a:r>
            <a:r>
              <a:rPr lang="en-US" sz="2800" dirty="0" smtClean="0"/>
              <a:t>.</a:t>
            </a:r>
          </a:p>
          <a:p>
            <a:endParaRPr lang="en-US" sz="2800" dirty="0"/>
          </a:p>
          <a:p>
            <a:pPr marL="0" indent="0">
              <a:buNone/>
            </a:pPr>
            <a:r>
              <a:rPr lang="en-US" sz="2000" dirty="0">
                <a:solidFill>
                  <a:srgbClr val="0000FF"/>
                </a:solidFill>
              </a:rPr>
              <a:t>SELECT </a:t>
            </a:r>
            <a:r>
              <a:rPr lang="en-US" sz="2000" dirty="0" err="1">
                <a:solidFill>
                  <a:srgbClr val="0000FF"/>
                </a:solidFill>
              </a:rPr>
              <a:t>column_list</a:t>
            </a:r>
            <a:endParaRPr lang="en-US" sz="2000" dirty="0">
              <a:solidFill>
                <a:srgbClr val="0000FF"/>
              </a:solidFill>
            </a:endParaRPr>
          </a:p>
          <a:p>
            <a:pPr marL="0" indent="0">
              <a:buNone/>
            </a:pPr>
            <a:r>
              <a:rPr lang="en-US" sz="2000" dirty="0">
                <a:solidFill>
                  <a:srgbClr val="0000FF"/>
                </a:solidFill>
              </a:rPr>
              <a:t>FROM </a:t>
            </a:r>
            <a:r>
              <a:rPr lang="en-US" sz="2000" dirty="0" err="1">
                <a:solidFill>
                  <a:srgbClr val="0000FF"/>
                </a:solidFill>
              </a:rPr>
              <a:t>table_name</a:t>
            </a:r>
            <a:endParaRPr lang="en-US" sz="2000" dirty="0">
              <a:solidFill>
                <a:srgbClr val="0000FF"/>
              </a:solidFill>
            </a:endParaRPr>
          </a:p>
          <a:p>
            <a:pPr marL="0" indent="0">
              <a:buNone/>
            </a:pPr>
            <a:r>
              <a:rPr lang="en-US" sz="2000" dirty="0">
                <a:solidFill>
                  <a:srgbClr val="0000FF"/>
                </a:solidFill>
              </a:rPr>
              <a:t>WHERE (</a:t>
            </a:r>
            <a:r>
              <a:rPr lang="en-US" sz="2000" dirty="0" err="1">
                <a:solidFill>
                  <a:srgbClr val="0000FF"/>
                </a:solidFill>
              </a:rPr>
              <a:t>expr|column</a:t>
            </a:r>
            <a:r>
              <a:rPr lang="en-US" sz="2000" dirty="0">
                <a:solidFill>
                  <a:srgbClr val="0000FF"/>
                </a:solidFill>
              </a:rPr>
              <a:t>) IN ('value1', 'value2',...) </a:t>
            </a:r>
          </a:p>
          <a:p>
            <a:pPr marL="0" indent="0">
              <a:buNone/>
            </a:pPr>
            <a:endParaRPr lang="en-US" sz="2000" dirty="0">
              <a:solidFill>
                <a:srgbClr val="0000FF"/>
              </a:solidFill>
            </a:endParaRPr>
          </a:p>
          <a:p>
            <a:pPr marL="0" indent="0">
              <a:buNone/>
            </a:pPr>
            <a:r>
              <a:rPr lang="en-US" sz="2000" dirty="0">
                <a:solidFill>
                  <a:srgbClr val="0000FF"/>
                </a:solidFill>
              </a:rPr>
              <a:t>SELECT </a:t>
            </a:r>
            <a:r>
              <a:rPr lang="en-US" sz="2000" dirty="0" err="1">
                <a:solidFill>
                  <a:srgbClr val="0000FF"/>
                </a:solidFill>
              </a:rPr>
              <a:t>officeCode</a:t>
            </a:r>
            <a:r>
              <a:rPr lang="en-US" sz="2000" dirty="0">
                <a:solidFill>
                  <a:srgbClr val="0000FF"/>
                </a:solidFill>
              </a:rPr>
              <a:t>, city, phone</a:t>
            </a:r>
          </a:p>
          <a:p>
            <a:pPr marL="0" indent="0">
              <a:buNone/>
            </a:pPr>
            <a:r>
              <a:rPr lang="en-US" sz="2000" dirty="0">
                <a:solidFill>
                  <a:srgbClr val="0000FF"/>
                </a:solidFill>
              </a:rPr>
              <a:t>FROM offices</a:t>
            </a:r>
          </a:p>
          <a:p>
            <a:pPr marL="0" indent="0">
              <a:buNone/>
            </a:pPr>
            <a:r>
              <a:rPr lang="en-US" sz="2000" dirty="0">
                <a:solidFill>
                  <a:srgbClr val="0000FF"/>
                </a:solidFill>
              </a:rPr>
              <a:t>WHERE country IN ('USA', 'France')</a:t>
            </a:r>
          </a:p>
        </p:txBody>
      </p:sp>
    </p:spTree>
    <p:extLst>
      <p:ext uri="{BB962C8B-B14F-4D97-AF65-F5344CB8AC3E}">
        <p14:creationId xmlns:p14="http://schemas.microsoft.com/office/powerpoint/2010/main" xmlns="" val="4203923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22"/>
            <a:ext cx="8229600" cy="1143000"/>
          </a:xfrm>
        </p:spPr>
        <p:txBody>
          <a:bodyPr/>
          <a:lstStyle/>
          <a:p>
            <a:r>
              <a:rPr lang="en-US" dirty="0" smtClean="0"/>
              <a:t>The LIKE Operator</a:t>
            </a:r>
            <a:endParaRPr lang="en-US" dirty="0"/>
          </a:p>
        </p:txBody>
      </p:sp>
      <p:sp>
        <p:nvSpPr>
          <p:cNvPr id="3" name="Content Placeholder 2"/>
          <p:cNvSpPr>
            <a:spLocks noGrp="1"/>
          </p:cNvSpPr>
          <p:nvPr>
            <p:ph idx="1"/>
          </p:nvPr>
        </p:nvSpPr>
        <p:spPr>
          <a:xfrm>
            <a:off x="457200" y="1600200"/>
            <a:ext cx="8229600" cy="4525963"/>
          </a:xfrm>
        </p:spPr>
        <p:txBody>
          <a:bodyPr/>
          <a:lstStyle/>
          <a:p>
            <a:r>
              <a:rPr lang="en-US" sz="2800" dirty="0" smtClean="0"/>
              <a:t>The MySQL LIKE operator is commonly used to select data based on patterns matching. Using the LIKE operator in appropriate way is essential to increase the query performance.</a:t>
            </a:r>
          </a:p>
          <a:p>
            <a:pPr lvl="1"/>
            <a:r>
              <a:rPr lang="en-US" sz="2400" dirty="0" smtClean="0"/>
              <a:t>The percentage (%) wildcard allows you to match </a:t>
            </a:r>
            <a:r>
              <a:rPr lang="en-US" sz="2400" i="1" dirty="0" smtClean="0"/>
              <a:t>any string of zero or more characters</a:t>
            </a:r>
            <a:r>
              <a:rPr lang="en-US" sz="2400" dirty="0" smtClean="0"/>
              <a:t>.</a:t>
            </a:r>
          </a:p>
          <a:p>
            <a:pPr lvl="1"/>
            <a:r>
              <a:rPr lang="en-US" sz="2400" dirty="0" smtClean="0"/>
              <a:t>The underscore (_) wildcard allows you to match any </a:t>
            </a:r>
            <a:r>
              <a:rPr lang="en-US" sz="2400" i="1" dirty="0" smtClean="0"/>
              <a:t>single character</a:t>
            </a:r>
            <a:r>
              <a:rPr lang="en-US" sz="2400" dirty="0" smtClean="0"/>
              <a:t>.</a:t>
            </a:r>
          </a:p>
          <a:p>
            <a:pPr marL="0" indent="0">
              <a:buNone/>
            </a:pPr>
            <a:endParaRPr lang="en-US" sz="2800" dirty="0"/>
          </a:p>
        </p:txBody>
      </p:sp>
    </p:spTree>
    <p:extLst>
      <p:ext uri="{BB962C8B-B14F-4D97-AF65-F5344CB8AC3E}">
        <p14:creationId xmlns:p14="http://schemas.microsoft.com/office/powerpoint/2010/main" xmlns="" val="2754990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22"/>
            <a:ext cx="8229600" cy="1143000"/>
          </a:xfrm>
        </p:spPr>
        <p:txBody>
          <a:bodyPr/>
          <a:lstStyle/>
          <a:p>
            <a:r>
              <a:rPr lang="en-US" dirty="0" smtClean="0"/>
              <a:t>The LIKE Operator</a:t>
            </a:r>
            <a:endParaRPr lang="en-US"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sz="2200" dirty="0">
                <a:solidFill>
                  <a:srgbClr val="0000FF"/>
                </a:solidFill>
              </a:rPr>
              <a:t>SELECT employeeNumber, lastName, firstName</a:t>
            </a:r>
          </a:p>
          <a:p>
            <a:pPr marL="0" indent="0">
              <a:buNone/>
            </a:pPr>
            <a:r>
              <a:rPr lang="en-US" sz="2200" dirty="0">
                <a:solidFill>
                  <a:srgbClr val="0000FF"/>
                </a:solidFill>
              </a:rPr>
              <a:t>FROM employees</a:t>
            </a:r>
          </a:p>
          <a:p>
            <a:pPr marL="0" indent="0">
              <a:buNone/>
            </a:pPr>
            <a:r>
              <a:rPr lang="en-US" sz="2200" dirty="0">
                <a:solidFill>
                  <a:srgbClr val="0000FF"/>
                </a:solidFill>
              </a:rPr>
              <a:t>WHERE firstName LIKE 'a%'</a:t>
            </a:r>
          </a:p>
          <a:p>
            <a:pPr marL="0" indent="0">
              <a:buNone/>
            </a:pPr>
            <a:endParaRPr lang="en-US" sz="2200" dirty="0">
              <a:solidFill>
                <a:srgbClr val="0000FF"/>
              </a:solidFill>
            </a:endParaRPr>
          </a:p>
          <a:p>
            <a:pPr marL="0" indent="0">
              <a:buNone/>
            </a:pPr>
            <a:r>
              <a:rPr lang="en-US" sz="2200" dirty="0">
                <a:solidFill>
                  <a:srgbClr val="0000FF"/>
                </a:solidFill>
              </a:rPr>
              <a:t>SELECT employeeNumber, lastName, firstName</a:t>
            </a:r>
          </a:p>
          <a:p>
            <a:pPr marL="0" indent="0">
              <a:buNone/>
            </a:pPr>
            <a:r>
              <a:rPr lang="en-US" sz="2200" dirty="0">
                <a:solidFill>
                  <a:srgbClr val="0000FF"/>
                </a:solidFill>
              </a:rPr>
              <a:t>FROM employees</a:t>
            </a:r>
          </a:p>
          <a:p>
            <a:pPr marL="0" indent="0">
              <a:buNone/>
            </a:pPr>
            <a:r>
              <a:rPr lang="en-US" sz="2200" dirty="0">
                <a:solidFill>
                  <a:srgbClr val="0000FF"/>
                </a:solidFill>
              </a:rPr>
              <a:t>WHERE lastname LIKE '%on%'</a:t>
            </a:r>
          </a:p>
          <a:p>
            <a:pPr marL="0" indent="0">
              <a:buNone/>
            </a:pPr>
            <a:endParaRPr lang="en-US" sz="2200" dirty="0">
              <a:solidFill>
                <a:srgbClr val="0000FF"/>
              </a:solidFill>
            </a:endParaRPr>
          </a:p>
          <a:p>
            <a:pPr marL="0" indent="0">
              <a:buNone/>
            </a:pPr>
            <a:r>
              <a:rPr lang="en-US" sz="2200" dirty="0">
                <a:solidFill>
                  <a:srgbClr val="0000FF"/>
                </a:solidFill>
              </a:rPr>
              <a:t>SELECT employeeNumber, lastName, firstName</a:t>
            </a:r>
          </a:p>
          <a:p>
            <a:pPr marL="0" indent="0">
              <a:buNone/>
            </a:pPr>
            <a:r>
              <a:rPr lang="en-US" sz="2200" dirty="0">
                <a:solidFill>
                  <a:srgbClr val="0000FF"/>
                </a:solidFill>
              </a:rPr>
              <a:t>FROM employees</a:t>
            </a:r>
          </a:p>
          <a:p>
            <a:pPr marL="0" indent="0">
              <a:buNone/>
            </a:pPr>
            <a:r>
              <a:rPr lang="en-US" sz="2200" dirty="0">
                <a:solidFill>
                  <a:srgbClr val="0000FF"/>
                </a:solidFill>
              </a:rPr>
              <a:t>WHERE firstname LIKE 'T_m'</a:t>
            </a:r>
          </a:p>
        </p:txBody>
      </p:sp>
    </p:spTree>
    <p:extLst>
      <p:ext uri="{BB962C8B-B14F-4D97-AF65-F5344CB8AC3E}">
        <p14:creationId xmlns:p14="http://schemas.microsoft.com/office/powerpoint/2010/main" xmlns="" val="1278280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22"/>
            <a:ext cx="8229600" cy="1143000"/>
          </a:xfrm>
        </p:spPr>
        <p:txBody>
          <a:bodyPr/>
          <a:lstStyle/>
          <a:p>
            <a:r>
              <a:rPr lang="en-US" dirty="0" smtClean="0"/>
              <a:t>The INSERT INTO Statement</a:t>
            </a:r>
            <a:endParaRPr lang="en-US" dirty="0"/>
          </a:p>
        </p:txBody>
      </p:sp>
      <p:sp>
        <p:nvSpPr>
          <p:cNvPr id="3" name="Content Placeholder 2"/>
          <p:cNvSpPr>
            <a:spLocks noGrp="1"/>
          </p:cNvSpPr>
          <p:nvPr>
            <p:ph idx="1"/>
          </p:nvPr>
        </p:nvSpPr>
        <p:spPr>
          <a:xfrm>
            <a:off x="457200" y="1600200"/>
            <a:ext cx="8229600" cy="4525963"/>
          </a:xfrm>
        </p:spPr>
        <p:txBody>
          <a:bodyPr/>
          <a:lstStyle/>
          <a:p>
            <a:r>
              <a:rPr lang="en-US" sz="2400" dirty="0" smtClean="0"/>
              <a:t>The INSERT INTO statement is used to insert new rows into a table.</a:t>
            </a:r>
          </a:p>
          <a:p>
            <a:r>
              <a:rPr lang="en-US" sz="2400" dirty="0" smtClean="0"/>
              <a:t>Syntax: </a:t>
            </a:r>
            <a:r>
              <a:rPr lang="en-US" sz="2400" dirty="0" smtClean="0">
                <a:solidFill>
                  <a:srgbClr val="0000FF"/>
                </a:solidFill>
              </a:rPr>
              <a:t>INSERT INTO </a:t>
            </a:r>
            <a:r>
              <a:rPr lang="en-US" sz="2400" dirty="0" err="1" smtClean="0">
                <a:solidFill>
                  <a:srgbClr val="0000FF"/>
                </a:solidFill>
              </a:rPr>
              <a:t>table_name</a:t>
            </a:r>
            <a:r>
              <a:rPr lang="en-US" sz="2400" dirty="0" smtClean="0">
                <a:solidFill>
                  <a:srgbClr val="0000FF"/>
                </a:solidFill>
              </a:rPr>
              <a:t> VALUES (value1, value2, …)</a:t>
            </a:r>
          </a:p>
          <a:p>
            <a:pPr marL="0" indent="0">
              <a:buNone/>
            </a:pPr>
            <a:endParaRPr lang="en-US" sz="2400" dirty="0"/>
          </a:p>
          <a:p>
            <a:pPr marL="0" indent="0">
              <a:buNone/>
            </a:pPr>
            <a:r>
              <a:rPr lang="fr-FR" sz="2400" dirty="0">
                <a:solidFill>
                  <a:srgbClr val="0000FF"/>
                </a:solidFill>
              </a:rPr>
              <a:t>INSERT INTO </a:t>
            </a:r>
            <a:r>
              <a:rPr lang="fr-FR" sz="2400" dirty="0" err="1">
                <a:solidFill>
                  <a:srgbClr val="0000FF"/>
                </a:solidFill>
              </a:rPr>
              <a:t>employee</a:t>
            </a:r>
            <a:r>
              <a:rPr lang="fr-FR" sz="2400" dirty="0">
                <a:solidFill>
                  <a:srgbClr val="0000FF"/>
                </a:solidFill>
              </a:rPr>
              <a:t> VALUES (1, </a:t>
            </a:r>
            <a:r>
              <a:rPr lang="fr-FR" sz="2400" dirty="0" smtClean="0">
                <a:solidFill>
                  <a:srgbClr val="0000FF"/>
                </a:solidFill>
              </a:rPr>
              <a:t>'komal'</a:t>
            </a:r>
            <a:r>
              <a:rPr lang="fr-FR" sz="2400" dirty="0">
                <a:solidFill>
                  <a:srgbClr val="0000FF"/>
                </a:solidFill>
              </a:rPr>
              <a:t>, 10000)</a:t>
            </a:r>
            <a:r>
              <a:rPr lang="fr-FR" sz="2400" dirty="0" smtClean="0">
                <a:solidFill>
                  <a:srgbClr val="0000FF"/>
                </a:solidFill>
              </a:rPr>
              <a:t>;</a:t>
            </a:r>
          </a:p>
          <a:p>
            <a:pPr marL="0" indent="0">
              <a:buNone/>
            </a:pPr>
            <a:r>
              <a:rPr lang="fr-FR" sz="2400" dirty="0">
                <a:solidFill>
                  <a:srgbClr val="0000FF"/>
                </a:solidFill>
              </a:rPr>
              <a:t>INSERT INTO </a:t>
            </a:r>
            <a:r>
              <a:rPr lang="fr-FR" sz="2400" dirty="0" err="1">
                <a:solidFill>
                  <a:srgbClr val="0000FF"/>
                </a:solidFill>
              </a:rPr>
              <a:t>employee</a:t>
            </a:r>
            <a:r>
              <a:rPr lang="fr-FR" sz="2400" dirty="0">
                <a:solidFill>
                  <a:srgbClr val="0000FF"/>
                </a:solidFill>
              </a:rPr>
              <a:t> </a:t>
            </a:r>
            <a:r>
              <a:rPr lang="fr-FR" sz="2400" dirty="0" smtClean="0">
                <a:solidFill>
                  <a:srgbClr val="0000FF"/>
                </a:solidFill>
              </a:rPr>
              <a:t>(</a:t>
            </a:r>
            <a:r>
              <a:rPr lang="fr-FR" sz="2400" dirty="0" err="1" smtClean="0">
                <a:solidFill>
                  <a:srgbClr val="0000FF"/>
                </a:solidFill>
              </a:rPr>
              <a:t>emp_name</a:t>
            </a:r>
            <a:r>
              <a:rPr lang="fr-FR" sz="2400" dirty="0" smtClean="0">
                <a:solidFill>
                  <a:srgbClr val="0000FF"/>
                </a:solidFill>
              </a:rPr>
              <a:t>, </a:t>
            </a:r>
            <a:r>
              <a:rPr lang="fr-FR" sz="2400" dirty="0" err="1" smtClean="0">
                <a:solidFill>
                  <a:srgbClr val="0000FF"/>
                </a:solidFill>
              </a:rPr>
              <a:t>emp_salary</a:t>
            </a:r>
            <a:r>
              <a:rPr lang="fr-FR" sz="2400" dirty="0" smtClean="0">
                <a:solidFill>
                  <a:srgbClr val="0000FF"/>
                </a:solidFill>
              </a:rPr>
              <a:t>) VALUES (, </a:t>
            </a:r>
            <a:r>
              <a:rPr lang="fr-FR" sz="2400" dirty="0">
                <a:solidFill>
                  <a:srgbClr val="0000FF"/>
                </a:solidFill>
              </a:rPr>
              <a:t>'</a:t>
            </a:r>
            <a:r>
              <a:rPr lang="fr-FR" sz="2400" dirty="0" err="1">
                <a:solidFill>
                  <a:srgbClr val="0000FF"/>
                </a:solidFill>
              </a:rPr>
              <a:t>jonas</a:t>
            </a:r>
            <a:r>
              <a:rPr lang="fr-FR" sz="2400" dirty="0">
                <a:solidFill>
                  <a:srgbClr val="0000FF"/>
                </a:solidFill>
              </a:rPr>
              <a:t>', </a:t>
            </a:r>
            <a:r>
              <a:rPr lang="fr-FR" sz="2400" dirty="0" smtClean="0">
                <a:solidFill>
                  <a:srgbClr val="0000FF"/>
                </a:solidFill>
              </a:rPr>
              <a:t>20000</a:t>
            </a:r>
            <a:r>
              <a:rPr lang="fr-FR" sz="2400" dirty="0">
                <a:solidFill>
                  <a:srgbClr val="0000FF"/>
                </a:solidFill>
              </a:rPr>
              <a:t>);</a:t>
            </a:r>
          </a:p>
          <a:p>
            <a:pPr marL="0" indent="0">
              <a:buNone/>
            </a:pPr>
            <a:endParaRPr lang="fr-FR" sz="2400" dirty="0">
              <a:solidFill>
                <a:srgbClr val="0000FF"/>
              </a:solidFill>
            </a:endParaRPr>
          </a:p>
        </p:txBody>
      </p:sp>
      <p:pic>
        <p:nvPicPr>
          <p:cNvPr id="4" name="Picture 3" descr="Screen Shot 2014-08-09 at 12.11.05 A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81930" y="4970531"/>
            <a:ext cx="7022255" cy="930857"/>
          </a:xfrm>
          <a:prstGeom prst="rect">
            <a:avLst/>
          </a:prstGeom>
        </p:spPr>
      </p:pic>
    </p:spTree>
    <p:extLst>
      <p:ext uri="{BB962C8B-B14F-4D97-AF65-F5344CB8AC3E}">
        <p14:creationId xmlns:p14="http://schemas.microsoft.com/office/powerpoint/2010/main" xmlns="" val="130861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22"/>
            <a:ext cx="8229600" cy="1143000"/>
          </a:xfrm>
        </p:spPr>
        <p:txBody>
          <a:bodyPr/>
          <a:lstStyle/>
          <a:p>
            <a:r>
              <a:rPr lang="en-US" dirty="0" smtClean="0"/>
              <a:t>The UPDATE Statement</a:t>
            </a:r>
            <a:endParaRPr lang="en-US" dirty="0"/>
          </a:p>
        </p:txBody>
      </p:sp>
      <p:sp>
        <p:nvSpPr>
          <p:cNvPr id="3" name="Content Placeholder 2"/>
          <p:cNvSpPr>
            <a:spLocks noGrp="1"/>
          </p:cNvSpPr>
          <p:nvPr>
            <p:ph idx="1"/>
          </p:nvPr>
        </p:nvSpPr>
        <p:spPr>
          <a:xfrm>
            <a:off x="457200" y="1600200"/>
            <a:ext cx="8229600" cy="4525963"/>
          </a:xfrm>
        </p:spPr>
        <p:txBody>
          <a:bodyPr/>
          <a:lstStyle/>
          <a:p>
            <a:r>
              <a:rPr lang="en-US" sz="2200" dirty="0" smtClean="0"/>
              <a:t>The UPDATE statement is used to modify the data in a table.</a:t>
            </a:r>
          </a:p>
          <a:p>
            <a:r>
              <a:rPr lang="en-US" sz="2200" dirty="0" smtClean="0"/>
              <a:t>Syntax: </a:t>
            </a:r>
          </a:p>
          <a:p>
            <a:pPr marL="400050" lvl="1" indent="0">
              <a:buNone/>
            </a:pPr>
            <a:r>
              <a:rPr lang="tr-TR" sz="2200" dirty="0" smtClean="0">
                <a:solidFill>
                  <a:srgbClr val="0000FF"/>
                </a:solidFill>
              </a:rPr>
              <a:t>UPDATE </a:t>
            </a:r>
            <a:r>
              <a:rPr lang="tr-TR" sz="2200" dirty="0" err="1">
                <a:solidFill>
                  <a:srgbClr val="0000FF"/>
                </a:solidFill>
              </a:rPr>
              <a:t>table_name</a:t>
            </a:r>
            <a:endParaRPr lang="tr-TR" sz="2200" dirty="0">
              <a:solidFill>
                <a:srgbClr val="0000FF"/>
              </a:solidFill>
            </a:endParaRPr>
          </a:p>
          <a:p>
            <a:pPr marL="400050" lvl="1" indent="0">
              <a:buNone/>
            </a:pPr>
            <a:r>
              <a:rPr lang="tr-TR" sz="2200" dirty="0">
                <a:solidFill>
                  <a:srgbClr val="0000FF"/>
                </a:solidFill>
              </a:rPr>
              <a:t>SET </a:t>
            </a:r>
            <a:r>
              <a:rPr lang="tr-TR" sz="2200" dirty="0" err="1">
                <a:solidFill>
                  <a:srgbClr val="0000FF"/>
                </a:solidFill>
              </a:rPr>
              <a:t>column_name</a:t>
            </a:r>
            <a:r>
              <a:rPr lang="tr-TR" sz="2200" dirty="0">
                <a:solidFill>
                  <a:srgbClr val="0000FF"/>
                </a:solidFill>
              </a:rPr>
              <a:t> = '</a:t>
            </a:r>
            <a:r>
              <a:rPr lang="tr-TR" sz="2200" dirty="0" err="1">
                <a:solidFill>
                  <a:srgbClr val="0000FF"/>
                </a:solidFill>
              </a:rPr>
              <a:t>new_value</a:t>
            </a:r>
            <a:r>
              <a:rPr lang="tr-TR" sz="2200" dirty="0">
                <a:solidFill>
                  <a:srgbClr val="0000FF"/>
                </a:solidFill>
              </a:rPr>
              <a:t>'</a:t>
            </a:r>
          </a:p>
          <a:p>
            <a:pPr marL="400050" lvl="1" indent="0">
              <a:buNone/>
            </a:pPr>
            <a:r>
              <a:rPr lang="tr-TR" sz="2200" dirty="0">
                <a:solidFill>
                  <a:srgbClr val="0000FF"/>
                </a:solidFill>
              </a:rPr>
              <a:t>WHERE </a:t>
            </a:r>
            <a:r>
              <a:rPr lang="tr-TR" sz="2200" dirty="0" err="1">
                <a:solidFill>
                  <a:srgbClr val="0000FF"/>
                </a:solidFill>
              </a:rPr>
              <a:t>column_name</a:t>
            </a:r>
            <a:r>
              <a:rPr lang="tr-TR" sz="2200" dirty="0">
                <a:solidFill>
                  <a:srgbClr val="0000FF"/>
                </a:solidFill>
              </a:rPr>
              <a:t> = '</a:t>
            </a:r>
            <a:r>
              <a:rPr lang="tr-TR" sz="2200" dirty="0" err="1">
                <a:solidFill>
                  <a:srgbClr val="0000FF"/>
                </a:solidFill>
              </a:rPr>
              <a:t>some_value</a:t>
            </a:r>
            <a:r>
              <a:rPr lang="tr-TR" sz="2200" dirty="0">
                <a:solidFill>
                  <a:srgbClr val="0000FF"/>
                </a:solidFill>
              </a:rPr>
              <a:t>'</a:t>
            </a:r>
            <a:endParaRPr lang="en-US" sz="2200" dirty="0" smtClean="0">
              <a:solidFill>
                <a:srgbClr val="0000FF"/>
              </a:solidFill>
            </a:endParaRPr>
          </a:p>
          <a:p>
            <a:pPr marL="0" indent="0">
              <a:buNone/>
            </a:pPr>
            <a:r>
              <a:rPr lang="en-US" sz="2200" dirty="0" smtClean="0"/>
              <a:t>Ex</a:t>
            </a:r>
            <a:endParaRPr lang="en-US" sz="2200" dirty="0"/>
          </a:p>
          <a:p>
            <a:pPr marL="0" indent="0">
              <a:buNone/>
            </a:pPr>
            <a:r>
              <a:rPr lang="fi-FI" sz="2200" dirty="0">
                <a:solidFill>
                  <a:srgbClr val="0000FF"/>
                </a:solidFill>
              </a:rPr>
              <a:t>UPDATE </a:t>
            </a:r>
            <a:r>
              <a:rPr lang="fi-FI" sz="2200" dirty="0" err="1">
                <a:solidFill>
                  <a:srgbClr val="0000FF"/>
                </a:solidFill>
              </a:rPr>
              <a:t>users</a:t>
            </a:r>
            <a:endParaRPr lang="fi-FI" sz="2200" dirty="0">
              <a:solidFill>
                <a:srgbClr val="0000FF"/>
              </a:solidFill>
            </a:endParaRPr>
          </a:p>
          <a:p>
            <a:pPr marL="0" indent="0">
              <a:buNone/>
            </a:pPr>
            <a:r>
              <a:rPr lang="fi-FI" sz="2200" b="1" dirty="0">
                <a:solidFill>
                  <a:srgbClr val="0000FF"/>
                </a:solidFill>
              </a:rPr>
              <a:t>SET </a:t>
            </a:r>
            <a:r>
              <a:rPr lang="fi-FI" sz="2200" b="1" dirty="0" err="1">
                <a:solidFill>
                  <a:srgbClr val="0000FF"/>
                </a:solidFill>
              </a:rPr>
              <a:t>email='jonas@gmail.com</a:t>
            </a:r>
            <a:r>
              <a:rPr lang="fi-FI" sz="2200" b="1" dirty="0">
                <a:solidFill>
                  <a:srgbClr val="0000FF"/>
                </a:solidFill>
              </a:rPr>
              <a:t>'</a:t>
            </a:r>
          </a:p>
          <a:p>
            <a:pPr marL="0" indent="0">
              <a:buNone/>
            </a:pPr>
            <a:r>
              <a:rPr lang="fi-FI" sz="2200" dirty="0">
                <a:solidFill>
                  <a:srgbClr val="0000FF"/>
                </a:solidFill>
              </a:rPr>
              <a:t>WHERE id = 3;</a:t>
            </a:r>
            <a:endParaRPr lang="fr-FR" sz="2200" dirty="0">
              <a:solidFill>
                <a:srgbClr val="0000FF"/>
              </a:solidFill>
            </a:endParaRPr>
          </a:p>
        </p:txBody>
      </p:sp>
    </p:spTree>
    <p:extLst>
      <p:ext uri="{BB962C8B-B14F-4D97-AF65-F5344CB8AC3E}">
        <p14:creationId xmlns:p14="http://schemas.microsoft.com/office/powerpoint/2010/main" xmlns="" val="2514581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22"/>
            <a:ext cx="8229600" cy="1143000"/>
          </a:xfrm>
        </p:spPr>
        <p:txBody>
          <a:bodyPr/>
          <a:lstStyle/>
          <a:p>
            <a:r>
              <a:rPr lang="en-US" dirty="0" smtClean="0"/>
              <a:t>The DELETE Statement</a:t>
            </a:r>
            <a:endParaRPr lang="en-US" dirty="0"/>
          </a:p>
        </p:txBody>
      </p:sp>
      <p:sp>
        <p:nvSpPr>
          <p:cNvPr id="3" name="Content Placeholder 2"/>
          <p:cNvSpPr>
            <a:spLocks noGrp="1"/>
          </p:cNvSpPr>
          <p:nvPr>
            <p:ph idx="1"/>
          </p:nvPr>
        </p:nvSpPr>
        <p:spPr>
          <a:xfrm>
            <a:off x="457200" y="1600200"/>
            <a:ext cx="8229600" cy="4525963"/>
          </a:xfrm>
        </p:spPr>
        <p:txBody>
          <a:bodyPr/>
          <a:lstStyle/>
          <a:p>
            <a:r>
              <a:rPr lang="en-US" sz="2200" dirty="0" smtClean="0"/>
              <a:t>The DELETE statement is used to delete rows in a table.</a:t>
            </a:r>
          </a:p>
          <a:p>
            <a:r>
              <a:rPr lang="en-US" sz="2200" dirty="0" smtClean="0"/>
              <a:t>Syntax: </a:t>
            </a:r>
          </a:p>
          <a:p>
            <a:pPr marL="400050" lvl="1" indent="0">
              <a:buNone/>
            </a:pPr>
            <a:r>
              <a:rPr lang="en-US" sz="2200" dirty="0" smtClean="0">
                <a:solidFill>
                  <a:srgbClr val="0000FF"/>
                </a:solidFill>
              </a:rPr>
              <a:t>DELTE FROM </a:t>
            </a:r>
            <a:r>
              <a:rPr lang="en-US" sz="2200" dirty="0" err="1" smtClean="0">
                <a:solidFill>
                  <a:srgbClr val="0000FF"/>
                </a:solidFill>
              </a:rPr>
              <a:t>table_name</a:t>
            </a:r>
            <a:endParaRPr lang="en-US" sz="2200" dirty="0" smtClean="0">
              <a:solidFill>
                <a:srgbClr val="0000FF"/>
              </a:solidFill>
            </a:endParaRPr>
          </a:p>
          <a:p>
            <a:pPr marL="400050" lvl="1" indent="0">
              <a:buNone/>
            </a:pPr>
            <a:r>
              <a:rPr lang="en-US" sz="2200" dirty="0" smtClean="0">
                <a:solidFill>
                  <a:srgbClr val="0000FF"/>
                </a:solidFill>
              </a:rPr>
              <a:t>WHERE </a:t>
            </a:r>
            <a:r>
              <a:rPr lang="en-US" sz="2200" dirty="0" err="1" smtClean="0">
                <a:solidFill>
                  <a:srgbClr val="0000FF"/>
                </a:solidFill>
              </a:rPr>
              <a:t>column_name</a:t>
            </a:r>
            <a:r>
              <a:rPr lang="en-US" sz="2200" dirty="0" smtClean="0">
                <a:solidFill>
                  <a:srgbClr val="0000FF"/>
                </a:solidFill>
              </a:rPr>
              <a:t> = </a:t>
            </a:r>
            <a:r>
              <a:rPr lang="en-US" sz="2200" dirty="0" err="1" smtClean="0">
                <a:solidFill>
                  <a:srgbClr val="0000FF"/>
                </a:solidFill>
              </a:rPr>
              <a:t>some_value</a:t>
            </a:r>
            <a:endParaRPr lang="en-US" sz="2200" dirty="0" smtClean="0">
              <a:solidFill>
                <a:srgbClr val="0000FF"/>
              </a:solidFill>
            </a:endParaRPr>
          </a:p>
          <a:p>
            <a:pPr marL="400050" lvl="1" indent="0">
              <a:buNone/>
            </a:pPr>
            <a:endParaRPr lang="en-US" sz="2200" dirty="0" smtClean="0">
              <a:solidFill>
                <a:srgbClr val="0000FF"/>
              </a:solidFill>
            </a:endParaRPr>
          </a:p>
          <a:p>
            <a:pPr marL="0" indent="0">
              <a:buNone/>
            </a:pPr>
            <a:r>
              <a:rPr lang="en-US" sz="2200" dirty="0" smtClean="0"/>
              <a:t>Ex</a:t>
            </a:r>
            <a:endParaRPr lang="en-US" sz="2200" dirty="0"/>
          </a:p>
          <a:p>
            <a:pPr marL="0" indent="0">
              <a:buNone/>
            </a:pPr>
            <a:r>
              <a:rPr lang="fi-FI" sz="2200" dirty="0" smtClean="0">
                <a:solidFill>
                  <a:srgbClr val="0000FF"/>
                </a:solidFill>
              </a:rPr>
              <a:t>DELETE FROM </a:t>
            </a:r>
            <a:r>
              <a:rPr lang="fi-FI" sz="2200" dirty="0" err="1">
                <a:solidFill>
                  <a:srgbClr val="0000FF"/>
                </a:solidFill>
              </a:rPr>
              <a:t>users</a:t>
            </a:r>
            <a:endParaRPr lang="fi-FI" sz="2200" dirty="0">
              <a:solidFill>
                <a:srgbClr val="0000FF"/>
              </a:solidFill>
            </a:endParaRPr>
          </a:p>
          <a:p>
            <a:pPr marL="0" indent="0">
              <a:buNone/>
            </a:pPr>
            <a:r>
              <a:rPr lang="fi-FI" sz="2200" dirty="0" smtClean="0">
                <a:solidFill>
                  <a:srgbClr val="0000FF"/>
                </a:solidFill>
              </a:rPr>
              <a:t>WHERE </a:t>
            </a:r>
            <a:r>
              <a:rPr lang="fi-FI" sz="2200" dirty="0">
                <a:solidFill>
                  <a:srgbClr val="0000FF"/>
                </a:solidFill>
              </a:rPr>
              <a:t>id = </a:t>
            </a:r>
            <a:r>
              <a:rPr lang="fi-FI" sz="2200" dirty="0" smtClean="0">
                <a:solidFill>
                  <a:srgbClr val="0000FF"/>
                </a:solidFill>
              </a:rPr>
              <a:t>3 AND </a:t>
            </a:r>
            <a:r>
              <a:rPr lang="fi-FI" sz="2200" dirty="0" err="1" smtClean="0">
                <a:solidFill>
                  <a:srgbClr val="0000FF"/>
                </a:solidFill>
              </a:rPr>
              <a:t>email=’jonas@gmail.com</a:t>
            </a:r>
            <a:r>
              <a:rPr lang="fi-FI" sz="2200" dirty="0" smtClean="0">
                <a:solidFill>
                  <a:srgbClr val="0000FF"/>
                </a:solidFill>
              </a:rPr>
              <a:t>';</a:t>
            </a:r>
            <a:endParaRPr lang="fr-FR" sz="2200" dirty="0">
              <a:solidFill>
                <a:srgbClr val="0000FF"/>
              </a:solidFill>
            </a:endParaRPr>
          </a:p>
        </p:txBody>
      </p:sp>
    </p:spTree>
    <p:extLst>
      <p:ext uri="{BB962C8B-B14F-4D97-AF65-F5344CB8AC3E}">
        <p14:creationId xmlns:p14="http://schemas.microsoft.com/office/powerpoint/2010/main" xmlns="" val="898903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22"/>
            <a:ext cx="8229600" cy="1143000"/>
          </a:xfrm>
        </p:spPr>
        <p:txBody>
          <a:bodyPr/>
          <a:lstStyle/>
          <a:p>
            <a:r>
              <a:rPr lang="en-US" dirty="0" smtClean="0"/>
              <a:t>Practice SQL with </a:t>
            </a:r>
            <a:r>
              <a:rPr lang="en-US" dirty="0" err="1" smtClean="0"/>
              <a:t>phpMyAdmin</a:t>
            </a:r>
            <a:endParaRPr lang="en-US" dirty="0"/>
          </a:p>
        </p:txBody>
      </p:sp>
      <p:sp>
        <p:nvSpPr>
          <p:cNvPr id="3" name="Content Placeholder 2"/>
          <p:cNvSpPr>
            <a:spLocks noGrp="1"/>
          </p:cNvSpPr>
          <p:nvPr>
            <p:ph idx="1"/>
          </p:nvPr>
        </p:nvSpPr>
        <p:spPr>
          <a:xfrm>
            <a:off x="457200" y="1600200"/>
            <a:ext cx="8229600" cy="4525963"/>
          </a:xfrm>
        </p:spPr>
        <p:txBody>
          <a:bodyPr/>
          <a:lstStyle/>
          <a:p>
            <a:pPr marL="0" indent="0">
              <a:buNone/>
            </a:pPr>
            <a:r>
              <a:rPr lang="fr-FR" sz="2200" dirty="0" smtClean="0">
                <a:solidFill>
                  <a:srgbClr val="0000FF"/>
                </a:solidFill>
              </a:rPr>
              <a:t> </a:t>
            </a:r>
            <a:endParaRPr lang="fr-FR" sz="2200" dirty="0">
              <a:solidFill>
                <a:srgbClr val="0000FF"/>
              </a:solidFill>
            </a:endParaRPr>
          </a:p>
        </p:txBody>
      </p:sp>
    </p:spTree>
    <p:extLst>
      <p:ext uri="{BB962C8B-B14F-4D97-AF65-F5344CB8AC3E}">
        <p14:creationId xmlns:p14="http://schemas.microsoft.com/office/powerpoint/2010/main" xmlns="" val="736886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MySQL connect</a:t>
            </a:r>
            <a:endParaRPr lang="en-US" dirty="0"/>
          </a:p>
        </p:txBody>
      </p:sp>
      <p:sp>
        <p:nvSpPr>
          <p:cNvPr id="3" name="Content Placeholder 2"/>
          <p:cNvSpPr>
            <a:spLocks noGrp="1"/>
          </p:cNvSpPr>
          <p:nvPr>
            <p:ph idx="1"/>
          </p:nvPr>
        </p:nvSpPr>
        <p:spPr/>
        <p:txBody>
          <a:bodyPr/>
          <a:lstStyle/>
          <a:p>
            <a:pPr marL="457200" indent="-457200"/>
            <a:r>
              <a:rPr lang="en-US" sz="3000" dirty="0"/>
              <a:t>Before you can do anything with MySQL in PHP you must first establish a connection to your web host's MySQL database. This is done with the MySQL connect function.</a:t>
            </a:r>
            <a:endParaRPr lang="en-US" sz="3000" dirty="0" smtClean="0"/>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xmlns="" val="40433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&lt;?</a:t>
            </a:r>
            <a:r>
              <a:rPr lang="en-US" sz="2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php</a:t>
            </a:r>
            <a:endPar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indent="0">
              <a:buNone/>
            </a:pPr>
            <a:r>
              <a:rPr lang="en-US" sz="2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mysql_connect</a:t>
            </a: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('server', 'username', 'password') or die(</a:t>
            </a:r>
            <a:r>
              <a:rPr lang="en-US" sz="2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buNone/>
            </a:pP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echo 'Connected to MySQL &lt;</a:t>
            </a:r>
            <a:r>
              <a:rPr lang="en-US" sz="2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br</a:t>
            </a: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/&gt;';</a:t>
            </a:r>
          </a:p>
          <a:p>
            <a:pPr marL="0" indent="0">
              <a:buNone/>
            </a:pPr>
            <a:r>
              <a:rPr lang="en-US" sz="2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mysql_select_db</a:t>
            </a: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 or die(</a:t>
            </a:r>
            <a:r>
              <a:rPr lang="en-US" sz="2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buNone/>
            </a:pP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echo 'Connected to Database';</a:t>
            </a:r>
          </a:p>
          <a:p>
            <a:pPr marL="0" indent="0">
              <a:buNone/>
            </a:pP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a:t>
            </a:r>
            <a:endParaRPr lang="en-US" sz="2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xmlns="" val="1842190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MySQL Tables</a:t>
            </a:r>
            <a:endParaRPr lang="en-US" dirty="0"/>
          </a:p>
        </p:txBody>
      </p:sp>
      <p:sp>
        <p:nvSpPr>
          <p:cNvPr id="3" name="Content Placeholder 2"/>
          <p:cNvSpPr>
            <a:spLocks noGrp="1"/>
          </p:cNvSpPr>
          <p:nvPr>
            <p:ph idx="1"/>
          </p:nvPr>
        </p:nvSpPr>
        <p:spPr/>
        <p:txBody>
          <a:bodyPr/>
          <a:lstStyle/>
          <a:p>
            <a:pPr marL="0" indent="0">
              <a:buNone/>
            </a:pPr>
            <a:r>
              <a:rPr lang="en-US" sz="2800" dirty="0"/>
              <a:t>A </a:t>
            </a:r>
            <a:r>
              <a:rPr lang="en-US" sz="2800" b="1" i="1" dirty="0"/>
              <a:t>MySQL</a:t>
            </a:r>
            <a:r>
              <a:rPr lang="en-US" sz="2800" dirty="0"/>
              <a:t> </a:t>
            </a:r>
            <a:r>
              <a:rPr lang="en-US" sz="2800" b="1" i="1" dirty="0"/>
              <a:t>table</a:t>
            </a:r>
            <a:r>
              <a:rPr lang="en-US" sz="2800" dirty="0"/>
              <a:t> is completely different than the normal table that you eat dinner on. In MySQL and other database systems, the goal is to store information in an orderly fashion. The table gets this done by making the table up of columns and rows.</a:t>
            </a:r>
            <a:endParaRPr lang="en-US" sz="2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xmlns="" val="88182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en-US" dirty="0"/>
          </a:p>
        </p:txBody>
      </p:sp>
      <p:sp>
        <p:nvSpPr>
          <p:cNvPr id="3" name="Content Placeholder 2"/>
          <p:cNvSpPr>
            <a:spLocks noGrp="1"/>
          </p:cNvSpPr>
          <p:nvPr>
            <p:ph idx="1"/>
          </p:nvPr>
        </p:nvSpPr>
        <p:spPr/>
        <p:txBody>
          <a:bodyPr/>
          <a:lstStyle/>
          <a:p>
            <a:r>
              <a:rPr lang="en-US" dirty="0" smtClean="0"/>
              <a:t>Structured Query Language</a:t>
            </a:r>
          </a:p>
          <a:p>
            <a:r>
              <a:rPr lang="en-US" dirty="0" smtClean="0"/>
              <a:t>A little history</a:t>
            </a:r>
          </a:p>
          <a:p>
            <a:pPr lvl="1"/>
            <a:r>
              <a:rPr lang="en-US" dirty="0" smtClean="0"/>
              <a:t>Developed by Donald D. Chamberlin &amp; Raymond F. Boyce at </a:t>
            </a:r>
            <a:r>
              <a:rPr lang="en-US" b="1" dirty="0" smtClean="0"/>
              <a:t>IBM</a:t>
            </a:r>
            <a:r>
              <a:rPr lang="en-US" dirty="0" smtClean="0"/>
              <a:t> in 1970.</a:t>
            </a:r>
          </a:p>
          <a:p>
            <a:pPr lvl="1"/>
            <a:r>
              <a:rPr lang="en-US" dirty="0" smtClean="0"/>
              <a:t>Initially it was named as SEQUEL (Structured English Query Language)</a:t>
            </a:r>
          </a:p>
          <a:p>
            <a:r>
              <a:rPr lang="en-US" dirty="0" smtClean="0"/>
              <a:t>Queries – most commonly used operation &amp; can be done by SELECT</a:t>
            </a:r>
          </a:p>
          <a:p>
            <a:r>
              <a:rPr lang="en-US" dirty="0" smtClean="0"/>
              <a:t>SQL is not case sensitive.</a:t>
            </a:r>
            <a:endParaRPr lang="en-US" dirty="0"/>
          </a:p>
        </p:txBody>
      </p:sp>
    </p:spTree>
    <p:extLst>
      <p:ext uri="{BB962C8B-B14F-4D97-AF65-F5344CB8AC3E}">
        <p14:creationId xmlns:p14="http://schemas.microsoft.com/office/powerpoint/2010/main" xmlns="" val="83290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Creating Table</a:t>
            </a:r>
            <a:endParaRPr lang="en-US" dirty="0"/>
          </a:p>
        </p:txBody>
      </p:sp>
      <p:sp>
        <p:nvSpPr>
          <p:cNvPr id="3" name="Content Placeholder 2"/>
          <p:cNvSpPr>
            <a:spLocks noGrp="1"/>
          </p:cNvSpPr>
          <p:nvPr>
            <p:ph idx="1"/>
          </p:nvPr>
        </p:nvSpPr>
        <p:spPr/>
        <p:txBody>
          <a:bodyPr/>
          <a:lstStyle/>
          <a:p>
            <a:pPr marL="0" indent="0">
              <a:buNone/>
            </a:pPr>
            <a:r>
              <a:rPr lang="en-US" sz="2800" dirty="0"/>
              <a:t>Before you can enter data (rows) into a table, you must first define what kinds of data will be stored (columns). We are now going to design a MySQL query to summon our table from database land.</a:t>
            </a:r>
            <a:endParaRPr lang="en-US" sz="2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xmlns="" val="2847264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&lt;?</a:t>
            </a:r>
            <a:r>
              <a:rPr lang="en-US"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php</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Make a MySQL Connection</a:t>
            </a:r>
          </a:p>
          <a:p>
            <a:pPr marL="0" indent="0">
              <a:lnSpc>
                <a:spcPct val="90000"/>
              </a:lnSpc>
              <a:buNone/>
            </a:pPr>
            <a:r>
              <a:rPr lang="en-US"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mysql_connect</a:t>
            </a: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('server', </a:t>
            </a: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'username'</a:t>
            </a: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'password') or die(</a:t>
            </a:r>
            <a:r>
              <a:rPr lang="en-US"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mysql_select_db</a:t>
            </a: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 or die(</a:t>
            </a:r>
            <a:r>
              <a:rPr lang="en-US"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Create a MySQL table in the selected database</a:t>
            </a:r>
          </a:p>
          <a:p>
            <a:pPr marL="0" indent="0">
              <a:lnSpc>
                <a:spcPct val="90000"/>
              </a:lnSpc>
              <a:buNone/>
            </a:pPr>
            <a:r>
              <a:rPr lang="en-US"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mysql_query</a:t>
            </a: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('CREATE TABLE example(</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id INT NOT NULL AUTO_INCREMENT, </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PRIMARY KEY(id),</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name VARCHAR(30), </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age INT)'</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or die(</a:t>
            </a:r>
            <a:r>
              <a:rPr lang="en-US"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echo 'Table Created!';</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a:t>
            </a:r>
            <a:endPar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xmlns="" val="3595477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Creating Table</a:t>
            </a:r>
            <a:endParaRPr lang="en-US" dirty="0"/>
          </a:p>
        </p:txBody>
      </p:sp>
      <p:sp>
        <p:nvSpPr>
          <p:cNvPr id="3" name="Content Placeholder 2"/>
          <p:cNvSpPr>
            <a:spLocks noGrp="1"/>
          </p:cNvSpPr>
          <p:nvPr>
            <p:ph idx="1"/>
          </p:nvPr>
        </p:nvSpPr>
        <p:spPr/>
        <p:txBody>
          <a:bodyPr/>
          <a:lstStyle/>
          <a:p>
            <a:r>
              <a:rPr lang="en-US" sz="2400" dirty="0" err="1"/>
              <a:t>mysql_query</a:t>
            </a:r>
            <a:r>
              <a:rPr lang="en-US" sz="2400" dirty="0"/>
              <a:t> </a:t>
            </a:r>
            <a:r>
              <a:rPr lang="en-US" sz="2400" dirty="0" smtClean="0"/>
              <a:t>(’CREATE TABLE example</a:t>
            </a:r>
            <a:r>
              <a:rPr lang="en-US" sz="2400" dirty="0"/>
              <a:t>'</a:t>
            </a:r>
          </a:p>
          <a:p>
            <a:r>
              <a:rPr lang="en-US" sz="2400" dirty="0"/>
              <a:t>The first part of the </a:t>
            </a:r>
            <a:r>
              <a:rPr lang="en-US" sz="2400" dirty="0" err="1"/>
              <a:t>mysql_query</a:t>
            </a:r>
            <a:r>
              <a:rPr lang="en-US" sz="2400" dirty="0"/>
              <a:t> told MySQL that we wanted to create a new table. The two capitalized words are reserved MySQL keywords.</a:t>
            </a:r>
          </a:p>
          <a:p>
            <a:r>
              <a:rPr lang="en-US" sz="2400" dirty="0"/>
              <a:t>The word 'example' is the name of our table, as it came directly after 'CREATE TABLE'. It is a good idea to use descriptive names when creating a table, such as: </a:t>
            </a:r>
            <a:r>
              <a:rPr lang="en-US" sz="2400" dirty="0" err="1"/>
              <a:t>employee_information</a:t>
            </a:r>
            <a:r>
              <a:rPr lang="en-US" sz="2400" dirty="0"/>
              <a:t>, contacts, or </a:t>
            </a:r>
            <a:r>
              <a:rPr lang="en-US" sz="2400" dirty="0" err="1"/>
              <a:t>customer_orders</a:t>
            </a:r>
            <a:r>
              <a:rPr lang="en-US" sz="2400" dirty="0"/>
              <a:t>. Clear names will ensure that you will know what the table is about when revisiting it a year after you make it.</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xmlns="" val="3399176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Creating Table</a:t>
            </a:r>
            <a:endParaRPr lang="en-US" dirty="0"/>
          </a:p>
        </p:txBody>
      </p:sp>
      <p:sp>
        <p:nvSpPr>
          <p:cNvPr id="3" name="Content Placeholder 2"/>
          <p:cNvSpPr>
            <a:spLocks noGrp="1"/>
          </p:cNvSpPr>
          <p:nvPr>
            <p:ph idx="1"/>
          </p:nvPr>
        </p:nvSpPr>
        <p:spPr/>
        <p:txBody>
          <a:bodyPr/>
          <a:lstStyle/>
          <a:p>
            <a:pPr marL="0" indent="0">
              <a:lnSpc>
                <a:spcPct val="90000"/>
              </a:lnSpc>
              <a:buNone/>
            </a:pPr>
            <a:r>
              <a:rPr lang="en-US" sz="1800" b="1" dirty="0"/>
              <a:t>'id </a:t>
            </a:r>
            <a:r>
              <a:rPr lang="en-US" sz="1800" b="1" dirty="0" err="1"/>
              <a:t>int</a:t>
            </a:r>
            <a:r>
              <a:rPr lang="en-US" sz="1800" b="1" dirty="0"/>
              <a:t> not null </a:t>
            </a:r>
            <a:r>
              <a:rPr lang="en-US" sz="1800" b="1" dirty="0" err="1"/>
              <a:t>auto_increment</a:t>
            </a:r>
            <a:r>
              <a:rPr lang="en-US" sz="1800" b="1" dirty="0"/>
              <a:t>'</a:t>
            </a:r>
          </a:p>
          <a:p>
            <a:pPr>
              <a:lnSpc>
                <a:spcPct val="90000"/>
              </a:lnSpc>
            </a:pPr>
            <a:r>
              <a:rPr lang="en-US" sz="1800" dirty="0"/>
              <a:t>Here we create a column 'id' that will automatically increment each time a new entry is added to the table. This will result in the first row in the table having an id = 1, the second row id = 2, the third row id = 3, and so on.</a:t>
            </a:r>
          </a:p>
          <a:p>
            <a:pPr>
              <a:lnSpc>
                <a:spcPct val="90000"/>
              </a:lnSpc>
            </a:pPr>
            <a:r>
              <a:rPr lang="en-US" sz="1800" dirty="0"/>
              <a:t>The column 'id' is not something that we need to worry about after we create this table, as it is all automatically calculated within MySQL</a:t>
            </a:r>
            <a:r>
              <a:rPr lang="en-US" sz="1800" dirty="0" smtClean="0"/>
              <a:t>.</a:t>
            </a:r>
          </a:p>
          <a:p>
            <a:pPr>
              <a:lnSpc>
                <a:spcPct val="90000"/>
              </a:lnSpc>
            </a:pPr>
            <a:endParaRPr lang="en-US" sz="1800" dirty="0"/>
          </a:p>
          <a:p>
            <a:pPr marL="0" indent="0">
              <a:lnSpc>
                <a:spcPct val="90000"/>
              </a:lnSpc>
              <a:buNone/>
            </a:pPr>
            <a:r>
              <a:rPr lang="en-US" sz="1800" b="1" dirty="0"/>
              <a:t>Reserved MySQL Keywords: </a:t>
            </a:r>
          </a:p>
          <a:p>
            <a:pPr marL="0" indent="0">
              <a:lnSpc>
                <a:spcPct val="90000"/>
              </a:lnSpc>
              <a:buNone/>
            </a:pPr>
            <a:r>
              <a:rPr lang="en-US" sz="1800" dirty="0" smtClean="0"/>
              <a:t>Here </a:t>
            </a:r>
            <a:r>
              <a:rPr lang="en-US" sz="1800" dirty="0"/>
              <a:t>are a few quick definitions of the reserved words used in this line of code:</a:t>
            </a:r>
          </a:p>
          <a:p>
            <a:pPr>
              <a:lnSpc>
                <a:spcPct val="90000"/>
              </a:lnSpc>
            </a:pPr>
            <a:r>
              <a:rPr lang="en-US" sz="1800" b="1" dirty="0"/>
              <a:t>INT</a:t>
            </a:r>
            <a:r>
              <a:rPr lang="en-US" sz="1800" dirty="0"/>
              <a:t> - This stands for integer or whole number. 'id' has been defined to be an integer.</a:t>
            </a:r>
          </a:p>
          <a:p>
            <a:pPr>
              <a:lnSpc>
                <a:spcPct val="90000"/>
              </a:lnSpc>
            </a:pPr>
            <a:r>
              <a:rPr lang="en-US" sz="1800" b="1" dirty="0"/>
              <a:t>NOT NULL</a:t>
            </a:r>
            <a:r>
              <a:rPr lang="en-US" sz="1800" dirty="0"/>
              <a:t> - These are actually two keywords, but they combine together to say that this column cannot be null. An entry is NOT NULL only if it has some value, while something with no value is NULL.</a:t>
            </a:r>
          </a:p>
          <a:p>
            <a:pPr>
              <a:lnSpc>
                <a:spcPct val="90000"/>
              </a:lnSpc>
            </a:pPr>
            <a:r>
              <a:rPr lang="en-US" sz="1800" b="1" dirty="0"/>
              <a:t>AUTO_INCREMENT</a:t>
            </a:r>
            <a:r>
              <a:rPr lang="en-US" sz="1800" dirty="0"/>
              <a:t> - Each time a new entry is added the value will be incremented by 1.</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xmlns="" val="3535277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Creating Table</a:t>
            </a:r>
            <a:endParaRPr lang="en-US" dirty="0"/>
          </a:p>
        </p:txBody>
      </p:sp>
      <p:sp>
        <p:nvSpPr>
          <p:cNvPr id="3" name="Content Placeholder 2"/>
          <p:cNvSpPr>
            <a:spLocks noGrp="1"/>
          </p:cNvSpPr>
          <p:nvPr>
            <p:ph idx="1"/>
          </p:nvPr>
        </p:nvSpPr>
        <p:spPr/>
        <p:txBody>
          <a:bodyPr/>
          <a:lstStyle/>
          <a:p>
            <a:pPr marL="0" indent="0">
              <a:lnSpc>
                <a:spcPct val="90000"/>
              </a:lnSpc>
              <a:buNone/>
            </a:pPr>
            <a:r>
              <a:rPr lang="en-US" sz="2600" b="1" dirty="0"/>
              <a:t>primary key (id</a:t>
            </a:r>
            <a:r>
              <a:rPr lang="en-US" sz="2600" b="1" dirty="0" smtClean="0"/>
              <a:t>)</a:t>
            </a:r>
            <a:endParaRPr lang="en-US" sz="2600" b="1" dirty="0"/>
          </a:p>
          <a:p>
            <a:pPr>
              <a:lnSpc>
                <a:spcPct val="90000"/>
              </a:lnSpc>
            </a:pPr>
            <a:r>
              <a:rPr lang="en-US" sz="2600" dirty="0"/>
              <a:t>PRIMARY KEY is used as a unique identifier for the rows. Here we have made 'id' the PRIMARY KEY for this table. This means that no two ids can be the same, or else we will run into trouble. This is why we made 'id' an auto-incrementing counter in the previous line of code.</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xmlns="" val="977972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Creating Table</a:t>
            </a:r>
            <a:endParaRPr lang="en-US" dirty="0"/>
          </a:p>
        </p:txBody>
      </p:sp>
      <p:sp>
        <p:nvSpPr>
          <p:cNvPr id="3" name="Content Placeholder 2"/>
          <p:cNvSpPr>
            <a:spLocks noGrp="1"/>
          </p:cNvSpPr>
          <p:nvPr>
            <p:ph idx="1"/>
          </p:nvPr>
        </p:nvSpPr>
        <p:spPr/>
        <p:txBody>
          <a:bodyPr/>
          <a:lstStyle/>
          <a:p>
            <a:pPr marL="0" indent="0">
              <a:lnSpc>
                <a:spcPct val="90000"/>
              </a:lnSpc>
              <a:buNone/>
            </a:pPr>
            <a:r>
              <a:rPr lang="en-US" sz="2400" b="1" dirty="0"/>
              <a:t>'name </a:t>
            </a:r>
            <a:r>
              <a:rPr lang="en-US" sz="2400" b="1" dirty="0" err="1"/>
              <a:t>varchar</a:t>
            </a:r>
            <a:r>
              <a:rPr lang="en-US" sz="2400" b="1" dirty="0"/>
              <a:t>(30),'</a:t>
            </a:r>
          </a:p>
          <a:p>
            <a:pPr>
              <a:lnSpc>
                <a:spcPct val="90000"/>
              </a:lnSpc>
            </a:pPr>
            <a:r>
              <a:rPr lang="en-US" sz="2400" dirty="0"/>
              <a:t>Here we make a new column with the name 'name'! VARCHAR stands for 'variable character'. 'Character' means that you can put in any kind of typed information in this column (letters, numbers, symbols, </a:t>
            </a:r>
            <a:r>
              <a:rPr lang="en-US" sz="2400" dirty="0" err="1"/>
              <a:t>etc</a:t>
            </a:r>
            <a:r>
              <a:rPr lang="en-US" sz="2400" dirty="0"/>
              <a:t>). It's 'variable' because it can adjust its size to store as little as 0 characters and up to a specified maximum number of characters.</a:t>
            </a:r>
          </a:p>
          <a:p>
            <a:pPr>
              <a:lnSpc>
                <a:spcPct val="90000"/>
              </a:lnSpc>
            </a:pPr>
            <a:r>
              <a:rPr lang="en-US" sz="2400" dirty="0"/>
              <a:t>We will most likely only be using this name column to store characters (A-Z, a-z). The number inside the parentheses sets the maximum number of characters. In this case, the max is 30.</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xmlns="" val="218913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Creating Table</a:t>
            </a:r>
            <a:endParaRPr lang="en-US" dirty="0"/>
          </a:p>
        </p:txBody>
      </p:sp>
      <p:sp>
        <p:nvSpPr>
          <p:cNvPr id="3" name="Content Placeholder 2"/>
          <p:cNvSpPr>
            <a:spLocks noGrp="1"/>
          </p:cNvSpPr>
          <p:nvPr>
            <p:ph idx="1"/>
          </p:nvPr>
        </p:nvSpPr>
        <p:spPr/>
        <p:txBody>
          <a:bodyPr/>
          <a:lstStyle/>
          <a:p>
            <a:pPr marL="0" indent="0">
              <a:lnSpc>
                <a:spcPct val="90000"/>
              </a:lnSpc>
              <a:buNone/>
            </a:pPr>
            <a:r>
              <a:rPr lang="en-US" sz="2400" b="1" dirty="0"/>
              <a:t>'age </a:t>
            </a:r>
            <a:r>
              <a:rPr lang="en-US" sz="2400" b="1" dirty="0" err="1"/>
              <a:t>int</a:t>
            </a:r>
            <a:r>
              <a:rPr lang="en-US" sz="2400" b="1" dirty="0"/>
              <a:t>,'</a:t>
            </a:r>
          </a:p>
          <a:p>
            <a:pPr>
              <a:lnSpc>
                <a:spcPct val="90000"/>
              </a:lnSpc>
            </a:pPr>
            <a:r>
              <a:rPr lang="en-US" sz="2400" dirty="0"/>
              <a:t>Our third and final column is age, which stores an integer. Notice that there are no parentheses following 'INT'. MySQL already knows what to do with an integer. The possible integer values that can be stored in an 'INT' are -2,147,483,648 to 2,147,483,647, which is more than enough to store someone's age</a:t>
            </a:r>
            <a:r>
              <a:rPr lang="en-US" sz="2400" dirty="0" smtClean="0"/>
              <a:t>!</a:t>
            </a:r>
          </a:p>
          <a:p>
            <a:pPr>
              <a:lnSpc>
                <a:spcPct val="90000"/>
              </a:lnSpc>
            </a:pPr>
            <a:endParaRPr lang="en-US" sz="2400" dirty="0"/>
          </a:p>
          <a:p>
            <a:pPr marL="0" indent="0">
              <a:lnSpc>
                <a:spcPct val="90000"/>
              </a:lnSpc>
              <a:buNone/>
            </a:pPr>
            <a:r>
              <a:rPr lang="en-US" sz="2400" b="1" dirty="0"/>
              <a:t>'or die(</a:t>
            </a:r>
            <a:r>
              <a:rPr lang="en-US" sz="2400" b="1" dirty="0" err="1"/>
              <a:t>mysql_error</a:t>
            </a:r>
            <a:r>
              <a:rPr lang="en-US" sz="2400" b="1" dirty="0"/>
              <a:t>());'</a:t>
            </a:r>
          </a:p>
          <a:p>
            <a:pPr>
              <a:lnSpc>
                <a:spcPct val="90000"/>
              </a:lnSpc>
            </a:pPr>
            <a:r>
              <a:rPr lang="en-US" sz="2400" dirty="0"/>
              <a:t>This will print out an error if there is a problem in the table creation process.</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xmlns="" val="3615180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MySQL insert</a:t>
            </a:r>
            <a:endParaRPr lang="en-US" dirty="0"/>
          </a:p>
        </p:txBody>
      </p:sp>
      <p:sp>
        <p:nvSpPr>
          <p:cNvPr id="3" name="Content Placeholder 2"/>
          <p:cNvSpPr>
            <a:spLocks noGrp="1"/>
          </p:cNvSpPr>
          <p:nvPr>
            <p:ph idx="1"/>
          </p:nvPr>
        </p:nvSpPr>
        <p:spPr/>
        <p:txBody>
          <a:bodyPr/>
          <a:lstStyle/>
          <a:p>
            <a:pPr marL="0" indent="0">
              <a:lnSpc>
                <a:spcPct val="90000"/>
              </a:lnSpc>
              <a:buNone/>
            </a:pPr>
            <a:endParaRPr lang="en-US" sz="2400" dirty="0"/>
          </a:p>
          <a:p>
            <a:pPr marL="0" indent="0">
              <a:lnSpc>
                <a:spcPct val="90000"/>
              </a:lnSpc>
              <a:buNone/>
            </a:pPr>
            <a:r>
              <a:rPr lang="en-US" sz="2400" dirty="0"/>
              <a:t>When data is put into a MySQL table it is referred to as inserting data. When inserting data it is important to remember the exact names and types of the table's columns. If you try to place a 500 word essay into a column that only accepts integers of size three, you will end up with a nasty error!</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xmlns="" val="7758095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MySQL insert</a:t>
            </a:r>
            <a:endParaRPr lang="en-US" dirty="0"/>
          </a:p>
        </p:txBody>
      </p:sp>
      <p:sp>
        <p:nvSpPr>
          <p:cNvPr id="3" name="Content Placeholder 2"/>
          <p:cNvSpPr>
            <a:spLocks noGrp="1"/>
          </p:cNvSpPr>
          <p:nvPr>
            <p:ph idx="1"/>
          </p:nvPr>
        </p:nvSpPr>
        <p:spPr>
          <a:xfrm>
            <a:off x="457200" y="1430867"/>
            <a:ext cx="8229600" cy="4525963"/>
          </a:xfrm>
        </p:spPr>
        <p:txBody>
          <a:bodyPr/>
          <a:lstStyle/>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&lt;?</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php</a:t>
            </a:r>
            <a:endPar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Make a MySQL Connection</a:t>
            </a: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mysql_connect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localhost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'root'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or die(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mysql_select_db</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 or die(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Insert a row of information into the table 'example'</a:t>
            </a: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mysql_query</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('INSERT INTO example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name, age) VALUES('Timmy </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Mellowman</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'23' ) ')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or </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mysql_query</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('INSERT INTO example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name, age) VALUES('Sandy Smith', '21' ) ')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or </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mysql_query</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('INSERT INTO example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name, age) VALUES('Bobby Wallace', '15' ) ')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or </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echo 'Data Inserted!';</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
        <p:nvSpPr>
          <p:cNvPr id="5" name="TextBox 4"/>
          <p:cNvSpPr txBox="1"/>
          <p:nvPr/>
        </p:nvSpPr>
        <p:spPr>
          <a:xfrm>
            <a:off x="7900870" y="5772164"/>
            <a:ext cx="889987" cy="369332"/>
          </a:xfrm>
          <a:prstGeom prst="rect">
            <a:avLst/>
          </a:prstGeom>
          <a:noFill/>
        </p:spPr>
        <p:txBody>
          <a:bodyPr wrap="none" rtlCol="0">
            <a:spAutoFit/>
          </a:bodyPr>
          <a:lstStyle/>
          <a:p>
            <a:r>
              <a:rPr lang="en-US" dirty="0" smtClean="0"/>
              <a:t>FIXME</a:t>
            </a:r>
            <a:endParaRPr lang="en-US" dirty="0"/>
          </a:p>
        </p:txBody>
      </p:sp>
    </p:spTree>
    <p:extLst>
      <p:ext uri="{BB962C8B-B14F-4D97-AF65-F5344CB8AC3E}">
        <p14:creationId xmlns:p14="http://schemas.microsoft.com/office/powerpoint/2010/main" xmlns="" val="2253294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MySQL query</a:t>
            </a:r>
            <a:endParaRPr lang="en-US" dirty="0"/>
          </a:p>
        </p:txBody>
      </p:sp>
      <p:sp>
        <p:nvSpPr>
          <p:cNvPr id="3" name="Content Placeholder 2"/>
          <p:cNvSpPr>
            <a:spLocks noGrp="1"/>
          </p:cNvSpPr>
          <p:nvPr>
            <p:ph idx="1"/>
          </p:nvPr>
        </p:nvSpPr>
        <p:spPr>
          <a:xfrm>
            <a:off x="457200" y="1430867"/>
            <a:ext cx="8229600" cy="4525963"/>
          </a:xfrm>
        </p:spPr>
        <p:txBody>
          <a:bodyPr/>
          <a:lstStyle/>
          <a:p>
            <a:pPr marL="0" indent="0">
              <a:lnSpc>
                <a:spcPct val="90000"/>
              </a:lnSpc>
              <a:buNone/>
            </a:pPr>
            <a:r>
              <a:rPr lang="en-US" sz="2800" dirty="0"/>
              <a:t>So far we have seen a couple different uses of PHP's </a:t>
            </a:r>
            <a:r>
              <a:rPr lang="en-US" sz="2800" b="1" dirty="0" err="1"/>
              <a:t>mysql_query</a:t>
            </a:r>
            <a:r>
              <a:rPr lang="en-US" sz="2800" dirty="0"/>
              <a:t> function and we'll be seeing more of it as nearly all MySQL in PHP is done through the MySQL Query function. We have already created a new table and inserted data into that table. In this lesson we will cover the most common MySQL Query that is used to retrieve information from a database.</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xmlns="" val="179356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for…</a:t>
            </a:r>
            <a:endParaRPr lang="en-US" dirty="0"/>
          </a:p>
        </p:txBody>
      </p:sp>
      <p:sp>
        <p:nvSpPr>
          <p:cNvPr id="3" name="Content Placeholder 2"/>
          <p:cNvSpPr>
            <a:spLocks noGrp="1"/>
          </p:cNvSpPr>
          <p:nvPr>
            <p:ph idx="1"/>
          </p:nvPr>
        </p:nvSpPr>
        <p:spPr/>
        <p:txBody>
          <a:bodyPr/>
          <a:lstStyle/>
          <a:p>
            <a:r>
              <a:rPr lang="en-US" dirty="0" smtClean="0"/>
              <a:t>Execute queries against database</a:t>
            </a:r>
          </a:p>
          <a:p>
            <a:r>
              <a:rPr lang="en-US" dirty="0" smtClean="0"/>
              <a:t>Retrieve data from database</a:t>
            </a:r>
          </a:p>
          <a:p>
            <a:r>
              <a:rPr lang="en-US" dirty="0" smtClean="0"/>
              <a:t>Insert, Update, Delete records in database</a:t>
            </a:r>
          </a:p>
          <a:p>
            <a:r>
              <a:rPr lang="en-US" dirty="0" smtClean="0"/>
              <a:t>Create new tables in database</a:t>
            </a:r>
          </a:p>
          <a:p>
            <a:r>
              <a:rPr lang="en-US" dirty="0" smtClean="0"/>
              <a:t>Set permissions on tables</a:t>
            </a:r>
          </a:p>
        </p:txBody>
      </p:sp>
    </p:spTree>
    <p:extLst>
      <p:ext uri="{BB962C8B-B14F-4D97-AF65-F5344CB8AC3E}">
        <p14:creationId xmlns:p14="http://schemas.microsoft.com/office/powerpoint/2010/main" xmlns="" val="1564084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sz="4000" dirty="0" smtClean="0"/>
              <a:t>Retrieving </a:t>
            </a:r>
            <a:r>
              <a:rPr lang="en-US" sz="4000" dirty="0"/>
              <a:t>data with </a:t>
            </a:r>
            <a:r>
              <a:rPr lang="en-US" sz="4000" dirty="0" smtClean="0"/>
              <a:t>PHP </a:t>
            </a:r>
            <a:r>
              <a:rPr lang="en-US" sz="4000" dirty="0"/>
              <a:t>&amp; </a:t>
            </a:r>
            <a:r>
              <a:rPr lang="en-US" sz="4000" dirty="0" smtClean="0"/>
              <a:t>MySQL</a:t>
            </a:r>
            <a:endParaRPr lang="en-US" sz="4000" dirty="0"/>
          </a:p>
        </p:txBody>
      </p:sp>
      <p:sp>
        <p:nvSpPr>
          <p:cNvPr id="3" name="Content Placeholder 2"/>
          <p:cNvSpPr>
            <a:spLocks noGrp="1"/>
          </p:cNvSpPr>
          <p:nvPr>
            <p:ph idx="1"/>
          </p:nvPr>
        </p:nvSpPr>
        <p:spPr>
          <a:xfrm>
            <a:off x="457200" y="1430867"/>
            <a:ext cx="8229600" cy="4525963"/>
          </a:xfrm>
        </p:spPr>
        <p:txBody>
          <a:bodyPr/>
          <a:lstStyle/>
          <a:p>
            <a:pPr marL="0" indent="0">
              <a:lnSpc>
                <a:spcPct val="90000"/>
              </a:lnSpc>
              <a:buNone/>
            </a:pPr>
            <a:r>
              <a:rPr lang="en-US" sz="2800" dirty="0"/>
              <a:t>Usually most of the work done with MySQL involves pulling down data from a MySQL database. In MySQL, data is retrieved with the 'SELECT' keyword. Think of SELECT as working the same way as it does on your computer. If you wanted to copy some information in a document, you would first select the desired information, then copy and paste.</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xmlns="" val="4040140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sz="4000" dirty="0" smtClean="0"/>
              <a:t>Retrieving </a:t>
            </a:r>
            <a:r>
              <a:rPr lang="en-US" sz="4000" dirty="0"/>
              <a:t>data with </a:t>
            </a:r>
            <a:r>
              <a:rPr lang="en-US" sz="4000" dirty="0" smtClean="0"/>
              <a:t>PHP </a:t>
            </a:r>
            <a:r>
              <a:rPr lang="en-US" sz="4000" dirty="0"/>
              <a:t>&amp; </a:t>
            </a:r>
            <a:r>
              <a:rPr lang="en-US" sz="4000" dirty="0" smtClean="0"/>
              <a:t>MySQL</a:t>
            </a:r>
            <a:endParaRPr lang="en-US" sz="4000" dirty="0"/>
          </a:p>
        </p:txBody>
      </p:sp>
      <p:sp>
        <p:nvSpPr>
          <p:cNvPr id="3" name="Content Placeholder 2"/>
          <p:cNvSpPr>
            <a:spLocks noGrp="1"/>
          </p:cNvSpPr>
          <p:nvPr>
            <p:ph idx="1"/>
          </p:nvPr>
        </p:nvSpPr>
        <p:spPr>
          <a:xfrm>
            <a:off x="457200" y="1430867"/>
            <a:ext cx="8229600" cy="4525963"/>
          </a:xfrm>
        </p:spPr>
        <p:txBody>
          <a:bodyPr/>
          <a:lstStyle/>
          <a:p>
            <a:pPr marL="0" indent="0">
              <a:lnSpc>
                <a:spcPct val="90000"/>
              </a:lnSpc>
              <a:buNone/>
            </a:pPr>
            <a:r>
              <a:rPr lang="en-US" sz="2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&lt;?</a:t>
            </a:r>
            <a:r>
              <a:rPr lang="en-US" sz="21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php</a:t>
            </a:r>
            <a:endParaRPr lang="en-US" sz="2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indent="0">
              <a:lnSpc>
                <a:spcPct val="90000"/>
              </a:lnSpc>
              <a:buNone/>
            </a:pPr>
            <a:r>
              <a:rPr lang="en-US" sz="2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Make a MySQL Connection</a:t>
            </a:r>
          </a:p>
          <a:p>
            <a:pPr marL="0" indent="0">
              <a:lnSpc>
                <a:spcPct val="90000"/>
              </a:lnSpc>
              <a:buNone/>
            </a:pPr>
            <a:r>
              <a:rPr lang="en-US" sz="21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mysql_connect</a:t>
            </a:r>
            <a:r>
              <a:rPr lang="en-US" sz="2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('server', 'user', 'password') or die(</a:t>
            </a:r>
            <a:r>
              <a:rPr lang="en-US" sz="21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2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21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mysql_select_db</a:t>
            </a:r>
            <a:r>
              <a:rPr lang="en-US" sz="2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 or die(</a:t>
            </a:r>
            <a:r>
              <a:rPr lang="en-US" sz="21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2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2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Retrieve all the data from the 'example' table</a:t>
            </a:r>
          </a:p>
          <a:p>
            <a:pPr marL="0" indent="0">
              <a:lnSpc>
                <a:spcPct val="90000"/>
              </a:lnSpc>
              <a:buNone/>
            </a:pPr>
            <a:r>
              <a:rPr lang="en-US" sz="2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$result = </a:t>
            </a:r>
            <a:r>
              <a:rPr lang="en-US" sz="21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mysql_query</a:t>
            </a:r>
            <a:r>
              <a:rPr lang="en-US" sz="2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('SELECT * FROM example') or die(</a:t>
            </a:r>
            <a:r>
              <a:rPr lang="en-US" sz="21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2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0" indent="0">
              <a:lnSpc>
                <a:spcPct val="90000"/>
              </a:lnSpc>
              <a:buNone/>
            </a:pPr>
            <a:r>
              <a:rPr lang="en-US" sz="2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store the record of the 'example' table into $row</a:t>
            </a:r>
          </a:p>
          <a:p>
            <a:pPr marL="0" indent="0">
              <a:lnSpc>
                <a:spcPct val="90000"/>
              </a:lnSpc>
              <a:buNone/>
            </a:pPr>
            <a:r>
              <a:rPr lang="en-US" sz="2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$row = </a:t>
            </a:r>
            <a:r>
              <a:rPr lang="en-US" sz="21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mysql_fetch_array</a:t>
            </a:r>
            <a:r>
              <a:rPr lang="en-US" sz="2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$result );</a:t>
            </a:r>
          </a:p>
          <a:p>
            <a:pPr marL="0" indent="0">
              <a:lnSpc>
                <a:spcPct val="90000"/>
              </a:lnSpc>
              <a:buNone/>
            </a:pPr>
            <a:r>
              <a:rPr lang="en-US" sz="2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Print out the contents of the entry </a:t>
            </a:r>
          </a:p>
          <a:p>
            <a:pPr marL="0" indent="0">
              <a:lnSpc>
                <a:spcPct val="90000"/>
              </a:lnSpc>
              <a:buNone/>
            </a:pPr>
            <a:r>
              <a:rPr lang="en-US" sz="2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echo 'Name: '.$row['name'];</a:t>
            </a:r>
          </a:p>
          <a:p>
            <a:pPr marL="0" indent="0">
              <a:lnSpc>
                <a:spcPct val="90000"/>
              </a:lnSpc>
              <a:buNone/>
            </a:pPr>
            <a:r>
              <a:rPr lang="en-US" sz="2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echo ' Age: '.$row['age'];</a:t>
            </a:r>
          </a:p>
          <a:p>
            <a:pPr marL="0" indent="0">
              <a:lnSpc>
                <a:spcPct val="90000"/>
              </a:lnSpc>
              <a:buNone/>
            </a:pPr>
            <a:r>
              <a:rPr lang="en-US" sz="21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a:t>
            </a:r>
            <a:endParaRPr lang="en-US" sz="2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
        <p:nvSpPr>
          <p:cNvPr id="5" name="TextBox 4"/>
          <p:cNvSpPr txBox="1"/>
          <p:nvPr/>
        </p:nvSpPr>
        <p:spPr>
          <a:xfrm>
            <a:off x="7900870" y="5772164"/>
            <a:ext cx="889987" cy="369332"/>
          </a:xfrm>
          <a:prstGeom prst="rect">
            <a:avLst/>
          </a:prstGeom>
          <a:noFill/>
        </p:spPr>
        <p:txBody>
          <a:bodyPr wrap="none" rtlCol="0">
            <a:spAutoFit/>
          </a:bodyPr>
          <a:lstStyle/>
          <a:p>
            <a:r>
              <a:rPr lang="en-US" dirty="0" smtClean="0"/>
              <a:t>FIXME</a:t>
            </a:r>
            <a:endParaRPr lang="en-US" dirty="0"/>
          </a:p>
        </p:txBody>
      </p:sp>
    </p:spTree>
    <p:extLst>
      <p:ext uri="{BB962C8B-B14F-4D97-AF65-F5344CB8AC3E}">
        <p14:creationId xmlns:p14="http://schemas.microsoft.com/office/powerpoint/2010/main" xmlns="" val="3727003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792" y="152400"/>
            <a:ext cx="7086600" cy="838200"/>
          </a:xfrm>
        </p:spPr>
        <p:txBody>
          <a:bodyPr/>
          <a:lstStyle/>
          <a:p>
            <a:pPr algn="ctr">
              <a:defRPr/>
            </a:pPr>
            <a:r>
              <a:rPr lang="en-US" dirty="0" smtClean="0"/>
              <a:t>QUESTIONS</a:t>
            </a:r>
            <a:endParaRPr dirty="0"/>
          </a:p>
        </p:txBody>
      </p:sp>
    </p:spTree>
    <p:extLst>
      <p:ext uri="{BB962C8B-B14F-4D97-AF65-F5344CB8AC3E}">
        <p14:creationId xmlns:p14="http://schemas.microsoft.com/office/powerpoint/2010/main" xmlns="" val="2977494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en-US" dirty="0"/>
          </a:p>
        </p:txBody>
      </p:sp>
      <p:sp>
        <p:nvSpPr>
          <p:cNvPr id="3" name="Content Placeholder 2"/>
          <p:cNvSpPr>
            <a:spLocks noGrp="1"/>
          </p:cNvSpPr>
          <p:nvPr>
            <p:ph idx="1"/>
          </p:nvPr>
        </p:nvSpPr>
        <p:spPr/>
        <p:txBody>
          <a:bodyPr/>
          <a:lstStyle/>
          <a:p>
            <a:pPr marL="0" indent="0" algn="ctr">
              <a:buNone/>
            </a:pPr>
            <a:endParaRPr lang="en-US" sz="4400" dirty="0" smtClean="0"/>
          </a:p>
          <a:p>
            <a:pPr marL="0" indent="0" algn="ctr">
              <a:buNone/>
            </a:pPr>
            <a:endParaRPr lang="en-US" sz="4400" dirty="0"/>
          </a:p>
          <a:p>
            <a:pPr marL="0" indent="0" algn="ctr">
              <a:buNone/>
            </a:pPr>
            <a:r>
              <a:rPr lang="en-US" sz="4400" dirty="0" smtClean="0"/>
              <a:t>SYNTAX</a:t>
            </a:r>
            <a:endParaRPr lang="en-US" sz="4400" dirty="0"/>
          </a:p>
        </p:txBody>
      </p:sp>
    </p:spTree>
    <p:extLst>
      <p:ext uri="{BB962C8B-B14F-4D97-AF65-F5344CB8AC3E}">
        <p14:creationId xmlns:p14="http://schemas.microsoft.com/office/powerpoint/2010/main" xmlns="" val="4191444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SELECT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sz="2000" dirty="0" smtClean="0"/>
              <a:t>SELECT Lastname, Firstname FROM Persons</a:t>
            </a:r>
          </a:p>
          <a:p>
            <a:pPr marL="514350" indent="-514350">
              <a:buFont typeface="+mj-lt"/>
              <a:buAutoNum type="arabicPeriod"/>
            </a:pPr>
            <a:r>
              <a:rPr lang="en-US" sz="2000" dirty="0" smtClean="0"/>
              <a:t>SELECT * FROM Persons (* is a quick way to select all the columns)</a:t>
            </a:r>
          </a:p>
        </p:txBody>
      </p:sp>
      <p:pic>
        <p:nvPicPr>
          <p:cNvPr id="4" name="Picture 3" descr="Screen Shot 2014-08-08 at 9.39.41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72045" y="3897313"/>
            <a:ext cx="6032500" cy="1485900"/>
          </a:xfrm>
          <a:prstGeom prst="rect">
            <a:avLst/>
          </a:prstGeom>
        </p:spPr>
      </p:pic>
    </p:spTree>
    <p:extLst>
      <p:ext uri="{BB962C8B-B14F-4D97-AF65-F5344CB8AC3E}">
        <p14:creationId xmlns:p14="http://schemas.microsoft.com/office/powerpoint/2010/main" xmlns="" val="2503974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pPr marL="800100" lvl="2" indent="0">
              <a:buNone/>
            </a:pPr>
            <a:endParaRPr lang="en-US" dirty="0" smtClean="0"/>
          </a:p>
          <a:p>
            <a:pPr marL="800100" lvl="2" indent="0">
              <a:buNone/>
            </a:pPr>
            <a:r>
              <a:rPr lang="en-US" dirty="0" smtClean="0">
                <a:solidFill>
                  <a:schemeClr val="accent3">
                    <a:lumMod val="50000"/>
                  </a:schemeClr>
                </a:solidFill>
              </a:rPr>
              <a:t># this is a comment</a:t>
            </a:r>
          </a:p>
          <a:p>
            <a:pPr marL="800100" lvl="2" indent="0">
              <a:buNone/>
            </a:pPr>
            <a:r>
              <a:rPr lang="en-US" dirty="0" smtClean="0">
                <a:solidFill>
                  <a:schemeClr val="accent3">
                    <a:lumMod val="50000"/>
                  </a:schemeClr>
                </a:solidFill>
              </a:rPr>
              <a:t>-- This is also a comment</a:t>
            </a:r>
          </a:p>
          <a:p>
            <a:pPr marL="800100" lvl="2" indent="0">
              <a:buNone/>
            </a:pPr>
            <a:r>
              <a:rPr lang="en-US" dirty="0" smtClean="0">
                <a:solidFill>
                  <a:schemeClr val="accent3">
                    <a:lumMod val="50000"/>
                  </a:schemeClr>
                </a:solidFill>
              </a:rPr>
              <a:t>/*</a:t>
            </a:r>
          </a:p>
          <a:p>
            <a:pPr marL="800100" lvl="2" indent="0">
              <a:buNone/>
            </a:pPr>
            <a:r>
              <a:rPr lang="en-US" dirty="0" smtClean="0">
                <a:solidFill>
                  <a:schemeClr val="accent3">
                    <a:lumMod val="50000"/>
                  </a:schemeClr>
                </a:solidFill>
              </a:rPr>
              <a:t>This</a:t>
            </a:r>
          </a:p>
          <a:p>
            <a:pPr marL="800100" lvl="2" indent="0">
              <a:buNone/>
            </a:pPr>
            <a:r>
              <a:rPr lang="en-US" dirty="0" smtClean="0">
                <a:solidFill>
                  <a:schemeClr val="accent3">
                    <a:lumMod val="50000"/>
                  </a:schemeClr>
                </a:solidFill>
              </a:rPr>
              <a:t>is a</a:t>
            </a:r>
          </a:p>
          <a:p>
            <a:pPr marL="800100" lvl="2" indent="0">
              <a:buNone/>
            </a:pPr>
            <a:r>
              <a:rPr lang="en-US" dirty="0" smtClean="0">
                <a:solidFill>
                  <a:schemeClr val="accent3">
                    <a:lumMod val="50000"/>
                  </a:schemeClr>
                </a:solidFill>
              </a:rPr>
              <a:t>comment</a:t>
            </a:r>
          </a:p>
          <a:p>
            <a:pPr marL="800100" lvl="2" indent="0">
              <a:buNone/>
            </a:pPr>
            <a:r>
              <a:rPr lang="en-US" dirty="0" smtClean="0">
                <a:solidFill>
                  <a:schemeClr val="accent3">
                    <a:lumMod val="50000"/>
                  </a:schemeClr>
                </a:solidFill>
              </a:rPr>
              <a:t>*/</a:t>
            </a:r>
          </a:p>
          <a:p>
            <a:pPr marL="800100" lvl="2" indent="0">
              <a:buNone/>
            </a:pPr>
            <a:r>
              <a:rPr lang="en-US" dirty="0" smtClean="0"/>
              <a:t>SELECT * FROM users;</a:t>
            </a:r>
          </a:p>
        </p:txBody>
      </p:sp>
    </p:spTree>
    <p:extLst>
      <p:ext uri="{BB962C8B-B14F-4D97-AF65-F5344CB8AC3E}">
        <p14:creationId xmlns:p14="http://schemas.microsoft.com/office/powerpoint/2010/main" xmlns="" val="930921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22"/>
            <a:ext cx="8229600" cy="1143000"/>
          </a:xfrm>
        </p:spPr>
        <p:txBody>
          <a:bodyPr/>
          <a:lstStyle/>
          <a:p>
            <a:r>
              <a:rPr lang="en-US" sz="3800" dirty="0" smtClean="0"/>
              <a:t>SELECTing All Columns in All Rows</a:t>
            </a:r>
            <a:endParaRPr lang="en-US" sz="3800" dirty="0"/>
          </a:p>
        </p:txBody>
      </p:sp>
      <p:sp>
        <p:nvSpPr>
          <p:cNvPr id="3" name="Content Placeholder 2"/>
          <p:cNvSpPr>
            <a:spLocks noGrp="1"/>
          </p:cNvSpPr>
          <p:nvPr>
            <p:ph idx="1"/>
          </p:nvPr>
        </p:nvSpPr>
        <p:spPr/>
        <p:txBody>
          <a:bodyPr/>
          <a:lstStyle/>
          <a:p>
            <a:r>
              <a:rPr lang="en-US" sz="2400" dirty="0" smtClean="0"/>
              <a:t>SELECT Syntax</a:t>
            </a:r>
          </a:p>
          <a:p>
            <a:pPr marL="0" indent="0">
              <a:buNone/>
            </a:pPr>
            <a:r>
              <a:rPr lang="en-US" sz="2400" dirty="0" smtClean="0">
                <a:solidFill>
                  <a:srgbClr val="0000FF"/>
                </a:solidFill>
              </a:rPr>
              <a:t>SELECT </a:t>
            </a:r>
            <a:r>
              <a:rPr lang="en-US" sz="2400" dirty="0" err="1" smtClean="0">
                <a:solidFill>
                  <a:srgbClr val="0000FF"/>
                </a:solidFill>
              </a:rPr>
              <a:t>expressions_and_columns</a:t>
            </a:r>
            <a:r>
              <a:rPr lang="en-US" sz="2400" dirty="0" smtClean="0">
                <a:solidFill>
                  <a:srgbClr val="0000FF"/>
                </a:solidFill>
              </a:rPr>
              <a:t> FROM </a:t>
            </a:r>
            <a:r>
              <a:rPr lang="en-US" sz="2400" dirty="0" err="1" smtClean="0">
                <a:solidFill>
                  <a:srgbClr val="0000FF"/>
                </a:solidFill>
              </a:rPr>
              <a:t>table_name</a:t>
            </a:r>
            <a:endParaRPr lang="en-US" sz="2400" dirty="0" smtClean="0">
              <a:solidFill>
                <a:srgbClr val="0000FF"/>
              </a:solidFill>
            </a:endParaRPr>
          </a:p>
          <a:p>
            <a:pPr marL="0" indent="0">
              <a:buNone/>
            </a:pPr>
            <a:r>
              <a:rPr lang="en-US" sz="2400" dirty="0" smtClean="0">
                <a:solidFill>
                  <a:srgbClr val="0000FF"/>
                </a:solidFill>
              </a:rPr>
              <a:t>[WHERE </a:t>
            </a:r>
            <a:r>
              <a:rPr lang="en-US" sz="2400" dirty="0" err="1" smtClean="0">
                <a:solidFill>
                  <a:srgbClr val="0000FF"/>
                </a:solidFill>
              </a:rPr>
              <a:t>some_conditions_are_true</a:t>
            </a:r>
            <a:r>
              <a:rPr lang="en-US" sz="2400" dirty="0" smtClean="0">
                <a:solidFill>
                  <a:srgbClr val="0000FF"/>
                </a:solidFill>
              </a:rPr>
              <a:t>]</a:t>
            </a:r>
          </a:p>
          <a:p>
            <a:pPr marL="0" indent="0">
              <a:buNone/>
            </a:pPr>
            <a:r>
              <a:rPr lang="en-US" sz="2400" dirty="0" smtClean="0">
                <a:solidFill>
                  <a:srgbClr val="0000FF"/>
                </a:solidFill>
              </a:rPr>
              <a:t>[ORDER BY </a:t>
            </a:r>
            <a:r>
              <a:rPr lang="en-US" sz="2400" dirty="0" err="1" smtClean="0">
                <a:solidFill>
                  <a:srgbClr val="0000FF"/>
                </a:solidFill>
              </a:rPr>
              <a:t>some_columns</a:t>
            </a:r>
            <a:r>
              <a:rPr lang="en-US" sz="2400" dirty="0" smtClean="0">
                <a:solidFill>
                  <a:srgbClr val="0000FF"/>
                </a:solidFill>
              </a:rPr>
              <a:t> [ASC | DESC]</a:t>
            </a:r>
          </a:p>
          <a:p>
            <a:pPr marL="0" indent="0">
              <a:buNone/>
            </a:pPr>
            <a:r>
              <a:rPr lang="en-US" sz="2400" dirty="0" smtClean="0">
                <a:solidFill>
                  <a:srgbClr val="0000FF"/>
                </a:solidFill>
              </a:rPr>
              <a:t>[LIMIT offset, rows]</a:t>
            </a:r>
          </a:p>
          <a:p>
            <a:pPr marL="0" indent="0">
              <a:buNone/>
            </a:pPr>
            <a:endParaRPr lang="en-US" sz="2400" dirty="0">
              <a:solidFill>
                <a:srgbClr val="0000FF"/>
              </a:solidFill>
            </a:endParaRPr>
          </a:p>
          <a:p>
            <a:pPr marL="0" indent="0">
              <a:buNone/>
            </a:pPr>
            <a:r>
              <a:rPr lang="en-US" sz="2400" dirty="0" smtClean="0"/>
              <a:t>Ex:</a:t>
            </a:r>
            <a:r>
              <a:rPr lang="en-US" sz="2400" dirty="0" smtClean="0">
                <a:solidFill>
                  <a:srgbClr val="0000FF"/>
                </a:solidFill>
              </a:rPr>
              <a:t> SELECT * FROM users;</a:t>
            </a:r>
            <a:endParaRPr lang="en-US" dirty="0"/>
          </a:p>
        </p:txBody>
      </p:sp>
    </p:spTree>
    <p:extLst>
      <p:ext uri="{BB962C8B-B14F-4D97-AF65-F5344CB8AC3E}">
        <p14:creationId xmlns:p14="http://schemas.microsoft.com/office/powerpoint/2010/main" xmlns="" val="38353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22"/>
            <a:ext cx="8229600" cy="1143000"/>
          </a:xfrm>
        </p:spPr>
        <p:txBody>
          <a:bodyPr/>
          <a:lstStyle/>
          <a:p>
            <a:r>
              <a:rPr lang="en-US" sz="3800" dirty="0" smtClean="0"/>
              <a:t>SELECTing Specific Columns</a:t>
            </a:r>
            <a:endParaRPr lang="en-US" sz="3800" dirty="0"/>
          </a:p>
        </p:txBody>
      </p:sp>
      <p:sp>
        <p:nvSpPr>
          <p:cNvPr id="3" name="Content Placeholder 2"/>
          <p:cNvSpPr>
            <a:spLocks noGrp="1"/>
          </p:cNvSpPr>
          <p:nvPr>
            <p:ph idx="1"/>
          </p:nvPr>
        </p:nvSpPr>
        <p:spPr/>
        <p:txBody>
          <a:bodyPr/>
          <a:lstStyle/>
          <a:p>
            <a:endParaRPr lang="en-US" sz="2400" dirty="0" smtClean="0">
              <a:solidFill>
                <a:srgbClr val="000000"/>
              </a:solidFill>
            </a:endParaRPr>
          </a:p>
          <a:p>
            <a:r>
              <a:rPr lang="en-US" sz="2400" dirty="0" smtClean="0">
                <a:solidFill>
                  <a:srgbClr val="000000"/>
                </a:solidFill>
              </a:rPr>
              <a:t>If you do not want to see entire rows from your table, just name the columns in which you are interested, separated by commas.</a:t>
            </a:r>
          </a:p>
          <a:p>
            <a:endParaRPr lang="en-US" dirty="0">
              <a:solidFill>
                <a:srgbClr val="000000"/>
              </a:solidFill>
            </a:endParaRPr>
          </a:p>
          <a:p>
            <a:pPr marL="0" indent="0">
              <a:buNone/>
            </a:pPr>
            <a:r>
              <a:rPr lang="en-US" sz="2400" dirty="0" smtClean="0"/>
              <a:t>Ex:</a:t>
            </a:r>
            <a:r>
              <a:rPr lang="en-US" sz="2400" dirty="0" smtClean="0">
                <a:solidFill>
                  <a:srgbClr val="0000FF"/>
                </a:solidFill>
              </a:rPr>
              <a:t> SELECT user_id, username, email FROM users;</a:t>
            </a:r>
            <a:endParaRPr lang="en-US" dirty="0"/>
          </a:p>
        </p:txBody>
      </p:sp>
    </p:spTree>
    <p:extLst>
      <p:ext uri="{BB962C8B-B14F-4D97-AF65-F5344CB8AC3E}">
        <p14:creationId xmlns:p14="http://schemas.microsoft.com/office/powerpoint/2010/main" xmlns="" val="1816507346"/>
      </p:ext>
    </p:extLst>
  </p:cSld>
  <p:clrMapOvr>
    <a:masterClrMapping/>
  </p:clrMapOvr>
</p:sld>
</file>

<file path=ppt/theme/theme1.xml><?xml version="1.0" encoding="utf-8"?>
<a:theme xmlns:a="http://schemas.openxmlformats.org/drawingml/2006/main" name="Pingo - PHP course">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Pingo - PHP course.thmx</Template>
  <TotalTime>6410</TotalTime>
  <Words>2189</Words>
  <Application>Microsoft Office PowerPoint</Application>
  <PresentationFormat>On-screen Show (4:3)</PresentationFormat>
  <Paragraphs>252</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Pingo - PHP course</vt:lpstr>
      <vt:lpstr>Slide 1</vt:lpstr>
      <vt:lpstr>Contents</vt:lpstr>
      <vt:lpstr>SQL</vt:lpstr>
      <vt:lpstr>SQL for…</vt:lpstr>
      <vt:lpstr>SQL</vt:lpstr>
      <vt:lpstr>SIMPLE SELECT</vt:lpstr>
      <vt:lpstr>Comments</vt:lpstr>
      <vt:lpstr>SELECTing All Columns in All Rows</vt:lpstr>
      <vt:lpstr>SELECTing Specific Columns</vt:lpstr>
      <vt:lpstr>Sorting Records</vt:lpstr>
      <vt:lpstr>Sorting by a Single Column</vt:lpstr>
      <vt:lpstr>Sorting by a Multiple Columns</vt:lpstr>
      <vt:lpstr>Sorting by Column Position</vt:lpstr>
      <vt:lpstr>The WHERE Clause and Operator Symbols</vt:lpstr>
      <vt:lpstr>The WHERE Clause and Operator Symbols</vt:lpstr>
      <vt:lpstr>The WHERE Clause and Operator Symbols</vt:lpstr>
      <vt:lpstr>Checking for NULL</vt:lpstr>
      <vt:lpstr>The WHERE Clause and Operator Words</vt:lpstr>
      <vt:lpstr>The BETWEEN Operator</vt:lpstr>
      <vt:lpstr>The IN Operator</vt:lpstr>
      <vt:lpstr>The LIKE Operator</vt:lpstr>
      <vt:lpstr>The LIKE Operator</vt:lpstr>
      <vt:lpstr>The INSERT INTO Statement</vt:lpstr>
      <vt:lpstr>The UPDATE Statement</vt:lpstr>
      <vt:lpstr>The DELETE Statement</vt:lpstr>
      <vt:lpstr>Practice SQL with phpMyAdmin</vt:lpstr>
      <vt:lpstr>MySQL connect</vt:lpstr>
      <vt:lpstr>Example</vt:lpstr>
      <vt:lpstr>MySQL Tables</vt:lpstr>
      <vt:lpstr>Creating Table</vt:lpstr>
      <vt:lpstr>Example</vt:lpstr>
      <vt:lpstr>Creating Table</vt:lpstr>
      <vt:lpstr>Creating Table</vt:lpstr>
      <vt:lpstr>Creating Table</vt:lpstr>
      <vt:lpstr>Creating Table</vt:lpstr>
      <vt:lpstr>Creating Table</vt:lpstr>
      <vt:lpstr>MySQL insert</vt:lpstr>
      <vt:lpstr>MySQL insert</vt:lpstr>
      <vt:lpstr>MySQL query</vt:lpstr>
      <vt:lpstr>Retrieving data with PHP &amp; MySQL</vt:lpstr>
      <vt:lpstr>Retrieving data with PHP &amp; MySQL</vt:lpstr>
      <vt:lpstr>QUESTIONS</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Functions – Sessions – Cookies</dc:title>
  <dc:creator>Tuan Duong</dc:creator>
  <cp:lastModifiedBy>Windows User</cp:lastModifiedBy>
  <cp:revision>267</cp:revision>
  <dcterms:created xsi:type="dcterms:W3CDTF">2014-07-30T16:28:43Z</dcterms:created>
  <dcterms:modified xsi:type="dcterms:W3CDTF">2014-08-09T09:35:15Z</dcterms:modified>
</cp:coreProperties>
</file>