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2"/>
  </p:notesMasterIdLst>
  <p:sldIdLst>
    <p:sldId id="303" r:id="rId2"/>
    <p:sldId id="257" r:id="rId3"/>
    <p:sldId id="305" r:id="rId4"/>
    <p:sldId id="334" r:id="rId5"/>
    <p:sldId id="335" r:id="rId6"/>
    <p:sldId id="336" r:id="rId7"/>
    <p:sldId id="337" r:id="rId8"/>
    <p:sldId id="338" r:id="rId9"/>
    <p:sldId id="339" r:id="rId10"/>
    <p:sldId id="340" r:id="rId11"/>
    <p:sldId id="341" r:id="rId12"/>
    <p:sldId id="342" r:id="rId13"/>
    <p:sldId id="343" r:id="rId14"/>
    <p:sldId id="344" r:id="rId15"/>
    <p:sldId id="347" r:id="rId16"/>
    <p:sldId id="348" r:id="rId17"/>
    <p:sldId id="350" r:id="rId18"/>
    <p:sldId id="351" r:id="rId19"/>
    <p:sldId id="352" r:id="rId20"/>
    <p:sldId id="364" r:id="rId21"/>
    <p:sldId id="353" r:id="rId22"/>
    <p:sldId id="365" r:id="rId23"/>
    <p:sldId id="354" r:id="rId24"/>
    <p:sldId id="355" r:id="rId25"/>
    <p:sldId id="356" r:id="rId26"/>
    <p:sldId id="366" r:id="rId27"/>
    <p:sldId id="367" r:id="rId28"/>
    <p:sldId id="368" r:id="rId29"/>
    <p:sldId id="369" r:id="rId30"/>
    <p:sldId id="370" r:id="rId31"/>
    <p:sldId id="371" r:id="rId32"/>
    <p:sldId id="372" r:id="rId33"/>
    <p:sldId id="373" r:id="rId34"/>
    <p:sldId id="374" r:id="rId35"/>
    <p:sldId id="376" r:id="rId36"/>
    <p:sldId id="377" r:id="rId37"/>
    <p:sldId id="378" r:id="rId38"/>
    <p:sldId id="379" r:id="rId39"/>
    <p:sldId id="380" r:id="rId40"/>
    <p:sldId id="381" r:id="rId41"/>
    <p:sldId id="382" r:id="rId42"/>
    <p:sldId id="383" r:id="rId43"/>
    <p:sldId id="385" r:id="rId44"/>
    <p:sldId id="387" r:id="rId45"/>
    <p:sldId id="388" r:id="rId46"/>
    <p:sldId id="389" r:id="rId47"/>
    <p:sldId id="391" r:id="rId48"/>
    <p:sldId id="393" r:id="rId49"/>
    <p:sldId id="392" r:id="rId50"/>
    <p:sldId id="304"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p:restoredLeft sz="15620"/>
    <p:restoredTop sz="99785" autoAdjust="0"/>
  </p:normalViewPr>
  <p:slideViewPr>
    <p:cSldViewPr snapToGrid="0" snapToObjects="1">
      <p:cViewPr>
        <p:scale>
          <a:sx n="110" d="100"/>
          <a:sy n="110" d="100"/>
        </p:scale>
        <p:origin x="-192"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7982B1-1171-AA41-AA9B-806DE5239081}" type="datetimeFigureOut">
              <a:rPr lang="en-US" smtClean="0"/>
              <a:t>8/7/14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AADDA4-ADAD-6E44-B228-F7010F7A27C2}" type="slidenum">
              <a:rPr lang="en-US" smtClean="0"/>
              <a:t>‹#›</a:t>
            </a:fld>
            <a:endParaRPr lang="en-US"/>
          </a:p>
        </p:txBody>
      </p:sp>
    </p:spTree>
    <p:extLst>
      <p:ext uri="{BB962C8B-B14F-4D97-AF65-F5344CB8AC3E}">
        <p14:creationId xmlns:p14="http://schemas.microsoft.com/office/powerpoint/2010/main" val="27328891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0119-6C4A-7249-8E4E-572E45257B91}" type="slidenum">
              <a:rPr lang="en-US" smtClean="0"/>
              <a:pPr/>
              <a:t>15</a:t>
            </a:fld>
            <a:endParaRPr lang="en-US"/>
          </a:p>
        </p:txBody>
      </p:sp>
    </p:spTree>
    <p:extLst>
      <p:ext uri="{BB962C8B-B14F-4D97-AF65-F5344CB8AC3E}">
        <p14:creationId xmlns:p14="http://schemas.microsoft.com/office/powerpoint/2010/main" val="2775455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0119-6C4A-7249-8E4E-572E45257B91}" type="slidenum">
              <a:rPr lang="en-US" smtClean="0"/>
              <a:pPr/>
              <a:t>17</a:t>
            </a:fld>
            <a:endParaRPr lang="en-US"/>
          </a:p>
        </p:txBody>
      </p:sp>
    </p:spTree>
    <p:extLst>
      <p:ext uri="{BB962C8B-B14F-4D97-AF65-F5344CB8AC3E}">
        <p14:creationId xmlns:p14="http://schemas.microsoft.com/office/powerpoint/2010/main" val="1074026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9" Type="http://schemas.openxmlformats.org/officeDocument/2006/relationships/hyperlink" Target="http://mvccourse.telerik.com/" TargetMode="External"/><Relationship Id="rId20" Type="http://schemas.openxmlformats.org/officeDocument/2006/relationships/hyperlink" Target="http://www.nikolay.it/" TargetMode="External"/><Relationship Id="rId21" Type="http://schemas.openxmlformats.org/officeDocument/2006/relationships/hyperlink" Target="http://csharpfundamentals.telerik.com/" TargetMode="External"/><Relationship Id="rId10" Type="http://schemas.openxmlformats.org/officeDocument/2006/relationships/hyperlink" Target="http://clouddevcourse.telerik.com/" TargetMode="External"/><Relationship Id="rId11" Type="http://schemas.openxmlformats.org/officeDocument/2006/relationships/hyperlink" Target="http://www.bgcoder.com/" TargetMode="External"/><Relationship Id="rId12" Type="http://schemas.openxmlformats.org/officeDocument/2006/relationships/hyperlink" Target="http://www.nakov.com/" TargetMode="External"/><Relationship Id="rId13" Type="http://schemas.openxmlformats.org/officeDocument/2006/relationships/hyperlink" Target="http://codecourse.telerik.com/" TargetMode="External"/><Relationship Id="rId14" Type="http://schemas.openxmlformats.org/officeDocument/2006/relationships/hyperlink" Target="http://algoacademy.telerik.com/" TargetMode="External"/><Relationship Id="rId15" Type="http://schemas.openxmlformats.org/officeDocument/2006/relationships/hyperlink" Target="http://aspnetcourse.telerik.com/" TargetMode="External"/><Relationship Id="rId16" Type="http://schemas.openxmlformats.org/officeDocument/2006/relationships/hyperlink" Target="http://academy.telerik.com/" TargetMode="External"/><Relationship Id="rId17" Type="http://schemas.openxmlformats.org/officeDocument/2006/relationships/hyperlink" Target="http://mobiledevcourse.telerik.com/" TargetMode="External"/><Relationship Id="rId18" Type="http://schemas.openxmlformats.org/officeDocument/2006/relationships/hyperlink" Target="http://www.introprogramming.info/" TargetMode="External"/><Relationship Id="rId19" Type="http://schemas.openxmlformats.org/officeDocument/2006/relationships/hyperlink" Target="http://www.minkov.it/" TargetMode="External"/><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forums.academy.telerik.com/" TargetMode="External"/><Relationship Id="rId4" Type="http://schemas.openxmlformats.org/officeDocument/2006/relationships/hyperlink" Target="http://kursove-uroci-knigi-obuchenie-programirane-web-design-csharp.info/" TargetMode="External"/><Relationship Id="rId5" Type="http://schemas.openxmlformats.org/officeDocument/2006/relationships/hyperlink" Target="http://www.telerik-kids.com/" TargetMode="External"/><Relationship Id="rId6" Type="http://schemas.openxmlformats.org/officeDocument/2006/relationships/hyperlink" Target="http://seocourse.telerik.com/" TargetMode="External"/><Relationship Id="rId7" Type="http://schemas.openxmlformats.org/officeDocument/2006/relationships/hyperlink" Target="http://html5course.telerik.com/" TargetMode="External"/><Relationship Id="rId8" Type="http://schemas.openxmlformats.org/officeDocument/2006/relationships/hyperlink" Target="http://schoolacademy.telerik.co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t>8/7/14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t>8/7/14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t>8/7/14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estions Slide">
    <p:spTree>
      <p:nvGrpSpPr>
        <p:cNvPr id="1" name=""/>
        <p:cNvGrpSpPr/>
        <p:nvPr/>
      </p:nvGrpSpPr>
      <p:grpSpPr>
        <a:xfrm>
          <a:off x="0" y="0"/>
          <a:ext cx="0" cy="0"/>
          <a:chOff x="0" y="0"/>
          <a:chExt cx="0" cy="0"/>
        </a:xfrm>
      </p:grpSpPr>
      <p:pic>
        <p:nvPicPr>
          <p:cNvPr id="86"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grpSp>
        <p:nvGrpSpPr>
          <p:cNvPr id="2" name="Group 3"/>
          <p:cNvGrpSpPr/>
          <p:nvPr/>
        </p:nvGrpSpPr>
        <p:grpSpPr>
          <a:xfrm>
            <a:off x="130434" y="6373882"/>
            <a:ext cx="1816798" cy="331718"/>
            <a:chOff x="1236228" y="1523999"/>
            <a:chExt cx="4351212" cy="3261410"/>
          </a:xfrm>
          <a:noFill/>
        </p:grpSpPr>
        <p:sp>
          <p:nvSpPr>
            <p:cNvPr id="5" name="TextBox 4">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форум програмиране, форум уеб дизайн</a:t>
              </a:r>
              <a:endParaRPr lang="bg-BG" sz="200" noProof="1">
                <a:ln w="0">
                  <a:noFill/>
                </a:ln>
                <a:solidFill>
                  <a:schemeClr val="bg1"/>
                </a:solidFill>
                <a:ea typeface="+mn-ea"/>
              </a:endParaRPr>
            </a:p>
          </p:txBody>
        </p:sp>
        <p:sp>
          <p:nvSpPr>
            <p:cNvPr id="6" name="TextBox 5">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ea typeface="+mn-ea"/>
                </a:rPr>
                <a:t>курсове и уроци по програмиране, уеб дизайн – безплатно</a:t>
              </a:r>
            </a:p>
          </p:txBody>
        </p:sp>
        <p:sp>
          <p:nvSpPr>
            <p:cNvPr id="8" name="TextBox 7">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ea typeface="+mn-ea"/>
                </a:rPr>
                <a:t>програмиране за деца – безплатни курсове и уроци</a:t>
              </a:r>
            </a:p>
          </p:txBody>
        </p:sp>
        <p:sp>
          <p:nvSpPr>
            <p:cNvPr id="9" name="TextBox 8">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безплатен SEO курс - оптимизация за търсачки</a:t>
              </a:r>
              <a:endParaRPr lang="bg-BG" sz="200" noProof="1">
                <a:ln w="0">
                  <a:noFill/>
                </a:ln>
                <a:solidFill>
                  <a:schemeClr val="bg1"/>
                </a:solidFill>
                <a:ea typeface="+mn-ea"/>
              </a:endParaRPr>
            </a:p>
          </p:txBody>
        </p:sp>
        <p:sp>
          <p:nvSpPr>
            <p:cNvPr id="10" name="TextBox 9">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уроци по уеб дизайн, HTML, CSS, JavaScript, Photoshop</a:t>
              </a:r>
              <a:endParaRPr lang="bg-BG" sz="200" noProof="1">
                <a:ln w="0">
                  <a:noFill/>
                </a:ln>
                <a:solidFill>
                  <a:schemeClr val="bg1"/>
                </a:solidFill>
                <a:ea typeface="+mn-ea"/>
              </a:endParaRPr>
            </a:p>
          </p:txBody>
        </p:sp>
        <p:sp>
          <p:nvSpPr>
            <p:cNvPr id="11" name="TextBox 10">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ea typeface="+mn-ea"/>
                </a:rPr>
                <a:t>уроци по програмиране и уеб дизайн за ученици</a:t>
              </a:r>
            </a:p>
          </p:txBody>
        </p:sp>
        <p:sp>
          <p:nvSpPr>
            <p:cNvPr id="12" name="TextBox 11">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MVC курс – HTML, SQL, C#, .NET, ASP.NET MVC</a:t>
              </a:r>
              <a:endParaRPr lang="bg-BG" sz="200" noProof="1">
                <a:ln w="0">
                  <a:noFill/>
                </a:ln>
                <a:solidFill>
                  <a:schemeClr val="bg1"/>
                </a:solidFill>
                <a:ea typeface="+mn-ea"/>
              </a:endParaRPr>
            </a:p>
          </p:txBody>
        </p:sp>
        <p:sp>
          <p:nvSpPr>
            <p:cNvPr id="13" name="TextBox 12">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"Разработка на софтуер в cloud среда"</a:t>
              </a:r>
            </a:p>
          </p:txBody>
        </p:sp>
        <p:sp>
          <p:nvSpPr>
            <p:cNvPr id="14" name="TextBox 13">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BG Coder - онлайн състезателна система - online judge</a:t>
              </a:r>
              <a:endParaRPr lang="bg-BG" sz="200" noProof="1">
                <a:ln w="0">
                  <a:noFill/>
                </a:ln>
                <a:solidFill>
                  <a:schemeClr val="bg1"/>
                </a:solidFill>
                <a:ea typeface="+mn-ea"/>
              </a:endParaRPr>
            </a:p>
          </p:txBody>
        </p:sp>
        <p:sp>
          <p:nvSpPr>
            <p:cNvPr id="15" name="TextBox 14">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курсове и уроци по програмиране, книги – безплатно от Наков</a:t>
              </a:r>
              <a:endParaRPr lang="bg-BG" sz="200" noProof="1">
                <a:ln w="0">
                  <a:noFill/>
                </a:ln>
                <a:solidFill>
                  <a:schemeClr val="bg1"/>
                </a:solidFill>
                <a:ea typeface="+mn-ea"/>
              </a:endParaRPr>
            </a:p>
          </p:txBody>
        </p:sp>
        <p:sp>
          <p:nvSpPr>
            <p:cNvPr id="16" name="TextBox 15">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"Качествен програмен код"</a:t>
              </a:r>
            </a:p>
          </p:txBody>
        </p:sp>
        <p:sp>
          <p:nvSpPr>
            <p:cNvPr id="17" name="TextBox 16">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алго академия – състезателно програмиране, състезания</a:t>
              </a:r>
              <a:endParaRPr lang="bg-BG" sz="200" noProof="1">
                <a:ln w="0">
                  <a:noFill/>
                </a:ln>
                <a:solidFill>
                  <a:schemeClr val="bg1"/>
                </a:solidFill>
                <a:ea typeface="+mn-ea"/>
              </a:endParaRPr>
            </a:p>
          </p:txBody>
        </p:sp>
        <p:sp>
          <p:nvSpPr>
            <p:cNvPr id="18" name="TextBox 17">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курс - уеб програмиране, бази данни, C#, .NET, ASP.NET</a:t>
              </a:r>
              <a:endParaRPr lang="bg-BG" sz="200" noProof="1">
                <a:ln w="0">
                  <a:noFill/>
                </a:ln>
                <a:solidFill>
                  <a:schemeClr val="bg1"/>
                </a:solidFill>
                <a:ea typeface="+mn-ea"/>
              </a:endParaRPr>
            </a:p>
          </p:txBody>
        </p:sp>
        <p:sp>
          <p:nvSpPr>
            <p:cNvPr id="19" name="TextBox 18">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ea typeface="+mn-ea"/>
                </a:rPr>
                <a:t>курсове и уроци по програмиране – Телерик академия</a:t>
              </a:r>
              <a:endParaRPr lang="bg-BG" sz="200" noProof="1">
                <a:ln w="0">
                  <a:noFill/>
                </a:ln>
                <a:solidFill>
                  <a:schemeClr val="bg1"/>
                </a:solidFill>
                <a:ea typeface="+mn-ea"/>
              </a:endParaRPr>
            </a:p>
          </p:txBody>
        </p:sp>
        <p:sp>
          <p:nvSpPr>
            <p:cNvPr id="20" name="TextBox 19">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 мобилни приложения с iPhone, Android, WP7, PhoneGap</a:t>
              </a:r>
              <a:endParaRPr lang="bg-BG" sz="200" noProof="1">
                <a:ln w="0">
                  <a:noFill/>
                </a:ln>
                <a:solidFill>
                  <a:schemeClr val="bg1"/>
                </a:solidFill>
                <a:ea typeface="+mn-ea"/>
              </a:endParaRPr>
            </a:p>
          </p:txBody>
        </p:sp>
        <p:sp>
          <p:nvSpPr>
            <p:cNvPr id="21" name="TextBox 20">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ea typeface="+mn-ea"/>
                </a:rPr>
                <a:t>free C# book, безплатна книга C#, книга Java, книга C#</a:t>
              </a:r>
            </a:p>
          </p:txBody>
        </p:sp>
        <p:sp>
          <p:nvSpPr>
            <p:cNvPr id="22" name="TextBox 21">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Дончо Минков - сайт за програмиране</a:t>
              </a:r>
              <a:endParaRPr lang="bg-BG" sz="200" noProof="1">
                <a:ln w="0">
                  <a:noFill/>
                </a:ln>
                <a:solidFill>
                  <a:schemeClr val="bg1"/>
                </a:solidFill>
                <a:ea typeface="+mn-ea"/>
              </a:endParaRPr>
            </a:p>
          </p:txBody>
        </p:sp>
        <p:sp>
          <p:nvSpPr>
            <p:cNvPr id="23" name="TextBox 22">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ea typeface="+mn-ea"/>
                </a:rPr>
                <a:t>Николай Костов - блог за програмиране</a:t>
              </a:r>
            </a:p>
          </p:txBody>
        </p:sp>
        <p:sp>
          <p:nvSpPr>
            <p:cNvPr id="24" name="TextBox 23">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C# курс, програмиране, безплатно</a:t>
              </a:r>
              <a:endParaRPr lang="bg-BG" sz="200" noProof="1">
                <a:ln w="0">
                  <a:noFill/>
                </a:ln>
                <a:solidFill>
                  <a:schemeClr val="bg1"/>
                </a:solidFill>
                <a:ea typeface="+mn-ea"/>
              </a:endParaRPr>
            </a:p>
          </p:txBody>
        </p:sp>
      </p:grpSp>
      <p:sp>
        <p:nvSpPr>
          <p:cNvPr id="25" name="TextBox 24">
            <a:hlinkClick r:id="rId3" tooltip="Форум за програмиране и уеб дизайн - дискусии, съвети, въпроси и отговори @ Софтуерна академия на Телерик"/>
          </p:cNvPr>
          <p:cNvSpPr txBox="1"/>
          <p:nvPr/>
        </p:nvSpPr>
        <p:spPr>
          <a:xfrm rot="12041701" flipH="1">
            <a:off x="7472363" y="3840163"/>
            <a:ext cx="889000" cy="1570037"/>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ea typeface="+mn-ea"/>
              </a:rPr>
              <a:t>?</a:t>
            </a:r>
          </a:p>
        </p:txBody>
      </p:sp>
      <p:sp>
        <p:nvSpPr>
          <p:cNvPr id="26" name="TextBox 25">
            <a:hlinkClick r:id="rId5"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ea typeface="+mn-ea"/>
              </a:rPr>
              <a:t>?</a:t>
            </a:r>
          </a:p>
        </p:txBody>
      </p:sp>
      <p:sp>
        <p:nvSpPr>
          <p:cNvPr id="27" name="TextBox 26">
            <a:hlinkClick r:id="rId6"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ea typeface="+mn-ea"/>
              </a:rPr>
              <a:t>?</a:t>
            </a:r>
          </a:p>
        </p:txBody>
      </p:sp>
      <p:sp>
        <p:nvSpPr>
          <p:cNvPr id="28" name="TextBox 27">
            <a:hlinkClick r:id="rId7"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a typeface="+mn-ea"/>
              </a:rPr>
              <a:t>?</a:t>
            </a:r>
          </a:p>
        </p:txBody>
      </p:sp>
      <p:sp>
        <p:nvSpPr>
          <p:cNvPr id="30" name="TextBox 29">
            <a:hlinkClick r:id="rId8"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ea typeface="+mn-ea"/>
              </a:rPr>
              <a:t>?</a:t>
            </a:r>
          </a:p>
        </p:txBody>
      </p:sp>
      <p:sp>
        <p:nvSpPr>
          <p:cNvPr id="31" name="TextBox 30">
            <a:hlinkClick r:id="rId9"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ea typeface="+mn-ea"/>
              </a:rPr>
              <a:t>?</a:t>
            </a:r>
          </a:p>
        </p:txBody>
      </p:sp>
      <p:sp>
        <p:nvSpPr>
          <p:cNvPr id="32" name="TextBox 31">
            <a:hlinkClick r:id="rId10"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33" name="TextBox 32">
            <a:hlinkClick r:id="rId11"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ea typeface="+mn-ea"/>
              </a:rPr>
              <a:t>?</a:t>
            </a:r>
          </a:p>
        </p:txBody>
      </p:sp>
      <p:sp>
        <p:nvSpPr>
          <p:cNvPr id="34" name="TextBox 33">
            <a:hlinkClick r:id="rId12"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ea typeface="+mn-ea"/>
              </a:rPr>
              <a:t>?</a:t>
            </a:r>
          </a:p>
        </p:txBody>
      </p:sp>
      <p:sp>
        <p:nvSpPr>
          <p:cNvPr id="35" name="TextBox 34">
            <a:hlinkClick r:id="rId13" tooltip="Безплатен курс &quot;Качествен програмен код&quot;"/>
          </p:cNvPr>
          <p:cNvSpPr txBox="1"/>
          <p:nvPr/>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36" name="TextBox 3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t>
            </a:r>
          </a:p>
        </p:txBody>
      </p:sp>
      <p:sp>
        <p:nvSpPr>
          <p:cNvPr id="37" name="TextBox 36">
            <a:hlinkClick r:id="rId15"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ea typeface="+mn-ea"/>
              </a:rPr>
              <a:t>?</a:t>
            </a:r>
          </a:p>
        </p:txBody>
      </p:sp>
      <p:sp>
        <p:nvSpPr>
          <p:cNvPr id="38" name="TextBox 37">
            <a:hlinkClick r:id="rId16"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ea typeface="+mn-ea"/>
              </a:rPr>
              <a:t>?</a:t>
            </a:r>
          </a:p>
        </p:txBody>
      </p:sp>
      <p:sp>
        <p:nvSpPr>
          <p:cNvPr id="39" name="TextBox 38">
            <a:hlinkClick r:id="rId17"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endParaRPr>
          </a:p>
        </p:txBody>
      </p:sp>
      <p:sp>
        <p:nvSpPr>
          <p:cNvPr id="40" name="TextBox 39">
            <a:hlinkClick r:id="rId18"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a typeface="+mn-ea"/>
              </a:rPr>
              <a:t>?</a:t>
            </a:r>
          </a:p>
        </p:txBody>
      </p:sp>
      <p:sp>
        <p:nvSpPr>
          <p:cNvPr id="41" name="TextBox 40">
            <a:hlinkClick r:id="rId19" tooltip="Дончо Минков - сайт за програмиране"/>
          </p:cNvPr>
          <p:cNvSpPr txBox="1"/>
          <p:nvPr/>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42" name="TextBox 41">
            <a:hlinkClick r:id="rId20" tooltip="Николай Костов - блог за програмиране"/>
          </p:cNvPr>
          <p:cNvSpPr txBox="1"/>
          <p:nvPr/>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ea typeface="+mn-ea"/>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a typeface="+mn-ea"/>
            </a:endParaRPr>
          </a:p>
        </p:txBody>
      </p:sp>
      <p:sp>
        <p:nvSpPr>
          <p:cNvPr id="43" name="TextBox 42">
            <a:hlinkClick r:id="rId21"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44" name="Rectangle 43"/>
          <p:cNvSpPr/>
          <p:nvPr/>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ea typeface="+mn-ea"/>
              </a:rPr>
              <a:t>Questions?</a:t>
            </a:r>
          </a:p>
        </p:txBody>
      </p:sp>
      <p:sp>
        <p:nvSpPr>
          <p:cNvPr id="45" name="TextBox 4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ea typeface="+mn-ea"/>
              </a:rPr>
              <a:t>?</a:t>
            </a:r>
          </a:p>
        </p:txBody>
      </p:sp>
      <p:grpSp>
        <p:nvGrpSpPr>
          <p:cNvPr id="3" name="Group 45"/>
          <p:cNvGrpSpPr/>
          <p:nvPr/>
        </p:nvGrpSpPr>
        <p:grpSpPr>
          <a:xfrm>
            <a:off x="130434" y="6373882"/>
            <a:ext cx="1816798" cy="331718"/>
            <a:chOff x="1236228" y="1523999"/>
            <a:chExt cx="4351212" cy="3261410"/>
          </a:xfrm>
          <a:noFill/>
        </p:grpSpPr>
        <p:sp>
          <p:nvSpPr>
            <p:cNvPr id="47" name="TextBox 46">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форум програмиране, форум уеб дизайн</a:t>
              </a:r>
              <a:endParaRPr lang="bg-BG" sz="200" noProof="1">
                <a:ln w="0">
                  <a:noFill/>
                </a:ln>
                <a:solidFill>
                  <a:schemeClr val="bg1"/>
                </a:solidFill>
                <a:ea typeface="+mn-ea"/>
              </a:endParaRPr>
            </a:p>
          </p:txBody>
        </p:sp>
        <p:sp>
          <p:nvSpPr>
            <p:cNvPr id="48" name="TextBox 47">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ea typeface="+mn-ea"/>
                </a:rPr>
                <a:t>курсове и уроци по програмиране, уеб дизайн – безплатно</a:t>
              </a:r>
            </a:p>
          </p:txBody>
        </p:sp>
        <p:sp>
          <p:nvSpPr>
            <p:cNvPr id="49" name="TextBox 48">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ea typeface="+mn-ea"/>
                </a:rPr>
                <a:t>програмиране за деца – безплатни курсове и уроци</a:t>
              </a:r>
            </a:p>
          </p:txBody>
        </p:sp>
        <p:sp>
          <p:nvSpPr>
            <p:cNvPr id="50" name="TextBox 49">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безплатен SEO курс - оптимизация за търсачки</a:t>
              </a:r>
              <a:endParaRPr lang="bg-BG" sz="200" noProof="1">
                <a:ln w="0">
                  <a:noFill/>
                </a:ln>
                <a:solidFill>
                  <a:schemeClr val="bg1"/>
                </a:solidFill>
                <a:ea typeface="+mn-ea"/>
              </a:endParaRPr>
            </a:p>
          </p:txBody>
        </p:sp>
        <p:sp>
          <p:nvSpPr>
            <p:cNvPr id="51" name="TextBox 50">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уроци по уеб дизайн, HTML, CSS, JavaScript, Photoshop</a:t>
              </a:r>
              <a:endParaRPr lang="bg-BG" sz="200" noProof="1">
                <a:ln w="0">
                  <a:noFill/>
                </a:ln>
                <a:solidFill>
                  <a:schemeClr val="bg1"/>
                </a:solidFill>
                <a:ea typeface="+mn-ea"/>
              </a:endParaRPr>
            </a:p>
          </p:txBody>
        </p:sp>
        <p:sp>
          <p:nvSpPr>
            <p:cNvPr id="52" name="TextBox 51">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ea typeface="+mn-ea"/>
                </a:rPr>
                <a:t>уроци по програмиране и уеб дизайн за ученици</a:t>
              </a:r>
            </a:p>
          </p:txBody>
        </p:sp>
        <p:sp>
          <p:nvSpPr>
            <p:cNvPr id="53" name="TextBox 52">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MVC курс – HTML, SQL, C#, .NET, ASP.NET MVC</a:t>
              </a:r>
              <a:endParaRPr lang="bg-BG" sz="200" noProof="1">
                <a:ln w="0">
                  <a:noFill/>
                </a:ln>
                <a:solidFill>
                  <a:schemeClr val="bg1"/>
                </a:solidFill>
                <a:ea typeface="+mn-ea"/>
              </a:endParaRPr>
            </a:p>
          </p:txBody>
        </p:sp>
        <p:sp>
          <p:nvSpPr>
            <p:cNvPr id="54" name="TextBox 53">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"Разработка на софтуер в cloud среда"</a:t>
              </a:r>
            </a:p>
          </p:txBody>
        </p:sp>
        <p:sp>
          <p:nvSpPr>
            <p:cNvPr id="55" name="TextBox 54">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BG Coder - онлайн състезателна система - online judge</a:t>
              </a:r>
              <a:endParaRPr lang="bg-BG" sz="200" noProof="1">
                <a:ln w="0">
                  <a:noFill/>
                </a:ln>
                <a:solidFill>
                  <a:schemeClr val="bg1"/>
                </a:solidFill>
                <a:ea typeface="+mn-ea"/>
              </a:endParaRPr>
            </a:p>
          </p:txBody>
        </p:sp>
        <p:sp>
          <p:nvSpPr>
            <p:cNvPr id="56" name="TextBox 55">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курсове и уроци по програмиране, книги – безплатно от Наков</a:t>
              </a:r>
              <a:endParaRPr lang="bg-BG" sz="200" noProof="1">
                <a:ln w="0">
                  <a:noFill/>
                </a:ln>
                <a:solidFill>
                  <a:schemeClr val="bg1"/>
                </a:solidFill>
                <a:ea typeface="+mn-ea"/>
              </a:endParaRPr>
            </a:p>
          </p:txBody>
        </p:sp>
        <p:sp>
          <p:nvSpPr>
            <p:cNvPr id="57" name="TextBox 56">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"Качествен програмен код"</a:t>
              </a:r>
            </a:p>
          </p:txBody>
        </p:sp>
        <p:sp>
          <p:nvSpPr>
            <p:cNvPr id="58" name="TextBox 57">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алго академия – състезателно програмиране, състезания</a:t>
              </a:r>
              <a:endParaRPr lang="bg-BG" sz="200" noProof="1">
                <a:ln w="0">
                  <a:noFill/>
                </a:ln>
                <a:solidFill>
                  <a:schemeClr val="bg1"/>
                </a:solidFill>
                <a:ea typeface="+mn-ea"/>
              </a:endParaRPr>
            </a:p>
          </p:txBody>
        </p:sp>
        <p:sp>
          <p:nvSpPr>
            <p:cNvPr id="59" name="TextBox 58">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курс - уеб програмиране, бази данни, C#, .NET, ASP.NET</a:t>
              </a:r>
              <a:endParaRPr lang="bg-BG" sz="200" noProof="1">
                <a:ln w="0">
                  <a:noFill/>
                </a:ln>
                <a:solidFill>
                  <a:schemeClr val="bg1"/>
                </a:solidFill>
                <a:ea typeface="+mn-ea"/>
              </a:endParaRPr>
            </a:p>
          </p:txBody>
        </p:sp>
        <p:sp>
          <p:nvSpPr>
            <p:cNvPr id="60" name="TextBox 59">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ea typeface="+mn-ea"/>
                </a:rPr>
                <a:t>курсове и уроци по програмиране – Телерик академия</a:t>
              </a:r>
              <a:endParaRPr lang="bg-BG" sz="200" noProof="1">
                <a:ln w="0">
                  <a:noFill/>
                </a:ln>
                <a:solidFill>
                  <a:schemeClr val="bg1"/>
                </a:solidFill>
                <a:ea typeface="+mn-ea"/>
              </a:endParaRPr>
            </a:p>
          </p:txBody>
        </p:sp>
        <p:sp>
          <p:nvSpPr>
            <p:cNvPr id="61" name="TextBox 60">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 мобилни приложения с iPhone, Android, WP7, PhoneGap</a:t>
              </a:r>
              <a:endParaRPr lang="bg-BG" sz="200" noProof="1">
                <a:ln w="0">
                  <a:noFill/>
                </a:ln>
                <a:solidFill>
                  <a:schemeClr val="bg1"/>
                </a:solidFill>
                <a:ea typeface="+mn-ea"/>
              </a:endParaRPr>
            </a:p>
          </p:txBody>
        </p:sp>
        <p:sp>
          <p:nvSpPr>
            <p:cNvPr id="62" name="TextBox 61">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ea typeface="+mn-ea"/>
                </a:rPr>
                <a:t>free C# book, безплатна книга C#, книга Java, книга C#</a:t>
              </a:r>
            </a:p>
          </p:txBody>
        </p:sp>
        <p:sp>
          <p:nvSpPr>
            <p:cNvPr id="63" name="TextBox 62">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Дончо Минков - сайт за програмиране</a:t>
              </a:r>
              <a:endParaRPr lang="bg-BG" sz="200" noProof="1">
                <a:ln w="0">
                  <a:noFill/>
                </a:ln>
                <a:solidFill>
                  <a:schemeClr val="bg1"/>
                </a:solidFill>
                <a:ea typeface="+mn-ea"/>
              </a:endParaRPr>
            </a:p>
          </p:txBody>
        </p:sp>
        <p:sp>
          <p:nvSpPr>
            <p:cNvPr id="64" name="TextBox 63">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ea typeface="+mn-ea"/>
                </a:rPr>
                <a:t>Николай Костов - блог за програмиране</a:t>
              </a:r>
            </a:p>
          </p:txBody>
        </p:sp>
        <p:sp>
          <p:nvSpPr>
            <p:cNvPr id="65" name="TextBox 64">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C# курс, програмиране, безплатно</a:t>
              </a:r>
              <a:endParaRPr lang="bg-BG" sz="200" noProof="1">
                <a:ln w="0">
                  <a:noFill/>
                </a:ln>
                <a:solidFill>
                  <a:schemeClr val="bg1"/>
                </a:solidFill>
                <a:ea typeface="+mn-ea"/>
              </a:endParaRPr>
            </a:p>
          </p:txBody>
        </p:sp>
      </p:grpSp>
      <p:sp>
        <p:nvSpPr>
          <p:cNvPr id="66" name="TextBox 65">
            <a:hlinkClick r:id="rId3"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ea typeface="+mn-ea"/>
              </a:rPr>
              <a:t>?</a:t>
            </a:r>
          </a:p>
        </p:txBody>
      </p:sp>
      <p:sp>
        <p:nvSpPr>
          <p:cNvPr id="67" name="TextBox 66">
            <a:hlinkClick r:id="rId5"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ea typeface="+mn-ea"/>
              </a:rPr>
              <a:t>?</a:t>
            </a:r>
          </a:p>
        </p:txBody>
      </p:sp>
      <p:sp>
        <p:nvSpPr>
          <p:cNvPr id="68" name="TextBox 67">
            <a:hlinkClick r:id="rId6"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ea typeface="+mn-ea"/>
              </a:rPr>
              <a:t>?</a:t>
            </a:r>
          </a:p>
        </p:txBody>
      </p:sp>
      <p:sp>
        <p:nvSpPr>
          <p:cNvPr id="69" name="TextBox 68">
            <a:hlinkClick r:id="rId7"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a typeface="+mn-ea"/>
              </a:rPr>
              <a:t>?</a:t>
            </a:r>
          </a:p>
        </p:txBody>
      </p:sp>
      <p:sp>
        <p:nvSpPr>
          <p:cNvPr id="70" name="TextBox 69">
            <a:hlinkClick r:id="rId8"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ea typeface="+mn-ea"/>
              </a:rPr>
              <a:t>?</a:t>
            </a:r>
          </a:p>
        </p:txBody>
      </p:sp>
      <p:sp>
        <p:nvSpPr>
          <p:cNvPr id="71" name="TextBox 70">
            <a:hlinkClick r:id="rId9"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ea typeface="+mn-ea"/>
              </a:rPr>
              <a:t>?</a:t>
            </a:r>
          </a:p>
        </p:txBody>
      </p:sp>
      <p:sp>
        <p:nvSpPr>
          <p:cNvPr id="72" name="TextBox 71">
            <a:hlinkClick r:id="rId10"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73" name="TextBox 72">
            <a:hlinkClick r:id="rId11"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ea typeface="+mn-ea"/>
              </a:rPr>
              <a:t>?</a:t>
            </a:r>
          </a:p>
        </p:txBody>
      </p:sp>
      <p:sp>
        <p:nvSpPr>
          <p:cNvPr id="74" name="TextBox 73">
            <a:hlinkClick r:id="rId12"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ea typeface="+mn-ea"/>
              </a:rPr>
              <a:t>?</a:t>
            </a:r>
          </a:p>
        </p:txBody>
      </p:sp>
      <p:sp>
        <p:nvSpPr>
          <p:cNvPr id="75" name="TextBox 74">
            <a:hlinkClick r:id="rId13" tooltip="Безплатен курс &quot;Качествен програмен код&quot;"/>
          </p:cNvPr>
          <p:cNvSpPr txBox="1"/>
          <p:nvPr/>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76" name="TextBox 7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t>
            </a:r>
          </a:p>
        </p:txBody>
      </p:sp>
      <p:sp>
        <p:nvSpPr>
          <p:cNvPr id="77" name="TextBox 76">
            <a:hlinkClick r:id="rId15"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ea typeface="+mn-ea"/>
              </a:rPr>
              <a:t>?</a:t>
            </a:r>
          </a:p>
        </p:txBody>
      </p:sp>
      <p:sp>
        <p:nvSpPr>
          <p:cNvPr id="78" name="TextBox 77">
            <a:hlinkClick r:id="rId16"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ea typeface="+mn-ea"/>
              </a:rPr>
              <a:t>?</a:t>
            </a:r>
          </a:p>
        </p:txBody>
      </p:sp>
      <p:sp>
        <p:nvSpPr>
          <p:cNvPr id="79" name="TextBox 78">
            <a:hlinkClick r:id="rId17"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endParaRPr>
          </a:p>
        </p:txBody>
      </p:sp>
      <p:sp>
        <p:nvSpPr>
          <p:cNvPr id="80" name="TextBox 79">
            <a:hlinkClick r:id="rId18"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a typeface="+mn-ea"/>
              </a:rPr>
              <a:t>?</a:t>
            </a:r>
          </a:p>
        </p:txBody>
      </p:sp>
      <p:sp>
        <p:nvSpPr>
          <p:cNvPr id="81" name="TextBox 80">
            <a:hlinkClick r:id="rId19" tooltip="Дончо Минков - сайт за програмиране"/>
          </p:cNvPr>
          <p:cNvSpPr txBox="1"/>
          <p:nvPr/>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82" name="TextBox 81">
            <a:hlinkClick r:id="rId20" tooltip="Николай Костов - блог за програмиране"/>
          </p:cNvPr>
          <p:cNvSpPr txBox="1"/>
          <p:nvPr/>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ea typeface="+mn-ea"/>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a typeface="+mn-ea"/>
            </a:endParaRPr>
          </a:p>
        </p:txBody>
      </p:sp>
      <p:sp>
        <p:nvSpPr>
          <p:cNvPr id="83" name="TextBox 82">
            <a:hlinkClick r:id="rId21"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84" name="Rectangle 83"/>
          <p:cNvSpPr/>
          <p:nvPr/>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ea typeface="+mn-ea"/>
              </a:rPr>
              <a:t>Questions?</a:t>
            </a:r>
          </a:p>
        </p:txBody>
      </p:sp>
      <p:sp>
        <p:nvSpPr>
          <p:cNvPr id="85" name="TextBox 8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ea typeface="+mn-ea"/>
              </a:rPr>
              <a:t>?</a:t>
            </a:r>
          </a:p>
        </p:txBody>
      </p:sp>
      <p:sp>
        <p:nvSpPr>
          <p:cNvPr id="7" name="Title 1"/>
          <p:cNvSpPr>
            <a:spLocks noGrp="1"/>
          </p:cNvSpPr>
          <p:nvPr>
            <p:ph type="title"/>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smtClean="0"/>
              <a:t>Click to edit Master title style</a:t>
            </a:r>
            <a:endParaRPr lang="en-US" dirty="0"/>
          </a:p>
        </p:txBody>
      </p:sp>
      <p:sp>
        <p:nvSpPr>
          <p:cNvPr id="29" name="Text Placeholder 29"/>
          <p:cNvSpPr>
            <a:spLocks noGrp="1"/>
          </p:cNvSpPr>
          <p:nvPr>
            <p:ph type="body" sz="quarter" idx="10"/>
          </p:nvPr>
        </p:nvSpPr>
        <p:spPr>
          <a:xfrm>
            <a:off x="6807131" y="6400800"/>
            <a:ext cx="2218556" cy="369332"/>
          </a:xfrm>
          <a:prstGeom prst="rect">
            <a:avLst/>
          </a:prstGeom>
        </p:spPr>
        <p:txBody>
          <a:bodyPr wrap="none">
            <a:spAutoFit/>
          </a:bodyPr>
          <a:lstStyle>
            <a:lvl1pPr marL="0" indent="0" algn="r">
              <a:buNone/>
              <a:defRPr sz="1800"/>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smtClean="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07F4586-96A2-DC48-AD67-ED5A5583EE50}" type="slidenum">
              <a:rPr lang="en-US"/>
              <a:pPr/>
              <a:t>‹#›</a:t>
            </a:fld>
            <a:endParaRPr lang="en-US"/>
          </a:p>
        </p:txBody>
      </p:sp>
    </p:spTree>
    <p:extLst>
      <p:ext uri="{BB962C8B-B14F-4D97-AF65-F5344CB8AC3E}">
        <p14:creationId xmlns:p14="http://schemas.microsoft.com/office/powerpoint/2010/main" val="2426381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8771FEF-67D8-4D47-9E32-8D782F1657B6}" type="datetimeFigureOut">
              <a:rPr lang="en-US" smtClean="0"/>
              <a:t>8/7/14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8771FEF-67D8-4D47-9E32-8D782F1657B6}" type="datetimeFigureOut">
              <a:rPr lang="en-US" smtClean="0"/>
              <a:t>8/7/14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8771FEF-67D8-4D47-9E32-8D782F1657B6}" type="datetimeFigureOut">
              <a:rPr lang="en-US" smtClean="0"/>
              <a:t>8/7/14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8771FEF-67D8-4D47-9E32-8D782F1657B6}" type="datetimeFigureOut">
              <a:rPr lang="en-US" smtClean="0"/>
              <a:t>8/7/14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8771FEF-67D8-4D47-9E32-8D782F1657B6}" type="datetimeFigureOut">
              <a:rPr lang="en-US" smtClean="0"/>
              <a:t>8/7/14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t>8/7/14</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t>8/7/14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t>8/7/14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18771FEF-67D8-4D47-9E32-8D782F1657B6}" type="datetimeFigureOut">
              <a:rPr lang="en-US" smtClean="0"/>
              <a:t>8/7/14</a:t>
            </a:fld>
            <a:endParaRPr lang="en-US"/>
          </a:p>
        </p:txBody>
      </p:sp>
      <p:sp>
        <p:nvSpPr>
          <p:cNvPr id="1029" name="Rectangle 5"/>
          <p:cNvSpPr>
            <a:spLocks noGrp="1" noChangeArrowheads="1"/>
          </p:cNvSpPr>
          <p:nvPr>
            <p:ph type="ftr" sz="quarter" idx="3"/>
          </p:nvPr>
        </p:nvSpPr>
        <p:spPr bwMode="auto">
          <a:xfrm>
            <a:off x="3124200" y="638132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925B55D-DF78-3B48-BBE7-5F2EC24751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4"/>
          <p:cNvSpPr txBox="1">
            <a:spLocks/>
          </p:cNvSpPr>
          <p:nvPr/>
        </p:nvSpPr>
        <p:spPr bwMode="auto">
          <a:xfrm>
            <a:off x="457200" y="1760984"/>
            <a:ext cx="8229600" cy="1524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2"/>
                </a:solidFill>
                <a:effectLst>
                  <a:outerShdw blurRad="38100" dist="38100" dir="2700000" algn="tl">
                    <a:srgbClr val="FFFFFF"/>
                  </a:outerShdw>
                </a:effectLst>
                <a:uLnTx/>
                <a:uFillTx/>
                <a:latin typeface="+mj-lt"/>
                <a:ea typeface="+mj-ea"/>
                <a:cs typeface="+mj-cs"/>
              </a:rPr>
              <a:t>PHP Basics – Database </a:t>
            </a:r>
            <a:r>
              <a:rPr kumimoji="0" lang="en-US" sz="4400" b="0" i="0" u="none" strike="noStrike" kern="0" cap="none" spc="0" normalizeH="0" baseline="0" noProof="0" smtClean="0">
                <a:ln>
                  <a:noFill/>
                </a:ln>
                <a:solidFill>
                  <a:schemeClr val="tx2"/>
                </a:solidFill>
                <a:effectLst>
                  <a:outerShdw blurRad="38100" dist="38100" dir="2700000" algn="tl">
                    <a:srgbClr val="FFFFFF"/>
                  </a:outerShdw>
                </a:effectLst>
                <a:uLnTx/>
                <a:uFillTx/>
                <a:latin typeface="+mj-lt"/>
                <a:ea typeface="+mj-ea"/>
                <a:cs typeface="+mj-cs"/>
              </a:rPr>
              <a:t>- MySQL</a:t>
            </a:r>
            <a:endParaRPr kumimoji="0" lang="en-US" sz="4400" b="0" i="0" u="none" strike="noStrike" kern="0" cap="none" spc="0" normalizeH="0" baseline="0" noProof="0" dirty="0" smtClean="0">
              <a:ln>
                <a:noFill/>
              </a:ln>
              <a:solidFill>
                <a:schemeClr val="tx2"/>
              </a:solidFill>
              <a:effectLst>
                <a:outerShdw blurRad="38100" dist="38100" dir="2700000" algn="tl">
                  <a:srgbClr val="FFFFFF"/>
                </a:outerShdw>
              </a:effectLst>
              <a:uLnTx/>
              <a:uFillTx/>
              <a:latin typeface="+mj-lt"/>
              <a:ea typeface="+mj-ea"/>
              <a:cs typeface="+mj-cs"/>
            </a:endParaRPr>
          </a:p>
        </p:txBody>
      </p:sp>
      <p:sp>
        <p:nvSpPr>
          <p:cNvPr id="15" name="Subtitle 5"/>
          <p:cNvSpPr txBox="1">
            <a:spLocks/>
          </p:cNvSpPr>
          <p:nvPr/>
        </p:nvSpPr>
        <p:spPr bwMode="auto">
          <a:xfrm>
            <a:off x="457200" y="3240088"/>
            <a:ext cx="8229600" cy="569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chemeClr val="tx1"/>
                </a:solidFill>
                <a:effectLst>
                  <a:outerShdw blurRad="38100" dist="38100" dir="2700000" algn="tl">
                    <a:srgbClr val="FFFFFF"/>
                  </a:outerShdw>
                </a:effectLst>
                <a:uLnTx/>
                <a:uFillTx/>
                <a:latin typeface="+mn-lt"/>
                <a:ea typeface="+mn-ea"/>
                <a:cs typeface="+mn-cs"/>
              </a:rPr>
              <a:t>Web Applications in Hatch</a:t>
            </a:r>
          </a:p>
        </p:txBody>
      </p:sp>
      <p:sp>
        <p:nvSpPr>
          <p:cNvPr id="19" name="TextBox 10"/>
          <p:cNvSpPr txBox="1"/>
          <p:nvPr/>
        </p:nvSpPr>
        <p:spPr>
          <a:xfrm rot="20930954">
            <a:off x="242902" y="1245550"/>
            <a:ext cx="5011842" cy="400110"/>
          </a:xfrm>
          <a:prstGeom prst="rect">
            <a:avLst/>
          </a:prstGeom>
          <a:noFill/>
        </p:spPr>
        <p:txBody>
          <a:bodyPr>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defRPr/>
            </a:pP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http://</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pingo.edu.vn</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khoa</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-hoc-</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php</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can-ban</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endParaRPr lang="en-US"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20" name="Picture 2" descr="C:\Users\InfiniteCat\Desktop\php\php1.png"/>
          <p:cNvPicPr>
            <a:picLocks noChangeAspect="1" noChangeArrowheads="1"/>
          </p:cNvPicPr>
          <p:nvPr/>
        </p:nvPicPr>
        <p:blipFill>
          <a:blip r:embed="rId2" cstate="print"/>
          <a:srcRect/>
          <a:stretch>
            <a:fillRect/>
          </a:stretch>
        </p:blipFill>
        <p:spPr bwMode="auto">
          <a:xfrm>
            <a:off x="5486400" y="4495800"/>
            <a:ext cx="3051175" cy="1992313"/>
          </a:xfrm>
          <a:prstGeom prst="rect">
            <a:avLst/>
          </a:prstGeom>
          <a:noFill/>
          <a:ln w="9525">
            <a:noFill/>
            <a:miter lim="800000"/>
            <a:headEnd/>
            <a:tailEnd/>
          </a:ln>
        </p:spPr>
      </p:pic>
      <p:pic>
        <p:nvPicPr>
          <p:cNvPr id="21" name="Picture 5"/>
          <p:cNvPicPr>
            <a:picLocks noChangeAspect="1" noChangeArrowheads="1"/>
          </p:cNvPicPr>
          <p:nvPr/>
        </p:nvPicPr>
        <p:blipFill>
          <a:blip r:embed="rId3" cstate="print"/>
          <a:srcRect/>
          <a:stretch>
            <a:fillRect/>
          </a:stretch>
        </p:blipFill>
        <p:spPr bwMode="auto">
          <a:xfrm>
            <a:off x="7491412" y="260648"/>
            <a:ext cx="1652588" cy="1803400"/>
          </a:xfrm>
          <a:prstGeom prst="rect">
            <a:avLst/>
          </a:prstGeom>
          <a:noFill/>
          <a:ln w="9525">
            <a:noFill/>
            <a:miter lim="800000"/>
            <a:headEnd/>
            <a:tailEnd/>
          </a:ln>
          <a:effectLst/>
        </p:spPr>
      </p:pic>
      <p:sp>
        <p:nvSpPr>
          <p:cNvPr id="25" name="Text Placeholder 6"/>
          <p:cNvSpPr txBox="1">
            <a:spLocks/>
          </p:cNvSpPr>
          <p:nvPr/>
        </p:nvSpPr>
        <p:spPr bwMode="auto">
          <a:xfrm>
            <a:off x="457200" y="4724400"/>
            <a:ext cx="3352800" cy="533400"/>
          </a:xfrm>
          <a:prstGeom prst="rect">
            <a:avLst/>
          </a:prstGeom>
          <a:noFill/>
          <a:ln w="9525">
            <a:noFill/>
            <a:miter lim="800000"/>
            <a:headEnd/>
            <a:tailEnd/>
          </a:ln>
        </p:spPr>
        <p:txBody>
          <a:bodyPr/>
          <a:lstStyle/>
          <a:p>
            <a:r>
              <a:rPr lang="en-US" sz="1400" dirty="0"/>
              <a:t>Tuan </a:t>
            </a:r>
            <a:r>
              <a:rPr lang="en-US" sz="1400" dirty="0" smtClean="0"/>
              <a:t>Duong</a:t>
            </a:r>
          </a:p>
          <a:p>
            <a:r>
              <a:rPr lang="pl-PL" sz="1400" kern="0" dirty="0" smtClean="0"/>
              <a:t>http://pingo.edu.vn/tuan-duong/</a:t>
            </a:r>
            <a:endParaRPr lang="en-US" sz="1400" kern="0" dirty="0" smtClean="0"/>
          </a:p>
          <a:p>
            <a:endParaRPr lang="en-US" sz="1400" dirty="0" smtClean="0"/>
          </a:p>
          <a:p>
            <a:endParaRPr lang="en-US" sz="1400" dirty="0"/>
          </a:p>
        </p:txBody>
      </p:sp>
      <p:sp>
        <p:nvSpPr>
          <p:cNvPr id="26" name="Text Placeholder 10"/>
          <p:cNvSpPr txBox="1">
            <a:spLocks/>
          </p:cNvSpPr>
          <p:nvPr/>
        </p:nvSpPr>
        <p:spPr>
          <a:xfrm>
            <a:off x="457200" y="5067300"/>
            <a:ext cx="4648200" cy="800100"/>
          </a:xfrm>
          <a:prstGeom prst="rect">
            <a:avLst/>
          </a:prstGeom>
        </p:spPr>
        <p:txBody>
          <a:bodyPr/>
          <a:lstStyle/>
          <a:p>
            <a:pPr marL="342900" indent="-342900" eaLnBrk="0" hangingPunct="0">
              <a:spcBef>
                <a:spcPct val="20000"/>
              </a:spcBef>
              <a:defRPr/>
            </a:pPr>
            <a:endParaRPr lang="en-US" sz="1600" kern="0" dirty="0">
              <a:latin typeface="+mn-lt"/>
              <a:cs typeface="+mn-cs"/>
            </a:endParaRPr>
          </a:p>
        </p:txBody>
      </p:sp>
      <p:sp>
        <p:nvSpPr>
          <p:cNvPr id="9" name="Slide Number Placeholder 8"/>
          <p:cNvSpPr>
            <a:spLocks noGrp="1"/>
          </p:cNvSpPr>
          <p:nvPr>
            <p:ph type="sldNum" sz="quarter" idx="12"/>
          </p:nvPr>
        </p:nvSpPr>
        <p:spPr/>
        <p:txBody>
          <a:bodyPr/>
          <a:lstStyle/>
          <a:p>
            <a:pPr>
              <a:defRPr/>
            </a:pPr>
            <a:fld id="{93F10FC7-09C4-4479-99A5-0133F346C89C}" type="slidenum">
              <a:rPr lang="es-ES" smtClean="0"/>
              <a:pPr>
                <a:defRPr/>
              </a:pPr>
              <a:t>1</a:t>
            </a:fld>
            <a:endParaRPr lang="es-ES" dirty="0"/>
          </a:p>
        </p:txBody>
      </p:sp>
    </p:spTree>
    <p:extLst>
      <p:ext uri="{BB962C8B-B14F-4D97-AF65-F5344CB8AC3E}">
        <p14:creationId xmlns:p14="http://schemas.microsoft.com/office/powerpoint/2010/main" val="185457664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8763000" cy="1143000"/>
          </a:xfrm>
        </p:spPr>
        <p:txBody>
          <a:bodyPr/>
          <a:lstStyle/>
          <a:p>
            <a:pPr eaLnBrk="1" hangingPunct="1"/>
            <a:r>
              <a:rPr lang="en-US" dirty="0">
                <a:latin typeface="Times New Roman" charset="0"/>
              </a:rPr>
              <a:t>DATA BASE MANAGEMENT </a:t>
            </a:r>
            <a:r>
              <a:rPr lang="en-US" dirty="0" smtClean="0">
                <a:latin typeface="Times New Roman" charset="0"/>
              </a:rPr>
              <a:t>SYSTEM (</a:t>
            </a:r>
            <a:r>
              <a:rPr lang="en-US" dirty="0">
                <a:latin typeface="Times New Roman" charset="0"/>
              </a:rPr>
              <a:t>DBMS)</a:t>
            </a:r>
          </a:p>
        </p:txBody>
      </p:sp>
      <p:sp>
        <p:nvSpPr>
          <p:cNvPr id="12291" name="Rectangle 4"/>
          <p:cNvSpPr>
            <a:spLocks noGrp="1" noChangeArrowheads="1"/>
          </p:cNvSpPr>
          <p:nvPr>
            <p:ph type="body" sz="half" idx="2"/>
          </p:nvPr>
        </p:nvSpPr>
        <p:spPr>
          <a:xfrm>
            <a:off x="609600" y="1269999"/>
            <a:ext cx="7848600" cy="4953000"/>
          </a:xfrm>
        </p:spPr>
        <p:txBody>
          <a:bodyPr/>
          <a:lstStyle/>
          <a:p>
            <a:pPr eaLnBrk="1" hangingPunct="1">
              <a:buFont typeface="Wingdings" charset="0"/>
              <a:buChar char="ü"/>
            </a:pPr>
            <a:r>
              <a:rPr lang="en-US" sz="2400" dirty="0">
                <a:latin typeface="Times New Roman" charset="0"/>
              </a:rPr>
              <a:t>Is a program that allows users to define, create, manipulate, store, maintain retrieve and process the data in the data base in order to produce meaningful information.</a:t>
            </a:r>
          </a:p>
          <a:p>
            <a:pPr eaLnBrk="1" hangingPunct="1">
              <a:buFont typeface="Wingdings" charset="0"/>
              <a:buChar char="ü"/>
            </a:pPr>
            <a:r>
              <a:rPr lang="en-US" sz="2400" dirty="0">
                <a:latin typeface="Times New Roman" charset="0"/>
              </a:rPr>
              <a:t>Focus on information presentation</a:t>
            </a:r>
          </a:p>
          <a:p>
            <a:pPr eaLnBrk="1" hangingPunct="1">
              <a:buFont typeface="Wingdings" charset="0"/>
              <a:buChar char="ü"/>
            </a:pPr>
            <a:r>
              <a:rPr lang="en-US" sz="2400" dirty="0">
                <a:latin typeface="Times New Roman" charset="0"/>
              </a:rPr>
              <a:t>Data stored as a records in various database files that can be combined to produce meaningful information for users</a:t>
            </a:r>
          </a:p>
          <a:p>
            <a:pPr eaLnBrk="1" hangingPunct="1">
              <a:buFont typeface="Wingdings" charset="0"/>
              <a:buChar char="ü"/>
            </a:pPr>
            <a:r>
              <a:rPr lang="en-US" sz="2400" dirty="0">
                <a:latin typeface="Times New Roman" charset="0"/>
              </a:rPr>
              <a:t>It controls all functions of capturing, processing, storing, retrieving data and generates various forms of data output</a:t>
            </a:r>
          </a:p>
          <a:p>
            <a:pPr eaLnBrk="1" hangingPunct="1">
              <a:buFont typeface="Wingdings" charset="0"/>
              <a:buChar char="ü"/>
            </a:pPr>
            <a:r>
              <a:rPr lang="en-US" sz="2400" dirty="0">
                <a:latin typeface="Times New Roman" charset="0"/>
              </a:rPr>
              <a:t>Manage access by multiple users and multiple programs to common stored data.</a:t>
            </a:r>
          </a:p>
          <a:p>
            <a:pPr eaLnBrk="1" hangingPunct="1">
              <a:buFont typeface="Wingdings" charset="0"/>
              <a:buChar char="ü"/>
            </a:pPr>
            <a:r>
              <a:rPr lang="en-US" sz="2400" dirty="0">
                <a:latin typeface="Times New Roman" charset="0"/>
              </a:rPr>
              <a:t>And hence it overcomes all limitations of FPS</a:t>
            </a:r>
          </a:p>
        </p:txBody>
      </p:sp>
    </p:spTree>
    <p:extLst>
      <p:ext uri="{BB962C8B-B14F-4D97-AF65-F5344CB8AC3E}">
        <p14:creationId xmlns:p14="http://schemas.microsoft.com/office/powerpoint/2010/main" val="14087151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000" y="0"/>
            <a:ext cx="7696200" cy="1219200"/>
          </a:xfrm>
        </p:spPr>
        <p:txBody>
          <a:bodyPr/>
          <a:lstStyle/>
          <a:p>
            <a:pPr eaLnBrk="1" hangingPunct="1"/>
            <a:r>
              <a:rPr lang="en-US" dirty="0">
                <a:latin typeface="Times New Roman" charset="0"/>
              </a:rPr>
              <a:t>DBMS STRUCTURE</a:t>
            </a:r>
          </a:p>
        </p:txBody>
      </p:sp>
      <p:sp>
        <p:nvSpPr>
          <p:cNvPr id="13315" name="AutoShape 5"/>
          <p:cNvSpPr>
            <a:spLocks noChangeArrowheads="1"/>
          </p:cNvSpPr>
          <p:nvPr/>
        </p:nvSpPr>
        <p:spPr bwMode="auto">
          <a:xfrm>
            <a:off x="561625" y="1741311"/>
            <a:ext cx="1752600" cy="762000"/>
          </a:xfrm>
          <a:prstGeom prst="roundRect">
            <a:avLst>
              <a:gd name="adj" fmla="val 16667"/>
            </a:avLst>
          </a:prstGeom>
          <a:solidFill>
            <a:schemeClr val="accent1"/>
          </a:solidFill>
          <a:ln w="9525">
            <a:solidFill>
              <a:schemeClr val="tx1"/>
            </a:solidFill>
            <a:round/>
            <a:headEnd/>
            <a:tailEnd/>
          </a:ln>
          <a:effectLst>
            <a:outerShdw blurRad="63500" dist="107763" dir="18900000" algn="ctr" rotWithShape="0">
              <a:schemeClr val="bg2">
                <a:alpha val="74998"/>
              </a:schemeClr>
            </a:outerShdw>
          </a:effectLst>
        </p:spPr>
        <p:txBody>
          <a:bodyPr wrap="none" anchor="ctr"/>
          <a:lstStyle/>
          <a:p>
            <a:pPr algn="ctr" eaLnBrk="1" hangingPunct="1"/>
            <a:r>
              <a:rPr lang="en-US" dirty="0"/>
              <a:t>USER 1</a:t>
            </a:r>
          </a:p>
        </p:txBody>
      </p:sp>
      <p:sp>
        <p:nvSpPr>
          <p:cNvPr id="13316" name="AutoShape 6"/>
          <p:cNvSpPr>
            <a:spLocks noChangeArrowheads="1"/>
          </p:cNvSpPr>
          <p:nvPr/>
        </p:nvSpPr>
        <p:spPr bwMode="auto">
          <a:xfrm>
            <a:off x="598313" y="2895600"/>
            <a:ext cx="1676400" cy="914400"/>
          </a:xfrm>
          <a:prstGeom prst="roundRect">
            <a:avLst>
              <a:gd name="adj" fmla="val 16667"/>
            </a:avLst>
          </a:prstGeom>
          <a:solidFill>
            <a:schemeClr val="accent1"/>
          </a:solidFill>
          <a:ln w="9525">
            <a:solidFill>
              <a:schemeClr val="tx1"/>
            </a:solidFill>
            <a:round/>
            <a:headEnd/>
            <a:tailEnd/>
          </a:ln>
          <a:effectLst>
            <a:outerShdw blurRad="63500" dist="107763" dir="18900000" algn="ctr" rotWithShape="0">
              <a:schemeClr val="bg2">
                <a:alpha val="74998"/>
              </a:schemeClr>
            </a:outerShdw>
          </a:effectLst>
        </p:spPr>
        <p:txBody>
          <a:bodyPr wrap="none" anchor="ctr"/>
          <a:lstStyle/>
          <a:p>
            <a:pPr algn="ctr" eaLnBrk="1" hangingPunct="1"/>
            <a:r>
              <a:rPr lang="en-US"/>
              <a:t>USER 2</a:t>
            </a:r>
          </a:p>
        </p:txBody>
      </p:sp>
      <p:sp>
        <p:nvSpPr>
          <p:cNvPr id="13317" name="AutoShape 7"/>
          <p:cNvSpPr>
            <a:spLocks noChangeArrowheads="1"/>
          </p:cNvSpPr>
          <p:nvPr/>
        </p:nvSpPr>
        <p:spPr bwMode="auto">
          <a:xfrm>
            <a:off x="561625" y="4230515"/>
            <a:ext cx="1676400" cy="838200"/>
          </a:xfrm>
          <a:prstGeom prst="roundRect">
            <a:avLst>
              <a:gd name="adj" fmla="val 16667"/>
            </a:avLst>
          </a:prstGeom>
          <a:solidFill>
            <a:schemeClr val="accent1"/>
          </a:solidFill>
          <a:ln w="9525">
            <a:solidFill>
              <a:schemeClr val="tx1"/>
            </a:solidFill>
            <a:round/>
            <a:headEnd/>
            <a:tailEnd/>
          </a:ln>
          <a:effectLst>
            <a:outerShdw blurRad="63500" dist="107763" dir="18900000" algn="ctr" rotWithShape="0">
              <a:schemeClr val="bg2">
                <a:alpha val="74998"/>
              </a:schemeClr>
            </a:outerShdw>
          </a:effectLst>
        </p:spPr>
        <p:txBody>
          <a:bodyPr wrap="none" anchor="ctr"/>
          <a:lstStyle/>
          <a:p>
            <a:pPr algn="ctr" eaLnBrk="1" hangingPunct="1"/>
            <a:r>
              <a:rPr lang="en-US"/>
              <a:t>USER 3</a:t>
            </a:r>
          </a:p>
        </p:txBody>
      </p:sp>
      <p:sp>
        <p:nvSpPr>
          <p:cNvPr id="13321" name="Rectangle 11"/>
          <p:cNvSpPr>
            <a:spLocks noChangeArrowheads="1"/>
          </p:cNvSpPr>
          <p:nvPr/>
        </p:nvSpPr>
        <p:spPr bwMode="auto">
          <a:xfrm>
            <a:off x="5362225" y="1986845"/>
            <a:ext cx="990600" cy="3048000"/>
          </a:xfrm>
          <a:prstGeom prst="rect">
            <a:avLst/>
          </a:prstGeom>
          <a:solidFill>
            <a:schemeClr val="accent1"/>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eaLnBrk="1" hangingPunct="1"/>
            <a:r>
              <a:rPr lang="en-US"/>
              <a:t>DBMS</a:t>
            </a:r>
          </a:p>
        </p:txBody>
      </p:sp>
      <p:sp>
        <p:nvSpPr>
          <p:cNvPr id="13322" name="AutoShape 12"/>
          <p:cNvSpPr>
            <a:spLocks noChangeArrowheads="1"/>
          </p:cNvSpPr>
          <p:nvPr/>
        </p:nvSpPr>
        <p:spPr bwMode="auto">
          <a:xfrm>
            <a:off x="7114825" y="1958620"/>
            <a:ext cx="1676400" cy="3124200"/>
          </a:xfrm>
          <a:prstGeom prst="can">
            <a:avLst>
              <a:gd name="adj" fmla="val 46591"/>
            </a:avLst>
          </a:prstGeom>
          <a:solidFill>
            <a:schemeClr val="accent1"/>
          </a:solidFill>
          <a:ln w="9525">
            <a:solidFill>
              <a:schemeClr val="tx1"/>
            </a:solidFill>
            <a:round/>
            <a:headEnd/>
            <a:tailEnd/>
          </a:ln>
          <a:effectLst>
            <a:outerShdw blurRad="63500" dist="107763" dir="18900000" algn="ctr" rotWithShape="0">
              <a:schemeClr val="bg2">
                <a:alpha val="74998"/>
              </a:schemeClr>
            </a:outerShdw>
          </a:effectLst>
        </p:spPr>
        <p:txBody>
          <a:bodyPr wrap="none" anchor="ctr"/>
          <a:lstStyle/>
          <a:p>
            <a:pPr algn="ctr" eaLnBrk="1" hangingPunct="1"/>
            <a:r>
              <a:rPr lang="en-US" dirty="0"/>
              <a:t>DATABASE</a:t>
            </a:r>
          </a:p>
        </p:txBody>
      </p:sp>
      <p:sp>
        <p:nvSpPr>
          <p:cNvPr id="13323" name="AutoShape 13"/>
          <p:cNvSpPr>
            <a:spLocks noChangeArrowheads="1"/>
          </p:cNvSpPr>
          <p:nvPr/>
        </p:nvSpPr>
        <p:spPr bwMode="auto">
          <a:xfrm>
            <a:off x="6429025" y="3200397"/>
            <a:ext cx="609600" cy="685800"/>
          </a:xfrm>
          <a:prstGeom prst="leftRightArrow">
            <a:avLst>
              <a:gd name="adj1" fmla="val 50000"/>
              <a:gd name="adj2" fmla="val 20000"/>
            </a:avLst>
          </a:prstGeom>
          <a:solidFill>
            <a:schemeClr val="accent1"/>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eaLnBrk="1" hangingPunct="1"/>
            <a:endParaRPr lang="en-US"/>
          </a:p>
        </p:txBody>
      </p:sp>
      <p:sp>
        <p:nvSpPr>
          <p:cNvPr id="13324" name="AutoShape 15"/>
          <p:cNvSpPr>
            <a:spLocks noChangeArrowheads="1"/>
          </p:cNvSpPr>
          <p:nvPr/>
        </p:nvSpPr>
        <p:spPr bwMode="auto">
          <a:xfrm>
            <a:off x="2390425" y="1752600"/>
            <a:ext cx="2895600" cy="914400"/>
          </a:xfrm>
          <a:prstGeom prst="leftRightArrow">
            <a:avLst>
              <a:gd name="adj1" fmla="val 50000"/>
              <a:gd name="adj2" fmla="val 20000"/>
            </a:avLst>
          </a:prstGeom>
          <a:solidFill>
            <a:schemeClr val="accent1"/>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eaLnBrk="1" hangingPunct="1"/>
            <a:endParaRPr lang="en-US"/>
          </a:p>
        </p:txBody>
      </p:sp>
      <p:sp>
        <p:nvSpPr>
          <p:cNvPr id="19" name="AutoShape 15"/>
          <p:cNvSpPr>
            <a:spLocks noChangeArrowheads="1"/>
          </p:cNvSpPr>
          <p:nvPr/>
        </p:nvSpPr>
        <p:spPr bwMode="auto">
          <a:xfrm>
            <a:off x="2390425" y="2994377"/>
            <a:ext cx="2895600" cy="838200"/>
          </a:xfrm>
          <a:prstGeom prst="leftRightArrow">
            <a:avLst>
              <a:gd name="adj1" fmla="val 50000"/>
              <a:gd name="adj2" fmla="val 20000"/>
            </a:avLst>
          </a:prstGeom>
          <a:solidFill>
            <a:schemeClr val="accent1"/>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eaLnBrk="1" hangingPunct="1"/>
            <a:endParaRPr lang="en-US"/>
          </a:p>
        </p:txBody>
      </p:sp>
      <p:sp>
        <p:nvSpPr>
          <p:cNvPr id="20" name="AutoShape 15"/>
          <p:cNvSpPr>
            <a:spLocks noChangeArrowheads="1"/>
          </p:cNvSpPr>
          <p:nvPr/>
        </p:nvSpPr>
        <p:spPr bwMode="auto">
          <a:xfrm>
            <a:off x="2466625" y="4191000"/>
            <a:ext cx="2895600" cy="914400"/>
          </a:xfrm>
          <a:prstGeom prst="leftRightArrow">
            <a:avLst>
              <a:gd name="adj1" fmla="val 50000"/>
              <a:gd name="adj2" fmla="val 20000"/>
            </a:avLst>
          </a:prstGeom>
          <a:solidFill>
            <a:schemeClr val="accent1"/>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eaLnBrk="1" hangingPunct="1"/>
            <a:endParaRPr lang="en-US"/>
          </a:p>
        </p:txBody>
      </p:sp>
    </p:spTree>
    <p:extLst>
      <p:ext uri="{BB962C8B-B14F-4D97-AF65-F5344CB8AC3E}">
        <p14:creationId xmlns:p14="http://schemas.microsoft.com/office/powerpoint/2010/main" val="30026831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body" sz="half" idx="2"/>
          </p:nvPr>
        </p:nvSpPr>
        <p:spPr>
          <a:xfrm>
            <a:off x="1001889" y="1555044"/>
            <a:ext cx="7086600" cy="5562600"/>
          </a:xfrm>
        </p:spPr>
        <p:txBody>
          <a:bodyPr/>
          <a:lstStyle/>
          <a:p>
            <a:pPr marL="577850" indent="-577850" eaLnBrk="1" hangingPunct="1">
              <a:buFontTx/>
              <a:buAutoNum type="romanLcPeriod"/>
            </a:pPr>
            <a:r>
              <a:rPr lang="en-US" sz="2800" dirty="0" smtClean="0">
                <a:latin typeface="Times New Roman" charset="0"/>
              </a:rPr>
              <a:t>Computerized </a:t>
            </a:r>
            <a:r>
              <a:rPr lang="en-US" sz="2800" dirty="0">
                <a:latin typeface="Times New Roman" charset="0"/>
              </a:rPr>
              <a:t>record keeping system</a:t>
            </a:r>
          </a:p>
          <a:p>
            <a:pPr marL="577850" indent="-577850" eaLnBrk="1" hangingPunct="1">
              <a:buFontTx/>
              <a:buAutoNum type="romanLcPeriod"/>
            </a:pPr>
            <a:r>
              <a:rPr lang="en-US" sz="2800" dirty="0">
                <a:latin typeface="Times New Roman" charset="0"/>
              </a:rPr>
              <a:t>Contain facilities that allow user to: </a:t>
            </a:r>
          </a:p>
          <a:p>
            <a:pPr marL="577850" indent="-577850" eaLnBrk="1" hangingPunct="1">
              <a:buFontTx/>
              <a:buNone/>
            </a:pPr>
            <a:r>
              <a:rPr lang="en-US" sz="2800" dirty="0">
                <a:latin typeface="Times New Roman" charset="0"/>
              </a:rPr>
              <a:t>       </a:t>
            </a:r>
            <a:r>
              <a:rPr lang="en-US" sz="2800" dirty="0" smtClean="0">
                <a:latin typeface="Times New Roman" charset="0"/>
              </a:rPr>
              <a:t>a. Add</a:t>
            </a:r>
            <a:r>
              <a:rPr lang="en-US" sz="2800" dirty="0">
                <a:latin typeface="Times New Roman" charset="0"/>
              </a:rPr>
              <a:t>, and delete files</a:t>
            </a:r>
          </a:p>
          <a:p>
            <a:pPr marL="577850" indent="-577850" eaLnBrk="1" hangingPunct="1">
              <a:buFontTx/>
              <a:buNone/>
            </a:pPr>
            <a:r>
              <a:rPr lang="en-US" sz="2800" dirty="0">
                <a:latin typeface="Times New Roman" charset="0"/>
              </a:rPr>
              <a:t>       </a:t>
            </a:r>
            <a:r>
              <a:rPr lang="en-US" sz="2800" dirty="0" smtClean="0">
                <a:latin typeface="Times New Roman" charset="0"/>
              </a:rPr>
              <a:t>b. Insert, retrieve</a:t>
            </a:r>
            <a:r>
              <a:rPr lang="en-US" sz="2800" dirty="0">
                <a:latin typeface="Times New Roman" charset="0"/>
              </a:rPr>
              <a:t>, update, delete data</a:t>
            </a:r>
          </a:p>
          <a:p>
            <a:pPr marL="577850" indent="-577850" eaLnBrk="1" hangingPunct="1">
              <a:buFontTx/>
              <a:buAutoNum type="romanLcPeriod" startAt="3"/>
            </a:pPr>
            <a:r>
              <a:rPr lang="en-US" sz="2800" dirty="0">
                <a:latin typeface="Times New Roman" charset="0"/>
              </a:rPr>
              <a:t>Collection of databases; each can be used for separate purposes or combined</a:t>
            </a:r>
          </a:p>
          <a:p>
            <a:pPr marL="577850" indent="-577850" eaLnBrk="1" hangingPunct="1">
              <a:buFontTx/>
              <a:buNone/>
            </a:pPr>
            <a:endParaRPr lang="en-US" sz="2800" dirty="0">
              <a:latin typeface="Times New Roman" charset="0"/>
            </a:endParaRPr>
          </a:p>
        </p:txBody>
      </p:sp>
      <p:sp>
        <p:nvSpPr>
          <p:cNvPr id="2" name="TextBox 1"/>
          <p:cNvSpPr txBox="1"/>
          <p:nvPr/>
        </p:nvSpPr>
        <p:spPr>
          <a:xfrm>
            <a:off x="825814" y="337501"/>
            <a:ext cx="7604816" cy="707886"/>
          </a:xfrm>
          <a:prstGeom prst="rect">
            <a:avLst/>
          </a:prstGeom>
          <a:noFill/>
        </p:spPr>
        <p:txBody>
          <a:bodyPr wrap="none" rtlCol="0">
            <a:spAutoFit/>
          </a:bodyPr>
          <a:lstStyle/>
          <a:p>
            <a:r>
              <a:rPr lang="en-US" sz="4000" b="1" dirty="0">
                <a:latin typeface="Times New Roman" charset="0"/>
              </a:rPr>
              <a:t>CHARACTERISTICS OF </a:t>
            </a:r>
            <a:r>
              <a:rPr lang="en-US" sz="4000" b="1" dirty="0" smtClean="0">
                <a:latin typeface="Times New Roman" charset="0"/>
              </a:rPr>
              <a:t>DBMS</a:t>
            </a:r>
            <a:endParaRPr lang="en-US" sz="4000" b="1" dirty="0">
              <a:latin typeface="Times New Roman" charset="0"/>
            </a:endParaRPr>
          </a:p>
        </p:txBody>
      </p:sp>
    </p:spTree>
    <p:extLst>
      <p:ext uri="{BB962C8B-B14F-4D97-AF65-F5344CB8AC3E}">
        <p14:creationId xmlns:p14="http://schemas.microsoft.com/office/powerpoint/2010/main" val="337747698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16938"/>
            <a:ext cx="7772400" cy="1143000"/>
          </a:xfrm>
        </p:spPr>
        <p:txBody>
          <a:bodyPr/>
          <a:lstStyle/>
          <a:p>
            <a:pPr eaLnBrk="1" hangingPunct="1"/>
            <a:r>
              <a:rPr lang="en-US" dirty="0">
                <a:latin typeface="Times New Roman" charset="0"/>
              </a:rPr>
              <a:t>EXAMPLES OF DBMS</a:t>
            </a:r>
          </a:p>
        </p:txBody>
      </p:sp>
      <p:sp>
        <p:nvSpPr>
          <p:cNvPr id="15363" name="Rectangle 4"/>
          <p:cNvSpPr>
            <a:spLocks noGrp="1" noChangeArrowheads="1"/>
          </p:cNvSpPr>
          <p:nvPr>
            <p:ph type="body" sz="half" idx="2"/>
          </p:nvPr>
        </p:nvSpPr>
        <p:spPr>
          <a:xfrm>
            <a:off x="609600" y="1828800"/>
            <a:ext cx="7848600" cy="4267200"/>
          </a:xfrm>
        </p:spPr>
        <p:txBody>
          <a:bodyPr/>
          <a:lstStyle/>
          <a:p>
            <a:pPr eaLnBrk="1" hangingPunct="1">
              <a:buFont typeface="Wingdings" charset="0"/>
              <a:buChar char="ü"/>
            </a:pPr>
            <a:r>
              <a:rPr lang="en-US" sz="2800">
                <a:latin typeface="Times New Roman" charset="0"/>
              </a:rPr>
              <a:t>Ms ACCESS</a:t>
            </a:r>
          </a:p>
          <a:p>
            <a:pPr eaLnBrk="1" hangingPunct="1">
              <a:buFont typeface="Wingdings" charset="0"/>
              <a:buChar char="ü"/>
            </a:pPr>
            <a:r>
              <a:rPr lang="en-US" sz="2800">
                <a:latin typeface="Times New Roman" charset="0"/>
              </a:rPr>
              <a:t>SQL SERVER</a:t>
            </a:r>
          </a:p>
          <a:p>
            <a:pPr eaLnBrk="1" hangingPunct="1">
              <a:buFont typeface="Wingdings" charset="0"/>
              <a:buChar char="ü"/>
            </a:pPr>
            <a:r>
              <a:rPr lang="en-US" sz="2800">
                <a:latin typeface="Times New Roman" charset="0"/>
              </a:rPr>
              <a:t>ORACLE</a:t>
            </a:r>
          </a:p>
          <a:p>
            <a:pPr eaLnBrk="1" hangingPunct="1">
              <a:buFont typeface="Wingdings" charset="0"/>
              <a:buChar char="ü"/>
            </a:pPr>
            <a:r>
              <a:rPr lang="en-US" sz="2800">
                <a:latin typeface="Times New Roman" charset="0"/>
              </a:rPr>
              <a:t>MY SQL</a:t>
            </a:r>
          </a:p>
        </p:txBody>
      </p:sp>
    </p:spTree>
    <p:extLst>
      <p:ext uri="{BB962C8B-B14F-4D97-AF65-F5344CB8AC3E}">
        <p14:creationId xmlns:p14="http://schemas.microsoft.com/office/powerpoint/2010/main" val="41763806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59267"/>
            <a:ext cx="7772400" cy="1143000"/>
          </a:xfrm>
        </p:spPr>
        <p:txBody>
          <a:bodyPr/>
          <a:lstStyle/>
          <a:p>
            <a:pPr eaLnBrk="1" hangingPunct="1"/>
            <a:r>
              <a:rPr lang="en-US" dirty="0">
                <a:latin typeface="Times New Roman" charset="0"/>
              </a:rPr>
              <a:t>FUNCTIONS OF DBMS</a:t>
            </a:r>
          </a:p>
        </p:txBody>
      </p:sp>
      <p:sp>
        <p:nvSpPr>
          <p:cNvPr id="16387" name="Rectangle 4"/>
          <p:cNvSpPr>
            <a:spLocks noGrp="1" noChangeArrowheads="1"/>
          </p:cNvSpPr>
          <p:nvPr>
            <p:ph type="body" sz="half" idx="2"/>
          </p:nvPr>
        </p:nvSpPr>
        <p:spPr>
          <a:xfrm>
            <a:off x="533400" y="1600200"/>
            <a:ext cx="7315200" cy="4419600"/>
          </a:xfrm>
        </p:spPr>
        <p:txBody>
          <a:bodyPr/>
          <a:lstStyle/>
          <a:p>
            <a:pPr eaLnBrk="1" hangingPunct="1">
              <a:buFont typeface="Wingdings" charset="0"/>
              <a:buChar char="ü"/>
            </a:pPr>
            <a:r>
              <a:rPr lang="en-US" sz="2800">
                <a:latin typeface="Times New Roman" charset="0"/>
              </a:rPr>
              <a:t>To store data</a:t>
            </a:r>
          </a:p>
          <a:p>
            <a:pPr eaLnBrk="1" hangingPunct="1">
              <a:buFont typeface="Wingdings" charset="0"/>
              <a:buChar char="ü"/>
            </a:pPr>
            <a:r>
              <a:rPr lang="en-US" sz="2800">
                <a:latin typeface="Times New Roman" charset="0"/>
              </a:rPr>
              <a:t>To organize data</a:t>
            </a:r>
          </a:p>
          <a:p>
            <a:pPr eaLnBrk="1" hangingPunct="1">
              <a:buFont typeface="Wingdings" charset="0"/>
              <a:buChar char="ü"/>
            </a:pPr>
            <a:r>
              <a:rPr lang="en-US" sz="2800">
                <a:latin typeface="Times New Roman" charset="0"/>
              </a:rPr>
              <a:t>To control access to data</a:t>
            </a:r>
          </a:p>
          <a:p>
            <a:pPr eaLnBrk="1" hangingPunct="1">
              <a:buFont typeface="Wingdings" charset="0"/>
              <a:buChar char="ü"/>
            </a:pPr>
            <a:r>
              <a:rPr lang="en-US" sz="2800">
                <a:latin typeface="Times New Roman" charset="0"/>
              </a:rPr>
              <a:t>To protect data</a:t>
            </a:r>
          </a:p>
        </p:txBody>
      </p:sp>
    </p:spTree>
    <p:extLst>
      <p:ext uri="{BB962C8B-B14F-4D97-AF65-F5344CB8AC3E}">
        <p14:creationId xmlns:p14="http://schemas.microsoft.com/office/powerpoint/2010/main" val="142793863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38100"/>
            <a:ext cx="7772400" cy="1143000"/>
          </a:xfrm>
        </p:spPr>
        <p:txBody>
          <a:bodyPr/>
          <a:lstStyle/>
          <a:p>
            <a:pPr eaLnBrk="1" hangingPunct="1"/>
            <a:r>
              <a:rPr lang="en-US" dirty="0">
                <a:latin typeface="Times New Roman" charset="0"/>
              </a:rPr>
              <a:t>ADVANTAGES OF DBMS</a:t>
            </a:r>
          </a:p>
        </p:txBody>
      </p:sp>
      <p:sp>
        <p:nvSpPr>
          <p:cNvPr id="19459" name="Rectangle 4"/>
          <p:cNvSpPr>
            <a:spLocks noGrp="1" noChangeArrowheads="1"/>
          </p:cNvSpPr>
          <p:nvPr>
            <p:ph type="body" sz="half" idx="2"/>
          </p:nvPr>
        </p:nvSpPr>
        <p:spPr>
          <a:xfrm>
            <a:off x="1219200" y="1600200"/>
            <a:ext cx="6858000" cy="4343400"/>
          </a:xfrm>
        </p:spPr>
        <p:txBody>
          <a:bodyPr/>
          <a:lstStyle/>
          <a:p>
            <a:pPr marL="577850" indent="-577850" eaLnBrk="1" hangingPunct="1">
              <a:buFontTx/>
              <a:buAutoNum type="romanLcPeriod"/>
            </a:pPr>
            <a:r>
              <a:rPr lang="en-US" sz="2800" dirty="0">
                <a:latin typeface="Times New Roman" charset="0"/>
              </a:rPr>
              <a:t>Centralized data reduce management problems</a:t>
            </a:r>
          </a:p>
          <a:p>
            <a:pPr marL="577850" indent="-577850" eaLnBrk="1" hangingPunct="1">
              <a:buFontTx/>
              <a:buAutoNum type="romanLcPeriod"/>
            </a:pPr>
            <a:r>
              <a:rPr lang="en-US" sz="2800" dirty="0">
                <a:latin typeface="Times New Roman" charset="0"/>
              </a:rPr>
              <a:t>Data redundancy and consistency are controllable</a:t>
            </a:r>
          </a:p>
          <a:p>
            <a:pPr marL="577850" indent="-577850" eaLnBrk="1" hangingPunct="1">
              <a:buFontTx/>
              <a:buAutoNum type="romanLcPeriod"/>
            </a:pPr>
            <a:r>
              <a:rPr lang="en-US" sz="2800" dirty="0">
                <a:latin typeface="Times New Roman" charset="0"/>
              </a:rPr>
              <a:t>Program-data interdependence is diminished</a:t>
            </a:r>
          </a:p>
          <a:p>
            <a:pPr marL="577850" indent="-577850" eaLnBrk="1" hangingPunct="1">
              <a:buFontTx/>
              <a:buAutoNum type="romanLcPeriod"/>
            </a:pPr>
            <a:r>
              <a:rPr lang="en-US" sz="2800" dirty="0">
                <a:latin typeface="Times New Roman" charset="0"/>
              </a:rPr>
              <a:t>Flexibility of data is increased</a:t>
            </a:r>
          </a:p>
        </p:txBody>
      </p:sp>
    </p:spTree>
    <p:extLst>
      <p:ext uri="{BB962C8B-B14F-4D97-AF65-F5344CB8AC3E}">
        <p14:creationId xmlns:p14="http://schemas.microsoft.com/office/powerpoint/2010/main" val="27811870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87489"/>
            <a:ext cx="7772400" cy="1143000"/>
          </a:xfrm>
        </p:spPr>
        <p:txBody>
          <a:bodyPr/>
          <a:lstStyle/>
          <a:p>
            <a:pPr eaLnBrk="1" hangingPunct="1"/>
            <a:r>
              <a:rPr lang="en-US" dirty="0">
                <a:latin typeface="Times New Roman" charset="0"/>
              </a:rPr>
              <a:t>DISADVANTAGES OF DBMS</a:t>
            </a:r>
          </a:p>
        </p:txBody>
      </p:sp>
      <p:sp>
        <p:nvSpPr>
          <p:cNvPr id="20483" name="Rectangle 4"/>
          <p:cNvSpPr>
            <a:spLocks noGrp="1" noChangeArrowheads="1"/>
          </p:cNvSpPr>
          <p:nvPr>
            <p:ph type="body" sz="half" idx="2"/>
          </p:nvPr>
        </p:nvSpPr>
        <p:spPr>
          <a:xfrm>
            <a:off x="762000" y="1828800"/>
            <a:ext cx="6705600" cy="4114800"/>
          </a:xfrm>
        </p:spPr>
        <p:txBody>
          <a:bodyPr/>
          <a:lstStyle/>
          <a:p>
            <a:pPr marL="577850" indent="-577850" eaLnBrk="1" hangingPunct="1">
              <a:buFontTx/>
              <a:buAutoNum type="romanLcPeriod"/>
            </a:pPr>
            <a:r>
              <a:rPr lang="en-US" sz="2800">
                <a:latin typeface="Times New Roman" charset="0"/>
              </a:rPr>
              <a:t>Reduction in speed of data access time</a:t>
            </a:r>
          </a:p>
          <a:p>
            <a:pPr marL="577850" indent="-577850" eaLnBrk="1" hangingPunct="1">
              <a:buFontTx/>
              <a:buAutoNum type="romanLcPeriod"/>
            </a:pPr>
            <a:r>
              <a:rPr lang="en-US" sz="2800">
                <a:latin typeface="Times New Roman" charset="0"/>
              </a:rPr>
              <a:t>Require special knowledge</a:t>
            </a:r>
          </a:p>
          <a:p>
            <a:pPr marL="577850" indent="-577850" eaLnBrk="1" hangingPunct="1">
              <a:buFontTx/>
              <a:buAutoNum type="romanLcPeriod"/>
            </a:pPr>
            <a:r>
              <a:rPr lang="en-US" sz="2800">
                <a:latin typeface="Times New Roman" charset="0"/>
              </a:rPr>
              <a:t>Possible dependency of application programs to specific DBMS versions</a:t>
            </a:r>
          </a:p>
        </p:txBody>
      </p:sp>
    </p:spTree>
    <p:extLst>
      <p:ext uri="{BB962C8B-B14F-4D97-AF65-F5344CB8AC3E}">
        <p14:creationId xmlns:p14="http://schemas.microsoft.com/office/powerpoint/2010/main" val="32998458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228600"/>
            <a:ext cx="7772400" cy="762000"/>
          </a:xfrm>
        </p:spPr>
        <p:txBody>
          <a:bodyPr/>
          <a:lstStyle/>
          <a:p>
            <a:pPr eaLnBrk="1" hangingPunct="1"/>
            <a:r>
              <a:rPr lang="en-US">
                <a:latin typeface="Times New Roman" charset="0"/>
              </a:rPr>
              <a:t>FLAT DATABASE MODEL</a:t>
            </a:r>
          </a:p>
        </p:txBody>
      </p:sp>
      <p:sp>
        <p:nvSpPr>
          <p:cNvPr id="22531" name="Rectangle 4"/>
          <p:cNvSpPr>
            <a:spLocks noGrp="1" noChangeArrowheads="1"/>
          </p:cNvSpPr>
          <p:nvPr>
            <p:ph type="body" sz="half" idx="2"/>
          </p:nvPr>
        </p:nvSpPr>
        <p:spPr>
          <a:xfrm>
            <a:off x="1143000" y="1676400"/>
            <a:ext cx="7010400" cy="4267200"/>
          </a:xfrm>
        </p:spPr>
        <p:txBody>
          <a:bodyPr/>
          <a:lstStyle/>
          <a:p>
            <a:pPr eaLnBrk="1" hangingPunct="1">
              <a:buFont typeface="Wingdings" charset="0"/>
              <a:buChar char="v"/>
            </a:pPr>
            <a:r>
              <a:rPr lang="en-US" sz="2800">
                <a:latin typeface="Times New Roman" charset="0"/>
              </a:rPr>
              <a:t>The earliest and simplest database model </a:t>
            </a:r>
          </a:p>
          <a:p>
            <a:pPr eaLnBrk="1" hangingPunct="1">
              <a:buFont typeface="Wingdings" charset="0"/>
              <a:buChar char="v"/>
            </a:pPr>
            <a:r>
              <a:rPr lang="en-US" sz="2800">
                <a:latin typeface="Times New Roman" charset="0"/>
              </a:rPr>
              <a:t>Is a way of organizing information in a single table</a:t>
            </a:r>
          </a:p>
          <a:p>
            <a:pPr eaLnBrk="1" hangingPunct="1">
              <a:buFont typeface="Wingdings" charset="0"/>
              <a:buChar char="v"/>
            </a:pPr>
            <a:r>
              <a:rPr lang="en-US" sz="2800">
                <a:latin typeface="Times New Roman" charset="0"/>
              </a:rPr>
              <a:t>Is good only for simple database</a:t>
            </a:r>
          </a:p>
          <a:p>
            <a:pPr eaLnBrk="1" hangingPunct="1">
              <a:buFont typeface="Wingdings" charset="0"/>
              <a:buChar char="v"/>
            </a:pPr>
            <a:r>
              <a:rPr lang="en-US" sz="2800">
                <a:latin typeface="Times New Roman" charset="0"/>
              </a:rPr>
              <a:t>Possible redundancy of data</a:t>
            </a:r>
          </a:p>
        </p:txBody>
      </p:sp>
    </p:spTree>
    <p:extLst>
      <p:ext uri="{BB962C8B-B14F-4D97-AF65-F5344CB8AC3E}">
        <p14:creationId xmlns:p14="http://schemas.microsoft.com/office/powerpoint/2010/main" val="169144285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4911" y="38100"/>
            <a:ext cx="9079089" cy="1143000"/>
          </a:xfrm>
        </p:spPr>
        <p:txBody>
          <a:bodyPr/>
          <a:lstStyle/>
          <a:p>
            <a:pPr eaLnBrk="1" hangingPunct="1"/>
            <a:r>
              <a:rPr lang="en-US" sz="4000" dirty="0">
                <a:latin typeface="Arial"/>
                <a:cs typeface="Arial"/>
              </a:rPr>
              <a:t>HIERARCHICAL DATABASE MODEL</a:t>
            </a:r>
          </a:p>
        </p:txBody>
      </p:sp>
      <p:sp>
        <p:nvSpPr>
          <p:cNvPr id="23555" name="Rectangle 4"/>
          <p:cNvSpPr>
            <a:spLocks noGrp="1" noChangeArrowheads="1"/>
          </p:cNvSpPr>
          <p:nvPr>
            <p:ph type="body" sz="half" idx="2"/>
          </p:nvPr>
        </p:nvSpPr>
        <p:spPr>
          <a:xfrm>
            <a:off x="609600" y="1752600"/>
            <a:ext cx="7772400" cy="4343400"/>
          </a:xfrm>
        </p:spPr>
        <p:txBody>
          <a:bodyPr/>
          <a:lstStyle/>
          <a:p>
            <a:pPr eaLnBrk="1" hangingPunct="1">
              <a:buFont typeface="Wingdings" charset="0"/>
              <a:buChar char="v"/>
            </a:pPr>
            <a:r>
              <a:rPr lang="en-US" sz="2800">
                <a:latin typeface="Times New Roman" charset="0"/>
              </a:rPr>
              <a:t>As its name implies, the hierarchical database model defines hierarchically arrangement of data</a:t>
            </a:r>
          </a:p>
          <a:p>
            <a:pPr eaLnBrk="1" hangingPunct="1">
              <a:buFont typeface="Wingdings" charset="0"/>
              <a:buChar char="v"/>
            </a:pPr>
            <a:r>
              <a:rPr lang="en-US" sz="2800">
                <a:latin typeface="Times New Roman" charset="0"/>
              </a:rPr>
              <a:t>Is like upside down tree </a:t>
            </a:r>
          </a:p>
          <a:p>
            <a:pPr eaLnBrk="1" hangingPunct="1">
              <a:buFont typeface="Wingdings" charset="0"/>
              <a:buChar char="v"/>
            </a:pPr>
            <a:r>
              <a:rPr lang="en-US" sz="2800">
                <a:latin typeface="Times New Roman" charset="0"/>
              </a:rPr>
              <a:t>A single table acts as a root of the database from which the other table branches out</a:t>
            </a:r>
          </a:p>
          <a:p>
            <a:pPr eaLnBrk="1" hangingPunct="1">
              <a:buFont typeface="Wingdings" charset="0"/>
              <a:buChar char="v"/>
            </a:pPr>
            <a:r>
              <a:rPr lang="en-US" sz="2800">
                <a:latin typeface="Times New Roman" charset="0"/>
              </a:rPr>
              <a:t>Relationship in such system are thought of in terms of children an parents, such as a children may have only one parent but a parent can have multiple children</a:t>
            </a:r>
          </a:p>
          <a:p>
            <a:pPr eaLnBrk="1" hangingPunct="1">
              <a:buFont typeface="Wingdings" charset="0"/>
              <a:buNone/>
            </a:pPr>
            <a:endParaRPr lang="en-US" sz="2800">
              <a:latin typeface="Times New Roman" charset="0"/>
            </a:endParaRPr>
          </a:p>
        </p:txBody>
      </p:sp>
    </p:spTree>
    <p:extLst>
      <p:ext uri="{BB962C8B-B14F-4D97-AF65-F5344CB8AC3E}">
        <p14:creationId xmlns:p14="http://schemas.microsoft.com/office/powerpoint/2010/main" val="33893581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body" sz="half" idx="2"/>
          </p:nvPr>
        </p:nvSpPr>
        <p:spPr>
          <a:xfrm>
            <a:off x="685800" y="1312333"/>
            <a:ext cx="7772400" cy="5791200"/>
          </a:xfrm>
        </p:spPr>
        <p:txBody>
          <a:bodyPr/>
          <a:lstStyle/>
          <a:p>
            <a:pPr eaLnBrk="1" hangingPunct="1">
              <a:buFont typeface="Wingdings" charset="0"/>
              <a:buChar char="v"/>
            </a:pPr>
            <a:r>
              <a:rPr lang="en-US" sz="2800" dirty="0">
                <a:latin typeface="Times New Roman" charset="0"/>
              </a:rPr>
              <a:t>Parents and children are tied together by links called </a:t>
            </a:r>
            <a:r>
              <a:rPr lang="ja-JP" altLang="en-US" sz="2800" dirty="0">
                <a:latin typeface="Times New Roman" charset="0"/>
              </a:rPr>
              <a:t>“</a:t>
            </a:r>
            <a:r>
              <a:rPr lang="en-US" sz="2800" dirty="0">
                <a:latin typeface="Times New Roman" charset="0"/>
              </a:rPr>
              <a:t>pointers</a:t>
            </a:r>
            <a:r>
              <a:rPr lang="ja-JP" altLang="en-US" sz="2800" dirty="0">
                <a:latin typeface="Times New Roman" charset="0"/>
              </a:rPr>
              <a:t>”</a:t>
            </a:r>
            <a:endParaRPr lang="en-US" sz="2800" dirty="0">
              <a:latin typeface="Times New Roman" charset="0"/>
            </a:endParaRPr>
          </a:p>
          <a:p>
            <a:pPr eaLnBrk="1" hangingPunct="1">
              <a:buFont typeface="Wingdings" charset="0"/>
              <a:buChar char="v"/>
            </a:pPr>
            <a:r>
              <a:rPr lang="en-US" sz="2800" dirty="0">
                <a:latin typeface="Times New Roman" charset="0"/>
              </a:rPr>
              <a:t>More efficient than Flat database</a:t>
            </a:r>
          </a:p>
          <a:p>
            <a:pPr eaLnBrk="1" hangingPunct="1">
              <a:buFont typeface="Wingdings" charset="0"/>
              <a:buChar char="v"/>
            </a:pPr>
            <a:r>
              <a:rPr lang="en-US" sz="2800" dirty="0">
                <a:latin typeface="Times New Roman" charset="0"/>
              </a:rPr>
              <a:t>Has some serious problems, that you can not add a record to a child table until it has already been incorporated with the parent</a:t>
            </a:r>
          </a:p>
          <a:p>
            <a:pPr eaLnBrk="1" hangingPunct="1">
              <a:buFont typeface="Wingdings" charset="0"/>
              <a:buChar char="v"/>
            </a:pPr>
            <a:r>
              <a:rPr lang="en-US" sz="2800" dirty="0">
                <a:latin typeface="Times New Roman" charset="0"/>
              </a:rPr>
              <a:t>Redundancy of data may occur because it does not handle many to </a:t>
            </a:r>
            <a:r>
              <a:rPr lang="en-US" sz="2800" dirty="0" smtClean="0">
                <a:latin typeface="Times New Roman" charset="0"/>
              </a:rPr>
              <a:t>many </a:t>
            </a:r>
            <a:r>
              <a:rPr lang="en-US" sz="2800" dirty="0">
                <a:latin typeface="Times New Roman" charset="0"/>
              </a:rPr>
              <a:t>relationship</a:t>
            </a:r>
          </a:p>
          <a:p>
            <a:pPr eaLnBrk="1" hangingPunct="1">
              <a:buFont typeface="Wingdings" charset="0"/>
              <a:buNone/>
            </a:pPr>
            <a:endParaRPr lang="en-US" sz="2800" dirty="0">
              <a:latin typeface="Times New Roman" charset="0"/>
            </a:endParaRPr>
          </a:p>
        </p:txBody>
      </p:sp>
      <p:sp>
        <p:nvSpPr>
          <p:cNvPr id="3" name="TextBox 2"/>
          <p:cNvSpPr txBox="1"/>
          <p:nvPr/>
        </p:nvSpPr>
        <p:spPr>
          <a:xfrm>
            <a:off x="254000" y="254000"/>
            <a:ext cx="8702372" cy="707886"/>
          </a:xfrm>
          <a:prstGeom prst="rect">
            <a:avLst/>
          </a:prstGeom>
          <a:noFill/>
        </p:spPr>
        <p:txBody>
          <a:bodyPr wrap="none" rtlCol="0">
            <a:spAutoFit/>
          </a:bodyPr>
          <a:lstStyle/>
          <a:p>
            <a:r>
              <a:rPr lang="en-US" sz="4000" dirty="0">
                <a:latin typeface="Arial"/>
                <a:cs typeface="Arial"/>
              </a:rPr>
              <a:t>HIERARCHICAL DATABASE MODEL</a:t>
            </a:r>
          </a:p>
        </p:txBody>
      </p:sp>
    </p:spTree>
    <p:extLst>
      <p:ext uri="{BB962C8B-B14F-4D97-AF65-F5344CB8AC3E}">
        <p14:creationId xmlns:p14="http://schemas.microsoft.com/office/powerpoint/2010/main" val="40862932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Database Concept</a:t>
            </a:r>
          </a:p>
          <a:p>
            <a:r>
              <a:rPr lang="en-US" dirty="0" smtClean="0"/>
              <a:t>File Processing System</a:t>
            </a:r>
          </a:p>
          <a:p>
            <a:r>
              <a:rPr lang="en-US" dirty="0" smtClean="0"/>
              <a:t>Database Management System</a:t>
            </a:r>
          </a:p>
          <a:p>
            <a:r>
              <a:rPr lang="en-US" dirty="0" smtClean="0"/>
              <a:t>MySQL Database</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01024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22" y="158045"/>
            <a:ext cx="9064978" cy="1143000"/>
          </a:xfrm>
        </p:spPr>
        <p:txBody>
          <a:bodyPr/>
          <a:lstStyle/>
          <a:p>
            <a:r>
              <a:rPr lang="en-US" sz="4000" dirty="0">
                <a:latin typeface="Arial"/>
                <a:cs typeface="Arial"/>
              </a:rPr>
              <a:t>HIERARCHICAL DATABASE MODEL</a:t>
            </a:r>
          </a:p>
        </p:txBody>
      </p:sp>
      <p:pic>
        <p:nvPicPr>
          <p:cNvPr id="5" name="Picture 4" descr="hierarchical-database-mode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54" y="1735666"/>
            <a:ext cx="8637980" cy="3443111"/>
          </a:xfrm>
          <a:prstGeom prst="rect">
            <a:avLst/>
          </a:prstGeom>
        </p:spPr>
      </p:pic>
    </p:spTree>
    <p:extLst>
      <p:ext uri="{BB962C8B-B14F-4D97-AF65-F5344CB8AC3E}">
        <p14:creationId xmlns:p14="http://schemas.microsoft.com/office/powerpoint/2010/main" val="12512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8100"/>
            <a:ext cx="7772400" cy="1143000"/>
          </a:xfrm>
        </p:spPr>
        <p:txBody>
          <a:bodyPr/>
          <a:lstStyle/>
          <a:p>
            <a:pPr eaLnBrk="1" hangingPunct="1"/>
            <a:r>
              <a:rPr lang="en-US" sz="4000" dirty="0">
                <a:latin typeface="Times New Roman" charset="0"/>
              </a:rPr>
              <a:t>NETWORK DATABASE MODEL</a:t>
            </a:r>
          </a:p>
        </p:txBody>
      </p:sp>
      <p:sp>
        <p:nvSpPr>
          <p:cNvPr id="25603" name="Rectangle 4"/>
          <p:cNvSpPr>
            <a:spLocks noGrp="1" noChangeArrowheads="1"/>
          </p:cNvSpPr>
          <p:nvPr>
            <p:ph type="body" sz="half" idx="2"/>
          </p:nvPr>
        </p:nvSpPr>
        <p:spPr>
          <a:xfrm>
            <a:off x="914400" y="1495778"/>
            <a:ext cx="6858000" cy="4267200"/>
          </a:xfrm>
        </p:spPr>
        <p:txBody>
          <a:bodyPr/>
          <a:lstStyle/>
          <a:p>
            <a:pPr eaLnBrk="1" hangingPunct="1">
              <a:buFont typeface="Wingdings" charset="0"/>
              <a:buChar char="v"/>
            </a:pPr>
            <a:r>
              <a:rPr lang="en-US" sz="2400" dirty="0">
                <a:latin typeface="Times New Roman" charset="0"/>
              </a:rPr>
              <a:t>It was designed to solve problems of hierarchical data base model</a:t>
            </a:r>
          </a:p>
          <a:p>
            <a:pPr eaLnBrk="1" hangingPunct="1">
              <a:buFont typeface="Wingdings" charset="0"/>
              <a:buChar char="v"/>
            </a:pPr>
            <a:r>
              <a:rPr lang="en-US" sz="2400" dirty="0">
                <a:latin typeface="Times New Roman" charset="0"/>
              </a:rPr>
              <a:t>It solves the problem of data redundancy by representing relationship in terms of sets rather than hierarchy</a:t>
            </a:r>
          </a:p>
          <a:p>
            <a:pPr eaLnBrk="1" hangingPunct="1">
              <a:buFont typeface="Wingdings" charset="0"/>
              <a:buChar char="v"/>
            </a:pPr>
            <a:r>
              <a:rPr lang="en-US" sz="2400" dirty="0">
                <a:latin typeface="Times New Roman" charset="0"/>
              </a:rPr>
              <a:t>It is similar to the hierarchical model, in fact the hierarchy model is a subset of network model</a:t>
            </a:r>
          </a:p>
          <a:p>
            <a:pPr eaLnBrk="1" hangingPunct="1">
              <a:buFont typeface="Wingdings" charset="0"/>
              <a:buChar char="v"/>
            </a:pPr>
            <a:r>
              <a:rPr lang="en-US" sz="2400" dirty="0">
                <a:latin typeface="Times New Roman" charset="0"/>
              </a:rPr>
              <a:t>But this model was difficult to implement, so another simple model was developed, which is RELATIONAL DATABASE MODEL</a:t>
            </a:r>
          </a:p>
        </p:txBody>
      </p:sp>
    </p:spTree>
    <p:extLst>
      <p:ext uri="{BB962C8B-B14F-4D97-AF65-F5344CB8AC3E}">
        <p14:creationId xmlns:p14="http://schemas.microsoft.com/office/powerpoint/2010/main" val="354139984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8100"/>
            <a:ext cx="7772400" cy="1143000"/>
          </a:xfrm>
        </p:spPr>
        <p:txBody>
          <a:bodyPr/>
          <a:lstStyle/>
          <a:p>
            <a:pPr eaLnBrk="1" hangingPunct="1"/>
            <a:r>
              <a:rPr lang="en-US" sz="4000" dirty="0">
                <a:latin typeface="Times New Roman" charset="0"/>
              </a:rPr>
              <a:t>NETWORK DATABASE MODEL</a:t>
            </a:r>
          </a:p>
        </p:txBody>
      </p:sp>
      <p:sp>
        <p:nvSpPr>
          <p:cNvPr id="25603" name="Rectangle 4"/>
          <p:cNvSpPr>
            <a:spLocks noGrp="1" noChangeArrowheads="1"/>
          </p:cNvSpPr>
          <p:nvPr>
            <p:ph type="body" sz="half" idx="2"/>
          </p:nvPr>
        </p:nvSpPr>
        <p:spPr>
          <a:xfrm>
            <a:off x="914400" y="1495778"/>
            <a:ext cx="6858000" cy="4267200"/>
          </a:xfrm>
        </p:spPr>
        <p:txBody>
          <a:bodyPr/>
          <a:lstStyle/>
          <a:p>
            <a:pPr marL="0" indent="0" eaLnBrk="1" hangingPunct="1">
              <a:buNone/>
            </a:pPr>
            <a:endParaRPr lang="en-US" sz="2400" dirty="0">
              <a:latin typeface="Times New Roman" charset="0"/>
            </a:endParaRPr>
          </a:p>
        </p:txBody>
      </p:sp>
      <p:pic>
        <p:nvPicPr>
          <p:cNvPr id="2" name="Picture 1" descr="database-design-network-mode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78654"/>
            <a:ext cx="7352594" cy="4883969"/>
          </a:xfrm>
          <a:prstGeom prst="rect">
            <a:avLst/>
          </a:prstGeom>
        </p:spPr>
      </p:pic>
    </p:spTree>
    <p:extLst>
      <p:ext uri="{BB962C8B-B14F-4D97-AF65-F5344CB8AC3E}">
        <p14:creationId xmlns:p14="http://schemas.microsoft.com/office/powerpoint/2010/main" val="347669373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63223" y="239889"/>
            <a:ext cx="8077200" cy="838200"/>
          </a:xfrm>
        </p:spPr>
        <p:txBody>
          <a:bodyPr/>
          <a:lstStyle/>
          <a:p>
            <a:pPr eaLnBrk="1" hangingPunct="1"/>
            <a:r>
              <a:rPr lang="en-US" sz="3600" dirty="0">
                <a:latin typeface="Times New Roman" charset="0"/>
              </a:rPr>
              <a:t>RELATIONAL DATABASE MODEL</a:t>
            </a:r>
          </a:p>
        </p:txBody>
      </p:sp>
      <p:sp>
        <p:nvSpPr>
          <p:cNvPr id="26627" name="Rectangle 4"/>
          <p:cNvSpPr>
            <a:spLocks noGrp="1" noChangeArrowheads="1"/>
          </p:cNvSpPr>
          <p:nvPr>
            <p:ph type="body" sz="half" idx="2"/>
          </p:nvPr>
        </p:nvSpPr>
        <p:spPr>
          <a:xfrm>
            <a:off x="914400" y="1402644"/>
            <a:ext cx="7391400" cy="4572000"/>
          </a:xfrm>
        </p:spPr>
        <p:txBody>
          <a:bodyPr/>
          <a:lstStyle/>
          <a:p>
            <a:pPr eaLnBrk="1" hangingPunct="1">
              <a:buFont typeface="Wingdings" charset="0"/>
              <a:buChar char="v"/>
            </a:pPr>
            <a:r>
              <a:rPr lang="en-US" sz="2400" dirty="0">
                <a:latin typeface="Times New Roman" charset="0"/>
              </a:rPr>
              <a:t>Is a collection of data items organized as a set of formally-describes tables from which data can be accessed or reassembled in many different ways without having to reorganize the data base tables</a:t>
            </a:r>
          </a:p>
          <a:p>
            <a:pPr eaLnBrk="1" hangingPunct="1">
              <a:buFont typeface="Wingdings" charset="0"/>
              <a:buChar char="v"/>
            </a:pPr>
            <a:r>
              <a:rPr lang="en-US" sz="2400" dirty="0">
                <a:latin typeface="Times New Roman" charset="0"/>
              </a:rPr>
              <a:t> A collection of data organized in two-dimensional tables consisting of named columns and rows</a:t>
            </a:r>
          </a:p>
          <a:p>
            <a:pPr eaLnBrk="1" hangingPunct="1">
              <a:buFont typeface="Wingdings" charset="0"/>
              <a:buChar char="v"/>
            </a:pPr>
            <a:r>
              <a:rPr lang="en-US" sz="2400" dirty="0">
                <a:latin typeface="Times New Roman" charset="0"/>
              </a:rPr>
              <a:t>It is easy to create</a:t>
            </a:r>
          </a:p>
          <a:p>
            <a:pPr eaLnBrk="1" hangingPunct="1">
              <a:buFont typeface="Wingdings" charset="0"/>
              <a:buChar char="v"/>
            </a:pPr>
            <a:r>
              <a:rPr lang="en-US" sz="2400" dirty="0">
                <a:latin typeface="Times New Roman" charset="0"/>
              </a:rPr>
              <a:t>It is easy to extend, after original database creation.</a:t>
            </a:r>
          </a:p>
          <a:p>
            <a:pPr eaLnBrk="1" hangingPunct="1">
              <a:buFont typeface="Wingdings" charset="0"/>
              <a:buChar char="v"/>
            </a:pPr>
            <a:r>
              <a:rPr lang="en-US" sz="2400" dirty="0">
                <a:latin typeface="Times New Roman" charset="0"/>
              </a:rPr>
              <a:t>The core of Relational data base model  is the concept of table, which is also called relation in which all data is stored</a:t>
            </a:r>
          </a:p>
        </p:txBody>
      </p:sp>
    </p:spTree>
    <p:extLst>
      <p:ext uri="{BB962C8B-B14F-4D97-AF65-F5344CB8AC3E}">
        <p14:creationId xmlns:p14="http://schemas.microsoft.com/office/powerpoint/2010/main" val="35459387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body" sz="half" idx="2"/>
          </p:nvPr>
        </p:nvSpPr>
        <p:spPr>
          <a:xfrm>
            <a:off x="149578" y="1284110"/>
            <a:ext cx="8994422" cy="5192890"/>
          </a:xfrm>
        </p:spPr>
        <p:txBody>
          <a:bodyPr/>
          <a:lstStyle/>
          <a:p>
            <a:pPr eaLnBrk="1" hangingPunct="1">
              <a:buFont typeface="Wingdings" charset="0"/>
              <a:buChar char="v"/>
            </a:pPr>
            <a:r>
              <a:rPr lang="en-US" sz="2800" dirty="0">
                <a:latin typeface="Times New Roman" charset="0"/>
              </a:rPr>
              <a:t>Each table is made up of  records (horizontal rows also known as tuples) and fields (vertical column also known as attributes)</a:t>
            </a:r>
          </a:p>
          <a:p>
            <a:pPr eaLnBrk="1" hangingPunct="1">
              <a:buFont typeface="Wingdings" charset="0"/>
              <a:buChar char="v"/>
            </a:pPr>
            <a:r>
              <a:rPr lang="en-US" sz="2800" dirty="0">
                <a:latin typeface="Times New Roman" charset="0"/>
              </a:rPr>
              <a:t>Table-is a two dimensional representation of data consisting of column and zero or more rows*</a:t>
            </a:r>
          </a:p>
          <a:p>
            <a:pPr eaLnBrk="1" hangingPunct="1">
              <a:buFont typeface="Wingdings" charset="0"/>
              <a:buChar char="v"/>
            </a:pPr>
            <a:r>
              <a:rPr lang="en-US" sz="2800" dirty="0">
                <a:latin typeface="Times New Roman" charset="0"/>
              </a:rPr>
              <a:t>The table name must be unique</a:t>
            </a:r>
          </a:p>
          <a:p>
            <a:pPr eaLnBrk="1" hangingPunct="1">
              <a:buFont typeface="Wingdings" charset="0"/>
              <a:buChar char="v"/>
            </a:pPr>
            <a:r>
              <a:rPr lang="en-US" sz="2800" dirty="0">
                <a:latin typeface="Times New Roman" charset="0"/>
              </a:rPr>
              <a:t>The table name must be descriptive</a:t>
            </a:r>
          </a:p>
          <a:p>
            <a:pPr eaLnBrk="1" hangingPunct="1">
              <a:buFont typeface="Wingdings" charset="0"/>
              <a:buChar char="v"/>
            </a:pPr>
            <a:r>
              <a:rPr lang="en-US" sz="2800" dirty="0">
                <a:latin typeface="Times New Roman" charset="0"/>
              </a:rPr>
              <a:t>Column name must be unique within the table, however those columns in different tables my share the same name</a:t>
            </a:r>
          </a:p>
          <a:p>
            <a:pPr eaLnBrk="1" hangingPunct="1">
              <a:buFont typeface="Wingdings" charset="0"/>
              <a:buChar char="v"/>
            </a:pPr>
            <a:r>
              <a:rPr lang="en-US" sz="2800" dirty="0">
                <a:latin typeface="Times New Roman" charset="0"/>
              </a:rPr>
              <a:t>Rows must be unique</a:t>
            </a:r>
          </a:p>
          <a:p>
            <a:pPr eaLnBrk="1" hangingPunct="1">
              <a:buFont typeface="Wingdings" charset="0"/>
              <a:buNone/>
            </a:pPr>
            <a:endParaRPr lang="en-US" sz="2800" dirty="0">
              <a:latin typeface="Times New Roman" charset="0"/>
            </a:endParaRPr>
          </a:p>
        </p:txBody>
      </p:sp>
      <p:sp>
        <p:nvSpPr>
          <p:cNvPr id="3" name="Rectangle 2"/>
          <p:cNvSpPr>
            <a:spLocks noGrp="1" noChangeArrowheads="1"/>
          </p:cNvSpPr>
          <p:nvPr>
            <p:ph type="title"/>
          </p:nvPr>
        </p:nvSpPr>
        <p:spPr>
          <a:xfrm>
            <a:off x="663223" y="239889"/>
            <a:ext cx="8077200" cy="838200"/>
          </a:xfrm>
        </p:spPr>
        <p:txBody>
          <a:bodyPr/>
          <a:lstStyle/>
          <a:p>
            <a:pPr eaLnBrk="1" hangingPunct="1"/>
            <a:r>
              <a:rPr lang="en-US" sz="3600" dirty="0">
                <a:latin typeface="Times New Roman" charset="0"/>
              </a:rPr>
              <a:t>RELATIONAL DATABASE MODEL</a:t>
            </a:r>
          </a:p>
        </p:txBody>
      </p:sp>
    </p:spTree>
    <p:extLst>
      <p:ext uri="{BB962C8B-B14F-4D97-AF65-F5344CB8AC3E}">
        <p14:creationId xmlns:p14="http://schemas.microsoft.com/office/powerpoint/2010/main" val="141053705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body" sz="half" idx="2"/>
          </p:nvPr>
        </p:nvSpPr>
        <p:spPr>
          <a:xfrm>
            <a:off x="152400" y="1388533"/>
            <a:ext cx="8991600" cy="5638800"/>
          </a:xfrm>
        </p:spPr>
        <p:txBody>
          <a:bodyPr/>
          <a:lstStyle/>
          <a:p>
            <a:pPr eaLnBrk="1" hangingPunct="1">
              <a:lnSpc>
                <a:spcPct val="90000"/>
              </a:lnSpc>
              <a:buFont typeface="Wingdings" charset="0"/>
              <a:buChar char="v"/>
            </a:pPr>
            <a:r>
              <a:rPr lang="en-US" sz="2800" dirty="0">
                <a:latin typeface="Times New Roman" charset="0"/>
              </a:rPr>
              <a:t>Null values-is a missing or unknown value in a column of a table, null are not the same as zeros</a:t>
            </a:r>
          </a:p>
          <a:p>
            <a:pPr eaLnBrk="1" hangingPunct="1">
              <a:lnSpc>
                <a:spcPct val="90000"/>
              </a:lnSpc>
              <a:buFont typeface="Wingdings" charset="0"/>
              <a:buChar char="v"/>
            </a:pPr>
            <a:r>
              <a:rPr lang="en-US" sz="2800" dirty="0">
                <a:latin typeface="Times New Roman" charset="0"/>
              </a:rPr>
              <a:t>Primary </a:t>
            </a:r>
            <a:r>
              <a:rPr lang="en-US" sz="2800" dirty="0" smtClean="0">
                <a:latin typeface="Times New Roman" charset="0"/>
              </a:rPr>
              <a:t>key (PK)-</a:t>
            </a:r>
            <a:r>
              <a:rPr lang="en-US" sz="2800" dirty="0">
                <a:latin typeface="Times New Roman" charset="0"/>
              </a:rPr>
              <a:t>is the column or group of columns whose values uniquely identify each row  of a table</a:t>
            </a:r>
          </a:p>
          <a:p>
            <a:pPr eaLnBrk="1" hangingPunct="1">
              <a:lnSpc>
                <a:spcPct val="90000"/>
              </a:lnSpc>
              <a:buFont typeface="Wingdings" charset="0"/>
              <a:buChar char="v"/>
            </a:pPr>
            <a:r>
              <a:rPr lang="en-US" sz="2800" dirty="0">
                <a:latin typeface="Times New Roman" charset="0"/>
              </a:rPr>
              <a:t>Every table must have only one PK</a:t>
            </a:r>
          </a:p>
          <a:p>
            <a:pPr eaLnBrk="1" hangingPunct="1">
              <a:lnSpc>
                <a:spcPct val="90000"/>
              </a:lnSpc>
              <a:buFont typeface="Wingdings" charset="0"/>
              <a:buChar char="v"/>
            </a:pPr>
            <a:r>
              <a:rPr lang="en-US" sz="2800" dirty="0" smtClean="0">
                <a:latin typeface="Times New Roman" charset="0"/>
              </a:rPr>
              <a:t>PK </a:t>
            </a:r>
            <a:r>
              <a:rPr lang="en-US" sz="2800" dirty="0">
                <a:latin typeface="Times New Roman" charset="0"/>
              </a:rPr>
              <a:t>must always have a value</a:t>
            </a:r>
          </a:p>
          <a:p>
            <a:pPr eaLnBrk="1" hangingPunct="1">
              <a:lnSpc>
                <a:spcPct val="90000"/>
              </a:lnSpc>
              <a:buFont typeface="Wingdings" charset="0"/>
              <a:buChar char="v"/>
            </a:pPr>
            <a:r>
              <a:rPr lang="en-US" sz="2800" dirty="0">
                <a:latin typeface="Times New Roman" charset="0"/>
              </a:rPr>
              <a:t>PK must be unique</a:t>
            </a:r>
          </a:p>
          <a:p>
            <a:pPr eaLnBrk="1" hangingPunct="1">
              <a:lnSpc>
                <a:spcPct val="90000"/>
              </a:lnSpc>
              <a:buFont typeface="Wingdings" charset="0"/>
              <a:buChar char="v"/>
            </a:pPr>
            <a:r>
              <a:rPr lang="en-US" sz="2800" dirty="0">
                <a:latin typeface="Times New Roman" charset="0"/>
              </a:rPr>
              <a:t>Foreign key is a column or group of columns that is a primary key in another table, it relates the rows of the table to other rows that appear elsewhere in another table</a:t>
            </a:r>
          </a:p>
        </p:txBody>
      </p:sp>
      <p:sp>
        <p:nvSpPr>
          <p:cNvPr id="3" name="Rectangle 2"/>
          <p:cNvSpPr>
            <a:spLocks noGrp="1" noChangeArrowheads="1"/>
          </p:cNvSpPr>
          <p:nvPr>
            <p:ph type="title"/>
          </p:nvPr>
        </p:nvSpPr>
        <p:spPr>
          <a:xfrm>
            <a:off x="663223" y="239889"/>
            <a:ext cx="8077200" cy="838200"/>
          </a:xfrm>
        </p:spPr>
        <p:txBody>
          <a:bodyPr/>
          <a:lstStyle/>
          <a:p>
            <a:pPr eaLnBrk="1" hangingPunct="1"/>
            <a:r>
              <a:rPr lang="en-US" sz="3600" dirty="0">
                <a:latin typeface="Times New Roman" charset="0"/>
              </a:rPr>
              <a:t>RELATIONAL DATABASE MODEL</a:t>
            </a:r>
          </a:p>
        </p:txBody>
      </p:sp>
    </p:spTree>
    <p:extLst>
      <p:ext uri="{BB962C8B-B14F-4D97-AF65-F5344CB8AC3E}">
        <p14:creationId xmlns:p14="http://schemas.microsoft.com/office/powerpoint/2010/main" val="87667061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body" sz="half" idx="2"/>
          </p:nvPr>
        </p:nvSpPr>
        <p:spPr>
          <a:xfrm>
            <a:off x="152400" y="1388533"/>
            <a:ext cx="8991600" cy="5638800"/>
          </a:xfrm>
        </p:spPr>
        <p:txBody>
          <a:bodyPr/>
          <a:lstStyle/>
          <a:p>
            <a:pPr>
              <a:lnSpc>
                <a:spcPct val="80000"/>
              </a:lnSpc>
              <a:buFont typeface="Wingdings" charset="0"/>
              <a:buChar char="v"/>
            </a:pPr>
            <a:r>
              <a:rPr lang="en-US" sz="2400" dirty="0" smtClean="0">
                <a:latin typeface="Times New Roman" charset="0"/>
              </a:rPr>
              <a:t>Entities: This </a:t>
            </a:r>
            <a:r>
              <a:rPr lang="en-US" sz="2400" dirty="0">
                <a:latin typeface="Times New Roman" charset="0"/>
              </a:rPr>
              <a:t>defines a thing that exist and is distinguishable from which data will be collected, </a:t>
            </a:r>
            <a:r>
              <a:rPr lang="en-US" sz="2400" dirty="0" err="1">
                <a:latin typeface="Times New Roman" charset="0"/>
              </a:rPr>
              <a:t>e.g</a:t>
            </a:r>
            <a:r>
              <a:rPr lang="en-US" sz="2400" dirty="0">
                <a:latin typeface="Times New Roman" charset="0"/>
              </a:rPr>
              <a:t> person</a:t>
            </a:r>
            <a:r>
              <a:rPr lang="en-US" sz="2400" dirty="0" smtClean="0">
                <a:latin typeface="Times New Roman" charset="0"/>
              </a:rPr>
              <a:t>, place </a:t>
            </a:r>
            <a:r>
              <a:rPr lang="en-US" sz="2400" dirty="0">
                <a:latin typeface="Times New Roman" charset="0"/>
              </a:rPr>
              <a:t>or object. </a:t>
            </a:r>
            <a:endParaRPr lang="en-US" sz="2400" dirty="0" smtClean="0">
              <a:latin typeface="Times New Roman" charset="0"/>
            </a:endParaRPr>
          </a:p>
          <a:p>
            <a:pPr>
              <a:lnSpc>
                <a:spcPct val="80000"/>
              </a:lnSpc>
              <a:buFont typeface="Wingdings" charset="0"/>
              <a:buChar char="v"/>
            </a:pPr>
            <a:endParaRPr lang="en-US" sz="2400" dirty="0">
              <a:latin typeface="Times New Roman" charset="0"/>
            </a:endParaRPr>
          </a:p>
          <a:p>
            <a:pPr>
              <a:lnSpc>
                <a:spcPct val="80000"/>
              </a:lnSpc>
              <a:buFont typeface="Wingdings" charset="0"/>
              <a:buChar char="v"/>
            </a:pPr>
            <a:r>
              <a:rPr lang="en-US" sz="2400" dirty="0" smtClean="0">
                <a:latin typeface="Times New Roman" charset="0"/>
              </a:rPr>
              <a:t>Relationship: A </a:t>
            </a:r>
            <a:r>
              <a:rPr lang="en-US" sz="2400" dirty="0">
                <a:latin typeface="Times New Roman" charset="0"/>
              </a:rPr>
              <a:t>relationship is a connection between entity classes.</a:t>
            </a:r>
          </a:p>
          <a:p>
            <a:pPr>
              <a:lnSpc>
                <a:spcPct val="80000"/>
              </a:lnSpc>
              <a:buNone/>
            </a:pPr>
            <a:r>
              <a:rPr lang="en-US" sz="2400" dirty="0" smtClean="0">
                <a:latin typeface="Times New Roman" charset="0"/>
              </a:rPr>
              <a:t>- Example</a:t>
            </a:r>
            <a:r>
              <a:rPr lang="en-US" sz="2400" dirty="0">
                <a:latin typeface="Times New Roman" charset="0"/>
              </a:rPr>
              <a:t>, relationship between </a:t>
            </a:r>
            <a:r>
              <a:rPr lang="en-US" sz="2400" dirty="0" smtClean="0">
                <a:latin typeface="Times New Roman" charset="0"/>
              </a:rPr>
              <a:t>PERSONS </a:t>
            </a:r>
            <a:r>
              <a:rPr lang="en-US" sz="2400" dirty="0">
                <a:latin typeface="Times New Roman" charset="0"/>
              </a:rPr>
              <a:t>and </a:t>
            </a:r>
            <a:r>
              <a:rPr lang="en-US" sz="2400" dirty="0" smtClean="0">
                <a:latin typeface="Times New Roman" charset="0"/>
              </a:rPr>
              <a:t>AUTOMOBILES could </a:t>
            </a:r>
            <a:r>
              <a:rPr lang="en-US" sz="2400" dirty="0">
                <a:latin typeface="Times New Roman" charset="0"/>
              </a:rPr>
              <a:t>be an </a:t>
            </a:r>
            <a:r>
              <a:rPr lang="ja-JP" altLang="en-US" sz="2400" dirty="0">
                <a:latin typeface="Times New Roman" charset="0"/>
              </a:rPr>
              <a:t>“</a:t>
            </a:r>
            <a:r>
              <a:rPr lang="en-US" sz="2400" dirty="0">
                <a:latin typeface="Times New Roman" charset="0"/>
              </a:rPr>
              <a:t>OWNS</a:t>
            </a:r>
            <a:r>
              <a:rPr lang="ja-JP" altLang="en-US" sz="2400" dirty="0">
                <a:latin typeface="Times New Roman" charset="0"/>
              </a:rPr>
              <a:t>”</a:t>
            </a:r>
            <a:r>
              <a:rPr lang="en-US" sz="2400" dirty="0">
                <a:latin typeface="Times New Roman" charset="0"/>
              </a:rPr>
              <a:t> </a:t>
            </a:r>
          </a:p>
          <a:p>
            <a:pPr>
              <a:lnSpc>
                <a:spcPct val="80000"/>
              </a:lnSpc>
              <a:buFontTx/>
              <a:buChar char="-"/>
            </a:pPr>
            <a:r>
              <a:rPr lang="en-US" sz="2400" dirty="0" smtClean="0">
                <a:latin typeface="Times New Roman" charset="0"/>
              </a:rPr>
              <a:t>That </a:t>
            </a:r>
            <a:r>
              <a:rPr lang="en-US" sz="2400" dirty="0">
                <a:latin typeface="Times New Roman" charset="0"/>
              </a:rPr>
              <a:t>is to say , people </a:t>
            </a:r>
            <a:r>
              <a:rPr lang="en-US" sz="2400" b="1" dirty="0">
                <a:latin typeface="Times New Roman" charset="0"/>
              </a:rPr>
              <a:t>own</a:t>
            </a:r>
            <a:r>
              <a:rPr lang="en-US" sz="2400" dirty="0">
                <a:latin typeface="Times New Roman" charset="0"/>
              </a:rPr>
              <a:t> </a:t>
            </a:r>
            <a:r>
              <a:rPr lang="en-US" sz="2400" dirty="0" smtClean="0">
                <a:latin typeface="Times New Roman" charset="0"/>
              </a:rPr>
              <a:t>automobile</a:t>
            </a:r>
          </a:p>
          <a:p>
            <a:pPr marL="0" indent="0">
              <a:lnSpc>
                <a:spcPct val="80000"/>
              </a:lnSpc>
              <a:buNone/>
            </a:pPr>
            <a:endParaRPr lang="en-US" sz="2400" dirty="0">
              <a:latin typeface="Times New Roman" charset="0"/>
            </a:endParaRPr>
          </a:p>
          <a:p>
            <a:pPr>
              <a:lnSpc>
                <a:spcPct val="80000"/>
              </a:lnSpc>
              <a:buFont typeface="Wingdings" charset="0"/>
              <a:buChar char="v"/>
            </a:pPr>
            <a:r>
              <a:rPr lang="en-US" sz="2400" dirty="0">
                <a:latin typeface="Times New Roman" charset="0"/>
              </a:rPr>
              <a:t>Types of </a:t>
            </a:r>
            <a:r>
              <a:rPr lang="en-US" sz="2400" dirty="0" smtClean="0">
                <a:latin typeface="Times New Roman" charset="0"/>
              </a:rPr>
              <a:t>relationship: We </a:t>
            </a:r>
            <a:r>
              <a:rPr lang="en-US" sz="2400" dirty="0">
                <a:latin typeface="Times New Roman" charset="0"/>
              </a:rPr>
              <a:t>have three types of relationship</a:t>
            </a:r>
          </a:p>
          <a:p>
            <a:pPr>
              <a:lnSpc>
                <a:spcPct val="80000"/>
              </a:lnSpc>
              <a:buNone/>
            </a:pPr>
            <a:r>
              <a:rPr lang="en-US" sz="2400" dirty="0">
                <a:latin typeface="Times New Roman" charset="0"/>
              </a:rPr>
              <a:t>              1.one-to-one</a:t>
            </a:r>
          </a:p>
          <a:p>
            <a:pPr>
              <a:lnSpc>
                <a:spcPct val="80000"/>
              </a:lnSpc>
              <a:buNone/>
            </a:pPr>
            <a:r>
              <a:rPr lang="en-US" sz="2400" dirty="0">
                <a:latin typeface="Times New Roman" charset="0"/>
              </a:rPr>
              <a:t>              2. One-to-</a:t>
            </a:r>
            <a:r>
              <a:rPr lang="en-US" sz="2400" dirty="0" smtClean="0">
                <a:latin typeface="Times New Roman" charset="0"/>
              </a:rPr>
              <a:t>many</a:t>
            </a:r>
            <a:endParaRPr lang="en-US" sz="2400" dirty="0">
              <a:latin typeface="Times New Roman" charset="0"/>
            </a:endParaRPr>
          </a:p>
          <a:p>
            <a:pPr>
              <a:lnSpc>
                <a:spcPct val="80000"/>
              </a:lnSpc>
              <a:buNone/>
            </a:pPr>
            <a:r>
              <a:rPr lang="en-US" sz="2400" dirty="0">
                <a:latin typeface="Times New Roman" charset="0"/>
              </a:rPr>
              <a:t>              3.Many-to-</a:t>
            </a:r>
            <a:r>
              <a:rPr lang="en-US" sz="2400" dirty="0" smtClean="0">
                <a:latin typeface="Times New Roman" charset="0"/>
              </a:rPr>
              <a:t>many</a:t>
            </a:r>
          </a:p>
          <a:p>
            <a:pPr marL="0" indent="0" eaLnBrk="1" hangingPunct="1">
              <a:lnSpc>
                <a:spcPct val="80000"/>
              </a:lnSpc>
              <a:buNone/>
            </a:pPr>
            <a:endParaRPr lang="en-US" sz="2400" dirty="0">
              <a:latin typeface="Times New Roman" charset="0"/>
            </a:endParaRPr>
          </a:p>
        </p:txBody>
      </p:sp>
      <p:sp>
        <p:nvSpPr>
          <p:cNvPr id="3" name="Rectangle 2"/>
          <p:cNvSpPr>
            <a:spLocks noGrp="1" noChangeArrowheads="1"/>
          </p:cNvSpPr>
          <p:nvPr>
            <p:ph type="title"/>
          </p:nvPr>
        </p:nvSpPr>
        <p:spPr>
          <a:xfrm>
            <a:off x="663223" y="239889"/>
            <a:ext cx="8077200" cy="838200"/>
          </a:xfrm>
        </p:spPr>
        <p:txBody>
          <a:bodyPr/>
          <a:lstStyle/>
          <a:p>
            <a:pPr eaLnBrk="1" hangingPunct="1"/>
            <a:r>
              <a:rPr lang="en-US" sz="3600" dirty="0">
                <a:latin typeface="Times New Roman" charset="0"/>
              </a:rPr>
              <a:t>RELATIONAL DATABASE MODEL</a:t>
            </a:r>
          </a:p>
        </p:txBody>
      </p:sp>
    </p:spTree>
    <p:extLst>
      <p:ext uri="{BB962C8B-B14F-4D97-AF65-F5344CB8AC3E}">
        <p14:creationId xmlns:p14="http://schemas.microsoft.com/office/powerpoint/2010/main" val="423113072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body" sz="half" idx="2"/>
          </p:nvPr>
        </p:nvSpPr>
        <p:spPr>
          <a:xfrm>
            <a:off x="152400" y="1388533"/>
            <a:ext cx="8991600" cy="5638800"/>
          </a:xfrm>
        </p:spPr>
        <p:txBody>
          <a:bodyPr/>
          <a:lstStyle/>
          <a:p>
            <a:pPr marL="0" indent="0" eaLnBrk="1" hangingPunct="1">
              <a:lnSpc>
                <a:spcPct val="80000"/>
              </a:lnSpc>
              <a:buNone/>
            </a:pPr>
            <a:r>
              <a:rPr lang="en-US" sz="2400" dirty="0" smtClean="0">
                <a:latin typeface="Times New Roman" charset="0"/>
              </a:rPr>
              <a:t> </a:t>
            </a:r>
            <a:endParaRPr lang="en-US" sz="2400" dirty="0">
              <a:latin typeface="Times New Roman" charset="0"/>
            </a:endParaRPr>
          </a:p>
        </p:txBody>
      </p:sp>
      <p:sp>
        <p:nvSpPr>
          <p:cNvPr id="3" name="Rectangle 2"/>
          <p:cNvSpPr>
            <a:spLocks noGrp="1" noChangeArrowheads="1"/>
          </p:cNvSpPr>
          <p:nvPr>
            <p:ph type="title"/>
          </p:nvPr>
        </p:nvSpPr>
        <p:spPr>
          <a:xfrm>
            <a:off x="663223" y="239889"/>
            <a:ext cx="8077200" cy="838200"/>
          </a:xfrm>
        </p:spPr>
        <p:txBody>
          <a:bodyPr/>
          <a:lstStyle/>
          <a:p>
            <a:pPr eaLnBrk="1" hangingPunct="1"/>
            <a:r>
              <a:rPr lang="en-US" sz="3600" dirty="0">
                <a:latin typeface="Times New Roman" charset="0"/>
              </a:rPr>
              <a:t>RELATIONAL DATABASE MODEL</a:t>
            </a:r>
          </a:p>
        </p:txBody>
      </p:sp>
      <p:pic>
        <p:nvPicPr>
          <p:cNvPr id="2" name="Picture 1" descr="Screen Shot 2014-08-07 at 3.5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200" y="2349500"/>
            <a:ext cx="6197600" cy="2146300"/>
          </a:xfrm>
          <a:prstGeom prst="rect">
            <a:avLst/>
          </a:prstGeom>
        </p:spPr>
      </p:pic>
      <p:sp>
        <p:nvSpPr>
          <p:cNvPr id="4" name="TextBox 3"/>
          <p:cNvSpPr txBox="1"/>
          <p:nvPr/>
        </p:nvSpPr>
        <p:spPr>
          <a:xfrm>
            <a:off x="1473200" y="1679222"/>
            <a:ext cx="5144911" cy="461665"/>
          </a:xfrm>
          <a:prstGeom prst="rect">
            <a:avLst/>
          </a:prstGeom>
          <a:noFill/>
        </p:spPr>
        <p:txBody>
          <a:bodyPr wrap="square" rtlCol="0">
            <a:spAutoFit/>
          </a:bodyPr>
          <a:lstStyle/>
          <a:p>
            <a:r>
              <a:rPr lang="en-US" sz="2400" dirty="0" smtClean="0"/>
              <a:t>Example: Table Customer</a:t>
            </a:r>
            <a:endParaRPr lang="en-US" sz="2400" dirty="0"/>
          </a:p>
        </p:txBody>
      </p:sp>
    </p:spTree>
    <p:extLst>
      <p:ext uri="{BB962C8B-B14F-4D97-AF65-F5344CB8AC3E}">
        <p14:creationId xmlns:p14="http://schemas.microsoft.com/office/powerpoint/2010/main" val="414886435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body" sz="half" idx="2"/>
          </p:nvPr>
        </p:nvSpPr>
        <p:spPr>
          <a:xfrm>
            <a:off x="451556" y="1388534"/>
            <a:ext cx="8288867" cy="4947356"/>
          </a:xfrm>
        </p:spPr>
        <p:txBody>
          <a:bodyPr/>
          <a:lstStyle/>
          <a:p>
            <a:pPr marL="0" indent="0" eaLnBrk="1" hangingPunct="1">
              <a:lnSpc>
                <a:spcPct val="80000"/>
              </a:lnSpc>
              <a:buNone/>
            </a:pPr>
            <a:r>
              <a:rPr lang="en-US" sz="2400" dirty="0" smtClean="0">
                <a:latin typeface="Times New Roman" charset="0"/>
              </a:rPr>
              <a:t> </a:t>
            </a:r>
            <a:endParaRPr lang="en-US" sz="2400" dirty="0">
              <a:latin typeface="Times New Roman" charset="0"/>
            </a:endParaRPr>
          </a:p>
        </p:txBody>
      </p:sp>
      <p:sp>
        <p:nvSpPr>
          <p:cNvPr id="3" name="Rectangle 2"/>
          <p:cNvSpPr>
            <a:spLocks noGrp="1" noChangeArrowheads="1"/>
          </p:cNvSpPr>
          <p:nvPr>
            <p:ph type="title"/>
          </p:nvPr>
        </p:nvSpPr>
        <p:spPr>
          <a:xfrm>
            <a:off x="663223" y="239889"/>
            <a:ext cx="8077200" cy="838200"/>
          </a:xfrm>
        </p:spPr>
        <p:txBody>
          <a:bodyPr/>
          <a:lstStyle/>
          <a:p>
            <a:pPr eaLnBrk="1" hangingPunct="1"/>
            <a:r>
              <a:rPr lang="en-US" sz="3600" dirty="0">
                <a:latin typeface="Times New Roman" charset="0"/>
              </a:rPr>
              <a:t>RELATIONAL DATABASE MODEL</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582" y="1975557"/>
            <a:ext cx="7161036" cy="4360334"/>
          </a:xfrm>
          <a:prstGeom prst="rect">
            <a:avLst/>
          </a:prstGeom>
        </p:spPr>
      </p:pic>
      <p:sp>
        <p:nvSpPr>
          <p:cNvPr id="4" name="TextBox 3"/>
          <p:cNvSpPr txBox="1"/>
          <p:nvPr/>
        </p:nvSpPr>
        <p:spPr>
          <a:xfrm>
            <a:off x="1473200" y="1448389"/>
            <a:ext cx="5144911" cy="461665"/>
          </a:xfrm>
          <a:prstGeom prst="rect">
            <a:avLst/>
          </a:prstGeom>
          <a:noFill/>
        </p:spPr>
        <p:txBody>
          <a:bodyPr wrap="square" rtlCol="0">
            <a:spAutoFit/>
          </a:bodyPr>
          <a:lstStyle/>
          <a:p>
            <a:r>
              <a:rPr lang="en-US" sz="2400" dirty="0" smtClean="0"/>
              <a:t>Example: One-to-One Relationship</a:t>
            </a:r>
            <a:endParaRPr lang="en-US" sz="2400" dirty="0"/>
          </a:p>
        </p:txBody>
      </p:sp>
    </p:spTree>
    <p:extLst>
      <p:ext uri="{BB962C8B-B14F-4D97-AF65-F5344CB8AC3E}">
        <p14:creationId xmlns:p14="http://schemas.microsoft.com/office/powerpoint/2010/main" val="331908618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body" sz="half" idx="2"/>
          </p:nvPr>
        </p:nvSpPr>
        <p:spPr>
          <a:xfrm>
            <a:off x="451556" y="1388534"/>
            <a:ext cx="8288867" cy="4947356"/>
          </a:xfrm>
        </p:spPr>
        <p:txBody>
          <a:bodyPr/>
          <a:lstStyle/>
          <a:p>
            <a:pPr marL="0" indent="0" eaLnBrk="1" hangingPunct="1">
              <a:lnSpc>
                <a:spcPct val="80000"/>
              </a:lnSpc>
              <a:buNone/>
            </a:pPr>
            <a:r>
              <a:rPr lang="en-US" sz="2400" dirty="0" smtClean="0">
                <a:latin typeface="Times New Roman" charset="0"/>
              </a:rPr>
              <a:t> </a:t>
            </a:r>
            <a:endParaRPr lang="en-US" sz="2400" dirty="0">
              <a:latin typeface="Times New Roman" charset="0"/>
            </a:endParaRPr>
          </a:p>
        </p:txBody>
      </p:sp>
      <p:sp>
        <p:nvSpPr>
          <p:cNvPr id="3" name="Rectangle 2"/>
          <p:cNvSpPr>
            <a:spLocks noGrp="1" noChangeArrowheads="1"/>
          </p:cNvSpPr>
          <p:nvPr>
            <p:ph type="title"/>
          </p:nvPr>
        </p:nvSpPr>
        <p:spPr>
          <a:xfrm>
            <a:off x="663223" y="239889"/>
            <a:ext cx="8077200" cy="838200"/>
          </a:xfrm>
        </p:spPr>
        <p:txBody>
          <a:bodyPr/>
          <a:lstStyle/>
          <a:p>
            <a:pPr eaLnBrk="1" hangingPunct="1"/>
            <a:r>
              <a:rPr lang="en-US" sz="3600" dirty="0">
                <a:latin typeface="Times New Roman" charset="0"/>
              </a:rPr>
              <a:t>RELATIONAL DATABASE MODEL</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22" y="2060222"/>
            <a:ext cx="8781285" cy="3347561"/>
          </a:xfrm>
          <a:prstGeom prst="rect">
            <a:avLst/>
          </a:prstGeom>
        </p:spPr>
      </p:pic>
      <p:sp>
        <p:nvSpPr>
          <p:cNvPr id="4" name="TextBox 3"/>
          <p:cNvSpPr txBox="1"/>
          <p:nvPr/>
        </p:nvSpPr>
        <p:spPr>
          <a:xfrm>
            <a:off x="1473200" y="1448389"/>
            <a:ext cx="5144911" cy="461665"/>
          </a:xfrm>
          <a:prstGeom prst="rect">
            <a:avLst/>
          </a:prstGeom>
          <a:noFill/>
        </p:spPr>
        <p:txBody>
          <a:bodyPr wrap="square" rtlCol="0">
            <a:spAutoFit/>
          </a:bodyPr>
          <a:lstStyle/>
          <a:p>
            <a:r>
              <a:rPr lang="en-US" sz="2400" dirty="0" smtClean="0"/>
              <a:t>Example: One-to-Many Relationship</a:t>
            </a:r>
            <a:endParaRPr lang="en-US" sz="2400" dirty="0"/>
          </a:p>
        </p:txBody>
      </p:sp>
    </p:spTree>
    <p:extLst>
      <p:ext uri="{BB962C8B-B14F-4D97-AF65-F5344CB8AC3E}">
        <p14:creationId xmlns:p14="http://schemas.microsoft.com/office/powerpoint/2010/main" val="32988788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084"/>
            <a:ext cx="8229600" cy="1143000"/>
          </a:xfrm>
        </p:spPr>
        <p:txBody>
          <a:bodyPr/>
          <a:lstStyle/>
          <a:p>
            <a:r>
              <a:rPr lang="en-US" dirty="0" smtClean="0"/>
              <a:t>Database Concept</a:t>
            </a:r>
            <a:endParaRPr lang="en-US" dirty="0"/>
          </a:p>
        </p:txBody>
      </p:sp>
      <p:sp>
        <p:nvSpPr>
          <p:cNvPr id="3" name="Content Placeholder 2"/>
          <p:cNvSpPr>
            <a:spLocks noGrp="1"/>
          </p:cNvSpPr>
          <p:nvPr>
            <p:ph idx="1"/>
          </p:nvPr>
        </p:nvSpPr>
        <p:spPr/>
        <p:txBody>
          <a:bodyPr/>
          <a:lstStyle/>
          <a:p>
            <a:pPr marL="660400" indent="-660400">
              <a:buNone/>
            </a:pPr>
            <a:r>
              <a:rPr lang="en-US" b="1" dirty="0">
                <a:latin typeface="Arial"/>
                <a:cs typeface="Arial"/>
              </a:rPr>
              <a:t>Database</a:t>
            </a:r>
            <a:r>
              <a:rPr lang="en-US" dirty="0">
                <a:latin typeface="Arial"/>
                <a:cs typeface="Arial"/>
              </a:rPr>
              <a:t> can be defined as a collection </a:t>
            </a:r>
          </a:p>
          <a:p>
            <a:pPr marL="660400" indent="-660400">
              <a:buNone/>
            </a:pPr>
            <a:r>
              <a:rPr lang="en-US" dirty="0">
                <a:latin typeface="Arial"/>
                <a:cs typeface="Arial"/>
              </a:rPr>
              <a:t>of information organized in such a way that </a:t>
            </a:r>
          </a:p>
          <a:p>
            <a:pPr marL="660400" indent="-660400">
              <a:buNone/>
            </a:pPr>
            <a:r>
              <a:rPr lang="en-US" dirty="0">
                <a:latin typeface="Arial"/>
                <a:cs typeface="Arial"/>
              </a:rPr>
              <a:t>it can be accessed easily.</a:t>
            </a:r>
          </a:p>
          <a:p>
            <a:pPr marL="660400" indent="-660400">
              <a:buNone/>
            </a:pPr>
            <a:r>
              <a:rPr lang="en-US" dirty="0">
                <a:latin typeface="Arial"/>
                <a:cs typeface="Arial"/>
              </a:rPr>
              <a:t>Examples of database:</a:t>
            </a:r>
          </a:p>
          <a:p>
            <a:pPr marL="660400" indent="-660400">
              <a:buFont typeface="Wingdings" charset="0"/>
              <a:buAutoNum type="romanLcPeriod"/>
            </a:pPr>
            <a:r>
              <a:rPr lang="en-US" dirty="0">
                <a:latin typeface="Arial"/>
                <a:cs typeface="Arial"/>
              </a:rPr>
              <a:t>Telephone directory</a:t>
            </a:r>
          </a:p>
          <a:p>
            <a:pPr marL="660400" indent="-660400">
              <a:buFont typeface="Wingdings" charset="0"/>
              <a:buAutoNum type="romanLcPeriod"/>
            </a:pPr>
            <a:r>
              <a:rPr lang="en-US" dirty="0">
                <a:latin typeface="Arial"/>
                <a:cs typeface="Arial"/>
              </a:rPr>
              <a:t>Tracking customer orders</a:t>
            </a:r>
          </a:p>
          <a:p>
            <a:pPr marL="660400" indent="-660400">
              <a:buFont typeface="Wingdings" charset="0"/>
              <a:buAutoNum type="romanLcPeriod"/>
            </a:pPr>
            <a:r>
              <a:rPr lang="en-US" dirty="0">
                <a:latin typeface="Arial"/>
                <a:cs typeface="Arial"/>
              </a:rPr>
              <a:t>Maintain employees records</a:t>
            </a:r>
          </a:p>
        </p:txBody>
      </p:sp>
    </p:spTree>
    <p:extLst>
      <p:ext uri="{BB962C8B-B14F-4D97-AF65-F5344CB8AC3E}">
        <p14:creationId xmlns:p14="http://schemas.microsoft.com/office/powerpoint/2010/main" val="1646189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body" sz="half" idx="2"/>
          </p:nvPr>
        </p:nvSpPr>
        <p:spPr>
          <a:xfrm>
            <a:off x="451556" y="1388534"/>
            <a:ext cx="8288867" cy="4947356"/>
          </a:xfrm>
        </p:spPr>
        <p:txBody>
          <a:bodyPr/>
          <a:lstStyle/>
          <a:p>
            <a:pPr marL="0" indent="0" eaLnBrk="1" hangingPunct="1">
              <a:lnSpc>
                <a:spcPct val="80000"/>
              </a:lnSpc>
              <a:buNone/>
            </a:pPr>
            <a:r>
              <a:rPr lang="en-US" sz="2400" dirty="0" smtClean="0">
                <a:latin typeface="Times New Roman" charset="0"/>
              </a:rPr>
              <a:t> </a:t>
            </a:r>
            <a:endParaRPr lang="en-US" sz="2400" dirty="0">
              <a:latin typeface="Times New Roman" charset="0"/>
            </a:endParaRPr>
          </a:p>
        </p:txBody>
      </p:sp>
      <p:sp>
        <p:nvSpPr>
          <p:cNvPr id="3" name="Rectangle 2"/>
          <p:cNvSpPr>
            <a:spLocks noGrp="1" noChangeArrowheads="1"/>
          </p:cNvSpPr>
          <p:nvPr>
            <p:ph type="title"/>
          </p:nvPr>
        </p:nvSpPr>
        <p:spPr>
          <a:xfrm>
            <a:off x="663223" y="239889"/>
            <a:ext cx="8077200" cy="838200"/>
          </a:xfrm>
        </p:spPr>
        <p:txBody>
          <a:bodyPr/>
          <a:lstStyle/>
          <a:p>
            <a:pPr eaLnBrk="1" hangingPunct="1"/>
            <a:r>
              <a:rPr lang="en-US" sz="3600" dirty="0">
                <a:latin typeface="Times New Roman" charset="0"/>
              </a:rPr>
              <a:t>RELATIONAL DATABASE MODEL</a:t>
            </a:r>
          </a:p>
        </p:txBody>
      </p:sp>
      <p:sp>
        <p:nvSpPr>
          <p:cNvPr id="4" name="TextBox 3"/>
          <p:cNvSpPr txBox="1"/>
          <p:nvPr/>
        </p:nvSpPr>
        <p:spPr>
          <a:xfrm>
            <a:off x="1473200" y="1448389"/>
            <a:ext cx="5850467" cy="461665"/>
          </a:xfrm>
          <a:prstGeom prst="rect">
            <a:avLst/>
          </a:prstGeom>
          <a:noFill/>
        </p:spPr>
        <p:txBody>
          <a:bodyPr wrap="square" rtlCol="0">
            <a:spAutoFit/>
          </a:bodyPr>
          <a:lstStyle/>
          <a:p>
            <a:r>
              <a:rPr lang="en-US" sz="2400" dirty="0" smtClean="0"/>
              <a:t>Example: Many-to-Many Relationship</a:t>
            </a:r>
            <a:endParaRPr lang="en-US" sz="2400" dirty="0"/>
          </a:p>
        </p:txBody>
      </p:sp>
      <p:pic>
        <p:nvPicPr>
          <p:cNvPr id="5" name="Picture 4" descr="many-to-man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54" y="2247901"/>
            <a:ext cx="8398469" cy="3213100"/>
          </a:xfrm>
          <a:prstGeom prst="rect">
            <a:avLst/>
          </a:prstGeom>
        </p:spPr>
      </p:pic>
    </p:spTree>
    <p:extLst>
      <p:ext uri="{BB962C8B-B14F-4D97-AF65-F5344CB8AC3E}">
        <p14:creationId xmlns:p14="http://schemas.microsoft.com/office/powerpoint/2010/main" val="381041936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MySQL</a:t>
            </a:r>
            <a:endParaRPr lang="en-US" dirty="0"/>
          </a:p>
        </p:txBody>
      </p:sp>
      <p:sp>
        <p:nvSpPr>
          <p:cNvPr id="3" name="Content Placeholder 2"/>
          <p:cNvSpPr>
            <a:spLocks noGrp="1"/>
          </p:cNvSpPr>
          <p:nvPr>
            <p:ph idx="1"/>
          </p:nvPr>
        </p:nvSpPr>
        <p:spPr/>
        <p:txBody>
          <a:bodyPr/>
          <a:lstStyle/>
          <a:p>
            <a:r>
              <a:rPr lang="en-US" dirty="0"/>
              <a:t>A MySQL database is nothing in itself. Rather a MySQL database is a way of organizing a group of tables. If you were going to create a bunch of different tables that shared a common theme, you would group them into one database to make the management process easier.</a:t>
            </a:r>
            <a:endParaRPr lang="en-US" dirty="0" smtClean="0"/>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76697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MySQL Syntax</a:t>
            </a:r>
            <a:endParaRPr lang="en-US" dirty="0"/>
          </a:p>
        </p:txBody>
      </p:sp>
      <p:sp>
        <p:nvSpPr>
          <p:cNvPr id="3" name="Content Placeholder 2"/>
          <p:cNvSpPr>
            <a:spLocks noGrp="1"/>
          </p:cNvSpPr>
          <p:nvPr>
            <p:ph idx="1"/>
          </p:nvPr>
        </p:nvSpPr>
        <p:spPr/>
        <p:txBody>
          <a:bodyPr/>
          <a:lstStyle/>
          <a:p>
            <a:r>
              <a:rPr lang="en-US" sz="2000" dirty="0"/>
              <a:t>There are many keywords in MySQL, and a good programming habit when using ANY of these words is to capitalize them. This helps draw them out from the rest of the code and makes them much easier to read. Below is an example of a MySQL query written in PHP that retrieves all the data from a MySQL table named 'example'.</a:t>
            </a:r>
          </a:p>
          <a:p>
            <a:r>
              <a:rPr lang="en-US" sz="2000" dirty="0"/>
              <a:t>$result = </a:t>
            </a:r>
            <a:r>
              <a:rPr lang="en-US" sz="2000" dirty="0" err="1"/>
              <a:t>mysql_query</a:t>
            </a:r>
            <a:r>
              <a:rPr lang="en-US" sz="2000" dirty="0"/>
              <a:t>('SELECT * FROM example')</a:t>
            </a:r>
          </a:p>
          <a:p>
            <a:r>
              <a:rPr lang="en-US" sz="2000" dirty="0"/>
              <a:t>That line of code is valid PHP, but it also contains valid MySQL. The text that appears between the quotations 'SELECT * FROM example', is the MySQL code.</a:t>
            </a:r>
          </a:p>
          <a:p>
            <a:r>
              <a:rPr lang="en-US" sz="2000" dirty="0"/>
              <a:t>As you probably can tell 'SELECT' and 'FROM' are the MySQL keywords used in this query. Capitalizing them allows you to tell from a quick glance that this query selects data from a table.</a:t>
            </a:r>
            <a:endParaRPr lang="en-US" sz="2000" dirty="0" smtClean="0"/>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4922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Creating </a:t>
            </a:r>
            <a:r>
              <a:rPr lang="en-US" dirty="0"/>
              <a:t>your first database</a:t>
            </a:r>
          </a:p>
        </p:txBody>
      </p:sp>
      <p:sp>
        <p:nvSpPr>
          <p:cNvPr id="3" name="Content Placeholder 2"/>
          <p:cNvSpPr>
            <a:spLocks noGrp="1"/>
          </p:cNvSpPr>
          <p:nvPr>
            <p:ph idx="1"/>
          </p:nvPr>
        </p:nvSpPr>
        <p:spPr/>
        <p:txBody>
          <a:bodyPr/>
          <a:lstStyle/>
          <a:p>
            <a:pPr marL="400050" lvl="1" indent="0">
              <a:buNone/>
            </a:pPr>
            <a:r>
              <a:rPr lang="en-US" sz="3000" dirty="0" smtClean="0"/>
              <a:t> </a:t>
            </a:r>
            <a:r>
              <a:rPr lang="en-US" sz="3000" dirty="0"/>
              <a:t>Server - </a:t>
            </a:r>
            <a:r>
              <a:rPr lang="en-US" sz="3000" dirty="0" err="1">
                <a:solidFill>
                  <a:srgbClr val="FF0000"/>
                </a:solidFill>
              </a:rPr>
              <a:t>localhost</a:t>
            </a:r>
            <a:r>
              <a:rPr lang="en-US" sz="3000" dirty="0"/>
              <a:t> Database - </a:t>
            </a:r>
            <a:r>
              <a:rPr lang="en-US" sz="3000" dirty="0">
                <a:solidFill>
                  <a:srgbClr val="FF0000"/>
                </a:solidFill>
              </a:rPr>
              <a:t>test</a:t>
            </a:r>
            <a:r>
              <a:rPr lang="en-US" sz="3000" dirty="0"/>
              <a:t> Table - </a:t>
            </a:r>
            <a:r>
              <a:rPr lang="en-US" sz="3000" dirty="0">
                <a:solidFill>
                  <a:srgbClr val="FF0000"/>
                </a:solidFill>
              </a:rPr>
              <a:t>example</a:t>
            </a:r>
            <a:r>
              <a:rPr lang="en-US" sz="3000" dirty="0"/>
              <a:t> Username - </a:t>
            </a:r>
            <a:r>
              <a:rPr lang="en-US" sz="3000" dirty="0" smtClean="0">
                <a:solidFill>
                  <a:srgbClr val="FF0000"/>
                </a:solidFill>
              </a:rPr>
              <a:t>root</a:t>
            </a:r>
            <a:r>
              <a:rPr lang="en-US" sz="3000" dirty="0" smtClean="0"/>
              <a:t> </a:t>
            </a:r>
            <a:r>
              <a:rPr lang="en-US" sz="3000" dirty="0"/>
              <a:t>Password -</a:t>
            </a:r>
            <a:endParaRPr lang="en-US" sz="3000" dirty="0" smtClean="0"/>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95226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MySQL </a:t>
            </a:r>
            <a:r>
              <a:rPr lang="en-US" dirty="0" err="1" smtClean="0"/>
              <a:t>localhost</a:t>
            </a:r>
            <a:endParaRPr lang="en-US" dirty="0"/>
          </a:p>
        </p:txBody>
      </p:sp>
      <p:sp>
        <p:nvSpPr>
          <p:cNvPr id="3" name="Content Placeholder 2"/>
          <p:cNvSpPr>
            <a:spLocks noGrp="1"/>
          </p:cNvSpPr>
          <p:nvPr>
            <p:ph idx="1"/>
          </p:nvPr>
        </p:nvSpPr>
        <p:spPr/>
        <p:txBody>
          <a:bodyPr/>
          <a:lstStyle/>
          <a:p>
            <a:pPr marL="457200" indent="-457200"/>
            <a:r>
              <a:rPr lang="en-US" sz="2400" dirty="0"/>
              <a:t>If you've been around the internet a while, you'll know that IP addresses are used as identifiers for computers and web servers. In this example of a connection script, we assume that the MySQL service is running on the same machine as the script.</a:t>
            </a:r>
          </a:p>
          <a:p>
            <a:pPr marL="457200" indent="-457200"/>
            <a:r>
              <a:rPr lang="en-US" sz="2400" dirty="0"/>
              <a:t>When the PHP script and MySQL are on the same machine, you can </a:t>
            </a:r>
            <a:r>
              <a:rPr lang="en-US" sz="2400" dirty="0" smtClean="0"/>
              <a:t>use </a:t>
            </a:r>
            <a:r>
              <a:rPr lang="en-US" sz="2400" dirty="0" err="1" smtClean="0"/>
              <a:t>localhost</a:t>
            </a:r>
            <a:r>
              <a:rPr lang="en-US" sz="2400" dirty="0" smtClean="0"/>
              <a:t> </a:t>
            </a:r>
            <a:r>
              <a:rPr lang="en-US" sz="2400" dirty="0"/>
              <a:t>as the address you wish to connect </a:t>
            </a:r>
            <a:r>
              <a:rPr lang="en-US" sz="2400" dirty="0" smtClean="0"/>
              <a:t>to </a:t>
            </a:r>
            <a:r>
              <a:rPr lang="en-US" sz="2400" dirty="0" err="1"/>
              <a:t>localhost</a:t>
            </a:r>
            <a:r>
              <a:rPr lang="en-US" sz="2400" dirty="0"/>
              <a:t> is a shortcut to just have the machine connect to itself. If your MySQL service is running at a separate location you will need to insert the IP address or URL in place of </a:t>
            </a:r>
            <a:r>
              <a:rPr lang="en-US" sz="2400" dirty="0" err="1"/>
              <a:t>localhost</a:t>
            </a:r>
            <a:r>
              <a:rPr lang="en-US" sz="2400" dirty="0"/>
              <a:t>. </a:t>
            </a:r>
            <a:endParaRPr lang="en-US" sz="2400" dirty="0" smtClean="0"/>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02375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MySQL connect</a:t>
            </a:r>
            <a:endParaRPr lang="en-US" dirty="0"/>
          </a:p>
        </p:txBody>
      </p:sp>
      <p:sp>
        <p:nvSpPr>
          <p:cNvPr id="3" name="Content Placeholder 2"/>
          <p:cNvSpPr>
            <a:spLocks noGrp="1"/>
          </p:cNvSpPr>
          <p:nvPr>
            <p:ph idx="1"/>
          </p:nvPr>
        </p:nvSpPr>
        <p:spPr/>
        <p:txBody>
          <a:bodyPr/>
          <a:lstStyle/>
          <a:p>
            <a:pPr marL="457200" indent="-457200"/>
            <a:r>
              <a:rPr lang="en-US" sz="3000" dirty="0"/>
              <a:t>Before you can do anything with MySQL in PHP you must first establish a connection to your web host's MySQL database. This is done with the MySQL connect function.</a:t>
            </a:r>
            <a:endParaRPr lang="en-US" sz="3000" dirty="0" smtClean="0"/>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433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&lt;?php</a:t>
            </a:r>
          </a:p>
          <a:p>
            <a:pPr marL="0" indent="0">
              <a:buNone/>
            </a:pPr>
            <a:r>
              <a:rPr lang="en-US" sz="2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mysql_connect</a:t>
            </a: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('server', </a:t>
            </a:r>
            <a:r>
              <a:rPr lang="en-US" sz="2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’username'</a:t>
            </a: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'password') or die(</a:t>
            </a:r>
            <a:r>
              <a:rPr lang="en-US" sz="2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buNone/>
            </a:pP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echo 'Connected to MySQL &lt;</a:t>
            </a:r>
            <a:r>
              <a:rPr lang="en-US" sz="2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br</a:t>
            </a: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/&gt;';</a:t>
            </a:r>
          </a:p>
          <a:p>
            <a:pPr marL="0" indent="0">
              <a:buNone/>
            </a:pPr>
            <a:r>
              <a:rPr lang="en-US" sz="2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mysql_select_db</a:t>
            </a: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 or die(</a:t>
            </a:r>
            <a:r>
              <a:rPr lang="en-US" sz="2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buNone/>
            </a:pP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echo 'Connected to Database';</a:t>
            </a:r>
          </a:p>
          <a:p>
            <a:pPr marL="0" indent="0">
              <a:buNone/>
            </a:pP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a:t>
            </a:r>
            <a:endParaRPr lang="en-US" sz="2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42190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MySQL Tables</a:t>
            </a:r>
            <a:endParaRPr lang="en-US" dirty="0"/>
          </a:p>
        </p:txBody>
      </p:sp>
      <p:sp>
        <p:nvSpPr>
          <p:cNvPr id="3" name="Content Placeholder 2"/>
          <p:cNvSpPr>
            <a:spLocks noGrp="1"/>
          </p:cNvSpPr>
          <p:nvPr>
            <p:ph idx="1"/>
          </p:nvPr>
        </p:nvSpPr>
        <p:spPr/>
        <p:txBody>
          <a:bodyPr/>
          <a:lstStyle/>
          <a:p>
            <a:pPr marL="0" indent="0">
              <a:buNone/>
            </a:pPr>
            <a:r>
              <a:rPr lang="en-US" sz="2800" dirty="0"/>
              <a:t>A MySQL table is completely different than the normal table that you eat dinner on. In MySQL and other database systems, the goal is to store information in an orderly fashion. The table gets this done by making the table up of columns and rows.</a:t>
            </a:r>
            <a:endParaRPr lang="en-US" sz="2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81820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Creating Table</a:t>
            </a:r>
            <a:endParaRPr lang="en-US" dirty="0"/>
          </a:p>
        </p:txBody>
      </p:sp>
      <p:sp>
        <p:nvSpPr>
          <p:cNvPr id="3" name="Content Placeholder 2"/>
          <p:cNvSpPr>
            <a:spLocks noGrp="1"/>
          </p:cNvSpPr>
          <p:nvPr>
            <p:ph idx="1"/>
          </p:nvPr>
        </p:nvSpPr>
        <p:spPr/>
        <p:txBody>
          <a:bodyPr/>
          <a:lstStyle/>
          <a:p>
            <a:pPr marL="0" indent="0">
              <a:buNone/>
            </a:pPr>
            <a:r>
              <a:rPr lang="en-US" sz="2800" dirty="0"/>
              <a:t>Before you can enter data (rows) into a table, you must first define what kinds of data will be stored (columns). We are now going to design a MySQL query to summon our table from database land.</a:t>
            </a:r>
            <a:endParaRPr lang="en-US" sz="2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47264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&lt;?</a:t>
            </a:r>
            <a:r>
              <a:rPr lang="en-US"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php</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Make a MySQL Connection</a:t>
            </a:r>
          </a:p>
          <a:p>
            <a:pPr marL="0" indent="0">
              <a:lnSpc>
                <a:spcPct val="90000"/>
              </a:lnSpc>
              <a:buNone/>
            </a:pPr>
            <a:r>
              <a:rPr lang="en-US"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mysql_connect</a:t>
            </a: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('server', </a:t>
            </a: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'username'</a:t>
            </a: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'password') or die(</a:t>
            </a:r>
            <a:r>
              <a:rPr lang="en-US"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mysql_select_db</a:t>
            </a: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 or die(</a:t>
            </a:r>
            <a:r>
              <a:rPr lang="en-US"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Create a MySQL table in the selected database</a:t>
            </a:r>
          </a:p>
          <a:p>
            <a:pPr marL="0" indent="0">
              <a:lnSpc>
                <a:spcPct val="90000"/>
              </a:lnSpc>
              <a:buNone/>
            </a:pPr>
            <a:r>
              <a:rPr lang="en-US"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mysql_query</a:t>
            </a: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('CREATE TABLE example(</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id INT NOT NULL AUTO_INCREMENT, </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PRIMARY KEY(id),</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name VARCHAR(30), </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age INT)'</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or die(</a:t>
            </a:r>
            <a:r>
              <a:rPr lang="en-US"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echo 'Table Created!';</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a:t>
            </a:r>
            <a:endPar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9547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0"/>
            <a:ext cx="7772400" cy="1143000"/>
          </a:xfrm>
        </p:spPr>
        <p:txBody>
          <a:bodyPr/>
          <a:lstStyle/>
          <a:p>
            <a:pPr eaLnBrk="1" hangingPunct="1"/>
            <a:r>
              <a:rPr lang="en-US" dirty="0">
                <a:latin typeface="Arial"/>
                <a:cs typeface="Arial"/>
              </a:rPr>
              <a:t>Database Terminologies</a:t>
            </a:r>
          </a:p>
        </p:txBody>
      </p:sp>
      <p:sp>
        <p:nvSpPr>
          <p:cNvPr id="6147" name="Rectangle 4"/>
          <p:cNvSpPr>
            <a:spLocks noGrp="1" noChangeArrowheads="1"/>
          </p:cNvSpPr>
          <p:nvPr>
            <p:ph type="body" sz="half" idx="2"/>
          </p:nvPr>
        </p:nvSpPr>
        <p:spPr>
          <a:xfrm>
            <a:off x="533400" y="1295400"/>
            <a:ext cx="7924800" cy="5029200"/>
          </a:xfrm>
        </p:spPr>
        <p:txBody>
          <a:bodyPr/>
          <a:lstStyle/>
          <a:p>
            <a:pPr eaLnBrk="1" hangingPunct="1">
              <a:buFont typeface="Wingdings" charset="0"/>
              <a:buChar char="v"/>
            </a:pPr>
            <a:r>
              <a:rPr lang="en-US" sz="2400" b="1" dirty="0">
                <a:latin typeface="Arial"/>
                <a:cs typeface="Arial"/>
              </a:rPr>
              <a:t>Data</a:t>
            </a:r>
          </a:p>
          <a:p>
            <a:pPr eaLnBrk="1" hangingPunct="1">
              <a:buFontTx/>
              <a:buNone/>
            </a:pPr>
            <a:r>
              <a:rPr lang="en-US" sz="2400" dirty="0" smtClean="0">
                <a:latin typeface="Arial"/>
                <a:cs typeface="Arial"/>
              </a:rPr>
              <a:t>- This </a:t>
            </a:r>
            <a:r>
              <a:rPr lang="en-US" sz="2400" dirty="0">
                <a:latin typeface="Arial"/>
                <a:cs typeface="Arial"/>
              </a:rPr>
              <a:t>is the fact, or about specific </a:t>
            </a:r>
            <a:r>
              <a:rPr lang="en-US" sz="2400" dirty="0" smtClean="0">
                <a:latin typeface="Arial"/>
                <a:cs typeface="Arial"/>
              </a:rPr>
              <a:t>entity (</a:t>
            </a:r>
            <a:r>
              <a:rPr lang="en-US" sz="2400" dirty="0">
                <a:latin typeface="Arial"/>
                <a:cs typeface="Arial"/>
              </a:rPr>
              <a:t>person</a:t>
            </a:r>
            <a:r>
              <a:rPr lang="en-US" sz="2400" dirty="0" smtClean="0">
                <a:latin typeface="Arial"/>
                <a:cs typeface="Arial"/>
              </a:rPr>
              <a:t>, place </a:t>
            </a:r>
            <a:r>
              <a:rPr lang="en-US" sz="2400" dirty="0">
                <a:latin typeface="Arial"/>
                <a:cs typeface="Arial"/>
              </a:rPr>
              <a:t>or thing)</a:t>
            </a:r>
          </a:p>
          <a:p>
            <a:pPr eaLnBrk="1" hangingPunct="1">
              <a:buFont typeface="Wingdings" charset="0"/>
              <a:buChar char="v"/>
            </a:pPr>
            <a:r>
              <a:rPr lang="en-US" sz="2400" b="1" dirty="0">
                <a:latin typeface="Arial"/>
                <a:cs typeface="Arial"/>
              </a:rPr>
              <a:t>Information</a:t>
            </a:r>
          </a:p>
          <a:p>
            <a:pPr eaLnBrk="1" hangingPunct="1">
              <a:buFontTx/>
              <a:buNone/>
            </a:pPr>
            <a:r>
              <a:rPr lang="en-US" sz="2400" dirty="0" smtClean="0">
                <a:latin typeface="Arial"/>
                <a:cs typeface="Arial"/>
              </a:rPr>
              <a:t>- Is </a:t>
            </a:r>
            <a:r>
              <a:rPr lang="en-US" sz="2400" dirty="0">
                <a:latin typeface="Arial"/>
                <a:cs typeface="Arial"/>
              </a:rPr>
              <a:t>the data that have been processed and is useful </a:t>
            </a:r>
            <a:r>
              <a:rPr lang="en-US" sz="2400" dirty="0" smtClean="0">
                <a:latin typeface="Arial"/>
                <a:cs typeface="Arial"/>
              </a:rPr>
              <a:t>to the </a:t>
            </a:r>
            <a:r>
              <a:rPr lang="en-US" sz="2400" dirty="0">
                <a:latin typeface="Arial"/>
                <a:cs typeface="Arial"/>
              </a:rPr>
              <a:t>user</a:t>
            </a:r>
          </a:p>
          <a:p>
            <a:pPr eaLnBrk="1" hangingPunct="1">
              <a:buFont typeface="Wingdings" charset="0"/>
              <a:buChar char="v"/>
            </a:pPr>
            <a:r>
              <a:rPr lang="en-US" sz="2400" b="1" dirty="0">
                <a:latin typeface="Arial"/>
                <a:cs typeface="Arial"/>
              </a:rPr>
              <a:t>Field</a:t>
            </a:r>
          </a:p>
          <a:p>
            <a:pPr eaLnBrk="1" hangingPunct="1">
              <a:buFontTx/>
              <a:buNone/>
            </a:pPr>
            <a:r>
              <a:rPr lang="en-US" sz="2400" dirty="0" smtClean="0">
                <a:latin typeface="Arial"/>
                <a:cs typeface="Arial"/>
              </a:rPr>
              <a:t>- Is a single item of information or data in entity e.g</a:t>
            </a:r>
            <a:r>
              <a:rPr lang="en-US" sz="2400" dirty="0">
                <a:latin typeface="Arial"/>
                <a:cs typeface="Arial"/>
              </a:rPr>
              <a:t>. employee name</a:t>
            </a:r>
          </a:p>
          <a:p>
            <a:pPr eaLnBrk="1" hangingPunct="1">
              <a:buFont typeface="Wingdings" charset="0"/>
              <a:buChar char="v"/>
            </a:pPr>
            <a:r>
              <a:rPr lang="en-US" sz="2400" b="1" dirty="0">
                <a:latin typeface="Arial"/>
                <a:cs typeface="Arial"/>
              </a:rPr>
              <a:t>Record</a:t>
            </a:r>
          </a:p>
          <a:p>
            <a:pPr eaLnBrk="1" hangingPunct="1">
              <a:buFontTx/>
              <a:buNone/>
            </a:pPr>
            <a:r>
              <a:rPr lang="en-US" sz="2400" dirty="0" smtClean="0">
                <a:latin typeface="Arial"/>
                <a:cs typeface="Arial"/>
              </a:rPr>
              <a:t>- Is </a:t>
            </a:r>
            <a:r>
              <a:rPr lang="en-US" sz="2400" dirty="0">
                <a:latin typeface="Arial"/>
                <a:cs typeface="Arial"/>
              </a:rPr>
              <a:t>a group of fields about an entity</a:t>
            </a:r>
            <a:r>
              <a:rPr lang="en-US" sz="2400" dirty="0" smtClean="0">
                <a:latin typeface="Arial"/>
                <a:cs typeface="Arial"/>
              </a:rPr>
              <a:t>, example Employee</a:t>
            </a:r>
            <a:r>
              <a:rPr lang="ja-JP" altLang="en-US" sz="2400" dirty="0" smtClean="0">
                <a:latin typeface="Arial"/>
                <a:cs typeface="Arial"/>
              </a:rPr>
              <a:t>’</a:t>
            </a:r>
            <a:r>
              <a:rPr lang="en-US" sz="2400" dirty="0" smtClean="0">
                <a:latin typeface="Arial"/>
                <a:cs typeface="Arial"/>
              </a:rPr>
              <a:t>s information</a:t>
            </a:r>
            <a:endParaRPr lang="en-US" sz="2400" dirty="0">
              <a:latin typeface="Arial"/>
              <a:cs typeface="Arial"/>
            </a:endParaRPr>
          </a:p>
          <a:p>
            <a:pPr eaLnBrk="1" hangingPunct="1">
              <a:buFontTx/>
              <a:buNone/>
            </a:pPr>
            <a:endParaRPr lang="en-US" sz="2400" dirty="0">
              <a:latin typeface="Arial"/>
              <a:cs typeface="Arial"/>
            </a:endParaRPr>
          </a:p>
          <a:p>
            <a:pPr eaLnBrk="1" hangingPunct="1">
              <a:buFontTx/>
              <a:buNone/>
            </a:pPr>
            <a:endParaRPr lang="en-US" sz="2400" dirty="0">
              <a:latin typeface="Arial"/>
              <a:cs typeface="Arial"/>
            </a:endParaRPr>
          </a:p>
        </p:txBody>
      </p:sp>
    </p:spTree>
    <p:extLst>
      <p:ext uri="{BB962C8B-B14F-4D97-AF65-F5344CB8AC3E}">
        <p14:creationId xmlns:p14="http://schemas.microsoft.com/office/powerpoint/2010/main" val="83452318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Creating Table</a:t>
            </a:r>
            <a:endParaRPr lang="en-US" dirty="0"/>
          </a:p>
        </p:txBody>
      </p:sp>
      <p:sp>
        <p:nvSpPr>
          <p:cNvPr id="3" name="Content Placeholder 2"/>
          <p:cNvSpPr>
            <a:spLocks noGrp="1"/>
          </p:cNvSpPr>
          <p:nvPr>
            <p:ph idx="1"/>
          </p:nvPr>
        </p:nvSpPr>
        <p:spPr/>
        <p:txBody>
          <a:bodyPr/>
          <a:lstStyle/>
          <a:p>
            <a:r>
              <a:rPr lang="en-US" sz="2400" dirty="0" err="1"/>
              <a:t>mysql_query</a:t>
            </a:r>
            <a:r>
              <a:rPr lang="en-US" sz="2400" dirty="0"/>
              <a:t> </a:t>
            </a:r>
            <a:r>
              <a:rPr lang="en-US" sz="2400" dirty="0" smtClean="0"/>
              <a:t>(’CREATE TABLE example</a:t>
            </a:r>
            <a:r>
              <a:rPr lang="en-US" sz="2400" dirty="0"/>
              <a:t>'</a:t>
            </a:r>
          </a:p>
          <a:p>
            <a:r>
              <a:rPr lang="en-US" sz="2400" dirty="0"/>
              <a:t>The first part of the </a:t>
            </a:r>
            <a:r>
              <a:rPr lang="en-US" sz="2400" dirty="0" err="1"/>
              <a:t>mysql_query</a:t>
            </a:r>
            <a:r>
              <a:rPr lang="en-US" sz="2400" dirty="0"/>
              <a:t> told MySQL that we wanted to create a new table. The two capitalized words are reserved MySQL keywords.</a:t>
            </a:r>
          </a:p>
          <a:p>
            <a:r>
              <a:rPr lang="en-US" sz="2400" dirty="0"/>
              <a:t>The word 'example' is the name of our table, as it came directly after 'CREATE TABLE'. It is a good idea to use descriptive names when creating a table, such as: </a:t>
            </a:r>
            <a:r>
              <a:rPr lang="en-US" sz="2400" dirty="0" err="1"/>
              <a:t>employee_information</a:t>
            </a:r>
            <a:r>
              <a:rPr lang="en-US" sz="2400" dirty="0"/>
              <a:t>, contacts, or </a:t>
            </a:r>
            <a:r>
              <a:rPr lang="en-US" sz="2400" dirty="0" err="1"/>
              <a:t>customer_orders</a:t>
            </a:r>
            <a:r>
              <a:rPr lang="en-US" sz="2400" dirty="0"/>
              <a:t>. Clear names will ensure that you will know what the table is about when revisiting it a year after you make it.</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99176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Creating Table</a:t>
            </a:r>
            <a:endParaRPr lang="en-US" dirty="0"/>
          </a:p>
        </p:txBody>
      </p:sp>
      <p:sp>
        <p:nvSpPr>
          <p:cNvPr id="3" name="Content Placeholder 2"/>
          <p:cNvSpPr>
            <a:spLocks noGrp="1"/>
          </p:cNvSpPr>
          <p:nvPr>
            <p:ph idx="1"/>
          </p:nvPr>
        </p:nvSpPr>
        <p:spPr/>
        <p:txBody>
          <a:bodyPr/>
          <a:lstStyle/>
          <a:p>
            <a:pPr marL="0" indent="0">
              <a:lnSpc>
                <a:spcPct val="90000"/>
              </a:lnSpc>
              <a:buNone/>
            </a:pPr>
            <a:r>
              <a:rPr lang="en-US" sz="1800" b="1" dirty="0"/>
              <a:t>'id </a:t>
            </a:r>
            <a:r>
              <a:rPr lang="en-US" sz="1800" b="1" dirty="0" err="1"/>
              <a:t>int</a:t>
            </a:r>
            <a:r>
              <a:rPr lang="en-US" sz="1800" b="1" dirty="0"/>
              <a:t> not null </a:t>
            </a:r>
            <a:r>
              <a:rPr lang="en-US" sz="1800" b="1" dirty="0" err="1"/>
              <a:t>auto_increment</a:t>
            </a:r>
            <a:r>
              <a:rPr lang="en-US" sz="1800" b="1" dirty="0"/>
              <a:t>'</a:t>
            </a:r>
          </a:p>
          <a:p>
            <a:pPr>
              <a:lnSpc>
                <a:spcPct val="90000"/>
              </a:lnSpc>
            </a:pPr>
            <a:r>
              <a:rPr lang="en-US" sz="1800" dirty="0"/>
              <a:t>Here we create a column 'id' that will automatically increment each time a new entry is added to the table. This will result in the first row in the table having an id = 1, the second row id = 2, the third row id = 3, and so on.</a:t>
            </a:r>
          </a:p>
          <a:p>
            <a:pPr>
              <a:lnSpc>
                <a:spcPct val="90000"/>
              </a:lnSpc>
            </a:pPr>
            <a:r>
              <a:rPr lang="en-US" sz="1800" dirty="0"/>
              <a:t>The column 'id' is not something that we need to worry about after we create this table, as it is all automatically calculated within MySQL</a:t>
            </a:r>
            <a:r>
              <a:rPr lang="en-US" sz="1800" dirty="0" smtClean="0"/>
              <a:t>.</a:t>
            </a:r>
          </a:p>
          <a:p>
            <a:pPr>
              <a:lnSpc>
                <a:spcPct val="90000"/>
              </a:lnSpc>
            </a:pPr>
            <a:endParaRPr lang="en-US" sz="1800" dirty="0"/>
          </a:p>
          <a:p>
            <a:pPr marL="0" indent="0">
              <a:lnSpc>
                <a:spcPct val="90000"/>
              </a:lnSpc>
              <a:buNone/>
            </a:pPr>
            <a:r>
              <a:rPr lang="en-US" sz="1800" b="1" dirty="0"/>
              <a:t>Reserved MySQL Keywords: </a:t>
            </a:r>
          </a:p>
          <a:p>
            <a:pPr marL="0" indent="0">
              <a:lnSpc>
                <a:spcPct val="90000"/>
              </a:lnSpc>
              <a:buNone/>
            </a:pPr>
            <a:r>
              <a:rPr lang="en-US" sz="1800" dirty="0" smtClean="0"/>
              <a:t>Here </a:t>
            </a:r>
            <a:r>
              <a:rPr lang="en-US" sz="1800" dirty="0"/>
              <a:t>are a few quick definitions of the reserved words used in this line of code:</a:t>
            </a:r>
          </a:p>
          <a:p>
            <a:pPr>
              <a:lnSpc>
                <a:spcPct val="90000"/>
              </a:lnSpc>
            </a:pPr>
            <a:r>
              <a:rPr lang="en-US" sz="1800" dirty="0"/>
              <a:t>INT - This stands for integer or whole number. 'id' has been defined to be an integer.</a:t>
            </a:r>
          </a:p>
          <a:p>
            <a:pPr>
              <a:lnSpc>
                <a:spcPct val="90000"/>
              </a:lnSpc>
            </a:pPr>
            <a:r>
              <a:rPr lang="en-US" sz="1800" dirty="0"/>
              <a:t>NOT NULL - These are actually two keywords, but they combine together to say that this column cannot be null. An entry is NOT NULL only if it has some value, while something with no value is NULL.</a:t>
            </a:r>
          </a:p>
          <a:p>
            <a:pPr>
              <a:lnSpc>
                <a:spcPct val="90000"/>
              </a:lnSpc>
            </a:pPr>
            <a:r>
              <a:rPr lang="en-US" sz="1800" dirty="0"/>
              <a:t>AUTO_INCREMENT - Each time a new entry is added the value will be incremented by 1.</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35277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Creating Table</a:t>
            </a:r>
            <a:endParaRPr lang="en-US" dirty="0"/>
          </a:p>
        </p:txBody>
      </p:sp>
      <p:sp>
        <p:nvSpPr>
          <p:cNvPr id="3" name="Content Placeholder 2"/>
          <p:cNvSpPr>
            <a:spLocks noGrp="1"/>
          </p:cNvSpPr>
          <p:nvPr>
            <p:ph idx="1"/>
          </p:nvPr>
        </p:nvSpPr>
        <p:spPr/>
        <p:txBody>
          <a:bodyPr/>
          <a:lstStyle/>
          <a:p>
            <a:pPr marL="0" indent="0">
              <a:lnSpc>
                <a:spcPct val="90000"/>
              </a:lnSpc>
              <a:buNone/>
            </a:pPr>
            <a:r>
              <a:rPr lang="en-US" sz="2600" b="1" dirty="0"/>
              <a:t>primary key (id</a:t>
            </a:r>
            <a:r>
              <a:rPr lang="en-US" sz="2600" b="1" dirty="0" smtClean="0"/>
              <a:t>)</a:t>
            </a:r>
            <a:endParaRPr lang="en-US" sz="2600" b="1" dirty="0"/>
          </a:p>
          <a:p>
            <a:pPr>
              <a:lnSpc>
                <a:spcPct val="90000"/>
              </a:lnSpc>
            </a:pPr>
            <a:r>
              <a:rPr lang="en-US" sz="2600" dirty="0"/>
              <a:t>PRIMARY KEY is used as a unique identifier for the rows. Here we have made 'id' the PRIMARY KEY for this table. This means that no two ids can be the same, or else we will run into trouble. This is why we made 'id' an auto-incrementing counter in the previous line of code.</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7972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Creating Table</a:t>
            </a:r>
            <a:endParaRPr lang="en-US" dirty="0"/>
          </a:p>
        </p:txBody>
      </p:sp>
      <p:sp>
        <p:nvSpPr>
          <p:cNvPr id="3" name="Content Placeholder 2"/>
          <p:cNvSpPr>
            <a:spLocks noGrp="1"/>
          </p:cNvSpPr>
          <p:nvPr>
            <p:ph idx="1"/>
          </p:nvPr>
        </p:nvSpPr>
        <p:spPr/>
        <p:txBody>
          <a:bodyPr/>
          <a:lstStyle/>
          <a:p>
            <a:pPr marL="0" indent="0">
              <a:lnSpc>
                <a:spcPct val="90000"/>
              </a:lnSpc>
              <a:buNone/>
            </a:pPr>
            <a:r>
              <a:rPr lang="en-US" sz="2400" b="1" dirty="0"/>
              <a:t>'name </a:t>
            </a:r>
            <a:r>
              <a:rPr lang="en-US" sz="2400" b="1" dirty="0" err="1"/>
              <a:t>varchar</a:t>
            </a:r>
            <a:r>
              <a:rPr lang="en-US" sz="2400" b="1" dirty="0"/>
              <a:t>(30),'</a:t>
            </a:r>
          </a:p>
          <a:p>
            <a:pPr>
              <a:lnSpc>
                <a:spcPct val="90000"/>
              </a:lnSpc>
            </a:pPr>
            <a:r>
              <a:rPr lang="en-US" sz="2400" dirty="0"/>
              <a:t>Here we make a new column with the name 'name'! VARCHAR stands for 'variable character'. 'Character' means that you can put in any kind of typed information in this column (letters, numbers, symbols, </a:t>
            </a:r>
            <a:r>
              <a:rPr lang="en-US" sz="2400" dirty="0" err="1"/>
              <a:t>etc</a:t>
            </a:r>
            <a:r>
              <a:rPr lang="en-US" sz="2400" dirty="0"/>
              <a:t>). It's 'variable' because it can adjust its size to store as little as 0 characters and up to a specified maximum number of characters.</a:t>
            </a:r>
          </a:p>
          <a:p>
            <a:pPr>
              <a:lnSpc>
                <a:spcPct val="90000"/>
              </a:lnSpc>
            </a:pPr>
            <a:r>
              <a:rPr lang="en-US" sz="2400" dirty="0"/>
              <a:t>We will most likely only be using this name column to store characters (A-Z, a-z). The number inside the parentheses sets the maximum number of characters. In this case, the max is 30.</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89133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Creating Table</a:t>
            </a:r>
            <a:endParaRPr lang="en-US" dirty="0"/>
          </a:p>
        </p:txBody>
      </p:sp>
      <p:sp>
        <p:nvSpPr>
          <p:cNvPr id="3" name="Content Placeholder 2"/>
          <p:cNvSpPr>
            <a:spLocks noGrp="1"/>
          </p:cNvSpPr>
          <p:nvPr>
            <p:ph idx="1"/>
          </p:nvPr>
        </p:nvSpPr>
        <p:spPr/>
        <p:txBody>
          <a:bodyPr/>
          <a:lstStyle/>
          <a:p>
            <a:pPr marL="0" indent="0">
              <a:lnSpc>
                <a:spcPct val="90000"/>
              </a:lnSpc>
              <a:buNone/>
            </a:pPr>
            <a:r>
              <a:rPr lang="en-US" sz="2400" b="1" dirty="0"/>
              <a:t>'age </a:t>
            </a:r>
            <a:r>
              <a:rPr lang="en-US" sz="2400" b="1" dirty="0" err="1"/>
              <a:t>int</a:t>
            </a:r>
            <a:r>
              <a:rPr lang="en-US" sz="2400" b="1" dirty="0"/>
              <a:t>,'</a:t>
            </a:r>
          </a:p>
          <a:p>
            <a:pPr>
              <a:lnSpc>
                <a:spcPct val="90000"/>
              </a:lnSpc>
            </a:pPr>
            <a:r>
              <a:rPr lang="en-US" sz="2400" dirty="0"/>
              <a:t>Our third and final column is age, which stores an integer. Notice that there are no parentheses following 'INT'. MySQL already knows what to do with an integer. The possible integer values that can be stored in an 'INT' are -2,147,483,648 to 2,147,483,647, which is more than enough to store someone's age</a:t>
            </a:r>
            <a:r>
              <a:rPr lang="en-US" sz="2400" dirty="0" smtClean="0"/>
              <a:t>!</a:t>
            </a:r>
          </a:p>
          <a:p>
            <a:pPr>
              <a:lnSpc>
                <a:spcPct val="90000"/>
              </a:lnSpc>
            </a:pPr>
            <a:endParaRPr lang="en-US" sz="2400" dirty="0"/>
          </a:p>
          <a:p>
            <a:pPr marL="0" indent="0">
              <a:lnSpc>
                <a:spcPct val="90000"/>
              </a:lnSpc>
              <a:buNone/>
            </a:pPr>
            <a:r>
              <a:rPr lang="en-US" sz="2400" b="1" dirty="0"/>
              <a:t>'or die(</a:t>
            </a:r>
            <a:r>
              <a:rPr lang="en-US" sz="2400" b="1" dirty="0" err="1"/>
              <a:t>mysql_error</a:t>
            </a:r>
            <a:r>
              <a:rPr lang="en-US" sz="2400" b="1" dirty="0"/>
              <a:t>());'</a:t>
            </a:r>
          </a:p>
          <a:p>
            <a:pPr>
              <a:lnSpc>
                <a:spcPct val="90000"/>
              </a:lnSpc>
            </a:pPr>
            <a:r>
              <a:rPr lang="en-US" sz="2400" dirty="0"/>
              <a:t>This will print out an error if there is a problem in the table creation process.</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151802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MySQL insert</a:t>
            </a:r>
            <a:endParaRPr lang="en-US" dirty="0"/>
          </a:p>
        </p:txBody>
      </p:sp>
      <p:sp>
        <p:nvSpPr>
          <p:cNvPr id="3" name="Content Placeholder 2"/>
          <p:cNvSpPr>
            <a:spLocks noGrp="1"/>
          </p:cNvSpPr>
          <p:nvPr>
            <p:ph idx="1"/>
          </p:nvPr>
        </p:nvSpPr>
        <p:spPr/>
        <p:txBody>
          <a:bodyPr/>
          <a:lstStyle/>
          <a:p>
            <a:pPr marL="0" indent="0">
              <a:lnSpc>
                <a:spcPct val="90000"/>
              </a:lnSpc>
              <a:buNone/>
            </a:pPr>
            <a:endParaRPr lang="en-US" sz="2400" dirty="0"/>
          </a:p>
          <a:p>
            <a:pPr marL="0" indent="0">
              <a:lnSpc>
                <a:spcPct val="90000"/>
              </a:lnSpc>
              <a:buNone/>
            </a:pPr>
            <a:r>
              <a:rPr lang="en-US" sz="2400" dirty="0"/>
              <a:t>When data is put into a MySQL table it is referred to as inserting data. When inserting data it is important to remember the exact names and types of the table's columns. If you try to place a 500 word essay into a column that only accepts integers of size three, you will end up with a nasty error!</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758095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MySQL insert</a:t>
            </a:r>
            <a:endParaRPr lang="en-US" dirty="0"/>
          </a:p>
        </p:txBody>
      </p:sp>
      <p:sp>
        <p:nvSpPr>
          <p:cNvPr id="3" name="Content Placeholder 2"/>
          <p:cNvSpPr>
            <a:spLocks noGrp="1"/>
          </p:cNvSpPr>
          <p:nvPr>
            <p:ph idx="1"/>
          </p:nvPr>
        </p:nvSpPr>
        <p:spPr>
          <a:xfrm>
            <a:off x="457200" y="1430867"/>
            <a:ext cx="8229600" cy="4525963"/>
          </a:xfrm>
        </p:spPr>
        <p:txBody>
          <a:bodyPr/>
          <a:lstStyle/>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&lt;?</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php</a:t>
            </a:r>
            <a:endPar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Make a MySQL Connection</a:t>
            </a: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mysql_connect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localhost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root</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or die(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mysql_select_db</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 or die(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Insert a row of information into the table 'example'</a:t>
            </a: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mysql_query</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('INSERT INTO example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name, age) VALUES('Timmy </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Mellowman</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'23' ) ')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or </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mysql_query</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('INSERT INTO example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name, age) VALUES('Sandy Smith', '21' ) ')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or </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mysql_query</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('INSERT INTO example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name, age) VALUES('Bobby Wallace', '15' ) ')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or </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echo 'Data Inserted!';</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532940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MySQL </a:t>
            </a:r>
            <a:r>
              <a:rPr lang="en-US" dirty="0" smtClean="0"/>
              <a:t>query</a:t>
            </a:r>
            <a:endParaRPr lang="en-US" dirty="0"/>
          </a:p>
        </p:txBody>
      </p:sp>
      <p:sp>
        <p:nvSpPr>
          <p:cNvPr id="3" name="Content Placeholder 2"/>
          <p:cNvSpPr>
            <a:spLocks noGrp="1"/>
          </p:cNvSpPr>
          <p:nvPr>
            <p:ph idx="1"/>
          </p:nvPr>
        </p:nvSpPr>
        <p:spPr>
          <a:xfrm>
            <a:off x="457200" y="1430867"/>
            <a:ext cx="8229600" cy="4525963"/>
          </a:xfrm>
        </p:spPr>
        <p:txBody>
          <a:bodyPr/>
          <a:lstStyle/>
          <a:p>
            <a:pPr marL="0" indent="0">
              <a:lnSpc>
                <a:spcPct val="90000"/>
              </a:lnSpc>
              <a:buNone/>
            </a:pPr>
            <a:r>
              <a:rPr lang="en-US" sz="2800" dirty="0"/>
              <a:t>So far we have seen a couple different uses of PHP's </a:t>
            </a:r>
            <a:r>
              <a:rPr lang="en-US" sz="2800" b="1" dirty="0" err="1"/>
              <a:t>mysql_query</a:t>
            </a:r>
            <a:r>
              <a:rPr lang="en-US" sz="2800" dirty="0"/>
              <a:t> function and we'll be seeing more of it as nearly all MySQL in PHP is done through the MySQL Query function. We have already created a new table and inserted data into that table. In this lesson we will cover the most common MySQL Query that is used to retrieve information from a database.</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93563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sz="4000" dirty="0" smtClean="0"/>
              <a:t>Retrieving </a:t>
            </a:r>
            <a:r>
              <a:rPr lang="en-US" sz="4000" dirty="0"/>
              <a:t>data with </a:t>
            </a:r>
            <a:r>
              <a:rPr lang="en-US" sz="4000" dirty="0" smtClean="0"/>
              <a:t>PHP </a:t>
            </a:r>
            <a:r>
              <a:rPr lang="en-US" sz="4000" dirty="0"/>
              <a:t>&amp; </a:t>
            </a:r>
            <a:r>
              <a:rPr lang="en-US" sz="4000" dirty="0" smtClean="0"/>
              <a:t>MySQL</a:t>
            </a:r>
            <a:endParaRPr lang="en-US" sz="4000" dirty="0"/>
          </a:p>
        </p:txBody>
      </p:sp>
      <p:sp>
        <p:nvSpPr>
          <p:cNvPr id="3" name="Content Placeholder 2"/>
          <p:cNvSpPr>
            <a:spLocks noGrp="1"/>
          </p:cNvSpPr>
          <p:nvPr>
            <p:ph idx="1"/>
          </p:nvPr>
        </p:nvSpPr>
        <p:spPr>
          <a:xfrm>
            <a:off x="457200" y="1430867"/>
            <a:ext cx="8229600" cy="4525963"/>
          </a:xfrm>
        </p:spPr>
        <p:txBody>
          <a:bodyPr/>
          <a:lstStyle/>
          <a:p>
            <a:pPr marL="0" indent="0">
              <a:lnSpc>
                <a:spcPct val="90000"/>
              </a:lnSpc>
              <a:buNone/>
            </a:pPr>
            <a:r>
              <a:rPr lang="en-US" sz="2800" dirty="0"/>
              <a:t>Usually most of the work done with MySQL involves pulling down data from a MySQL database. In MySQL, data is retrieved with the 'SELECT' keyword. Think of SELECT as working the same way as it does on your computer. If you wanted to copy some information in a document, you would first select the desired information, then copy and paste.</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401406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sz="4000" dirty="0" smtClean="0"/>
              <a:t>Retrieving </a:t>
            </a:r>
            <a:r>
              <a:rPr lang="en-US" sz="4000" dirty="0"/>
              <a:t>data with </a:t>
            </a:r>
            <a:r>
              <a:rPr lang="en-US" sz="4000" dirty="0" smtClean="0"/>
              <a:t>PHP </a:t>
            </a:r>
            <a:r>
              <a:rPr lang="en-US" sz="4000" dirty="0"/>
              <a:t>&amp; </a:t>
            </a:r>
            <a:r>
              <a:rPr lang="en-US" sz="4000" dirty="0" smtClean="0"/>
              <a:t>MySQL</a:t>
            </a:r>
            <a:endParaRPr lang="en-US" sz="4000" dirty="0"/>
          </a:p>
        </p:txBody>
      </p:sp>
      <p:sp>
        <p:nvSpPr>
          <p:cNvPr id="3" name="Content Placeholder 2"/>
          <p:cNvSpPr>
            <a:spLocks noGrp="1"/>
          </p:cNvSpPr>
          <p:nvPr>
            <p:ph idx="1"/>
          </p:nvPr>
        </p:nvSpPr>
        <p:spPr>
          <a:xfrm>
            <a:off x="457200" y="1430867"/>
            <a:ext cx="8229600" cy="4525963"/>
          </a:xfrm>
        </p:spPr>
        <p:txBody>
          <a:bodyPr/>
          <a:lstStyle/>
          <a:p>
            <a:pPr marL="0" indent="0">
              <a:lnSpc>
                <a:spcPct val="90000"/>
              </a:lnSpc>
              <a:buNone/>
            </a:pP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&lt;?</a:t>
            </a:r>
            <a:r>
              <a:rPr lang="en-US" sz="2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php</a:t>
            </a:r>
            <a:endPar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indent="0">
              <a:lnSpc>
                <a:spcPct val="90000"/>
              </a:lnSpc>
              <a:buNone/>
            </a:pP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Make a MySQL Connection</a:t>
            </a:r>
          </a:p>
          <a:p>
            <a:pPr marL="0" indent="0">
              <a:lnSpc>
                <a:spcPct val="90000"/>
              </a:lnSpc>
              <a:buNone/>
            </a:pPr>
            <a:r>
              <a:rPr lang="en-US" sz="2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mysql_connect</a:t>
            </a: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('server', 'user', 'password') or die(</a:t>
            </a:r>
            <a:r>
              <a:rPr lang="en-US" sz="2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2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mysql_select_db</a:t>
            </a: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 or die(</a:t>
            </a:r>
            <a:r>
              <a:rPr lang="en-US" sz="2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Retrieve all the data from the 'example' table</a:t>
            </a:r>
          </a:p>
          <a:p>
            <a:pPr marL="0" indent="0">
              <a:lnSpc>
                <a:spcPct val="90000"/>
              </a:lnSpc>
              <a:buNone/>
            </a:pP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$result = </a:t>
            </a:r>
            <a:r>
              <a:rPr lang="en-US" sz="2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mysql_query</a:t>
            </a: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('SELECT * FROM example') or die(</a:t>
            </a:r>
            <a:r>
              <a:rPr lang="en-US" sz="2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0" indent="0">
              <a:lnSpc>
                <a:spcPct val="90000"/>
              </a:lnSpc>
              <a:buNone/>
            </a:pP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store the record of the 'example' table into $row</a:t>
            </a:r>
          </a:p>
          <a:p>
            <a:pPr marL="0" indent="0">
              <a:lnSpc>
                <a:spcPct val="90000"/>
              </a:lnSpc>
              <a:buNone/>
            </a:pP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$row = </a:t>
            </a:r>
            <a:r>
              <a:rPr lang="en-US" sz="2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mysql_fetch_array</a:t>
            </a: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$result );</a:t>
            </a:r>
          </a:p>
          <a:p>
            <a:pPr marL="0" indent="0">
              <a:lnSpc>
                <a:spcPct val="90000"/>
              </a:lnSpc>
              <a:buNone/>
            </a:pP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Print out the contents of the entry </a:t>
            </a:r>
          </a:p>
          <a:p>
            <a:pPr marL="0" indent="0">
              <a:lnSpc>
                <a:spcPct val="90000"/>
              </a:lnSpc>
              <a:buNone/>
            </a:pP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echo 'Name: '.$row['name'];</a:t>
            </a:r>
          </a:p>
          <a:p>
            <a:pPr marL="0" indent="0">
              <a:lnSpc>
                <a:spcPct val="90000"/>
              </a:lnSpc>
              <a:buNone/>
            </a:pP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echo ' Age: '.$row['age'];</a:t>
            </a:r>
          </a:p>
          <a:p>
            <a:pPr marL="0" indent="0">
              <a:lnSpc>
                <a:spcPct val="90000"/>
              </a:lnSpc>
              <a:buNone/>
            </a:pPr>
            <a:r>
              <a:rPr lang="en-US" sz="2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a:t>
            </a:r>
            <a:endPar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2700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11"/>
          <p:cNvSpPr>
            <a:spLocks noGrp="1" noChangeArrowheads="1"/>
          </p:cNvSpPr>
          <p:nvPr>
            <p:ph type="body" sz="half" idx="2"/>
          </p:nvPr>
        </p:nvSpPr>
        <p:spPr>
          <a:xfrm>
            <a:off x="1989666" y="1501420"/>
            <a:ext cx="2438400" cy="838200"/>
          </a:xfrm>
          <a:prstGeom prst="roundRect">
            <a:avLst>
              <a:gd name="adj" fmla="val 16667"/>
            </a:avLst>
          </a:prstGeom>
          <a:solidFill>
            <a:schemeClr val="accent1"/>
          </a:solidFill>
          <a:ln>
            <a:solidFill>
              <a:schemeClr val="tx1"/>
            </a:solidFill>
            <a:round/>
            <a:headEnd/>
            <a:tailEnd/>
          </a:ln>
        </p:spPr>
        <p:txBody>
          <a:bodyPr/>
          <a:lstStyle/>
          <a:p>
            <a:pPr algn="ctr" eaLnBrk="1" hangingPunct="1">
              <a:spcBef>
                <a:spcPct val="0"/>
              </a:spcBef>
              <a:buFontTx/>
              <a:buNone/>
            </a:pPr>
            <a:r>
              <a:rPr lang="en-US" sz="2400" dirty="0">
                <a:latin typeface="Times New Roman" charset="0"/>
              </a:rPr>
              <a:t>USER</a:t>
            </a:r>
          </a:p>
        </p:txBody>
      </p:sp>
      <p:sp>
        <p:nvSpPr>
          <p:cNvPr id="7171" name="AutoShape 12"/>
          <p:cNvSpPr>
            <a:spLocks noChangeArrowheads="1"/>
          </p:cNvSpPr>
          <p:nvPr/>
        </p:nvSpPr>
        <p:spPr bwMode="auto">
          <a:xfrm>
            <a:off x="2161822" y="3025420"/>
            <a:ext cx="2057400" cy="838200"/>
          </a:xfrm>
          <a:prstGeom prst="roundRect">
            <a:avLst>
              <a:gd name="adj" fmla="val 16667"/>
            </a:avLst>
          </a:prstGeom>
          <a:solidFill>
            <a:schemeClr val="accent1"/>
          </a:solidFill>
          <a:ln w="9525">
            <a:solidFill>
              <a:schemeClr val="tx1"/>
            </a:solidFill>
            <a:round/>
            <a:headEnd/>
            <a:tailEnd/>
          </a:ln>
        </p:spPr>
        <p:txBody>
          <a:bodyPr wrap="none" anchor="ctr"/>
          <a:lstStyle/>
          <a:p>
            <a:pPr algn="ctr" eaLnBrk="1" hangingPunct="1"/>
            <a:r>
              <a:rPr lang="en-US"/>
              <a:t>FILE KEEPER</a:t>
            </a:r>
          </a:p>
        </p:txBody>
      </p:sp>
      <p:sp>
        <p:nvSpPr>
          <p:cNvPr id="7172" name="Oval 14"/>
          <p:cNvSpPr>
            <a:spLocks noChangeArrowheads="1"/>
          </p:cNvSpPr>
          <p:nvPr/>
        </p:nvSpPr>
        <p:spPr bwMode="auto">
          <a:xfrm>
            <a:off x="1857022" y="4549420"/>
            <a:ext cx="2819400" cy="1219200"/>
          </a:xfrm>
          <a:prstGeom prst="ellipse">
            <a:avLst/>
          </a:prstGeom>
          <a:solidFill>
            <a:schemeClr val="accent1"/>
          </a:solidFill>
          <a:ln w="9525">
            <a:solidFill>
              <a:schemeClr val="tx1"/>
            </a:solidFill>
            <a:round/>
            <a:headEnd/>
            <a:tailEnd/>
          </a:ln>
        </p:spPr>
        <p:txBody>
          <a:bodyPr wrap="none" anchor="ctr"/>
          <a:lstStyle/>
          <a:p>
            <a:pPr algn="ctr" eaLnBrk="1" hangingPunct="1"/>
            <a:r>
              <a:rPr lang="en-US" dirty="0"/>
              <a:t>FILE CABINET</a:t>
            </a:r>
          </a:p>
        </p:txBody>
      </p:sp>
      <p:sp>
        <p:nvSpPr>
          <p:cNvPr id="7173" name="Line 17"/>
          <p:cNvSpPr>
            <a:spLocks noChangeShapeType="1"/>
          </p:cNvSpPr>
          <p:nvPr/>
        </p:nvSpPr>
        <p:spPr bwMode="auto">
          <a:xfrm>
            <a:off x="2542822" y="233962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4" name="Line 19"/>
          <p:cNvSpPr>
            <a:spLocks noChangeShapeType="1"/>
          </p:cNvSpPr>
          <p:nvPr/>
        </p:nvSpPr>
        <p:spPr bwMode="auto">
          <a:xfrm flipV="1">
            <a:off x="3838222" y="233962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5" name="Line 20"/>
          <p:cNvSpPr>
            <a:spLocks noChangeShapeType="1"/>
          </p:cNvSpPr>
          <p:nvPr/>
        </p:nvSpPr>
        <p:spPr bwMode="auto">
          <a:xfrm flipV="1">
            <a:off x="3914422" y="386362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6" name="Line 21"/>
          <p:cNvSpPr>
            <a:spLocks noChangeShapeType="1"/>
          </p:cNvSpPr>
          <p:nvPr/>
        </p:nvSpPr>
        <p:spPr bwMode="auto">
          <a:xfrm>
            <a:off x="2619022" y="386362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7" name="Text Box 22"/>
          <p:cNvSpPr txBox="1">
            <a:spLocks noChangeArrowheads="1"/>
          </p:cNvSpPr>
          <p:nvPr/>
        </p:nvSpPr>
        <p:spPr bwMode="auto">
          <a:xfrm>
            <a:off x="914400" y="381000"/>
            <a:ext cx="533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hangingPunct="0">
              <a:defRPr sz="2000">
                <a:solidFill>
                  <a:schemeClr val="tx1"/>
                </a:solidFill>
                <a:latin typeface="Times New Roman" charset="0"/>
                <a:ea typeface="ＭＳ Ｐゴシック" charset="0"/>
              </a:defRPr>
            </a:lvl6pPr>
            <a:lvl7pPr eaLnBrk="0" hangingPunct="0">
              <a:defRPr sz="2000">
                <a:solidFill>
                  <a:schemeClr val="tx1"/>
                </a:solidFill>
                <a:latin typeface="Times New Roman" charset="0"/>
                <a:ea typeface="ＭＳ Ｐゴシック" charset="0"/>
              </a:defRPr>
            </a:lvl7pPr>
            <a:lvl8pPr eaLnBrk="0" hangingPunct="0">
              <a:defRPr sz="2000">
                <a:solidFill>
                  <a:schemeClr val="tx1"/>
                </a:solidFill>
                <a:latin typeface="Times New Roman" charset="0"/>
                <a:ea typeface="ＭＳ Ｐゴシック" charset="0"/>
              </a:defRPr>
            </a:lvl8pPr>
            <a:lvl9pPr eaLnBrk="0" hangingPunct="0">
              <a:defRPr sz="2000">
                <a:solidFill>
                  <a:schemeClr val="tx1"/>
                </a:solidFill>
                <a:latin typeface="Times New Roman" charset="0"/>
                <a:ea typeface="ＭＳ Ｐゴシック" charset="0"/>
              </a:defRPr>
            </a:lvl9pPr>
          </a:lstStyle>
          <a:p>
            <a:pPr eaLnBrk="1" hangingPunct="1"/>
            <a:r>
              <a:rPr lang="en-US" sz="2800" b="1"/>
              <a:t>MANUAL FILE SYSTEM</a:t>
            </a:r>
          </a:p>
        </p:txBody>
      </p:sp>
    </p:spTree>
    <p:extLst>
      <p:ext uri="{BB962C8B-B14F-4D97-AF65-F5344CB8AC3E}">
        <p14:creationId xmlns:p14="http://schemas.microsoft.com/office/powerpoint/2010/main" val="164019804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792" y="152400"/>
            <a:ext cx="7086600" cy="838200"/>
          </a:xfrm>
        </p:spPr>
        <p:txBody>
          <a:bodyPr/>
          <a:lstStyle/>
          <a:p>
            <a:pPr algn="ctr">
              <a:defRPr/>
            </a:pPr>
            <a:r>
              <a:rPr lang="en-US" dirty="0" smtClean="0"/>
              <a:t>QUESTIONS</a:t>
            </a:r>
            <a:endParaRPr dirty="0"/>
          </a:p>
        </p:txBody>
      </p:sp>
    </p:spTree>
    <p:extLst>
      <p:ext uri="{BB962C8B-B14F-4D97-AF65-F5344CB8AC3E}">
        <p14:creationId xmlns:p14="http://schemas.microsoft.com/office/powerpoint/2010/main" val="29774940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228600"/>
            <a:ext cx="7772400" cy="1143000"/>
          </a:xfrm>
        </p:spPr>
        <p:txBody>
          <a:bodyPr/>
          <a:lstStyle/>
          <a:p>
            <a:pPr eaLnBrk="1" hangingPunct="1"/>
            <a:r>
              <a:rPr lang="en-US" dirty="0">
                <a:latin typeface="Times New Roman" charset="0"/>
              </a:rPr>
              <a:t>FILE PROCESSING SYSTEM</a:t>
            </a:r>
          </a:p>
        </p:txBody>
      </p:sp>
      <p:sp>
        <p:nvSpPr>
          <p:cNvPr id="8195" name="Rectangle 4"/>
          <p:cNvSpPr>
            <a:spLocks noGrp="1" noChangeArrowheads="1"/>
          </p:cNvSpPr>
          <p:nvPr>
            <p:ph type="body" sz="half" idx="2"/>
          </p:nvPr>
        </p:nvSpPr>
        <p:spPr>
          <a:xfrm>
            <a:off x="914400" y="1219200"/>
            <a:ext cx="7315200" cy="5181600"/>
          </a:xfrm>
        </p:spPr>
        <p:txBody>
          <a:bodyPr/>
          <a:lstStyle/>
          <a:p>
            <a:pPr eaLnBrk="1" hangingPunct="1">
              <a:buFont typeface="Wingdings" charset="0"/>
              <a:buChar char="ü"/>
            </a:pPr>
            <a:r>
              <a:rPr lang="en-US" sz="2800" b="1" dirty="0">
                <a:latin typeface="Times New Roman" charset="0"/>
              </a:rPr>
              <a:t>Information</a:t>
            </a:r>
            <a:r>
              <a:rPr lang="en-US" sz="2800" dirty="0">
                <a:latin typeface="Times New Roman" charset="0"/>
              </a:rPr>
              <a:t> stored as group of records in separate files</a:t>
            </a:r>
          </a:p>
          <a:p>
            <a:pPr eaLnBrk="1" hangingPunct="1">
              <a:buFont typeface="Wingdings" charset="0"/>
              <a:buChar char="ü"/>
            </a:pPr>
            <a:r>
              <a:rPr lang="en-US" sz="2800" dirty="0">
                <a:latin typeface="Times New Roman" charset="0"/>
              </a:rPr>
              <a:t>File systems consisted of a few data files and many application programs</a:t>
            </a:r>
          </a:p>
          <a:p>
            <a:pPr eaLnBrk="1" hangingPunct="1">
              <a:buFont typeface="Wingdings" charset="0"/>
              <a:buChar char="ü"/>
            </a:pPr>
            <a:r>
              <a:rPr lang="en-US" sz="2800" dirty="0">
                <a:latin typeface="Times New Roman" charset="0"/>
              </a:rPr>
              <a:t>Each file called a soft file</a:t>
            </a:r>
          </a:p>
          <a:p>
            <a:pPr eaLnBrk="1" hangingPunct="1">
              <a:buFont typeface="Wingdings" charset="0"/>
              <a:buChar char="ü"/>
            </a:pPr>
            <a:r>
              <a:rPr lang="en-US" sz="2800" dirty="0">
                <a:latin typeface="Times New Roman" charset="0"/>
              </a:rPr>
              <a:t>Flat file contained the processed information for one specific function</a:t>
            </a:r>
          </a:p>
          <a:p>
            <a:pPr eaLnBrk="1" hangingPunct="1">
              <a:buFont typeface="Wingdings" charset="0"/>
              <a:buChar char="ü"/>
            </a:pPr>
            <a:r>
              <a:rPr lang="en-US" sz="2800" dirty="0">
                <a:latin typeface="Times New Roman" charset="0"/>
              </a:rPr>
              <a:t>Use of programming languages to write applications</a:t>
            </a:r>
          </a:p>
          <a:p>
            <a:pPr eaLnBrk="1" hangingPunct="1">
              <a:buFont typeface="Wingdings" charset="0"/>
              <a:buChar char="ü"/>
            </a:pPr>
            <a:endParaRPr lang="en-US" sz="2800" dirty="0">
              <a:latin typeface="Times New Roman" charset="0"/>
            </a:endParaRPr>
          </a:p>
        </p:txBody>
      </p:sp>
    </p:spTree>
    <p:extLst>
      <p:ext uri="{BB962C8B-B14F-4D97-AF65-F5344CB8AC3E}">
        <p14:creationId xmlns:p14="http://schemas.microsoft.com/office/powerpoint/2010/main" val="20028274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0"/>
            <a:ext cx="7772400" cy="1143000"/>
          </a:xfrm>
        </p:spPr>
        <p:txBody>
          <a:bodyPr/>
          <a:lstStyle/>
          <a:p>
            <a:pPr eaLnBrk="1" hangingPunct="1"/>
            <a:r>
              <a:rPr lang="en-US">
                <a:latin typeface="Times New Roman" charset="0"/>
              </a:rPr>
              <a:t>File processing systems structure</a:t>
            </a:r>
          </a:p>
        </p:txBody>
      </p:sp>
      <p:sp>
        <p:nvSpPr>
          <p:cNvPr id="9219" name="AutoShape 5"/>
          <p:cNvSpPr>
            <a:spLocks noChangeArrowheads="1"/>
          </p:cNvSpPr>
          <p:nvPr/>
        </p:nvSpPr>
        <p:spPr bwMode="auto">
          <a:xfrm>
            <a:off x="457200" y="2438400"/>
            <a:ext cx="1905000" cy="685800"/>
          </a:xfrm>
          <a:prstGeom prst="roundRect">
            <a:avLst>
              <a:gd name="adj" fmla="val 16667"/>
            </a:avLst>
          </a:prstGeom>
          <a:solidFill>
            <a:schemeClr val="accent1"/>
          </a:solidFill>
          <a:ln w="9525">
            <a:solidFill>
              <a:schemeClr val="tx1"/>
            </a:solidFill>
            <a:round/>
            <a:headEnd/>
            <a:tailEnd/>
          </a:ln>
          <a:effectLst>
            <a:outerShdw blurRad="63500" dist="107763" dir="13500000" algn="ctr" rotWithShape="0">
              <a:schemeClr val="bg2">
                <a:alpha val="74998"/>
              </a:schemeClr>
            </a:outerShdw>
          </a:effectLst>
        </p:spPr>
        <p:txBody>
          <a:bodyPr wrap="none" anchor="ctr"/>
          <a:lstStyle/>
          <a:p>
            <a:pPr algn="ctr" eaLnBrk="1" hangingPunct="1"/>
            <a:r>
              <a:rPr lang="en-US"/>
              <a:t>Customer file</a:t>
            </a:r>
          </a:p>
        </p:txBody>
      </p:sp>
      <p:sp>
        <p:nvSpPr>
          <p:cNvPr id="9220" name="Text Box 7"/>
          <p:cNvSpPr txBox="1">
            <a:spLocks noChangeArrowheads="1"/>
          </p:cNvSpPr>
          <p:nvPr/>
        </p:nvSpPr>
        <p:spPr bwMode="auto">
          <a:xfrm>
            <a:off x="898525" y="3013075"/>
            <a:ext cx="989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hangingPunct="0">
              <a:defRPr sz="2000">
                <a:solidFill>
                  <a:schemeClr val="tx1"/>
                </a:solidFill>
                <a:latin typeface="Times New Roman" charset="0"/>
                <a:ea typeface="ＭＳ Ｐゴシック" charset="0"/>
              </a:defRPr>
            </a:lvl6pPr>
            <a:lvl7pPr eaLnBrk="0" hangingPunct="0">
              <a:defRPr sz="2000">
                <a:solidFill>
                  <a:schemeClr val="tx1"/>
                </a:solidFill>
                <a:latin typeface="Times New Roman" charset="0"/>
                <a:ea typeface="ＭＳ Ｐゴシック" charset="0"/>
              </a:defRPr>
            </a:lvl7pPr>
            <a:lvl8pPr eaLnBrk="0" hangingPunct="0">
              <a:defRPr sz="2000">
                <a:solidFill>
                  <a:schemeClr val="tx1"/>
                </a:solidFill>
                <a:latin typeface="Times New Roman" charset="0"/>
                <a:ea typeface="ＭＳ Ｐゴシック" charset="0"/>
              </a:defRPr>
            </a:lvl8pPr>
            <a:lvl9pPr eaLnBrk="0" hangingPunct="0">
              <a:defRPr sz="2000">
                <a:solidFill>
                  <a:schemeClr val="tx1"/>
                </a:solidFill>
                <a:latin typeface="Times New Roman" charset="0"/>
                <a:ea typeface="ＭＳ Ｐゴシック" charset="0"/>
              </a:defRPr>
            </a:lvl9pPr>
          </a:lstStyle>
          <a:p>
            <a:pPr eaLnBrk="1" hangingPunct="1"/>
            <a:r>
              <a:rPr lang="en-US" sz="2400"/>
              <a:t>User 1</a:t>
            </a:r>
          </a:p>
        </p:txBody>
      </p:sp>
      <p:sp>
        <p:nvSpPr>
          <p:cNvPr id="9221" name="AutoShape 8"/>
          <p:cNvSpPr>
            <a:spLocks noChangeArrowheads="1"/>
          </p:cNvSpPr>
          <p:nvPr/>
        </p:nvSpPr>
        <p:spPr bwMode="auto">
          <a:xfrm>
            <a:off x="533400" y="4343400"/>
            <a:ext cx="1752600" cy="609600"/>
          </a:xfrm>
          <a:prstGeom prst="roundRect">
            <a:avLst>
              <a:gd name="adj" fmla="val 16667"/>
            </a:avLst>
          </a:prstGeom>
          <a:solidFill>
            <a:schemeClr val="accent1"/>
          </a:solidFill>
          <a:ln w="9525">
            <a:solidFill>
              <a:schemeClr val="tx1"/>
            </a:solidFill>
            <a:round/>
            <a:headEnd/>
            <a:tailEnd/>
          </a:ln>
          <a:effectLst>
            <a:outerShdw blurRad="63500" dist="107763" dir="13500000" algn="ctr" rotWithShape="0">
              <a:schemeClr val="bg2">
                <a:alpha val="74998"/>
              </a:schemeClr>
            </a:outerShdw>
          </a:effectLst>
        </p:spPr>
        <p:txBody>
          <a:bodyPr wrap="none" anchor="ctr"/>
          <a:lstStyle/>
          <a:p>
            <a:pPr algn="ctr" eaLnBrk="1" hangingPunct="1"/>
            <a:r>
              <a:rPr lang="en-US"/>
              <a:t>Rental file</a:t>
            </a:r>
          </a:p>
        </p:txBody>
      </p:sp>
      <p:sp>
        <p:nvSpPr>
          <p:cNvPr id="9222" name="Text Box 10"/>
          <p:cNvSpPr txBox="1">
            <a:spLocks noChangeArrowheads="1"/>
          </p:cNvSpPr>
          <p:nvPr/>
        </p:nvSpPr>
        <p:spPr bwMode="auto">
          <a:xfrm>
            <a:off x="685800" y="5181600"/>
            <a:ext cx="107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hangingPunct="0">
              <a:defRPr sz="2000">
                <a:solidFill>
                  <a:schemeClr val="tx1"/>
                </a:solidFill>
                <a:latin typeface="Times New Roman" charset="0"/>
                <a:ea typeface="ＭＳ Ｐゴシック" charset="0"/>
              </a:defRPr>
            </a:lvl6pPr>
            <a:lvl7pPr eaLnBrk="0" hangingPunct="0">
              <a:defRPr sz="2000">
                <a:solidFill>
                  <a:schemeClr val="tx1"/>
                </a:solidFill>
                <a:latin typeface="Times New Roman" charset="0"/>
                <a:ea typeface="ＭＳ Ｐゴシック" charset="0"/>
              </a:defRPr>
            </a:lvl7pPr>
            <a:lvl8pPr eaLnBrk="0" hangingPunct="0">
              <a:defRPr sz="2000">
                <a:solidFill>
                  <a:schemeClr val="tx1"/>
                </a:solidFill>
                <a:latin typeface="Times New Roman" charset="0"/>
                <a:ea typeface="ＭＳ Ｐゴシック" charset="0"/>
              </a:defRPr>
            </a:lvl8pPr>
            <a:lvl9pPr eaLnBrk="0" hangingPunct="0">
              <a:defRPr sz="2000">
                <a:solidFill>
                  <a:schemeClr val="tx1"/>
                </a:solidFill>
                <a:latin typeface="Times New Roman" charset="0"/>
                <a:ea typeface="ＭＳ Ｐゴシック" charset="0"/>
              </a:defRPr>
            </a:lvl9pPr>
          </a:lstStyle>
          <a:p>
            <a:pPr eaLnBrk="1" hangingPunct="1"/>
            <a:r>
              <a:rPr lang="en-US" sz="2400"/>
              <a:t>User 2</a:t>
            </a:r>
          </a:p>
        </p:txBody>
      </p:sp>
      <p:sp>
        <p:nvSpPr>
          <p:cNvPr id="9223" name="Rectangle 11"/>
          <p:cNvSpPr>
            <a:spLocks noChangeArrowheads="1"/>
          </p:cNvSpPr>
          <p:nvPr/>
        </p:nvSpPr>
        <p:spPr bwMode="auto">
          <a:xfrm>
            <a:off x="3276600" y="2133600"/>
            <a:ext cx="2133600" cy="1371600"/>
          </a:xfrm>
          <a:prstGeom prst="rect">
            <a:avLst/>
          </a:prstGeom>
          <a:solidFill>
            <a:schemeClr val="accent1"/>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eaLnBrk="1" hangingPunct="1"/>
            <a:r>
              <a:rPr lang="en-US"/>
              <a:t>Customer</a:t>
            </a:r>
          </a:p>
          <a:p>
            <a:pPr algn="ctr" eaLnBrk="1" hangingPunct="1"/>
            <a:r>
              <a:rPr lang="en-US"/>
              <a:t>Processing </a:t>
            </a:r>
          </a:p>
          <a:p>
            <a:pPr algn="ctr" eaLnBrk="1" hangingPunct="1"/>
            <a:r>
              <a:rPr lang="en-US"/>
              <a:t>Application </a:t>
            </a:r>
          </a:p>
        </p:txBody>
      </p:sp>
      <p:sp>
        <p:nvSpPr>
          <p:cNvPr id="9224" name="Rectangle 12"/>
          <p:cNvSpPr>
            <a:spLocks noChangeArrowheads="1"/>
          </p:cNvSpPr>
          <p:nvPr/>
        </p:nvSpPr>
        <p:spPr bwMode="auto">
          <a:xfrm>
            <a:off x="3429000" y="4038600"/>
            <a:ext cx="2209800" cy="1752600"/>
          </a:xfrm>
          <a:prstGeom prst="rect">
            <a:avLst/>
          </a:prstGeom>
          <a:solidFill>
            <a:schemeClr val="accent1"/>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eaLnBrk="1" hangingPunct="1"/>
            <a:r>
              <a:rPr lang="en-US"/>
              <a:t>Rental </a:t>
            </a:r>
          </a:p>
          <a:p>
            <a:pPr algn="ctr" eaLnBrk="1" hangingPunct="1"/>
            <a:r>
              <a:rPr lang="en-US"/>
              <a:t>Processing</a:t>
            </a:r>
          </a:p>
          <a:p>
            <a:pPr algn="ctr" eaLnBrk="1" hangingPunct="1"/>
            <a:r>
              <a:rPr lang="en-US"/>
              <a:t>Application</a:t>
            </a:r>
          </a:p>
        </p:txBody>
      </p:sp>
      <p:sp>
        <p:nvSpPr>
          <p:cNvPr id="9225" name="AutoShape 16"/>
          <p:cNvSpPr>
            <a:spLocks noChangeArrowheads="1"/>
          </p:cNvSpPr>
          <p:nvPr/>
        </p:nvSpPr>
        <p:spPr bwMode="auto">
          <a:xfrm>
            <a:off x="7010400" y="1828800"/>
            <a:ext cx="1752600" cy="1676400"/>
          </a:xfrm>
          <a:prstGeom prst="can">
            <a:avLst>
              <a:gd name="adj" fmla="val 25000"/>
            </a:avLst>
          </a:prstGeom>
          <a:solidFill>
            <a:schemeClr val="accent1"/>
          </a:solidFill>
          <a:ln w="9525">
            <a:solidFill>
              <a:schemeClr val="tx1"/>
            </a:solidFill>
            <a:round/>
            <a:headEnd/>
            <a:tailEnd/>
          </a:ln>
          <a:effectLst>
            <a:outerShdw blurRad="63500" dist="107763" dir="18900000" algn="ctr" rotWithShape="0">
              <a:schemeClr val="bg2">
                <a:alpha val="74998"/>
              </a:schemeClr>
            </a:outerShdw>
          </a:effectLst>
        </p:spPr>
        <p:txBody>
          <a:bodyPr wrap="none" anchor="ctr"/>
          <a:lstStyle/>
          <a:p>
            <a:pPr algn="ctr" eaLnBrk="1" hangingPunct="1"/>
            <a:endParaRPr lang="en-US"/>
          </a:p>
        </p:txBody>
      </p:sp>
      <p:sp>
        <p:nvSpPr>
          <p:cNvPr id="9226" name="AutoShape 17"/>
          <p:cNvSpPr>
            <a:spLocks noChangeArrowheads="1"/>
          </p:cNvSpPr>
          <p:nvPr/>
        </p:nvSpPr>
        <p:spPr bwMode="auto">
          <a:xfrm>
            <a:off x="7086600" y="3962400"/>
            <a:ext cx="1676400" cy="1828800"/>
          </a:xfrm>
          <a:prstGeom prst="can">
            <a:avLst>
              <a:gd name="adj" fmla="val 27273"/>
            </a:avLst>
          </a:prstGeom>
          <a:solidFill>
            <a:schemeClr val="accent1"/>
          </a:solidFill>
          <a:ln w="9525">
            <a:solidFill>
              <a:schemeClr val="tx1"/>
            </a:solidFill>
            <a:round/>
            <a:headEnd/>
            <a:tailEnd/>
          </a:ln>
          <a:effectLst>
            <a:outerShdw blurRad="63500" dist="107763" dir="18900000" algn="ctr" rotWithShape="0">
              <a:schemeClr val="bg2">
                <a:alpha val="74998"/>
              </a:schemeClr>
            </a:outerShdw>
          </a:effectLst>
        </p:spPr>
        <p:txBody>
          <a:bodyPr wrap="none" anchor="ctr"/>
          <a:lstStyle/>
          <a:p>
            <a:pPr algn="ctr" eaLnBrk="1" hangingPunct="1"/>
            <a:r>
              <a:rPr lang="en-US"/>
              <a:t>Rental file</a:t>
            </a:r>
          </a:p>
        </p:txBody>
      </p:sp>
      <p:sp>
        <p:nvSpPr>
          <p:cNvPr id="9227" name="AutoShape 19"/>
          <p:cNvSpPr>
            <a:spLocks noChangeArrowheads="1"/>
          </p:cNvSpPr>
          <p:nvPr/>
        </p:nvSpPr>
        <p:spPr bwMode="auto">
          <a:xfrm>
            <a:off x="2514600" y="2743200"/>
            <a:ext cx="609600" cy="533400"/>
          </a:xfrm>
          <a:prstGeom prst="leftRightArrow">
            <a:avLst>
              <a:gd name="adj1" fmla="val 50000"/>
              <a:gd name="adj2" fmla="val 22857"/>
            </a:avLst>
          </a:prstGeom>
          <a:solidFill>
            <a:schemeClr val="accent1"/>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eaLnBrk="1" hangingPunct="1"/>
            <a:endParaRPr lang="en-US"/>
          </a:p>
        </p:txBody>
      </p:sp>
      <p:sp>
        <p:nvSpPr>
          <p:cNvPr id="9228" name="AutoShape 20"/>
          <p:cNvSpPr>
            <a:spLocks noChangeArrowheads="1"/>
          </p:cNvSpPr>
          <p:nvPr/>
        </p:nvSpPr>
        <p:spPr bwMode="auto">
          <a:xfrm>
            <a:off x="2514600" y="4648200"/>
            <a:ext cx="838200" cy="685800"/>
          </a:xfrm>
          <a:prstGeom prst="leftRightArrow">
            <a:avLst>
              <a:gd name="adj1" fmla="val 50000"/>
              <a:gd name="adj2" fmla="val 24444"/>
            </a:avLst>
          </a:prstGeom>
          <a:solidFill>
            <a:schemeClr val="accent1"/>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eaLnBrk="1" hangingPunct="1"/>
            <a:endParaRPr lang="en-US"/>
          </a:p>
        </p:txBody>
      </p:sp>
      <p:sp>
        <p:nvSpPr>
          <p:cNvPr id="9229" name="AutoShape 21"/>
          <p:cNvSpPr>
            <a:spLocks noChangeArrowheads="1"/>
          </p:cNvSpPr>
          <p:nvPr/>
        </p:nvSpPr>
        <p:spPr bwMode="auto">
          <a:xfrm>
            <a:off x="5715000" y="2667000"/>
            <a:ext cx="1219200" cy="838200"/>
          </a:xfrm>
          <a:prstGeom prst="leftRightArrow">
            <a:avLst>
              <a:gd name="adj1" fmla="val 50000"/>
              <a:gd name="adj2" fmla="val 29091"/>
            </a:avLst>
          </a:prstGeom>
          <a:solidFill>
            <a:schemeClr val="accent1"/>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eaLnBrk="1" hangingPunct="1"/>
            <a:endParaRPr lang="en-US"/>
          </a:p>
        </p:txBody>
      </p:sp>
      <p:sp>
        <p:nvSpPr>
          <p:cNvPr id="9230" name="AutoShape 22"/>
          <p:cNvSpPr>
            <a:spLocks noChangeArrowheads="1"/>
          </p:cNvSpPr>
          <p:nvPr/>
        </p:nvSpPr>
        <p:spPr bwMode="auto">
          <a:xfrm>
            <a:off x="5791200" y="4572000"/>
            <a:ext cx="990600" cy="762000"/>
          </a:xfrm>
          <a:prstGeom prst="leftRightArrow">
            <a:avLst>
              <a:gd name="adj1" fmla="val 50000"/>
              <a:gd name="adj2" fmla="val 26000"/>
            </a:avLst>
          </a:prstGeom>
          <a:solidFill>
            <a:schemeClr val="accent1"/>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eaLnBrk="1" hangingPunct="1"/>
            <a:endParaRPr lang="en-US"/>
          </a:p>
        </p:txBody>
      </p:sp>
      <p:sp>
        <p:nvSpPr>
          <p:cNvPr id="9231" name="Text Box 24"/>
          <p:cNvSpPr txBox="1">
            <a:spLocks noChangeArrowheads="1"/>
          </p:cNvSpPr>
          <p:nvPr/>
        </p:nvSpPr>
        <p:spPr bwMode="auto">
          <a:xfrm>
            <a:off x="7010400" y="13366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hangingPunct="0">
              <a:defRPr sz="2000">
                <a:solidFill>
                  <a:schemeClr val="tx1"/>
                </a:solidFill>
                <a:latin typeface="Times New Roman" charset="0"/>
                <a:ea typeface="ＭＳ Ｐゴシック" charset="0"/>
              </a:defRPr>
            </a:lvl6pPr>
            <a:lvl7pPr eaLnBrk="0" hangingPunct="0">
              <a:defRPr sz="2000">
                <a:solidFill>
                  <a:schemeClr val="tx1"/>
                </a:solidFill>
                <a:latin typeface="Times New Roman" charset="0"/>
                <a:ea typeface="ＭＳ Ｐゴシック" charset="0"/>
              </a:defRPr>
            </a:lvl7pPr>
            <a:lvl8pPr eaLnBrk="0" hangingPunct="0">
              <a:defRPr sz="2000">
                <a:solidFill>
                  <a:schemeClr val="tx1"/>
                </a:solidFill>
                <a:latin typeface="Times New Roman" charset="0"/>
                <a:ea typeface="ＭＳ Ｐゴシック" charset="0"/>
              </a:defRPr>
            </a:lvl8pPr>
            <a:lvl9pPr eaLnBrk="0" hangingPunct="0">
              <a:defRPr sz="2000">
                <a:solidFill>
                  <a:schemeClr val="tx1"/>
                </a:solidFill>
                <a:latin typeface="Times New Roman" charset="0"/>
                <a:ea typeface="ＭＳ Ｐゴシック" charset="0"/>
              </a:defRPr>
            </a:lvl9pPr>
          </a:lstStyle>
          <a:p>
            <a:pPr eaLnBrk="1" hangingPunct="1"/>
            <a:r>
              <a:rPr lang="en-US" sz="2400"/>
              <a:t>Customer file</a:t>
            </a:r>
          </a:p>
        </p:txBody>
      </p:sp>
    </p:spTree>
    <p:extLst>
      <p:ext uri="{BB962C8B-B14F-4D97-AF65-F5344CB8AC3E}">
        <p14:creationId xmlns:p14="http://schemas.microsoft.com/office/powerpoint/2010/main" val="329941990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04800" y="0"/>
            <a:ext cx="8153400" cy="1143000"/>
          </a:xfrm>
        </p:spPr>
        <p:txBody>
          <a:bodyPr/>
          <a:lstStyle/>
          <a:p>
            <a:pPr eaLnBrk="1" hangingPunct="1"/>
            <a:r>
              <a:rPr lang="en-US" sz="3800" dirty="0">
                <a:latin typeface="Arial"/>
                <a:cs typeface="Arial"/>
              </a:rPr>
              <a:t>Limitation of File Processing system</a:t>
            </a:r>
          </a:p>
        </p:txBody>
      </p:sp>
      <p:sp>
        <p:nvSpPr>
          <p:cNvPr id="10243" name="Rectangle 4"/>
          <p:cNvSpPr>
            <a:spLocks noGrp="1" noChangeArrowheads="1"/>
          </p:cNvSpPr>
          <p:nvPr>
            <p:ph type="body" sz="half" idx="2"/>
          </p:nvPr>
        </p:nvSpPr>
        <p:spPr>
          <a:xfrm>
            <a:off x="609600" y="1371600"/>
            <a:ext cx="8229600" cy="4724400"/>
          </a:xfrm>
        </p:spPr>
        <p:txBody>
          <a:bodyPr/>
          <a:lstStyle/>
          <a:p>
            <a:pPr marL="577850" indent="-577850" eaLnBrk="1" hangingPunct="1">
              <a:lnSpc>
                <a:spcPct val="90000"/>
              </a:lnSpc>
              <a:buFontTx/>
              <a:buAutoNum type="romanLcPeriod"/>
            </a:pPr>
            <a:r>
              <a:rPr lang="en-US" sz="2800">
                <a:latin typeface="Times New Roman" charset="0"/>
              </a:rPr>
              <a:t>Separate and isolated data</a:t>
            </a:r>
          </a:p>
          <a:p>
            <a:pPr marL="577850" indent="-577850" eaLnBrk="1" hangingPunct="1">
              <a:lnSpc>
                <a:spcPct val="90000"/>
              </a:lnSpc>
              <a:buFontTx/>
              <a:buNone/>
            </a:pPr>
            <a:r>
              <a:rPr lang="en-US" sz="2800">
                <a:latin typeface="Times New Roman" charset="0"/>
              </a:rPr>
              <a:t>       To make decision, user might need data from more </a:t>
            </a:r>
          </a:p>
          <a:p>
            <a:pPr marL="577850" indent="-577850" eaLnBrk="1" hangingPunct="1">
              <a:lnSpc>
                <a:spcPct val="90000"/>
              </a:lnSpc>
              <a:buFontTx/>
              <a:buNone/>
            </a:pPr>
            <a:r>
              <a:rPr lang="en-US" sz="2800">
                <a:latin typeface="Times New Roman" charset="0"/>
              </a:rPr>
              <a:t>       than one file</a:t>
            </a:r>
          </a:p>
          <a:p>
            <a:pPr marL="577850" indent="-577850" eaLnBrk="1" hangingPunct="1">
              <a:lnSpc>
                <a:spcPct val="90000"/>
              </a:lnSpc>
              <a:buFontTx/>
              <a:buAutoNum type="romanLcPeriod" startAt="2"/>
            </a:pPr>
            <a:r>
              <a:rPr lang="en-US" sz="2800">
                <a:latin typeface="Times New Roman" charset="0"/>
              </a:rPr>
              <a:t>Data redundancy</a:t>
            </a:r>
          </a:p>
          <a:p>
            <a:pPr marL="577850" indent="-577850" eaLnBrk="1" hangingPunct="1">
              <a:lnSpc>
                <a:spcPct val="90000"/>
              </a:lnSpc>
              <a:buFontTx/>
              <a:buNone/>
            </a:pPr>
            <a:r>
              <a:rPr lang="en-US" sz="2800">
                <a:latin typeface="Times New Roman" charset="0"/>
              </a:rPr>
              <a:t>      often the same information was stored in more than one file, in addition to taking  up more space in the system, this cause loss of data integrity</a:t>
            </a:r>
          </a:p>
          <a:p>
            <a:pPr marL="577850" indent="-577850" eaLnBrk="1" hangingPunct="1">
              <a:lnSpc>
                <a:spcPct val="90000"/>
              </a:lnSpc>
              <a:buFontTx/>
              <a:buAutoNum type="romanLcPeriod" startAt="3"/>
            </a:pPr>
            <a:r>
              <a:rPr lang="en-US" sz="2800">
                <a:latin typeface="Times New Roman" charset="0"/>
              </a:rPr>
              <a:t>Program</a:t>
            </a:r>
          </a:p>
          <a:p>
            <a:pPr marL="577850" indent="-577850" eaLnBrk="1" hangingPunct="1">
              <a:lnSpc>
                <a:spcPct val="90000"/>
              </a:lnSpc>
              <a:buFontTx/>
              <a:buNone/>
            </a:pPr>
            <a:r>
              <a:rPr lang="en-US" sz="2800">
                <a:latin typeface="Times New Roman" charset="0"/>
              </a:rPr>
              <a:t>      data independence for file formats and access techniques</a:t>
            </a:r>
          </a:p>
        </p:txBody>
      </p:sp>
    </p:spTree>
    <p:extLst>
      <p:ext uri="{BB962C8B-B14F-4D97-AF65-F5344CB8AC3E}">
        <p14:creationId xmlns:p14="http://schemas.microsoft.com/office/powerpoint/2010/main" val="173384919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body" sz="half" idx="2"/>
          </p:nvPr>
        </p:nvSpPr>
        <p:spPr>
          <a:xfrm>
            <a:off x="694267" y="1207911"/>
            <a:ext cx="7467600" cy="5791200"/>
          </a:xfrm>
        </p:spPr>
        <p:txBody>
          <a:bodyPr/>
          <a:lstStyle/>
          <a:p>
            <a:pPr marL="577850" indent="-577850" eaLnBrk="1" hangingPunct="1">
              <a:buFontTx/>
              <a:buAutoNum type="romanLcPeriod" startAt="4"/>
            </a:pPr>
            <a:r>
              <a:rPr lang="en-US" sz="2600" dirty="0">
                <a:latin typeface="Times New Roman" charset="0"/>
              </a:rPr>
              <a:t>Difficult in representing data from user</a:t>
            </a:r>
            <a:r>
              <a:rPr lang="ja-JP" altLang="en-US" sz="2600" dirty="0">
                <a:latin typeface="Times New Roman" charset="0"/>
              </a:rPr>
              <a:t>’</a:t>
            </a:r>
            <a:r>
              <a:rPr lang="en-US" sz="2600" dirty="0">
                <a:latin typeface="Times New Roman" charset="0"/>
              </a:rPr>
              <a:t>s view</a:t>
            </a:r>
          </a:p>
          <a:p>
            <a:pPr marL="577850" indent="-577850" eaLnBrk="1" hangingPunct="1">
              <a:buFontTx/>
              <a:buNone/>
            </a:pPr>
            <a:r>
              <a:rPr lang="en-US" sz="2600" dirty="0">
                <a:latin typeface="Times New Roman" charset="0"/>
              </a:rPr>
              <a:t>      To create useful application for user, often data from various files must be combined. In file processing system, it was difficult to determine the relationship between isolated data in order to meet user requirement.</a:t>
            </a:r>
          </a:p>
          <a:p>
            <a:pPr marL="577850" indent="-577850" eaLnBrk="1" hangingPunct="1">
              <a:buFontTx/>
              <a:buAutoNum type="romanLcPeriod" startAt="5"/>
            </a:pPr>
            <a:r>
              <a:rPr lang="en-US" sz="2600" dirty="0">
                <a:latin typeface="Times New Roman" charset="0"/>
              </a:rPr>
              <a:t>Data inflexibility</a:t>
            </a:r>
          </a:p>
          <a:p>
            <a:pPr marL="577850" indent="-577850" eaLnBrk="1" hangingPunct="1">
              <a:buFontTx/>
              <a:buNone/>
            </a:pPr>
            <a:r>
              <a:rPr lang="en-US" sz="2600" dirty="0">
                <a:latin typeface="Times New Roman" charset="0"/>
              </a:rPr>
              <a:t>       Program-data independency and data isolation limited the flexibility of the file  processing system in providing user requirement</a:t>
            </a:r>
          </a:p>
          <a:p>
            <a:pPr marL="577850" indent="-577850" eaLnBrk="1" hangingPunct="1">
              <a:buFontTx/>
              <a:buNone/>
            </a:pPr>
            <a:r>
              <a:rPr lang="en-US" sz="2600" dirty="0">
                <a:latin typeface="Times New Roman" charset="0"/>
              </a:rPr>
              <a:t>Due to this limitations, the concept of </a:t>
            </a:r>
          </a:p>
          <a:p>
            <a:pPr marL="577850" indent="-577850" eaLnBrk="1" hangingPunct="1">
              <a:buFontTx/>
              <a:buNone/>
            </a:pPr>
            <a:r>
              <a:rPr lang="en-US" sz="2600" dirty="0">
                <a:latin typeface="Times New Roman" charset="0"/>
              </a:rPr>
              <a:t>Data base management system (DBMS) was </a:t>
            </a:r>
            <a:r>
              <a:rPr lang="en-US" sz="2600" dirty="0" smtClean="0">
                <a:latin typeface="Times New Roman" charset="0"/>
              </a:rPr>
              <a:t>born</a:t>
            </a:r>
            <a:endParaRPr lang="en-US" sz="2600" dirty="0">
              <a:latin typeface="Times New Roman" charset="0"/>
            </a:endParaRPr>
          </a:p>
        </p:txBody>
      </p:sp>
      <p:sp>
        <p:nvSpPr>
          <p:cNvPr id="3" name="TextBox 2"/>
          <p:cNvSpPr txBox="1"/>
          <p:nvPr/>
        </p:nvSpPr>
        <p:spPr>
          <a:xfrm>
            <a:off x="732820" y="239889"/>
            <a:ext cx="7957402" cy="677108"/>
          </a:xfrm>
          <a:prstGeom prst="rect">
            <a:avLst/>
          </a:prstGeom>
          <a:noFill/>
        </p:spPr>
        <p:txBody>
          <a:bodyPr wrap="none" rtlCol="0">
            <a:spAutoFit/>
          </a:bodyPr>
          <a:lstStyle/>
          <a:p>
            <a:pPr algn="ctr"/>
            <a:r>
              <a:rPr lang="en-US" sz="3800" dirty="0">
                <a:latin typeface="Arial"/>
                <a:cs typeface="Arial"/>
              </a:rPr>
              <a:t>Limitation of File Processing system</a:t>
            </a:r>
          </a:p>
        </p:txBody>
      </p:sp>
    </p:spTree>
    <p:extLst>
      <p:ext uri="{BB962C8B-B14F-4D97-AF65-F5344CB8AC3E}">
        <p14:creationId xmlns:p14="http://schemas.microsoft.com/office/powerpoint/2010/main" val="122501862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ingo - PHP course">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Pingo - PHP course.thmx</Template>
  <TotalTime>6094</TotalTime>
  <Words>2907</Words>
  <Application>Microsoft Macintosh PowerPoint</Application>
  <PresentationFormat>On-screen Show (4:3)</PresentationFormat>
  <Paragraphs>269</Paragraphs>
  <Slides>50</Slides>
  <Notes>2</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Pingo - PHP course</vt:lpstr>
      <vt:lpstr>PowerPoint Presentation</vt:lpstr>
      <vt:lpstr>Contents</vt:lpstr>
      <vt:lpstr>Database Concept</vt:lpstr>
      <vt:lpstr>Database Terminologies</vt:lpstr>
      <vt:lpstr>PowerPoint Presentation</vt:lpstr>
      <vt:lpstr>FILE PROCESSING SYSTEM</vt:lpstr>
      <vt:lpstr>File processing systems structure</vt:lpstr>
      <vt:lpstr>Limitation of File Processing system</vt:lpstr>
      <vt:lpstr>PowerPoint Presentation</vt:lpstr>
      <vt:lpstr>DATA BASE MANAGEMENT SYSTEM (DBMS)</vt:lpstr>
      <vt:lpstr>DBMS STRUCTURE</vt:lpstr>
      <vt:lpstr>PowerPoint Presentation</vt:lpstr>
      <vt:lpstr>EXAMPLES OF DBMS</vt:lpstr>
      <vt:lpstr>FUNCTIONS OF DBMS</vt:lpstr>
      <vt:lpstr>ADVANTAGES OF DBMS</vt:lpstr>
      <vt:lpstr>DISADVANTAGES OF DBMS</vt:lpstr>
      <vt:lpstr>FLAT DATABASE MODEL</vt:lpstr>
      <vt:lpstr>HIERARCHICAL DATABASE MODEL</vt:lpstr>
      <vt:lpstr>PowerPoint Presentation</vt:lpstr>
      <vt:lpstr>HIERARCHICAL DATABASE MODEL</vt:lpstr>
      <vt:lpstr>NETWORK DATABASE MODEL</vt:lpstr>
      <vt:lpstr>NETWORK DATABASE MODEL</vt:lpstr>
      <vt:lpstr>RELATIONAL DATABASE MODEL</vt:lpstr>
      <vt:lpstr>RELATIONAL DATABASE MODEL</vt:lpstr>
      <vt:lpstr>RELATIONAL DATABASE MODEL</vt:lpstr>
      <vt:lpstr>RELATIONAL DATABASE MODEL</vt:lpstr>
      <vt:lpstr>RELATIONAL DATABASE MODEL</vt:lpstr>
      <vt:lpstr>RELATIONAL DATABASE MODEL</vt:lpstr>
      <vt:lpstr>RELATIONAL DATABASE MODEL</vt:lpstr>
      <vt:lpstr>RELATIONAL DATABASE MODEL</vt:lpstr>
      <vt:lpstr>MySQL</vt:lpstr>
      <vt:lpstr>MySQL Syntax</vt:lpstr>
      <vt:lpstr>Creating your first database</vt:lpstr>
      <vt:lpstr>MySQL localhost</vt:lpstr>
      <vt:lpstr>MySQL connect</vt:lpstr>
      <vt:lpstr>Example</vt:lpstr>
      <vt:lpstr>MySQL Tables</vt:lpstr>
      <vt:lpstr>Creating Table</vt:lpstr>
      <vt:lpstr>Example</vt:lpstr>
      <vt:lpstr>Creating Table</vt:lpstr>
      <vt:lpstr>Creating Table</vt:lpstr>
      <vt:lpstr>Creating Table</vt:lpstr>
      <vt:lpstr>Creating Table</vt:lpstr>
      <vt:lpstr>Creating Table</vt:lpstr>
      <vt:lpstr>MySQL insert</vt:lpstr>
      <vt:lpstr>MySQL insert</vt:lpstr>
      <vt:lpstr>MySQL query</vt:lpstr>
      <vt:lpstr>Retrieving data with PHP &amp; MySQL</vt:lpstr>
      <vt:lpstr>Retrieving data with PHP &amp; MySQL</vt:lpstr>
      <vt:lpstr>QUESTIONS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Functions – Sessions – Cookies</dc:title>
  <dc:creator>Tuan Duong</dc:creator>
  <cp:lastModifiedBy>Tuan Duong</cp:lastModifiedBy>
  <cp:revision>213</cp:revision>
  <dcterms:created xsi:type="dcterms:W3CDTF">2014-07-30T16:28:43Z</dcterms:created>
  <dcterms:modified xsi:type="dcterms:W3CDTF">2014-08-08T13:42:17Z</dcterms:modified>
</cp:coreProperties>
</file>