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96" r:id="rId4"/>
    <p:sldId id="299" r:id="rId5"/>
    <p:sldId id="300" r:id="rId6"/>
    <p:sldId id="301" r:id="rId7"/>
    <p:sldId id="302" r:id="rId8"/>
    <p:sldId id="304" r:id="rId9"/>
    <p:sldId id="305" r:id="rId10"/>
    <p:sldId id="306" r:id="rId11"/>
    <p:sldId id="307" r:id="rId12"/>
    <p:sldId id="308" r:id="rId13"/>
    <p:sldId id="309" r:id="rId14"/>
    <p:sldId id="310" r:id="rId15"/>
    <p:sldId id="311" r:id="rId16"/>
    <p:sldId id="312" r:id="rId17"/>
    <p:sldId id="314" r:id="rId18"/>
    <p:sldId id="315" r:id="rId19"/>
    <p:sldId id="317" r:id="rId20"/>
    <p:sldId id="323" r:id="rId21"/>
    <p:sldId id="324" r:id="rId22"/>
    <p:sldId id="327" r:id="rId23"/>
    <p:sldId id="339" r:id="rId24"/>
    <p:sldId id="331" r:id="rId25"/>
    <p:sldId id="333" r:id="rId26"/>
    <p:sldId id="295"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5F5F5F"/>
    <a:srgbClr val="663300"/>
    <a:srgbClr val="A8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23" autoAdjust="0"/>
    <p:restoredTop sz="99842" autoAdjust="0"/>
  </p:normalViewPr>
  <p:slideViewPr>
    <p:cSldViewPr>
      <p:cViewPr>
        <p:scale>
          <a:sx n="120" d="100"/>
          <a:sy n="120" d="100"/>
        </p:scale>
        <p:origin x="-210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7/26/2014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 xmlns:p14="http://schemas.microsoft.com/office/powerpoint/2010/main"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hp.net/manual/en/ref.pcre.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hp.net/manual/en/language.variables.php" TargetMode="External"/><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Strings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t>
            </a:r>
            <a:r>
              <a:rPr lang="en-US" dirty="0" smtClean="0"/>
              <a:t>parsing </a:t>
            </a:r>
            <a:r>
              <a:rPr lang="en-US" dirty="0" smtClean="0"/>
              <a:t>(</a:t>
            </a:r>
            <a:r>
              <a:rPr lang="en-US" dirty="0" smtClean="0"/>
              <a:t>curly)</a:t>
            </a:r>
            <a:endParaRPr lang="en-US" dirty="0"/>
          </a:p>
        </p:txBody>
      </p:sp>
      <p:sp>
        <p:nvSpPr>
          <p:cNvPr id="3" name="Content Placeholder 2"/>
          <p:cNvSpPr>
            <a:spLocks noGrp="1"/>
          </p:cNvSpPr>
          <p:nvPr>
            <p:ph idx="1"/>
          </p:nvPr>
        </p:nvSpPr>
        <p:spPr>
          <a:xfrm>
            <a:off x="457200" y="1340768"/>
            <a:ext cx="8229600" cy="4525963"/>
          </a:xfrm>
        </p:spPr>
        <p:txBody>
          <a:bodyPr/>
          <a:lstStyle/>
          <a:p>
            <a:r>
              <a:rPr lang="en-US" dirty="0" smtClean="0"/>
              <a:t>We can enclose variable by </a:t>
            </a:r>
            <a:r>
              <a:rPr lang="en-US" b="1" dirty="0" smtClean="0">
                <a:solidFill>
                  <a:srgbClr val="FF0000"/>
                </a:solidFill>
              </a:rPr>
              <a:t>{$</a:t>
            </a:r>
            <a:r>
              <a:rPr lang="en-US" b="1" dirty="0" err="1" smtClean="0">
                <a:solidFill>
                  <a:srgbClr val="FF0000"/>
                </a:solidFill>
              </a:rPr>
              <a:t>var</a:t>
            </a:r>
            <a:r>
              <a:rPr lang="en-US" b="1" dirty="0" smtClean="0">
                <a:solidFill>
                  <a:srgbClr val="FF0000"/>
                </a:solidFill>
              </a:rPr>
              <a:t>} </a:t>
            </a:r>
            <a:r>
              <a:rPr lang="en-US" dirty="0" smtClean="0"/>
              <a:t>in a string. There should be NO SPACE between {} &amp; variable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pic>
        <p:nvPicPr>
          <p:cNvPr id="24579" name="Picture 3"/>
          <p:cNvPicPr>
            <a:picLocks noChangeAspect="1" noChangeArrowheads="1"/>
          </p:cNvPicPr>
          <p:nvPr/>
        </p:nvPicPr>
        <p:blipFill>
          <a:blip r:embed="rId2" cstate="print"/>
          <a:srcRect/>
          <a:stretch>
            <a:fillRect/>
          </a:stretch>
        </p:blipFill>
        <p:spPr bwMode="auto">
          <a:xfrm>
            <a:off x="755576" y="3068960"/>
            <a:ext cx="3533775" cy="1943100"/>
          </a:xfrm>
          <a:prstGeom prst="rect">
            <a:avLst/>
          </a:prstGeom>
          <a:noFill/>
          <a:ln w="9525">
            <a:noFill/>
            <a:miter lim="800000"/>
            <a:headEnd/>
            <a:tailEnd/>
          </a:ln>
        </p:spPr>
      </p:pic>
      <p:sp>
        <p:nvSpPr>
          <p:cNvPr id="7" name="TextBox 6"/>
          <p:cNvSpPr txBox="1"/>
          <p:nvPr/>
        </p:nvSpPr>
        <p:spPr>
          <a:xfrm>
            <a:off x="4644008" y="3645024"/>
            <a:ext cx="1890261" cy="369332"/>
          </a:xfrm>
          <a:prstGeom prst="rect">
            <a:avLst/>
          </a:prstGeom>
          <a:noFill/>
        </p:spPr>
        <p:txBody>
          <a:bodyPr wrap="none" rtlCol="0">
            <a:spAutoFit/>
          </a:bodyPr>
          <a:lstStyle/>
          <a:p>
            <a:r>
              <a:rPr lang="en-US" dirty="0" smtClean="0"/>
              <a:t>There is a space</a:t>
            </a:r>
            <a:endParaRPr lang="en-US" dirty="0"/>
          </a:p>
        </p:txBody>
      </p:sp>
      <p:cxnSp>
        <p:nvCxnSpPr>
          <p:cNvPr id="9" name="Straight Arrow Connector 8"/>
          <p:cNvCxnSpPr/>
          <p:nvPr/>
        </p:nvCxnSpPr>
        <p:spPr>
          <a:xfrm>
            <a:off x="2843808" y="3861048"/>
            <a:ext cx="16561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access</a:t>
            </a:r>
            <a:endParaRPr lang="en-US" dirty="0"/>
          </a:p>
        </p:txBody>
      </p:sp>
      <p:sp>
        <p:nvSpPr>
          <p:cNvPr id="3" name="Content Placeholder 2"/>
          <p:cNvSpPr>
            <a:spLocks noGrp="1"/>
          </p:cNvSpPr>
          <p:nvPr>
            <p:ph idx="1"/>
          </p:nvPr>
        </p:nvSpPr>
        <p:spPr>
          <a:xfrm>
            <a:off x="313184" y="1600201"/>
            <a:ext cx="8435280" cy="1252736"/>
          </a:xfrm>
        </p:spPr>
        <p:txBody>
          <a:bodyPr/>
          <a:lstStyle/>
          <a:p>
            <a:r>
              <a:rPr lang="en-US" dirty="0" smtClean="0"/>
              <a:t>String could be used as array of characters. First character is at ZERO.</a:t>
            </a:r>
            <a:endParaRPr lang="en-US"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
        <p:nvSpPr>
          <p:cNvPr id="5" name="Rectangle 4"/>
          <p:cNvSpPr/>
          <p:nvPr/>
        </p:nvSpPr>
        <p:spPr>
          <a:xfrm>
            <a:off x="2051720" y="3356992"/>
            <a:ext cx="6264696" cy="1477328"/>
          </a:xfrm>
          <a:prstGeom prst="rect">
            <a:avLst/>
          </a:prstGeom>
        </p:spPr>
        <p:txBody>
          <a:bodyPr wrap="square">
            <a:spAutoFit/>
          </a:bodyPr>
          <a:lstStyle/>
          <a:p>
            <a:pPr>
              <a:buNone/>
            </a:pPr>
            <a:r>
              <a:rPr lang="en-US" dirty="0" smtClean="0"/>
              <a:t>$</a:t>
            </a:r>
            <a:r>
              <a:rPr lang="en-US" dirty="0" err="1" smtClean="0"/>
              <a:t>str</a:t>
            </a:r>
            <a:r>
              <a:rPr lang="en-US" dirty="0" smtClean="0"/>
              <a:t> = 'This is a test.';</a:t>
            </a:r>
            <a:br>
              <a:rPr lang="en-US" dirty="0" smtClean="0"/>
            </a:br>
            <a:r>
              <a:rPr lang="en-US" dirty="0" smtClean="0"/>
              <a:t>$first = $</a:t>
            </a:r>
            <a:r>
              <a:rPr lang="en-US" dirty="0" err="1" smtClean="0"/>
              <a:t>str</a:t>
            </a:r>
            <a:r>
              <a:rPr lang="en-US" dirty="0" smtClean="0"/>
              <a:t>[</a:t>
            </a:r>
            <a:r>
              <a:rPr lang="en-US" b="1" dirty="0" smtClean="0">
                <a:solidFill>
                  <a:srgbClr val="FF0000"/>
                </a:solidFill>
              </a:rPr>
              <a:t>0</a:t>
            </a:r>
            <a:r>
              <a:rPr lang="en-US" dirty="0" smtClean="0"/>
              <a:t>];			</a:t>
            </a:r>
            <a:r>
              <a:rPr lang="en-US" dirty="0" smtClean="0">
                <a:sym typeface="Wingdings" pitchFamily="2" charset="2"/>
              </a:rPr>
              <a:t> “T”</a:t>
            </a:r>
            <a:r>
              <a:rPr lang="en-US" dirty="0" smtClean="0"/>
              <a:t/>
            </a:r>
            <a:br>
              <a:rPr lang="en-US" dirty="0" smtClean="0"/>
            </a:br>
            <a:r>
              <a:rPr lang="en-US" dirty="0" smtClean="0"/>
              <a:t>$last = $</a:t>
            </a:r>
            <a:r>
              <a:rPr lang="en-US" dirty="0" err="1" smtClean="0"/>
              <a:t>str</a:t>
            </a:r>
            <a:r>
              <a:rPr lang="en-US" dirty="0" smtClean="0"/>
              <a:t>[</a:t>
            </a:r>
            <a:r>
              <a:rPr lang="en-US" b="1" dirty="0" err="1" smtClean="0">
                <a:solidFill>
                  <a:srgbClr val="FF0000"/>
                </a:solidFill>
              </a:rPr>
              <a:t>strlen</a:t>
            </a:r>
            <a:r>
              <a:rPr lang="en-US" b="1" dirty="0" smtClean="0">
                <a:solidFill>
                  <a:srgbClr val="FF0000"/>
                </a:solidFill>
              </a:rPr>
              <a:t>($</a:t>
            </a:r>
            <a:r>
              <a:rPr lang="en-US" b="1" dirty="0" err="1" smtClean="0">
                <a:solidFill>
                  <a:srgbClr val="FF0000"/>
                </a:solidFill>
              </a:rPr>
              <a:t>str</a:t>
            </a:r>
            <a:r>
              <a:rPr lang="en-US" b="1" dirty="0" smtClean="0">
                <a:solidFill>
                  <a:srgbClr val="FF0000"/>
                </a:solidFill>
              </a:rPr>
              <a:t>)</a:t>
            </a:r>
            <a:r>
              <a:rPr lang="en-US" dirty="0" smtClean="0"/>
              <a:t>-1]; 	</a:t>
            </a:r>
            <a:r>
              <a:rPr lang="en-US" dirty="0" smtClean="0">
                <a:sym typeface="Wingdings" pitchFamily="2" charset="2"/>
              </a:rPr>
              <a:t> string length</a:t>
            </a:r>
          </a:p>
          <a:p>
            <a:pPr>
              <a:buNone/>
            </a:pPr>
            <a:endParaRPr lang="en-US" dirty="0" smtClean="0">
              <a:sym typeface="Wingdings" pitchFamily="2" charset="2"/>
            </a:endParaRPr>
          </a:p>
          <a:p>
            <a:pPr>
              <a:buNone/>
            </a:pPr>
            <a:r>
              <a:rPr lang="en-US" dirty="0" smtClean="0"/>
              <a:t>$</a:t>
            </a:r>
            <a:r>
              <a:rPr lang="en-US" dirty="0" err="1" smtClean="0"/>
              <a:t>str</a:t>
            </a:r>
            <a:r>
              <a:rPr lang="en-US" dirty="0" smtClean="0"/>
              <a:t>[</a:t>
            </a:r>
            <a:r>
              <a:rPr lang="en-US" b="1" dirty="0" err="1" smtClean="0">
                <a:solidFill>
                  <a:srgbClr val="FF0000"/>
                </a:solidFill>
              </a:rPr>
              <a:t>strlen</a:t>
            </a:r>
            <a:r>
              <a:rPr lang="en-US" b="1" dirty="0" smtClean="0">
                <a:solidFill>
                  <a:srgbClr val="FF0000"/>
                </a:solidFill>
              </a:rPr>
              <a:t>($</a:t>
            </a:r>
            <a:r>
              <a:rPr lang="en-US" b="1" dirty="0" err="1" smtClean="0">
                <a:solidFill>
                  <a:srgbClr val="FF0000"/>
                </a:solidFill>
              </a:rPr>
              <a:t>str</a:t>
            </a:r>
            <a:r>
              <a:rPr lang="en-US" b="1" dirty="0" smtClean="0">
                <a:solidFill>
                  <a:srgbClr val="FF0000"/>
                </a:solidFill>
              </a:rPr>
              <a:t>)</a:t>
            </a:r>
            <a:r>
              <a:rPr lang="en-US" dirty="0" smtClean="0"/>
              <a:t>-1] = 'e';		</a:t>
            </a:r>
            <a:r>
              <a:rPr lang="en-US" dirty="0" smtClean="0">
                <a:sym typeface="Wingdings" pitchFamily="2" charset="2"/>
              </a:rPr>
              <a:t> modify last char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and operators</a:t>
            </a:r>
            <a:endParaRPr lang="en-US" dirty="0"/>
          </a:p>
        </p:txBody>
      </p:sp>
      <p:sp>
        <p:nvSpPr>
          <p:cNvPr id="3" name="Content Placeholder 2"/>
          <p:cNvSpPr>
            <a:spLocks noGrp="1"/>
          </p:cNvSpPr>
          <p:nvPr>
            <p:ph idx="1"/>
          </p:nvPr>
        </p:nvSpPr>
        <p:spPr>
          <a:xfrm>
            <a:off x="457200" y="1340769"/>
            <a:ext cx="8229600" cy="1656184"/>
          </a:xfrm>
        </p:spPr>
        <p:txBody>
          <a:bodyPr/>
          <a:lstStyle/>
          <a:p>
            <a:r>
              <a:rPr lang="en-US" dirty="0" smtClean="0">
                <a:hlinkClick r:id="rId2"/>
              </a:rPr>
              <a:t>String</a:t>
            </a:r>
            <a:r>
              <a:rPr lang="en-US" dirty="0" smtClean="0"/>
              <a:t>s may be concatenated using the '.' (dot) operator. Note that the '+' (addition) operator will </a:t>
            </a:r>
            <a:r>
              <a:rPr lang="en-US" i="1" dirty="0" smtClean="0"/>
              <a:t>not</a:t>
            </a:r>
            <a:r>
              <a:rPr lang="en-US" dirty="0" smtClean="0"/>
              <a:t> work for this</a:t>
            </a:r>
            <a:r>
              <a:rPr lang="en-US" dirty="0" smtClean="0"/>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graphicFrame>
        <p:nvGraphicFramePr>
          <p:cNvPr id="5" name="Content Placeholder 4"/>
          <p:cNvGraphicFramePr>
            <a:graphicFrameLocks/>
          </p:cNvGraphicFramePr>
          <p:nvPr/>
        </p:nvGraphicFramePr>
        <p:xfrm>
          <a:off x="323528" y="2996952"/>
          <a:ext cx="8712968" cy="3322016"/>
        </p:xfrm>
        <a:graphic>
          <a:graphicData uri="http://schemas.openxmlformats.org/drawingml/2006/table">
            <a:tbl>
              <a:tblPr firstRow="1" bandRow="1">
                <a:tableStyleId>{5C22544A-7EE6-4342-B048-85BDC9FD1C3A}</a:tableStyleId>
              </a:tblPr>
              <a:tblGrid>
                <a:gridCol w="1584176"/>
                <a:gridCol w="3600400"/>
                <a:gridCol w="3528392"/>
              </a:tblGrid>
              <a:tr h="327584">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72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solidFill>
                            <a:schemeClr val="tx1"/>
                          </a:solidFill>
                        </a:rPr>
                        <a:t>strval</a:t>
                      </a:r>
                      <a:r>
                        <a:rPr lang="en-US" sz="1200" b="0" dirty="0" smtClean="0">
                          <a:solidFill>
                            <a:schemeClr val="tx1"/>
                          </a:solidFill>
                        </a:rPr>
                        <a:t>()</a:t>
                      </a:r>
                      <a:endParaRPr lang="en-US" sz="1200" b="0" dirty="0" smtClean="0">
                        <a:solidFill>
                          <a:schemeClr val="tx1"/>
                        </a:solidFill>
                      </a:endParaRPr>
                    </a:p>
                  </a:txBody>
                  <a:tcPr/>
                </a:tc>
                <a:tc>
                  <a:txBody>
                    <a:bodyPr/>
                    <a:lstStyle/>
                    <a:p>
                      <a:r>
                        <a:rPr lang="en-US" sz="1200" b="0" dirty="0" err="1" smtClean="0">
                          <a:solidFill>
                            <a:schemeClr val="tx1"/>
                          </a:solidFill>
                        </a:rPr>
                        <a:t>strval</a:t>
                      </a:r>
                      <a:r>
                        <a:rPr lang="en-US" sz="1200" b="0" dirty="0" smtClean="0">
                          <a:solidFill>
                            <a:schemeClr val="tx1"/>
                          </a:solidFill>
                        </a:rPr>
                        <a:t>($</a:t>
                      </a:r>
                      <a:r>
                        <a:rPr lang="en-US" sz="1200" b="0" dirty="0" err="1" smtClean="0">
                          <a:solidFill>
                            <a:schemeClr val="tx1"/>
                          </a:solidFill>
                        </a:rPr>
                        <a:t>str</a:t>
                      </a:r>
                      <a:r>
                        <a:rPr lang="en-US" sz="1200" b="0" dirty="0" smtClean="0">
                          <a:solidFill>
                            <a:schemeClr val="tx1"/>
                          </a:solidFill>
                        </a:rPr>
                        <a:t>)</a:t>
                      </a:r>
                      <a:endParaRPr lang="en-US" sz="1200" b="0" dirty="0">
                        <a:solidFill>
                          <a:schemeClr val="tx1"/>
                        </a:solidFill>
                      </a:endParaRPr>
                    </a:p>
                  </a:txBody>
                  <a:tcPr/>
                </a:tc>
                <a:tc>
                  <a:txBody>
                    <a:bodyPr/>
                    <a:lstStyle/>
                    <a:p>
                      <a:r>
                        <a:rPr lang="en-US" sz="1200" b="0" dirty="0" smtClean="0">
                          <a:solidFill>
                            <a:schemeClr val="tx1"/>
                          </a:solidFill>
                        </a:rPr>
                        <a:t>convert variable</a:t>
                      </a:r>
                      <a:r>
                        <a:rPr lang="en-US" sz="1200" b="0" baseline="0" dirty="0" smtClean="0">
                          <a:solidFill>
                            <a:schemeClr val="tx1"/>
                          </a:solidFill>
                        </a:rPr>
                        <a:t> to string</a:t>
                      </a:r>
                    </a:p>
                    <a:p>
                      <a:r>
                        <a:rPr lang="en-US" sz="1200" b="0" baseline="0" dirty="0" smtClean="0">
                          <a:solidFill>
                            <a:schemeClr val="tx1"/>
                          </a:solidFill>
                        </a:rPr>
                        <a:t>Boolean TRUE will be “1”</a:t>
                      </a:r>
                    </a:p>
                    <a:p>
                      <a:r>
                        <a:rPr lang="en-US" sz="1200" b="0" baseline="0" dirty="0" smtClean="0">
                          <a:solidFill>
                            <a:schemeClr val="tx1"/>
                          </a:solidFill>
                        </a:rPr>
                        <a:t>Boolean FALSE will be “” (empty)</a:t>
                      </a:r>
                    </a:p>
                    <a:p>
                      <a:r>
                        <a:rPr lang="en-US" sz="1200" b="0" baseline="0" dirty="0" smtClean="0">
                          <a:solidFill>
                            <a:schemeClr val="tx1"/>
                          </a:solidFill>
                        </a:rPr>
                        <a:t>NULL will be “” (empty)</a:t>
                      </a:r>
                      <a:endParaRPr lang="en-US" sz="1200" b="0" dirty="0">
                        <a:solidFill>
                          <a:schemeClr val="tx1"/>
                        </a:solidFill>
                      </a:endParaRPr>
                    </a:p>
                  </a:txBody>
                  <a:tcPr/>
                </a:tc>
              </a:tr>
              <a:tr h="327584">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"10.5";</a:t>
                      </a:r>
                      <a:endParaRPr lang="en-US" sz="1200" b="0" dirty="0">
                        <a:solidFill>
                          <a:schemeClr val="tx1"/>
                        </a:solidFill>
                      </a:endParaRPr>
                    </a:p>
                  </a:txBody>
                  <a:tcPr/>
                </a:tc>
                <a:tc>
                  <a:txBody>
                    <a:bodyPr/>
                    <a:lstStyle/>
                    <a:p>
                      <a:r>
                        <a:rPr lang="en-US" sz="1200" b="0" dirty="0" smtClean="0">
                          <a:solidFill>
                            <a:schemeClr val="tx1"/>
                          </a:solidFill>
                        </a:rPr>
                        <a:t>$</a:t>
                      </a:r>
                      <a:r>
                        <a:rPr lang="en-US" sz="1200" b="0" dirty="0" err="1" smtClean="0">
                          <a:solidFill>
                            <a:schemeClr val="tx1"/>
                          </a:solidFill>
                        </a:rPr>
                        <a:t>foo</a:t>
                      </a:r>
                      <a:r>
                        <a:rPr lang="en-US" sz="1200" b="0" dirty="0" smtClean="0">
                          <a:solidFill>
                            <a:schemeClr val="tx1"/>
                          </a:solidFill>
                        </a:rPr>
                        <a:t> is float, because we has “.” in string</a:t>
                      </a:r>
                      <a:endParaRPr lang="en-US" sz="1200" b="0" dirty="0">
                        <a:solidFill>
                          <a:schemeClr val="tx1"/>
                        </a:solidFill>
                      </a:endParaRPr>
                    </a:p>
                  </a:txBody>
                  <a:tcPr/>
                </a:tc>
              </a:tr>
              <a:tr h="403871">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"bob3"; </a:t>
                      </a:r>
                      <a:endParaRPr lang="en-US" sz="1200" dirty="0">
                        <a:solidFill>
                          <a:schemeClr val="tx1"/>
                        </a:solidFill>
                      </a:endParaRPr>
                    </a:p>
                  </a:txBody>
                  <a:tcPr/>
                </a:tc>
                <a:tc>
                  <a:txBody>
                    <a:bodyPr/>
                    <a:lstStyle/>
                    <a:p>
                      <a:r>
                        <a:rPr lang="en-US" sz="1200" dirty="0" smtClean="0">
                          <a:solidFill>
                            <a:schemeClr val="tx1"/>
                          </a:solidFill>
                        </a:rPr>
                        <a:t>$</a:t>
                      </a:r>
                      <a:r>
                        <a:rPr lang="en-US" sz="1200" dirty="0" err="1" smtClean="0">
                          <a:solidFill>
                            <a:schemeClr val="tx1"/>
                          </a:solidFill>
                        </a:rPr>
                        <a:t>foo</a:t>
                      </a:r>
                      <a:r>
                        <a:rPr lang="en-US" sz="1200" dirty="0" smtClean="0">
                          <a:solidFill>
                            <a:schemeClr val="tx1"/>
                          </a:solidFill>
                        </a:rPr>
                        <a:t> is integer, because string could NOT be converted</a:t>
                      </a:r>
                      <a:endParaRPr lang="en-US" sz="1200" dirty="0">
                        <a:solidFill>
                          <a:schemeClr val="tx1"/>
                        </a:solidFill>
                      </a:endParaRPr>
                    </a:p>
                  </a:txBody>
                  <a:tcPr/>
                </a:tc>
              </a:tr>
              <a:tr h="327584">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"10 Small Pigs";</a:t>
                      </a:r>
                      <a:endParaRPr lang="en-US" sz="1200" dirty="0">
                        <a:solidFill>
                          <a:schemeClr val="tx1"/>
                        </a:solidFill>
                      </a:endParaRPr>
                    </a:p>
                  </a:txBody>
                  <a:tcPr/>
                </a:tc>
                <a:tc>
                  <a:txBody>
                    <a:bodyPr/>
                    <a:lstStyle/>
                    <a:p>
                      <a:r>
                        <a:rPr lang="en-US" sz="1200" dirty="0" smtClean="0">
                          <a:solidFill>
                            <a:schemeClr val="tx1"/>
                          </a:solidFill>
                        </a:rPr>
                        <a:t>$</a:t>
                      </a:r>
                      <a:r>
                        <a:rPr lang="en-US" sz="1200" dirty="0" err="1" smtClean="0">
                          <a:solidFill>
                            <a:schemeClr val="tx1"/>
                          </a:solidFill>
                        </a:rPr>
                        <a:t>foo</a:t>
                      </a:r>
                      <a:r>
                        <a:rPr lang="en-US" sz="1200" dirty="0" smtClean="0">
                          <a:solidFill>
                            <a:schemeClr val="tx1"/>
                          </a:solidFill>
                        </a:rPr>
                        <a:t> is 11, “Small Pigs” was skipped</a:t>
                      </a:r>
                      <a:endParaRPr lang="en-US" sz="1200" dirty="0">
                        <a:solidFill>
                          <a:schemeClr val="tx1"/>
                        </a:solidFill>
                      </a:endParaRPr>
                    </a:p>
                  </a:txBody>
                  <a:tcPr/>
                </a:tc>
              </a:tr>
              <a:tr h="327584">
                <a:tc>
                  <a:txBody>
                    <a:bodyPr/>
                    <a:lstStyle/>
                    <a:p>
                      <a:r>
                        <a:rPr lang="en-US" sz="1200" dirty="0" err="1" smtClean="0">
                          <a:solidFill>
                            <a:schemeClr val="tx1"/>
                          </a:solidFill>
                        </a:rPr>
                        <a:t>strlen</a:t>
                      </a:r>
                      <a:r>
                        <a:rPr lang="en-US" sz="1200" dirty="0" smtClean="0">
                          <a:solidFill>
                            <a:schemeClr val="tx1"/>
                          </a:solidFill>
                        </a:rPr>
                        <a:t>()</a:t>
                      </a:r>
                      <a:endParaRPr lang="en-US" sz="1200" dirty="0">
                        <a:solidFill>
                          <a:schemeClr val="tx1"/>
                        </a:solidFill>
                      </a:endParaRPr>
                    </a:p>
                  </a:txBody>
                  <a:tcPr/>
                </a:tc>
                <a:tc>
                  <a:txBody>
                    <a:bodyPr/>
                    <a:lstStyle/>
                    <a:p>
                      <a:r>
                        <a:rPr lang="en-US" sz="1200" dirty="0" err="1" smtClean="0">
                          <a:solidFill>
                            <a:schemeClr val="tx1"/>
                          </a:solidFill>
                        </a:rPr>
                        <a:t>strlen</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endParaRPr lang="en-US" sz="1200" dirty="0">
                        <a:solidFill>
                          <a:schemeClr val="tx1"/>
                        </a:solidFill>
                      </a:endParaRPr>
                    </a:p>
                  </a:txBody>
                  <a:tcPr/>
                </a:tc>
                <a:tc>
                  <a:txBody>
                    <a:bodyPr/>
                    <a:lstStyle/>
                    <a:p>
                      <a:r>
                        <a:rPr lang="en-US" sz="1200" dirty="0" smtClean="0">
                          <a:solidFill>
                            <a:schemeClr val="tx1"/>
                          </a:solidFill>
                        </a:rPr>
                        <a:t>string length</a:t>
                      </a:r>
                      <a:endParaRPr lang="en-US" sz="1200" dirty="0">
                        <a:solidFill>
                          <a:schemeClr val="tx1"/>
                        </a:solidFill>
                      </a:endParaRPr>
                    </a:p>
                  </a:txBody>
                  <a:tcPr/>
                </a:tc>
              </a:tr>
              <a:tr h="327584">
                <a:tc>
                  <a:txBody>
                    <a:bodyPr/>
                    <a:lstStyle/>
                    <a:p>
                      <a:r>
                        <a:rPr lang="en-US" sz="1200" dirty="0" err="1" smtClean="0">
                          <a:solidFill>
                            <a:schemeClr val="tx1"/>
                          </a:solidFill>
                        </a:rPr>
                        <a:t>var_dump</a:t>
                      </a:r>
                      <a:endParaRPr lang="en-US" sz="1200" dirty="0">
                        <a:solidFill>
                          <a:schemeClr val="tx1"/>
                        </a:solidFill>
                      </a:endParaRPr>
                    </a:p>
                  </a:txBody>
                  <a:tcPr/>
                </a:tc>
                <a:tc>
                  <a:txBody>
                    <a:bodyPr/>
                    <a:lstStyle/>
                    <a:p>
                      <a:r>
                        <a:rPr lang="en-US" sz="1200" dirty="0" err="1" smtClean="0">
                          <a:solidFill>
                            <a:schemeClr val="tx1"/>
                          </a:solidFill>
                        </a:rPr>
                        <a:t>var_dump</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endParaRPr lang="en-US" sz="1200" dirty="0">
                        <a:solidFill>
                          <a:schemeClr val="tx1"/>
                        </a:solidFill>
                      </a:endParaRPr>
                    </a:p>
                  </a:txBody>
                  <a:tcPr/>
                </a:tc>
                <a:tc>
                  <a:txBody>
                    <a:bodyPr/>
                    <a:lstStyle/>
                    <a:p>
                      <a:r>
                        <a:rPr lang="en-US" sz="1200" dirty="0" smtClean="0">
                          <a:solidFill>
                            <a:schemeClr val="tx1"/>
                          </a:solidFill>
                        </a:rPr>
                        <a:t>print out a string</a:t>
                      </a:r>
                      <a:endParaRPr lang="en-US" sz="1200" dirty="0" smtClean="0">
                        <a:solidFill>
                          <a:schemeClr val="tx1"/>
                        </a:solidFill>
                      </a:endParaRPr>
                    </a:p>
                  </a:txBody>
                  <a:tcPr/>
                </a:tc>
              </a:tr>
              <a:tr h="327584">
                <a:tc>
                  <a:txBody>
                    <a:bodyPr/>
                    <a:lstStyle/>
                    <a:p>
                      <a:r>
                        <a:rPr lang="en-US" sz="1200" dirty="0" err="1" smtClean="0">
                          <a:solidFill>
                            <a:schemeClr val="tx1"/>
                          </a:solidFill>
                        </a:rPr>
                        <a:t>print_r</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tx1"/>
                          </a:solidFill>
                        </a:rPr>
                        <a:t>print_r</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endParaRPr lang="en-US" sz="1200" dirty="0" smtClean="0">
                        <a:solidFill>
                          <a:schemeClr val="tx1"/>
                        </a:solidFill>
                      </a:endParaRPr>
                    </a:p>
                  </a:txBody>
                  <a:tcPr/>
                </a:tc>
                <a:tc>
                  <a:txBody>
                    <a:bodyPr/>
                    <a:lstStyle/>
                    <a:p>
                      <a:r>
                        <a:rPr lang="en-US" sz="1200" dirty="0" smtClean="0">
                          <a:solidFill>
                            <a:schemeClr val="tx1"/>
                          </a:solidFill>
                        </a:rPr>
                        <a:t>print out a string</a:t>
                      </a:r>
                      <a:endParaRPr lang="en-US" sz="1200" dirty="0">
                        <a:solidFill>
                          <a:schemeClr val="tx1"/>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&amp; regular expression</a:t>
            </a:r>
            <a:endParaRPr lang="en-US" dirty="0"/>
          </a:p>
        </p:txBody>
      </p:sp>
      <p:sp>
        <p:nvSpPr>
          <p:cNvPr id="3" name="Content Placeholder 2"/>
          <p:cNvSpPr>
            <a:spLocks noGrp="1"/>
          </p:cNvSpPr>
          <p:nvPr>
            <p:ph idx="1"/>
          </p:nvPr>
        </p:nvSpPr>
        <p:spPr>
          <a:xfrm>
            <a:off x="457200" y="1412776"/>
            <a:ext cx="8229600" cy="4525963"/>
          </a:xfrm>
        </p:spPr>
        <p:txBody>
          <a:bodyPr/>
          <a:lstStyle/>
          <a:p>
            <a:r>
              <a:rPr lang="en-US" dirty="0" smtClean="0"/>
              <a:t>PHP supports </a:t>
            </a:r>
            <a:r>
              <a:rPr lang="en-US" dirty="0" smtClean="0">
                <a:hlinkClick r:id="rId2"/>
              </a:rPr>
              <a:t>Perl-compatible regular expression </a:t>
            </a:r>
            <a:r>
              <a:rPr lang="en-US" dirty="0" smtClean="0">
                <a:hlinkClick r:id="rId2"/>
              </a:rPr>
              <a:t>functions</a:t>
            </a:r>
            <a:endParaRPr lang="en-US" dirty="0" smtClean="0"/>
          </a:p>
          <a:p>
            <a:endParaRPr lang="en-US" dirty="0" smtClean="0"/>
          </a:p>
          <a:p>
            <a:r>
              <a:rPr lang="en-US" b="1" dirty="0" smtClean="0"/>
              <a:t>PERL</a:t>
            </a:r>
            <a:r>
              <a:rPr lang="en-US" dirty="0" smtClean="0"/>
              <a:t> is a programming language that super powerful in regular expression. Understanding this regular expression of Perl, we could re-use the knowledge in many kinds of </a:t>
            </a:r>
            <a:r>
              <a:rPr lang="en-US" dirty="0" err="1" smtClean="0"/>
              <a:t>programing</a:t>
            </a:r>
            <a:r>
              <a:rPr lang="en-US" dirty="0" smtClean="0"/>
              <a:t> such as PHP, Ruby,…</a:t>
            </a:r>
          </a:p>
          <a:p>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BRACKETS [ ]</a:t>
            </a:r>
          </a:p>
        </p:txBody>
      </p:sp>
      <p:sp>
        <p:nvSpPr>
          <p:cNvPr id="7171" name="Rectangle 3"/>
          <p:cNvSpPr>
            <a:spLocks noGrp="1" noChangeArrowheads="1"/>
          </p:cNvSpPr>
          <p:nvPr>
            <p:ph type="body" idx="1"/>
          </p:nvPr>
        </p:nvSpPr>
        <p:spPr/>
        <p:txBody>
          <a:bodyPr/>
          <a:lstStyle/>
          <a:p>
            <a:pPr>
              <a:lnSpc>
                <a:spcPct val="90000"/>
              </a:lnSpc>
              <a:buNone/>
            </a:pPr>
            <a:r>
              <a:rPr lang="en-US" dirty="0"/>
              <a:t>Shows the range of search from the </a:t>
            </a:r>
            <a:r>
              <a:rPr lang="en-US" dirty="0" smtClean="0"/>
              <a:t>string</a:t>
            </a:r>
          </a:p>
          <a:p>
            <a:pPr>
              <a:lnSpc>
                <a:spcPct val="90000"/>
              </a:lnSpc>
            </a:pPr>
            <a:endParaRPr lang="en-US" sz="2400" dirty="0"/>
          </a:p>
          <a:p>
            <a:pPr>
              <a:lnSpc>
                <a:spcPct val="90000"/>
              </a:lnSpc>
              <a:buNone/>
            </a:pPr>
            <a:r>
              <a:rPr lang="en-US" sz="2400" dirty="0"/>
              <a:t> [0-9] </a:t>
            </a:r>
            <a:r>
              <a:rPr lang="en-US" sz="2400" dirty="0" smtClean="0"/>
              <a:t>		any </a:t>
            </a:r>
            <a:r>
              <a:rPr lang="en-US" sz="2400" dirty="0"/>
              <a:t>decimal digit from 0 through 9.</a:t>
            </a:r>
          </a:p>
          <a:p>
            <a:pPr>
              <a:lnSpc>
                <a:spcPct val="90000"/>
              </a:lnSpc>
              <a:buNone/>
            </a:pPr>
            <a:r>
              <a:rPr lang="en-US" sz="2400" dirty="0"/>
              <a:t> [a-z] </a:t>
            </a:r>
            <a:r>
              <a:rPr lang="en-US" sz="2400" dirty="0" smtClean="0"/>
              <a:t>		from </a:t>
            </a:r>
            <a:r>
              <a:rPr lang="en-US" sz="2400" dirty="0"/>
              <a:t>lowercase a through lowercase z.</a:t>
            </a:r>
          </a:p>
          <a:p>
            <a:pPr>
              <a:lnSpc>
                <a:spcPct val="90000"/>
              </a:lnSpc>
              <a:buNone/>
            </a:pPr>
            <a:r>
              <a:rPr lang="en-US" sz="2400" dirty="0"/>
              <a:t> [A-Z] </a:t>
            </a:r>
            <a:r>
              <a:rPr lang="en-US" sz="2400" dirty="0" smtClean="0"/>
              <a:t>		from </a:t>
            </a:r>
            <a:r>
              <a:rPr lang="en-US" sz="2400" dirty="0"/>
              <a:t>uppercase A through uppercase Z.</a:t>
            </a:r>
          </a:p>
          <a:p>
            <a:pPr>
              <a:lnSpc>
                <a:spcPct val="90000"/>
              </a:lnSpc>
              <a:buNone/>
            </a:pPr>
            <a:r>
              <a:rPr lang="en-US" sz="2400" dirty="0"/>
              <a:t> [A-</a:t>
            </a:r>
            <a:r>
              <a:rPr lang="en-US" sz="2400" dirty="0" err="1"/>
              <a:t>Za</a:t>
            </a:r>
            <a:r>
              <a:rPr lang="en-US" sz="2400" dirty="0"/>
              <a:t>-z] </a:t>
            </a:r>
            <a:r>
              <a:rPr lang="en-US" sz="2400" dirty="0" smtClean="0"/>
              <a:t>	uppercase </a:t>
            </a:r>
            <a:r>
              <a:rPr lang="en-US" sz="2400" dirty="0"/>
              <a:t>A through lowercase z.</a:t>
            </a:r>
          </a:p>
          <a:p>
            <a:pPr>
              <a:lnSpc>
                <a:spcPct val="90000"/>
              </a:lnSpc>
              <a:buFontTx/>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Quantifiers</a:t>
            </a:r>
          </a:p>
        </p:txBody>
      </p:sp>
      <p:sp>
        <p:nvSpPr>
          <p:cNvPr id="8195" name="Rectangle 3"/>
          <p:cNvSpPr>
            <a:spLocks noGrp="1" noChangeArrowheads="1"/>
          </p:cNvSpPr>
          <p:nvPr>
            <p:ph type="body" idx="1"/>
          </p:nvPr>
        </p:nvSpPr>
        <p:spPr>
          <a:xfrm>
            <a:off x="228600" y="1600200"/>
            <a:ext cx="8458200" cy="4525963"/>
          </a:xfrm>
        </p:spPr>
        <p:txBody>
          <a:bodyPr/>
          <a:lstStyle/>
          <a:p>
            <a:pPr>
              <a:buFontTx/>
              <a:buNone/>
            </a:pPr>
            <a:r>
              <a:rPr lang="en-US" sz="2800" dirty="0" smtClean="0"/>
              <a:t>+			at least 1 character</a:t>
            </a:r>
          </a:p>
          <a:p>
            <a:pPr>
              <a:buFontTx/>
              <a:buNone/>
            </a:pPr>
            <a:r>
              <a:rPr lang="en-US" sz="2800" dirty="0" smtClean="0"/>
              <a:t>*			0 or more characters   </a:t>
            </a:r>
          </a:p>
          <a:p>
            <a:pPr>
              <a:buFontTx/>
              <a:buNone/>
            </a:pPr>
            <a:r>
              <a:rPr lang="en-US" sz="2800" dirty="0" smtClean="0"/>
              <a:t>?			any character</a:t>
            </a:r>
          </a:p>
          <a:p>
            <a:pPr>
              <a:buFontTx/>
              <a:buNone/>
            </a:pPr>
            <a:r>
              <a:rPr lang="en-US" sz="2800" dirty="0" smtClean="0"/>
              <a:t>{1,2}		occurrence 1 or twice</a:t>
            </a:r>
            <a:endParaRPr lang="en-US" sz="2800" dirty="0" smtClean="0"/>
          </a:p>
          <a:p>
            <a:pPr>
              <a:buFontTx/>
              <a:buNone/>
            </a:pPr>
            <a:r>
              <a:rPr lang="en-US" sz="2800" dirty="0" smtClean="0"/>
              <a:t>$			last character</a:t>
            </a:r>
          </a:p>
          <a:p>
            <a:pPr>
              <a:buFontTx/>
              <a:buNone/>
            </a:pPr>
            <a:r>
              <a:rPr lang="en-US" sz="2800" dirty="0" smtClean="0"/>
              <a:t>^			first character or NOT(used in bracket)</a:t>
            </a:r>
            <a:endParaRPr lang="en-US" sz="2800" dirty="0"/>
          </a:p>
          <a:p>
            <a:pPr>
              <a:buFontTx/>
              <a:buNone/>
            </a:pPr>
            <a:endParaRPr lang="en-US" sz="2800" dirty="0"/>
          </a:p>
        </p:txBody>
      </p:sp>
      <p:sp>
        <p:nvSpPr>
          <p:cNvPr id="4" name="TextBox 3"/>
          <p:cNvSpPr txBox="1"/>
          <p:nvPr/>
        </p:nvSpPr>
        <p:spPr>
          <a:xfrm>
            <a:off x="6516216" y="5877272"/>
            <a:ext cx="2480166" cy="369332"/>
          </a:xfrm>
          <a:prstGeom prst="rect">
            <a:avLst/>
          </a:prstGeom>
          <a:noFill/>
        </p:spPr>
        <p:txBody>
          <a:bodyPr wrap="none" rtlCol="0">
            <a:spAutoFit/>
          </a:bodyPr>
          <a:lstStyle/>
          <a:p>
            <a:r>
              <a:rPr lang="en-US" dirty="0" smtClean="0"/>
              <a:t>Example in next slides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28600" y="1668760"/>
            <a:ext cx="8458200" cy="4208512"/>
          </a:xfrm>
        </p:spPr>
        <p:txBody>
          <a:bodyPr/>
          <a:lstStyle/>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at least one </a:t>
            </a:r>
            <a:r>
              <a:rPr lang="en-US" sz="1800" dirty="0"/>
              <a:t>p.</a:t>
            </a:r>
          </a:p>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zero or more </a:t>
            </a:r>
            <a:r>
              <a:rPr lang="en-US" sz="1800" dirty="0" err="1"/>
              <a:t>p’s</a:t>
            </a:r>
            <a:r>
              <a:rPr lang="en-US" sz="1800" dirty="0"/>
              <a:t>.</a:t>
            </a:r>
          </a:p>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zero or one </a:t>
            </a:r>
            <a:r>
              <a:rPr lang="en-US" sz="1800" dirty="0"/>
              <a:t>p.</a:t>
            </a:r>
          </a:p>
          <a:p>
            <a:pPr>
              <a:lnSpc>
                <a:spcPct val="90000"/>
              </a:lnSpc>
              <a:buNone/>
            </a:pPr>
            <a:r>
              <a:rPr lang="en-US" sz="1800" dirty="0" smtClean="0"/>
              <a:t>p{2</a:t>
            </a:r>
            <a:r>
              <a:rPr lang="en-US" sz="1800" dirty="0"/>
              <a:t>} </a:t>
            </a:r>
            <a:r>
              <a:rPr lang="en-US" sz="1800" dirty="0" smtClean="0"/>
              <a:t>		matches </a:t>
            </a:r>
            <a:r>
              <a:rPr lang="en-US" sz="1800" dirty="0"/>
              <a:t>any string containing a sequence of </a:t>
            </a:r>
            <a:r>
              <a:rPr lang="en-US" sz="1800" b="1" dirty="0"/>
              <a:t>two </a:t>
            </a:r>
            <a:r>
              <a:rPr lang="en-US" sz="1800" b="1" dirty="0" err="1"/>
              <a:t>p</a:t>
            </a:r>
            <a:r>
              <a:rPr lang="en-US" sz="1800" dirty="0" err="1"/>
              <a:t>’s</a:t>
            </a:r>
            <a:r>
              <a:rPr lang="en-US" sz="1800" dirty="0"/>
              <a:t>.</a:t>
            </a:r>
          </a:p>
          <a:p>
            <a:pPr>
              <a:lnSpc>
                <a:spcPct val="90000"/>
              </a:lnSpc>
              <a:buNone/>
            </a:pPr>
            <a:r>
              <a:rPr lang="en-US" sz="1800" dirty="0" smtClean="0"/>
              <a:t>p{2,3</a:t>
            </a:r>
            <a:r>
              <a:rPr lang="en-US" sz="1800" dirty="0"/>
              <a:t>} </a:t>
            </a:r>
            <a:r>
              <a:rPr lang="en-US" sz="1800" dirty="0" smtClean="0"/>
              <a:t>		matches </a:t>
            </a:r>
            <a:r>
              <a:rPr lang="en-US" sz="1800" dirty="0"/>
              <a:t>any string containing a sequence of </a:t>
            </a:r>
            <a:r>
              <a:rPr lang="en-US" sz="1800" b="1" dirty="0"/>
              <a:t>two or three </a:t>
            </a:r>
            <a:r>
              <a:rPr lang="en-US" sz="1800" b="1" dirty="0" err="1"/>
              <a:t>p</a:t>
            </a:r>
            <a:r>
              <a:rPr lang="en-US" sz="1800" dirty="0" err="1"/>
              <a:t>’s</a:t>
            </a:r>
            <a:r>
              <a:rPr lang="en-US" sz="1800" dirty="0"/>
              <a:t>.</a:t>
            </a:r>
          </a:p>
          <a:p>
            <a:pPr>
              <a:lnSpc>
                <a:spcPct val="90000"/>
              </a:lnSpc>
              <a:buNone/>
            </a:pPr>
            <a:r>
              <a:rPr lang="en-US" sz="1800" dirty="0" smtClean="0"/>
              <a:t>p{2</a:t>
            </a:r>
            <a:r>
              <a:rPr lang="en-US" sz="1800" dirty="0"/>
              <a:t>,} </a:t>
            </a:r>
            <a:r>
              <a:rPr lang="en-US" sz="1800" dirty="0" smtClean="0"/>
              <a:t>		matches </a:t>
            </a:r>
            <a:r>
              <a:rPr lang="en-US" sz="1800" dirty="0"/>
              <a:t>any string containing a sequence of </a:t>
            </a:r>
            <a:r>
              <a:rPr lang="en-US" sz="1800" b="1" dirty="0"/>
              <a:t>at least two </a:t>
            </a:r>
            <a:r>
              <a:rPr lang="en-US" sz="1800" b="1" dirty="0" err="1"/>
              <a:t>p</a:t>
            </a:r>
            <a:r>
              <a:rPr lang="en-US" sz="1800" dirty="0" err="1"/>
              <a:t>’s</a:t>
            </a:r>
            <a:r>
              <a:rPr lang="en-US" sz="1800" dirty="0"/>
              <a:t>.</a:t>
            </a:r>
          </a:p>
          <a:p>
            <a:pPr>
              <a:lnSpc>
                <a:spcPct val="90000"/>
              </a:lnSpc>
              <a:buNone/>
            </a:pPr>
            <a:r>
              <a:rPr lang="en-US" sz="1800" dirty="0" smtClean="0"/>
              <a:t>p</a:t>
            </a:r>
            <a:r>
              <a:rPr lang="en-US" sz="1800" dirty="0"/>
              <a:t>$ </a:t>
            </a:r>
            <a:r>
              <a:rPr lang="en-US" sz="1800" dirty="0" smtClean="0"/>
              <a:t>			matches </a:t>
            </a:r>
            <a:r>
              <a:rPr lang="en-US" sz="1800" dirty="0"/>
              <a:t>any string with </a:t>
            </a:r>
            <a:r>
              <a:rPr lang="en-US" sz="1800" b="1" dirty="0"/>
              <a:t>p at the end </a:t>
            </a:r>
            <a:r>
              <a:rPr lang="en-US" sz="1800" dirty="0"/>
              <a:t>of it.</a:t>
            </a:r>
          </a:p>
          <a:p>
            <a:pPr>
              <a:lnSpc>
                <a:spcPct val="90000"/>
              </a:lnSpc>
              <a:buNone/>
            </a:pPr>
            <a:r>
              <a:rPr lang="en-US" sz="1800" dirty="0" smtClean="0"/>
              <a:t>^</a:t>
            </a:r>
            <a:r>
              <a:rPr lang="en-US" sz="1800" dirty="0"/>
              <a:t>p </a:t>
            </a:r>
            <a:r>
              <a:rPr lang="en-US" sz="1800" dirty="0" smtClean="0"/>
              <a:t>			matches </a:t>
            </a:r>
            <a:r>
              <a:rPr lang="en-US" sz="1800" dirty="0"/>
              <a:t>any string with </a:t>
            </a:r>
            <a:r>
              <a:rPr lang="en-US" sz="1800" b="1" dirty="0"/>
              <a:t>p at the beginning </a:t>
            </a:r>
            <a:r>
              <a:rPr lang="en-US" sz="1800" dirty="0"/>
              <a:t>of it.</a:t>
            </a:r>
          </a:p>
          <a:p>
            <a:pPr>
              <a:lnSpc>
                <a:spcPct val="90000"/>
              </a:lnSpc>
              <a:buNone/>
            </a:pPr>
            <a:r>
              <a:rPr lang="en-US" sz="1800" dirty="0" smtClean="0"/>
              <a:t>[^</a:t>
            </a:r>
            <a:r>
              <a:rPr lang="en-US" sz="1800" dirty="0"/>
              <a:t>a-</a:t>
            </a:r>
            <a:r>
              <a:rPr lang="en-US" sz="1800" dirty="0" err="1"/>
              <a:t>zA</a:t>
            </a:r>
            <a:r>
              <a:rPr lang="en-US" sz="1800" dirty="0"/>
              <a:t>-Z] </a:t>
            </a:r>
            <a:r>
              <a:rPr lang="en-US" sz="1800" dirty="0" smtClean="0"/>
              <a:t>	</a:t>
            </a:r>
            <a:r>
              <a:rPr lang="en-US" sz="1800" b="1" i="1" dirty="0" smtClean="0"/>
              <a:t>not </a:t>
            </a:r>
            <a:r>
              <a:rPr lang="en-US" sz="1800" b="1" dirty="0"/>
              <a:t>containing </a:t>
            </a:r>
            <a:r>
              <a:rPr lang="en-US" sz="1800" dirty="0" smtClean="0"/>
              <a:t>ranging from </a:t>
            </a:r>
            <a:r>
              <a:rPr lang="en-US" sz="1800" dirty="0"/>
              <a:t>a through z and A through Z.</a:t>
            </a:r>
          </a:p>
          <a:p>
            <a:pPr>
              <a:lnSpc>
                <a:spcPct val="90000"/>
              </a:lnSpc>
              <a:buNone/>
            </a:pPr>
            <a:r>
              <a:rPr lang="en-US" sz="1800" dirty="0" err="1" smtClean="0"/>
              <a:t>p.p</a:t>
            </a:r>
            <a:r>
              <a:rPr lang="en-US" sz="1800" dirty="0" smtClean="0"/>
              <a:t> 		containing </a:t>
            </a:r>
            <a:r>
              <a:rPr lang="en-US" sz="1800" dirty="0"/>
              <a:t>p, followed by any character, </a:t>
            </a:r>
            <a:r>
              <a:rPr lang="en-US" sz="1800" dirty="0" smtClean="0"/>
              <a:t>followed </a:t>
            </a:r>
            <a:r>
              <a:rPr lang="en-US" sz="1800" dirty="0"/>
              <a:t>by another p</a:t>
            </a:r>
            <a:r>
              <a:rPr lang="en-US" sz="1800" dirty="0" smtClean="0"/>
              <a:t>.</a:t>
            </a:r>
          </a:p>
          <a:p>
            <a:pPr>
              <a:buFontTx/>
              <a:buNone/>
            </a:pPr>
            <a:r>
              <a:rPr lang="en-US" sz="1800" dirty="0" smtClean="0"/>
              <a:t>^.{2}$ 		matches any string containing </a:t>
            </a:r>
            <a:r>
              <a:rPr lang="en-US" sz="1800" i="1" dirty="0" smtClean="0"/>
              <a:t>exactly </a:t>
            </a:r>
            <a:r>
              <a:rPr lang="en-US" sz="1800" dirty="0" smtClean="0"/>
              <a:t>two characters.</a:t>
            </a:r>
          </a:p>
          <a:p>
            <a:pPr>
              <a:buFontTx/>
              <a:buNone/>
            </a:pPr>
            <a:r>
              <a:rPr lang="en-US" sz="1800" dirty="0" smtClean="0"/>
              <a:t>&lt;b&gt;(.*)&lt;/b&gt; 	any string enclosed within &lt;b&gt; and &lt;/b&gt;</a:t>
            </a:r>
          </a:p>
          <a:p>
            <a:pPr>
              <a:buFontTx/>
              <a:buNone/>
            </a:pPr>
            <a:r>
              <a:rPr lang="en-US" sz="1800" dirty="0" smtClean="0"/>
              <a:t>p(hp)* 		p, followed by zero or more “hp”</a:t>
            </a:r>
          </a:p>
          <a:p>
            <a:pPr>
              <a:buFontTx/>
              <a:buNone/>
            </a:pPr>
            <a:endParaRPr lang="en-US" sz="1800" dirty="0" smtClean="0"/>
          </a:p>
          <a:p>
            <a:pPr>
              <a:lnSpc>
                <a:spcPct val="90000"/>
              </a:lnSpc>
              <a:buNone/>
            </a:pPr>
            <a:endParaRPr lang="en-US" sz="1800" dirty="0"/>
          </a:p>
        </p:txBody>
      </p:sp>
      <p:sp>
        <p:nvSpPr>
          <p:cNvPr id="3" name="Rectangle 2"/>
          <p:cNvSpPr>
            <a:spLocks noGrp="1" noChangeArrowheads="1"/>
          </p:cNvSpPr>
          <p:nvPr>
            <p:ph type="title"/>
          </p:nvPr>
        </p:nvSpPr>
        <p:spPr>
          <a:xfrm>
            <a:off x="457200" y="274638"/>
            <a:ext cx="8229600" cy="1143000"/>
          </a:xfrm>
        </p:spPr>
        <p:txBody>
          <a:bodyPr/>
          <a:lstStyle/>
          <a:p>
            <a:r>
              <a:rPr lang="en-US" dirty="0" smtClean="0"/>
              <a:t>Quantifiers’ example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dirty="0" smtClean="0"/>
              <a:t>Predefined Characters</a:t>
            </a:r>
            <a:endParaRPr lang="en-US" dirty="0"/>
          </a:p>
        </p:txBody>
      </p:sp>
      <p:graphicFrame>
        <p:nvGraphicFramePr>
          <p:cNvPr id="5" name="Content Placeholder 4"/>
          <p:cNvGraphicFramePr>
            <a:graphicFrameLocks noGrp="1"/>
          </p:cNvGraphicFramePr>
          <p:nvPr>
            <p:ph idx="1"/>
          </p:nvPr>
        </p:nvGraphicFramePr>
        <p:xfrm>
          <a:off x="467544" y="1340768"/>
          <a:ext cx="8136904" cy="4165600"/>
        </p:xfrm>
        <a:graphic>
          <a:graphicData uri="http://schemas.openxmlformats.org/drawingml/2006/table">
            <a:tbl>
              <a:tblPr firstRow="1" bandRow="1">
                <a:tableStyleId>{5C22544A-7EE6-4342-B048-85BDC9FD1C3A}</a:tableStyleId>
              </a:tblPr>
              <a:tblGrid>
                <a:gridCol w="2285603"/>
                <a:gridCol w="5851301"/>
              </a:tblGrid>
              <a:tr h="370840">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Output</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[:alpha:]</a:t>
                      </a:r>
                      <a:endParaRPr lang="en-US" sz="1200" b="0" dirty="0" smtClean="0">
                        <a:solidFill>
                          <a:schemeClr val="tx1"/>
                        </a:solidFill>
                      </a:endParaRPr>
                    </a:p>
                  </a:txBody>
                  <a:tcPr/>
                </a:tc>
                <a:tc>
                  <a:txBody>
                    <a:bodyPr/>
                    <a:lstStyle/>
                    <a:p>
                      <a:r>
                        <a:rPr lang="en-US" sz="1200" dirty="0" smtClean="0"/>
                        <a:t>[A-</a:t>
                      </a:r>
                      <a:r>
                        <a:rPr lang="en-US" sz="1200" dirty="0" err="1" smtClean="0"/>
                        <a:t>Za</a:t>
                      </a:r>
                      <a:r>
                        <a:rPr lang="en-US" sz="1200" dirty="0" smtClean="0"/>
                        <a:t>-z]</a:t>
                      </a:r>
                      <a:endParaRPr lang="en-US" sz="1200" b="0" dirty="0">
                        <a:solidFill>
                          <a:schemeClr val="tx1"/>
                        </a:solidFill>
                      </a:endParaRPr>
                    </a:p>
                  </a:txBody>
                  <a:tcPr/>
                </a:tc>
              </a:tr>
              <a:tr h="370840">
                <a:tc>
                  <a:txBody>
                    <a:bodyPr/>
                    <a:lstStyle/>
                    <a:p>
                      <a:r>
                        <a:rPr lang="en-US" sz="1200" dirty="0" smtClean="0"/>
                        <a:t>[:</a:t>
                      </a:r>
                      <a:r>
                        <a:rPr lang="en-US" sz="1200" dirty="0" err="1" smtClean="0"/>
                        <a:t>alnum</a:t>
                      </a:r>
                      <a:r>
                        <a:rPr lang="en-US" sz="1200" dirty="0" smtClean="0"/>
                        <a:t>:] </a:t>
                      </a:r>
                      <a:endParaRPr lang="en-US" sz="1200" dirty="0">
                        <a:solidFill>
                          <a:schemeClr val="tx1"/>
                        </a:solidFill>
                      </a:endParaRPr>
                    </a:p>
                  </a:txBody>
                  <a:tcPr/>
                </a:tc>
                <a:tc>
                  <a:txBody>
                    <a:bodyPr/>
                    <a:lstStyle/>
                    <a:p>
                      <a:r>
                        <a:rPr lang="en-US" sz="1200" dirty="0" smtClean="0"/>
                        <a:t>[A-Za-z0-9]</a:t>
                      </a:r>
                      <a:endParaRPr lang="en-US" sz="1200" b="0" dirty="0">
                        <a:solidFill>
                          <a:schemeClr val="tx1"/>
                        </a:solidFill>
                      </a:endParaRPr>
                    </a:p>
                  </a:txBody>
                  <a:tcPr/>
                </a:tc>
              </a:tr>
              <a:tr h="370840">
                <a:tc>
                  <a:txBody>
                    <a:bodyPr/>
                    <a:lstStyle/>
                    <a:p>
                      <a:r>
                        <a:rPr lang="en-US" sz="1200" dirty="0" smtClean="0"/>
                        <a:t>[:</a:t>
                      </a:r>
                      <a:r>
                        <a:rPr lang="en-US" sz="1200" dirty="0" err="1" smtClean="0"/>
                        <a:t>cntrl</a:t>
                      </a:r>
                      <a:r>
                        <a:rPr lang="en-US" sz="1200" dirty="0" smtClean="0"/>
                        <a:t>:]</a:t>
                      </a:r>
                      <a:endParaRPr lang="en-US" sz="1200" dirty="0">
                        <a:solidFill>
                          <a:schemeClr val="tx1"/>
                        </a:solidFill>
                      </a:endParaRPr>
                    </a:p>
                  </a:txBody>
                  <a:tcPr/>
                </a:tc>
                <a:tc>
                  <a:txBody>
                    <a:bodyPr/>
                    <a:lstStyle/>
                    <a:p>
                      <a:r>
                        <a:rPr lang="en-US" sz="1200" dirty="0" smtClean="0"/>
                        <a:t>Control characters such as a tab, escape, or backspace</a:t>
                      </a:r>
                      <a:endParaRPr lang="en-US" sz="1200" dirty="0">
                        <a:solidFill>
                          <a:schemeClr val="tx1"/>
                        </a:solidFill>
                      </a:endParaRPr>
                    </a:p>
                  </a:txBody>
                  <a:tcPr/>
                </a:tc>
              </a:tr>
              <a:tr h="370840">
                <a:tc>
                  <a:txBody>
                    <a:bodyPr/>
                    <a:lstStyle/>
                    <a:p>
                      <a:r>
                        <a:rPr lang="en-US" sz="1200" dirty="0" smtClean="0"/>
                        <a:t>[:digit:]</a:t>
                      </a:r>
                      <a:endParaRPr lang="en-US" sz="1200" dirty="0">
                        <a:solidFill>
                          <a:schemeClr val="tx1"/>
                        </a:solidFill>
                      </a:endParaRPr>
                    </a:p>
                  </a:txBody>
                  <a:tcPr/>
                </a:tc>
                <a:tc>
                  <a:txBody>
                    <a:bodyPr/>
                    <a:lstStyle/>
                    <a:p>
                      <a:r>
                        <a:rPr lang="en-US" sz="1200" dirty="0" smtClean="0"/>
                        <a:t>[0-9]</a:t>
                      </a:r>
                      <a:endParaRPr lang="en-US" sz="1200" dirty="0">
                        <a:solidFill>
                          <a:schemeClr val="tx1"/>
                        </a:solidFill>
                      </a:endParaRPr>
                    </a:p>
                  </a:txBody>
                  <a:tcPr/>
                </a:tc>
              </a:tr>
              <a:tr h="370840">
                <a:tc>
                  <a:txBody>
                    <a:bodyPr/>
                    <a:lstStyle/>
                    <a:p>
                      <a:r>
                        <a:rPr lang="en-US" sz="1200" dirty="0" smtClean="0"/>
                        <a:t>[:graph:]	</a:t>
                      </a:r>
                      <a:endParaRPr lang="en-US" sz="1200" dirty="0">
                        <a:solidFill>
                          <a:schemeClr val="tx1"/>
                        </a:solidFill>
                      </a:endParaRPr>
                    </a:p>
                  </a:txBody>
                  <a:tcPr/>
                </a:tc>
                <a:tc>
                  <a:txBody>
                    <a:bodyPr/>
                    <a:lstStyle/>
                    <a:p>
                      <a:r>
                        <a:rPr lang="en-US" sz="1200" dirty="0" smtClean="0"/>
                        <a:t>ASCII 33 to 126</a:t>
                      </a:r>
                      <a:endParaRPr lang="en-US" sz="1200" dirty="0">
                        <a:solidFill>
                          <a:schemeClr val="tx1"/>
                        </a:solidFill>
                      </a:endParaRPr>
                    </a:p>
                  </a:txBody>
                  <a:tcPr/>
                </a:tc>
              </a:tr>
              <a:tr h="370840">
                <a:tc>
                  <a:txBody>
                    <a:bodyPr/>
                    <a:lstStyle/>
                    <a:p>
                      <a:r>
                        <a:rPr lang="en-US" sz="1200" dirty="0" smtClean="0"/>
                        <a:t>[:lower:]	</a:t>
                      </a:r>
                      <a:endParaRPr lang="en-US" sz="1200" dirty="0">
                        <a:solidFill>
                          <a:schemeClr val="tx1"/>
                        </a:solidFill>
                      </a:endParaRPr>
                    </a:p>
                  </a:txBody>
                  <a:tcPr/>
                </a:tc>
                <a:tc>
                  <a:txBody>
                    <a:bodyPr/>
                    <a:lstStyle/>
                    <a:p>
                      <a:r>
                        <a:rPr lang="en-US" sz="1200" dirty="0" smtClean="0"/>
                        <a:t>[a-z]</a:t>
                      </a:r>
                      <a:endParaRPr lang="en-US" sz="1200" dirty="0">
                        <a:solidFill>
                          <a:schemeClr val="tx1"/>
                        </a:solidFill>
                      </a:endParaRPr>
                    </a:p>
                  </a:txBody>
                  <a:tcPr/>
                </a:tc>
              </a:tr>
              <a:tr h="370840">
                <a:tc>
                  <a:txBody>
                    <a:bodyPr/>
                    <a:lstStyle/>
                    <a:p>
                      <a:r>
                        <a:rPr lang="en-US" sz="1200" dirty="0" smtClean="0"/>
                        <a:t>[:</a:t>
                      </a:r>
                      <a:r>
                        <a:rPr lang="en-US" sz="1200" dirty="0" err="1" smtClean="0"/>
                        <a:t>punct</a:t>
                      </a:r>
                      <a:r>
                        <a:rPr lang="en-US" sz="1200" dirty="0" smtClean="0"/>
                        <a:t>:]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Punctuation chars ~ ` ! @ # $ % ^ &amp; * ( ) - _ + = { } [ ] : ; ' &lt; &gt; , . ? and /.</a:t>
                      </a:r>
                      <a:endParaRPr lang="en-US" sz="1200" dirty="0" smtClean="0">
                        <a:solidFill>
                          <a:schemeClr val="tx1"/>
                        </a:solidFill>
                      </a:endParaRPr>
                    </a:p>
                  </a:txBody>
                  <a:tcPr/>
                </a:tc>
              </a:tr>
              <a:tr h="370840">
                <a:tc>
                  <a:txBody>
                    <a:bodyPr/>
                    <a:lstStyle/>
                    <a:p>
                      <a:r>
                        <a:rPr lang="en-US" sz="1200" dirty="0" smtClean="0"/>
                        <a:t>[:upper:]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[A-Z]</a:t>
                      </a:r>
                      <a:endParaRPr lang="en-US" sz="1200" dirty="0" smtClean="0">
                        <a:solidFill>
                          <a:schemeClr val="tx1"/>
                        </a:solidFill>
                      </a:endParaRPr>
                    </a:p>
                  </a:txBody>
                  <a:tcPr/>
                </a:tc>
              </a:tr>
              <a:tr h="370840">
                <a:tc>
                  <a:txBody>
                    <a:bodyPr/>
                    <a:lstStyle/>
                    <a:p>
                      <a:r>
                        <a:rPr lang="en-US" sz="1200" dirty="0" smtClean="0"/>
                        <a:t>[:space:]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Whitespace characters including the space, horizontal/vertical tab, new line, form feed, or carriage return</a:t>
                      </a:r>
                      <a:endParaRPr lang="en-US" sz="1200" dirty="0" smtClean="0">
                        <a:solidFill>
                          <a:schemeClr val="tx1"/>
                        </a:solidFill>
                      </a:endParaRPr>
                    </a:p>
                  </a:txBody>
                  <a:tcPr/>
                </a:tc>
              </a:tr>
              <a:tr h="370840">
                <a:tc>
                  <a:txBody>
                    <a:bodyPr/>
                    <a:lstStyle/>
                    <a:p>
                      <a:r>
                        <a:rPr lang="en-US" sz="1200" dirty="0" smtClean="0"/>
                        <a:t>[:</a:t>
                      </a:r>
                      <a:r>
                        <a:rPr lang="en-US" sz="1200" dirty="0" err="1" smtClean="0"/>
                        <a:t>xdigit</a:t>
                      </a:r>
                      <a:r>
                        <a:rPr lang="en-US" sz="1200"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Hexadecimal characters = [a-fA-F0-9]</a:t>
                      </a: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dirty="0" smtClean="0"/>
              <a:t>Functions</a:t>
            </a:r>
            <a:endParaRPr lang="en-US" dirty="0"/>
          </a:p>
        </p:txBody>
      </p:sp>
      <p:graphicFrame>
        <p:nvGraphicFramePr>
          <p:cNvPr id="5" name="Content Placeholder 4"/>
          <p:cNvGraphicFramePr>
            <a:graphicFrameLocks/>
          </p:cNvGraphicFramePr>
          <p:nvPr/>
        </p:nvGraphicFramePr>
        <p:xfrm>
          <a:off x="323528" y="1700808"/>
          <a:ext cx="8208912" cy="3695711"/>
        </p:xfrm>
        <a:graphic>
          <a:graphicData uri="http://schemas.openxmlformats.org/drawingml/2006/table">
            <a:tbl>
              <a:tblPr firstRow="1" bandRow="1">
                <a:tableStyleId>{5C22544A-7EE6-4342-B048-85BDC9FD1C3A}</a:tableStyleId>
              </a:tblPr>
              <a:tblGrid>
                <a:gridCol w="2407948"/>
                <a:gridCol w="5800964"/>
              </a:tblGrid>
              <a:tr h="327584">
                <a:tc>
                  <a:txBody>
                    <a:bodyPr/>
                    <a:lstStyle/>
                    <a:p>
                      <a:r>
                        <a:rPr lang="en-US" sz="1800" dirty="0" smtClean="0">
                          <a:solidFill>
                            <a:schemeClr val="tx1"/>
                          </a:solidFill>
                        </a:rPr>
                        <a:t>Function</a:t>
                      </a:r>
                      <a:endParaRPr lang="en-US" sz="1800" dirty="0">
                        <a:solidFill>
                          <a:schemeClr val="tx1"/>
                        </a:solidFill>
                      </a:endParaRPr>
                    </a:p>
                  </a:txBody>
                  <a:tcPr/>
                </a:tc>
                <a:tc>
                  <a:txBody>
                    <a:bodyPr/>
                    <a:lstStyle/>
                    <a:p>
                      <a:r>
                        <a:rPr lang="en-US" sz="1800" dirty="0" smtClean="0">
                          <a:solidFill>
                            <a:schemeClr val="tx1"/>
                          </a:solidFill>
                        </a:rPr>
                        <a:t>Description</a:t>
                      </a:r>
                      <a:endParaRPr lang="en-US" sz="1800" dirty="0">
                        <a:solidFill>
                          <a:schemeClr val="tx1"/>
                        </a:solidFill>
                      </a:endParaRPr>
                    </a:p>
                  </a:txBody>
                  <a:tcPr/>
                </a:tc>
              </a:tr>
              <a:tr h="72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smtClean="0">
                          <a:solidFill>
                            <a:schemeClr val="tx1"/>
                          </a:solidFill>
                        </a:rPr>
                        <a:t>ereg</a:t>
                      </a:r>
                      <a:r>
                        <a:rPr lang="en-US" sz="1800" b="0" dirty="0" smtClean="0">
                          <a:solidFill>
                            <a:schemeClr val="tx1"/>
                          </a:solidFill>
                        </a:rPr>
                        <a:t>()</a:t>
                      </a:r>
                      <a:endParaRPr lang="en-US" sz="1800" b="0" dirty="0" smtClean="0">
                        <a:solidFill>
                          <a:schemeClr val="tx1"/>
                        </a:solidFill>
                      </a:endParaRPr>
                    </a:p>
                  </a:txBody>
                  <a:tcPr/>
                </a:tc>
                <a:tc>
                  <a:txBody>
                    <a:bodyPr/>
                    <a:lstStyle/>
                    <a:p>
                      <a:r>
                        <a:rPr lang="en-US" sz="1800" dirty="0" smtClean="0"/>
                        <a:t>executes a </a:t>
                      </a:r>
                      <a:r>
                        <a:rPr lang="en-US" sz="1800" b="1" dirty="0" smtClean="0"/>
                        <a:t>case-sensitive </a:t>
                      </a:r>
                      <a:r>
                        <a:rPr lang="en-US" sz="1800" dirty="0" smtClean="0"/>
                        <a:t>search of string for pattern, returning TRUE if the pattern is found and FALSE otherwise.</a:t>
                      </a:r>
                      <a:endParaRPr lang="en-US" sz="1800" b="0" dirty="0">
                        <a:solidFill>
                          <a:schemeClr val="tx1"/>
                        </a:solidFill>
                      </a:endParaRPr>
                    </a:p>
                  </a:txBody>
                  <a:tcPr/>
                </a:tc>
              </a:tr>
              <a:tr h="327584">
                <a:tc>
                  <a:txBody>
                    <a:bodyPr/>
                    <a:lstStyle/>
                    <a:p>
                      <a:r>
                        <a:rPr lang="en-US" sz="1800" dirty="0" err="1" smtClean="0"/>
                        <a:t>ereg</a:t>
                      </a:r>
                      <a:r>
                        <a:rPr lang="en-US" sz="1800" b="1" dirty="0" err="1" smtClean="0"/>
                        <a:t>i</a:t>
                      </a:r>
                      <a:r>
                        <a:rPr lang="en-US" sz="1800" dirty="0" smtClean="0"/>
                        <a:t>() </a:t>
                      </a:r>
                      <a:endParaRPr lang="en-US" sz="1800" dirty="0">
                        <a:solidFill>
                          <a:schemeClr val="tx1"/>
                        </a:solidFill>
                      </a:endParaRPr>
                    </a:p>
                  </a:txBody>
                  <a:tcPr/>
                </a:tc>
                <a:tc>
                  <a:txBody>
                    <a:bodyPr/>
                    <a:lstStyle/>
                    <a:p>
                      <a:r>
                        <a:rPr lang="en-US" sz="1800" dirty="0" smtClean="0"/>
                        <a:t>Unlike </a:t>
                      </a:r>
                      <a:r>
                        <a:rPr lang="en-US" sz="1800" dirty="0" err="1" smtClean="0"/>
                        <a:t>ereg</a:t>
                      </a:r>
                      <a:r>
                        <a:rPr lang="en-US" sz="1800" dirty="0" smtClean="0"/>
                        <a:t>(), the search is </a:t>
                      </a:r>
                      <a:r>
                        <a:rPr lang="en-US" sz="1800" b="1" dirty="0" smtClean="0"/>
                        <a:t>case insensitive</a:t>
                      </a:r>
                      <a:endParaRPr lang="en-US" sz="1800" b="0" dirty="0">
                        <a:solidFill>
                          <a:schemeClr val="tx1"/>
                        </a:solidFill>
                      </a:endParaRPr>
                    </a:p>
                  </a:txBody>
                  <a:tcPr/>
                </a:tc>
              </a:tr>
              <a:tr h="403871">
                <a:tc>
                  <a:txBody>
                    <a:bodyPr/>
                    <a:lstStyle/>
                    <a:p>
                      <a:r>
                        <a:rPr lang="en-US" sz="1800" dirty="0" err="1" smtClean="0"/>
                        <a:t>ereg_replace</a:t>
                      </a:r>
                      <a:r>
                        <a:rPr lang="en-US" sz="1800" dirty="0" smtClean="0"/>
                        <a:t>() </a:t>
                      </a:r>
                      <a:endParaRPr lang="en-US" sz="1800" dirty="0">
                        <a:solidFill>
                          <a:schemeClr val="tx1"/>
                        </a:solidFill>
                      </a:endParaRPr>
                    </a:p>
                  </a:txBody>
                  <a:tcPr/>
                </a:tc>
                <a:tc>
                  <a:txBody>
                    <a:bodyPr/>
                    <a:lstStyle/>
                    <a:p>
                      <a:r>
                        <a:rPr lang="en-US" sz="1800" dirty="0" smtClean="0"/>
                        <a:t>finding and replacing pattern, case sensitive.</a:t>
                      </a:r>
                      <a:endParaRPr lang="en-US" sz="1800" dirty="0">
                        <a:solidFill>
                          <a:schemeClr val="tx1"/>
                        </a:solidFill>
                      </a:endParaRPr>
                    </a:p>
                  </a:txBody>
                  <a:tcPr/>
                </a:tc>
              </a:tr>
              <a:tr h="327584">
                <a:tc>
                  <a:txBody>
                    <a:bodyPr/>
                    <a:lstStyle/>
                    <a:p>
                      <a:r>
                        <a:rPr lang="en-US" sz="1800" dirty="0" err="1" smtClean="0"/>
                        <a:t>ereg</a:t>
                      </a:r>
                      <a:r>
                        <a:rPr lang="en-US" sz="1800" b="1" dirty="0" err="1" smtClean="0"/>
                        <a:t>i</a:t>
                      </a:r>
                      <a:r>
                        <a:rPr lang="en-US" sz="1800" dirty="0" err="1" smtClean="0"/>
                        <a:t>_replace</a:t>
                      </a:r>
                      <a:r>
                        <a:rPr lang="en-US" sz="1800" dirty="0" smtClean="0"/>
                        <a:t>()</a:t>
                      </a:r>
                      <a:endParaRPr lang="en-US" sz="1800" dirty="0">
                        <a:solidFill>
                          <a:schemeClr val="tx1"/>
                        </a:solidFill>
                      </a:endParaRPr>
                    </a:p>
                  </a:txBody>
                  <a:tcPr/>
                </a:tc>
                <a:tc>
                  <a:txBody>
                    <a:bodyPr/>
                    <a:lstStyle/>
                    <a:p>
                      <a:r>
                        <a:rPr lang="en-US" sz="1800" dirty="0" smtClean="0"/>
                        <a:t>finding and replacing pattern, case insensitive.</a:t>
                      </a:r>
                      <a:endParaRPr lang="en-US" sz="1800" dirty="0">
                        <a:solidFill>
                          <a:schemeClr val="tx1"/>
                        </a:solidFill>
                      </a:endParaRPr>
                    </a:p>
                  </a:txBody>
                  <a:tcPr/>
                </a:tc>
              </a:tr>
              <a:tr h="327584">
                <a:tc>
                  <a:txBody>
                    <a:bodyPr/>
                    <a:lstStyle/>
                    <a:p>
                      <a:r>
                        <a:rPr lang="en-US" sz="1800" dirty="0" smtClean="0"/>
                        <a:t>split()</a:t>
                      </a:r>
                      <a:endParaRPr lang="en-US" sz="1800" dirty="0">
                        <a:solidFill>
                          <a:schemeClr val="tx1"/>
                        </a:solidFill>
                      </a:endParaRPr>
                    </a:p>
                  </a:txBody>
                  <a:tcPr/>
                </a:tc>
                <a:tc>
                  <a:txBody>
                    <a:bodyPr/>
                    <a:lstStyle/>
                    <a:p>
                      <a:r>
                        <a:rPr lang="en-US" sz="1800" dirty="0" smtClean="0"/>
                        <a:t>divides string into various elements, with the boundaries of each element based on the occurrence of pattern in string</a:t>
                      </a:r>
                      <a:endParaRPr lang="en-US" sz="1800" dirty="0">
                        <a:solidFill>
                          <a:schemeClr val="tx1"/>
                        </a:solidFill>
                      </a:endParaRPr>
                    </a:p>
                  </a:txBody>
                  <a:tcPr/>
                </a:tc>
              </a:tr>
              <a:tr h="327584">
                <a:tc>
                  <a:txBody>
                    <a:bodyPr/>
                    <a:lstStyle/>
                    <a:p>
                      <a:r>
                        <a:rPr lang="en-US" sz="1800" dirty="0" err="1" smtClean="0"/>
                        <a:t>spliti</a:t>
                      </a:r>
                      <a:r>
                        <a:rPr lang="en-US" sz="1800" dirty="0" smtClean="0"/>
                        <a:t>()</a:t>
                      </a:r>
                      <a:endParaRPr lang="en-US" sz="1800" dirty="0">
                        <a:solidFill>
                          <a:schemeClr val="tx1"/>
                        </a:solidFill>
                      </a:endParaRPr>
                    </a:p>
                  </a:txBody>
                  <a:tcPr/>
                </a:tc>
                <a:tc>
                  <a:txBody>
                    <a:bodyPr/>
                    <a:lstStyle/>
                    <a:p>
                      <a:r>
                        <a:rPr lang="en-US" sz="1800" dirty="0" smtClean="0">
                          <a:solidFill>
                            <a:schemeClr val="tx1"/>
                          </a:solidFill>
                        </a:rPr>
                        <a:t>similar as split, but case</a:t>
                      </a:r>
                      <a:r>
                        <a:rPr lang="en-US" sz="1800" baseline="0" dirty="0" smtClean="0">
                          <a:solidFill>
                            <a:schemeClr val="tx1"/>
                          </a:solidFill>
                        </a:rPr>
                        <a:t> insensitive</a:t>
                      </a:r>
                      <a:endParaRPr lang="en-US" sz="1800" dirty="0">
                        <a:solidFill>
                          <a:schemeClr val="tx1"/>
                        </a:solidFill>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Example</a:t>
            </a:r>
            <a:endParaRPr lang="en-US" dirty="0"/>
          </a:p>
        </p:txBody>
      </p:sp>
      <p:sp>
        <p:nvSpPr>
          <p:cNvPr id="14340" name="Rectangle 4"/>
          <p:cNvSpPr>
            <a:spLocks noChangeArrowheads="1"/>
          </p:cNvSpPr>
          <p:nvPr/>
        </p:nvSpPr>
        <p:spPr bwMode="auto">
          <a:xfrm>
            <a:off x="228600" y="1340768"/>
            <a:ext cx="8686800" cy="3785652"/>
          </a:xfrm>
          <a:prstGeom prst="rect">
            <a:avLst/>
          </a:prstGeom>
          <a:noFill/>
          <a:ln w="9525">
            <a:noFill/>
            <a:miter lim="800000"/>
            <a:headEnd/>
            <a:tailEnd/>
          </a:ln>
          <a:effectLst/>
        </p:spPr>
        <p:txBody>
          <a:bodyPr>
            <a:spAutoFit/>
          </a:bodyPr>
          <a:lstStyle/>
          <a:p>
            <a:r>
              <a:rPr lang="en-US" sz="2400" dirty="0" smtClean="0"/>
              <a:t>$</a:t>
            </a:r>
            <a:r>
              <a:rPr lang="en-US" sz="2400" dirty="0"/>
              <a:t>username = "</a:t>
            </a:r>
            <a:r>
              <a:rPr lang="en-US" sz="2400" dirty="0" err="1"/>
              <a:t>jasoN</a:t>
            </a:r>
            <a:r>
              <a:rPr lang="en-US" sz="2400" dirty="0" smtClean="0"/>
              <a:t>";</a:t>
            </a:r>
          </a:p>
          <a:p>
            <a:endParaRPr lang="en-US" sz="2400" dirty="0"/>
          </a:p>
          <a:p>
            <a:r>
              <a:rPr lang="en-US" sz="2400" dirty="0"/>
              <a:t>if (</a:t>
            </a:r>
            <a:r>
              <a:rPr lang="en-US" sz="2400" b="1" dirty="0" err="1"/>
              <a:t>ereg</a:t>
            </a:r>
            <a:r>
              <a:rPr lang="en-US" sz="2400" b="1" dirty="0"/>
              <a:t>("</a:t>
            </a:r>
            <a:r>
              <a:rPr lang="en-US" sz="2400" b="1" dirty="0">
                <a:solidFill>
                  <a:srgbClr val="FF0000"/>
                </a:solidFill>
              </a:rPr>
              <a:t>([^a-z</a:t>
            </a:r>
            <a:r>
              <a:rPr lang="en-US" sz="2400" b="1" dirty="0" smtClean="0">
                <a:solidFill>
                  <a:srgbClr val="FF0000"/>
                </a:solidFill>
              </a:rPr>
              <a:t>])</a:t>
            </a:r>
            <a:r>
              <a:rPr lang="en-US" sz="2400" b="1" dirty="0" smtClean="0"/>
              <a:t>",$</a:t>
            </a:r>
            <a:r>
              <a:rPr lang="en-US" sz="2400" b="1" dirty="0" err="1" smtClean="0"/>
              <a:t>str</a:t>
            </a:r>
            <a:r>
              <a:rPr lang="en-US" sz="2400" b="1" dirty="0" smtClean="0"/>
              <a:t>)</a:t>
            </a:r>
            <a:r>
              <a:rPr lang="en-US" sz="2400" dirty="0" smtClean="0"/>
              <a:t>) …</a:t>
            </a:r>
          </a:p>
          <a:p>
            <a:endParaRPr lang="en-US" sz="2400" dirty="0" smtClean="0"/>
          </a:p>
          <a:p>
            <a:r>
              <a:rPr lang="en-US" sz="2400" dirty="0" smtClean="0"/>
              <a:t>if (!</a:t>
            </a:r>
            <a:r>
              <a:rPr lang="en-US" sz="2400" b="1" dirty="0" err="1" smtClean="0"/>
              <a:t>eregi</a:t>
            </a:r>
            <a:r>
              <a:rPr lang="en-US" sz="2400" b="1" dirty="0" smtClean="0"/>
              <a:t>("</a:t>
            </a:r>
            <a:r>
              <a:rPr lang="en-US" sz="2400" b="1" dirty="0" smtClean="0">
                <a:solidFill>
                  <a:srgbClr val="FF0000"/>
                </a:solidFill>
              </a:rPr>
              <a:t>^[a-zA-Z0-9]{8,10}$</a:t>
            </a:r>
            <a:r>
              <a:rPr lang="en-US" sz="2400" b="1" dirty="0" smtClean="0"/>
              <a:t>", </a:t>
            </a:r>
            <a:r>
              <a:rPr lang="en-US" sz="2400" b="1" dirty="0" smtClean="0"/>
              <a:t>$</a:t>
            </a:r>
            <a:r>
              <a:rPr lang="en-US" sz="2400" b="1" dirty="0" err="1" smtClean="0"/>
              <a:t>str</a:t>
            </a:r>
            <a:r>
              <a:rPr lang="en-US" sz="2400" b="1" dirty="0" smtClean="0"/>
              <a:t>)</a:t>
            </a:r>
            <a:r>
              <a:rPr lang="en-US" sz="2400" dirty="0" smtClean="0"/>
              <a:t>)</a:t>
            </a:r>
          </a:p>
          <a:p>
            <a:endParaRPr lang="en-US" sz="2400" dirty="0" smtClean="0"/>
          </a:p>
          <a:p>
            <a:r>
              <a:rPr lang="en-US" sz="2400" dirty="0" smtClean="0"/>
              <a:t>$text = "this is</a:t>
            </a:r>
            <a:r>
              <a:rPr lang="en-US" sz="2400" b="1" dirty="0" smtClean="0">
                <a:solidFill>
                  <a:srgbClr val="FF0000"/>
                </a:solidFill>
              </a:rPr>
              <a:t>\</a:t>
            </a:r>
            <a:r>
              <a:rPr lang="en-US" sz="2400" b="1" dirty="0" err="1" smtClean="0">
                <a:solidFill>
                  <a:srgbClr val="FF0000"/>
                </a:solidFill>
              </a:rPr>
              <a:t>t</a:t>
            </a:r>
            <a:r>
              <a:rPr lang="en-US" sz="2400" dirty="0" err="1" smtClean="0"/>
              <a:t>some</a:t>
            </a:r>
            <a:r>
              <a:rPr lang="en-US" sz="2400" dirty="0" smtClean="0"/>
              <a:t> text that</a:t>
            </a:r>
            <a:r>
              <a:rPr lang="en-US" sz="2400" b="1" dirty="0" smtClean="0">
                <a:solidFill>
                  <a:srgbClr val="FF0000"/>
                </a:solidFill>
              </a:rPr>
              <a:t>\</a:t>
            </a:r>
            <a:r>
              <a:rPr lang="en-US" sz="2400" b="1" dirty="0" err="1" smtClean="0">
                <a:solidFill>
                  <a:srgbClr val="FF0000"/>
                </a:solidFill>
              </a:rPr>
              <a:t>n</a:t>
            </a:r>
            <a:r>
              <a:rPr lang="en-US" sz="2400" dirty="0" err="1" smtClean="0"/>
              <a:t>we</a:t>
            </a:r>
            <a:r>
              <a:rPr lang="en-US" sz="2400" dirty="0" smtClean="0"/>
              <a:t> might like to parse.";</a:t>
            </a:r>
          </a:p>
          <a:p>
            <a:r>
              <a:rPr lang="en-US" sz="2400" dirty="0" err="1" smtClean="0"/>
              <a:t>print_r</a:t>
            </a:r>
            <a:r>
              <a:rPr lang="en-US" sz="2400" dirty="0" smtClean="0"/>
              <a:t>(split("</a:t>
            </a:r>
            <a:r>
              <a:rPr lang="en-US" sz="2400" b="1" dirty="0" smtClean="0">
                <a:solidFill>
                  <a:srgbClr val="FF0000"/>
                </a:solidFill>
              </a:rPr>
              <a:t>[\n\t]</a:t>
            </a:r>
            <a:r>
              <a:rPr lang="en-US" sz="2400" dirty="0" smtClean="0"/>
              <a:t>",$text));</a:t>
            </a:r>
          </a:p>
          <a:p>
            <a:endParaRPr lang="en-US" sz="2400" dirty="0" smtClean="0"/>
          </a:p>
          <a:p>
            <a:endParaRPr lang="en-US" sz="2400" dirty="0"/>
          </a:p>
        </p:txBody>
      </p:sp>
      <p:sp>
        <p:nvSpPr>
          <p:cNvPr id="6" name="Rectangle 6"/>
          <p:cNvSpPr>
            <a:spLocks noChangeArrowheads="1"/>
          </p:cNvSpPr>
          <p:nvPr/>
        </p:nvSpPr>
        <p:spPr bwMode="auto">
          <a:xfrm>
            <a:off x="323528" y="4574455"/>
            <a:ext cx="7435850" cy="366713"/>
          </a:xfrm>
          <a:prstGeom prst="rect">
            <a:avLst/>
          </a:prstGeom>
          <a:solidFill>
            <a:srgbClr val="FFFF99"/>
          </a:solidFill>
          <a:ln w="9525">
            <a:noFill/>
            <a:miter lim="800000"/>
            <a:headEnd/>
            <a:tailEnd/>
          </a:ln>
          <a:effectLst/>
        </p:spPr>
        <p:txBody>
          <a:bodyPr wrap="none">
            <a:spAutoFit/>
          </a:bodyPr>
          <a:lstStyle/>
          <a:p>
            <a:r>
              <a:rPr lang="en-US" dirty="0"/>
              <a:t>Array ( [0] =&gt; this is [1] =&gt; some text that [2] =&gt; we might like to parse.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None/>
            </a:pPr>
            <a:r>
              <a:rPr lang="en-US" dirty="0" smtClean="0"/>
              <a:t>“A </a:t>
            </a:r>
            <a:r>
              <a:rPr lang="en-US" dirty="0" smtClean="0">
                <a:hlinkClick r:id="rId2"/>
              </a:rPr>
              <a:t>string</a:t>
            </a:r>
            <a:r>
              <a:rPr lang="en-US" dirty="0" smtClean="0"/>
              <a:t> is series of characters, where a character is the same as a byte.”</a:t>
            </a:r>
          </a:p>
          <a:p>
            <a:pPr marL="571500" indent="-571500" eaLnBrk="1" hangingPunct="1">
              <a:buClr>
                <a:srgbClr val="B5DBE5"/>
              </a:buClr>
              <a:buNone/>
            </a:pPr>
            <a:endParaRPr lang="en-US" dirty="0" smtClean="0"/>
          </a:p>
          <a:p>
            <a:pPr marL="571500" indent="-571500" eaLnBrk="1" hangingPunct="1">
              <a:buClr>
                <a:srgbClr val="B5DBE5"/>
              </a:buClr>
              <a:buNone/>
            </a:pPr>
            <a:r>
              <a:rPr lang="en-US" dirty="0" smtClean="0"/>
              <a:t>“ This means that PHP only supports a 256-character set, and hence does not offer native Unicode support.”</a:t>
            </a: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20485" name="Rectangle 5"/>
          <p:cNvSpPr>
            <a:spLocks noChangeArrowheads="1"/>
          </p:cNvSpPr>
          <p:nvPr/>
        </p:nvSpPr>
        <p:spPr bwMode="auto">
          <a:xfrm>
            <a:off x="457200" y="762000"/>
            <a:ext cx="1422400" cy="457200"/>
          </a:xfrm>
          <a:prstGeom prst="rect">
            <a:avLst/>
          </a:prstGeom>
          <a:noFill/>
          <a:ln w="9525">
            <a:noFill/>
            <a:miter lim="800000"/>
            <a:headEnd/>
            <a:tailEnd/>
          </a:ln>
          <a:effectLst/>
        </p:spPr>
        <p:txBody>
          <a:bodyPr wrap="none">
            <a:spAutoFit/>
          </a:bodyPr>
          <a:lstStyle/>
          <a:p>
            <a:r>
              <a:rPr lang="en-US" sz="2400" dirty="0"/>
              <a:t>Modifiers</a:t>
            </a:r>
          </a:p>
        </p:txBody>
      </p:sp>
      <p:pic>
        <p:nvPicPr>
          <p:cNvPr id="20488" name="Picture 8"/>
          <p:cNvPicPr>
            <a:picLocks noChangeAspect="1" noChangeArrowheads="1"/>
          </p:cNvPicPr>
          <p:nvPr/>
        </p:nvPicPr>
        <p:blipFill>
          <a:blip r:embed="rId2" cstate="print"/>
          <a:srcRect/>
          <a:stretch>
            <a:fillRect/>
          </a:stretch>
        </p:blipFill>
        <p:spPr bwMode="auto">
          <a:xfrm>
            <a:off x="325438" y="1587500"/>
            <a:ext cx="8493125" cy="36893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ChangeArrowheads="1"/>
          </p:cNvSpPr>
          <p:nvPr/>
        </p:nvSpPr>
        <p:spPr bwMode="auto">
          <a:xfrm>
            <a:off x="228600" y="1546914"/>
            <a:ext cx="8591872" cy="4939814"/>
          </a:xfrm>
          <a:prstGeom prst="rect">
            <a:avLst/>
          </a:prstGeom>
          <a:noFill/>
          <a:ln w="9525">
            <a:noFill/>
            <a:miter lim="800000"/>
            <a:headEnd/>
            <a:tailEnd/>
          </a:ln>
          <a:effectLst/>
        </p:spPr>
        <p:txBody>
          <a:bodyPr wrap="square">
            <a:spAutoFit/>
          </a:bodyPr>
          <a:lstStyle/>
          <a:p>
            <a:r>
              <a:rPr lang="en-US" dirty="0" smtClean="0"/>
              <a:t>\A	Matches </a:t>
            </a:r>
            <a:r>
              <a:rPr lang="en-US" dirty="0"/>
              <a:t>only at the beginning of the string.</a:t>
            </a:r>
          </a:p>
          <a:p>
            <a:r>
              <a:rPr lang="en-US" dirty="0" smtClean="0"/>
              <a:t>\b	Matches </a:t>
            </a:r>
            <a:r>
              <a:rPr lang="en-US" dirty="0"/>
              <a:t>a word boundary.</a:t>
            </a:r>
          </a:p>
          <a:p>
            <a:r>
              <a:rPr lang="en-US" dirty="0" smtClean="0"/>
              <a:t>\B	Matches </a:t>
            </a:r>
            <a:r>
              <a:rPr lang="en-US" dirty="0"/>
              <a:t>anything but a word boundary.</a:t>
            </a:r>
          </a:p>
          <a:p>
            <a:r>
              <a:rPr lang="en-US" dirty="0" smtClean="0"/>
              <a:t>\d	Matches </a:t>
            </a:r>
            <a:r>
              <a:rPr lang="en-US" dirty="0"/>
              <a:t>a digit character. This is the same as [0-9].</a:t>
            </a:r>
          </a:p>
          <a:p>
            <a:r>
              <a:rPr lang="en-US" dirty="0" smtClean="0"/>
              <a:t>\D	Matches </a:t>
            </a:r>
            <a:r>
              <a:rPr lang="en-US" dirty="0"/>
              <a:t>a </a:t>
            </a:r>
            <a:r>
              <a:rPr lang="en-US" dirty="0" err="1"/>
              <a:t>nondigit</a:t>
            </a:r>
            <a:r>
              <a:rPr lang="en-US" dirty="0"/>
              <a:t> character.</a:t>
            </a:r>
          </a:p>
          <a:p>
            <a:r>
              <a:rPr lang="en-US" dirty="0" smtClean="0"/>
              <a:t>\s	Matches </a:t>
            </a:r>
            <a:r>
              <a:rPr lang="en-US" dirty="0"/>
              <a:t>a whitespace character.</a:t>
            </a:r>
          </a:p>
          <a:p>
            <a:r>
              <a:rPr lang="en-US" dirty="0" smtClean="0"/>
              <a:t>\S	Matches </a:t>
            </a:r>
            <a:r>
              <a:rPr lang="en-US" dirty="0"/>
              <a:t>a </a:t>
            </a:r>
            <a:r>
              <a:rPr lang="en-US" dirty="0" err="1"/>
              <a:t>nonwhitespace</a:t>
            </a:r>
            <a:r>
              <a:rPr lang="en-US" dirty="0"/>
              <a:t> character</a:t>
            </a:r>
            <a:r>
              <a:rPr lang="en-US" dirty="0" smtClean="0"/>
              <a:t>.</a:t>
            </a:r>
          </a:p>
          <a:p>
            <a:r>
              <a:rPr lang="en-US" dirty="0" smtClean="0"/>
              <a:t>[]	Encloses </a:t>
            </a:r>
            <a:r>
              <a:rPr lang="en-US" dirty="0"/>
              <a:t>a character </a:t>
            </a:r>
            <a:r>
              <a:rPr lang="en-US" dirty="0" smtClean="0"/>
              <a:t>class (ex: [:digit])</a:t>
            </a:r>
          </a:p>
          <a:p>
            <a:r>
              <a:rPr lang="en-US" dirty="0" smtClean="0"/>
              <a:t>()	Encloses </a:t>
            </a:r>
            <a:r>
              <a:rPr lang="en-US" dirty="0"/>
              <a:t>a character grouping or defines a back reference.</a:t>
            </a:r>
          </a:p>
          <a:p>
            <a:r>
              <a:rPr lang="en-US" dirty="0" smtClean="0"/>
              <a:t>$	Matches </a:t>
            </a:r>
            <a:r>
              <a:rPr lang="en-US" dirty="0"/>
              <a:t>the end of a line.</a:t>
            </a:r>
          </a:p>
          <a:p>
            <a:r>
              <a:rPr lang="en-US" dirty="0" smtClean="0"/>
              <a:t>^	Matches </a:t>
            </a:r>
            <a:r>
              <a:rPr lang="en-US" dirty="0"/>
              <a:t>the beginning of a line.</a:t>
            </a:r>
          </a:p>
          <a:p>
            <a:r>
              <a:rPr lang="en-US" dirty="0" smtClean="0"/>
              <a:t>.	Matches </a:t>
            </a:r>
            <a:r>
              <a:rPr lang="en-US" dirty="0"/>
              <a:t>any character except for the newline</a:t>
            </a:r>
            <a:r>
              <a:rPr lang="en-US" dirty="0" smtClean="0"/>
              <a:t>.</a:t>
            </a:r>
          </a:p>
          <a:p>
            <a:r>
              <a:rPr lang="en-US" dirty="0" smtClean="0"/>
              <a:t>\	Quotes </a:t>
            </a:r>
            <a:r>
              <a:rPr lang="en-US" dirty="0" smtClean="0"/>
              <a:t>the next </a:t>
            </a:r>
            <a:r>
              <a:rPr lang="en-US" dirty="0" err="1" smtClean="0"/>
              <a:t>metacharacter</a:t>
            </a:r>
            <a:r>
              <a:rPr lang="en-US" dirty="0" smtClean="0"/>
              <a:t>.</a:t>
            </a:r>
          </a:p>
          <a:p>
            <a:r>
              <a:rPr lang="en-US" dirty="0" smtClean="0"/>
              <a:t>\w	 [</a:t>
            </a:r>
            <a:r>
              <a:rPr lang="en-US" dirty="0" smtClean="0"/>
              <a:t>a-zA-Z0-9_].</a:t>
            </a:r>
          </a:p>
          <a:p>
            <a:r>
              <a:rPr lang="en-US" dirty="0" smtClean="0"/>
              <a:t>\W	a </a:t>
            </a:r>
            <a:r>
              <a:rPr lang="en-US" dirty="0" smtClean="0"/>
              <a:t>string, omitting the underscore and alphanumeric characters.</a:t>
            </a:r>
          </a:p>
          <a:p>
            <a:pPr>
              <a:spcBef>
                <a:spcPct val="50000"/>
              </a:spcBef>
            </a:pPr>
            <a:endParaRPr lang="en-US" dirty="0" smtClean="0"/>
          </a:p>
          <a:p>
            <a:endParaRPr lang="en-US" dirty="0"/>
          </a:p>
        </p:txBody>
      </p:sp>
      <p:sp>
        <p:nvSpPr>
          <p:cNvPr id="4"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5" name="Rectangle 5"/>
          <p:cNvSpPr>
            <a:spLocks noChangeArrowheads="1"/>
          </p:cNvSpPr>
          <p:nvPr/>
        </p:nvSpPr>
        <p:spPr bwMode="auto">
          <a:xfrm>
            <a:off x="457200" y="762000"/>
            <a:ext cx="2307042" cy="461665"/>
          </a:xfrm>
          <a:prstGeom prst="rect">
            <a:avLst/>
          </a:prstGeom>
          <a:noFill/>
          <a:ln w="9525">
            <a:noFill/>
            <a:miter lim="800000"/>
            <a:headEnd/>
            <a:tailEnd/>
          </a:ln>
          <a:effectLst/>
        </p:spPr>
        <p:txBody>
          <a:bodyPr wrap="none">
            <a:spAutoFit/>
          </a:bodyPr>
          <a:lstStyle/>
          <a:p>
            <a:r>
              <a:rPr lang="en-US" sz="2400" dirty="0" err="1" smtClean="0"/>
              <a:t>Metacharacters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2186817" cy="461665"/>
          </a:xfrm>
          <a:prstGeom prst="rect">
            <a:avLst/>
          </a:prstGeom>
          <a:noFill/>
          <a:ln w="9525">
            <a:noFill/>
            <a:miter lim="800000"/>
            <a:headEnd/>
            <a:tailEnd/>
          </a:ln>
          <a:effectLst/>
        </p:spPr>
        <p:txBody>
          <a:bodyPr wrap="none">
            <a:spAutoFit/>
          </a:bodyPr>
          <a:lstStyle/>
          <a:p>
            <a:r>
              <a:rPr lang="en-US" sz="2400" dirty="0" smtClean="0"/>
              <a:t>Match </a:t>
            </a:r>
            <a:r>
              <a:rPr lang="en-US" sz="2400" dirty="0" err="1" smtClean="0"/>
              <a:t>funtions</a:t>
            </a:r>
            <a:endParaRPr lang="en-US" sz="2400" dirty="0"/>
          </a:p>
        </p:txBody>
      </p:sp>
      <p:graphicFrame>
        <p:nvGraphicFramePr>
          <p:cNvPr id="10" name="Content Placeholder 4"/>
          <p:cNvGraphicFramePr>
            <a:graphicFrameLocks/>
          </p:cNvGraphicFramePr>
          <p:nvPr/>
        </p:nvGraphicFramePr>
        <p:xfrm>
          <a:off x="323528" y="1268760"/>
          <a:ext cx="8712968" cy="4759960"/>
        </p:xfrm>
        <a:graphic>
          <a:graphicData uri="http://schemas.openxmlformats.org/drawingml/2006/table">
            <a:tbl>
              <a:tblPr firstRow="1" bandRow="1">
                <a:tableStyleId>{5C22544A-7EE6-4342-B048-85BDC9FD1C3A}</a:tableStyleId>
              </a:tblPr>
              <a:tblGrid>
                <a:gridCol w="1440160"/>
                <a:gridCol w="864096"/>
                <a:gridCol w="2160240"/>
                <a:gridCol w="4248472"/>
              </a:tblGrid>
              <a:tr h="370840">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Return</a:t>
                      </a:r>
                      <a:endParaRPr lang="en-US" sz="1400" dirty="0">
                        <a:solidFill>
                          <a:schemeClr val="tx1"/>
                        </a:solidFill>
                      </a:endParaRPr>
                    </a:p>
                  </a:txBody>
                  <a:tcPr/>
                </a:tc>
                <a:tc>
                  <a:txBody>
                    <a:bodyPr/>
                    <a:lstStyle/>
                    <a:p>
                      <a:r>
                        <a:rPr lang="en-US" sz="1400" dirty="0" smtClean="0">
                          <a:solidFill>
                            <a:schemeClr val="tx1"/>
                          </a:solidFill>
                        </a:rPr>
                        <a:t>Parameters</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370840">
                <a:tc>
                  <a:txBody>
                    <a:bodyPr/>
                    <a:lstStyle/>
                    <a:p>
                      <a:r>
                        <a:rPr lang="en-US" sz="1200" b="1" dirty="0" err="1" smtClean="0"/>
                        <a:t>preg_grep</a:t>
                      </a:r>
                      <a:r>
                        <a:rPr lang="en-US" sz="1200" b="1" dirty="0" smtClean="0"/>
                        <a:t>()</a:t>
                      </a:r>
                      <a:endParaRPr lang="en-US" sz="1200" b="1" dirty="0"/>
                    </a:p>
                  </a:txBody>
                  <a:tcPr/>
                </a:tc>
                <a:tc>
                  <a:txBody>
                    <a:bodyPr/>
                    <a:lstStyle/>
                    <a:p>
                      <a:r>
                        <a:rPr lang="en-US" sz="1200" b="1" dirty="0" smtClean="0">
                          <a:solidFill>
                            <a:schemeClr val="tx1"/>
                          </a:solidFill>
                        </a:rPr>
                        <a:t>array</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array </a:t>
                      </a:r>
                      <a:r>
                        <a:rPr lang="en-US" sz="1200" b="1" i="1" dirty="0" smtClean="0"/>
                        <a:t>input</a:t>
                      </a:r>
                    </a:p>
                    <a:p>
                      <a:r>
                        <a:rPr lang="en-US" sz="1200" b="1" dirty="0" smtClean="0"/>
                        <a:t>[, </a:t>
                      </a:r>
                      <a:r>
                        <a:rPr lang="en-US" sz="1200" b="1" i="1" dirty="0" smtClean="0"/>
                        <a:t>flags</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preg_grep</a:t>
                      </a:r>
                      <a:r>
                        <a:rPr lang="en-US" sz="1200" dirty="0" smtClean="0"/>
                        <a:t>() function searches all elements of the array input, returning an array consisting of all elements matching pattern. Consider an example that uses this function to search an array for foods beginning with </a:t>
                      </a:r>
                      <a:r>
                        <a:rPr lang="en-US" sz="1200" i="1" dirty="0" smtClean="0"/>
                        <a:t>p</a:t>
                      </a:r>
                      <a:r>
                        <a:rPr lang="en-US" sz="1200" dirty="0" smtClean="0"/>
                        <a:t>:</a:t>
                      </a:r>
                    </a:p>
                    <a:p>
                      <a:endParaRPr lang="en-US" sz="1200" b="0" dirty="0">
                        <a:solidFill>
                          <a:schemeClr val="tx1"/>
                        </a:solidFill>
                      </a:endParaRPr>
                    </a:p>
                  </a:txBody>
                  <a:tcPr/>
                </a:tc>
              </a:tr>
              <a:tr h="370840">
                <a:tc>
                  <a:txBody>
                    <a:bodyPr/>
                    <a:lstStyle/>
                    <a:p>
                      <a:r>
                        <a:rPr lang="en-US" sz="1200" b="1" dirty="0" err="1" smtClean="0"/>
                        <a:t>preg_match</a:t>
                      </a:r>
                      <a:endParaRPr lang="en-US" sz="1200" dirty="0">
                        <a:solidFill>
                          <a:schemeClr val="tx1"/>
                        </a:solidFill>
                      </a:endParaRPr>
                    </a:p>
                  </a:txBody>
                  <a:tcPr/>
                </a:tc>
                <a:tc>
                  <a:txBody>
                    <a:bodyPr/>
                    <a:lstStyle/>
                    <a:p>
                      <a:r>
                        <a:rPr lang="en-US" sz="1200" b="1" dirty="0" err="1" smtClean="0">
                          <a:solidFill>
                            <a:schemeClr val="tx1"/>
                          </a:solidFill>
                        </a:rPr>
                        <a:t>int</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string </a:t>
                      </a:r>
                      <a:r>
                        <a:rPr lang="en-US" sz="1200" b="1" i="1" dirty="0" err="1" smtClean="0"/>
                        <a:t>string</a:t>
                      </a:r>
                      <a:endParaRPr lang="en-US" sz="1200" b="1" i="1" dirty="0" smtClean="0"/>
                    </a:p>
                    <a:p>
                      <a:r>
                        <a:rPr lang="en-US" sz="1200" b="1" dirty="0" smtClean="0"/>
                        <a:t>[, array </a:t>
                      </a:r>
                      <a:r>
                        <a:rPr lang="en-US" sz="1200" b="1" i="1" dirty="0" smtClean="0"/>
                        <a:t>matches</a:t>
                      </a:r>
                      <a:r>
                        <a:rPr lang="en-US" sz="1200" b="1" dirty="0" smtClean="0"/>
                        <a:t>]</a:t>
                      </a:r>
                    </a:p>
                    <a:p>
                      <a:r>
                        <a:rPr lang="en-US" sz="1200" b="1" dirty="0" smtClean="0"/>
                        <a:t>[, </a:t>
                      </a:r>
                      <a:r>
                        <a:rPr lang="en-US" sz="1200" b="1" dirty="0" err="1" smtClean="0"/>
                        <a:t>int</a:t>
                      </a:r>
                      <a:r>
                        <a:rPr lang="en-US" sz="1200" b="1" dirty="0" smtClean="0"/>
                        <a:t> </a:t>
                      </a:r>
                      <a:r>
                        <a:rPr lang="en-US" sz="1200" b="1" i="1" dirty="0" smtClean="0"/>
                        <a:t>flags </a:t>
                      </a:r>
                      <a:r>
                        <a:rPr lang="en-US" sz="1200" b="1" dirty="0" smtClean="0"/>
                        <a:t>[, </a:t>
                      </a:r>
                      <a:r>
                        <a:rPr lang="en-US" sz="1200" b="1" dirty="0" err="1" smtClean="0"/>
                        <a:t>int</a:t>
                      </a:r>
                      <a:r>
                        <a:rPr lang="en-US" sz="1200" b="1" dirty="0" smtClean="0"/>
                        <a:t> </a:t>
                      </a:r>
                      <a:r>
                        <a:rPr lang="en-US" sz="1200" b="1" i="1" dirty="0" smtClean="0"/>
                        <a:t>offset</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preg_match</a:t>
                      </a:r>
                      <a:r>
                        <a:rPr lang="en-US" sz="1200" dirty="0" smtClean="0"/>
                        <a:t>() function searches string for pattern, returning TRUE if it exists and FALSE otherwise. The optional input parameter </a:t>
                      </a:r>
                      <a:r>
                        <a:rPr lang="en-US" sz="1200" dirty="0" err="1" smtClean="0"/>
                        <a:t>pattern_array</a:t>
                      </a:r>
                      <a:r>
                        <a:rPr lang="en-US" sz="1200" dirty="0" smtClean="0"/>
                        <a:t> can contain various sections of the </a:t>
                      </a:r>
                      <a:r>
                        <a:rPr lang="en-US" sz="1200" dirty="0" err="1" smtClean="0"/>
                        <a:t>subpatterns</a:t>
                      </a:r>
                      <a:r>
                        <a:rPr lang="en-US" sz="1200" dirty="0" smtClean="0"/>
                        <a:t> contained in the search pattern, if applicable. Here’s an example that uses </a:t>
                      </a:r>
                      <a:r>
                        <a:rPr lang="en-US" sz="1200" dirty="0" err="1" smtClean="0"/>
                        <a:t>preg_match</a:t>
                      </a:r>
                      <a:r>
                        <a:rPr lang="en-US" sz="1200" dirty="0" smtClean="0"/>
                        <a:t>() to perform a case-sensitive search:</a:t>
                      </a:r>
                    </a:p>
                    <a:p>
                      <a:endParaRPr lang="en-US" sz="12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preg_match_all</a:t>
                      </a:r>
                      <a:endParaRPr lang="en-US" sz="1200" b="1" dirty="0" smtClean="0"/>
                    </a:p>
                  </a:txBody>
                  <a:tcPr/>
                </a:tc>
                <a:tc>
                  <a:txBody>
                    <a:bodyPr/>
                    <a:lstStyle/>
                    <a:p>
                      <a:r>
                        <a:rPr lang="en-US" sz="1200" b="1" dirty="0" err="1" smtClean="0">
                          <a:solidFill>
                            <a:schemeClr val="tx1"/>
                          </a:solidFill>
                        </a:rPr>
                        <a:t>int</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string </a:t>
                      </a:r>
                      <a:r>
                        <a:rPr lang="en-US" sz="1200" b="1" i="1" dirty="0" err="1" smtClean="0"/>
                        <a:t>string</a:t>
                      </a:r>
                      <a:r>
                        <a:rPr lang="en-US" sz="1200" b="1" dirty="0" smtClean="0"/>
                        <a:t>,</a:t>
                      </a:r>
                    </a:p>
                    <a:p>
                      <a:r>
                        <a:rPr lang="en-US" sz="1200" b="1" dirty="0" smtClean="0"/>
                        <a:t>array </a:t>
                      </a:r>
                      <a:r>
                        <a:rPr lang="en-US" sz="1200" b="1" i="1" dirty="0" err="1" smtClean="0"/>
                        <a:t>pattern_array</a:t>
                      </a:r>
                      <a:endParaRPr lang="en-US" sz="1200" b="1" i="1" dirty="0" smtClean="0"/>
                    </a:p>
                    <a:p>
                      <a:r>
                        <a:rPr lang="en-US" sz="1200" b="1" dirty="0" smtClean="0"/>
                        <a:t>[, </a:t>
                      </a:r>
                      <a:r>
                        <a:rPr lang="en-US" sz="1200" b="1" dirty="0" err="1" smtClean="0"/>
                        <a:t>int</a:t>
                      </a:r>
                      <a:r>
                        <a:rPr lang="en-US" sz="1200" b="1" dirty="0" smtClean="0"/>
                        <a:t> </a:t>
                      </a:r>
                      <a:r>
                        <a:rPr lang="en-US" sz="1200" b="1" i="1" dirty="0" smtClean="0"/>
                        <a:t>order</a:t>
                      </a:r>
                      <a:r>
                        <a:rPr lang="en-US" sz="1200" b="1"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preg_match_all</a:t>
                      </a:r>
                      <a:r>
                        <a:rPr lang="en-US" sz="1200" dirty="0" smtClean="0"/>
                        <a:t>() function matches all occurrences of pattern in string, assigning each occurrence to array </a:t>
                      </a:r>
                      <a:r>
                        <a:rPr lang="en-US" sz="1200" dirty="0" err="1" smtClean="0"/>
                        <a:t>pattern_array</a:t>
                      </a:r>
                      <a:r>
                        <a:rPr lang="en-US" sz="1200" dirty="0" smtClean="0"/>
                        <a:t> in the order you specify via the optional input parameter order. The order parameter accepts two values: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preg_quote</a:t>
                      </a:r>
                      <a:r>
                        <a:rPr lang="en-US" sz="1200" b="1" dirty="0" smtClean="0"/>
                        <a:t>()</a:t>
                      </a:r>
                    </a:p>
                  </a:txBody>
                  <a:tcPr/>
                </a:tc>
                <a:tc>
                  <a:txBody>
                    <a:bodyPr/>
                    <a:lstStyle/>
                    <a:p>
                      <a:r>
                        <a:rPr lang="en-US" sz="1200" b="1" dirty="0" smtClean="0"/>
                        <a:t>string </a:t>
                      </a:r>
                      <a:endParaRPr lang="en-US" sz="1200" dirty="0">
                        <a:solidFill>
                          <a:schemeClr val="tx1"/>
                        </a:solidFill>
                      </a:endParaRPr>
                    </a:p>
                  </a:txBody>
                  <a:tcPr/>
                </a:tc>
                <a:tc>
                  <a:txBody>
                    <a:bodyPr/>
                    <a:lstStyle/>
                    <a:p>
                      <a:r>
                        <a:rPr lang="en-US" sz="1200" b="1" dirty="0" smtClean="0"/>
                        <a:t>string </a:t>
                      </a:r>
                      <a:r>
                        <a:rPr lang="en-US" sz="1200" b="1" i="1" dirty="0" err="1" smtClean="0"/>
                        <a:t>str</a:t>
                      </a:r>
                      <a:endParaRPr lang="en-US" sz="1200" b="1" i="1" dirty="0" smtClean="0"/>
                    </a:p>
                    <a:p>
                      <a:r>
                        <a:rPr lang="en-US" sz="1200" b="1" dirty="0" smtClean="0"/>
                        <a:t>[, string </a:t>
                      </a:r>
                      <a:r>
                        <a:rPr lang="en-US" sz="1200" b="1" i="1" dirty="0" smtClean="0"/>
                        <a:t>delimiter</a:t>
                      </a:r>
                      <a:r>
                        <a:rPr lang="en-US" sz="1200" b="1"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function </a:t>
                      </a:r>
                      <a:r>
                        <a:rPr lang="en-US" sz="1200" dirty="0" err="1" smtClean="0"/>
                        <a:t>preg_quote</a:t>
                      </a:r>
                      <a:r>
                        <a:rPr lang="en-US" sz="1200" dirty="0" smtClean="0"/>
                        <a:t>() inserts a backslash delimiter before every character of special significance to regular expression syntax. These special characters include: $ ^ * ( ) + = { } [ ] | \\ : &lt; &gt;. The optional parameter delimiter is used to specify what delimiter is used for the regular expression, causing it to also be escaped by a backslash.</a:t>
                      </a:r>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2186817" cy="461665"/>
          </a:xfrm>
          <a:prstGeom prst="rect">
            <a:avLst/>
          </a:prstGeom>
          <a:noFill/>
          <a:ln w="9525">
            <a:noFill/>
            <a:miter lim="800000"/>
            <a:headEnd/>
            <a:tailEnd/>
          </a:ln>
          <a:effectLst/>
        </p:spPr>
        <p:txBody>
          <a:bodyPr wrap="none">
            <a:spAutoFit/>
          </a:bodyPr>
          <a:lstStyle/>
          <a:p>
            <a:r>
              <a:rPr lang="en-US" sz="2400" dirty="0" smtClean="0"/>
              <a:t>Match </a:t>
            </a:r>
            <a:r>
              <a:rPr lang="en-US" sz="2400" dirty="0" err="1" smtClean="0"/>
              <a:t>funtions</a:t>
            </a:r>
            <a:endParaRPr lang="en-US" sz="2400" dirty="0"/>
          </a:p>
        </p:txBody>
      </p:sp>
      <p:graphicFrame>
        <p:nvGraphicFramePr>
          <p:cNvPr id="10" name="Content Placeholder 4"/>
          <p:cNvGraphicFramePr>
            <a:graphicFrameLocks/>
          </p:cNvGraphicFramePr>
          <p:nvPr/>
        </p:nvGraphicFramePr>
        <p:xfrm>
          <a:off x="323528" y="1268760"/>
          <a:ext cx="8712968" cy="5107519"/>
        </p:xfrm>
        <a:graphic>
          <a:graphicData uri="http://schemas.openxmlformats.org/drawingml/2006/table">
            <a:tbl>
              <a:tblPr firstRow="1" bandRow="1">
                <a:tableStyleId>{5C22544A-7EE6-4342-B048-85BDC9FD1C3A}</a:tableStyleId>
              </a:tblPr>
              <a:tblGrid>
                <a:gridCol w="1296144"/>
                <a:gridCol w="792088"/>
                <a:gridCol w="1656184"/>
                <a:gridCol w="4968552"/>
              </a:tblGrid>
              <a:tr h="346153">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Return</a:t>
                      </a:r>
                      <a:endParaRPr lang="en-US" sz="1400" dirty="0">
                        <a:solidFill>
                          <a:schemeClr val="tx1"/>
                        </a:solidFill>
                      </a:endParaRPr>
                    </a:p>
                  </a:txBody>
                  <a:tcPr/>
                </a:tc>
                <a:tc>
                  <a:txBody>
                    <a:bodyPr/>
                    <a:lstStyle/>
                    <a:p>
                      <a:r>
                        <a:rPr lang="en-US" sz="1400" dirty="0" smtClean="0">
                          <a:solidFill>
                            <a:schemeClr val="tx1"/>
                          </a:solidFill>
                        </a:rPr>
                        <a:t>Parameters</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1280293">
                <a:tc>
                  <a:txBody>
                    <a:bodyPr/>
                    <a:lstStyle/>
                    <a:p>
                      <a:r>
                        <a:rPr lang="en-US" sz="1200" b="1" dirty="0" err="1" smtClean="0"/>
                        <a:t>preg_replace</a:t>
                      </a:r>
                      <a:endParaRPr lang="en-US" sz="1200" b="1" dirty="0"/>
                    </a:p>
                  </a:txBody>
                  <a:tcPr/>
                </a:tc>
                <a:tc>
                  <a:txBody>
                    <a:bodyPr/>
                    <a:lstStyle/>
                    <a:p>
                      <a:r>
                        <a:rPr lang="en-US" sz="1200" b="1" dirty="0" smtClean="0"/>
                        <a:t>mixed </a:t>
                      </a:r>
                      <a:endParaRPr lang="en-US" sz="1200" b="1" dirty="0">
                        <a:solidFill>
                          <a:schemeClr val="tx1"/>
                        </a:solidFill>
                      </a:endParaRPr>
                    </a:p>
                  </a:txBody>
                  <a:tcPr/>
                </a:tc>
                <a:tc>
                  <a:txBody>
                    <a:bodyPr/>
                    <a:lstStyle/>
                    <a:p>
                      <a:r>
                        <a:rPr lang="en-US" sz="1200" b="1" dirty="0" smtClean="0"/>
                        <a:t>mixed </a:t>
                      </a:r>
                      <a:r>
                        <a:rPr lang="en-US" sz="1200" b="1" i="1" dirty="0" smtClean="0"/>
                        <a:t>pattern</a:t>
                      </a:r>
                      <a:r>
                        <a:rPr lang="en-US" sz="1200" b="1" dirty="0" smtClean="0"/>
                        <a:t>,</a:t>
                      </a:r>
                    </a:p>
                    <a:p>
                      <a:r>
                        <a:rPr lang="en-US" sz="1200" b="1" dirty="0" smtClean="0"/>
                        <a:t>mixed </a:t>
                      </a:r>
                      <a:r>
                        <a:rPr lang="en-US" sz="1200" b="1" i="1" dirty="0" smtClean="0"/>
                        <a:t>replacement</a:t>
                      </a:r>
                      <a:r>
                        <a:rPr lang="en-US" sz="1200" b="1" dirty="0" smtClean="0"/>
                        <a:t>, mixed </a:t>
                      </a:r>
                      <a:r>
                        <a:rPr lang="en-US" sz="1200" b="1" i="1" dirty="0" err="1" smtClean="0"/>
                        <a:t>str</a:t>
                      </a:r>
                      <a:endParaRPr lang="en-US" sz="1200" b="1" i="1" dirty="0" smtClean="0"/>
                    </a:p>
                    <a:p>
                      <a:r>
                        <a:rPr lang="en-US" sz="1200" b="1" dirty="0" smtClean="0"/>
                        <a:t>[, </a:t>
                      </a:r>
                      <a:r>
                        <a:rPr lang="en-US" sz="1200" b="1" dirty="0" err="1" smtClean="0"/>
                        <a:t>int</a:t>
                      </a:r>
                      <a:r>
                        <a:rPr lang="en-US" sz="1200" b="1" dirty="0" smtClean="0"/>
                        <a:t> </a:t>
                      </a:r>
                      <a:r>
                        <a:rPr lang="en-US" sz="1200" b="1" i="1" dirty="0" smtClean="0"/>
                        <a:t>limit</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preg_replace</a:t>
                      </a:r>
                      <a:r>
                        <a:rPr lang="en-US" sz="1200" dirty="0" smtClean="0"/>
                        <a:t>() function operates identically to </a:t>
                      </a:r>
                      <a:r>
                        <a:rPr lang="en-US" sz="1200" dirty="0" err="1" smtClean="0"/>
                        <a:t>ereg_replace</a:t>
                      </a:r>
                      <a:r>
                        <a:rPr lang="en-US" sz="1200" dirty="0" smtClean="0"/>
                        <a:t>(), except that it uses a </a:t>
                      </a:r>
                      <a:r>
                        <a:rPr lang="en-US" sz="1200" dirty="0" err="1" smtClean="0"/>
                        <a:t>Perlbased</a:t>
                      </a:r>
                      <a:r>
                        <a:rPr lang="en-US" sz="1200" dirty="0" smtClean="0"/>
                        <a:t> regular expression syntax, replacing all occurrences of pattern with replacement, and returning the modified result. The optional input parameter limit specifies how many matches should take place. Failing to set limit or setting it to -1 will result in </a:t>
                      </a:r>
                      <a:r>
                        <a:rPr lang="en-US" sz="1200" dirty="0" smtClean="0">
                          <a:solidFill>
                            <a:schemeClr val="tx2"/>
                          </a:solidFill>
                        </a:rPr>
                        <a:t>the</a:t>
                      </a:r>
                      <a:r>
                        <a:rPr lang="en-US" sz="1200" dirty="0" smtClean="0"/>
                        <a:t> replacement of all occurrences.</a:t>
                      </a:r>
                    </a:p>
                  </a:txBody>
                  <a:tcPr/>
                </a:tc>
              </a:tr>
              <a:tr h="2475233">
                <a:tc>
                  <a:txBody>
                    <a:bodyPr/>
                    <a:lstStyle/>
                    <a:p>
                      <a:r>
                        <a:rPr lang="en-US" sz="1200" b="1" dirty="0" err="1" smtClean="0"/>
                        <a:t>preg_replace_callback</a:t>
                      </a:r>
                      <a:endParaRPr lang="en-US" sz="1200" dirty="0">
                        <a:solidFill>
                          <a:schemeClr val="tx1"/>
                        </a:solidFill>
                      </a:endParaRPr>
                    </a:p>
                  </a:txBody>
                  <a:tcPr/>
                </a:tc>
                <a:tc>
                  <a:txBody>
                    <a:bodyPr/>
                    <a:lstStyle/>
                    <a:p>
                      <a:r>
                        <a:rPr lang="en-US" sz="1200" b="1" dirty="0" smtClean="0"/>
                        <a:t>mixed </a:t>
                      </a:r>
                      <a:endParaRPr lang="en-US" sz="1200" b="1" dirty="0">
                        <a:solidFill>
                          <a:schemeClr val="tx1"/>
                        </a:solidFill>
                      </a:endParaRPr>
                    </a:p>
                  </a:txBody>
                  <a:tcPr/>
                </a:tc>
                <a:tc>
                  <a:txBody>
                    <a:bodyPr/>
                    <a:lstStyle/>
                    <a:p>
                      <a:r>
                        <a:rPr lang="en-US" sz="1200" b="1" dirty="0" smtClean="0"/>
                        <a:t>mixed </a:t>
                      </a:r>
                      <a:r>
                        <a:rPr lang="en-US" sz="1200" b="1" i="1" dirty="0" smtClean="0"/>
                        <a:t>pattern</a:t>
                      </a:r>
                      <a:r>
                        <a:rPr lang="en-US" sz="1200" b="1" dirty="0" smtClean="0"/>
                        <a:t>, callback </a:t>
                      </a:r>
                      <a:r>
                        <a:rPr lang="en-US" sz="1200" b="1" i="1" dirty="0" err="1" smtClean="0"/>
                        <a:t>callback</a:t>
                      </a:r>
                      <a:r>
                        <a:rPr lang="en-US" sz="1200" b="1" dirty="0" smtClean="0"/>
                        <a:t>, mixed </a:t>
                      </a:r>
                      <a:r>
                        <a:rPr lang="en-US" sz="1200" b="1" i="1" dirty="0" err="1" smtClean="0"/>
                        <a:t>str</a:t>
                      </a:r>
                      <a:r>
                        <a:rPr lang="en-US" sz="1200" b="1" i="1" dirty="0" smtClean="0"/>
                        <a:t> </a:t>
                      </a:r>
                    </a:p>
                    <a:p>
                      <a:r>
                        <a:rPr lang="en-US" sz="1200" b="1" dirty="0" smtClean="0"/>
                        <a:t>[, </a:t>
                      </a:r>
                      <a:r>
                        <a:rPr lang="en-US" sz="1200" b="1" dirty="0" err="1" smtClean="0"/>
                        <a:t>int</a:t>
                      </a:r>
                      <a:r>
                        <a:rPr lang="en-US" sz="1200" b="1" dirty="0" smtClean="0"/>
                        <a:t> </a:t>
                      </a:r>
                      <a:r>
                        <a:rPr lang="en-US" sz="1200" b="1" i="1" dirty="0" smtClean="0"/>
                        <a:t>limit</a:t>
                      </a:r>
                      <a:r>
                        <a:rPr lang="en-US" sz="1200" b="1" dirty="0" smtClean="0"/>
                        <a:t>]</a:t>
                      </a:r>
                      <a:endParaRPr lang="en-US" sz="1200" b="0" dirty="0">
                        <a:solidFill>
                          <a:schemeClr val="tx1"/>
                        </a:solidFill>
                      </a:endParaRPr>
                    </a:p>
                  </a:txBody>
                  <a:tcPr/>
                </a:tc>
                <a:tc>
                  <a:txBody>
                    <a:bodyPr/>
                    <a:lstStyle/>
                    <a:p>
                      <a:r>
                        <a:rPr lang="en-US" sz="1200" dirty="0" smtClean="0"/>
                        <a:t>Rather than handling the replacement procedure itself, </a:t>
                      </a:r>
                      <a:r>
                        <a:rPr lang="en-US" sz="1200" dirty="0" err="1" smtClean="0"/>
                        <a:t>reg_replace_callback</a:t>
                      </a:r>
                      <a:r>
                        <a:rPr lang="en-US" sz="1200" dirty="0" smtClean="0"/>
                        <a:t>() function delegates the string-replacement procedure to some other user-defined function. The pattern parameter determines what you’re looking for, while the </a:t>
                      </a:r>
                      <a:r>
                        <a:rPr lang="en-US" sz="1200" dirty="0" err="1" smtClean="0"/>
                        <a:t>str</a:t>
                      </a:r>
                      <a:r>
                        <a:rPr lang="en-US" sz="1200" dirty="0" smtClean="0"/>
                        <a:t> parameter defines the string you’re</a:t>
                      </a:r>
                    </a:p>
                    <a:p>
                      <a:r>
                        <a:rPr lang="en-US" sz="1200" dirty="0" smtClean="0"/>
                        <a:t>searching. The callback parameter defines the name of the function to be used for the replacement task. The optional parameter limit specifies how many matches should take place. Failing to set limit or setting it to -1 will result in the replacement of all occurrences. In the following example, a function named acronym() is passed into </a:t>
                      </a:r>
                      <a:r>
                        <a:rPr lang="en-US" sz="1200" dirty="0" err="1" smtClean="0"/>
                        <a:t>preg_replace_callback</a:t>
                      </a:r>
                      <a:r>
                        <a:rPr lang="en-US" sz="1200" dirty="0" smtClean="0"/>
                        <a:t>() and is used to insert the long form of various acronyms into the target string</a:t>
                      </a:r>
                      <a:endParaRPr lang="en-US" sz="1200" b="0" dirty="0">
                        <a:solidFill>
                          <a:schemeClr val="tx1"/>
                        </a:solidFill>
                      </a:endParaRPr>
                    </a:p>
                  </a:txBody>
                  <a:tcPr/>
                </a:tc>
              </a:tr>
              <a:tr h="938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preg_split</a:t>
                      </a:r>
                      <a:endParaRPr lang="en-US" sz="1200" b="1" dirty="0" smtClean="0"/>
                    </a:p>
                  </a:txBody>
                  <a:tcPr/>
                </a:tc>
                <a:tc>
                  <a:txBody>
                    <a:bodyPr/>
                    <a:lstStyle/>
                    <a:p>
                      <a:r>
                        <a:rPr lang="en-US" sz="1200" b="1" dirty="0" smtClean="0"/>
                        <a:t>array </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 </a:t>
                      </a:r>
                    </a:p>
                    <a:p>
                      <a:r>
                        <a:rPr lang="en-US" sz="1200" b="1" dirty="0" smtClean="0"/>
                        <a:t>string </a:t>
                      </a:r>
                      <a:r>
                        <a:rPr lang="en-US" sz="1200" b="1" i="1" dirty="0" err="1" smtClean="0"/>
                        <a:t>string</a:t>
                      </a:r>
                      <a:r>
                        <a:rPr lang="en-US" sz="1200" b="1" i="1" dirty="0" smtClean="0"/>
                        <a:t> </a:t>
                      </a:r>
                    </a:p>
                    <a:p>
                      <a:r>
                        <a:rPr lang="en-US" sz="1200" b="1" dirty="0" smtClean="0"/>
                        <a:t>[, </a:t>
                      </a:r>
                      <a:r>
                        <a:rPr lang="en-US" sz="1200" b="1" dirty="0" err="1" smtClean="0"/>
                        <a:t>int</a:t>
                      </a:r>
                      <a:r>
                        <a:rPr lang="en-US" sz="1200" b="1" dirty="0" smtClean="0"/>
                        <a:t> </a:t>
                      </a:r>
                      <a:r>
                        <a:rPr lang="en-US" sz="1200" b="1" i="1" dirty="0" smtClean="0"/>
                        <a:t>limit </a:t>
                      </a:r>
                    </a:p>
                    <a:p>
                      <a:r>
                        <a:rPr lang="en-US" sz="1200" b="1" dirty="0" smtClean="0"/>
                        <a:t>[, </a:t>
                      </a:r>
                      <a:r>
                        <a:rPr lang="en-US" sz="1200" b="1" dirty="0" err="1" smtClean="0"/>
                        <a:t>int</a:t>
                      </a:r>
                      <a:r>
                        <a:rPr lang="en-US" sz="1200" b="1" dirty="0" smtClean="0"/>
                        <a:t> </a:t>
                      </a:r>
                      <a:r>
                        <a:rPr lang="en-US" sz="1200" b="1" i="1" dirty="0" smtClean="0"/>
                        <a:t>flags</a:t>
                      </a:r>
                      <a:r>
                        <a:rPr lang="en-US" sz="1200" b="1" dirty="0" smtClean="0"/>
                        <a:t>]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preg_split</a:t>
                      </a:r>
                      <a:r>
                        <a:rPr lang="en-US" sz="1200" dirty="0" smtClean="0"/>
                        <a:t>() function operates exactly like split(), except that pattern can also be defined in terms of a regular expression. If the optional input parameter limit is specified, only limit number of substrings are returned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ChangeArrowheads="1"/>
          </p:cNvSpPr>
          <p:nvPr/>
        </p:nvSpPr>
        <p:spPr bwMode="auto">
          <a:xfrm>
            <a:off x="381000" y="1524000"/>
            <a:ext cx="5847184" cy="707886"/>
          </a:xfrm>
          <a:prstGeom prst="rect">
            <a:avLst/>
          </a:prstGeom>
          <a:noFill/>
          <a:ln w="9525">
            <a:noFill/>
            <a:miter lim="800000"/>
            <a:headEnd/>
            <a:tailEnd/>
          </a:ln>
          <a:effectLst/>
        </p:spPr>
        <p:txBody>
          <a:bodyPr wrap="square">
            <a:spAutoFit/>
          </a:bodyPr>
          <a:lstStyle/>
          <a:p>
            <a:r>
              <a:rPr lang="en-US" sz="2000" dirty="0" smtClean="0"/>
              <a:t>$</a:t>
            </a:r>
            <a:r>
              <a:rPr lang="en-US" sz="2000" dirty="0"/>
              <a:t>foods = array("pasta", "steak", "fish", "potatoes");</a:t>
            </a:r>
          </a:p>
          <a:p>
            <a:r>
              <a:rPr lang="en-US" sz="2000" dirty="0"/>
              <a:t>$food = </a:t>
            </a:r>
            <a:r>
              <a:rPr lang="en-US" sz="2000" dirty="0" err="1"/>
              <a:t>preg_grep</a:t>
            </a:r>
            <a:r>
              <a:rPr lang="en-US" sz="2000" dirty="0"/>
              <a:t>("/^p/", $foods</a:t>
            </a:r>
            <a:r>
              <a:rPr lang="en-US" sz="2000" dirty="0" smtClean="0"/>
              <a:t>);</a:t>
            </a:r>
            <a:endParaRPr lang="en-US" sz="2000" dirty="0"/>
          </a:p>
        </p:txBody>
      </p:sp>
      <p:sp>
        <p:nvSpPr>
          <p:cNvPr id="28679" name="Rectangle 7"/>
          <p:cNvSpPr>
            <a:spLocks noChangeArrowheads="1"/>
          </p:cNvSpPr>
          <p:nvPr/>
        </p:nvSpPr>
        <p:spPr bwMode="auto">
          <a:xfrm>
            <a:off x="467544" y="2276872"/>
            <a:ext cx="45720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This returns:</a:t>
            </a:r>
          </a:p>
          <a:p>
            <a:r>
              <a:rPr lang="en-US" b="1" dirty="0">
                <a:solidFill>
                  <a:srgbClr val="660033"/>
                </a:solidFill>
              </a:rPr>
              <a:t>Array ( [0] =&gt; </a:t>
            </a:r>
            <a:r>
              <a:rPr lang="en-US" b="1" dirty="0" smtClean="0">
                <a:solidFill>
                  <a:srgbClr val="660033"/>
                </a:solidFill>
              </a:rPr>
              <a:t>pasta,…, </a:t>
            </a:r>
            <a:r>
              <a:rPr lang="en-US" b="1" dirty="0">
                <a:solidFill>
                  <a:srgbClr val="660033"/>
                </a:solidFill>
              </a:rPr>
              <a:t>[3] =&gt; potatoes )</a:t>
            </a:r>
          </a:p>
        </p:txBody>
      </p:sp>
      <p:sp>
        <p:nvSpPr>
          <p:cNvPr id="6" name="Rectangle 5"/>
          <p:cNvSpPr>
            <a:spLocks noChangeArrowheads="1"/>
          </p:cNvSpPr>
          <p:nvPr/>
        </p:nvSpPr>
        <p:spPr bwMode="auto">
          <a:xfrm>
            <a:off x="395536" y="3140968"/>
            <a:ext cx="7920880" cy="1323439"/>
          </a:xfrm>
          <a:prstGeom prst="rect">
            <a:avLst/>
          </a:prstGeom>
          <a:noFill/>
          <a:ln w="9525">
            <a:noFill/>
            <a:miter lim="800000"/>
            <a:headEnd/>
            <a:tailEnd/>
          </a:ln>
          <a:effectLst/>
        </p:spPr>
        <p:txBody>
          <a:bodyPr wrap="square">
            <a:spAutoFit/>
          </a:bodyPr>
          <a:lstStyle/>
          <a:p>
            <a:r>
              <a:rPr lang="en-US" sz="2000" dirty="0" smtClean="0"/>
              <a:t>$</a:t>
            </a:r>
            <a:r>
              <a:rPr lang="en-US" sz="2000" dirty="0"/>
              <a:t>line = "Vim is the greatest word processor ever created</a:t>
            </a:r>
            <a:r>
              <a:rPr lang="en-US" sz="2000" dirty="0" smtClean="0"/>
              <a:t>!";</a:t>
            </a:r>
          </a:p>
          <a:p>
            <a:endParaRPr lang="en-US" sz="2000" dirty="0"/>
          </a:p>
          <a:p>
            <a:r>
              <a:rPr lang="en-US" sz="2000" dirty="0"/>
              <a:t>if (</a:t>
            </a:r>
            <a:r>
              <a:rPr lang="en-US" sz="2000" dirty="0" err="1"/>
              <a:t>preg_match</a:t>
            </a:r>
            <a:r>
              <a:rPr lang="en-US" sz="2000" dirty="0"/>
              <a:t>("/\</a:t>
            </a:r>
            <a:r>
              <a:rPr lang="en-US" sz="2000" dirty="0" err="1"/>
              <a:t>bVim</a:t>
            </a:r>
            <a:r>
              <a:rPr lang="en-US" sz="2000" dirty="0"/>
              <a:t>\b/</a:t>
            </a:r>
            <a:r>
              <a:rPr lang="en-US" sz="2000" dirty="0" err="1"/>
              <a:t>i</a:t>
            </a:r>
            <a:r>
              <a:rPr lang="en-US" sz="2000" dirty="0"/>
              <a:t>", $line, $match)) </a:t>
            </a:r>
            <a:endParaRPr lang="en-US" sz="2000" dirty="0" smtClean="0"/>
          </a:p>
          <a:p>
            <a:r>
              <a:rPr lang="en-US" sz="2000" dirty="0" smtClean="0"/>
              <a:t>print </a:t>
            </a:r>
            <a:r>
              <a:rPr lang="en-US" sz="2000" dirty="0"/>
              <a:t>"Match found</a:t>
            </a:r>
            <a:r>
              <a:rPr lang="en-US" sz="2000" dirty="0" smtClean="0"/>
              <a:t>!“;</a:t>
            </a:r>
            <a:endParaRPr lang="en-US" sz="2000" dirty="0"/>
          </a:p>
        </p:txBody>
      </p:sp>
      <p:sp>
        <p:nvSpPr>
          <p:cNvPr id="7" name="Rectangle 6"/>
          <p:cNvSpPr>
            <a:spLocks noChangeArrowheads="1"/>
          </p:cNvSpPr>
          <p:nvPr/>
        </p:nvSpPr>
        <p:spPr bwMode="auto">
          <a:xfrm>
            <a:off x="467544" y="4509120"/>
            <a:ext cx="79248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For instance, this script will confirm a match if the word Vim or vim is located, but not </a:t>
            </a:r>
            <a:r>
              <a:rPr lang="en-US" b="1" dirty="0" err="1">
                <a:solidFill>
                  <a:srgbClr val="660033"/>
                </a:solidFill>
              </a:rPr>
              <a:t>simplevim</a:t>
            </a:r>
            <a:r>
              <a:rPr lang="en-US" b="1" dirty="0">
                <a:solidFill>
                  <a:srgbClr val="660033"/>
                </a:solidFill>
              </a:rPr>
              <a:t>, </a:t>
            </a:r>
            <a:r>
              <a:rPr lang="en-US" b="1" dirty="0" err="1">
                <a:solidFill>
                  <a:srgbClr val="660033"/>
                </a:solidFill>
              </a:rPr>
              <a:t>vims</a:t>
            </a:r>
            <a:r>
              <a:rPr lang="en-US" b="1" dirty="0">
                <a:solidFill>
                  <a:srgbClr val="660033"/>
                </a:solidFill>
              </a:rPr>
              <a:t>, or </a:t>
            </a:r>
            <a:r>
              <a:rPr lang="en-US" b="1" dirty="0" err="1">
                <a:solidFill>
                  <a:srgbClr val="660033"/>
                </a:solidFill>
              </a:rPr>
              <a:t>evim</a:t>
            </a:r>
            <a:r>
              <a:rPr lang="en-US" b="1" dirty="0">
                <a:solidFill>
                  <a:srgbClr val="660033"/>
                </a:solidFill>
              </a:rPr>
              <a:t>.</a:t>
            </a:r>
          </a:p>
        </p:txBody>
      </p:sp>
      <p:sp>
        <p:nvSpPr>
          <p:cNvPr id="8"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9" name="Rectangle 5"/>
          <p:cNvSpPr>
            <a:spLocks noChangeArrowheads="1"/>
          </p:cNvSpPr>
          <p:nvPr/>
        </p:nvSpPr>
        <p:spPr bwMode="auto">
          <a:xfrm>
            <a:off x="457200" y="762000"/>
            <a:ext cx="1537600" cy="461665"/>
          </a:xfrm>
          <a:prstGeom prst="rect">
            <a:avLst/>
          </a:prstGeom>
          <a:noFill/>
          <a:ln w="9525">
            <a:noFill/>
            <a:miter lim="800000"/>
            <a:headEnd/>
            <a:tailEnd/>
          </a:ln>
          <a:effectLst/>
        </p:spPr>
        <p:txBody>
          <a:bodyPr wrap="none">
            <a:spAutoFit/>
          </a:bodyPr>
          <a:lstStyle/>
          <a:p>
            <a:r>
              <a:rPr lang="en-US" sz="2400" dirty="0" smtClean="0"/>
              <a:t>Examples</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481136" y="1412776"/>
            <a:ext cx="8915400" cy="1200329"/>
          </a:xfrm>
          <a:prstGeom prst="rect">
            <a:avLst/>
          </a:prstGeom>
          <a:noFill/>
          <a:ln w="9525">
            <a:noFill/>
            <a:miter lim="800000"/>
            <a:headEnd/>
            <a:tailEnd/>
          </a:ln>
          <a:effectLst/>
        </p:spPr>
        <p:txBody>
          <a:bodyPr wrap="square">
            <a:spAutoFit/>
          </a:bodyPr>
          <a:lstStyle/>
          <a:p>
            <a:r>
              <a:rPr lang="en-US" dirty="0" smtClean="0"/>
              <a:t>$</a:t>
            </a:r>
            <a:r>
              <a:rPr lang="en-US" dirty="0" err="1"/>
              <a:t>userinfo</a:t>
            </a:r>
            <a:r>
              <a:rPr lang="en-US" dirty="0"/>
              <a:t> = "Name: &lt;b&gt;</a:t>
            </a:r>
            <a:r>
              <a:rPr lang="en-US" dirty="0" err="1"/>
              <a:t>Zeev</a:t>
            </a:r>
            <a:r>
              <a:rPr lang="en-US" dirty="0"/>
              <a:t> </a:t>
            </a:r>
            <a:r>
              <a:rPr lang="en-US" dirty="0" err="1"/>
              <a:t>Suraski</a:t>
            </a:r>
            <a:r>
              <a:rPr lang="en-US" dirty="0"/>
              <a:t>&lt;/b&gt; &lt;</a:t>
            </a:r>
            <a:r>
              <a:rPr lang="en-US" dirty="0" err="1"/>
              <a:t>br</a:t>
            </a:r>
            <a:r>
              <a:rPr lang="en-US" dirty="0"/>
              <a:t>&gt; Title: &lt;b&gt;PHP Guru&lt;/b</a:t>
            </a:r>
            <a:r>
              <a:rPr lang="en-US" dirty="0" smtClean="0"/>
              <a:t>&gt;";</a:t>
            </a:r>
            <a:endParaRPr lang="en-US" dirty="0"/>
          </a:p>
          <a:p>
            <a:r>
              <a:rPr lang="en-US" dirty="0" err="1"/>
              <a:t>preg_match_all</a:t>
            </a:r>
            <a:r>
              <a:rPr lang="en-US" dirty="0"/>
              <a:t> ("</a:t>
            </a:r>
            <a:r>
              <a:rPr lang="en-US" b="1" dirty="0"/>
              <a:t>/</a:t>
            </a:r>
            <a:r>
              <a:rPr lang="en-US" dirty="0"/>
              <a:t>&lt;b&gt;(.*)&lt;\/b&gt;</a:t>
            </a:r>
            <a:r>
              <a:rPr lang="en-US" b="1" dirty="0"/>
              <a:t>/U</a:t>
            </a:r>
            <a:r>
              <a:rPr lang="en-US" dirty="0"/>
              <a:t>", $</a:t>
            </a:r>
            <a:r>
              <a:rPr lang="en-US" dirty="0" err="1"/>
              <a:t>userinfo</a:t>
            </a:r>
            <a:r>
              <a:rPr lang="en-US" dirty="0"/>
              <a:t>, $</a:t>
            </a:r>
            <a:r>
              <a:rPr lang="en-US" dirty="0" err="1"/>
              <a:t>pat_array</a:t>
            </a:r>
            <a:r>
              <a:rPr lang="en-US" dirty="0" smtClean="0"/>
              <a:t>); </a:t>
            </a:r>
          </a:p>
          <a:p>
            <a:endParaRPr lang="en-US" dirty="0" smtClean="0"/>
          </a:p>
          <a:p>
            <a:r>
              <a:rPr lang="en-US" dirty="0" smtClean="0"/>
              <a:t>Note: U = stop at short match (</a:t>
            </a:r>
            <a:r>
              <a:rPr lang="en-US" dirty="0" err="1" smtClean="0"/>
              <a:t>ungreedy</a:t>
            </a:r>
            <a:r>
              <a:rPr lang="en-US" dirty="0" smtClean="0"/>
              <a:t>)</a:t>
            </a:r>
          </a:p>
        </p:txBody>
      </p:sp>
      <p:sp>
        <p:nvSpPr>
          <p:cNvPr id="30726" name="Rectangle 6"/>
          <p:cNvSpPr>
            <a:spLocks noChangeArrowheads="1"/>
          </p:cNvSpPr>
          <p:nvPr/>
        </p:nvSpPr>
        <p:spPr bwMode="auto">
          <a:xfrm>
            <a:off x="1475656" y="2793702"/>
            <a:ext cx="4572000" cy="923330"/>
          </a:xfrm>
          <a:prstGeom prst="rect">
            <a:avLst/>
          </a:prstGeom>
          <a:solidFill>
            <a:srgbClr val="FFFF99"/>
          </a:solidFill>
          <a:ln w="9525">
            <a:noFill/>
            <a:miter lim="800000"/>
            <a:headEnd/>
            <a:tailEnd/>
          </a:ln>
          <a:effectLst/>
        </p:spPr>
        <p:txBody>
          <a:bodyPr>
            <a:spAutoFit/>
          </a:bodyPr>
          <a:lstStyle/>
          <a:p>
            <a:r>
              <a:rPr lang="en-US" b="1" dirty="0" smtClean="0">
                <a:solidFill>
                  <a:srgbClr val="660033"/>
                </a:solidFill>
              </a:rPr>
              <a:t>$</a:t>
            </a:r>
            <a:r>
              <a:rPr lang="en-US" b="1" dirty="0" err="1" smtClean="0">
                <a:solidFill>
                  <a:srgbClr val="660033"/>
                </a:solidFill>
              </a:rPr>
              <a:t>pat_array</a:t>
            </a:r>
            <a:r>
              <a:rPr lang="en-US" b="1" dirty="0" smtClean="0">
                <a:solidFill>
                  <a:srgbClr val="660033"/>
                </a:solidFill>
              </a:rPr>
              <a:t> will be</a:t>
            </a:r>
          </a:p>
          <a:p>
            <a:r>
              <a:rPr lang="en-US" b="1" dirty="0" smtClean="0">
                <a:solidFill>
                  <a:srgbClr val="660033"/>
                </a:solidFill>
              </a:rPr>
              <a:t>Array( [0] =&gt; “</a:t>
            </a:r>
            <a:r>
              <a:rPr lang="en-US" b="1" dirty="0" err="1" smtClean="0">
                <a:solidFill>
                  <a:srgbClr val="660033"/>
                </a:solidFill>
              </a:rPr>
              <a:t>Zeev</a:t>
            </a:r>
            <a:r>
              <a:rPr lang="en-US" b="1" dirty="0" smtClean="0">
                <a:solidFill>
                  <a:srgbClr val="660033"/>
                </a:solidFill>
              </a:rPr>
              <a:t> </a:t>
            </a:r>
            <a:r>
              <a:rPr lang="en-US" b="1" dirty="0" err="1" smtClean="0">
                <a:solidFill>
                  <a:srgbClr val="660033"/>
                </a:solidFill>
              </a:rPr>
              <a:t>Suraski</a:t>
            </a:r>
            <a:r>
              <a:rPr lang="en-US" b="1" dirty="0" smtClean="0">
                <a:solidFill>
                  <a:srgbClr val="660033"/>
                </a:solidFill>
              </a:rPr>
              <a:t>”, [1] =&gt; “PHP Guru”)</a:t>
            </a:r>
          </a:p>
        </p:txBody>
      </p:sp>
      <p:sp>
        <p:nvSpPr>
          <p:cNvPr id="5" name="Rectangle 4"/>
          <p:cNvSpPr/>
          <p:nvPr/>
        </p:nvSpPr>
        <p:spPr>
          <a:xfrm>
            <a:off x="395536" y="4443834"/>
            <a:ext cx="5328592" cy="646331"/>
          </a:xfrm>
          <a:prstGeom prst="rect">
            <a:avLst/>
          </a:prstGeom>
        </p:spPr>
        <p:txBody>
          <a:bodyPr wrap="square">
            <a:spAutoFit/>
          </a:bodyPr>
          <a:lstStyle/>
          <a:p>
            <a:r>
              <a:rPr lang="en-US" dirty="0" smtClean="0"/>
              <a:t>$text = "Tickets for the bout are going for $500.";</a:t>
            </a:r>
          </a:p>
          <a:p>
            <a:r>
              <a:rPr lang="en-US" dirty="0" smtClean="0"/>
              <a:t>echo </a:t>
            </a:r>
            <a:r>
              <a:rPr lang="en-US" dirty="0" err="1" smtClean="0"/>
              <a:t>preg_quote</a:t>
            </a:r>
            <a:r>
              <a:rPr lang="en-US" dirty="0" smtClean="0"/>
              <a:t>($text);</a:t>
            </a:r>
            <a:endParaRPr lang="en-US" dirty="0"/>
          </a:p>
        </p:txBody>
      </p:sp>
      <p:sp>
        <p:nvSpPr>
          <p:cNvPr id="6" name="Rectangle 6"/>
          <p:cNvSpPr>
            <a:spLocks noChangeArrowheads="1"/>
          </p:cNvSpPr>
          <p:nvPr/>
        </p:nvSpPr>
        <p:spPr bwMode="auto">
          <a:xfrm>
            <a:off x="1259632" y="5307930"/>
            <a:ext cx="59436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This returns:</a:t>
            </a:r>
          </a:p>
          <a:p>
            <a:r>
              <a:rPr lang="en-US" b="1" dirty="0">
                <a:solidFill>
                  <a:srgbClr val="660033"/>
                </a:solidFill>
              </a:rPr>
              <a:t>Tickets for the bout are going for \$500\.</a:t>
            </a:r>
          </a:p>
        </p:txBody>
      </p:sp>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1537600" cy="461665"/>
          </a:xfrm>
          <a:prstGeom prst="rect">
            <a:avLst/>
          </a:prstGeom>
          <a:noFill/>
          <a:ln w="9525">
            <a:noFill/>
            <a:miter lim="800000"/>
            <a:headEnd/>
            <a:tailEnd/>
          </a:ln>
          <a:effectLst/>
        </p:spPr>
        <p:txBody>
          <a:bodyPr wrap="none">
            <a:spAutoFit/>
          </a:bodyPr>
          <a:lstStyle/>
          <a:p>
            <a:r>
              <a:rPr lang="en-US" sz="2400" dirty="0" smtClean="0"/>
              <a:t>Examples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dirty="0"/>
              <a:t>PHP </a:t>
            </a:r>
            <a:r>
              <a:rPr dirty="0" smtClean="0"/>
              <a:t>Basics - Strings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types</a:t>
            </a:r>
            <a:endParaRPr lang="en-US" dirty="0"/>
          </a:p>
        </p:txBody>
      </p:sp>
      <p:sp>
        <p:nvSpPr>
          <p:cNvPr id="3" name="Content Placeholder 2"/>
          <p:cNvSpPr>
            <a:spLocks noGrp="1"/>
          </p:cNvSpPr>
          <p:nvPr>
            <p:ph idx="1"/>
          </p:nvPr>
        </p:nvSpPr>
        <p:spPr>
          <a:xfrm>
            <a:off x="457200" y="1412776"/>
            <a:ext cx="8229600" cy="4968552"/>
          </a:xfrm>
        </p:spPr>
        <p:txBody>
          <a:bodyPr>
            <a:normAutofit fontScale="62500" lnSpcReduction="20000"/>
          </a:bodyPr>
          <a:lstStyle/>
          <a:p>
            <a:r>
              <a:rPr lang="en-US" dirty="0" smtClean="0">
                <a:hlinkClick r:id="rId2"/>
              </a:rPr>
              <a:t>single </a:t>
            </a:r>
            <a:r>
              <a:rPr lang="en-US" dirty="0" smtClean="0">
                <a:hlinkClick r:id="rId2"/>
              </a:rPr>
              <a:t>quoted</a:t>
            </a:r>
            <a:r>
              <a:rPr lang="en-US" dirty="0" smtClean="0"/>
              <a:t>	</a:t>
            </a:r>
            <a:endParaRPr lang="en-US" dirty="0" smtClean="0"/>
          </a:p>
          <a:p>
            <a:pPr lvl="1">
              <a:buNone/>
            </a:pPr>
            <a:r>
              <a:rPr lang="en-US" dirty="0" smtClean="0"/>
              <a:t>	</a:t>
            </a:r>
            <a:r>
              <a:rPr lang="en-US" dirty="0" smtClean="0"/>
              <a:t>$</a:t>
            </a:r>
            <a:r>
              <a:rPr lang="en-US" dirty="0" err="1" smtClean="0"/>
              <a:t>str</a:t>
            </a:r>
            <a:r>
              <a:rPr lang="en-US" dirty="0" smtClean="0"/>
              <a:t> = ‘</a:t>
            </a:r>
            <a:r>
              <a:rPr lang="en-US" dirty="0" smtClean="0"/>
              <a:t>this </a:t>
            </a:r>
            <a:r>
              <a:rPr lang="en-US" dirty="0" smtClean="0"/>
              <a:t>is a string</a:t>
            </a:r>
            <a:r>
              <a:rPr lang="en-US" dirty="0" smtClean="0"/>
              <a:t>’</a:t>
            </a:r>
          </a:p>
          <a:p>
            <a:pPr lvl="1">
              <a:buNone/>
            </a:pPr>
            <a:endParaRPr lang="en-US" dirty="0" smtClean="0"/>
          </a:p>
          <a:p>
            <a:r>
              <a:rPr lang="en-US" dirty="0" smtClean="0">
                <a:hlinkClick r:id="rId2"/>
              </a:rPr>
              <a:t>double </a:t>
            </a:r>
            <a:r>
              <a:rPr lang="en-US" dirty="0" smtClean="0">
                <a:hlinkClick r:id="rId2"/>
              </a:rPr>
              <a:t>quoted</a:t>
            </a:r>
            <a:endParaRPr lang="en-US" dirty="0" smtClean="0"/>
          </a:p>
          <a:p>
            <a:pPr lvl="1">
              <a:buNone/>
            </a:pPr>
            <a:r>
              <a:rPr lang="en-US" dirty="0" smtClean="0"/>
              <a:t>	</a:t>
            </a:r>
            <a:r>
              <a:rPr lang="en-US" dirty="0" smtClean="0"/>
              <a:t>$</a:t>
            </a:r>
            <a:r>
              <a:rPr lang="en-US" dirty="0" err="1" smtClean="0"/>
              <a:t>str</a:t>
            </a:r>
            <a:r>
              <a:rPr lang="en-US" dirty="0" smtClean="0"/>
              <a:t> = </a:t>
            </a:r>
            <a:r>
              <a:rPr lang="en-US" dirty="0" smtClean="0"/>
              <a:t>“this </a:t>
            </a:r>
            <a:r>
              <a:rPr lang="en-US" dirty="0" smtClean="0"/>
              <a:t>is a string</a:t>
            </a:r>
            <a:r>
              <a:rPr lang="en-US" dirty="0" smtClean="0"/>
              <a:t>”</a:t>
            </a:r>
          </a:p>
          <a:p>
            <a:pPr lvl="1">
              <a:buNone/>
            </a:pPr>
            <a:endParaRPr lang="en-US" dirty="0" smtClean="0"/>
          </a:p>
          <a:p>
            <a:r>
              <a:rPr lang="en-US" dirty="0" err="1" smtClean="0">
                <a:hlinkClick r:id="rId2"/>
              </a:rPr>
              <a:t>heredoc</a:t>
            </a:r>
            <a:r>
              <a:rPr lang="en-US" dirty="0" smtClean="0">
                <a:hlinkClick r:id="rId2"/>
              </a:rPr>
              <a:t> syntax</a:t>
            </a:r>
            <a:r>
              <a:rPr lang="en-US" dirty="0" smtClean="0"/>
              <a:t>	</a:t>
            </a:r>
          </a:p>
          <a:p>
            <a:pPr lvl="1">
              <a:buNone/>
            </a:pPr>
            <a:r>
              <a:rPr lang="en-US" dirty="0" smtClean="0"/>
              <a:t>	$</a:t>
            </a:r>
            <a:r>
              <a:rPr lang="en-US" dirty="0" err="1" smtClean="0"/>
              <a:t>str</a:t>
            </a:r>
            <a:r>
              <a:rPr lang="en-US" dirty="0" smtClean="0"/>
              <a:t> = </a:t>
            </a:r>
            <a:r>
              <a:rPr lang="en-US" b="1" dirty="0" smtClean="0"/>
              <a:t>&lt;&lt;&lt;EOD</a:t>
            </a:r>
            <a:r>
              <a:rPr lang="en-US" dirty="0" smtClean="0"/>
              <a:t/>
            </a:r>
            <a:br>
              <a:rPr lang="en-US" dirty="0" smtClean="0"/>
            </a:br>
            <a:r>
              <a:rPr lang="en-US" dirty="0" smtClean="0"/>
              <a:t>Example of string</a:t>
            </a:r>
            <a:br>
              <a:rPr lang="en-US" dirty="0" smtClean="0"/>
            </a:br>
            <a:r>
              <a:rPr lang="en-US" dirty="0" smtClean="0"/>
              <a:t>spanning multiple lines</a:t>
            </a:r>
            <a:br>
              <a:rPr lang="en-US" dirty="0" smtClean="0"/>
            </a:br>
            <a:r>
              <a:rPr lang="en-US" dirty="0" smtClean="0"/>
              <a:t>using </a:t>
            </a:r>
            <a:r>
              <a:rPr lang="en-US" dirty="0" err="1" smtClean="0"/>
              <a:t>heredoc</a:t>
            </a:r>
            <a:r>
              <a:rPr lang="en-US" dirty="0" smtClean="0"/>
              <a:t> syntax.</a:t>
            </a:r>
            <a:br>
              <a:rPr lang="en-US" dirty="0" smtClean="0"/>
            </a:br>
            <a:r>
              <a:rPr lang="en-US" b="1" dirty="0" smtClean="0"/>
              <a:t>EOD</a:t>
            </a:r>
            <a:r>
              <a:rPr lang="en-US" dirty="0" smtClean="0"/>
              <a:t>;</a:t>
            </a:r>
          </a:p>
          <a:p>
            <a:pPr lvl="1">
              <a:buNone/>
            </a:pPr>
            <a:endParaRPr lang="en-US" dirty="0" smtClean="0"/>
          </a:p>
          <a:p>
            <a:r>
              <a:rPr lang="en-US" dirty="0" err="1" smtClean="0">
                <a:hlinkClick r:id="rId2"/>
              </a:rPr>
              <a:t>nowdoc</a:t>
            </a:r>
            <a:r>
              <a:rPr lang="en-US" dirty="0" smtClean="0">
                <a:hlinkClick r:id="rId2"/>
              </a:rPr>
              <a:t> syntax</a:t>
            </a:r>
            <a:r>
              <a:rPr lang="en-US" dirty="0" smtClean="0"/>
              <a:t> (since PHP 5.3.0)</a:t>
            </a:r>
          </a:p>
          <a:p>
            <a:pPr lvl="1">
              <a:buNone/>
            </a:pPr>
            <a:r>
              <a:rPr lang="en-US" dirty="0" smtClean="0"/>
              <a:t>	$</a:t>
            </a:r>
            <a:r>
              <a:rPr lang="en-US" dirty="0" err="1" smtClean="0"/>
              <a:t>str</a:t>
            </a:r>
            <a:r>
              <a:rPr lang="en-US" dirty="0" smtClean="0"/>
              <a:t> = </a:t>
            </a:r>
            <a:r>
              <a:rPr lang="en-US" b="1" dirty="0" smtClean="0"/>
              <a:t>&lt;&lt;&lt;</a:t>
            </a:r>
            <a:r>
              <a:rPr lang="en-US" b="1" dirty="0" smtClean="0">
                <a:solidFill>
                  <a:srgbClr val="FF0000"/>
                </a:solidFill>
              </a:rPr>
              <a:t>'</a:t>
            </a:r>
            <a:r>
              <a:rPr lang="en-US" b="1" dirty="0" smtClean="0"/>
              <a:t>EOD</a:t>
            </a:r>
            <a:r>
              <a:rPr lang="en-US" b="1" dirty="0" smtClean="0">
                <a:solidFill>
                  <a:srgbClr val="FF0000"/>
                </a:solidFill>
              </a:rPr>
              <a:t>‘			-&gt; enclosed by ‘…’</a:t>
            </a:r>
            <a:r>
              <a:rPr lang="en-US" dirty="0" smtClean="0"/>
              <a:t/>
            </a:r>
            <a:br>
              <a:rPr lang="en-US" dirty="0" smtClean="0"/>
            </a:br>
            <a:r>
              <a:rPr lang="en-US" dirty="0" smtClean="0"/>
              <a:t>Example of string</a:t>
            </a:r>
            <a:br>
              <a:rPr lang="en-US" dirty="0" smtClean="0"/>
            </a:br>
            <a:r>
              <a:rPr lang="en-US" dirty="0" smtClean="0"/>
              <a:t>spanning multiple lines</a:t>
            </a:r>
            <a:br>
              <a:rPr lang="en-US" dirty="0" smtClean="0"/>
            </a:br>
            <a:r>
              <a:rPr lang="en-US" dirty="0" smtClean="0"/>
              <a:t>using </a:t>
            </a:r>
            <a:r>
              <a:rPr lang="en-US" dirty="0" err="1" smtClean="0"/>
              <a:t>nowdoc</a:t>
            </a:r>
            <a:r>
              <a:rPr lang="en-US" dirty="0" smtClean="0"/>
              <a:t> syntax.</a:t>
            </a:r>
            <a:br>
              <a:rPr lang="en-US" dirty="0" smtClean="0"/>
            </a:br>
            <a:r>
              <a:rPr lang="en-US" b="1" dirty="0" smtClean="0"/>
              <a:t>EOD</a:t>
            </a:r>
            <a:r>
              <a:rPr lang="en-US" dirty="0" smtClean="0"/>
              <a:t>;</a:t>
            </a:r>
            <a:endParaRPr lang="en-US" dirty="0" smtClean="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Single quoted</a:t>
            </a:r>
          </a:p>
        </p:txBody>
      </p:sp>
      <p:graphicFrame>
        <p:nvGraphicFramePr>
          <p:cNvPr id="4" name="Content Placeholder 4"/>
          <p:cNvGraphicFramePr>
            <a:graphicFrameLocks noGrp="1"/>
          </p:cNvGraphicFramePr>
          <p:nvPr>
            <p:ph idx="1"/>
          </p:nvPr>
        </p:nvGraphicFramePr>
        <p:xfrm>
          <a:off x="179388" y="2492896"/>
          <a:ext cx="8712968" cy="3235960"/>
        </p:xfrm>
        <a:graphic>
          <a:graphicData uri="http://schemas.openxmlformats.org/drawingml/2006/table">
            <a:tbl>
              <a:tblPr firstRow="1" bandRow="1">
                <a:tableStyleId>{5C22544A-7EE6-4342-B048-85BDC9FD1C3A}</a:tableStyleId>
              </a:tblPr>
              <a:tblGrid>
                <a:gridCol w="3384500"/>
                <a:gridCol w="3024336"/>
                <a:gridCol w="2304132"/>
              </a:tblGrid>
              <a:tr h="370840">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Output</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echo 'this is a simple string';</a:t>
                      </a:r>
                      <a:endParaRPr lang="en-US" sz="1200" b="0" dirty="0" smtClean="0">
                        <a:solidFill>
                          <a:schemeClr val="tx1"/>
                        </a:solidFill>
                      </a:endParaRPr>
                    </a:p>
                  </a:txBody>
                  <a:tcPr/>
                </a:tc>
                <a:tc>
                  <a:txBody>
                    <a:bodyPr/>
                    <a:lstStyle/>
                    <a:p>
                      <a:r>
                        <a:rPr lang="en-US" sz="1200" dirty="0" smtClean="0"/>
                        <a:t>this is a simple string</a:t>
                      </a:r>
                      <a:endParaRPr lang="en-US" sz="1200" b="0" dirty="0">
                        <a:solidFill>
                          <a:schemeClr val="tx1"/>
                        </a:solidFill>
                      </a:endParaRPr>
                    </a:p>
                  </a:txBody>
                  <a:tcPr/>
                </a:tc>
                <a:tc>
                  <a:txBody>
                    <a:bodyPr/>
                    <a:lstStyle/>
                    <a:p>
                      <a:endParaRPr lang="en-US" sz="1200" b="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can also have embedded newlines in</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strings this way as it is</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okay to do';</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can also have embedded newlines in </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strings this way as it is</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okay to do</a:t>
                      </a:r>
                      <a:endParaRPr lang="en-US" sz="1200" b="0" dirty="0">
                        <a:solidFill>
                          <a:schemeClr val="tx1"/>
                        </a:solidFill>
                      </a:endParaRPr>
                    </a:p>
                  </a:txBody>
                  <a:tcPr/>
                </a:tc>
                <a:tc>
                  <a:txBody>
                    <a:bodyPr/>
                    <a:lstStyle/>
                    <a:p>
                      <a:r>
                        <a:rPr lang="en-US" sz="1200" b="0" dirty="0" smtClean="0">
                          <a:solidFill>
                            <a:schemeClr val="tx1"/>
                          </a:solidFill>
                        </a:rPr>
                        <a:t>newline could</a:t>
                      </a:r>
                      <a:r>
                        <a:rPr lang="en-US" sz="1200" b="0" baseline="0" dirty="0" smtClean="0">
                          <a:solidFill>
                            <a:schemeClr val="tx1"/>
                          </a:solidFill>
                        </a:rPr>
                        <a:t> embedded in strings</a:t>
                      </a:r>
                      <a:endParaRPr lang="en-US" sz="1200" b="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'Arnold once said: "I\'</a:t>
                      </a:r>
                      <a:r>
                        <a:rPr lang="en-US" sz="1200" b="0" i="0" kern="1200" dirty="0" err="1" smtClean="0">
                          <a:solidFill>
                            <a:schemeClr val="dk1"/>
                          </a:solidFill>
                          <a:latin typeface="+mn-lt"/>
                          <a:ea typeface="+mn-ea"/>
                          <a:cs typeface="+mn-cs"/>
                        </a:rPr>
                        <a:t>ll</a:t>
                      </a:r>
                      <a:r>
                        <a:rPr lang="en-US" sz="1200" b="0" i="0" kern="1200" dirty="0" smtClean="0">
                          <a:solidFill>
                            <a:schemeClr val="dk1"/>
                          </a:solidFill>
                          <a:latin typeface="+mn-lt"/>
                          <a:ea typeface="+mn-ea"/>
                          <a:cs typeface="+mn-cs"/>
                        </a:rPr>
                        <a:t> be back"';</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Arnold once said: “I'll be back</a:t>
                      </a:r>
                      <a:endParaRPr lang="en-US" sz="1200" dirty="0">
                        <a:solidFill>
                          <a:schemeClr val="tx1"/>
                        </a:solidFill>
                      </a:endParaRPr>
                    </a:p>
                  </a:txBody>
                  <a:tcPr/>
                </a:tc>
                <a:tc>
                  <a:txBody>
                    <a:bodyPr/>
                    <a:lstStyle/>
                    <a:p>
                      <a:r>
                        <a:rPr lang="en-US" sz="1200" dirty="0" smtClean="0">
                          <a:solidFill>
                            <a:schemeClr val="tx1"/>
                          </a:solidFill>
                        </a:rPr>
                        <a:t>‘ was escape</a:t>
                      </a:r>
                      <a:r>
                        <a:rPr lang="en-US" sz="1200" baseline="0" dirty="0" smtClean="0">
                          <a:solidFill>
                            <a:schemeClr val="tx1"/>
                          </a:solidFill>
                        </a:rPr>
                        <a:t> by \’</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deleted C:\\*.*?';</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deleted C:\\*.*?</a:t>
                      </a:r>
                      <a:endParaRPr lang="en-US" sz="1200" dirty="0">
                        <a:solidFill>
                          <a:schemeClr val="tx1"/>
                        </a:solidFill>
                      </a:endParaRPr>
                    </a:p>
                  </a:txBody>
                  <a:tcPr/>
                </a:tc>
                <a:tc>
                  <a:txBody>
                    <a:bodyPr/>
                    <a:lstStyle/>
                    <a:p>
                      <a:r>
                        <a:rPr lang="en-US" sz="1200" dirty="0" smtClean="0">
                          <a:solidFill>
                            <a:schemeClr val="tx1"/>
                          </a:solidFill>
                        </a:rPr>
                        <a:t>\ was escaped by \\</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deleted C:\*.*?';</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deleted C:\*.*?</a:t>
                      </a:r>
                      <a:endParaRPr lang="en-US" sz="1200" dirty="0">
                        <a:solidFill>
                          <a:schemeClr val="tx1"/>
                        </a:solidFill>
                      </a:endParaRPr>
                    </a:p>
                  </a:txBody>
                  <a:tcPr/>
                </a:tc>
                <a:tc>
                  <a:txBody>
                    <a:bodyPr/>
                    <a:lstStyle/>
                    <a:p>
                      <a:r>
                        <a:rPr lang="en-US" sz="1200" baseline="0" dirty="0" smtClean="0">
                          <a:solidFill>
                            <a:schemeClr val="tx1"/>
                          </a:solidFill>
                        </a:rPr>
                        <a:t>\* is kept as it is</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'This will not expand: \n a newline';</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This will not expand: \n a newline</a:t>
                      </a:r>
                      <a:endParaRPr lang="en-US" sz="1200" dirty="0">
                        <a:solidFill>
                          <a:schemeClr val="tx1"/>
                        </a:solidFill>
                      </a:endParaRPr>
                    </a:p>
                  </a:txBody>
                  <a:tcPr/>
                </a:tc>
                <a:tc>
                  <a:txBody>
                    <a:bodyPr/>
                    <a:lstStyle/>
                    <a:p>
                      <a:r>
                        <a:rPr lang="en-US" sz="1200" dirty="0" smtClean="0">
                          <a:solidFill>
                            <a:schemeClr val="tx1"/>
                          </a:solidFill>
                        </a:rPr>
                        <a:t>\n(newline)</a:t>
                      </a:r>
                      <a:r>
                        <a:rPr lang="en-US" sz="1200" baseline="0" dirty="0" smtClean="0">
                          <a:solidFill>
                            <a:schemeClr val="tx1"/>
                          </a:solidFill>
                        </a:rPr>
                        <a:t> is kept as it is.</a:t>
                      </a:r>
                      <a:endParaRPr lang="en-US" sz="1200" dirty="0" smtClean="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'Variables do not $expand $either';</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Variables do not $expand $either</a:t>
                      </a:r>
                      <a:endParaRPr lang="en-US" sz="1200" dirty="0" smtClean="0">
                        <a:solidFill>
                          <a:schemeClr val="tx1"/>
                        </a:solidFill>
                      </a:endParaRPr>
                    </a:p>
                  </a:txBody>
                  <a:tcPr/>
                </a:tc>
                <a:tc>
                  <a:txBody>
                    <a:bodyPr/>
                    <a:lstStyle/>
                    <a:p>
                      <a:r>
                        <a:rPr lang="en-US" sz="1200" dirty="0" smtClean="0">
                          <a:solidFill>
                            <a:schemeClr val="tx1"/>
                          </a:solidFill>
                        </a:rPr>
                        <a:t>variable is not expanded</a:t>
                      </a:r>
                      <a:endParaRPr lang="en-US" sz="1200" dirty="0">
                        <a:solidFill>
                          <a:schemeClr val="tx1"/>
                        </a:solidFill>
                      </a:endParaRPr>
                    </a:p>
                  </a:txBody>
                  <a:tcPr/>
                </a:tc>
              </a:tr>
            </a:tbl>
          </a:graphicData>
        </a:graphic>
      </p:graphicFrame>
      <p:sp>
        <p:nvSpPr>
          <p:cNvPr id="22586" name="Slide Number Placeholder 6"/>
          <p:cNvSpPr>
            <a:spLocks noGrp="1"/>
          </p:cNvSpPr>
          <p:nvPr>
            <p:ph type="sldNum" sz="quarter" idx="12"/>
          </p:nvPr>
        </p:nvSpPr>
        <p:spPr>
          <a:noFill/>
        </p:spPr>
        <p:txBody>
          <a:bodyPr/>
          <a:lstStyle/>
          <a:p>
            <a:fld id="{CA44FDFB-E43E-47E7-8A69-96C5C7D41FBF}" type="slidenum">
              <a:rPr lang="es-ES" smtClean="0"/>
              <a:pPr/>
              <a:t>4</a:t>
            </a:fld>
            <a:endParaRPr lang="es-ES" smtClean="0"/>
          </a:p>
        </p:txBody>
      </p:sp>
      <p:sp>
        <p:nvSpPr>
          <p:cNvPr id="7" name="Rectangle 6"/>
          <p:cNvSpPr/>
          <p:nvPr/>
        </p:nvSpPr>
        <p:spPr>
          <a:xfrm>
            <a:off x="179512" y="1340768"/>
            <a:ext cx="8712968" cy="923330"/>
          </a:xfrm>
          <a:prstGeom prst="rect">
            <a:avLst/>
          </a:prstGeom>
        </p:spPr>
        <p:txBody>
          <a:bodyPr wrap="square">
            <a:spAutoFit/>
          </a:bodyPr>
          <a:lstStyle/>
          <a:p>
            <a:r>
              <a:rPr lang="en-US" dirty="0" smtClean="0"/>
              <a:t>Note: Unlike the </a:t>
            </a:r>
            <a:r>
              <a:rPr lang="en-US" dirty="0" smtClean="0">
                <a:hlinkClick r:id="rId2"/>
              </a:rPr>
              <a:t>double-quoted</a:t>
            </a:r>
            <a:r>
              <a:rPr lang="en-US" dirty="0" smtClean="0"/>
              <a:t> and </a:t>
            </a:r>
            <a:r>
              <a:rPr lang="en-US" dirty="0" err="1" smtClean="0">
                <a:hlinkClick r:id="rId2"/>
              </a:rPr>
              <a:t>heredoc</a:t>
            </a:r>
            <a:r>
              <a:rPr lang="en-US" dirty="0" smtClean="0"/>
              <a:t> syntaxes, </a:t>
            </a:r>
            <a:r>
              <a:rPr lang="en-US" dirty="0" smtClean="0">
                <a:hlinkClick r:id="rId3"/>
              </a:rPr>
              <a:t>variables</a:t>
            </a:r>
            <a:r>
              <a:rPr lang="en-US" dirty="0" smtClean="0"/>
              <a:t> and escape sequences for special characters will </a:t>
            </a:r>
            <a:r>
              <a:rPr lang="en-US" i="1" dirty="0" smtClean="0"/>
              <a:t>not</a:t>
            </a:r>
            <a:r>
              <a:rPr lang="en-US" dirty="0" smtClean="0"/>
              <a:t> be expanded when they occur in single quoted </a:t>
            </a:r>
            <a:r>
              <a:rPr lang="en-US" dirty="0" smtClean="0">
                <a:hlinkClick r:id="rId2"/>
              </a:rPr>
              <a:t>string</a:t>
            </a:r>
            <a:r>
              <a:rPr lang="en-US" dirty="0" smtClean="0"/>
              <a: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Double quoted</a:t>
            </a:r>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5</a:t>
            </a:fld>
            <a:endParaRPr lang="es-ES" smtClean="0"/>
          </a:p>
        </p:txBody>
      </p:sp>
      <p:sp>
        <p:nvSpPr>
          <p:cNvPr id="7" name="Rectangle 6"/>
          <p:cNvSpPr/>
          <p:nvPr/>
        </p:nvSpPr>
        <p:spPr>
          <a:xfrm>
            <a:off x="179512" y="1340768"/>
            <a:ext cx="8712968" cy="369332"/>
          </a:xfrm>
          <a:prstGeom prst="rect">
            <a:avLst/>
          </a:prstGeom>
        </p:spPr>
        <p:txBody>
          <a:bodyPr wrap="square">
            <a:spAutoFit/>
          </a:bodyPr>
          <a:lstStyle/>
          <a:p>
            <a:r>
              <a:rPr lang="en-US" dirty="0" smtClean="0"/>
              <a:t>PHP will </a:t>
            </a:r>
            <a:r>
              <a:rPr lang="en-US" dirty="0" smtClean="0"/>
              <a:t>interpret more escape </a:t>
            </a:r>
            <a:r>
              <a:rPr lang="en-US" dirty="0" smtClean="0"/>
              <a:t>sequences &amp; </a:t>
            </a:r>
            <a:r>
              <a:rPr lang="en-US" b="1" i="1" dirty="0" smtClean="0"/>
              <a:t>variables</a:t>
            </a:r>
            <a:r>
              <a:rPr lang="en-US" dirty="0" smtClean="0"/>
              <a:t> </a:t>
            </a:r>
            <a:r>
              <a:rPr lang="en-US" dirty="0" smtClean="0"/>
              <a:t>for special characters:</a:t>
            </a:r>
            <a:r>
              <a:rPr lang="en-US" dirty="0" smtClean="0"/>
              <a:t> </a:t>
            </a:r>
            <a:endParaRPr lang="en-US" dirty="0"/>
          </a:p>
        </p:txBody>
      </p:sp>
      <p:graphicFrame>
        <p:nvGraphicFramePr>
          <p:cNvPr id="6" name="Table 5"/>
          <p:cNvGraphicFramePr>
            <a:graphicFrameLocks noGrp="1"/>
          </p:cNvGraphicFramePr>
          <p:nvPr/>
        </p:nvGraphicFramePr>
        <p:xfrm>
          <a:off x="683568" y="1772816"/>
          <a:ext cx="7033506" cy="4542679"/>
        </p:xfrm>
        <a:graphic>
          <a:graphicData uri="http://schemas.openxmlformats.org/drawingml/2006/table">
            <a:tbl>
              <a:tblPr/>
              <a:tblGrid>
                <a:gridCol w="1944216"/>
                <a:gridCol w="5089290"/>
              </a:tblGrid>
              <a:tr h="262986">
                <a:tc>
                  <a:txBody>
                    <a:bodyPr/>
                    <a:lstStyle/>
                    <a:p>
                      <a:pPr algn="l"/>
                      <a:r>
                        <a:rPr lang="en-US" sz="1300" dirty="0"/>
                        <a:t>Sequence</a:t>
                      </a:r>
                    </a:p>
                  </a:txBody>
                  <a:tcPr marL="65746" marR="65746" marT="32874" marB="32874"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c>
                  <a:txBody>
                    <a:bodyPr/>
                    <a:lstStyle/>
                    <a:p>
                      <a:pPr algn="l"/>
                      <a:r>
                        <a:rPr lang="en-US" sz="1300" dirty="0"/>
                        <a:t>Meaning</a:t>
                      </a:r>
                    </a:p>
                  </a:txBody>
                  <a:tcPr marL="65746" marR="65746" marT="32874" marB="32874"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r>
              <a:tr h="262986">
                <a:tc>
                  <a:txBody>
                    <a:bodyPr/>
                    <a:lstStyle/>
                    <a:p>
                      <a:pPr fontAlgn="t"/>
                      <a:r>
                        <a:rPr lang="en-US" sz="1300" b="0" i="1"/>
                        <a:t>\n</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smtClean="0"/>
                        <a:t>new line</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62986">
                <a:tc>
                  <a:txBody>
                    <a:bodyPr/>
                    <a:lstStyle/>
                    <a:p>
                      <a:pPr fontAlgn="t"/>
                      <a:r>
                        <a:rPr lang="en-US" sz="1300" b="0" i="1"/>
                        <a:t>\r</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smtClean="0"/>
                        <a:t>carriage return (CR),</a:t>
                      </a:r>
                      <a:r>
                        <a:rPr lang="en-US" sz="1300" baseline="0" dirty="0" smtClean="0"/>
                        <a:t> it means return to beginning of line</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smtClean="0"/>
                        <a:t>tab (or horizontal tab)</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0225">
                <a:tc>
                  <a:txBody>
                    <a:bodyPr/>
                    <a:lstStyle/>
                    <a:p>
                      <a:pPr fontAlgn="t"/>
                      <a:r>
                        <a:rPr lang="en-US" sz="1300" b="0" i="1"/>
                        <a:t>\v</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vertical </a:t>
                      </a:r>
                      <a:r>
                        <a:rPr lang="en-US" sz="1300" dirty="0" smtClean="0"/>
                        <a:t>tab</a:t>
                      </a:r>
                      <a:r>
                        <a:rPr lang="en-US" sz="1300" baseline="0" dirty="0" smtClean="0"/>
                        <a:t> </a:t>
                      </a:r>
                      <a:r>
                        <a:rPr lang="en-US" sz="1300" dirty="0" smtClean="0"/>
                        <a:t>(since PHP 5.2.5)</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460225">
                <a:tc>
                  <a:txBody>
                    <a:bodyPr/>
                    <a:lstStyle/>
                    <a:p>
                      <a:pPr fontAlgn="t"/>
                      <a:r>
                        <a:rPr lang="en-US" sz="1300" b="0" i="1"/>
                        <a:t>\e</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t>escape (ESC </a:t>
                      </a:r>
                      <a:r>
                        <a:rPr lang="en-US" sz="1300" dirty="0" smtClean="0"/>
                        <a:t>in </a:t>
                      </a:r>
                      <a:r>
                        <a:rPr lang="en-US" sz="1300" dirty="0"/>
                        <a:t>ASCII) (since PHP 5.4.0)</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0225">
                <a:tc>
                  <a:txBody>
                    <a:bodyPr/>
                    <a:lstStyle/>
                    <a:p>
                      <a:pPr fontAlgn="t"/>
                      <a:r>
                        <a:rPr lang="en-US" sz="1300" b="0" i="1"/>
                        <a:t>\f</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form </a:t>
                      </a:r>
                      <a:r>
                        <a:rPr lang="en-US" sz="1300" dirty="0" smtClean="0"/>
                        <a:t>feed </a:t>
                      </a:r>
                      <a:r>
                        <a:rPr lang="en-US" sz="1300" dirty="0"/>
                        <a:t>(since PHP 5.2.5)</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a:t>backslash</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a:t>dollar sign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a:t>double-quote</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7464">
                <a:tc>
                  <a:txBody>
                    <a:bodyPr/>
                    <a:lstStyle/>
                    <a:p>
                      <a:pPr fontAlgn="t"/>
                      <a:r>
                        <a:rPr lang="en-US" sz="1300" b="0" i="1"/>
                        <a:t>\[0-7]{1,3}</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the sequence of characters matching the </a:t>
                      </a:r>
                      <a:r>
                        <a:rPr lang="en-US" sz="1300" b="1" i="1" dirty="0"/>
                        <a:t>regular expression </a:t>
                      </a:r>
                      <a:r>
                        <a:rPr lang="en-US" sz="1300" dirty="0"/>
                        <a:t>is a character in </a:t>
                      </a:r>
                      <a:r>
                        <a:rPr lang="en-US" sz="1300" b="1" dirty="0"/>
                        <a:t>octal</a:t>
                      </a:r>
                      <a:r>
                        <a:rPr lang="en-US" sz="1300" dirty="0"/>
                        <a:t> notation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657464">
                <a:tc>
                  <a:txBody>
                    <a:bodyPr/>
                    <a:lstStyle/>
                    <a:p>
                      <a:pPr fontAlgn="t"/>
                      <a:r>
                        <a:rPr lang="en-US" sz="1300" b="0" i="1"/>
                        <a:t>\x[0-9A-Fa-f]{1,2}</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t>the sequence of characters matching the </a:t>
                      </a:r>
                      <a:r>
                        <a:rPr lang="en-US" sz="1300" b="1" i="1" dirty="0"/>
                        <a:t>regular expression </a:t>
                      </a:r>
                      <a:r>
                        <a:rPr lang="en-US" sz="1300" dirty="0"/>
                        <a:t>is a character in </a:t>
                      </a:r>
                      <a:r>
                        <a:rPr lang="en-US" sz="1300" b="1" i="1" dirty="0"/>
                        <a:t>hexadecimal</a:t>
                      </a:r>
                      <a:r>
                        <a:rPr lang="en-US" sz="1300" dirty="0"/>
                        <a:t> notation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err="1" smtClean="0"/>
              <a:t>Heredoc</a:t>
            </a:r>
            <a:endParaRPr lang="en-US" dirty="0" smtClean="0"/>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6</a:t>
            </a:fld>
            <a:endParaRPr lang="es-ES" smtClean="0"/>
          </a:p>
        </p:txBody>
      </p:sp>
      <p:sp>
        <p:nvSpPr>
          <p:cNvPr id="7" name="Rectangle 6"/>
          <p:cNvSpPr/>
          <p:nvPr/>
        </p:nvSpPr>
        <p:spPr>
          <a:xfrm>
            <a:off x="179512" y="1340768"/>
            <a:ext cx="8712968" cy="923330"/>
          </a:xfrm>
          <a:prstGeom prst="rect">
            <a:avLst/>
          </a:prstGeom>
        </p:spPr>
        <p:txBody>
          <a:bodyPr wrap="square">
            <a:spAutoFit/>
          </a:bodyPr>
          <a:lstStyle/>
          <a:p>
            <a:r>
              <a:rPr lang="en-US" dirty="0" err="1" smtClean="0"/>
              <a:t>Heredoc</a:t>
            </a:r>
            <a:r>
              <a:rPr lang="en-US" dirty="0" smtClean="0"/>
              <a:t> use &lt;&lt;&lt; IDENTIFIER to start &amp; stop at IDENTIFIER at 1</a:t>
            </a:r>
            <a:r>
              <a:rPr lang="en-US" baseline="30000" dirty="0" smtClean="0"/>
              <a:t>st</a:t>
            </a:r>
            <a:r>
              <a:rPr lang="en-US" dirty="0" smtClean="0"/>
              <a:t> column.</a:t>
            </a:r>
          </a:p>
          <a:p>
            <a:r>
              <a:rPr lang="en-US" dirty="0" smtClean="0"/>
              <a:t>It works as same as double quote string so that variables &amp; escape sequences will be interpreted.</a:t>
            </a:r>
            <a:endParaRPr lang="en-US" dirty="0"/>
          </a:p>
        </p:txBody>
      </p:sp>
      <p:grpSp>
        <p:nvGrpSpPr>
          <p:cNvPr id="22" name="Group 21"/>
          <p:cNvGrpSpPr/>
          <p:nvPr/>
        </p:nvGrpSpPr>
        <p:grpSpPr>
          <a:xfrm>
            <a:off x="1403648" y="2348880"/>
            <a:ext cx="7045320" cy="3249652"/>
            <a:chOff x="1547664" y="2204864"/>
            <a:chExt cx="7045320" cy="3249652"/>
          </a:xfrm>
        </p:grpSpPr>
        <p:sp>
          <p:nvSpPr>
            <p:cNvPr id="8" name="Rectangle 7"/>
            <p:cNvSpPr/>
            <p:nvPr/>
          </p:nvSpPr>
          <p:spPr>
            <a:xfrm>
              <a:off x="2195736" y="2996952"/>
              <a:ext cx="5976664" cy="1477328"/>
            </a:xfrm>
            <a:prstGeom prst="rect">
              <a:avLst/>
            </a:prstGeom>
          </p:spPr>
          <p:txBody>
            <a:bodyPr wrap="square">
              <a:spAutoFit/>
            </a:bodyPr>
            <a:lstStyle/>
            <a:p>
              <a:r>
                <a:rPr lang="en-US" dirty="0" smtClean="0"/>
                <a:t>echo &lt;&lt;&lt;</a:t>
              </a:r>
              <a:r>
                <a:rPr lang="en-US" b="1" dirty="0" smtClean="0">
                  <a:solidFill>
                    <a:srgbClr val="FF0000"/>
                  </a:solidFill>
                </a:rPr>
                <a:t>EOT</a:t>
              </a:r>
              <a:r>
                <a:rPr lang="en-US" dirty="0" smtClean="0"/>
                <a:t/>
              </a:r>
              <a:br>
                <a:rPr lang="en-US" dirty="0" smtClean="0"/>
              </a:br>
              <a:r>
                <a:rPr lang="en-US" dirty="0" smtClean="0"/>
                <a:t>My name is </a:t>
              </a:r>
              <a:r>
                <a:rPr lang="en-US" b="1" dirty="0" smtClean="0"/>
                <a:t>"</a:t>
              </a:r>
              <a:r>
                <a:rPr lang="en-US" b="1" dirty="0" smtClean="0">
                  <a:solidFill>
                    <a:srgbClr val="FF0000"/>
                  </a:solidFill>
                </a:rPr>
                <a:t>$name</a:t>
              </a:r>
              <a:r>
                <a:rPr lang="en-US" b="1" dirty="0" smtClean="0"/>
                <a:t>".</a:t>
              </a:r>
              <a:r>
                <a:rPr lang="en-US" dirty="0" smtClean="0"/>
                <a:t> I am printing some $</a:t>
              </a:r>
              <a:r>
                <a:rPr lang="en-US" dirty="0" err="1" smtClean="0"/>
                <a:t>foo</a:t>
              </a:r>
              <a:r>
                <a:rPr lang="en-US" dirty="0" smtClean="0"/>
                <a:t>-&gt;</a:t>
              </a:r>
              <a:r>
                <a:rPr lang="en-US" dirty="0" err="1" smtClean="0"/>
                <a:t>foo</a:t>
              </a:r>
              <a:r>
                <a:rPr lang="en-US" dirty="0" smtClean="0"/>
                <a:t>.</a:t>
              </a:r>
              <a:br>
                <a:rPr lang="en-US" dirty="0" smtClean="0"/>
              </a:br>
              <a:r>
                <a:rPr lang="en-US" dirty="0" smtClean="0"/>
                <a:t>Now, I am printing some </a:t>
              </a:r>
              <a:r>
                <a:rPr lang="en-US" b="1" dirty="0" smtClean="0"/>
                <a:t>{$</a:t>
              </a:r>
              <a:r>
                <a:rPr lang="en-US" b="1" dirty="0" err="1" smtClean="0"/>
                <a:t>foo</a:t>
              </a:r>
              <a:r>
                <a:rPr lang="en-US" b="1" dirty="0" smtClean="0"/>
                <a:t>-&gt;bar[1]}</a:t>
              </a:r>
              <a:r>
                <a:rPr lang="en-US" dirty="0" smtClean="0"/>
                <a:t>.</a:t>
              </a:r>
              <a:br>
                <a:rPr lang="en-US" dirty="0" smtClean="0"/>
              </a:br>
              <a:r>
                <a:rPr lang="en-US" dirty="0" smtClean="0"/>
                <a:t>This should print a capital </a:t>
              </a:r>
              <a:r>
                <a:rPr lang="en-US" b="1" dirty="0" smtClean="0">
                  <a:solidFill>
                    <a:srgbClr val="FF0000"/>
                  </a:solidFill>
                </a:rPr>
                <a:t>'</a:t>
              </a:r>
              <a:r>
                <a:rPr lang="en-US" dirty="0" smtClean="0"/>
                <a:t>A</a:t>
              </a:r>
              <a:r>
                <a:rPr lang="en-US" b="1" dirty="0" smtClean="0">
                  <a:solidFill>
                    <a:srgbClr val="FF0000"/>
                  </a:solidFill>
                </a:rPr>
                <a:t>'</a:t>
              </a:r>
              <a:r>
                <a:rPr lang="en-US" dirty="0" smtClean="0"/>
                <a:t>: \x41</a:t>
              </a:r>
              <a:br>
                <a:rPr lang="en-US" dirty="0" smtClean="0"/>
              </a:br>
              <a:r>
                <a:rPr lang="en-US" b="1" dirty="0" smtClean="0">
                  <a:solidFill>
                    <a:srgbClr val="FF0000"/>
                  </a:solidFill>
                </a:rPr>
                <a:t>EOT</a:t>
              </a:r>
              <a:r>
                <a:rPr lang="en-US" dirty="0" smtClean="0"/>
                <a:t>;</a:t>
              </a:r>
              <a:endParaRPr lang="en-US" dirty="0"/>
            </a:p>
          </p:txBody>
        </p:sp>
        <p:sp>
          <p:nvSpPr>
            <p:cNvPr id="9" name="TextBox 8"/>
            <p:cNvSpPr txBox="1"/>
            <p:nvPr/>
          </p:nvSpPr>
          <p:spPr>
            <a:xfrm>
              <a:off x="2987824" y="2204864"/>
              <a:ext cx="1069524" cy="369332"/>
            </a:xfrm>
            <a:prstGeom prst="rect">
              <a:avLst/>
            </a:prstGeom>
            <a:noFill/>
          </p:spPr>
          <p:txBody>
            <a:bodyPr wrap="none" rtlCol="0">
              <a:spAutoFit/>
            </a:bodyPr>
            <a:lstStyle/>
            <a:p>
              <a:r>
                <a:rPr lang="en-US" dirty="0" smtClean="0"/>
                <a:t>Identifier</a:t>
              </a:r>
              <a:endParaRPr lang="en-US" dirty="0"/>
            </a:p>
          </p:txBody>
        </p:sp>
        <p:cxnSp>
          <p:nvCxnSpPr>
            <p:cNvPr id="11" name="Straight Arrow Connector 10"/>
            <p:cNvCxnSpPr/>
            <p:nvPr/>
          </p:nvCxnSpPr>
          <p:spPr>
            <a:xfrm flipV="1">
              <a:off x="3491880" y="2636912"/>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7664" y="5085184"/>
              <a:ext cx="2125903" cy="369332"/>
            </a:xfrm>
            <a:prstGeom prst="rect">
              <a:avLst/>
            </a:prstGeom>
            <a:noFill/>
          </p:spPr>
          <p:txBody>
            <a:bodyPr wrap="none" rtlCol="0">
              <a:spAutoFit/>
            </a:bodyPr>
            <a:lstStyle/>
            <a:p>
              <a:r>
                <a:rPr lang="en-US" dirty="0" smtClean="0"/>
                <a:t>Must be 1</a:t>
              </a:r>
              <a:r>
                <a:rPr lang="en-US" baseline="30000" dirty="0" smtClean="0"/>
                <a:t>st</a:t>
              </a:r>
              <a:r>
                <a:rPr lang="en-US" dirty="0" smtClean="0"/>
                <a:t> column</a:t>
              </a:r>
              <a:endParaRPr lang="en-US" dirty="0"/>
            </a:p>
          </p:txBody>
        </p:sp>
        <p:cxnSp>
          <p:nvCxnSpPr>
            <p:cNvPr id="14" name="Straight Arrow Connector 13"/>
            <p:cNvCxnSpPr/>
            <p:nvPr/>
          </p:nvCxnSpPr>
          <p:spPr>
            <a:xfrm>
              <a:off x="2555776" y="4437112"/>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2276872"/>
              <a:ext cx="2475871" cy="369332"/>
            </a:xfrm>
            <a:prstGeom prst="rect">
              <a:avLst/>
            </a:prstGeom>
            <a:noFill/>
          </p:spPr>
          <p:txBody>
            <a:bodyPr wrap="none" rtlCol="0">
              <a:spAutoFit/>
            </a:bodyPr>
            <a:lstStyle/>
            <a:p>
              <a:r>
                <a:rPr lang="en-US" dirty="0" smtClean="0"/>
                <a:t>Variable is interpreted</a:t>
              </a:r>
              <a:endParaRPr lang="en-US" dirty="0"/>
            </a:p>
          </p:txBody>
        </p:sp>
        <p:cxnSp>
          <p:nvCxnSpPr>
            <p:cNvPr id="18" name="Straight Arrow Connector 17"/>
            <p:cNvCxnSpPr/>
            <p:nvPr/>
          </p:nvCxnSpPr>
          <p:spPr>
            <a:xfrm flipV="1">
              <a:off x="4139952" y="2564904"/>
              <a:ext cx="1008112"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4725144"/>
              <a:ext cx="3300904" cy="369332"/>
            </a:xfrm>
            <a:prstGeom prst="rect">
              <a:avLst/>
            </a:prstGeom>
            <a:noFill/>
          </p:spPr>
          <p:txBody>
            <a:bodyPr wrap="none" rtlCol="0">
              <a:spAutoFit/>
            </a:bodyPr>
            <a:lstStyle/>
            <a:p>
              <a:r>
                <a:rPr lang="en-US" dirty="0" smtClean="0"/>
                <a:t>“ or ‘ does not need an escape</a:t>
              </a:r>
              <a:endParaRPr lang="en-US" dirty="0"/>
            </a:p>
          </p:txBody>
        </p:sp>
        <p:cxnSp>
          <p:nvCxnSpPr>
            <p:cNvPr id="21" name="Straight Arrow Connector 20"/>
            <p:cNvCxnSpPr/>
            <p:nvPr/>
          </p:nvCxnSpPr>
          <p:spPr>
            <a:xfrm>
              <a:off x="5148064" y="4077072"/>
              <a:ext cx="288032"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Heredoc</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467544" y="1412776"/>
            <a:ext cx="2389919" cy="4525963"/>
          </a:xfrm>
          <a:prstGeom prst="rect">
            <a:avLst/>
          </a:prstGeom>
          <a:noFill/>
          <a:ln w="9525">
            <a:noFill/>
            <a:miter lim="800000"/>
            <a:headEnd/>
            <a:tailEnd/>
          </a:ln>
        </p:spPr>
      </p:pic>
      <p:sp>
        <p:nvSpPr>
          <p:cNvPr id="7" name="TextBox 6"/>
          <p:cNvSpPr txBox="1"/>
          <p:nvPr/>
        </p:nvSpPr>
        <p:spPr>
          <a:xfrm>
            <a:off x="3563888" y="1700808"/>
            <a:ext cx="3711272" cy="369332"/>
          </a:xfrm>
          <a:prstGeom prst="rect">
            <a:avLst/>
          </a:prstGeom>
          <a:noFill/>
        </p:spPr>
        <p:txBody>
          <a:bodyPr wrap="none" rtlCol="0">
            <a:spAutoFit/>
          </a:bodyPr>
          <a:lstStyle/>
          <a:p>
            <a:r>
              <a:rPr lang="en-US" dirty="0" smtClean="0"/>
              <a:t>Use </a:t>
            </a:r>
            <a:r>
              <a:rPr lang="en-US" dirty="0" err="1" smtClean="0"/>
              <a:t>heredoc</a:t>
            </a:r>
            <a:r>
              <a:rPr lang="en-US" dirty="0" smtClean="0"/>
              <a:t> to </a:t>
            </a:r>
            <a:r>
              <a:rPr lang="en-US" b="1" i="1" dirty="0" smtClean="0"/>
              <a:t>initialize</a:t>
            </a:r>
            <a:r>
              <a:rPr lang="en-US" dirty="0" smtClean="0"/>
              <a:t> variables</a:t>
            </a:r>
            <a:endParaRPr lang="en-US" dirty="0"/>
          </a:p>
        </p:txBody>
      </p:sp>
      <p:sp>
        <p:nvSpPr>
          <p:cNvPr id="8" name="TextBox 7"/>
          <p:cNvSpPr txBox="1"/>
          <p:nvPr/>
        </p:nvSpPr>
        <p:spPr>
          <a:xfrm>
            <a:off x="3491880" y="2708920"/>
            <a:ext cx="2446504" cy="369332"/>
          </a:xfrm>
          <a:prstGeom prst="rect">
            <a:avLst/>
          </a:prstGeom>
          <a:noFill/>
        </p:spPr>
        <p:txBody>
          <a:bodyPr wrap="none" rtlCol="0">
            <a:spAutoFit/>
          </a:bodyPr>
          <a:lstStyle/>
          <a:p>
            <a:r>
              <a:rPr lang="en-US" dirty="0" smtClean="0"/>
              <a:t>Identifier at 1</a:t>
            </a:r>
            <a:r>
              <a:rPr lang="en-US" baseline="30000" dirty="0" smtClean="0"/>
              <a:t>st</a:t>
            </a:r>
            <a:r>
              <a:rPr lang="en-US" dirty="0" smtClean="0"/>
              <a:t> column</a:t>
            </a:r>
            <a:endParaRPr lang="en-US" dirty="0"/>
          </a:p>
        </p:txBody>
      </p:sp>
      <p:cxnSp>
        <p:nvCxnSpPr>
          <p:cNvPr id="10" name="Straight Arrow Connector 9"/>
          <p:cNvCxnSpPr/>
          <p:nvPr/>
        </p:nvCxnSpPr>
        <p:spPr>
          <a:xfrm>
            <a:off x="1043608" y="2852936"/>
            <a:ext cx="23762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531" name="Picture 3"/>
          <p:cNvPicPr>
            <a:picLocks noChangeAspect="1" noChangeArrowheads="1"/>
          </p:cNvPicPr>
          <p:nvPr/>
        </p:nvPicPr>
        <p:blipFill>
          <a:blip r:embed="rId3" cstate="print"/>
          <a:srcRect/>
          <a:stretch>
            <a:fillRect/>
          </a:stretch>
        </p:blipFill>
        <p:spPr bwMode="auto">
          <a:xfrm>
            <a:off x="4139952" y="3933056"/>
            <a:ext cx="1609725" cy="1295400"/>
          </a:xfrm>
          <a:prstGeom prst="rect">
            <a:avLst/>
          </a:prstGeom>
          <a:noFill/>
          <a:ln w="9525">
            <a:noFill/>
            <a:miter lim="800000"/>
            <a:headEnd/>
            <a:tailEnd/>
          </a:ln>
        </p:spPr>
      </p:pic>
      <p:sp>
        <p:nvSpPr>
          <p:cNvPr id="12" name="TextBox 11"/>
          <p:cNvSpPr txBox="1"/>
          <p:nvPr/>
        </p:nvSpPr>
        <p:spPr>
          <a:xfrm>
            <a:off x="6012160" y="3501008"/>
            <a:ext cx="2664296" cy="2585323"/>
          </a:xfrm>
          <a:prstGeom prst="rect">
            <a:avLst/>
          </a:prstGeom>
          <a:noFill/>
        </p:spPr>
        <p:txBody>
          <a:bodyPr wrap="square" rtlCol="0">
            <a:spAutoFit/>
          </a:bodyPr>
          <a:lstStyle/>
          <a:p>
            <a:r>
              <a:rPr lang="en-US" dirty="0" smtClean="0"/>
              <a:t>This is an </a:t>
            </a:r>
            <a:r>
              <a:rPr lang="en-US" dirty="0" err="1" smtClean="0"/>
              <a:t>heredoc</a:t>
            </a:r>
            <a:r>
              <a:rPr lang="en-US" dirty="0" smtClean="0"/>
              <a:t> as well. Please be notice that identifier is </a:t>
            </a:r>
            <a:r>
              <a:rPr lang="en-US" dirty="0" err="1" smtClean="0"/>
              <a:t>coverred</a:t>
            </a:r>
            <a:r>
              <a:rPr lang="en-US" dirty="0" smtClean="0"/>
              <a:t> by double quote.</a:t>
            </a:r>
          </a:p>
          <a:p>
            <a:endParaRPr lang="en-US" dirty="0" smtClean="0"/>
          </a:p>
          <a:p>
            <a:r>
              <a:rPr lang="en-US" dirty="0" smtClean="0"/>
              <a:t>If it was cover by signal quote, it would be a </a:t>
            </a:r>
            <a:r>
              <a:rPr lang="en-US" b="1" dirty="0" err="1" smtClean="0"/>
              <a:t>Nowdoc</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err="1" smtClean="0"/>
              <a:t>Nowdoc</a:t>
            </a:r>
            <a:endParaRPr lang="en-US" dirty="0" smtClean="0"/>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8</a:t>
            </a:fld>
            <a:endParaRPr lang="es-ES" smtClean="0"/>
          </a:p>
        </p:txBody>
      </p:sp>
      <p:sp>
        <p:nvSpPr>
          <p:cNvPr id="7" name="Rectangle 6"/>
          <p:cNvSpPr/>
          <p:nvPr/>
        </p:nvSpPr>
        <p:spPr>
          <a:xfrm>
            <a:off x="179512" y="1340768"/>
            <a:ext cx="8712968" cy="646331"/>
          </a:xfrm>
          <a:prstGeom prst="rect">
            <a:avLst/>
          </a:prstGeom>
        </p:spPr>
        <p:txBody>
          <a:bodyPr wrap="square">
            <a:spAutoFit/>
          </a:bodyPr>
          <a:lstStyle/>
          <a:p>
            <a:r>
              <a:rPr lang="en-US" dirty="0" err="1" smtClean="0"/>
              <a:t>Nowdoc</a:t>
            </a:r>
            <a:r>
              <a:rPr lang="en-US" dirty="0" smtClean="0"/>
              <a:t> is as same as </a:t>
            </a:r>
            <a:r>
              <a:rPr lang="en-US" dirty="0" err="1" smtClean="0"/>
              <a:t>Heredoc</a:t>
            </a:r>
            <a:r>
              <a:rPr lang="en-US" dirty="0" smtClean="0"/>
              <a:t>, but has a </a:t>
            </a:r>
            <a:r>
              <a:rPr lang="en-US" b="1" i="1" dirty="0" smtClean="0"/>
              <a:t>signal quote </a:t>
            </a:r>
            <a:r>
              <a:rPr lang="en-US" dirty="0" smtClean="0"/>
              <a:t>for identifier.</a:t>
            </a:r>
          </a:p>
          <a:p>
            <a:r>
              <a:rPr lang="en-US" dirty="0" smtClean="0"/>
              <a:t>NO PARSING is done inside </a:t>
            </a:r>
            <a:r>
              <a:rPr lang="en-US" dirty="0" err="1" smtClean="0"/>
              <a:t>Nowdoc</a:t>
            </a:r>
            <a:endParaRPr lang="en-US" dirty="0"/>
          </a:p>
        </p:txBody>
      </p:sp>
      <p:grpSp>
        <p:nvGrpSpPr>
          <p:cNvPr id="2" name="Group 21"/>
          <p:cNvGrpSpPr/>
          <p:nvPr/>
        </p:nvGrpSpPr>
        <p:grpSpPr>
          <a:xfrm>
            <a:off x="1403648" y="2348880"/>
            <a:ext cx="7045320" cy="3249652"/>
            <a:chOff x="1547664" y="2204864"/>
            <a:chExt cx="7045320" cy="3249652"/>
          </a:xfrm>
        </p:grpSpPr>
        <p:sp>
          <p:nvSpPr>
            <p:cNvPr id="8" name="Rectangle 7"/>
            <p:cNvSpPr/>
            <p:nvPr/>
          </p:nvSpPr>
          <p:spPr>
            <a:xfrm>
              <a:off x="2195736" y="2996952"/>
              <a:ext cx="5976664" cy="1477328"/>
            </a:xfrm>
            <a:prstGeom prst="rect">
              <a:avLst/>
            </a:prstGeom>
          </p:spPr>
          <p:txBody>
            <a:bodyPr wrap="square">
              <a:spAutoFit/>
            </a:bodyPr>
            <a:lstStyle/>
            <a:p>
              <a:r>
                <a:rPr lang="en-US" dirty="0" smtClean="0"/>
                <a:t>echo </a:t>
              </a:r>
              <a:r>
                <a:rPr lang="en-US" dirty="0" smtClean="0"/>
                <a:t>&lt;&lt;&lt;</a:t>
              </a:r>
              <a:r>
                <a:rPr lang="en-US" b="1" dirty="0" smtClean="0">
                  <a:solidFill>
                    <a:srgbClr val="FF0000"/>
                  </a:solidFill>
                </a:rPr>
                <a:t>‘EOT’</a:t>
              </a:r>
              <a:r>
                <a:rPr lang="en-US" dirty="0" smtClean="0"/>
                <a:t/>
              </a:r>
              <a:br>
                <a:rPr lang="en-US" dirty="0" smtClean="0"/>
              </a:br>
              <a:r>
                <a:rPr lang="en-US" dirty="0" smtClean="0"/>
                <a:t>My name is </a:t>
              </a:r>
              <a:r>
                <a:rPr lang="en-US" b="1" dirty="0" smtClean="0"/>
                <a:t>"</a:t>
              </a:r>
              <a:r>
                <a:rPr lang="en-US" b="1" dirty="0" smtClean="0">
                  <a:solidFill>
                    <a:srgbClr val="FF0000"/>
                  </a:solidFill>
                </a:rPr>
                <a:t>$name</a:t>
              </a:r>
              <a:r>
                <a:rPr lang="en-US" b="1" dirty="0" smtClean="0"/>
                <a:t>".</a:t>
              </a:r>
              <a:r>
                <a:rPr lang="en-US" dirty="0" smtClean="0"/>
                <a:t> I am printing some $</a:t>
              </a:r>
              <a:r>
                <a:rPr lang="en-US" dirty="0" err="1" smtClean="0"/>
                <a:t>foo</a:t>
              </a:r>
              <a:r>
                <a:rPr lang="en-US" dirty="0" smtClean="0"/>
                <a:t>-&gt;</a:t>
              </a:r>
              <a:r>
                <a:rPr lang="en-US" dirty="0" err="1" smtClean="0"/>
                <a:t>foo</a:t>
              </a:r>
              <a:r>
                <a:rPr lang="en-US" dirty="0" smtClean="0"/>
                <a:t>.</a:t>
              </a:r>
              <a:br>
                <a:rPr lang="en-US" dirty="0" smtClean="0"/>
              </a:br>
              <a:r>
                <a:rPr lang="en-US" dirty="0" smtClean="0"/>
                <a:t>Now, I am printing some </a:t>
              </a:r>
              <a:r>
                <a:rPr lang="en-US" b="1" dirty="0" smtClean="0"/>
                <a:t>{$</a:t>
              </a:r>
              <a:r>
                <a:rPr lang="en-US" b="1" dirty="0" err="1" smtClean="0"/>
                <a:t>foo</a:t>
              </a:r>
              <a:r>
                <a:rPr lang="en-US" b="1" dirty="0" smtClean="0"/>
                <a:t>-&gt;bar[1]}</a:t>
              </a:r>
              <a:r>
                <a:rPr lang="en-US" dirty="0" smtClean="0"/>
                <a:t>.</a:t>
              </a:r>
              <a:br>
                <a:rPr lang="en-US" dirty="0" smtClean="0"/>
              </a:br>
              <a:r>
                <a:rPr lang="en-US" dirty="0" smtClean="0"/>
                <a:t>This should print a capital </a:t>
              </a:r>
              <a:r>
                <a:rPr lang="en-US" b="1" dirty="0" smtClean="0">
                  <a:solidFill>
                    <a:srgbClr val="FF0000"/>
                  </a:solidFill>
                </a:rPr>
                <a:t>'</a:t>
              </a:r>
              <a:r>
                <a:rPr lang="en-US" dirty="0" smtClean="0"/>
                <a:t>A</a:t>
              </a:r>
              <a:r>
                <a:rPr lang="en-US" b="1" dirty="0" smtClean="0">
                  <a:solidFill>
                    <a:srgbClr val="FF0000"/>
                  </a:solidFill>
                </a:rPr>
                <a:t>'</a:t>
              </a:r>
              <a:r>
                <a:rPr lang="en-US" dirty="0" smtClean="0"/>
                <a:t>: \x41</a:t>
              </a:r>
              <a:br>
                <a:rPr lang="en-US" dirty="0" smtClean="0"/>
              </a:br>
              <a:r>
                <a:rPr lang="en-US" b="1" dirty="0" smtClean="0">
                  <a:solidFill>
                    <a:srgbClr val="FF0000"/>
                  </a:solidFill>
                </a:rPr>
                <a:t>EOT</a:t>
              </a:r>
              <a:r>
                <a:rPr lang="en-US" dirty="0" smtClean="0"/>
                <a:t>;</a:t>
              </a:r>
              <a:endParaRPr lang="en-US" dirty="0"/>
            </a:p>
          </p:txBody>
        </p:sp>
        <p:sp>
          <p:nvSpPr>
            <p:cNvPr id="9" name="TextBox 8"/>
            <p:cNvSpPr txBox="1"/>
            <p:nvPr/>
          </p:nvSpPr>
          <p:spPr>
            <a:xfrm>
              <a:off x="2195736" y="2204864"/>
              <a:ext cx="2492990" cy="369332"/>
            </a:xfrm>
            <a:prstGeom prst="rect">
              <a:avLst/>
            </a:prstGeom>
            <a:noFill/>
          </p:spPr>
          <p:txBody>
            <a:bodyPr wrap="none" rtlCol="0">
              <a:spAutoFit/>
            </a:bodyPr>
            <a:lstStyle/>
            <a:p>
              <a:r>
                <a:rPr lang="en-US" b="1" i="1" dirty="0" smtClean="0"/>
                <a:t>s</a:t>
              </a:r>
              <a:r>
                <a:rPr lang="en-US" b="1" i="1" dirty="0" smtClean="0"/>
                <a:t>ingle quote</a:t>
              </a:r>
              <a:r>
                <a:rPr lang="en-US" dirty="0" smtClean="0"/>
                <a:t> identifier</a:t>
              </a:r>
              <a:endParaRPr lang="en-US" dirty="0"/>
            </a:p>
          </p:txBody>
        </p:sp>
        <p:cxnSp>
          <p:nvCxnSpPr>
            <p:cNvPr id="11" name="Straight Arrow Connector 10"/>
            <p:cNvCxnSpPr/>
            <p:nvPr/>
          </p:nvCxnSpPr>
          <p:spPr>
            <a:xfrm flipV="1">
              <a:off x="3491880" y="2636912"/>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7664" y="5085184"/>
              <a:ext cx="2125903" cy="369332"/>
            </a:xfrm>
            <a:prstGeom prst="rect">
              <a:avLst/>
            </a:prstGeom>
            <a:noFill/>
          </p:spPr>
          <p:txBody>
            <a:bodyPr wrap="none" rtlCol="0">
              <a:spAutoFit/>
            </a:bodyPr>
            <a:lstStyle/>
            <a:p>
              <a:r>
                <a:rPr lang="en-US" dirty="0" smtClean="0"/>
                <a:t>Must be 1</a:t>
              </a:r>
              <a:r>
                <a:rPr lang="en-US" baseline="30000" dirty="0" smtClean="0"/>
                <a:t>st</a:t>
              </a:r>
              <a:r>
                <a:rPr lang="en-US" dirty="0" smtClean="0"/>
                <a:t> column</a:t>
              </a:r>
              <a:endParaRPr lang="en-US" dirty="0"/>
            </a:p>
          </p:txBody>
        </p:sp>
        <p:cxnSp>
          <p:nvCxnSpPr>
            <p:cNvPr id="14" name="Straight Arrow Connector 13"/>
            <p:cNvCxnSpPr/>
            <p:nvPr/>
          </p:nvCxnSpPr>
          <p:spPr>
            <a:xfrm>
              <a:off x="2555776" y="4437112"/>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2276872"/>
              <a:ext cx="2959015" cy="369332"/>
            </a:xfrm>
            <a:prstGeom prst="rect">
              <a:avLst/>
            </a:prstGeom>
            <a:noFill/>
          </p:spPr>
          <p:txBody>
            <a:bodyPr wrap="none" rtlCol="0">
              <a:spAutoFit/>
            </a:bodyPr>
            <a:lstStyle/>
            <a:p>
              <a:r>
                <a:rPr lang="en-US" dirty="0" smtClean="0"/>
                <a:t>Variable is </a:t>
              </a:r>
              <a:r>
                <a:rPr lang="en-US" b="1" dirty="0" smtClean="0"/>
                <a:t>NOT</a:t>
              </a:r>
              <a:r>
                <a:rPr lang="en-US" dirty="0" smtClean="0"/>
                <a:t> interpreted</a:t>
              </a:r>
              <a:endParaRPr lang="en-US" dirty="0"/>
            </a:p>
          </p:txBody>
        </p:sp>
        <p:cxnSp>
          <p:nvCxnSpPr>
            <p:cNvPr id="18" name="Straight Arrow Connector 17"/>
            <p:cNvCxnSpPr/>
            <p:nvPr/>
          </p:nvCxnSpPr>
          <p:spPr>
            <a:xfrm flipV="1">
              <a:off x="4139952" y="2564904"/>
              <a:ext cx="1008112"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4725144"/>
              <a:ext cx="3300904" cy="369332"/>
            </a:xfrm>
            <a:prstGeom prst="rect">
              <a:avLst/>
            </a:prstGeom>
            <a:noFill/>
          </p:spPr>
          <p:txBody>
            <a:bodyPr wrap="none" rtlCol="0">
              <a:spAutoFit/>
            </a:bodyPr>
            <a:lstStyle/>
            <a:p>
              <a:r>
                <a:rPr lang="en-US" dirty="0" smtClean="0"/>
                <a:t>“ or ‘ does not need an escape</a:t>
              </a:r>
              <a:endParaRPr lang="en-US" dirty="0"/>
            </a:p>
          </p:txBody>
        </p:sp>
        <p:cxnSp>
          <p:nvCxnSpPr>
            <p:cNvPr id="21" name="Straight Arrow Connector 20"/>
            <p:cNvCxnSpPr/>
            <p:nvPr/>
          </p:nvCxnSpPr>
          <p:spPr>
            <a:xfrm>
              <a:off x="5148064" y="4077072"/>
              <a:ext cx="288032"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23528" y="3068960"/>
            <a:ext cx="5457825" cy="32194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Variable parsing</a:t>
            </a:r>
            <a:endParaRPr lang="en-US" dirty="0"/>
          </a:p>
        </p:txBody>
      </p:sp>
      <p:sp>
        <p:nvSpPr>
          <p:cNvPr id="3" name="Content Placeholder 2"/>
          <p:cNvSpPr>
            <a:spLocks noGrp="1"/>
          </p:cNvSpPr>
          <p:nvPr>
            <p:ph idx="1"/>
          </p:nvPr>
        </p:nvSpPr>
        <p:spPr>
          <a:xfrm>
            <a:off x="251520" y="1340768"/>
            <a:ext cx="8229600" cy="1440160"/>
          </a:xfrm>
        </p:spPr>
        <p:txBody>
          <a:bodyPr>
            <a:normAutofit fontScale="77500" lnSpcReduction="20000"/>
          </a:bodyPr>
          <a:lstStyle/>
          <a:p>
            <a:pPr>
              <a:buNone/>
            </a:pPr>
            <a:r>
              <a:rPr lang="en-US" sz="2800" dirty="0" smtClean="0"/>
              <a:t>	</a:t>
            </a:r>
            <a:r>
              <a:rPr lang="en-US" sz="2800" b="1" dirty="0" smtClean="0"/>
              <a:t>$</a:t>
            </a:r>
            <a:r>
              <a:rPr lang="en-US" sz="2800" b="1" dirty="0" smtClean="0"/>
              <a:t>juices</a:t>
            </a:r>
            <a:r>
              <a:rPr lang="en-US" sz="2800" dirty="0" smtClean="0"/>
              <a:t> = array("apple", "orange", "koolaid1" =&gt; "purple");</a:t>
            </a:r>
            <a:br>
              <a:rPr lang="en-US" sz="2800" dirty="0" smtClean="0"/>
            </a:br>
            <a:r>
              <a:rPr lang="en-US" sz="2800" dirty="0" smtClean="0"/>
              <a:t/>
            </a:r>
            <a:br>
              <a:rPr lang="en-US" sz="2800" dirty="0" smtClean="0"/>
            </a:br>
            <a:r>
              <a:rPr lang="en-US" sz="2800" dirty="0" smtClean="0"/>
              <a:t>echo "He drank some </a:t>
            </a:r>
            <a:r>
              <a:rPr lang="en-US" sz="2800" b="1" dirty="0" smtClean="0"/>
              <a:t>$juices[0]</a:t>
            </a:r>
            <a:r>
              <a:rPr lang="en-US" sz="2800" dirty="0" smtClean="0"/>
              <a:t> juice.".</a:t>
            </a:r>
            <a:r>
              <a:rPr lang="en-US" sz="2800" b="1" dirty="0" smtClean="0"/>
              <a:t>PHP_EOL</a:t>
            </a:r>
            <a:r>
              <a:rPr lang="en-US" sz="2800" dirty="0" smtClean="0"/>
              <a:t>;</a:t>
            </a:r>
            <a:br>
              <a:rPr lang="en-US" sz="2800" dirty="0" smtClean="0"/>
            </a:br>
            <a:r>
              <a:rPr lang="en-US" sz="2800" dirty="0" smtClean="0"/>
              <a:t>echo "He drank some </a:t>
            </a:r>
            <a:r>
              <a:rPr lang="en-US" sz="2800" b="1" dirty="0" smtClean="0"/>
              <a:t>$juices[1]</a:t>
            </a:r>
            <a:r>
              <a:rPr lang="en-US" sz="2800" dirty="0" smtClean="0"/>
              <a:t> juice.".</a:t>
            </a:r>
            <a:r>
              <a:rPr lang="en-US" sz="2800" b="1" dirty="0" smtClean="0"/>
              <a:t>PHP_EOL</a:t>
            </a:r>
            <a:r>
              <a:rPr lang="en-US" sz="2800" dirty="0" smtClean="0"/>
              <a:t>;</a:t>
            </a:r>
            <a:br>
              <a:rPr lang="en-US" sz="2800" dirty="0" smtClean="0"/>
            </a:br>
            <a:r>
              <a:rPr lang="en-US" sz="2800" dirty="0" smtClean="0"/>
              <a:t>echo "He drank some </a:t>
            </a:r>
            <a:r>
              <a:rPr lang="en-US" sz="2800" b="1" dirty="0" smtClean="0"/>
              <a:t>$juices[koolaid1]</a:t>
            </a:r>
            <a:r>
              <a:rPr lang="en-US" sz="2800" dirty="0" smtClean="0"/>
              <a:t> juice."</a:t>
            </a:r>
            <a:r>
              <a:rPr lang="en-US" sz="2800" b="1" dirty="0" smtClean="0">
                <a:solidFill>
                  <a:srgbClr val="FF0000"/>
                </a:solidFill>
              </a:rPr>
              <a:t>.</a:t>
            </a:r>
            <a:r>
              <a:rPr lang="en-US" sz="2800" b="1" dirty="0" smtClean="0"/>
              <a:t>PHP_EOL</a:t>
            </a:r>
            <a:r>
              <a:rPr lang="en-US" sz="2800" dirty="0" smtClean="0"/>
              <a:t>;</a:t>
            </a:r>
            <a:endParaRPr lang="en-US" sz="2800" b="1"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
        <p:nvSpPr>
          <p:cNvPr id="5" name="TextBox 4"/>
          <p:cNvSpPr txBox="1"/>
          <p:nvPr/>
        </p:nvSpPr>
        <p:spPr>
          <a:xfrm>
            <a:off x="5004048" y="3068960"/>
            <a:ext cx="3489097" cy="369332"/>
          </a:xfrm>
          <a:prstGeom prst="rect">
            <a:avLst/>
          </a:prstGeom>
          <a:noFill/>
        </p:spPr>
        <p:txBody>
          <a:bodyPr wrap="none" rtlCol="0">
            <a:spAutoFit/>
          </a:bodyPr>
          <a:lstStyle/>
          <a:p>
            <a:r>
              <a:rPr lang="en-US" dirty="0" smtClean="0"/>
              <a:t>We use “.” to </a:t>
            </a:r>
            <a:r>
              <a:rPr lang="en-US" dirty="0" err="1" smtClean="0"/>
              <a:t>concatinate</a:t>
            </a:r>
            <a:r>
              <a:rPr lang="en-US" dirty="0" smtClean="0"/>
              <a:t> strings</a:t>
            </a:r>
            <a:endParaRPr lang="en-US" dirty="0"/>
          </a:p>
        </p:txBody>
      </p:sp>
      <p:cxnSp>
        <p:nvCxnSpPr>
          <p:cNvPr id="8" name="Straight Arrow Connector 7"/>
          <p:cNvCxnSpPr/>
          <p:nvPr/>
        </p:nvCxnSpPr>
        <p:spPr>
          <a:xfrm flipH="1">
            <a:off x="6372200" y="2708920"/>
            <a:ext cx="144016"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6136" y="6021288"/>
            <a:ext cx="2767104" cy="276999"/>
          </a:xfrm>
          <a:prstGeom prst="rect">
            <a:avLst/>
          </a:prstGeom>
          <a:noFill/>
        </p:spPr>
        <p:txBody>
          <a:bodyPr wrap="none" rtlCol="0">
            <a:spAutoFit/>
          </a:bodyPr>
          <a:lstStyle/>
          <a:p>
            <a:r>
              <a:rPr lang="en-US" sz="1200" dirty="0" smtClean="0"/>
              <a:t>$people-&gt;smith (not $people-&gt;smith</a:t>
            </a:r>
            <a:r>
              <a:rPr lang="en-US" sz="1200" b="1" dirty="0" smtClean="0">
                <a:solidFill>
                  <a:srgbClr val="FF0000"/>
                </a:solidFill>
              </a:rPr>
              <a:t>s</a:t>
            </a:r>
            <a:r>
              <a:rPr lang="en-US" sz="1200" dirty="0" smtClean="0"/>
              <a:t>)</a:t>
            </a:r>
            <a:endParaRPr lang="en-US" sz="1200" dirty="0"/>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8188</TotalTime>
  <Words>1662</Words>
  <Application>Microsoft Office PowerPoint</Application>
  <PresentationFormat>On-screen Show (4:3)</PresentationFormat>
  <Paragraphs>325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Diseño predeterminado</vt:lpstr>
      <vt:lpstr>Slide 1</vt:lpstr>
      <vt:lpstr>Contents</vt:lpstr>
      <vt:lpstr>String types</vt:lpstr>
      <vt:lpstr>Single quoted</vt:lpstr>
      <vt:lpstr>Double quoted</vt:lpstr>
      <vt:lpstr>Heredoc</vt:lpstr>
      <vt:lpstr>Heredoc</vt:lpstr>
      <vt:lpstr>Nowdoc</vt:lpstr>
      <vt:lpstr>Variable parsing</vt:lpstr>
      <vt:lpstr>Variable parsing (curly)</vt:lpstr>
      <vt:lpstr>String access</vt:lpstr>
      <vt:lpstr>Useful functions and operators</vt:lpstr>
      <vt:lpstr>String &amp; regular expression</vt:lpstr>
      <vt:lpstr>BRACKETS [ ]</vt:lpstr>
      <vt:lpstr>Quantifiers</vt:lpstr>
      <vt:lpstr>Quantifiers’ example</vt:lpstr>
      <vt:lpstr>Predefined Characters</vt:lpstr>
      <vt:lpstr>Functions</vt:lpstr>
      <vt:lpstr>Example</vt:lpstr>
      <vt:lpstr>Slide 20</vt:lpstr>
      <vt:lpstr>Slide 21</vt:lpstr>
      <vt:lpstr>Slide 22</vt:lpstr>
      <vt:lpstr>Slide 23</vt:lpstr>
      <vt:lpstr>Slide 24</vt:lpstr>
      <vt:lpstr>Slide 25</vt:lpstr>
      <vt:lpstr>PHP Basics - Strings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Windows User</cp:lastModifiedBy>
  <cp:revision>1225</cp:revision>
  <dcterms:created xsi:type="dcterms:W3CDTF">2010-05-23T14:28:12Z</dcterms:created>
  <dcterms:modified xsi:type="dcterms:W3CDTF">2014-07-26T10:53:16Z</dcterms:modified>
</cp:coreProperties>
</file>