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3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2" r:id="rId29"/>
    <p:sldId id="331" r:id="rId30"/>
    <p:sldId id="333" r:id="rId31"/>
    <p:sldId id="30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77" autoAdjust="0"/>
  </p:normalViewPr>
  <p:slideViewPr>
    <p:cSldViewPr snapToGrid="0" snapToObjects="1">
      <p:cViewPr>
        <p:scale>
          <a:sx n="90" d="100"/>
          <a:sy n="90" d="100"/>
        </p:scale>
        <p:origin x="-16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hyperlink" Target="http://mvccourse.telerik.com/" TargetMode="External"/><Relationship Id="rId20" Type="http://schemas.openxmlformats.org/officeDocument/2006/relationships/hyperlink" Target="http://www.nikolay.it/" TargetMode="External"/><Relationship Id="rId21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clouddevcourse.telerik.com/" TargetMode="External"/><Relationship Id="rId11" Type="http://schemas.openxmlformats.org/officeDocument/2006/relationships/hyperlink" Target="http://www.bgcoder.com/" TargetMode="External"/><Relationship Id="rId12" Type="http://schemas.openxmlformats.org/officeDocument/2006/relationships/hyperlink" Target="http://www.nakov.com/" TargetMode="External"/><Relationship Id="rId13" Type="http://schemas.openxmlformats.org/officeDocument/2006/relationships/hyperlink" Target="http://codecourse.telerik.com/" TargetMode="External"/><Relationship Id="rId14" Type="http://schemas.openxmlformats.org/officeDocument/2006/relationships/hyperlink" Target="http://algoacademy.telerik.com/" TargetMode="External"/><Relationship Id="rId15" Type="http://schemas.openxmlformats.org/officeDocument/2006/relationships/hyperlink" Target="http://aspnetcourse.telerik.com/" TargetMode="External"/><Relationship Id="rId16" Type="http://schemas.openxmlformats.org/officeDocument/2006/relationships/hyperlink" Target="http://academy.telerik.com/" TargetMode="External"/><Relationship Id="rId17" Type="http://schemas.openxmlformats.org/officeDocument/2006/relationships/hyperlink" Target="http://mobiledevcourse.telerik.com/" TargetMode="External"/><Relationship Id="rId18" Type="http://schemas.openxmlformats.org/officeDocument/2006/relationships/hyperlink" Target="http://www.introprogramming.info/" TargetMode="External"/><Relationship Id="rId19" Type="http://schemas.openxmlformats.org/officeDocument/2006/relationships/hyperlink" Target="http://www.minkov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forums.academy.telerik.com/" TargetMode="External"/><Relationship Id="rId4" Type="http://schemas.openxmlformats.org/officeDocument/2006/relationships/hyperlink" Target="http://kursove-uroci-knigi-obuchenie-programirane-web-design-csharp.info/" TargetMode="External"/><Relationship Id="rId5" Type="http://schemas.openxmlformats.org/officeDocument/2006/relationships/hyperlink" Target="http://www.telerik-kids.com/" TargetMode="External"/><Relationship Id="rId6" Type="http://schemas.openxmlformats.org/officeDocument/2006/relationships/hyperlink" Target="http://seocourse.telerik.com/" TargetMode="External"/><Relationship Id="rId7" Type="http://schemas.openxmlformats.org/officeDocument/2006/relationships/hyperlink" Target="http://html5course.telerik.com/" TargetMode="External"/><Relationship Id="rId8" Type="http://schemas.openxmlformats.org/officeDocument/2006/relationships/hyperlink" Target="http://school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8771FEF-67D8-4D47-9E32-8D782F1657B6}" type="datetimeFigureOut">
              <a:rPr lang="en-US" smtClean="0"/>
              <a:t>8/5/14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25B55D-DF78-3B48-BBE7-5F2EC24751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Basics –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HTML -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CSS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242902" y="1245550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pingo.edu.vn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khoa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-hoc-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php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can-ban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57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&lt;body&gt;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body element defines the document’s body and contains all the contents of an HTML document, such as text, hyperlinks, images, tables, lists, </a:t>
            </a:r>
            <a:r>
              <a:rPr lang="en-US" sz="2400" dirty="0" err="1" smtClean="0"/>
              <a:t>etc</a:t>
            </a:r>
            <a:r>
              <a:rPr lang="en-US" sz="2400" dirty="0" smtClean="0"/>
              <a:t>,…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&lt;title&gt;My HTML page&lt;/title&gt;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&lt;h1&gt;Hello everyone&lt;/h1&gt;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&lt;p&gt;Webpage Contents&lt;/p&gt;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&lt;p&gt;The content of the title element is displayed in the browser's title.&lt;/p&gt;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095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&lt;body&gt;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Attributes</a:t>
            </a:r>
          </a:p>
          <a:p>
            <a:pPr lvl="1"/>
            <a:r>
              <a:rPr lang="en-US" sz="2000" dirty="0" err="1" smtClean="0"/>
              <a:t>bgcolor</a:t>
            </a:r>
            <a:r>
              <a:rPr lang="en-US" sz="2000" dirty="0" smtClean="0"/>
              <a:t>: Specifies a background-color for a HTML-page</a:t>
            </a:r>
          </a:p>
          <a:p>
            <a:pPr marL="457200" lvl="1" indent="0">
              <a:buNone/>
            </a:pP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de-DE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body</a:t>
            </a: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bgcolor</a:t>
            </a: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="000000"&gt;</a:t>
            </a:r>
          </a:p>
          <a:p>
            <a:pPr marL="457200" lvl="1" indent="0">
              <a:buNone/>
            </a:pP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de-DE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body</a:t>
            </a: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bgcolor</a:t>
            </a: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</a:t>
            </a:r>
            <a:r>
              <a:rPr lang="de-DE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rgb</a:t>
            </a: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(0,0,0)"&gt;</a:t>
            </a:r>
          </a:p>
          <a:p>
            <a:pPr marL="457200" lvl="1" indent="0">
              <a:buNone/>
            </a:pP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de-DE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body</a:t>
            </a: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bgcolor</a:t>
            </a: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</a:t>
            </a:r>
            <a:r>
              <a:rPr lang="de-DE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black</a:t>
            </a:r>
            <a:r>
              <a:rPr lang="de-DE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"&gt;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background: Specifies a background-image for a HTML-page</a:t>
            </a:r>
          </a:p>
          <a:p>
            <a:pPr marL="457200" lvl="1" indent="0"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&lt;body background="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bg.gif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"&gt;</a:t>
            </a:r>
          </a:p>
          <a:p>
            <a:pPr marL="457200" lvl="1" indent="0"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&lt;body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bgcolor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rgb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(0,0,0)" background="http://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example.com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bg.gif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"&gt;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375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 tag embeds an image in a HTML-page</a:t>
            </a:r>
          </a:p>
          <a:p>
            <a:r>
              <a:rPr lang="en-US" sz="2400" dirty="0" smtClean="0"/>
              <a:t>The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 tag has attributes: </a:t>
            </a:r>
            <a:r>
              <a:rPr lang="en-US" sz="2400" dirty="0" err="1" smtClean="0"/>
              <a:t>src</a:t>
            </a:r>
            <a:r>
              <a:rPr lang="en-US" sz="2400" dirty="0" smtClean="0"/>
              <a:t>, alt, height, width</a:t>
            </a:r>
          </a:p>
        </p:txBody>
      </p:sp>
      <p:pic>
        <p:nvPicPr>
          <p:cNvPr id="4" name="Picture 3" descr="Screen Shot 2014-08-05 at 3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00212"/>
            <a:ext cx="6705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&lt;p&gt;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&lt;p&gt; tag defines a paragraph</a:t>
            </a:r>
          </a:p>
          <a:p>
            <a:endParaRPr lang="en-US" sz="2000" dirty="0"/>
          </a:p>
        </p:txBody>
      </p:sp>
      <p:pic>
        <p:nvPicPr>
          <p:cNvPr id="4" name="Picture 3" descr="Screen Shot 2014-08-05 at 3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517422"/>
            <a:ext cx="7340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smtClean="0"/>
              <a:t>li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&lt;li&gt; tag defines a list item.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54" y="2517422"/>
            <a:ext cx="5579291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smtClean="0"/>
              <a:t>a</a:t>
            </a:r>
            <a:r>
              <a:rPr lang="en-US" dirty="0" smtClean="0"/>
              <a:t>&gt; tag - </a:t>
            </a:r>
            <a:r>
              <a:rPr lang="en-US" dirty="0" err="1" smtClean="0"/>
              <a:t>Archor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&lt;a&gt; tag defines an </a:t>
            </a:r>
            <a:r>
              <a:rPr lang="en-US" sz="2000" dirty="0" err="1" smtClean="0"/>
              <a:t>archor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Attributes:</a:t>
            </a:r>
          </a:p>
          <a:p>
            <a:pPr lvl="1"/>
            <a:r>
              <a:rPr lang="en-US" sz="2000" dirty="0" err="1" smtClean="0"/>
              <a:t>href</a:t>
            </a:r>
            <a:r>
              <a:rPr lang="en-US" sz="2000" dirty="0" smtClean="0"/>
              <a:t>=“URL”: HREF indicates the URL being linked to.</a:t>
            </a:r>
          </a:p>
          <a:p>
            <a:pPr lvl="1"/>
            <a:r>
              <a:rPr lang="en-US" sz="2000" dirty="0" smtClean="0"/>
              <a:t>target: Specifies where to open the linked document ().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A Hypertext link</a:t>
            </a:r>
          </a:p>
          <a:p>
            <a:pPr marL="0" indent="0">
              <a:buNone/>
            </a:pPr>
            <a:r>
              <a:rPr lang="is-I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&lt;a href="http://google.com"&gt;Google&lt;/a</a:t>
            </a:r>
            <a:r>
              <a:rPr lang="is-I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 marL="0" indent="0">
              <a:buNone/>
            </a:pPr>
            <a:endParaRPr lang="is-IS" sz="2000" dirty="0"/>
          </a:p>
          <a:p>
            <a:r>
              <a:rPr lang="is-IS" sz="2000" dirty="0" smtClean="0"/>
              <a:t>A Email link</a:t>
            </a:r>
          </a:p>
          <a:p>
            <a:pPr marL="0" indent="0">
              <a:buNone/>
            </a:pPr>
            <a:r>
              <a:rPr lang="pl-P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&lt;a </a:t>
            </a:r>
            <a:r>
              <a:rPr lang="pl-PL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href</a:t>
            </a:r>
            <a:r>
              <a:rPr lang="pl-P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</a:t>
            </a:r>
            <a:r>
              <a:rPr lang="pl-PL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mailto:bacduong@gmail.com</a:t>
            </a:r>
            <a:r>
              <a:rPr lang="pl-P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"&gt;Email me </a:t>
            </a:r>
            <a:r>
              <a:rPr lang="pl-PL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now</a:t>
            </a:r>
            <a:r>
              <a:rPr lang="pl-P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&lt;/a&gt;</a:t>
            </a:r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25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smtClean="0"/>
              <a:t>pre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&lt;pre&gt; tag defines preformatted text.</a:t>
            </a:r>
          </a:p>
          <a:p>
            <a:r>
              <a:rPr lang="en-US" sz="2000" dirty="0" smtClean="0"/>
              <a:t>Text in a pre element is displayed in a fixed-width font (usually Courier), and it preserves both spaces and line breaks.</a:t>
            </a:r>
          </a:p>
        </p:txBody>
      </p:sp>
      <p:pic>
        <p:nvPicPr>
          <p:cNvPr id="4" name="Picture 3" descr="Screen Shot 2014-08-05 at 4.0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978855"/>
            <a:ext cx="688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smtClean="0"/>
              <a:t>font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&lt;font&gt; tag specifies the font face, font size, and font color of text.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95" y="2287411"/>
            <a:ext cx="611561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smtClean="0"/>
              <a:t>table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&lt;table&gt; tag defines and HTML table.</a:t>
            </a:r>
          </a:p>
          <a:p>
            <a:r>
              <a:rPr lang="en-US" sz="2000" dirty="0" smtClean="0"/>
              <a:t>A simple HTML table consists of the table element and one or more </a:t>
            </a:r>
            <a:r>
              <a:rPr lang="en-US" sz="2000" dirty="0" err="1" smtClean="0"/>
              <a:t>tr</a:t>
            </a:r>
            <a:r>
              <a:rPr lang="en-US" sz="2000" dirty="0" smtClean="0"/>
              <a:t>, </a:t>
            </a:r>
            <a:r>
              <a:rPr lang="en-US" sz="2000" dirty="0" err="1" smtClean="0"/>
              <a:t>th</a:t>
            </a:r>
            <a:r>
              <a:rPr lang="en-US" sz="2000" dirty="0" smtClean="0"/>
              <a:t>, and td elements. </a:t>
            </a:r>
          </a:p>
          <a:p>
            <a:r>
              <a:rPr lang="en-US" sz="2000" dirty="0" smtClean="0"/>
              <a:t>Attributes</a:t>
            </a:r>
          </a:p>
        </p:txBody>
      </p:sp>
      <p:pic>
        <p:nvPicPr>
          <p:cNvPr id="5" name="Picture 4" descr="Screen Shot 2014-08-05 at 4.0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422650"/>
            <a:ext cx="69596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smtClean="0"/>
              <a:t>table</a:t>
            </a:r>
            <a:r>
              <a:rPr lang="en-US" dirty="0" smtClean="0"/>
              <a:t>&gt; tag –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Shot 2014-08-05 at 4.08.2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" r="-508"/>
          <a:stretch/>
        </p:blipFill>
        <p:spPr>
          <a:xfrm>
            <a:off x="1" y="1600200"/>
            <a:ext cx="9144000" cy="4525963"/>
          </a:xfrm>
        </p:spPr>
      </p:pic>
    </p:spTree>
    <p:extLst>
      <p:ext uri="{BB962C8B-B14F-4D97-AF65-F5344CB8AC3E}">
        <p14:creationId xmlns:p14="http://schemas.microsoft.com/office/powerpoint/2010/main" val="22337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2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</a:t>
            </a:r>
            <a:r>
              <a:rPr lang="en-US" dirty="0" smtClean="0"/>
              <a:t>form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is an area that can contain form elements</a:t>
            </a:r>
          </a:p>
          <a:p>
            <a:r>
              <a:rPr lang="en-US" dirty="0" smtClean="0"/>
              <a:t>Commonly used form elements includes:</a:t>
            </a:r>
          </a:p>
          <a:p>
            <a:pPr lvl="1"/>
            <a:r>
              <a:rPr lang="en-US" dirty="0" smtClean="0"/>
              <a:t>Text fields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Checkboxes</a:t>
            </a:r>
          </a:p>
          <a:p>
            <a:pPr lvl="1"/>
            <a:r>
              <a:rPr lang="en-US" dirty="0" smtClean="0"/>
              <a:t>List boxes</a:t>
            </a:r>
          </a:p>
          <a:p>
            <a:pPr lvl="1"/>
            <a:r>
              <a:rPr lang="en-US" dirty="0" smtClean="0"/>
              <a:t>Submit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4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</a:t>
            </a:r>
            <a:r>
              <a:rPr lang="en-US" dirty="0" smtClean="0"/>
              <a:t>eader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defines the largest heading and &lt;h6&gt; defines the smallest heading</a:t>
            </a:r>
          </a:p>
          <a:p>
            <a:endParaRPr lang="en-US" dirty="0"/>
          </a:p>
        </p:txBody>
      </p:sp>
      <p:pic>
        <p:nvPicPr>
          <p:cNvPr id="4" name="Picture 3" descr="Screen Shot 2014-08-05 at 4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899834"/>
            <a:ext cx="7023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5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4" name="Content Placeholder 3" descr="Screen Shot 2014-08-05 at 4.18.1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152"/>
          <a:stretch/>
        </p:blipFill>
        <p:spPr>
          <a:xfrm>
            <a:off x="1904999" y="1417638"/>
            <a:ext cx="5681133" cy="4393453"/>
          </a:xfrm>
        </p:spPr>
      </p:pic>
    </p:spTree>
    <p:extLst>
      <p:ext uri="{BB962C8B-B14F-4D97-AF65-F5344CB8AC3E}">
        <p14:creationId xmlns:p14="http://schemas.microsoft.com/office/powerpoint/2010/main" val="896626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CSS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ascading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tyle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heet</a:t>
            </a:r>
          </a:p>
          <a:p>
            <a:r>
              <a:rPr lang="en-US" dirty="0" smtClean="0"/>
              <a:t>CSS is a way to style HTML. Whereas the HTML is the content, the style sheet is the presentation of that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7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Style</a:t>
            </a:r>
            <a:endParaRPr lang="en-US" dirty="0"/>
          </a:p>
        </p:txBody>
      </p:sp>
      <p:pic>
        <p:nvPicPr>
          <p:cNvPr id="4" name="Content Placeholder 3" descr="Screen Shot 2014-08-05 at 4.22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r="-222"/>
          <a:stretch/>
        </p:blipFill>
        <p:spPr>
          <a:xfrm>
            <a:off x="889001" y="1417638"/>
            <a:ext cx="7281332" cy="1882776"/>
          </a:xfrm>
        </p:spPr>
      </p:pic>
      <p:sp>
        <p:nvSpPr>
          <p:cNvPr id="6" name="TextBox 5"/>
          <p:cNvSpPr txBox="1"/>
          <p:nvPr/>
        </p:nvSpPr>
        <p:spPr>
          <a:xfrm>
            <a:off x="592667" y="3697111"/>
            <a:ext cx="7761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property is followed by a colon (:) and the value is followed by a semicolon.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03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ways to apply CSS to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 marL="400050" lvl="1" indent="0">
              <a:buNone/>
            </a:pPr>
            <a:r>
              <a:rPr lang="en-US" dirty="0" smtClean="0"/>
              <a:t>Affects only the element applied to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Internal or Embedded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Affects only the elements in a single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Linked to an unlimited number of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03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Inline</a:t>
            </a:r>
          </a:p>
          <a:p>
            <a:pPr marL="400050" lvl="1" indent="0">
              <a:buNone/>
            </a:pPr>
            <a:r>
              <a:rPr lang="fi-FI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&lt;p </a:t>
            </a:r>
            <a:r>
              <a:rPr lang="fi-FI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style="color</a:t>
            </a:r>
            <a:r>
              <a:rPr lang="fi-FI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fi-FI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</a:t>
            </a:r>
            <a:r>
              <a:rPr lang="fi-FI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;"&gt;</a:t>
            </a:r>
            <a:r>
              <a:rPr lang="fi-FI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Hello</a:t>
            </a:r>
            <a:r>
              <a:rPr lang="fi-FI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fi-FI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Kitty</a:t>
            </a:r>
            <a:r>
              <a:rPr lang="fi-FI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!&lt;/p</a:t>
            </a:r>
            <a:r>
              <a:rPr lang="fi-FI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000" dirty="0" err="1"/>
              <a:t>Internal</a:t>
            </a:r>
            <a:endParaRPr lang="fi-FI" sz="2000" dirty="0"/>
          </a:p>
          <a:p>
            <a:pPr marL="400050" lvl="1" indent="0">
              <a:buNone/>
            </a:pP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&lt;style type="</a:t>
            </a:r>
            <a:r>
              <a:rPr lang="fr-FR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text</a:t>
            </a: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</a:t>
            </a:r>
            <a:r>
              <a:rPr lang="fr-FR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"&gt;</a:t>
            </a:r>
          </a:p>
          <a:p>
            <a:pPr marL="400050" lvl="1" indent="0">
              <a:buNone/>
            </a:pP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body {</a:t>
            </a:r>
          </a:p>
          <a:p>
            <a:pPr marL="400050" lvl="1" indent="0">
              <a:buNone/>
            </a:pP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font-</a:t>
            </a:r>
            <a:r>
              <a:rPr lang="fr-FR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family</a:t>
            </a: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fr-FR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Tahoma</a:t>
            </a: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Arial, sans-</a:t>
            </a:r>
            <a:r>
              <a:rPr lang="fr-FR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serif</a:t>
            </a: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400050" lvl="1" indent="0">
              <a:buNone/>
            </a:pP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pPr marL="400050" lvl="1" indent="0">
              <a:buNone/>
            </a:pPr>
            <a:r>
              <a:rPr lang="fr-F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&lt;/style</a:t>
            </a:r>
            <a:r>
              <a:rPr lang="fr-F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err="1"/>
              <a:t>External</a:t>
            </a:r>
            <a:endParaRPr lang="fr-FR" sz="2000" dirty="0"/>
          </a:p>
          <a:p>
            <a:pPr marL="400050" lvl="1" indent="0"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&lt;link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stylesheet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 type="text/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href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web.css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"&gt;</a:t>
            </a:r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303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Inline styles are applied directly into the HTMLS tags using the style attribute.</a:t>
            </a:r>
          </a:p>
          <a:p>
            <a:endParaRPr lang="en-US" sz="2000" dirty="0" smtClean="0"/>
          </a:p>
          <a:p>
            <a:pPr marL="914400" lvl="2" indent="0"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&lt;h3&gt;Without CSS&lt;/h3&gt;</a:t>
            </a:r>
          </a:p>
          <a:p>
            <a:pPr marL="914400" lvl="2" indent="0"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&lt;p&gt;Hello Kitty!&lt;/p&gt;</a:t>
            </a:r>
          </a:p>
          <a:p>
            <a:pPr marL="914400" lvl="2" indent="0"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&lt;h3 style="background: black;"&gt;With CSS&lt;/h3&gt;</a:t>
            </a:r>
          </a:p>
          <a:p>
            <a:pPr marL="914400" lvl="2" indent="0"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&lt;p style="color: red;"&gt;Hello Kitty!&lt;/p&gt;</a:t>
            </a:r>
          </a:p>
          <a:p>
            <a:pPr marL="914400" lvl="2" indent="0"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&lt;p style="color: green;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font-style:italic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;"&gt;Hello Kitty!&lt;/p&gt;</a:t>
            </a:r>
          </a:p>
        </p:txBody>
      </p:sp>
    </p:spTree>
    <p:extLst>
      <p:ext uri="{BB962C8B-B14F-4D97-AF65-F5344CB8AC3E}">
        <p14:creationId xmlns:p14="http://schemas.microsoft.com/office/powerpoint/2010/main" val="4004254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Internal styles are used for the whole page. Inside the head tags, the style tags surround all of the styles for the page</a:t>
            </a:r>
          </a:p>
          <a:p>
            <a:pPr marL="914400" lvl="2" indent="0">
              <a:lnSpc>
                <a:spcPct val="70000"/>
              </a:lnSpc>
              <a:buNone/>
            </a:pPr>
            <a:endParaRPr lang="en-US" sz="1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&lt;title&gt;CSS Example for </a:t>
            </a:r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internal style sheet&lt;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/title&gt;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&lt;style type="text/</a:t>
            </a: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p {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color: white;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background: blue;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}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&lt;/style&gt;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&lt;h3&gt;Without </a:t>
            </a: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&lt;/h3&gt;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&lt;p&gt;Hello Kitty!&lt;/p&gt;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914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External style sheet are used for all pages that included the style sheets file using &lt;link&gt; tag</a:t>
            </a:r>
          </a:p>
          <a:p>
            <a:pPr marL="914400" lvl="2" indent="0">
              <a:lnSpc>
                <a:spcPct val="70000"/>
              </a:lnSpc>
              <a:buNone/>
            </a:pPr>
            <a:endParaRPr lang="en-US" sz="1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&lt;title&gt;CSS Example for internal applying style&lt;/title&gt;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&lt;link </a:t>
            </a: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</a:t>
            </a: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stylesheet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 type="text/</a:t>
            </a: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 </a:t>
            </a: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href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="</a:t>
            </a: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style.css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 /&gt;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&lt;h3&gt;Without </a:t>
            </a: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&lt;/h3&gt;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&lt;p&gt;Hello Kitty!&lt;/p&gt;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426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webpage – broken down</a:t>
            </a:r>
            <a:endParaRPr lang="en-US" dirty="0"/>
          </a:p>
        </p:txBody>
      </p:sp>
      <p:pic>
        <p:nvPicPr>
          <p:cNvPr id="4" name="Content Placeholder 3" descr="Screen Shot 2014-08-05 at 2.01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" b="10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6189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</a:t>
            </a:r>
            <a:endParaRPr lang="en-US" dirty="0"/>
          </a:p>
        </p:txBody>
      </p:sp>
      <p:pic>
        <p:nvPicPr>
          <p:cNvPr id="4" name="Content Placeholder 3" descr="Screen Shot 2014-08-05 at 5.10.2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" r="405"/>
          <a:stretch/>
        </p:blipFill>
        <p:spPr>
          <a:xfrm>
            <a:off x="709733" y="1417638"/>
            <a:ext cx="7610178" cy="4600752"/>
          </a:xfrm>
        </p:spPr>
      </p:pic>
    </p:spTree>
    <p:extLst>
      <p:ext uri="{BB962C8B-B14F-4D97-AF65-F5344CB8AC3E}">
        <p14:creationId xmlns:p14="http://schemas.microsoft.com/office/powerpoint/2010/main" val="180679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2" y="152400"/>
            <a:ext cx="7086600" cy="838200"/>
          </a:xfrm>
        </p:spPr>
        <p:txBody>
          <a:bodyPr/>
          <a:lstStyle/>
          <a:p>
            <a:pPr algn="ctr">
              <a:defRPr/>
            </a:pPr>
            <a:r>
              <a:rPr dirty="0"/>
              <a:t>PHP </a:t>
            </a:r>
            <a:r>
              <a:rPr dirty="0" smtClean="0"/>
              <a:t>Basics - Strings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49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webpage – broken down</a:t>
            </a:r>
            <a:endParaRPr lang="en-US" dirty="0"/>
          </a:p>
        </p:txBody>
      </p:sp>
      <p:pic>
        <p:nvPicPr>
          <p:cNvPr id="6" name="Content Placeholder 5" descr="Screen Shot 2014-08-05 at 2.02.1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" b="514"/>
          <a:stretch/>
        </p:blipFill>
        <p:spPr>
          <a:xfrm>
            <a:off x="634999" y="1472273"/>
            <a:ext cx="8065911" cy="4778243"/>
          </a:xfrm>
        </p:spPr>
      </p:pic>
    </p:spTree>
    <p:extLst>
      <p:ext uri="{BB962C8B-B14F-4D97-AF65-F5344CB8AC3E}">
        <p14:creationId xmlns:p14="http://schemas.microsoft.com/office/powerpoint/2010/main" val="376226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</a:p>
          <a:p>
            <a:r>
              <a:rPr lang="en-US" dirty="0"/>
              <a:t>A markup language designed for the creation of web pages and other information viewable in a browser</a:t>
            </a:r>
            <a:r>
              <a:rPr lang="en-US" dirty="0" smtClean="0"/>
              <a:t>.</a:t>
            </a:r>
          </a:p>
          <a:p>
            <a:r>
              <a:rPr lang="en-US" dirty="0"/>
              <a:t>File extension: .</a:t>
            </a:r>
            <a:r>
              <a:rPr lang="en-US" dirty="0" err="1"/>
              <a:t>htm</a:t>
            </a:r>
            <a:r>
              <a:rPr lang="en-US" dirty="0"/>
              <a:t>, 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2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&lt;title&gt;My HTML webpage&lt;/title&gt;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&lt;h1&gt;Hello everyone&lt;/h1&gt;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179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&lt;head&gt;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&lt;title&gt;My HTML webpage&lt;/title&gt;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&lt;/head&gt;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&lt;body&gt;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&lt;h1&gt;Hello everyone&lt;/h1&gt;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&lt;/body&gt;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015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tag is: non-hierarchical keyword or term assigned to a piece of information.</a:t>
            </a:r>
          </a:p>
          <a:p>
            <a:r>
              <a:rPr lang="en-US" dirty="0" smtClean="0"/>
              <a:t>Document Tags: The tags that are required for every HTML page we create</a:t>
            </a:r>
          </a:p>
          <a:p>
            <a:r>
              <a:rPr lang="en-US" dirty="0" smtClean="0"/>
              <a:t>Tag usually goes with pair: an open tag (&lt;form&gt;) and an end tag (&lt;/form&gt;)</a:t>
            </a:r>
          </a:p>
          <a:p>
            <a:r>
              <a:rPr lang="en-US" dirty="0" smtClean="0"/>
              <a:t>&lt; &gt; : Opening tag</a:t>
            </a:r>
          </a:p>
          <a:p>
            <a:r>
              <a:rPr lang="en-US" dirty="0" smtClean="0"/>
              <a:t>&lt;/ &gt;: Closing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 </a:t>
            </a:r>
            <a:r>
              <a:rPr lang="en-US" dirty="0" smtClean="0"/>
              <a:t>content is everything between the start and the end tag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&lt;p&gt;Hello World&lt;/p&gt;</a:t>
            </a:r>
          </a:p>
          <a:p>
            <a:r>
              <a:rPr lang="en-US" dirty="0"/>
              <a:t>Some HTML elements have empty content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r>
              <a:rPr lang="en-US" dirty="0"/>
              <a:t>Most HTML elements can have attributes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not case sensitive - &lt;p&gt; means the same as &lt;P&gt;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65507"/>
      </p:ext>
    </p:extLst>
  </p:cSld>
  <p:clrMapOvr>
    <a:masterClrMapping/>
  </p:clrMapOvr>
</p:sld>
</file>

<file path=ppt/theme/theme1.xml><?xml version="1.0" encoding="utf-8"?>
<a:theme xmlns:a="http://schemas.openxmlformats.org/drawingml/2006/main" name="Pingo - PHP course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Pingo - PHP course.thmx</Template>
  <TotalTime>1771</TotalTime>
  <Words>1217</Words>
  <Application>Microsoft Macintosh PowerPoint</Application>
  <PresentationFormat>On-screen Show (4:3)</PresentationFormat>
  <Paragraphs>173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Pingo - PHP course</vt:lpstr>
      <vt:lpstr>PowerPoint Presentation</vt:lpstr>
      <vt:lpstr>Contents</vt:lpstr>
      <vt:lpstr>A webpage – broken down</vt:lpstr>
      <vt:lpstr>A webpage – broken down</vt:lpstr>
      <vt:lpstr>What is HTML</vt:lpstr>
      <vt:lpstr>The basic tags</vt:lpstr>
      <vt:lpstr>The basic tags</vt:lpstr>
      <vt:lpstr>HTML Tags</vt:lpstr>
      <vt:lpstr>HTML Syntax</vt:lpstr>
      <vt:lpstr>HTML &lt;body&gt; tag</vt:lpstr>
      <vt:lpstr>HTML &lt;body&gt; tag</vt:lpstr>
      <vt:lpstr>HTML &lt;img&gt; tag</vt:lpstr>
      <vt:lpstr>HTML &lt;p&gt; tag</vt:lpstr>
      <vt:lpstr>HTML &lt;li&gt; tag</vt:lpstr>
      <vt:lpstr>HTML &lt;a&gt; tag - Archor</vt:lpstr>
      <vt:lpstr>HTML &lt;pre&gt; tag</vt:lpstr>
      <vt:lpstr>HTML &lt;font&gt; tag</vt:lpstr>
      <vt:lpstr>HTML &lt;table&gt; tag</vt:lpstr>
      <vt:lpstr>HTML &lt;table&gt; tag – example</vt:lpstr>
      <vt:lpstr>HTML &lt;form&gt; tag</vt:lpstr>
      <vt:lpstr>HTML Header tags</vt:lpstr>
      <vt:lpstr>CSS</vt:lpstr>
      <vt:lpstr>What is CSS</vt:lpstr>
      <vt:lpstr>A Style</vt:lpstr>
      <vt:lpstr>Applying CSS</vt:lpstr>
      <vt:lpstr>Applying CSS</vt:lpstr>
      <vt:lpstr>Inline Style Sheet</vt:lpstr>
      <vt:lpstr>Internal Style Sheet</vt:lpstr>
      <vt:lpstr>External Style Sheets</vt:lpstr>
      <vt:lpstr>CSS class</vt:lpstr>
      <vt:lpstr>PHP Basics - Strings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Functions – Sessions – Cookies</dc:title>
  <dc:creator>Tuan Duong</dc:creator>
  <cp:lastModifiedBy>Tuan Duong</cp:lastModifiedBy>
  <cp:revision>110</cp:revision>
  <dcterms:created xsi:type="dcterms:W3CDTF">2014-07-30T16:28:43Z</dcterms:created>
  <dcterms:modified xsi:type="dcterms:W3CDTF">2014-08-05T11:07:18Z</dcterms:modified>
</cp:coreProperties>
</file>