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8" r:id="rId3"/>
    <p:sldId id="259" r:id="rId4"/>
    <p:sldId id="296" r:id="rId5"/>
    <p:sldId id="260" r:id="rId6"/>
    <p:sldId id="261" r:id="rId7"/>
    <p:sldId id="262" r:id="rId8"/>
    <p:sldId id="263" r:id="rId9"/>
    <p:sldId id="297" r:id="rId10"/>
    <p:sldId id="298" r:id="rId11"/>
    <p:sldId id="299" r:id="rId12"/>
    <p:sldId id="301" r:id="rId13"/>
    <p:sldId id="300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7" r:id="rId29"/>
    <p:sldId id="318" r:id="rId30"/>
    <p:sldId id="319" r:id="rId31"/>
    <p:sldId id="320" r:id="rId32"/>
    <p:sldId id="293" r:id="rId33"/>
    <p:sldId id="295" r:id="rId34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2C16"/>
    <a:srgbClr val="0C788E"/>
    <a:srgbClr val="006666"/>
    <a:srgbClr val="0099CC"/>
    <a:srgbClr val="660066"/>
    <a:srgbClr val="5F5F5F"/>
    <a:srgbClr val="663300"/>
    <a:srgbClr val="A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23" autoAdjust="0"/>
    <p:restoredTop sz="94652" autoAdjust="0"/>
  </p:normalViewPr>
  <p:slideViewPr>
    <p:cSldViewPr>
      <p:cViewPr>
        <p:scale>
          <a:sx n="100" d="100"/>
          <a:sy n="100" d="100"/>
        </p:scale>
        <p:origin x="-1256" y="-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D4D7B82F-B4FF-4909-B67B-56952C970070}" type="datetimeFigureOut">
              <a:rPr lang="en-US"/>
              <a:pPr>
                <a:defRPr/>
              </a:pPr>
              <a:t>7/24/14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F6ED70D8-3A88-4C4D-A1FB-9BD0C118FD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7398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hyperlink" Target="http://mvccourse.telerik.com/" TargetMode="External"/><Relationship Id="rId20" Type="http://schemas.openxmlformats.org/officeDocument/2006/relationships/hyperlink" Target="http://www.nikolay.it/" TargetMode="External"/><Relationship Id="rId21" Type="http://schemas.openxmlformats.org/officeDocument/2006/relationships/hyperlink" Target="http://csharpfundamentals.telerik.com/" TargetMode="External"/><Relationship Id="rId10" Type="http://schemas.openxmlformats.org/officeDocument/2006/relationships/hyperlink" Target="http://clouddevcourse.telerik.com/" TargetMode="External"/><Relationship Id="rId11" Type="http://schemas.openxmlformats.org/officeDocument/2006/relationships/hyperlink" Target="http://www.bgcoder.com/" TargetMode="External"/><Relationship Id="rId12" Type="http://schemas.openxmlformats.org/officeDocument/2006/relationships/hyperlink" Target="http://www.nakov.com/" TargetMode="External"/><Relationship Id="rId13" Type="http://schemas.openxmlformats.org/officeDocument/2006/relationships/hyperlink" Target="http://codecourse.telerik.com/" TargetMode="External"/><Relationship Id="rId14" Type="http://schemas.openxmlformats.org/officeDocument/2006/relationships/hyperlink" Target="http://algoacademy.telerik.com/" TargetMode="External"/><Relationship Id="rId15" Type="http://schemas.openxmlformats.org/officeDocument/2006/relationships/hyperlink" Target="http://aspnetcourse.telerik.com/" TargetMode="External"/><Relationship Id="rId16" Type="http://schemas.openxmlformats.org/officeDocument/2006/relationships/hyperlink" Target="http://academy.telerik.com/" TargetMode="External"/><Relationship Id="rId17" Type="http://schemas.openxmlformats.org/officeDocument/2006/relationships/hyperlink" Target="http://mobiledevcourse.telerik.com/" TargetMode="External"/><Relationship Id="rId18" Type="http://schemas.openxmlformats.org/officeDocument/2006/relationships/hyperlink" Target="http://www.introprogramming.info/" TargetMode="External"/><Relationship Id="rId19" Type="http://schemas.openxmlformats.org/officeDocument/2006/relationships/hyperlink" Target="http://www.minkov.it/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hyperlink" Target="http://forums.academy.telerik.com/" TargetMode="External"/><Relationship Id="rId4" Type="http://schemas.openxmlformats.org/officeDocument/2006/relationships/hyperlink" Target="http://kursove-uroci-knigi-obuchenie-programirane-web-design-csharp.info/" TargetMode="External"/><Relationship Id="rId5" Type="http://schemas.openxmlformats.org/officeDocument/2006/relationships/hyperlink" Target="http://www.telerik-kids.com/" TargetMode="External"/><Relationship Id="rId6" Type="http://schemas.openxmlformats.org/officeDocument/2006/relationships/hyperlink" Target="http://seocourse.telerik.com/" TargetMode="External"/><Relationship Id="rId7" Type="http://schemas.openxmlformats.org/officeDocument/2006/relationships/hyperlink" Target="http://html5course.telerik.com/" TargetMode="External"/><Relationship Id="rId8" Type="http://schemas.openxmlformats.org/officeDocument/2006/relationships/hyperlink" Target="http://schoolacademy.telerik.com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/>
              <a:t>http://pingo.edu.vn </a:t>
            </a:r>
            <a:endParaRPr lang="es-E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F10FC7-09C4-4479-99A5-0133F346C89C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543675"/>
            <a:ext cx="1285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/>
              <a:t>http://pingo.edu.vn </a:t>
            </a:r>
            <a:endParaRPr lang="es-E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2807BF-96DD-4B9F-A8A0-08477D4E39B0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543675"/>
            <a:ext cx="1285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/>
              <a:t>http://pingo.edu.vn </a:t>
            </a:r>
            <a:endParaRPr lang="es-E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F20F7C-2AF5-4E10-83C1-2F4577396360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543675"/>
            <a:ext cx="1285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3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" name="TextBox 4">
              <a:hlinkClick r:id="rId3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6" name="TextBox 5">
              <a:hlinkClick r:id="rId4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курсове и уроци по програмиране, уеб дизайн – безплатно</a:t>
              </a:r>
            </a:p>
          </p:txBody>
        </p:sp>
        <p:sp>
          <p:nvSpPr>
            <p:cNvPr id="8" name="TextBox 7">
              <a:hlinkClick r:id="rId5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програмиране за деца – безплатни курсове и уроци</a:t>
              </a:r>
            </a:p>
          </p:txBody>
        </p:sp>
        <p:sp>
          <p:nvSpPr>
            <p:cNvPr id="9" name="TextBox 8">
              <a:hlinkClick r:id="rId6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10" name="TextBox 9">
              <a:hlinkClick r:id="rId7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11" name="TextBox 10">
              <a:hlinkClick r:id="rId8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уроци по програмиране и уеб дизайн за ученици</a:t>
              </a:r>
            </a:p>
          </p:txBody>
        </p:sp>
        <p:sp>
          <p:nvSpPr>
            <p:cNvPr id="12" name="TextBox 11">
              <a:hlinkClick r:id="rId9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13" name="TextBox 12">
              <a:hlinkClick r:id="rId10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безплатен курс "Разработка на софтуер в cloud среда"</a:t>
              </a:r>
            </a:p>
          </p:txBody>
        </p:sp>
        <p:sp>
          <p:nvSpPr>
            <p:cNvPr id="14" name="TextBox 13">
              <a:hlinkClick r:id="rId11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15" name="TextBox 14">
              <a:hlinkClick r:id="rId12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16" name="TextBox 15">
              <a:hlinkClick r:id="rId13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безплатен курс "Качествен програмен код"</a:t>
              </a:r>
            </a:p>
          </p:txBody>
        </p:sp>
        <p:sp>
          <p:nvSpPr>
            <p:cNvPr id="17" name="TextBox 16">
              <a:hlinkClick r:id="rId14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18" name="TextBox 17">
              <a:hlinkClick r:id="rId15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19" name="TextBox 18">
              <a:hlinkClick r:id="rId16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курсове и уроци по програмиране – Телерик академия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20" name="TextBox 19">
              <a:hlinkClick r:id="rId17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21" name="TextBox 20">
              <a:hlinkClick r:id="rId18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free C# book, безплатна книга C#, книга Java, книга C#</a:t>
              </a:r>
            </a:p>
          </p:txBody>
        </p:sp>
        <p:sp>
          <p:nvSpPr>
            <p:cNvPr id="22" name="TextBox 21">
              <a:hlinkClick r:id="rId19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23" name="TextBox 22">
              <a:hlinkClick r:id="rId20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Николай Костов - блог за програмиране</a:t>
              </a:r>
            </a:p>
          </p:txBody>
        </p:sp>
        <p:sp>
          <p:nvSpPr>
            <p:cNvPr id="24" name="TextBox 23">
              <a:hlinkClick r:id="rId21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</p:grpSp>
      <p:sp>
        <p:nvSpPr>
          <p:cNvPr id="25" name="TextBox 24">
            <a:hlinkClick r:id="rId3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2363" y="3840163"/>
            <a:ext cx="889000" cy="1570037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9600" b="1" dirty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26" name="TextBox 25">
            <a:hlinkClick r:id="rId5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88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27" name="TextBox 26">
            <a:hlinkClick r:id="rId6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11500" b="1" dirty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28" name="TextBox 27">
            <a:hlinkClick r:id="rId7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>
              <a:defRPr/>
            </a:pPr>
            <a:r>
              <a:rPr lang="en-US" sz="128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30" name="TextBox 29">
            <a:hlinkClick r:id="rId8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5600" dirty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31" name="TextBox 30">
            <a:hlinkClick r:id="rId9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9600" dirty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32" name="TextBox 31">
            <a:hlinkClick r:id="rId10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33" name="TextBox 32">
            <a:hlinkClick r:id="rId11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pPr>
              <a:defRPr/>
            </a:pPr>
            <a:r>
              <a:rPr lang="en-US" sz="6600" dirty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34" name="TextBox 33">
            <a:hlinkClick r:id="rId12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4400" dirty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35" name="TextBox 34">
            <a:hlinkClick r:id="rId13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36" name="TextBox 35">
            <a:hlinkClick r:id="rId14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6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?</a:t>
            </a:r>
          </a:p>
        </p:txBody>
      </p:sp>
      <p:sp>
        <p:nvSpPr>
          <p:cNvPr id="37" name="TextBox 36">
            <a:hlinkClick r:id="rId15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38" name="TextBox 37">
            <a:hlinkClick r:id="rId16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>
              <a:defRPr/>
            </a:pPr>
            <a:r>
              <a:rPr lang="en-US" sz="4000" b="1" spc="150" dirty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ea typeface="+mn-ea"/>
              </a:rPr>
              <a:t>?</a:t>
            </a:r>
          </a:p>
        </p:txBody>
      </p:sp>
      <p:sp>
        <p:nvSpPr>
          <p:cNvPr id="39" name="TextBox 38">
            <a:hlinkClick r:id="rId17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b="1" dirty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+mn-ea"/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+mn-ea"/>
            </a:endParaRPr>
          </a:p>
        </p:txBody>
      </p:sp>
      <p:sp>
        <p:nvSpPr>
          <p:cNvPr id="40" name="TextBox 39">
            <a:hlinkClick r:id="rId18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4400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41" name="TextBox 40">
            <a:hlinkClick r:id="rId19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2800" dirty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42" name="TextBox 41">
            <a:hlinkClick r:id="rId20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2800" b="1" dirty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ea typeface="+mn-ea"/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ea typeface="+mn-ea"/>
            </a:endParaRPr>
          </a:p>
        </p:txBody>
      </p:sp>
      <p:sp>
        <p:nvSpPr>
          <p:cNvPr id="43" name="TextBox 42">
            <a:hlinkClick r:id="rId21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32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sz="7600" b="1" spc="150" dirty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</a:rPr>
              <a:t>Questions?</a:t>
            </a:r>
          </a:p>
        </p:txBody>
      </p:sp>
      <p:sp>
        <p:nvSpPr>
          <p:cNvPr id="45" name="TextBox 44">
            <a:hlinkClick r:id="rId4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  <a:defRPr/>
            </a:pPr>
            <a:r>
              <a:rPr lang="en-US" sz="12000" b="1" dirty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  <a:ea typeface="+mn-ea"/>
              </a:rPr>
              <a:t>?</a:t>
            </a:r>
          </a:p>
        </p:txBody>
      </p:sp>
      <p:grpSp>
        <p:nvGrpSpPr>
          <p:cNvPr id="3" name="Group 45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47" name="TextBox 46">
              <a:hlinkClick r:id="rId3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48" name="TextBox 47">
              <a:hlinkClick r:id="rId4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курсове и уроци по програмиране, уеб дизайн – безплатно</a:t>
              </a:r>
            </a:p>
          </p:txBody>
        </p:sp>
        <p:sp>
          <p:nvSpPr>
            <p:cNvPr id="49" name="TextBox 48">
              <a:hlinkClick r:id="rId5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програмиране за деца – безплатни курсове и уроци</a:t>
              </a:r>
            </a:p>
          </p:txBody>
        </p:sp>
        <p:sp>
          <p:nvSpPr>
            <p:cNvPr id="50" name="TextBox 49">
              <a:hlinkClick r:id="rId6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51" name="TextBox 50">
              <a:hlinkClick r:id="rId7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52" name="TextBox 51">
              <a:hlinkClick r:id="rId8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уроци по програмиране и уеб дизайн за ученици</a:t>
              </a:r>
            </a:p>
          </p:txBody>
        </p:sp>
        <p:sp>
          <p:nvSpPr>
            <p:cNvPr id="53" name="TextBox 52">
              <a:hlinkClick r:id="rId9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54" name="TextBox 53">
              <a:hlinkClick r:id="rId10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безплатен курс "Разработка на софтуер в cloud среда"</a:t>
              </a:r>
            </a:p>
          </p:txBody>
        </p:sp>
        <p:sp>
          <p:nvSpPr>
            <p:cNvPr id="55" name="TextBox 54">
              <a:hlinkClick r:id="rId11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56" name="TextBox 55">
              <a:hlinkClick r:id="rId12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57" name="TextBox 56">
              <a:hlinkClick r:id="rId13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безплатен курс "Качествен програмен код"</a:t>
              </a:r>
            </a:p>
          </p:txBody>
        </p:sp>
        <p:sp>
          <p:nvSpPr>
            <p:cNvPr id="58" name="TextBox 57">
              <a:hlinkClick r:id="rId14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59" name="TextBox 58">
              <a:hlinkClick r:id="rId15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60" name="TextBox 59">
              <a:hlinkClick r:id="rId16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курсове и уроци по програмиране – Телерик академия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61" name="TextBox 60">
              <a:hlinkClick r:id="rId17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62" name="TextBox 61">
              <a:hlinkClick r:id="rId18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free C# book, безплатна книга C#, книга Java, книга C#</a:t>
              </a:r>
            </a:p>
          </p:txBody>
        </p:sp>
        <p:sp>
          <p:nvSpPr>
            <p:cNvPr id="63" name="TextBox 62">
              <a:hlinkClick r:id="rId19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64" name="TextBox 63">
              <a:hlinkClick r:id="rId20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Николай Костов - блог за програмиране</a:t>
              </a:r>
            </a:p>
          </p:txBody>
        </p:sp>
        <p:sp>
          <p:nvSpPr>
            <p:cNvPr id="65" name="TextBox 64">
              <a:hlinkClick r:id="rId21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</p:grpSp>
      <p:sp>
        <p:nvSpPr>
          <p:cNvPr id="66" name="TextBox 65">
            <a:hlinkClick r:id="rId3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9600" b="1" dirty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67" name="TextBox 66">
            <a:hlinkClick r:id="rId5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88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68" name="TextBox 67">
            <a:hlinkClick r:id="rId6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11500" b="1" dirty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69" name="TextBox 68">
            <a:hlinkClick r:id="rId7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>
              <a:defRPr/>
            </a:pPr>
            <a:r>
              <a:rPr lang="en-US" sz="128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70" name="TextBox 69">
            <a:hlinkClick r:id="rId8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5600" dirty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71" name="TextBox 70">
            <a:hlinkClick r:id="rId9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9600" dirty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72" name="TextBox 71">
            <a:hlinkClick r:id="rId10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73" name="TextBox 72">
            <a:hlinkClick r:id="rId11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pPr>
              <a:defRPr/>
            </a:pPr>
            <a:r>
              <a:rPr lang="en-US" sz="6600" dirty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74" name="TextBox 73">
            <a:hlinkClick r:id="rId12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4400" dirty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75" name="TextBox 74">
            <a:hlinkClick r:id="rId13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76" name="TextBox 75">
            <a:hlinkClick r:id="rId14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6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?</a:t>
            </a:r>
          </a:p>
        </p:txBody>
      </p:sp>
      <p:sp>
        <p:nvSpPr>
          <p:cNvPr id="77" name="TextBox 76">
            <a:hlinkClick r:id="rId15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78" name="TextBox 77">
            <a:hlinkClick r:id="rId16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>
              <a:defRPr/>
            </a:pPr>
            <a:r>
              <a:rPr lang="en-US" sz="4000" b="1" spc="150" dirty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ea typeface="+mn-ea"/>
              </a:rPr>
              <a:t>?</a:t>
            </a:r>
          </a:p>
        </p:txBody>
      </p:sp>
      <p:sp>
        <p:nvSpPr>
          <p:cNvPr id="79" name="TextBox 78">
            <a:hlinkClick r:id="rId17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b="1" dirty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+mn-ea"/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+mn-ea"/>
            </a:endParaRPr>
          </a:p>
        </p:txBody>
      </p:sp>
      <p:sp>
        <p:nvSpPr>
          <p:cNvPr id="80" name="TextBox 79">
            <a:hlinkClick r:id="rId18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4400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81" name="TextBox 80">
            <a:hlinkClick r:id="rId19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2800" dirty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82" name="TextBox 81">
            <a:hlinkClick r:id="rId20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2800" b="1" dirty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ea typeface="+mn-ea"/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ea typeface="+mn-ea"/>
            </a:endParaRPr>
          </a:p>
        </p:txBody>
      </p:sp>
      <p:sp>
        <p:nvSpPr>
          <p:cNvPr id="83" name="TextBox 82">
            <a:hlinkClick r:id="rId21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32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84" name="Rectangle 83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sz="7600" b="1" spc="150" dirty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</a:rPr>
              <a:t>Questions?</a:t>
            </a:r>
          </a:p>
        </p:txBody>
      </p:sp>
      <p:sp>
        <p:nvSpPr>
          <p:cNvPr id="85" name="TextBox 84">
            <a:hlinkClick r:id="rId4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  <a:defRPr/>
            </a:pPr>
            <a:r>
              <a:rPr lang="en-US" sz="12000" b="1" dirty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  <a:ea typeface="+mn-ea"/>
              </a:rPr>
              <a:t>?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543675"/>
            <a:ext cx="1285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http://pingo.edu.vn</a:t>
            </a:r>
          </a:p>
          <a:p>
            <a:pPr>
              <a:defRPr/>
            </a:pP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6514F7-C31D-46AF-8022-01AB14B75DFE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543675"/>
            <a:ext cx="1285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http://pingo.edu.vn</a:t>
            </a:r>
          </a:p>
          <a:p>
            <a:pPr>
              <a:defRPr/>
            </a:pP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0628BB-51A5-48B2-B5DD-ECD9C513A3BD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543675"/>
            <a:ext cx="1285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http://pingo.edu.vn</a:t>
            </a:r>
          </a:p>
          <a:p>
            <a:pPr>
              <a:defRPr/>
            </a:pPr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58247D-C50C-4CF6-9C45-939C027B7DCA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543675"/>
            <a:ext cx="1285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http://pingo.edu.vn</a:t>
            </a:r>
          </a:p>
          <a:p>
            <a:pPr>
              <a:defRPr/>
            </a:pPr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D56361-E6AF-47C0-AA9F-A25E86ABF284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543675"/>
            <a:ext cx="1285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http://pingo.edu.vn</a:t>
            </a:r>
          </a:p>
          <a:p>
            <a:pPr>
              <a:defRPr/>
            </a:pPr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F8C2DE-1DB2-4AE9-81C9-57B089DDF5DF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543675"/>
            <a:ext cx="1285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/>
              <a:t>http://pingo.edu.vn </a:t>
            </a:r>
            <a:endParaRPr lang="es-E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C9E044-6F63-4E38-B89C-55F1221FD438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543675"/>
            <a:ext cx="1285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/>
              <a:t>http://pingo.edu.vn </a:t>
            </a:r>
            <a:endParaRPr lang="es-E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4F4A6F-DBB9-40A1-BE37-7E81EFC1F690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543675"/>
            <a:ext cx="1285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/>
              <a:t>http://pingo.edu.vn </a:t>
            </a:r>
            <a:endParaRPr lang="es-E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2168B5-664D-43E4-9BE6-C2C493D48651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8132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328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s-ES" dirty="0" smtClean="0"/>
              <a:t>http://pingo.edu.vn </a:t>
            </a:r>
            <a:endParaRPr lang="es-E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32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1256382-7206-4800-BBA9-B98ED5B1D165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hp.net/array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4"/>
          <p:cNvSpPr txBox="1">
            <a:spLocks/>
          </p:cNvSpPr>
          <p:nvPr/>
        </p:nvSpPr>
        <p:spPr bwMode="auto">
          <a:xfrm>
            <a:off x="457200" y="1760984"/>
            <a:ext cx="822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PHP Basics - 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Arrays</a:t>
            </a:r>
            <a:endParaRPr kumimoji="0" lang="en-US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Subtitle 5"/>
          <p:cNvSpPr txBox="1">
            <a:spLocks/>
          </p:cNvSpPr>
          <p:nvPr/>
        </p:nvSpPr>
        <p:spPr bwMode="auto">
          <a:xfrm>
            <a:off x="457200" y="3240088"/>
            <a:ext cx="8229600" cy="56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Web Applications in Hatch</a:t>
            </a:r>
          </a:p>
        </p:txBody>
      </p:sp>
      <p:sp>
        <p:nvSpPr>
          <p:cNvPr id="19" name="TextBox 10"/>
          <p:cNvSpPr txBox="1"/>
          <p:nvPr/>
        </p:nvSpPr>
        <p:spPr>
          <a:xfrm rot="20930954">
            <a:off x="242902" y="1245550"/>
            <a:ext cx="5011842" cy="40011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l-PL" sz="2000" b="1" dirty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</a:rPr>
              <a:t>http://pingo.edu.vn/khoa-hoc-php-can-ban/</a:t>
            </a:r>
            <a:endParaRPr lang="en-US" sz="2000" b="1" dirty="0">
              <a:ln w="1905"/>
              <a:solidFill>
                <a:schemeClr val="tx1">
                  <a:lumMod val="40000"/>
                  <a:lumOff val="6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0" stA="50000" endPos="50000" dist="12700" dir="5400000" sy="-100000" algn="bl" rotWithShape="0"/>
              </a:effectLst>
            </a:endParaRPr>
          </a:p>
        </p:txBody>
      </p:sp>
      <p:pic>
        <p:nvPicPr>
          <p:cNvPr id="20" name="Picture 2" descr="C:\Users\InfiniteCat\Desktop\php\php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4495800"/>
            <a:ext cx="3051175" cy="199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91412" y="260648"/>
            <a:ext cx="1652588" cy="180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Text Placeholder 6"/>
          <p:cNvSpPr txBox="1">
            <a:spLocks/>
          </p:cNvSpPr>
          <p:nvPr/>
        </p:nvSpPr>
        <p:spPr bwMode="auto">
          <a:xfrm>
            <a:off x="457200" y="4724400"/>
            <a:ext cx="3352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 dirty="0"/>
              <a:t>Tuan </a:t>
            </a:r>
            <a:r>
              <a:rPr lang="en-US" sz="1400" dirty="0" smtClean="0"/>
              <a:t>Duong</a:t>
            </a:r>
          </a:p>
          <a:p>
            <a:r>
              <a:rPr lang="pl-PL" sz="1400" kern="0" dirty="0" smtClean="0"/>
              <a:t>http://pingo.edu.vn/tuan-duong/</a:t>
            </a:r>
            <a:endParaRPr lang="en-US" sz="1400" kern="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  <p:sp>
        <p:nvSpPr>
          <p:cNvPr id="26" name="Text Placeholder 10"/>
          <p:cNvSpPr txBox="1">
            <a:spLocks/>
          </p:cNvSpPr>
          <p:nvPr/>
        </p:nvSpPr>
        <p:spPr>
          <a:xfrm>
            <a:off x="457200" y="5067300"/>
            <a:ext cx="4648200" cy="800100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endParaRPr lang="en-US" sz="1600" kern="0" dirty="0">
              <a:latin typeface="+mn-lt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F10FC7-09C4-4479-99A5-0133F346C89C}" type="slidenum">
              <a:rPr lang="es-ES" smtClean="0"/>
              <a:pPr>
                <a:defRPr/>
              </a:pPr>
              <a:t>1</a:t>
            </a:fld>
            <a:endParaRPr lang="es-E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Define an Array</a:t>
            </a:r>
            <a:endParaRPr lang="bg-BG" dirty="0" smtClean="0"/>
          </a:p>
        </p:txBody>
      </p:sp>
      <p:sp>
        <p:nvSpPr>
          <p:cNvPr id="1055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57188" lvl="1" indent="0" eaLnBrk="1" hangingPunct="1">
              <a:buNone/>
              <a:defRPr/>
            </a:pPr>
            <a:r>
              <a:rPr lang="nl-NL" sz="2200" dirty="0"/>
              <a:t>- </a:t>
            </a:r>
            <a:r>
              <a:rPr lang="nl-NL" sz="2200" dirty="0" smtClean="0"/>
              <a:t>Can define an array </a:t>
            </a:r>
            <a:r>
              <a:rPr lang="nl-NL" sz="2200" dirty="0" err="1" smtClean="0"/>
              <a:t>by</a:t>
            </a:r>
            <a:r>
              <a:rPr lang="nl-NL" sz="2200" dirty="0" smtClean="0"/>
              <a:t> </a:t>
            </a:r>
            <a:r>
              <a:rPr lang="nl-NL" sz="2200" dirty="0" err="1" smtClean="0"/>
              <a:t>specifying</a:t>
            </a:r>
            <a:r>
              <a:rPr lang="nl-NL" sz="2200" dirty="0" smtClean="0"/>
              <a:t> </a:t>
            </a:r>
            <a:r>
              <a:rPr lang="nl-NL" sz="2200" dirty="0" err="1" smtClean="0"/>
              <a:t>values</a:t>
            </a:r>
            <a:r>
              <a:rPr lang="nl-NL" sz="2200" dirty="0" smtClean="0"/>
              <a:t> </a:t>
            </a:r>
            <a:r>
              <a:rPr lang="nl-NL" sz="2200" dirty="0" err="1" smtClean="0"/>
              <a:t>for</a:t>
            </a:r>
            <a:r>
              <a:rPr lang="nl-NL" sz="2200" dirty="0" smtClean="0"/>
              <a:t> </a:t>
            </a:r>
            <a:r>
              <a:rPr lang="nl-NL" sz="2200" dirty="0" err="1" smtClean="0"/>
              <a:t>each</a:t>
            </a:r>
            <a:r>
              <a:rPr lang="nl-NL" sz="2200" dirty="0" smtClean="0"/>
              <a:t> element in the index </a:t>
            </a:r>
            <a:r>
              <a:rPr lang="nl-NL" sz="2200" dirty="0" err="1" smtClean="0"/>
              <a:t>notation</a:t>
            </a:r>
            <a:endParaRPr lang="nl-NL" sz="2200" dirty="0"/>
          </a:p>
          <a:p>
            <a:pPr marL="357188" lvl="1" indent="0" eaLnBrk="1" hangingPunct="1">
              <a:buNone/>
              <a:defRPr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&lt;?php</a:t>
            </a:r>
          </a:p>
          <a:p>
            <a:pPr marL="357188" lvl="1" indent="0" eaLnBrk="1" hangingPunct="1">
              <a:buNone/>
              <a:defRPr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    $</a:t>
            </a:r>
            <a:r>
              <a:rPr lang="en-US" sz="20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nameArray</a:t>
            </a: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 = array();</a:t>
            </a:r>
          </a:p>
          <a:p>
            <a:pPr marL="357188" lvl="1" indent="0" eaLnBrk="1" hangingPunct="1">
              <a:buNone/>
              <a:defRPr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    $</a:t>
            </a:r>
            <a:r>
              <a:rPr lang="en-US" sz="20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nameArray</a:t>
            </a: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[0] = "</a:t>
            </a:r>
            <a:r>
              <a:rPr lang="en-US" sz="20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Scoopy</a:t>
            </a: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";</a:t>
            </a:r>
          </a:p>
          <a:p>
            <a:pPr marL="357188" lvl="1" indent="0" eaLnBrk="1" hangingPunct="1">
              <a:buNone/>
              <a:defRPr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    $</a:t>
            </a:r>
            <a:r>
              <a:rPr lang="en-US" sz="20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nameArray</a:t>
            </a: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[1] = "Shaggy";</a:t>
            </a:r>
          </a:p>
          <a:p>
            <a:pPr marL="357188" lvl="1" indent="0" eaLnBrk="1" hangingPunct="1">
              <a:buNone/>
              <a:defRPr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    $</a:t>
            </a:r>
            <a:r>
              <a:rPr lang="en-US" sz="20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nameArray</a:t>
            </a: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[2] = "Daphne";</a:t>
            </a:r>
          </a:p>
          <a:p>
            <a:pPr marL="357188" lvl="1" indent="0" eaLnBrk="1" hangingPunct="1">
              <a:buNone/>
              <a:defRPr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    var_dump($</a:t>
            </a:r>
            <a:r>
              <a:rPr lang="en-US" sz="20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nameArray</a:t>
            </a: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);</a:t>
            </a:r>
          </a:p>
          <a:p>
            <a:pPr marL="357188" lvl="1" indent="0" eaLnBrk="1" hangingPunct="1">
              <a:buNone/>
              <a:defRPr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?&gt;</a:t>
            </a:r>
            <a:endParaRPr lang="en-US" sz="2000" dirty="0" smtClean="0">
              <a:ea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514F7-C31D-46AF-8022-01AB14B75DFE}" type="slidenum">
              <a:rPr lang="es-ES" smtClean="0"/>
              <a:pPr>
                <a:defRPr/>
              </a:pPr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4025081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Define an Array</a:t>
            </a:r>
            <a:endParaRPr lang="bg-BG" dirty="0" smtClean="0"/>
          </a:p>
        </p:txBody>
      </p:sp>
      <p:sp>
        <p:nvSpPr>
          <p:cNvPr id="1055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57188" lvl="1" indent="0" eaLnBrk="1" hangingPunct="1">
              <a:buNone/>
              <a:defRPr/>
            </a:pPr>
            <a:r>
              <a:rPr lang="nl-NL" sz="2200" dirty="0" smtClean="0"/>
              <a:t>- </a:t>
            </a:r>
            <a:r>
              <a:rPr lang="nl-NL" sz="2200" dirty="0" err="1" smtClean="0"/>
              <a:t>Also</a:t>
            </a:r>
            <a:r>
              <a:rPr lang="nl-NL" sz="2200" dirty="0" smtClean="0"/>
              <a:t> </a:t>
            </a:r>
            <a:r>
              <a:rPr lang="nl-NL" sz="2200" dirty="0" err="1" smtClean="0"/>
              <a:t>can</a:t>
            </a:r>
            <a:r>
              <a:rPr lang="nl-NL" sz="2200" dirty="0" smtClean="0"/>
              <a:t> define an array </a:t>
            </a:r>
            <a:r>
              <a:rPr lang="nl-NL" sz="2200" dirty="0" err="1" smtClean="0"/>
              <a:t>by</a:t>
            </a:r>
            <a:r>
              <a:rPr lang="nl-NL" sz="2200" dirty="0" smtClean="0"/>
              <a:t> </a:t>
            </a:r>
            <a:r>
              <a:rPr lang="nl-NL" sz="2200" dirty="0" err="1" smtClean="0"/>
              <a:t>using</a:t>
            </a:r>
            <a:r>
              <a:rPr lang="nl-NL" sz="2200" dirty="0" smtClean="0"/>
              <a:t> </a:t>
            </a:r>
            <a:r>
              <a:rPr lang="nl-NL" sz="2200" dirty="0" err="1" smtClean="0"/>
              <a:t>keys</a:t>
            </a:r>
            <a:r>
              <a:rPr lang="nl-NL" sz="2200" dirty="0" smtClean="0"/>
              <a:t> </a:t>
            </a:r>
            <a:r>
              <a:rPr lang="nl-NL" sz="2200" dirty="0" err="1" smtClean="0"/>
              <a:t>rather</a:t>
            </a:r>
            <a:r>
              <a:rPr lang="nl-NL" sz="2200" dirty="0" smtClean="0"/>
              <a:t> </a:t>
            </a:r>
            <a:r>
              <a:rPr lang="nl-NL" sz="2200" dirty="0" err="1" smtClean="0"/>
              <a:t>than</a:t>
            </a:r>
            <a:r>
              <a:rPr lang="nl-NL" sz="2200" dirty="0" smtClean="0"/>
              <a:t> default </a:t>
            </a:r>
            <a:r>
              <a:rPr lang="nl-NL" sz="2200" dirty="0" err="1" smtClean="0"/>
              <a:t>numeric</a:t>
            </a:r>
            <a:r>
              <a:rPr lang="nl-NL" sz="2200" dirty="0" smtClean="0"/>
              <a:t> index.</a:t>
            </a:r>
            <a:endParaRPr lang="nl-NL" sz="2200" dirty="0"/>
          </a:p>
          <a:p>
            <a:pPr marL="357188" lvl="1" indent="0" eaLnBrk="1" hangingPunct="1">
              <a:buNone/>
              <a:defRPr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&lt;?php</a:t>
            </a:r>
          </a:p>
          <a:p>
            <a:pPr marL="357188" lvl="1" indent="0" eaLnBrk="1" hangingPunct="1">
              <a:buNone/>
              <a:defRPr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    $</a:t>
            </a:r>
            <a:r>
              <a:rPr lang="en-US" sz="20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menuArray</a:t>
            </a: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 = array();</a:t>
            </a:r>
          </a:p>
          <a:p>
            <a:pPr marL="357188" lvl="1" indent="0" eaLnBrk="1" hangingPunct="1">
              <a:buNone/>
              <a:defRPr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    $</a:t>
            </a:r>
            <a:r>
              <a:rPr lang="en-US" sz="20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menuArray</a:t>
            </a: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['breakfast'] = "bacon and eggs";</a:t>
            </a:r>
          </a:p>
          <a:p>
            <a:pPr marL="357188" lvl="1" indent="0" eaLnBrk="1" hangingPunct="1">
              <a:buNone/>
              <a:defRPr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    $</a:t>
            </a:r>
            <a:r>
              <a:rPr lang="en-US" sz="20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menuArray</a:t>
            </a: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['lunch']     = "roast beef";</a:t>
            </a:r>
          </a:p>
          <a:p>
            <a:pPr marL="357188" lvl="1" indent="0" eaLnBrk="1" hangingPunct="1">
              <a:buNone/>
              <a:defRPr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    $menuArray['dinner']    = "lassgna";</a:t>
            </a:r>
          </a:p>
          <a:p>
            <a:pPr marL="357188" lvl="1" indent="0" eaLnBrk="1" hangingPunct="1">
              <a:buNone/>
              <a:defRPr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    var_dump($menuArray);</a:t>
            </a:r>
          </a:p>
          <a:p>
            <a:pPr marL="357188" lvl="1" indent="0" eaLnBrk="1" hangingPunct="1">
              <a:buNone/>
              <a:defRPr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?&gt;</a:t>
            </a:r>
            <a:endParaRPr lang="en-US" sz="2000" dirty="0" smtClean="0">
              <a:ea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514F7-C31D-46AF-8022-01AB14B75DFE}" type="slidenum">
              <a:rPr lang="es-ES" smtClean="0"/>
              <a:pPr>
                <a:defRPr/>
              </a:pPr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0442409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Modify an Array</a:t>
            </a:r>
            <a:endParaRPr lang="bg-BG" dirty="0" smtClean="0"/>
          </a:p>
        </p:txBody>
      </p:sp>
      <p:sp>
        <p:nvSpPr>
          <p:cNvPr id="1055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57188" lvl="1" indent="0" eaLnBrk="1" hangingPunct="1">
              <a:lnSpc>
                <a:spcPct val="70000"/>
              </a:lnSpc>
              <a:buNone/>
              <a:defRPr/>
            </a:pPr>
            <a:r>
              <a:rPr lang="nl-NL" sz="1800" dirty="0" smtClean="0"/>
              <a:t>- </a:t>
            </a:r>
            <a:r>
              <a:rPr lang="nl-NL" sz="1800" dirty="0" err="1" smtClean="0"/>
              <a:t>Modify</a:t>
            </a:r>
            <a:r>
              <a:rPr lang="nl-NL" sz="1800" dirty="0" smtClean="0"/>
              <a:t> the element </a:t>
            </a:r>
            <a:r>
              <a:rPr lang="nl-NL" sz="1800" dirty="0" err="1" smtClean="0"/>
              <a:t>by</a:t>
            </a:r>
            <a:r>
              <a:rPr lang="nl-NL" sz="1800" dirty="0" smtClean="0"/>
              <a:t> </a:t>
            </a:r>
            <a:r>
              <a:rPr lang="nl-NL" sz="1800" dirty="0" err="1" smtClean="0"/>
              <a:t>using</a:t>
            </a:r>
            <a:r>
              <a:rPr lang="nl-NL" sz="1800" dirty="0" smtClean="0"/>
              <a:t> </a:t>
            </a:r>
            <a:r>
              <a:rPr lang="nl-NL" sz="1800" dirty="0" err="1" smtClean="0"/>
              <a:t>its</a:t>
            </a:r>
            <a:r>
              <a:rPr lang="nl-NL" sz="1800" dirty="0" smtClean="0"/>
              <a:t> </a:t>
            </a:r>
            <a:r>
              <a:rPr lang="nl-NL" sz="1800" dirty="0" err="1" smtClean="0"/>
              <a:t>key</a:t>
            </a:r>
            <a:r>
              <a:rPr lang="nl-NL" sz="1800" dirty="0" smtClean="0"/>
              <a:t>/index </a:t>
            </a:r>
            <a:r>
              <a:rPr lang="nl-NL" sz="1800" dirty="0" err="1" smtClean="0"/>
              <a:t>and</a:t>
            </a:r>
            <a:r>
              <a:rPr lang="nl-NL" sz="1800" dirty="0" smtClean="0"/>
              <a:t> </a:t>
            </a:r>
            <a:r>
              <a:rPr lang="nl-NL" sz="1800" dirty="0" err="1" smtClean="0"/>
              <a:t>assign</a:t>
            </a:r>
            <a:r>
              <a:rPr lang="nl-NL" sz="1800" dirty="0" smtClean="0"/>
              <a:t> new </a:t>
            </a:r>
            <a:r>
              <a:rPr lang="nl-NL" sz="1800" dirty="0" err="1" smtClean="0"/>
              <a:t>value</a:t>
            </a:r>
            <a:r>
              <a:rPr lang="nl-NL" sz="1800" dirty="0" smtClean="0"/>
              <a:t>.</a:t>
            </a:r>
            <a:endParaRPr lang="nl-NL" sz="1800" dirty="0"/>
          </a:p>
          <a:p>
            <a:pPr marL="357188" lvl="1" indent="0" eaLnBrk="1" hangingPunct="1">
              <a:lnSpc>
                <a:spcPct val="70000"/>
              </a:lnSpc>
              <a:buNone/>
              <a:defRPr/>
            </a:pPr>
            <a:r>
              <a:rPr lang="en-US" sz="1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&lt;?php</a:t>
            </a:r>
          </a:p>
          <a:p>
            <a:pPr marL="357188" lvl="1" indent="0" eaLnBrk="1" hangingPunct="1">
              <a:lnSpc>
                <a:spcPct val="70000"/>
              </a:lnSpc>
              <a:buNone/>
              <a:defRPr/>
            </a:pPr>
            <a:r>
              <a:rPr lang="en-US" sz="1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    // Indexed array</a:t>
            </a:r>
          </a:p>
          <a:p>
            <a:pPr marL="357188" lvl="1" indent="0" eaLnBrk="1" hangingPunct="1">
              <a:lnSpc>
                <a:spcPct val="70000"/>
              </a:lnSpc>
              <a:buNone/>
              <a:defRPr/>
            </a:pPr>
            <a:r>
              <a:rPr lang="en-US" sz="1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    $colorArray = array("yellow", "white", "red", "silver");</a:t>
            </a:r>
          </a:p>
          <a:p>
            <a:pPr marL="357188" lvl="1" indent="0" eaLnBrk="1" hangingPunct="1">
              <a:lnSpc>
                <a:spcPct val="70000"/>
              </a:lnSpc>
              <a:buNone/>
              <a:defRPr/>
            </a:pPr>
            <a:r>
              <a:rPr lang="en-US" sz="1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    print_r($colorArray);</a:t>
            </a:r>
          </a:p>
          <a:p>
            <a:pPr marL="357188" lvl="1" indent="0" eaLnBrk="1" hangingPunct="1">
              <a:lnSpc>
                <a:spcPct val="70000"/>
              </a:lnSpc>
              <a:buNone/>
              <a:defRPr/>
            </a:pPr>
            <a:r>
              <a:rPr lang="en-US" sz="1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    $colorArray[2] = "purple";</a:t>
            </a:r>
          </a:p>
          <a:p>
            <a:pPr marL="357188" lvl="1" indent="0" eaLnBrk="1" hangingPunct="1">
              <a:lnSpc>
                <a:spcPct val="70000"/>
              </a:lnSpc>
              <a:buNone/>
              <a:defRPr/>
            </a:pPr>
            <a:r>
              <a:rPr lang="en-US" sz="1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    print_r($colorArray);</a:t>
            </a:r>
          </a:p>
          <a:p>
            <a:pPr marL="357188" lvl="1" indent="0" eaLnBrk="1" hangingPunct="1">
              <a:lnSpc>
                <a:spcPct val="70000"/>
              </a:lnSpc>
              <a:buNone/>
              <a:defRPr/>
            </a:pPr>
            <a:endParaRPr lang="en-US" sz="1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ea typeface="+mn-ea"/>
            </a:endParaRPr>
          </a:p>
          <a:p>
            <a:pPr marL="357188" lvl="1" indent="0" eaLnBrk="1" hangingPunct="1">
              <a:lnSpc>
                <a:spcPct val="70000"/>
              </a:lnSpc>
              <a:buNone/>
              <a:defRPr/>
            </a:pPr>
            <a:r>
              <a:rPr lang="en-US" sz="1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    // Associative array</a:t>
            </a:r>
          </a:p>
          <a:p>
            <a:pPr marL="357188" lvl="1" indent="0" eaLnBrk="1" hangingPunct="1">
              <a:lnSpc>
                <a:spcPct val="70000"/>
              </a:lnSpc>
              <a:buNone/>
              <a:defRPr/>
            </a:pPr>
            <a:r>
              <a:rPr lang="en-US" sz="1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    $menuArray = array(</a:t>
            </a:r>
          </a:p>
          <a:p>
            <a:pPr marL="357188" lvl="1" indent="0" eaLnBrk="1" hangingPunct="1">
              <a:lnSpc>
                <a:spcPct val="70000"/>
              </a:lnSpc>
              <a:buNone/>
              <a:defRPr/>
            </a:pPr>
            <a:r>
              <a:rPr lang="en-US" sz="1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        "breakfast" =&gt; "bacon and eggs",</a:t>
            </a:r>
          </a:p>
          <a:p>
            <a:pPr marL="357188" lvl="1" indent="0" eaLnBrk="1" hangingPunct="1">
              <a:lnSpc>
                <a:spcPct val="70000"/>
              </a:lnSpc>
              <a:buNone/>
              <a:defRPr/>
            </a:pPr>
            <a:r>
              <a:rPr lang="en-US" sz="1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        "lunch"     =&gt; "roast beef",</a:t>
            </a:r>
          </a:p>
          <a:p>
            <a:pPr marL="357188" lvl="1" indent="0" eaLnBrk="1" hangingPunct="1">
              <a:lnSpc>
                <a:spcPct val="70000"/>
              </a:lnSpc>
              <a:buNone/>
              <a:defRPr/>
            </a:pPr>
            <a:r>
              <a:rPr lang="en-US" sz="1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        "dinner"    =&gt; "lassgna"</a:t>
            </a:r>
          </a:p>
          <a:p>
            <a:pPr marL="357188" lvl="1" indent="0" eaLnBrk="1" hangingPunct="1">
              <a:lnSpc>
                <a:spcPct val="70000"/>
              </a:lnSpc>
              <a:buNone/>
              <a:defRPr/>
            </a:pPr>
            <a:r>
              <a:rPr lang="en-US" sz="1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    );</a:t>
            </a:r>
          </a:p>
          <a:p>
            <a:pPr marL="357188" lvl="1" indent="0" eaLnBrk="1" hangingPunct="1">
              <a:lnSpc>
                <a:spcPct val="70000"/>
              </a:lnSpc>
              <a:buNone/>
              <a:defRPr/>
            </a:pPr>
            <a:r>
              <a:rPr lang="en-US" sz="1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    var_dump($menuArray);</a:t>
            </a:r>
          </a:p>
          <a:p>
            <a:pPr marL="357188" lvl="1" indent="0" eaLnBrk="1" hangingPunct="1">
              <a:lnSpc>
                <a:spcPct val="70000"/>
              </a:lnSpc>
              <a:buNone/>
              <a:defRPr/>
            </a:pPr>
            <a:r>
              <a:rPr lang="en-US" sz="1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    $menuArray["lunch"] = "nothing";</a:t>
            </a:r>
          </a:p>
          <a:p>
            <a:pPr marL="357188" lvl="1" indent="0" eaLnBrk="1" hangingPunct="1">
              <a:lnSpc>
                <a:spcPct val="70000"/>
              </a:lnSpc>
              <a:buNone/>
              <a:defRPr/>
            </a:pPr>
            <a:r>
              <a:rPr lang="en-US" sz="1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    var_dump($menuArray);</a:t>
            </a:r>
          </a:p>
          <a:p>
            <a:pPr marL="357188" lvl="1" indent="0" eaLnBrk="1" hangingPunct="1">
              <a:lnSpc>
                <a:spcPct val="70000"/>
              </a:lnSpc>
              <a:buNone/>
              <a:defRPr/>
            </a:pPr>
            <a:r>
              <a:rPr lang="en-US" sz="1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?&gt;</a:t>
            </a:r>
            <a:endParaRPr lang="en-US" sz="1800" dirty="0" smtClean="0">
              <a:ea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514F7-C31D-46AF-8022-01AB14B75DFE}" type="slidenum">
              <a:rPr lang="es-ES" smtClean="0"/>
              <a:pPr>
                <a:defRPr/>
              </a:pPr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8884760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Push and Pull</a:t>
            </a:r>
            <a:endParaRPr lang="bg-BG" dirty="0" smtClean="0"/>
          </a:p>
        </p:txBody>
      </p:sp>
      <p:sp>
        <p:nvSpPr>
          <p:cNvPr id="1055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Adding an element to the end of existing array with the </a:t>
            </a:r>
            <a:r>
              <a:rPr lang="en-US" sz="2000" dirty="0" err="1"/>
              <a:t>array_push</a:t>
            </a:r>
            <a:r>
              <a:rPr lang="en-US" sz="2000" dirty="0"/>
              <a:t>() function;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Example;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0000BB"/>
                </a:solidFill>
              </a:rPr>
              <a:t>&lt;?php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0000BB"/>
                </a:solidFill>
              </a:rPr>
              <a:t>    // define an array</a:t>
            </a:r>
            <a:br>
              <a:rPr lang="en-US" sz="1600" dirty="0">
                <a:solidFill>
                  <a:srgbClr val="0000BB"/>
                </a:solidFill>
              </a:rPr>
            </a:br>
            <a:endParaRPr lang="en-US" sz="1600" dirty="0">
              <a:solidFill>
                <a:srgbClr val="0000BB"/>
              </a:solidFill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0000BB"/>
                </a:solidFill>
              </a:rPr>
              <a:t>    $pasta = array('spaghetti', 'penne', 'macaroni');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0000BB"/>
                </a:solidFill>
              </a:rPr>
              <a:t>    // add an element to the end </a:t>
            </a:r>
            <a:br>
              <a:rPr lang="en-US" sz="1600" dirty="0">
                <a:solidFill>
                  <a:srgbClr val="0000BB"/>
                </a:solidFill>
              </a:rPr>
            </a:br>
            <a:endParaRPr lang="en-US" sz="1600" dirty="0">
              <a:solidFill>
                <a:srgbClr val="0000BB"/>
              </a:solidFill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0000BB"/>
                </a:solidFill>
              </a:rPr>
              <a:t>    </a:t>
            </a:r>
            <a:r>
              <a:rPr lang="en-US" sz="1600" dirty="0" err="1">
                <a:solidFill>
                  <a:srgbClr val="0000BB"/>
                </a:solidFill>
              </a:rPr>
              <a:t>array_push</a:t>
            </a:r>
            <a:r>
              <a:rPr lang="en-US" sz="1600" dirty="0">
                <a:solidFill>
                  <a:srgbClr val="0000BB"/>
                </a:solidFill>
              </a:rPr>
              <a:t>($pasta, '</a:t>
            </a:r>
            <a:r>
              <a:rPr lang="en-US" sz="1600" dirty="0" err="1">
                <a:solidFill>
                  <a:srgbClr val="0000BB"/>
                </a:solidFill>
              </a:rPr>
              <a:t>tagliatelle</a:t>
            </a:r>
            <a:r>
              <a:rPr lang="en-US" sz="1600" dirty="0">
                <a:solidFill>
                  <a:srgbClr val="0000BB"/>
                </a:solidFill>
              </a:rPr>
              <a:t>');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0000BB"/>
                </a:solidFill>
              </a:rPr>
              <a:t>    print_r($pasta);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0000BB"/>
                </a:solidFill>
              </a:rPr>
              <a:t>?&gt; </a:t>
            </a:r>
            <a:br>
              <a:rPr lang="en-US" sz="1600" dirty="0">
                <a:solidFill>
                  <a:srgbClr val="0000BB"/>
                </a:solidFill>
              </a:rPr>
            </a:br>
            <a:endParaRPr lang="en-US" sz="16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//Output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Array ( [0] =&gt; spaghetti [1] =&gt; penne [2] =&gt; macaroni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[3] =&gt; </a:t>
            </a:r>
            <a:r>
              <a:rPr lang="en-US" sz="2000" dirty="0" err="1"/>
              <a:t>tagliatelle</a:t>
            </a:r>
            <a:r>
              <a:rPr lang="en-US" sz="2000" dirty="0"/>
              <a:t> )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514F7-C31D-46AF-8022-01AB14B75DFE}" type="slidenum">
              <a:rPr lang="es-ES" smtClean="0"/>
              <a:pPr>
                <a:defRPr/>
              </a:pPr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3635531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</a:t>
            </a:r>
            <a:r>
              <a:rPr lang="en-US" dirty="0" smtClean="0"/>
              <a:t>and </a:t>
            </a:r>
            <a:r>
              <a:rPr lang="en-US" dirty="0"/>
              <a:t>Pull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Adding an element to the beginning of existing array with the </a:t>
            </a:r>
            <a:r>
              <a:rPr lang="en-US" sz="2000" dirty="0" err="1"/>
              <a:t>array_unshift</a:t>
            </a:r>
            <a:r>
              <a:rPr lang="en-US" sz="2000" dirty="0"/>
              <a:t>() function;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Example;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0000BB"/>
                </a:solidFill>
              </a:rPr>
              <a:t>&lt;?php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0000BB"/>
                </a:solidFill>
              </a:rPr>
              <a:t>// define an array</a:t>
            </a:r>
            <a:br>
              <a:rPr lang="en-US" sz="1600" dirty="0">
                <a:solidFill>
                  <a:srgbClr val="0000BB"/>
                </a:solidFill>
              </a:rPr>
            </a:br>
            <a:endParaRPr lang="en-US" sz="1600" dirty="0">
              <a:solidFill>
                <a:srgbClr val="0000BB"/>
              </a:solidFill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0000BB"/>
                </a:solidFill>
              </a:rPr>
              <a:t>$pasta = array('spaghetti', 'penne', 'macaroni');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0000BB"/>
                </a:solidFill>
              </a:rPr>
              <a:t>// add an element to the end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 err="1">
                <a:solidFill>
                  <a:srgbClr val="0000BB"/>
                </a:solidFill>
              </a:rPr>
              <a:t>array_unshift</a:t>
            </a:r>
            <a:r>
              <a:rPr lang="en-US" sz="1600" dirty="0">
                <a:solidFill>
                  <a:srgbClr val="0000BB"/>
                </a:solidFill>
              </a:rPr>
              <a:t>($pasta, 'pizza');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0000BB"/>
                </a:solidFill>
              </a:rPr>
              <a:t>print_r($pasta);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0000BB"/>
                </a:solidFill>
              </a:rPr>
              <a:t>?&gt; </a:t>
            </a:r>
            <a:br>
              <a:rPr lang="en-US" sz="1600" dirty="0">
                <a:solidFill>
                  <a:srgbClr val="0000BB"/>
                </a:solidFill>
              </a:rPr>
            </a:br>
            <a:endParaRPr lang="en-US" sz="16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//Output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Array ( [0] =&gt; </a:t>
            </a:r>
            <a:r>
              <a:rPr lang="en-US" sz="2000" dirty="0" smtClean="0"/>
              <a:t>pizza [</a:t>
            </a:r>
            <a:r>
              <a:rPr lang="en-US" sz="2000" dirty="0"/>
              <a:t>1] =&gt; spaghetti [2] =&gt; penne 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[3] =&gt; macaroni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7377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</a:t>
            </a:r>
            <a:r>
              <a:rPr lang="en-US" dirty="0" smtClean="0"/>
              <a:t>and </a:t>
            </a:r>
            <a:r>
              <a:rPr lang="en-US" dirty="0"/>
              <a:t>Pull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Removing  an element from the end of an array using the interestingly-named </a:t>
            </a:r>
            <a:r>
              <a:rPr lang="en-US" sz="2000" dirty="0" err="1"/>
              <a:t>array_pop</a:t>
            </a:r>
            <a:r>
              <a:rPr lang="en-US" sz="2000" dirty="0"/>
              <a:t>() function.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Example;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0000BB"/>
                </a:solidFill>
              </a:rPr>
              <a:t>&lt;?php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0000BB"/>
                </a:solidFill>
              </a:rPr>
              <a:t>    // define an array</a:t>
            </a:r>
            <a:br>
              <a:rPr lang="en-US" sz="1600" dirty="0">
                <a:solidFill>
                  <a:srgbClr val="0000BB"/>
                </a:solidFill>
              </a:rPr>
            </a:br>
            <a:endParaRPr lang="en-US" sz="1600" dirty="0">
              <a:solidFill>
                <a:srgbClr val="0000BB"/>
              </a:solidFill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0000BB"/>
                </a:solidFill>
              </a:rPr>
              <a:t>    $pasta = array('spaghetti', 'penne', 'macaroni');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0000BB"/>
                </a:solidFill>
              </a:rPr>
              <a:t>    // remove an element from the end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0000BB"/>
                </a:solidFill>
              </a:rPr>
              <a:t>    </a:t>
            </a:r>
            <a:r>
              <a:rPr lang="en-US" sz="1600" dirty="0" err="1">
                <a:solidFill>
                  <a:srgbClr val="0000BB"/>
                </a:solidFill>
              </a:rPr>
              <a:t>array_pop</a:t>
            </a:r>
            <a:r>
              <a:rPr lang="en-US" sz="1600" dirty="0">
                <a:solidFill>
                  <a:srgbClr val="0000BB"/>
                </a:solidFill>
              </a:rPr>
              <a:t>($pasta);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0000BB"/>
                </a:solidFill>
              </a:rPr>
              <a:t>    print_r($pasta);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0000BB"/>
                </a:solidFill>
              </a:rPr>
              <a:t>?&gt; </a:t>
            </a:r>
            <a:br>
              <a:rPr lang="en-US" sz="1600" dirty="0">
                <a:solidFill>
                  <a:srgbClr val="0000BB"/>
                </a:solidFill>
              </a:rPr>
            </a:br>
            <a:endParaRPr lang="en-US" sz="16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//Output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Array ( [0] =&gt; spaghetti [1] =&gt; penne )</a:t>
            </a:r>
          </a:p>
        </p:txBody>
      </p:sp>
    </p:spTree>
    <p:extLst>
      <p:ext uri="{BB962C8B-B14F-4D97-AF65-F5344CB8AC3E}">
        <p14:creationId xmlns:p14="http://schemas.microsoft.com/office/powerpoint/2010/main" val="1684845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</a:t>
            </a:r>
            <a:r>
              <a:rPr lang="en-US" dirty="0" smtClean="0"/>
              <a:t>and </a:t>
            </a:r>
            <a:r>
              <a:rPr lang="en-US" dirty="0"/>
              <a:t>Pull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Removing  an element from the top of an array using the </a:t>
            </a:r>
            <a:r>
              <a:rPr lang="en-US" sz="2000" dirty="0" smtClean="0"/>
              <a:t>interestingly-named </a:t>
            </a:r>
            <a:r>
              <a:rPr lang="en-US" sz="2000" dirty="0" err="1" smtClean="0"/>
              <a:t>array_shift</a:t>
            </a:r>
            <a:r>
              <a:rPr lang="en-US" sz="2000" dirty="0"/>
              <a:t>() function.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Example;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0000BB"/>
                </a:solidFill>
              </a:rPr>
              <a:t>&lt;?php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0000BB"/>
                </a:solidFill>
              </a:rPr>
              <a:t>    // define an array</a:t>
            </a:r>
            <a:br>
              <a:rPr lang="en-US" sz="1600" dirty="0">
                <a:solidFill>
                  <a:srgbClr val="0000BB"/>
                </a:solidFill>
              </a:rPr>
            </a:br>
            <a:endParaRPr lang="en-US" sz="1600" dirty="0">
              <a:solidFill>
                <a:srgbClr val="0000BB"/>
              </a:solidFill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0000BB"/>
                </a:solidFill>
              </a:rPr>
              <a:t>    $pasta = array('spaghetti', 'penne', 'macaroni');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0000BB"/>
                </a:solidFill>
              </a:rPr>
              <a:t>    // remove an element from the top </a:t>
            </a:r>
            <a:br>
              <a:rPr lang="en-US" sz="1600" dirty="0">
                <a:solidFill>
                  <a:srgbClr val="0000BB"/>
                </a:solidFill>
              </a:rPr>
            </a:br>
            <a:endParaRPr lang="en-US" sz="1600" dirty="0">
              <a:solidFill>
                <a:srgbClr val="0000BB"/>
              </a:solidFill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0000BB"/>
                </a:solidFill>
              </a:rPr>
              <a:t>    </a:t>
            </a:r>
            <a:r>
              <a:rPr lang="en-US" sz="1600" dirty="0" err="1">
                <a:solidFill>
                  <a:srgbClr val="0000BB"/>
                </a:solidFill>
              </a:rPr>
              <a:t>array_shift</a:t>
            </a:r>
            <a:r>
              <a:rPr lang="en-US" sz="1600" dirty="0">
                <a:solidFill>
                  <a:srgbClr val="0000BB"/>
                </a:solidFill>
              </a:rPr>
              <a:t>($pasta);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0000BB"/>
                </a:solidFill>
              </a:rPr>
              <a:t>    print_r($pasta);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0000BB"/>
                </a:solidFill>
              </a:rPr>
              <a:t>?&gt;</a:t>
            </a:r>
            <a:br>
              <a:rPr lang="en-US" sz="1600" dirty="0">
                <a:solidFill>
                  <a:srgbClr val="0000BB"/>
                </a:solidFill>
              </a:rPr>
            </a:br>
            <a:r>
              <a:rPr lang="en-US" sz="1600" dirty="0"/>
              <a:t>//Output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Array ( [0] =&gt; penne[1] =&gt; macaroni 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88891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Split a String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The explode() function splits a string into smaller components, based on a user-specified delimiter, and returns the pieces as elements as an array.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Example;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 smtClean="0">
                <a:solidFill>
                  <a:srgbClr val="0000BB"/>
                </a:solidFill>
              </a:rPr>
              <a:t>&lt;</a:t>
            </a:r>
            <a:r>
              <a:rPr lang="en-US" sz="2000" dirty="0">
                <a:solidFill>
                  <a:srgbClr val="0000BB"/>
                </a:solidFill>
              </a:rPr>
              <a:t>?php </a:t>
            </a:r>
            <a:endParaRPr lang="en-US" sz="2000" dirty="0" smtClean="0">
              <a:solidFill>
                <a:srgbClr val="0000BB"/>
              </a:solidFill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 smtClean="0">
                <a:solidFill>
                  <a:srgbClr val="0000BB"/>
                </a:solidFill>
              </a:rPr>
              <a:t>$</a:t>
            </a:r>
            <a:r>
              <a:rPr lang="en-US" sz="2000" dirty="0" err="1">
                <a:solidFill>
                  <a:srgbClr val="0000BB"/>
                </a:solidFill>
              </a:rPr>
              <a:t>str</a:t>
            </a:r>
            <a:r>
              <a:rPr lang="en-US" sz="2000" dirty="0">
                <a:solidFill>
                  <a:srgbClr val="0000BB"/>
                </a:solidFill>
              </a:rPr>
              <a:t> = 'red, blue, green, yellow';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rgbClr val="0000BB"/>
                </a:solidFill>
              </a:rPr>
              <a:t>// split into individual words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rgbClr val="0000BB"/>
                </a:solidFill>
              </a:rPr>
              <a:t>$colors = explode(', ', $</a:t>
            </a:r>
            <a:r>
              <a:rPr lang="en-US" sz="2000" dirty="0" err="1">
                <a:solidFill>
                  <a:srgbClr val="0000BB"/>
                </a:solidFill>
              </a:rPr>
              <a:t>str</a:t>
            </a:r>
            <a:r>
              <a:rPr lang="en-US" sz="2000" dirty="0">
                <a:solidFill>
                  <a:srgbClr val="0000BB"/>
                </a:solidFill>
              </a:rPr>
              <a:t>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rgbClr val="0000BB"/>
                </a:solidFill>
              </a:rPr>
              <a:t>print_r($colors);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 smtClean="0">
                <a:solidFill>
                  <a:srgbClr val="0000BB"/>
                </a:solidFill>
              </a:rPr>
              <a:t>?</a:t>
            </a:r>
            <a:r>
              <a:rPr lang="en-US" sz="2000" dirty="0">
                <a:solidFill>
                  <a:srgbClr val="0000BB"/>
                </a:solidFill>
              </a:rPr>
              <a:t>&gt; </a:t>
            </a:r>
            <a:endParaRPr lang="en-US" sz="2000" dirty="0" smtClean="0">
              <a:solidFill>
                <a:srgbClr val="0000BB"/>
              </a:solidFill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 smtClean="0"/>
              <a:t>//Output</a:t>
            </a:r>
            <a:br>
              <a:rPr lang="en-US" sz="1600" dirty="0" smtClean="0"/>
            </a:br>
            <a:r>
              <a:rPr lang="en-US" sz="1600" dirty="0" smtClean="0"/>
              <a:t>Array ( [0] =&gt; red [1] =&gt; blue [2] =&gt; green [3] =&gt; yellow 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41085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Split a String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The implode() function can  creates a single string from all the elements of an array by joining them together with a user-defined delimiter.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Example;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0000BB"/>
                </a:solidFill>
              </a:rPr>
              <a:t>&lt;?php </a:t>
            </a:r>
            <a:br>
              <a:rPr lang="en-US" sz="2000" dirty="0">
                <a:solidFill>
                  <a:srgbClr val="0000BB"/>
                </a:solidFill>
              </a:rPr>
            </a:br>
            <a:r>
              <a:rPr lang="en-US" sz="2000" dirty="0">
                <a:solidFill>
                  <a:srgbClr val="0000BB"/>
                </a:solidFill>
              </a:rPr>
              <a:t>// define array</a:t>
            </a:r>
            <a:br>
              <a:rPr lang="en-US" sz="2000" dirty="0">
                <a:solidFill>
                  <a:srgbClr val="0000BB"/>
                </a:solidFill>
              </a:rPr>
            </a:br>
            <a:endParaRPr lang="en-US" sz="2000" dirty="0">
              <a:solidFill>
                <a:srgbClr val="0000BB"/>
              </a:solidFill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rgbClr val="0000BB"/>
                </a:solidFill>
              </a:rPr>
              <a:t>$colors = array ('red', 'blue', 'green', 'yellow');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rgbClr val="0000BB"/>
                </a:solidFill>
              </a:rPr>
              <a:t>// join into single string with 'and'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rgbClr val="0000BB"/>
                </a:solidFill>
              </a:rPr>
              <a:t>// returns 'red and blue and green and yellow' </a:t>
            </a:r>
            <a:br>
              <a:rPr lang="en-US" sz="2000" dirty="0">
                <a:solidFill>
                  <a:srgbClr val="0000BB"/>
                </a:solidFill>
              </a:rPr>
            </a:br>
            <a:endParaRPr lang="en-US" sz="2000" dirty="0">
              <a:solidFill>
                <a:srgbClr val="0000BB"/>
              </a:solidFill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rgbClr val="0000BB"/>
                </a:solidFill>
              </a:rPr>
              <a:t>$</a:t>
            </a:r>
            <a:r>
              <a:rPr lang="en-US" sz="2000" dirty="0" err="1">
                <a:solidFill>
                  <a:srgbClr val="0000BB"/>
                </a:solidFill>
              </a:rPr>
              <a:t>str</a:t>
            </a:r>
            <a:r>
              <a:rPr lang="en-US" sz="2000" dirty="0">
                <a:solidFill>
                  <a:srgbClr val="0000BB"/>
                </a:solidFill>
              </a:rPr>
              <a:t> = implode(' and ', $colors);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rgbClr val="0000BB"/>
                </a:solidFill>
              </a:rPr>
              <a:t>print $</a:t>
            </a:r>
            <a:r>
              <a:rPr lang="en-US" sz="2000" dirty="0" err="1">
                <a:solidFill>
                  <a:srgbClr val="0000BB"/>
                </a:solidFill>
              </a:rPr>
              <a:t>str</a:t>
            </a:r>
            <a:r>
              <a:rPr lang="en-US" sz="2000" dirty="0" smtClean="0">
                <a:solidFill>
                  <a:srgbClr val="0000BB"/>
                </a:solidFill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>
                <a:solidFill>
                  <a:srgbClr val="0000BB"/>
                </a:solidFill>
              </a:rPr>
              <a:t>	?</a:t>
            </a:r>
            <a:r>
              <a:rPr lang="en-US" sz="2000" dirty="0">
                <a:solidFill>
                  <a:srgbClr val="0000BB"/>
                </a:solidFill>
              </a:rPr>
              <a:t>&gt; </a:t>
            </a:r>
            <a:br>
              <a:rPr lang="en-US" sz="2000" dirty="0">
                <a:solidFill>
                  <a:srgbClr val="0000BB"/>
                </a:solidFill>
              </a:rPr>
            </a:br>
            <a:r>
              <a:rPr lang="en-US" sz="2000" dirty="0"/>
              <a:t>//Output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red and blue and green and yellow</a:t>
            </a:r>
          </a:p>
        </p:txBody>
      </p:sp>
    </p:spTree>
    <p:extLst>
      <p:ext uri="{BB962C8B-B14F-4D97-AF65-F5344CB8AC3E}">
        <p14:creationId xmlns:p14="http://schemas.microsoft.com/office/powerpoint/2010/main" val="1981730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sort()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The sort() function arranges the element  values into an alphabetical order(Ascending)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/>
              <a:t>Example:</a:t>
            </a:r>
            <a:endParaRPr lang="en-US" sz="20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&lt;?php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// define an array</a:t>
            </a:r>
            <a:b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endParaRPr lang="en-US" sz="2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$pasta = array('spaghetti', 'penne', 'macaroni');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// returns the array sorted alphabetically </a:t>
            </a:r>
            <a:b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endParaRPr lang="en-US" sz="2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sort($pasta);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print_r($pasta);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?&gt;</a:t>
            </a:r>
            <a:r>
              <a:rPr lang="en-US" sz="2000" dirty="0"/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//Output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Array ( [0] =&gt; macaroni [1] =&gt; penne [2] =&gt; spaghetti ) </a:t>
            </a:r>
          </a:p>
        </p:txBody>
      </p:sp>
    </p:spTree>
    <p:extLst>
      <p:ext uri="{BB962C8B-B14F-4D97-AF65-F5344CB8AC3E}">
        <p14:creationId xmlns:p14="http://schemas.microsoft.com/office/powerpoint/2010/main" val="3023286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smtClean="0">
                <a:ln>
                  <a:noFill/>
                </a:ln>
                <a:effectLst/>
                <a:ea typeface="MS PGothic" pitchFamily="34" charset="-128"/>
              </a:rPr>
              <a:t>Contents</a:t>
            </a:r>
            <a:endParaRPr lang="bg-BG" smtClean="0">
              <a:ln>
                <a:noFill/>
              </a:ln>
              <a:effectLst/>
              <a:ea typeface="MS PGothic" pitchFamily="34" charset="-128"/>
            </a:endParaRPr>
          </a:p>
        </p:txBody>
      </p:sp>
      <p:sp>
        <p:nvSpPr>
          <p:cNvPr id="1054723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buClr>
                <a:srgbClr val="B5DBE5"/>
              </a:buClr>
              <a:buFont typeface="Wingdings 2" pitchFamily="18" charset="2"/>
              <a:buAutoNum type="romanUcPeriod"/>
            </a:pP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PHP Arrays: Introduction</a:t>
            </a:r>
          </a:p>
          <a:p>
            <a:pPr marL="571500" indent="-571500" eaLnBrk="1" hangingPunct="1">
              <a:buClr>
                <a:srgbClr val="B5DBE5"/>
              </a:buClr>
              <a:buFont typeface="Wingdings 2" pitchFamily="18" charset="2"/>
              <a:buAutoNum type="romanUcPeriod"/>
            </a:pP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3 types of arrays in PHP</a:t>
            </a:r>
          </a:p>
          <a:p>
            <a:pPr marL="571500" indent="-571500" eaLnBrk="1" hangingPunct="1">
              <a:buClr>
                <a:srgbClr val="B5DBE5"/>
              </a:buClr>
              <a:buFont typeface="Wingdings 2" pitchFamily="18" charset="2"/>
              <a:buAutoNum type="romanUcPeriod"/>
            </a:pP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Accessing</a:t>
            </a: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 elements in arrays</a:t>
            </a:r>
          </a:p>
          <a:p>
            <a:pPr marL="571500" indent="-571500" eaLnBrk="1" hangingPunct="1">
              <a:buClr>
                <a:srgbClr val="B5DBE5"/>
              </a:buClr>
              <a:buFont typeface="Wingdings 2" pitchFamily="18" charset="2"/>
              <a:buAutoNum type="romanUcPeriod"/>
            </a:pP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Split a String</a:t>
            </a:r>
          </a:p>
          <a:p>
            <a:pPr marL="571500" indent="-571500" eaLnBrk="1" hangingPunct="1">
              <a:buClr>
                <a:srgbClr val="B5DBE5"/>
              </a:buClr>
              <a:buFont typeface="Wingdings 2" pitchFamily="18" charset="2"/>
              <a:buAutoNum type="romanUcPeriod"/>
            </a:pP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Sorting</a:t>
            </a:r>
          </a:p>
          <a:p>
            <a:pPr marL="571500" indent="-571500" eaLnBrk="1" hangingPunct="1">
              <a:buClr>
                <a:srgbClr val="B5DBE5"/>
              </a:buClr>
              <a:buFont typeface="Wingdings 2" pitchFamily="18" charset="2"/>
              <a:buAutoNum type="romanUcPeriod"/>
            </a:pP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Array and Loops</a:t>
            </a:r>
          </a:p>
          <a:p>
            <a:pPr marL="571500" indent="-571500" eaLnBrk="1" hangingPunct="1">
              <a:buClr>
                <a:srgbClr val="B5DBE5"/>
              </a:buClr>
              <a:buFont typeface="Wingdings 2" pitchFamily="18" charset="2"/>
              <a:buAutoNum type="romanUcPeriod"/>
            </a:pP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Array Manipulations</a:t>
            </a:r>
          </a:p>
          <a:p>
            <a:pPr marL="571500" indent="-571500" eaLnBrk="1" hangingPunct="1">
              <a:buClr>
                <a:srgbClr val="B5DBE5"/>
              </a:buClr>
              <a:buFont typeface="Wingdings 2" pitchFamily="18" charset="2"/>
              <a:buAutoNum type="romanUcPeriod"/>
            </a:pP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Some array </a:t>
            </a:r>
            <a:r>
              <a:rPr lang="en-US" dirty="0" err="1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funtions</a:t>
            </a: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 in PHP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514F7-C31D-46AF-8022-01AB14B75DFE}" type="slidenum">
              <a:rPr lang="es-ES" smtClean="0"/>
              <a:pPr>
                <a:defRPr/>
              </a:pPr>
              <a:t>2</a:t>
            </a:fld>
            <a:endParaRPr lang="es-ES" dirty="0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Sorting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 err="1"/>
              <a:t>rsort</a:t>
            </a:r>
            <a:r>
              <a:rPr lang="en-US" sz="2000" dirty="0"/>
              <a:t>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The </a:t>
            </a:r>
            <a:r>
              <a:rPr lang="en-US" sz="2000" dirty="0" err="1"/>
              <a:t>rsort</a:t>
            </a:r>
            <a:r>
              <a:rPr lang="en-US" sz="2000" dirty="0"/>
              <a:t>() function sort the element  values into the descending alphabetical order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Example;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&lt;?php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// define an array</a:t>
            </a:r>
            <a:b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endParaRPr lang="en-US" sz="2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$pasta = array('spaghetti', 'penne', 'macaroni');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// returns the array sorted alphabetically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</a:t>
            </a:r>
            <a:r>
              <a:rPr lang="en-US" sz="20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rsort</a:t>
            </a: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($pasta)</a:t>
            </a:r>
            <a:r>
              <a:rPr lang="en-US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;</a:t>
            </a:r>
            <a:endParaRPr lang="en-US" sz="2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print_r($pasta);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r>
              <a:rPr lang="en-US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//Output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Array ( [0] =&gt; spaghetti [1] =&gt; penne [2] =&gt; macaroni ) </a:t>
            </a:r>
          </a:p>
          <a:p>
            <a:pPr>
              <a:lnSpc>
                <a:spcPct val="8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29070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of an array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/>
              <a:t>The </a:t>
            </a:r>
            <a:r>
              <a:rPr lang="en-US" sz="2000" b="1" dirty="0" smtClean="0"/>
              <a:t>count()</a:t>
            </a:r>
            <a:r>
              <a:rPr lang="en-US" sz="2000" dirty="0" smtClean="0"/>
              <a:t> and </a:t>
            </a:r>
            <a:r>
              <a:rPr lang="en-US" sz="2000" b="1" dirty="0" err="1" smtClean="0"/>
              <a:t>sizeof</a:t>
            </a:r>
            <a:r>
              <a:rPr lang="en-US" sz="2000" b="1" dirty="0" smtClean="0"/>
              <a:t>() </a:t>
            </a:r>
            <a:r>
              <a:rPr lang="en-US" sz="2000" dirty="0" smtClean="0"/>
              <a:t>functions are identical in use and effect. They return the number of elements in the array.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b="1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/>
              <a:t>Example;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&lt;?php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// define an array</a:t>
            </a:r>
            <a:b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endParaRPr lang="en-US" sz="2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$animals = array('dog', 'cat', 'fish');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echo count($animals) . "&lt;</a:t>
            </a:r>
            <a:r>
              <a:rPr lang="en-US" sz="20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br</a:t>
            </a: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/&gt;";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echo </a:t>
            </a:r>
            <a:r>
              <a:rPr lang="en-US" sz="20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sizeof</a:t>
            </a: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($animals);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?&gt;</a:t>
            </a:r>
            <a:endParaRPr lang="en-US" sz="20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0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//Output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dirty="0" smtClean="0"/>
              <a:t>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dirty="0" smtClean="0"/>
              <a:t>3</a:t>
            </a: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18435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Looping the Loop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pPr marL="0" indent="0">
              <a:lnSpc>
                <a:spcPct val="60000"/>
              </a:lnSpc>
              <a:buNone/>
            </a:pPr>
            <a:r>
              <a:rPr lang="en-US" sz="2000" dirty="0"/>
              <a:t>We can  read an entire array by  simply loop over it, using any of the loop constructs.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sz="2000" dirty="0"/>
              <a:t>Example</a:t>
            </a:r>
            <a:r>
              <a:rPr lang="en-US" sz="2000" dirty="0" smtClean="0"/>
              <a:t>;</a:t>
            </a:r>
          </a:p>
          <a:p>
            <a:pPr>
              <a:lnSpc>
                <a:spcPct val="60000"/>
              </a:lnSpc>
              <a:buFontTx/>
              <a:buNone/>
            </a:pPr>
            <a:endParaRPr lang="en-US" sz="2000" dirty="0"/>
          </a:p>
          <a:p>
            <a:pPr>
              <a:lnSpc>
                <a:spcPct val="60000"/>
              </a:lnSpc>
              <a:buFontTx/>
              <a:buNone/>
            </a:pPr>
            <a:r>
              <a:rPr lang="en-US" sz="1800" dirty="0">
                <a:solidFill>
                  <a:srgbClr val="0000BB"/>
                </a:solidFill>
              </a:rPr>
              <a:t>&lt;?php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sz="1800" dirty="0">
                <a:solidFill>
                  <a:srgbClr val="0000BB"/>
                </a:solidFill>
              </a:rPr>
              <a:t>    // define array </a:t>
            </a:r>
            <a:br>
              <a:rPr lang="en-US" sz="1800" dirty="0">
                <a:solidFill>
                  <a:srgbClr val="0000BB"/>
                </a:solidFill>
              </a:rPr>
            </a:br>
            <a:endParaRPr lang="en-US" sz="1800" dirty="0">
              <a:solidFill>
                <a:srgbClr val="0000BB"/>
              </a:solidFill>
            </a:endParaRPr>
          </a:p>
          <a:p>
            <a:pPr>
              <a:lnSpc>
                <a:spcPct val="60000"/>
              </a:lnSpc>
              <a:buFontTx/>
              <a:buNone/>
            </a:pPr>
            <a:r>
              <a:rPr lang="en-US" sz="1800" dirty="0">
                <a:solidFill>
                  <a:srgbClr val="0000BB"/>
                </a:solidFill>
              </a:rPr>
              <a:t>    $artists = array('Metallica', 'Evanescence', '</a:t>
            </a:r>
            <a:r>
              <a:rPr lang="en-US" sz="1800" dirty="0" err="1">
                <a:solidFill>
                  <a:srgbClr val="0000BB"/>
                </a:solidFill>
              </a:rPr>
              <a:t>Linkin</a:t>
            </a:r>
            <a:r>
              <a:rPr lang="en-US" sz="1800" dirty="0">
                <a:solidFill>
                  <a:srgbClr val="0000BB"/>
                </a:solidFill>
              </a:rPr>
              <a:t> Park', 'Guns n Roses');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sz="1800" dirty="0">
                <a:solidFill>
                  <a:srgbClr val="0000BB"/>
                </a:solidFill>
              </a:rPr>
              <a:t>    // loop over it and print array elements </a:t>
            </a:r>
            <a:br>
              <a:rPr lang="en-US" sz="1800" dirty="0">
                <a:solidFill>
                  <a:srgbClr val="0000BB"/>
                </a:solidFill>
              </a:rPr>
            </a:br>
            <a:endParaRPr lang="en-US" sz="1800" dirty="0">
              <a:solidFill>
                <a:srgbClr val="0000BB"/>
              </a:solidFill>
            </a:endParaRPr>
          </a:p>
          <a:p>
            <a:pPr>
              <a:lnSpc>
                <a:spcPct val="60000"/>
              </a:lnSpc>
              <a:buFontTx/>
              <a:buNone/>
            </a:pPr>
            <a:r>
              <a:rPr lang="en-US" sz="1800" dirty="0">
                <a:solidFill>
                  <a:srgbClr val="0000BB"/>
                </a:solidFill>
              </a:rPr>
              <a:t>    for ($x = 0; $x &lt; </a:t>
            </a:r>
            <a:r>
              <a:rPr lang="en-US" sz="1800" dirty="0" err="1">
                <a:solidFill>
                  <a:srgbClr val="0000BB"/>
                </a:solidFill>
              </a:rPr>
              <a:t>sizeof</a:t>
            </a:r>
            <a:r>
              <a:rPr lang="en-US" sz="1800" dirty="0">
                <a:solidFill>
                  <a:srgbClr val="0000BB"/>
                </a:solidFill>
              </a:rPr>
              <a:t>($artists); $x++) {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sz="1800" dirty="0">
                <a:solidFill>
                  <a:srgbClr val="0000BB"/>
                </a:solidFill>
              </a:rPr>
              <a:t>        echo '&lt;li&gt;'.$artists[$x];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sz="1800" dirty="0">
                <a:solidFill>
                  <a:srgbClr val="0000BB"/>
                </a:solidFill>
              </a:rPr>
              <a:t>    }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sz="1800" dirty="0">
                <a:solidFill>
                  <a:srgbClr val="0000BB"/>
                </a:solidFill>
              </a:rPr>
              <a:t>?&gt;</a:t>
            </a:r>
            <a:r>
              <a:rPr lang="en-US" sz="2000" dirty="0">
                <a:solidFill>
                  <a:srgbClr val="0000BB"/>
                </a:solidFill>
              </a:rPr>
              <a:t/>
            </a:r>
            <a:br>
              <a:rPr lang="en-US" sz="2000" dirty="0">
                <a:solidFill>
                  <a:srgbClr val="0000BB"/>
                </a:solidFill>
              </a:rPr>
            </a:br>
            <a:endParaRPr lang="en-US" sz="2000" dirty="0">
              <a:solidFill>
                <a:srgbClr val="0000BB"/>
              </a:solidFill>
            </a:endParaRPr>
          </a:p>
          <a:p>
            <a:pPr>
              <a:lnSpc>
                <a:spcPct val="60000"/>
              </a:lnSpc>
              <a:buFontTx/>
              <a:buNone/>
            </a:pPr>
            <a:r>
              <a:rPr lang="en-US" sz="2000" dirty="0"/>
              <a:t>//Output</a:t>
            </a:r>
          </a:p>
          <a:p>
            <a:pPr>
              <a:lnSpc>
                <a:spcPct val="60000"/>
              </a:lnSpc>
            </a:pPr>
            <a:r>
              <a:rPr lang="en-US" sz="2000" dirty="0"/>
              <a:t>Metallica </a:t>
            </a:r>
          </a:p>
          <a:p>
            <a:pPr>
              <a:lnSpc>
                <a:spcPct val="60000"/>
              </a:lnSpc>
            </a:pPr>
            <a:r>
              <a:rPr lang="en-US" sz="2000" dirty="0"/>
              <a:t>Evanescence </a:t>
            </a:r>
          </a:p>
          <a:p>
            <a:pPr>
              <a:lnSpc>
                <a:spcPct val="60000"/>
              </a:lnSpc>
            </a:pPr>
            <a:r>
              <a:rPr lang="en-US" sz="2000" dirty="0" err="1"/>
              <a:t>Linkin</a:t>
            </a:r>
            <a:r>
              <a:rPr lang="en-US" sz="2000" dirty="0"/>
              <a:t> Park </a:t>
            </a:r>
          </a:p>
          <a:p>
            <a:pPr>
              <a:lnSpc>
                <a:spcPct val="60000"/>
              </a:lnSpc>
            </a:pPr>
            <a:r>
              <a:rPr lang="en-US" sz="2000" dirty="0"/>
              <a:t>Guns n Roses </a:t>
            </a:r>
          </a:p>
        </p:txBody>
      </p:sp>
    </p:spTree>
    <p:extLst>
      <p:ext uri="{BB962C8B-B14F-4D97-AF65-F5344CB8AC3E}">
        <p14:creationId xmlns:p14="http://schemas.microsoft.com/office/powerpoint/2010/main" val="4249671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Looping the Loop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The </a:t>
            </a:r>
            <a:r>
              <a:rPr lang="en-US" sz="2400" dirty="0" err="1"/>
              <a:t>sizeof</a:t>
            </a:r>
            <a:r>
              <a:rPr lang="en-US" sz="2400" dirty="0"/>
              <a:t>(</a:t>
            </a:r>
            <a:r>
              <a:rPr lang="en-US" sz="2400" dirty="0" smtClean="0"/>
              <a:t>)/count() </a:t>
            </a:r>
            <a:r>
              <a:rPr lang="en-US" sz="2400" dirty="0"/>
              <a:t>function is one of the most important and commonly used array functions. </a:t>
            </a:r>
          </a:p>
          <a:p>
            <a:r>
              <a:rPr lang="en-US" sz="2400" dirty="0"/>
              <a:t>It returns the size of (read: number of elements within) the array. </a:t>
            </a:r>
          </a:p>
          <a:p>
            <a:r>
              <a:rPr lang="en-US" sz="2400" dirty="0"/>
              <a:t>It is mostly used in loop counters to ensure that the loop iterates as many times as there are elements in the array. </a:t>
            </a:r>
          </a:p>
          <a:p>
            <a:r>
              <a:rPr lang="en-US" sz="2400" dirty="0"/>
              <a:t>By  using an associative array, the </a:t>
            </a:r>
            <a:r>
              <a:rPr lang="en-US" sz="2400" dirty="0" err="1"/>
              <a:t>array_keys</a:t>
            </a:r>
            <a:r>
              <a:rPr lang="en-US" sz="2400" dirty="0"/>
              <a:t>() and </a:t>
            </a:r>
            <a:r>
              <a:rPr lang="en-US" sz="2400" dirty="0" err="1"/>
              <a:t>array_values</a:t>
            </a:r>
            <a:r>
              <a:rPr lang="en-US" sz="2400" dirty="0"/>
              <a:t>()functions come in handy, to get a list of all the keys and values within the array. </a:t>
            </a:r>
          </a:p>
        </p:txBody>
      </p:sp>
    </p:spTree>
    <p:extLst>
      <p:ext uri="{BB962C8B-B14F-4D97-AF65-F5344CB8AC3E}">
        <p14:creationId xmlns:p14="http://schemas.microsoft.com/office/powerpoint/2010/main" val="32604939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Looping the Loop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14400"/>
            <a:ext cx="8229600" cy="5715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 dirty="0"/>
              <a:t>There is a simpler way of extracting all the elements of an array by using </a:t>
            </a:r>
            <a:r>
              <a:rPr lang="en-US" sz="1800" dirty="0" err="1"/>
              <a:t>foreach</a:t>
            </a:r>
            <a:r>
              <a:rPr lang="en-US" sz="1800" dirty="0"/>
              <a:t>() loop. 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A </a:t>
            </a:r>
            <a:r>
              <a:rPr lang="en-US" sz="1800" dirty="0" err="1"/>
              <a:t>foreach</a:t>
            </a:r>
            <a:r>
              <a:rPr lang="en-US" sz="1800" dirty="0"/>
              <a:t>() loop runs once for each element of the array passed to it as argument, moving forward through the array on each iteration.  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Unlike a for() loop, it doesn't need a counter or a call to </a:t>
            </a:r>
            <a:r>
              <a:rPr lang="en-US" sz="1800" dirty="0" err="1"/>
              <a:t>sizeof</a:t>
            </a:r>
            <a:r>
              <a:rPr lang="en-US" sz="1800" dirty="0"/>
              <a:t>(), because it keeps track of its position in the array automatically.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On each run, the statements within the curly braces are executed, and the currently-selected array element is made available through a temporary loop variable.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/>
              <a:t>	Example;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rgbClr val="0000BB"/>
                </a:solidFill>
              </a:rPr>
              <a:t> &lt;?php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rgbClr val="0000BB"/>
                </a:solidFill>
              </a:rPr>
              <a:t>    // define array </a:t>
            </a:r>
            <a:br>
              <a:rPr lang="en-US" sz="1800" dirty="0">
                <a:solidFill>
                  <a:srgbClr val="0000BB"/>
                </a:solidFill>
              </a:rPr>
            </a:br>
            <a:endParaRPr lang="en-US" sz="1800" dirty="0">
              <a:solidFill>
                <a:srgbClr val="0000BB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rgbClr val="0000BB"/>
                </a:solidFill>
              </a:rPr>
              <a:t>    $artists = array('Metallica', 'Evanescence', '</a:t>
            </a:r>
            <a:r>
              <a:rPr lang="en-US" sz="1800" dirty="0" err="1">
                <a:solidFill>
                  <a:srgbClr val="0000BB"/>
                </a:solidFill>
              </a:rPr>
              <a:t>Linkin</a:t>
            </a:r>
            <a:r>
              <a:rPr lang="en-US" sz="1800" dirty="0">
                <a:solidFill>
                  <a:srgbClr val="0000BB"/>
                </a:solidFill>
              </a:rPr>
              <a:t> Park', 'Guns n Roses');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rgbClr val="0000BB"/>
                </a:solidFill>
              </a:rPr>
              <a:t>    // loop over it and print array elements </a:t>
            </a:r>
            <a:br>
              <a:rPr lang="en-US" sz="1800" dirty="0">
                <a:solidFill>
                  <a:srgbClr val="0000BB"/>
                </a:solidFill>
              </a:rPr>
            </a:br>
            <a:endParaRPr lang="en-US" sz="1800" dirty="0">
              <a:solidFill>
                <a:srgbClr val="0000BB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rgbClr val="0000BB"/>
                </a:solidFill>
              </a:rPr>
              <a:t>    </a:t>
            </a:r>
            <a:r>
              <a:rPr lang="en-US" sz="1800" dirty="0" err="1">
                <a:solidFill>
                  <a:srgbClr val="0000BB"/>
                </a:solidFill>
              </a:rPr>
              <a:t>foreach</a:t>
            </a:r>
            <a:r>
              <a:rPr lang="en-US" sz="1800" dirty="0">
                <a:solidFill>
                  <a:srgbClr val="0000BB"/>
                </a:solidFill>
              </a:rPr>
              <a:t> ($artists as $artist)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rgbClr val="0000BB"/>
                </a:solidFill>
              </a:rPr>
              <a:t>        echo '&lt;li&gt;'.$artist;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rgbClr val="0000BB"/>
                </a:solidFill>
              </a:rPr>
              <a:t>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rgbClr val="0000BB"/>
                </a:solidFill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9402529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Looping the Loop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// Output</a:t>
            </a:r>
            <a:endParaRPr lang="en-US" sz="1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80000"/>
              </a:lnSpc>
            </a:pPr>
            <a:r>
              <a:rPr lang="en-US" sz="1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Metallica </a:t>
            </a:r>
          </a:p>
          <a:p>
            <a:pPr>
              <a:lnSpc>
                <a:spcPct val="80000"/>
              </a:lnSpc>
            </a:pPr>
            <a:r>
              <a:rPr lang="en-US" sz="1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Evanescence </a:t>
            </a:r>
          </a:p>
          <a:p>
            <a:pPr>
              <a:lnSpc>
                <a:spcPct val="80000"/>
              </a:lnSpc>
            </a:pPr>
            <a:r>
              <a:rPr lang="en-US" sz="18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Linkin</a:t>
            </a:r>
            <a:r>
              <a:rPr lang="en-US" sz="1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Park </a:t>
            </a:r>
          </a:p>
          <a:p>
            <a:pPr>
              <a:lnSpc>
                <a:spcPct val="80000"/>
              </a:lnSpc>
            </a:pPr>
            <a:r>
              <a:rPr lang="en-US" sz="1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Guns n Roses</a:t>
            </a:r>
            <a:endParaRPr lang="en-US" sz="1800" dirty="0"/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Each time the loop executes, it places the currently-selected array element in the temporary variable $</a:t>
            </a:r>
            <a:r>
              <a:rPr lang="en-US" sz="2000" dirty="0" smtClean="0"/>
              <a:t>artist. 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This variable can then be used by the statements inside the loop block</a:t>
            </a:r>
          </a:p>
          <a:p>
            <a:pPr>
              <a:lnSpc>
                <a:spcPct val="80000"/>
              </a:lnSpc>
            </a:pPr>
            <a:r>
              <a:rPr lang="en-US" sz="2000" dirty="0" err="1"/>
              <a:t>foreach</a:t>
            </a:r>
            <a:r>
              <a:rPr lang="en-US" sz="2000" dirty="0"/>
              <a:t>() loop doesn't need a counter to keep track of where it is in the array 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Much easier to read than a standard for() loop</a:t>
            </a:r>
            <a:r>
              <a:rPr lang="en-US" sz="2800" dirty="0"/>
              <a:t>. </a:t>
            </a:r>
            <a:endParaRPr lang="en-US" sz="1800" dirty="0"/>
          </a:p>
          <a:p>
            <a:pPr>
              <a:lnSpc>
                <a:spcPct val="8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452331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 And Loops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Arrays and loops also come in handy when processing forms in PHP</a:t>
            </a:r>
          </a:p>
          <a:p>
            <a:r>
              <a:rPr lang="en-US"/>
              <a:t>For example, if want to have a group of related checkboxes or a multi-select list, just use an array to capture all the selected form values in a single variable, to simplify processing  </a:t>
            </a:r>
          </a:p>
          <a:p>
            <a:pPr>
              <a:buFontTx/>
              <a:buNone/>
            </a:pPr>
            <a:r>
              <a:rPr lang="en-US"/>
              <a:t>	Example;</a:t>
            </a:r>
          </a:p>
          <a:p>
            <a:pPr>
              <a:buFontTx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893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And Loops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82216"/>
            <a:ext cx="8229600" cy="5791200"/>
          </a:xfrm>
        </p:spPr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r>
              <a:rPr lang="en-US" sz="1300" dirty="0">
                <a:solidFill>
                  <a:srgbClr val="0000BB"/>
                </a:solidFill>
              </a:rPr>
              <a:t>&lt;html&gt;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300" dirty="0">
                <a:solidFill>
                  <a:srgbClr val="0000BB"/>
                </a:solidFill>
              </a:rPr>
              <a:t>&lt;?php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300" dirty="0">
                <a:solidFill>
                  <a:srgbClr val="0000BB"/>
                </a:solidFill>
              </a:rPr>
              <a:t>if (!</a:t>
            </a:r>
            <a:r>
              <a:rPr lang="en-US" sz="1300" dirty="0" err="1">
                <a:solidFill>
                  <a:srgbClr val="0000BB"/>
                </a:solidFill>
              </a:rPr>
              <a:t>isset</a:t>
            </a:r>
            <a:r>
              <a:rPr lang="en-US" sz="1300" dirty="0">
                <a:solidFill>
                  <a:srgbClr val="0000BB"/>
                </a:solidFill>
              </a:rPr>
              <a:t>($_POST['submit']))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300" dirty="0">
                <a:solidFill>
                  <a:srgbClr val="0000BB"/>
                </a:solidFill>
              </a:rPr>
              <a:t>?&gt;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300" dirty="0">
                <a:solidFill>
                  <a:srgbClr val="0000BB"/>
                </a:solidFill>
              </a:rPr>
              <a:t>    &lt;form action="&lt;?php echo $_SERVER['PHP_SELF']; ?&gt;" method="POST"&gt;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300" dirty="0">
                <a:solidFill>
                  <a:srgbClr val="0000BB"/>
                </a:solidFill>
              </a:rPr>
              <a:t>        &lt;input type="checkbox" name="artist[]" value="Bon Jovi"&gt;Bon Jovi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300" dirty="0">
                <a:solidFill>
                  <a:srgbClr val="0000BB"/>
                </a:solidFill>
              </a:rPr>
              <a:t>        &lt;input type="checkbox" name="artist[]" value="</a:t>
            </a:r>
            <a:r>
              <a:rPr lang="en-US" sz="1300" dirty="0" err="1">
                <a:solidFill>
                  <a:srgbClr val="0000BB"/>
                </a:solidFill>
              </a:rPr>
              <a:t>N'Sync</a:t>
            </a:r>
            <a:r>
              <a:rPr lang="en-US" sz="1300" dirty="0">
                <a:solidFill>
                  <a:srgbClr val="0000BB"/>
                </a:solidFill>
              </a:rPr>
              <a:t>"&gt;</a:t>
            </a:r>
            <a:r>
              <a:rPr lang="en-US" sz="1300" dirty="0" err="1">
                <a:solidFill>
                  <a:srgbClr val="0000BB"/>
                </a:solidFill>
              </a:rPr>
              <a:t>N'Sync</a:t>
            </a:r>
            <a:endParaRPr lang="en-US" sz="1300" dirty="0">
              <a:solidFill>
                <a:srgbClr val="0000BB"/>
              </a:solidFill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1300" dirty="0">
                <a:solidFill>
                  <a:srgbClr val="0000BB"/>
                </a:solidFill>
              </a:rPr>
              <a:t>        &lt;input type="checkbox" name="artist[]" value="</a:t>
            </a:r>
            <a:r>
              <a:rPr lang="en-US" sz="1300" dirty="0" err="1">
                <a:solidFill>
                  <a:srgbClr val="0000BB"/>
                </a:solidFill>
              </a:rPr>
              <a:t>Boyzone</a:t>
            </a:r>
            <a:r>
              <a:rPr lang="en-US" sz="1300" dirty="0">
                <a:solidFill>
                  <a:srgbClr val="0000BB"/>
                </a:solidFill>
              </a:rPr>
              <a:t>"&gt;</a:t>
            </a:r>
            <a:r>
              <a:rPr lang="en-US" sz="1300" dirty="0" err="1">
                <a:solidFill>
                  <a:srgbClr val="0000BB"/>
                </a:solidFill>
              </a:rPr>
              <a:t>Boyzone</a:t>
            </a:r>
            <a:endParaRPr lang="en-US" sz="1300" dirty="0">
              <a:solidFill>
                <a:srgbClr val="0000BB"/>
              </a:solidFill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1300" dirty="0">
                <a:solidFill>
                  <a:srgbClr val="0000BB"/>
                </a:solidFill>
              </a:rPr>
              <a:t>        &lt;input type="submit" name="submit" value="Select"&gt;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300" dirty="0">
                <a:solidFill>
                  <a:srgbClr val="0000BB"/>
                </a:solidFill>
              </a:rPr>
              <a:t>    &lt;/form&gt; </a:t>
            </a:r>
            <a:br>
              <a:rPr lang="en-US" sz="1300" dirty="0">
                <a:solidFill>
                  <a:srgbClr val="0000BB"/>
                </a:solidFill>
              </a:rPr>
            </a:br>
            <a:endParaRPr lang="en-US" sz="1300" dirty="0">
              <a:solidFill>
                <a:srgbClr val="0000BB"/>
              </a:solidFill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1300" dirty="0">
                <a:solidFill>
                  <a:srgbClr val="0000BB"/>
                </a:solidFill>
              </a:rPr>
              <a:t>&lt;?php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300" dirty="0">
                <a:solidFill>
                  <a:srgbClr val="0000BB"/>
                </a:solidFill>
              </a:rPr>
              <a:t>} else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300" dirty="0">
                <a:solidFill>
                  <a:srgbClr val="0000BB"/>
                </a:solidFill>
              </a:rPr>
              <a:t>    // or display the selected artists </a:t>
            </a:r>
            <a:br>
              <a:rPr lang="en-US" sz="1300" dirty="0">
                <a:solidFill>
                  <a:srgbClr val="0000BB"/>
                </a:solidFill>
              </a:rPr>
            </a:br>
            <a:r>
              <a:rPr lang="en-US" sz="1300" dirty="0">
                <a:solidFill>
                  <a:srgbClr val="0000BB"/>
                </a:solidFill>
              </a:rPr>
              <a:t>    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300" dirty="0">
                <a:solidFill>
                  <a:srgbClr val="0000BB"/>
                </a:solidFill>
              </a:rPr>
              <a:t>    // use a </a:t>
            </a:r>
            <a:r>
              <a:rPr lang="en-US" sz="1300" dirty="0" err="1">
                <a:solidFill>
                  <a:srgbClr val="0000BB"/>
                </a:solidFill>
              </a:rPr>
              <a:t>foreach</a:t>
            </a:r>
            <a:r>
              <a:rPr lang="en-US" sz="1300" dirty="0">
                <a:solidFill>
                  <a:srgbClr val="0000BB"/>
                </a:solidFill>
              </a:rPr>
              <a:t> loop to read and display array elements </a:t>
            </a:r>
            <a:br>
              <a:rPr lang="en-US" sz="1300" dirty="0">
                <a:solidFill>
                  <a:srgbClr val="0000BB"/>
                </a:solidFill>
              </a:rPr>
            </a:br>
            <a:r>
              <a:rPr lang="en-US" sz="1300" dirty="0">
                <a:solidFill>
                  <a:srgbClr val="0000BB"/>
                </a:solidFill>
              </a:rPr>
              <a:t>    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300" dirty="0">
                <a:solidFill>
                  <a:srgbClr val="0000BB"/>
                </a:solidFill>
              </a:rPr>
              <a:t>    if (</a:t>
            </a:r>
            <a:r>
              <a:rPr lang="en-US" sz="1300" dirty="0" err="1">
                <a:solidFill>
                  <a:srgbClr val="0000BB"/>
                </a:solidFill>
              </a:rPr>
              <a:t>is_array</a:t>
            </a:r>
            <a:r>
              <a:rPr lang="en-US" sz="1300" dirty="0">
                <a:solidFill>
                  <a:srgbClr val="0000BB"/>
                </a:solidFill>
              </a:rPr>
              <a:t>($_POST['artist']))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300" dirty="0">
                <a:solidFill>
                  <a:srgbClr val="0000BB"/>
                </a:solidFill>
              </a:rPr>
              <a:t>        echo 'You selected: &lt;</a:t>
            </a:r>
            <a:r>
              <a:rPr lang="en-US" sz="1300" dirty="0" err="1">
                <a:solidFill>
                  <a:srgbClr val="0000BB"/>
                </a:solidFill>
              </a:rPr>
              <a:t>br</a:t>
            </a:r>
            <a:r>
              <a:rPr lang="en-US" sz="1300" dirty="0">
                <a:solidFill>
                  <a:srgbClr val="0000BB"/>
                </a:solidFill>
              </a:rPr>
              <a:t> /&gt;';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300" dirty="0">
                <a:solidFill>
                  <a:srgbClr val="0000BB"/>
                </a:solidFill>
              </a:rPr>
              <a:t>        </a:t>
            </a:r>
            <a:r>
              <a:rPr lang="en-US" sz="1300" dirty="0" err="1">
                <a:solidFill>
                  <a:srgbClr val="0000BB"/>
                </a:solidFill>
              </a:rPr>
              <a:t>foreach</a:t>
            </a:r>
            <a:r>
              <a:rPr lang="en-US" sz="1300" dirty="0">
                <a:solidFill>
                  <a:srgbClr val="0000BB"/>
                </a:solidFill>
              </a:rPr>
              <a:t> ($_POST['artist'] as $artist)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300" dirty="0">
                <a:solidFill>
                  <a:srgbClr val="0000BB"/>
                </a:solidFill>
              </a:rPr>
              <a:t>            echo "&lt;</a:t>
            </a:r>
            <a:r>
              <a:rPr lang="en-US" sz="1300" dirty="0" err="1">
                <a:solidFill>
                  <a:srgbClr val="0000BB"/>
                </a:solidFill>
              </a:rPr>
              <a:t>i</a:t>
            </a:r>
            <a:r>
              <a:rPr lang="en-US" sz="1300" dirty="0">
                <a:solidFill>
                  <a:srgbClr val="0000BB"/>
                </a:solidFill>
              </a:rPr>
              <a:t>&gt;$artist&lt;/</a:t>
            </a:r>
            <a:r>
              <a:rPr lang="en-US" sz="1300" dirty="0" err="1">
                <a:solidFill>
                  <a:srgbClr val="0000BB"/>
                </a:solidFill>
              </a:rPr>
              <a:t>i</a:t>
            </a:r>
            <a:r>
              <a:rPr lang="en-US" sz="1300" dirty="0">
                <a:solidFill>
                  <a:srgbClr val="0000BB"/>
                </a:solidFill>
              </a:rPr>
              <a:t>&gt;&lt;</a:t>
            </a:r>
            <a:r>
              <a:rPr lang="en-US" sz="1300" dirty="0" err="1">
                <a:solidFill>
                  <a:srgbClr val="0000BB"/>
                </a:solidFill>
              </a:rPr>
              <a:t>br</a:t>
            </a:r>
            <a:r>
              <a:rPr lang="en-US" sz="1300" dirty="0">
                <a:solidFill>
                  <a:srgbClr val="0000BB"/>
                </a:solidFill>
              </a:rPr>
              <a:t> /&gt;";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300" dirty="0">
                <a:solidFill>
                  <a:srgbClr val="0000BB"/>
                </a:solidFill>
              </a:rPr>
              <a:t>        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300" dirty="0">
                <a:solidFill>
                  <a:srgbClr val="0000BB"/>
                </a:solidFill>
              </a:rPr>
              <a:t>    } else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300" dirty="0">
                <a:solidFill>
                  <a:srgbClr val="0000BB"/>
                </a:solidFill>
              </a:rPr>
              <a:t>        echo 'Nothing selected';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300" dirty="0">
                <a:solidFill>
                  <a:srgbClr val="0000BB"/>
                </a:solidFill>
              </a:rPr>
              <a:t>    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300" dirty="0">
                <a:solidFill>
                  <a:srgbClr val="0000BB"/>
                </a:solidFill>
              </a:rPr>
              <a:t>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300" dirty="0">
                <a:solidFill>
                  <a:srgbClr val="0000BB"/>
                </a:solidFill>
              </a:rPr>
              <a:t>?&gt;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300" dirty="0">
                <a:solidFill>
                  <a:srgbClr val="0000BB"/>
                </a:solidFill>
              </a:rPr>
              <a:t>&lt;/html&gt;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7241300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9" name="Rectangle 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000" dirty="0" smtClean="0"/>
              <a:t>Multidimensional </a:t>
            </a:r>
            <a:r>
              <a:rPr lang="en-US" sz="4000" dirty="0"/>
              <a:t>Array</a:t>
            </a:r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381000" y="1598613"/>
            <a:ext cx="82296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&lt;?php</a:t>
            </a:r>
          </a:p>
          <a:p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$products = array(</a:t>
            </a:r>
          </a:p>
          <a:p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array('TIR', 'Tires', 100),</a:t>
            </a:r>
          </a:p>
          <a:p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array('OIL', 'Oil', 10),</a:t>
            </a:r>
          </a:p>
          <a:p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array('SPK', 'Spark Plugs', 4)</a:t>
            </a:r>
          </a:p>
          <a:p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);</a:t>
            </a:r>
          </a:p>
          <a:p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for ($row = 0; $row &lt; 3; $row++) {</a:t>
            </a:r>
          </a:p>
          <a:p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for ($column = 0; $column &lt; 3; $column++) {</a:t>
            </a:r>
          </a:p>
          <a:p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   echo '| ' . $products[$row][$column];</a:t>
            </a:r>
          </a:p>
          <a:p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}</a:t>
            </a:r>
          </a:p>
          <a:p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echo ' |&lt;</a:t>
            </a:r>
            <a:r>
              <a:rPr lang="en-US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br</a:t>
            </a: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/&gt;';</a:t>
            </a:r>
          </a:p>
          <a:p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}</a:t>
            </a:r>
          </a:p>
          <a:p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1739625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z="4000" b="1" dirty="0" smtClean="0">
                <a:solidFill>
                  <a:schemeClr val="tx1"/>
                </a:solidFill>
              </a:rPr>
              <a:t>each() and list()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304800" y="1409045"/>
            <a:ext cx="8839200" cy="1415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3200" b="1" dirty="0"/>
              <a:t>each() function</a:t>
            </a:r>
          </a:p>
          <a:p>
            <a:r>
              <a:rPr lang="en-US" dirty="0"/>
              <a:t>Returns the current key and value pair from the array </a:t>
            </a:r>
            <a:r>
              <a:rPr lang="en-US" dirty="0" smtClean="0"/>
              <a:t>and </a:t>
            </a:r>
            <a:r>
              <a:rPr lang="en-US" dirty="0"/>
              <a:t>advances the array</a:t>
            </a:r>
          </a:p>
          <a:p>
            <a:r>
              <a:rPr lang="en-US" dirty="0"/>
              <a:t> cursor. This pair is returned in a </a:t>
            </a:r>
            <a:r>
              <a:rPr lang="en-US" dirty="0" smtClean="0"/>
              <a:t>two</a:t>
            </a:r>
            <a:r>
              <a:rPr lang="en-US" dirty="0" smtClean="0"/>
              <a:t>-</a:t>
            </a:r>
            <a:r>
              <a:rPr lang="en-US" dirty="0"/>
              <a:t>element array, with the </a:t>
            </a:r>
            <a:r>
              <a:rPr lang="en-US" dirty="0" smtClean="0"/>
              <a:t>key </a:t>
            </a:r>
            <a:r>
              <a:rPr lang="en-US" dirty="0"/>
              <a:t>and </a:t>
            </a:r>
            <a:r>
              <a:rPr lang="en-US" dirty="0" smtClean="0"/>
              <a:t>value of </a:t>
            </a:r>
            <a:r>
              <a:rPr lang="en-US" dirty="0"/>
              <a:t>the array </a:t>
            </a:r>
            <a:r>
              <a:rPr lang="en-US" dirty="0" smtClean="0"/>
              <a:t>element.</a:t>
            </a:r>
            <a:endParaRPr lang="en-US" dirty="0"/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457200" y="2916983"/>
            <a:ext cx="8077200" cy="342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rgbClr val="0000BB"/>
                </a:solidFill>
                <a:latin typeface="Arial Unicode MS" charset="0"/>
              </a:rPr>
              <a:t>&lt;?php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BB"/>
                </a:solidFill>
                <a:latin typeface="Arial Unicode MS" charset="0"/>
              </a:rPr>
              <a:t>    $fruit = array(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BB"/>
                </a:solidFill>
                <a:latin typeface="Arial Unicode MS" charset="0"/>
              </a:rPr>
              <a:t>        'a' =&gt; 'apple',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BB"/>
                </a:solidFill>
                <a:latin typeface="Arial Unicode MS" charset="0"/>
              </a:rPr>
              <a:t>        'b' =&gt; 'banana',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BB"/>
                </a:solidFill>
                <a:latin typeface="Arial Unicode MS" charset="0"/>
              </a:rPr>
              <a:t>        'c' =&gt; 'cranberry'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BB"/>
                </a:solidFill>
                <a:latin typeface="Arial Unicode MS" charset="0"/>
              </a:rPr>
              <a:t>    );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BB"/>
                </a:solidFill>
                <a:latin typeface="Arial Unicode MS" charset="0"/>
              </a:rPr>
              <a:t>    while (list($key, $</a:t>
            </a:r>
            <a:r>
              <a:rPr lang="en-US" dirty="0" err="1">
                <a:solidFill>
                  <a:srgbClr val="0000BB"/>
                </a:solidFill>
                <a:latin typeface="Arial Unicode MS" charset="0"/>
              </a:rPr>
              <a:t>val</a:t>
            </a:r>
            <a:r>
              <a:rPr lang="en-US" dirty="0">
                <a:solidFill>
                  <a:srgbClr val="0000BB"/>
                </a:solidFill>
                <a:latin typeface="Arial Unicode MS" charset="0"/>
              </a:rPr>
              <a:t>) = each($fruit)) {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BB"/>
                </a:solidFill>
                <a:latin typeface="Arial Unicode MS" charset="0"/>
              </a:rPr>
              <a:t>        echo "$key =&gt; $</a:t>
            </a:r>
            <a:r>
              <a:rPr lang="en-US" dirty="0" err="1">
                <a:solidFill>
                  <a:srgbClr val="0000BB"/>
                </a:solidFill>
                <a:latin typeface="Arial Unicode MS" charset="0"/>
              </a:rPr>
              <a:t>val</a:t>
            </a:r>
            <a:r>
              <a:rPr lang="en-US" dirty="0">
                <a:solidFill>
                  <a:srgbClr val="0000BB"/>
                </a:solidFill>
                <a:latin typeface="Arial Unicode MS" charset="0"/>
              </a:rPr>
              <a:t> &lt;</a:t>
            </a:r>
            <a:r>
              <a:rPr lang="en-US" dirty="0" err="1">
                <a:solidFill>
                  <a:srgbClr val="0000BB"/>
                </a:solidFill>
                <a:latin typeface="Arial Unicode MS" charset="0"/>
              </a:rPr>
              <a:t>br</a:t>
            </a:r>
            <a:r>
              <a:rPr lang="en-US" dirty="0">
                <a:solidFill>
                  <a:srgbClr val="0000BB"/>
                </a:solidFill>
                <a:latin typeface="Arial Unicode MS" charset="0"/>
              </a:rPr>
              <a:t> /&gt;";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BB"/>
                </a:solidFill>
                <a:latin typeface="Arial Unicode MS" charset="0"/>
              </a:rPr>
              <a:t>    }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BB"/>
                </a:solidFill>
                <a:latin typeface="Arial Unicode MS" charset="0"/>
              </a:rPr>
              <a:t>?&gt;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 eaLnBrk="0" hangingPunct="0">
              <a:lnSpc>
                <a:spcPct val="80000"/>
              </a:lnSpc>
            </a:pPr>
            <a:r>
              <a:rPr lang="en-US" dirty="0"/>
              <a:t>The above example will output:</a:t>
            </a:r>
          </a:p>
          <a:p>
            <a:pPr eaLnBrk="0" hangingPunct="0">
              <a:lnSpc>
                <a:spcPct val="80000"/>
              </a:lnSpc>
            </a:pPr>
            <a:r>
              <a:rPr lang="en-US" dirty="0" smtClean="0">
                <a:latin typeface="Arial Unicode MS" charset="0"/>
              </a:rPr>
              <a:t>a </a:t>
            </a:r>
            <a:r>
              <a:rPr lang="en-US" dirty="0">
                <a:latin typeface="Arial Unicode MS" charset="0"/>
              </a:rPr>
              <a:t>=&gt; apple</a:t>
            </a:r>
            <a:br>
              <a:rPr lang="en-US" dirty="0">
                <a:latin typeface="Arial Unicode MS" charset="0"/>
              </a:rPr>
            </a:br>
            <a:r>
              <a:rPr lang="en-US" dirty="0">
                <a:latin typeface="Arial Unicode MS" charset="0"/>
              </a:rPr>
              <a:t>b =&gt; banana</a:t>
            </a:r>
            <a:br>
              <a:rPr lang="en-US" dirty="0">
                <a:latin typeface="Arial Unicode MS" charset="0"/>
              </a:rPr>
            </a:br>
            <a:r>
              <a:rPr lang="en-US" dirty="0">
                <a:latin typeface="Arial Unicode MS" charset="0"/>
              </a:rPr>
              <a:t>c =&gt; cranberry</a:t>
            </a:r>
            <a:endParaRPr lang="en-US" dirty="0"/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228600" y="565150"/>
            <a:ext cx="1371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/>
            </a:r>
            <a:br>
              <a:rPr lang="en-US" sz="2400">
                <a:solidFill>
                  <a:schemeClr val="tx2"/>
                </a:solidFill>
              </a:rPr>
            </a:b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3730014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dirty="0" smtClean="0">
                <a:ln>
                  <a:noFill/>
                </a:ln>
                <a:effectLst/>
                <a:ea typeface="MS PGothic" pitchFamily="34" charset="-128"/>
              </a:rPr>
              <a:t>Introduction</a:t>
            </a:r>
            <a:endParaRPr lang="bg-BG" dirty="0" smtClean="0">
              <a:ln>
                <a:noFill/>
              </a:ln>
              <a:effectLst/>
              <a:ea typeface="MS PGothic" pitchFamily="34" charset="-128"/>
            </a:endParaRPr>
          </a:p>
        </p:txBody>
      </p:sp>
      <p:sp>
        <p:nvSpPr>
          <p:cNvPr id="1054723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lnSpc>
                <a:spcPct val="90000"/>
              </a:lnSpc>
              <a:buClr>
                <a:srgbClr val="B5DBE5"/>
              </a:buClr>
              <a:buFont typeface="Wingdings 2" pitchFamily="18" charset="2"/>
              <a:buAutoNum type="romanUcPeriod"/>
            </a:pPr>
            <a:r>
              <a:rPr lang="en-US" sz="22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8 data types:</a:t>
            </a:r>
          </a:p>
          <a:p>
            <a:pPr marL="971550" lvl="1" indent="-571500" eaLnBrk="1" hangingPunct="1">
              <a:lnSpc>
                <a:spcPct val="90000"/>
              </a:lnSpc>
              <a:buClr>
                <a:srgbClr val="B5DBE5"/>
              </a:buClr>
              <a:buFont typeface="Wingdings 2" pitchFamily="18" charset="2"/>
              <a:buAutoNum type="romanUcPeriod"/>
            </a:pPr>
            <a:r>
              <a:rPr lang="en-US" sz="22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Scalar</a:t>
            </a:r>
          </a:p>
          <a:p>
            <a:pPr marL="1371600" lvl="2" indent="-571500" eaLnBrk="1" hangingPunct="1">
              <a:lnSpc>
                <a:spcPct val="90000"/>
              </a:lnSpc>
              <a:buClr>
                <a:srgbClr val="B5DBE5"/>
              </a:buClr>
              <a:buFont typeface="Wingdings 2" pitchFamily="18" charset="2"/>
              <a:buAutoNum type="romanUcPeriod"/>
            </a:pPr>
            <a:r>
              <a:rPr lang="en-US" sz="22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String	: </a:t>
            </a:r>
            <a:r>
              <a:rPr lang="en-US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“the php class…”, “123456”, ‘a’</a:t>
            </a:r>
          </a:p>
          <a:p>
            <a:pPr marL="1371600" lvl="2" indent="-571500" eaLnBrk="1" hangingPunct="1">
              <a:lnSpc>
                <a:spcPct val="90000"/>
              </a:lnSpc>
              <a:buClr>
                <a:srgbClr val="B5DBE5"/>
              </a:buClr>
              <a:buFont typeface="Wingdings 2" pitchFamily="18" charset="2"/>
              <a:buAutoNum type="romanUcPeriod"/>
            </a:pPr>
            <a:r>
              <a:rPr lang="en-US" sz="22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Integer	: </a:t>
            </a:r>
            <a:r>
              <a:rPr lang="en-US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123, -10, 98244</a:t>
            </a:r>
          </a:p>
          <a:p>
            <a:pPr marL="1371600" lvl="2" indent="-571500" eaLnBrk="1" hangingPunct="1">
              <a:lnSpc>
                <a:spcPct val="90000"/>
              </a:lnSpc>
              <a:buClr>
                <a:srgbClr val="B5DBE5"/>
              </a:buClr>
              <a:buFont typeface="Wingdings 2" pitchFamily="18" charset="2"/>
              <a:buAutoNum type="romanUcPeriod"/>
            </a:pPr>
            <a:r>
              <a:rPr lang="en-US" sz="22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Float	: </a:t>
            </a:r>
            <a:r>
              <a:rPr lang="en-US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18.81, -192.34, 3.1412926323</a:t>
            </a:r>
          </a:p>
          <a:p>
            <a:pPr marL="1371600" lvl="2" indent="-571500" eaLnBrk="1" hangingPunct="1">
              <a:lnSpc>
                <a:spcPct val="90000"/>
              </a:lnSpc>
              <a:buClr>
                <a:srgbClr val="B5DBE5"/>
              </a:buClr>
              <a:buFont typeface="Wingdings 2" pitchFamily="18" charset="2"/>
              <a:buAutoNum type="romanUcPeriod"/>
            </a:pPr>
            <a:r>
              <a:rPr lang="en-US" sz="22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Boolean	: </a:t>
            </a:r>
            <a:r>
              <a:rPr lang="en-US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true, false</a:t>
            </a:r>
          </a:p>
          <a:p>
            <a:pPr marL="971550" lvl="1" indent="-571500" eaLnBrk="1" hangingPunct="1">
              <a:lnSpc>
                <a:spcPct val="90000"/>
              </a:lnSpc>
              <a:buClr>
                <a:srgbClr val="B5DBE5"/>
              </a:buClr>
              <a:buFont typeface="Wingdings 2" pitchFamily="18" charset="2"/>
              <a:buAutoNum type="romanUcPeriod"/>
            </a:pPr>
            <a:r>
              <a:rPr lang="en-US" sz="22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Compound</a:t>
            </a:r>
          </a:p>
          <a:p>
            <a:pPr marL="1371600" lvl="2" indent="-571500" eaLnBrk="1" hangingPunct="1">
              <a:lnSpc>
                <a:spcPct val="90000"/>
              </a:lnSpc>
              <a:buClr>
                <a:srgbClr val="B5DBE5"/>
              </a:buClr>
              <a:buFont typeface="Wingdings 2" pitchFamily="18" charset="2"/>
              <a:buAutoNum type="romanUcPeriod"/>
            </a:pPr>
            <a:r>
              <a:rPr lang="en-US" sz="22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Array	: </a:t>
            </a:r>
            <a:r>
              <a:rPr lang="en-US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[1, 2, 3], [“John”, “Tom”, “Jerry”]</a:t>
            </a:r>
          </a:p>
          <a:p>
            <a:pPr marL="1371600" lvl="2" indent="-571500" eaLnBrk="1" hangingPunct="1">
              <a:lnSpc>
                <a:spcPct val="90000"/>
              </a:lnSpc>
              <a:buClr>
                <a:srgbClr val="B5DBE5"/>
              </a:buClr>
              <a:buFont typeface="Wingdings 2" pitchFamily="18" charset="2"/>
              <a:buAutoNum type="romanUcPeriod"/>
            </a:pPr>
            <a:r>
              <a:rPr lang="en-US" sz="22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Object	: OOP</a:t>
            </a:r>
          </a:p>
          <a:p>
            <a:pPr marL="971550" lvl="1" indent="-571500" eaLnBrk="1" hangingPunct="1">
              <a:lnSpc>
                <a:spcPct val="90000"/>
              </a:lnSpc>
              <a:buClr>
                <a:srgbClr val="B5DBE5"/>
              </a:buClr>
              <a:buFont typeface="Wingdings 2" pitchFamily="18" charset="2"/>
              <a:buAutoNum type="romanUcPeriod"/>
            </a:pPr>
            <a:r>
              <a:rPr lang="en-US" sz="22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Special</a:t>
            </a:r>
          </a:p>
          <a:p>
            <a:pPr marL="1371600" lvl="2" indent="-571500" eaLnBrk="1" hangingPunct="1">
              <a:lnSpc>
                <a:spcPct val="90000"/>
              </a:lnSpc>
              <a:buClr>
                <a:srgbClr val="B5DBE5"/>
              </a:buClr>
              <a:buFont typeface="Wingdings 2" pitchFamily="18" charset="2"/>
              <a:buAutoNum type="romanUcPeriod"/>
            </a:pPr>
            <a:r>
              <a:rPr lang="en-US" sz="22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Resource	: Handle (file, mysql connection)</a:t>
            </a:r>
          </a:p>
          <a:p>
            <a:pPr marL="1371600" lvl="2" indent="-571500" eaLnBrk="1" hangingPunct="1">
              <a:lnSpc>
                <a:spcPct val="90000"/>
              </a:lnSpc>
              <a:buClr>
                <a:srgbClr val="B5DBE5"/>
              </a:buClr>
              <a:buFont typeface="Wingdings 2" pitchFamily="18" charset="2"/>
              <a:buAutoNum type="romanUcPeriod"/>
            </a:pPr>
            <a:r>
              <a:rPr lang="en-US" sz="22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Null	: Something that not nothing (empty value)</a:t>
            </a:r>
            <a:endParaRPr lang="en-US" sz="2200" dirty="0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919163" lvl="1" indent="-571500" eaLnBrk="1" hangingPunct="1">
              <a:lnSpc>
                <a:spcPct val="90000"/>
              </a:lnSpc>
              <a:buFont typeface="Wingdings 2" pitchFamily="18" charset="2"/>
              <a:buNone/>
              <a:tabLst>
                <a:tab pos="282575" algn="l"/>
              </a:tabLst>
            </a:pPr>
            <a:endParaRPr lang="en-US" sz="2200" dirty="0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514F7-C31D-46AF-8022-01AB14B75DFE}" type="slidenum">
              <a:rPr lang="es-ES" smtClean="0"/>
              <a:pPr>
                <a:defRPr/>
              </a:pPr>
              <a:t>3</a:t>
            </a:fld>
            <a:endParaRPr lang="es-ES" dirty="0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457200" y="1628800"/>
            <a:ext cx="6509677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dirty="0">
                <a:solidFill>
                  <a:srgbClr val="0000BB"/>
                </a:solidFill>
                <a:latin typeface="Arial Unicode MS" charset="0"/>
              </a:rPr>
              <a:t>&lt;?php</a:t>
            </a:r>
          </a:p>
          <a:p>
            <a:r>
              <a:rPr lang="en-US" dirty="0">
                <a:solidFill>
                  <a:srgbClr val="0000BB"/>
                </a:solidFill>
                <a:latin typeface="Arial Unicode MS" charset="0"/>
              </a:rPr>
              <a:t>    $array = array('step one', 'step two', 'step three', 'step four');</a:t>
            </a:r>
          </a:p>
          <a:p>
            <a:r>
              <a:rPr lang="en-US" dirty="0">
                <a:solidFill>
                  <a:srgbClr val="0000BB"/>
                </a:solidFill>
                <a:latin typeface="Arial Unicode MS" charset="0"/>
              </a:rPr>
              <a:t>    // by default, the pointer is on the first element</a:t>
            </a:r>
          </a:p>
          <a:p>
            <a:r>
              <a:rPr lang="en-US" dirty="0">
                <a:solidFill>
                  <a:srgbClr val="0000BB"/>
                </a:solidFill>
                <a:latin typeface="Arial Unicode MS" charset="0"/>
              </a:rPr>
              <a:t>    echo current($array) . "&lt;</a:t>
            </a:r>
            <a:r>
              <a:rPr lang="en-US" dirty="0" err="1">
                <a:solidFill>
                  <a:srgbClr val="0000BB"/>
                </a:solidFill>
                <a:latin typeface="Arial Unicode MS" charset="0"/>
              </a:rPr>
              <a:t>br</a:t>
            </a:r>
            <a:r>
              <a:rPr lang="en-US" dirty="0">
                <a:solidFill>
                  <a:srgbClr val="0000BB"/>
                </a:solidFill>
                <a:latin typeface="Arial Unicode MS" charset="0"/>
              </a:rPr>
              <a:t> /&gt;"; // "step one"</a:t>
            </a:r>
            <a:br>
              <a:rPr lang="en-US" dirty="0">
                <a:solidFill>
                  <a:srgbClr val="0000BB"/>
                </a:solidFill>
                <a:latin typeface="Arial Unicode MS" charset="0"/>
              </a:rPr>
            </a:br>
            <a:endParaRPr lang="en-US" dirty="0">
              <a:solidFill>
                <a:srgbClr val="0000BB"/>
              </a:solidFill>
              <a:latin typeface="Arial Unicode MS" charset="0"/>
            </a:endParaRPr>
          </a:p>
          <a:p>
            <a:r>
              <a:rPr lang="en-US" dirty="0">
                <a:solidFill>
                  <a:srgbClr val="0000BB"/>
                </a:solidFill>
                <a:latin typeface="Arial Unicode MS" charset="0"/>
              </a:rPr>
              <a:t>    // skip two steps</a:t>
            </a:r>
          </a:p>
          <a:p>
            <a:r>
              <a:rPr lang="en-US" dirty="0">
                <a:solidFill>
                  <a:srgbClr val="0000BB"/>
                </a:solidFill>
                <a:latin typeface="Arial Unicode MS" charset="0"/>
              </a:rPr>
              <a:t>    next($array);</a:t>
            </a:r>
          </a:p>
          <a:p>
            <a:r>
              <a:rPr lang="en-US" dirty="0">
                <a:solidFill>
                  <a:srgbClr val="0000BB"/>
                </a:solidFill>
                <a:latin typeface="Arial Unicode MS" charset="0"/>
              </a:rPr>
              <a:t>    next($array);</a:t>
            </a:r>
          </a:p>
          <a:p>
            <a:r>
              <a:rPr lang="en-US" dirty="0">
                <a:solidFill>
                  <a:srgbClr val="0000BB"/>
                </a:solidFill>
                <a:latin typeface="Arial Unicode MS" charset="0"/>
              </a:rPr>
              <a:t>    echo current($array) . "&lt;</a:t>
            </a:r>
            <a:r>
              <a:rPr lang="en-US" dirty="0" err="1">
                <a:solidFill>
                  <a:srgbClr val="0000BB"/>
                </a:solidFill>
                <a:latin typeface="Arial Unicode MS" charset="0"/>
              </a:rPr>
              <a:t>br</a:t>
            </a:r>
            <a:r>
              <a:rPr lang="en-US" dirty="0">
                <a:solidFill>
                  <a:srgbClr val="0000BB"/>
                </a:solidFill>
                <a:latin typeface="Arial Unicode MS" charset="0"/>
              </a:rPr>
              <a:t> /&gt;"; // "step three"</a:t>
            </a:r>
          </a:p>
          <a:p>
            <a:r>
              <a:rPr lang="en-US" dirty="0">
                <a:solidFill>
                  <a:srgbClr val="0000BB"/>
                </a:solidFill>
                <a:latin typeface="Arial Unicode MS" charset="0"/>
              </a:rPr>
              <a:t>    // reset pointer, start again on step one</a:t>
            </a:r>
            <a:br>
              <a:rPr lang="en-US" dirty="0">
                <a:solidFill>
                  <a:srgbClr val="0000BB"/>
                </a:solidFill>
                <a:latin typeface="Arial Unicode MS" charset="0"/>
              </a:rPr>
            </a:br>
            <a:endParaRPr lang="en-US" dirty="0">
              <a:solidFill>
                <a:srgbClr val="0000BB"/>
              </a:solidFill>
              <a:latin typeface="Arial Unicode MS" charset="0"/>
            </a:endParaRPr>
          </a:p>
          <a:p>
            <a:r>
              <a:rPr lang="en-US" dirty="0">
                <a:solidFill>
                  <a:srgbClr val="0000BB"/>
                </a:solidFill>
                <a:latin typeface="Arial Unicode MS" charset="0"/>
              </a:rPr>
              <a:t>    reset($array);</a:t>
            </a:r>
          </a:p>
          <a:p>
            <a:r>
              <a:rPr lang="en-US" dirty="0">
                <a:solidFill>
                  <a:srgbClr val="0000BB"/>
                </a:solidFill>
                <a:latin typeface="Arial Unicode MS" charset="0"/>
              </a:rPr>
              <a:t>    echo current($array) . "&lt;</a:t>
            </a:r>
            <a:r>
              <a:rPr lang="en-US" dirty="0" err="1">
                <a:solidFill>
                  <a:srgbClr val="0000BB"/>
                </a:solidFill>
                <a:latin typeface="Arial Unicode MS" charset="0"/>
              </a:rPr>
              <a:t>br</a:t>
            </a:r>
            <a:r>
              <a:rPr lang="en-US" dirty="0">
                <a:solidFill>
                  <a:srgbClr val="0000BB"/>
                </a:solidFill>
                <a:latin typeface="Arial Unicode MS" charset="0"/>
              </a:rPr>
              <a:t> /&gt;"; // "step one"</a:t>
            </a:r>
          </a:p>
          <a:p>
            <a:r>
              <a:rPr lang="en-US" dirty="0">
                <a:solidFill>
                  <a:srgbClr val="0000BB"/>
                </a:solidFill>
                <a:latin typeface="Arial Unicode MS" charset="0"/>
              </a:rPr>
              <a:t>?&gt;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457200" y="116632"/>
            <a:ext cx="8139113" cy="112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</a:rPr>
              <a:t>reset() function</a:t>
            </a:r>
            <a:endParaRPr lang="en-US" sz="3200" dirty="0"/>
          </a:p>
          <a:p>
            <a:r>
              <a:rPr lang="en-US" dirty="0"/>
              <a:t>rewinds array's internal pointer to the first element and returns the value of the </a:t>
            </a:r>
          </a:p>
          <a:p>
            <a:r>
              <a:rPr lang="en-US" dirty="0"/>
              <a:t>first array element, or FALSE if the array is empty. </a:t>
            </a:r>
          </a:p>
        </p:txBody>
      </p:sp>
    </p:spTree>
    <p:extLst>
      <p:ext uri="{BB962C8B-B14F-4D97-AF65-F5344CB8AC3E}">
        <p14:creationId xmlns:p14="http://schemas.microsoft.com/office/powerpoint/2010/main" val="15823762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array functions</a:t>
            </a:r>
            <a:endParaRPr 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82216"/>
            <a:ext cx="8229600" cy="5791200"/>
          </a:xfrm>
        </p:spPr>
        <p:txBody>
          <a:bodyPr/>
          <a:lstStyle/>
          <a:p>
            <a:r>
              <a:rPr lang="en-US" sz="2000" dirty="0" err="1" smtClean="0"/>
              <a:t>array_keys</a:t>
            </a:r>
            <a:r>
              <a:rPr lang="en-US" sz="2000" dirty="0" smtClean="0"/>
              <a:t>: Returns all the </a:t>
            </a:r>
            <a:r>
              <a:rPr lang="en-US" sz="2000" smtClean="0"/>
              <a:t>keys or </a:t>
            </a:r>
            <a:r>
              <a:rPr lang="en-US" sz="2000" dirty="0" smtClean="0"/>
              <a:t>subset of the keys of an arrays</a:t>
            </a:r>
          </a:p>
          <a:p>
            <a:r>
              <a:rPr lang="en-US" sz="2000" dirty="0" err="1" smtClean="0"/>
              <a:t>array_values</a:t>
            </a:r>
            <a:r>
              <a:rPr lang="en-US" sz="2000" dirty="0" smtClean="0"/>
              <a:t>: Returns all the values of an array</a:t>
            </a:r>
          </a:p>
          <a:p>
            <a:r>
              <a:rPr lang="en-US" sz="2000" dirty="0" err="1" smtClean="0"/>
              <a:t>array_merge</a:t>
            </a:r>
            <a:r>
              <a:rPr lang="en-US" sz="2000" dirty="0" smtClean="0"/>
              <a:t>: Merges one or more arrays</a:t>
            </a:r>
          </a:p>
          <a:p>
            <a:r>
              <a:rPr lang="en-US" sz="2000" dirty="0" err="1" smtClean="0"/>
              <a:t>array_replace</a:t>
            </a:r>
            <a:r>
              <a:rPr lang="en-US" sz="2000" dirty="0" smtClean="0"/>
              <a:t>: Replaces elements from passed arrays into the first array</a:t>
            </a:r>
          </a:p>
          <a:p>
            <a:r>
              <a:rPr lang="en-US" sz="2000" dirty="0" err="1" smtClean="0"/>
              <a:t>array_search</a:t>
            </a:r>
            <a:r>
              <a:rPr lang="en-US" sz="2000" dirty="0" smtClean="0"/>
              <a:t>: Searches the array for a given value and returns the corresponding key if successful.</a:t>
            </a:r>
          </a:p>
          <a:p>
            <a:r>
              <a:rPr lang="en-US" sz="2000" dirty="0" err="1" smtClean="0"/>
              <a:t>array_slice</a:t>
            </a:r>
            <a:r>
              <a:rPr lang="en-US" sz="2000" dirty="0" smtClean="0"/>
              <a:t>: Extracts a slice of the array</a:t>
            </a:r>
          </a:p>
          <a:p>
            <a:r>
              <a:rPr lang="en-US" sz="2000" dirty="0" err="1" smtClean="0"/>
              <a:t>array_sum</a:t>
            </a:r>
            <a:r>
              <a:rPr lang="en-US" sz="2000" dirty="0" smtClean="0"/>
              <a:t>: Calculates the sum of values in an array</a:t>
            </a:r>
          </a:p>
          <a:p>
            <a:r>
              <a:rPr lang="en-US" sz="2000" dirty="0" err="1" smtClean="0"/>
              <a:t>array_unique</a:t>
            </a:r>
            <a:r>
              <a:rPr lang="en-US" sz="2000" dirty="0" smtClean="0"/>
              <a:t>: Removes duplicate values from an array</a:t>
            </a:r>
          </a:p>
          <a:p>
            <a:r>
              <a:rPr lang="en-US" sz="2000" dirty="0" err="1" smtClean="0"/>
              <a:t>in_array</a:t>
            </a:r>
            <a:r>
              <a:rPr lang="en-US" sz="2000" dirty="0" smtClean="0"/>
              <a:t>: </a:t>
            </a:r>
            <a:r>
              <a:rPr lang="en-US" sz="2000" dirty="0" err="1" smtClean="0"/>
              <a:t>Cheks</a:t>
            </a:r>
            <a:r>
              <a:rPr lang="en-US" sz="2000" dirty="0" smtClean="0"/>
              <a:t> if a value exists in an array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822128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Summary</a:t>
            </a:r>
            <a:endParaRPr lang="bg-BG" dirty="0" smtClean="0"/>
          </a:p>
        </p:txBody>
      </p:sp>
      <p:sp>
        <p:nvSpPr>
          <p:cNvPr id="1055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700088" lvl="1" indent="-342900" eaLnBrk="1" hangingPunct="1">
              <a:defRPr/>
            </a:pPr>
            <a:r>
              <a:rPr lang="en-US" sz="2200" dirty="0"/>
              <a:t>Really only one type of array: Associative</a:t>
            </a:r>
          </a:p>
          <a:p>
            <a:pPr marL="700088" lvl="1" indent="-342900" eaLnBrk="1" hangingPunct="1">
              <a:defRPr/>
            </a:pPr>
            <a:r>
              <a:rPr lang="en-US" sz="2200" dirty="0"/>
              <a:t>Data content is non-restrictive, any data </a:t>
            </a:r>
            <a:r>
              <a:rPr lang="en-US" sz="2200" dirty="0" smtClean="0"/>
              <a:t>type</a:t>
            </a:r>
          </a:p>
          <a:p>
            <a:pPr marL="700088" lvl="1" indent="-342900" eaLnBrk="1" hangingPunct="1">
              <a:defRPr/>
            </a:pPr>
            <a:r>
              <a:rPr lang="en-US" sz="2200" dirty="0" smtClean="0"/>
              <a:t>Each element can be different</a:t>
            </a:r>
          </a:p>
          <a:p>
            <a:pPr marL="700088" lvl="1" indent="-342900" eaLnBrk="1" hangingPunct="1">
              <a:defRPr/>
            </a:pPr>
            <a:r>
              <a:rPr lang="en-US" sz="2200" dirty="0" smtClean="0"/>
              <a:t>Array sizes change dynamically</a:t>
            </a:r>
          </a:p>
          <a:p>
            <a:pPr marL="700088" lvl="1" indent="-342900" eaLnBrk="1" hangingPunct="1">
              <a:defRPr/>
            </a:pPr>
            <a:r>
              <a:rPr lang="en-US" sz="2200" dirty="0" smtClean="0"/>
              <a:t>Supports no known limit of dimensions</a:t>
            </a:r>
          </a:p>
          <a:p>
            <a:pPr marL="1100138" lvl="2" indent="-342900" eaLnBrk="1" hangingPunct="1">
              <a:defRPr/>
            </a:pPr>
            <a:r>
              <a:rPr lang="en-US" sz="2200" dirty="0" smtClean="0"/>
              <a:t>How much memory in your machine?</a:t>
            </a:r>
          </a:p>
          <a:p>
            <a:pPr marL="1100138" lvl="2" indent="-342900" eaLnBrk="1" hangingPunct="1">
              <a:defRPr/>
            </a:pPr>
            <a:r>
              <a:rPr lang="en-US" sz="2200" dirty="0" smtClean="0"/>
              <a:t>Humans like 2 or 3 (think spreadsheet and workbook)</a:t>
            </a:r>
          </a:p>
          <a:p>
            <a:pPr marL="700088" lvl="1" indent="-342900" eaLnBrk="1" hangingPunct="1">
              <a:defRPr/>
            </a:pPr>
            <a:r>
              <a:rPr lang="en-US" sz="2200" dirty="0" smtClean="0"/>
              <a:t>Both index and content can change</a:t>
            </a:r>
          </a:p>
          <a:p>
            <a:pPr marL="700088" lvl="1" indent="-342900" eaLnBrk="1" hangingPunct="1">
              <a:defRPr/>
            </a:pPr>
            <a:r>
              <a:rPr lang="en-US" sz="2200" dirty="0" smtClean="0"/>
              <a:t>Got Doc? </a:t>
            </a:r>
            <a:r>
              <a:rPr lang="en-US" sz="2200" dirty="0" smtClean="0">
                <a:hlinkClick r:id="rId2"/>
              </a:rPr>
              <a:t>http://www.php.net/array</a:t>
            </a:r>
            <a:endParaRPr lang="en-US" sz="2200" dirty="0" smtClean="0"/>
          </a:p>
          <a:p>
            <a:pPr marL="700088" lvl="1" indent="-342900" eaLnBrk="1" hangingPunct="1">
              <a:defRPr/>
            </a:pPr>
            <a:endParaRPr lang="en-US" sz="2200" dirty="0" smtClean="0"/>
          </a:p>
          <a:p>
            <a:pPr marL="357188" lvl="1" indent="0" eaLnBrk="1" hangingPunct="1">
              <a:buNone/>
              <a:defRPr/>
            </a:pP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514F7-C31D-46AF-8022-01AB14B75DFE}" type="slidenum">
              <a:rPr lang="es-ES" smtClean="0"/>
              <a:pPr>
                <a:defRPr/>
              </a:pPr>
              <a:t>32</a:t>
            </a:fld>
            <a:endParaRPr lang="es-ES" dirty="0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/>
              <a:t>PHP </a:t>
            </a:r>
            <a:r>
              <a:rPr dirty="0" smtClean="0"/>
              <a:t>Basics - Statements</a:t>
            </a: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dirty="0" smtClean="0">
                <a:ln>
                  <a:noFill/>
                </a:ln>
                <a:effectLst/>
                <a:ea typeface="MS PGothic" pitchFamily="34" charset="-128"/>
              </a:rPr>
              <a:t>Introduction</a:t>
            </a:r>
            <a:endParaRPr lang="bg-BG" dirty="0" smtClean="0">
              <a:ln>
                <a:noFill/>
              </a:ln>
              <a:effectLst/>
              <a:ea typeface="MS PGothic" pitchFamily="34" charset="-128"/>
            </a:endParaRPr>
          </a:p>
        </p:txBody>
      </p:sp>
      <p:sp>
        <p:nvSpPr>
          <p:cNvPr id="1054723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Clr>
                <a:srgbClr val="B5DBE5"/>
              </a:buClr>
            </a:pPr>
            <a:r>
              <a:rPr lang="en-US" sz="24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Programming languages use variables to store values</a:t>
            </a:r>
            <a:endParaRPr lang="en-US" sz="2400" dirty="0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hangingPunct="1">
              <a:buClr>
                <a:srgbClr val="B5DBE5"/>
              </a:buClr>
            </a:pPr>
            <a:r>
              <a:rPr lang="en-US" sz="24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An array is a data structure that stores one or more values in a single value.</a:t>
            </a:r>
          </a:p>
          <a:p>
            <a:pPr eaLnBrk="1" hangingPunct="1">
              <a:buClr>
                <a:srgbClr val="B5DBE5"/>
              </a:buClr>
            </a:pPr>
            <a:r>
              <a:rPr lang="en-US" sz="24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Arrays can be single-dimensional or multidimensional</a:t>
            </a:r>
          </a:p>
          <a:p>
            <a:pPr eaLnBrk="1" hangingPunct="1">
              <a:buClr>
                <a:srgbClr val="B5DBE5"/>
              </a:buClr>
            </a:pPr>
            <a:r>
              <a:rPr lang="en-US" sz="24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An array in PHP is actually an ordered list.</a:t>
            </a:r>
            <a:endParaRPr lang="en-US" sz="2400" dirty="0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hangingPunct="1">
              <a:buClr>
                <a:srgbClr val="B5DBE5"/>
              </a:buClr>
            </a:pPr>
            <a:r>
              <a:rPr lang="en-US" sz="24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An array index (key) is used to access an element</a:t>
            </a:r>
            <a:endParaRPr lang="en-US" sz="24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hangingPunct="1">
              <a:buClr>
                <a:srgbClr val="B5DBE5"/>
              </a:buClr>
            </a:pPr>
            <a:r>
              <a:rPr lang="en-US" sz="24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An array element can be of any type</a:t>
            </a:r>
            <a:endParaRPr lang="en-US" sz="2400" dirty="0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514F7-C31D-46AF-8022-01AB14B75DFE}" type="slidenum">
              <a:rPr lang="es-ES" smtClean="0"/>
              <a:pPr>
                <a:defRPr/>
              </a:pPr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8468951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dirty="0" smtClean="0">
                <a:ln>
                  <a:noFill/>
                </a:ln>
                <a:effectLst/>
                <a:ea typeface="MS PGothic" pitchFamily="34" charset="-128"/>
              </a:rPr>
              <a:t>3 types of arrays</a:t>
            </a:r>
            <a:endParaRPr lang="bg-BG" dirty="0" smtClean="0">
              <a:ln>
                <a:noFill/>
              </a:ln>
              <a:effectLst/>
              <a:ea typeface="MS PGothic" pitchFamily="34" charset="-128"/>
            </a:endParaRPr>
          </a:p>
        </p:txBody>
      </p:sp>
      <p:sp>
        <p:nvSpPr>
          <p:cNvPr id="1054723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600200"/>
            <a:ext cx="9145016" cy="4525963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61963" indent="-514350" eaLnBrk="1" hangingPunct="1">
              <a:buFont typeface="Corbel" pitchFamily="34" charset="0"/>
              <a:buAutoNum type="arabicPeriod"/>
            </a:pP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Indexed array</a:t>
            </a:r>
          </a:p>
          <a:p>
            <a:pPr marL="461963" indent="-514350" eaLnBrk="1" hangingPunct="1">
              <a:buFont typeface="Corbel" pitchFamily="34" charset="0"/>
              <a:buAutoNum type="arabicPeriod"/>
            </a:pP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Associative array</a:t>
            </a:r>
          </a:p>
          <a:p>
            <a:pPr marL="461963" indent="-514350" eaLnBrk="1" hangingPunct="1">
              <a:buFont typeface="Corbel" pitchFamily="34" charset="0"/>
              <a:buAutoNum type="arabicPeriod"/>
            </a:pP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Multidimensional array</a:t>
            </a:r>
            <a:endParaRPr lang="en-US" dirty="0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514F7-C31D-46AF-8022-01AB14B75DFE}" type="slidenum">
              <a:rPr lang="es-ES" smtClean="0"/>
              <a:pPr>
                <a:defRPr/>
              </a:pPr>
              <a:t>5</a:t>
            </a:fld>
            <a:endParaRPr lang="es-ES" dirty="0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Indexed array</a:t>
            </a:r>
            <a:endParaRPr lang="bg-BG" dirty="0" smtClean="0"/>
          </a:p>
        </p:txBody>
      </p:sp>
      <p:sp>
        <p:nvSpPr>
          <p:cNvPr id="1055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57188" lvl="1" indent="0" eaLnBrk="1" hangingPunct="1">
              <a:buFont typeface="Wingdings 2" charset="0"/>
              <a:buNone/>
              <a:defRPr/>
            </a:pPr>
            <a:r>
              <a:rPr lang="en-US" sz="2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&lt;?php</a:t>
            </a:r>
          </a:p>
          <a:p>
            <a:pPr marL="357188" lvl="1" indent="0" eaLnBrk="1" hangingPunct="1">
              <a:buFont typeface="Wingdings 2" charset="0"/>
              <a:buNone/>
              <a:defRPr/>
            </a:pPr>
            <a:r>
              <a:rPr lang="en-US" sz="2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	</a:t>
            </a:r>
            <a:r>
              <a:rPr lang="en-US" sz="2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$numberArray = array(1, 2, 3, 4, 5, 6);</a:t>
            </a:r>
          </a:p>
          <a:p>
            <a:pPr marL="357188" lvl="1" indent="0" eaLnBrk="1" hangingPunct="1">
              <a:buFont typeface="Wingdings 2" charset="0"/>
              <a:buNone/>
              <a:defRPr/>
            </a:pPr>
            <a:r>
              <a:rPr lang="en-US" sz="2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	</a:t>
            </a:r>
            <a:r>
              <a:rPr lang="en-US" sz="2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$emailArray</a:t>
            </a:r>
            <a:r>
              <a:rPr lang="en-US" sz="2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 </a:t>
            </a:r>
            <a:r>
              <a:rPr lang="en-US" sz="2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= array(“Bryan”, “Chris”, “Michael”);</a:t>
            </a:r>
          </a:p>
          <a:p>
            <a:pPr marL="357188" lvl="1" indent="0" eaLnBrk="1" hangingPunct="1">
              <a:buFont typeface="Wingdings 2" charset="0"/>
              <a:buNone/>
              <a:defRPr/>
            </a:pPr>
            <a:r>
              <a:rPr lang="en-US" sz="2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	</a:t>
            </a:r>
            <a:r>
              <a:rPr lang="en-US" sz="2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print_r($numberArray);</a:t>
            </a:r>
          </a:p>
          <a:p>
            <a:pPr marL="357188" lvl="1" indent="0" eaLnBrk="1" hangingPunct="1">
              <a:buFont typeface="Wingdings 2" charset="0"/>
              <a:buNone/>
              <a:defRPr/>
            </a:pPr>
            <a:r>
              <a:rPr lang="en-US" sz="2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	</a:t>
            </a:r>
            <a:r>
              <a:rPr lang="en-US" sz="2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var_dump($emailArray);</a:t>
            </a:r>
          </a:p>
          <a:p>
            <a:pPr marL="357188" lvl="1" indent="0" eaLnBrk="1" hangingPunct="1">
              <a:buFont typeface="Wingdings 2" charset="0"/>
              <a:buNone/>
              <a:defRPr/>
            </a:pPr>
            <a:r>
              <a:rPr lang="en-US" sz="2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?&gt;</a:t>
            </a:r>
            <a:endParaRPr lang="en-US" sz="26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ea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514F7-C31D-46AF-8022-01AB14B75DFE}" type="slidenum">
              <a:rPr lang="es-ES" smtClean="0"/>
              <a:pPr>
                <a:defRPr/>
              </a:pPr>
              <a:t>6</a:t>
            </a:fld>
            <a:endParaRPr lang="es-ES" dirty="0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Associative array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514F7-C31D-46AF-8022-01AB14B75DFE}" type="slidenum">
              <a:rPr lang="es-ES" smtClean="0"/>
              <a:pPr>
                <a:defRPr/>
              </a:pPr>
              <a:t>7</a:t>
            </a:fld>
            <a:endParaRPr lang="es-E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&lt;?php</a:t>
            </a:r>
          </a:p>
          <a:p>
            <a:pPr marL="0" indent="0">
              <a:buNone/>
            </a:pPr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$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fruitArray </a:t>
            </a:r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= array(</a:t>
            </a:r>
          </a:p>
          <a:p>
            <a:pPr marL="0" indent="0">
              <a:buNone/>
            </a:pPr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"red"       =&gt; "apple",</a:t>
            </a:r>
          </a:p>
          <a:p>
            <a:pPr marL="0" indent="0">
              <a:buNone/>
            </a:pPr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"yellow"    =&gt; "banana",</a:t>
            </a:r>
          </a:p>
          <a:p>
            <a:pPr marL="0" indent="0">
              <a:buNone/>
            </a:pPr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"purple"    =&gt; "plum",</a:t>
            </a:r>
          </a:p>
          <a:p>
            <a:pPr marL="0" indent="0">
              <a:buNone/>
            </a:pPr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"green"     =&gt; "grape"</a:t>
            </a:r>
          </a:p>
          <a:p>
            <a:pPr marL="0" indent="0">
              <a:buNone/>
            </a:pPr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)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;</a:t>
            </a:r>
          </a:p>
          <a:p>
            <a:pPr marL="0" indent="0">
              <a:buNone/>
            </a:pP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print_r($fruitArray);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0" indent="0">
              <a:buNone/>
            </a:pPr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?&gt;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Multidimensional array</a:t>
            </a:r>
            <a:endParaRPr lang="bg-BG" dirty="0" smtClean="0"/>
          </a:p>
        </p:txBody>
      </p:sp>
      <p:sp>
        <p:nvSpPr>
          <p:cNvPr id="1055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814388" lvl="1" indent="-457200" eaLnBrk="1" hangingPunct="1">
              <a:buFontTx/>
              <a:buChar char="-"/>
              <a:defRPr/>
            </a:pPr>
            <a:r>
              <a:rPr lang="en-US" sz="2600" dirty="0" smtClean="0">
                <a:ea typeface="+mn-ea"/>
              </a:rPr>
              <a:t>Array of arrays</a:t>
            </a:r>
          </a:p>
          <a:p>
            <a:pPr marL="357188" lvl="1" indent="0" eaLnBrk="1" hangingPunct="1">
              <a:buNone/>
              <a:defRPr/>
            </a:pPr>
            <a:r>
              <a:rPr lang="nl-NL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&lt;?php</a:t>
            </a:r>
          </a:p>
          <a:p>
            <a:pPr marL="357188" lvl="1" indent="0" eaLnBrk="1" hangingPunct="1">
              <a:buNone/>
              <a:defRPr/>
            </a:pPr>
            <a:r>
              <a:rPr lang="nl-NL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$</a:t>
            </a:r>
            <a:r>
              <a:rPr lang="nl-NL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nameArray </a:t>
            </a:r>
            <a:r>
              <a:rPr lang="nl-NL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= array(</a:t>
            </a:r>
          </a:p>
          <a:p>
            <a:pPr marL="357188" lvl="1" indent="0" eaLnBrk="1" hangingPunct="1">
              <a:buNone/>
              <a:defRPr/>
            </a:pPr>
            <a:r>
              <a:rPr lang="nl-NL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    array("Scooby", "Shaggy", "Daphne", "Fred", "Velma"),</a:t>
            </a:r>
          </a:p>
          <a:p>
            <a:pPr marL="357188" lvl="1" indent="0" eaLnBrk="1" hangingPunct="1">
              <a:buNone/>
              <a:defRPr/>
            </a:pPr>
            <a:r>
              <a:rPr lang="nl-NL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    array("Bugs", "Daffy", "Tweety", "Elmer", "Foghom")</a:t>
            </a:r>
          </a:p>
          <a:p>
            <a:pPr marL="357188" lvl="1" indent="0" eaLnBrk="1" hangingPunct="1">
              <a:buNone/>
              <a:defRPr/>
            </a:pPr>
            <a:r>
              <a:rPr lang="nl-NL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)</a:t>
            </a:r>
            <a:r>
              <a:rPr lang="nl-NL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;</a:t>
            </a:r>
          </a:p>
          <a:p>
            <a:pPr marL="357188" lvl="1" indent="0" eaLnBrk="1" hangingPunct="1">
              <a:buNone/>
              <a:defRPr/>
            </a:pPr>
            <a:r>
              <a:rPr lang="nl-NL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print_r($nameArray);</a:t>
            </a:r>
            <a:endParaRPr lang="nl-NL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ea typeface="+mn-ea"/>
            </a:endParaRPr>
          </a:p>
          <a:p>
            <a:pPr marL="357188" lvl="1" indent="0" eaLnBrk="1" hangingPunct="1">
              <a:buNone/>
              <a:defRPr/>
            </a:pPr>
            <a:r>
              <a:rPr lang="nl-NL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?&gt;</a:t>
            </a:r>
            <a:endParaRPr lang="en-US" sz="2400" dirty="0" smtClean="0">
              <a:ea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514F7-C31D-46AF-8022-01AB14B75DFE}" type="slidenum">
              <a:rPr lang="es-ES" smtClean="0"/>
              <a:pPr>
                <a:defRPr/>
              </a:pPr>
              <a:t>8</a:t>
            </a:fld>
            <a:endParaRPr lang="es-ES" dirty="0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Define an Array</a:t>
            </a:r>
            <a:endParaRPr lang="bg-BG" dirty="0" smtClean="0"/>
          </a:p>
        </p:txBody>
      </p:sp>
      <p:sp>
        <p:nvSpPr>
          <p:cNvPr id="1055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57188" lvl="1" indent="0" eaLnBrk="1" hangingPunct="1">
              <a:buNone/>
              <a:defRPr/>
            </a:pPr>
            <a:r>
              <a:rPr lang="nl-NL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-</a:t>
            </a:r>
            <a:r>
              <a:rPr lang="nl-NL" sz="2000" dirty="0"/>
              <a:t> The simplest way to define an array variable is the array() function</a:t>
            </a:r>
            <a:endParaRPr lang="nl-NL" sz="20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ea typeface="+mn-ea"/>
            </a:endParaRPr>
          </a:p>
          <a:p>
            <a:pPr marL="357188" lvl="1" indent="0" eaLnBrk="1" hangingPunct="1">
              <a:buNone/>
              <a:defRPr/>
            </a:pPr>
            <a:r>
              <a:rPr lang="nl-NL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&lt;</a:t>
            </a:r>
            <a:r>
              <a:rPr lang="nl-NL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?php</a:t>
            </a:r>
          </a:p>
          <a:p>
            <a:pPr marL="357188" lvl="1" indent="0" eaLnBrk="1" hangingPunct="1">
              <a:buNone/>
              <a:defRPr/>
            </a:pPr>
            <a:r>
              <a:rPr lang="nl-NL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$</a:t>
            </a:r>
            <a:r>
              <a:rPr lang="nl-NL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nameArray </a:t>
            </a:r>
            <a:r>
              <a:rPr lang="nl-NL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= array(</a:t>
            </a:r>
          </a:p>
          <a:p>
            <a:pPr marL="357188" lvl="1" indent="0" eaLnBrk="1" hangingPunct="1">
              <a:buNone/>
              <a:defRPr/>
            </a:pPr>
            <a:r>
              <a:rPr lang="nl-NL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    array("Scooby", "Shaggy", "Daphne", "Fred", "Velma"),</a:t>
            </a:r>
          </a:p>
          <a:p>
            <a:pPr marL="357188" lvl="1" indent="0" eaLnBrk="1" hangingPunct="1">
              <a:buNone/>
              <a:defRPr/>
            </a:pPr>
            <a:r>
              <a:rPr lang="nl-NL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    array("Bugs", "Daffy", "Tweety", "Elmer", "Foghom")</a:t>
            </a:r>
          </a:p>
          <a:p>
            <a:pPr marL="357188" lvl="1" indent="0" eaLnBrk="1" hangingPunct="1">
              <a:buNone/>
              <a:defRPr/>
            </a:pPr>
            <a:r>
              <a:rPr lang="nl-NL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)</a:t>
            </a:r>
            <a:r>
              <a:rPr lang="nl-NL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;</a:t>
            </a:r>
          </a:p>
          <a:p>
            <a:pPr marL="357188" lvl="1" indent="0" eaLnBrk="1" hangingPunct="1">
              <a:buNone/>
              <a:defRPr/>
            </a:pPr>
            <a:r>
              <a:rPr lang="nl-NL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print_r($nameArray);</a:t>
            </a:r>
            <a:endParaRPr lang="nl-NL" sz="2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ea typeface="+mn-ea"/>
            </a:endParaRPr>
          </a:p>
          <a:p>
            <a:pPr marL="357188" lvl="1" indent="0" eaLnBrk="1" hangingPunct="1">
              <a:buNone/>
              <a:defRPr/>
            </a:pPr>
            <a:r>
              <a:rPr lang="nl-NL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?&gt;</a:t>
            </a:r>
            <a:endParaRPr lang="en-US" sz="2000" dirty="0" smtClean="0">
              <a:ea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514F7-C31D-46AF-8022-01AB14B75DFE}" type="slidenum">
              <a:rPr lang="es-ES" smtClean="0"/>
              <a:pPr>
                <a:defRPr/>
              </a:pPr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9934759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5639</TotalTime>
  <Words>1911</Words>
  <Application>Microsoft Macintosh PowerPoint</Application>
  <PresentationFormat>On-screen Show (4:3)</PresentationFormat>
  <Paragraphs>383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Diseño predeterminado</vt:lpstr>
      <vt:lpstr>PowerPoint Presentation</vt:lpstr>
      <vt:lpstr>Contents</vt:lpstr>
      <vt:lpstr>Introduction</vt:lpstr>
      <vt:lpstr>Introduction</vt:lpstr>
      <vt:lpstr>3 types of arrays</vt:lpstr>
      <vt:lpstr>Indexed array</vt:lpstr>
      <vt:lpstr>Associative array</vt:lpstr>
      <vt:lpstr>Multidimensional array</vt:lpstr>
      <vt:lpstr>Define an Array</vt:lpstr>
      <vt:lpstr>Define an Array</vt:lpstr>
      <vt:lpstr>Define an Array</vt:lpstr>
      <vt:lpstr>Modify an Array</vt:lpstr>
      <vt:lpstr>Push and Pull</vt:lpstr>
      <vt:lpstr>Push and Pull</vt:lpstr>
      <vt:lpstr>Push and Pull</vt:lpstr>
      <vt:lpstr>Push and Pull</vt:lpstr>
      <vt:lpstr>Split a String</vt:lpstr>
      <vt:lpstr>Split a String</vt:lpstr>
      <vt:lpstr>Sorting</vt:lpstr>
      <vt:lpstr>Sorting</vt:lpstr>
      <vt:lpstr>Size of an array</vt:lpstr>
      <vt:lpstr>Looping the Loop </vt:lpstr>
      <vt:lpstr>Looping the Loop</vt:lpstr>
      <vt:lpstr>Looping the Loop</vt:lpstr>
      <vt:lpstr>Looping the Loop</vt:lpstr>
      <vt:lpstr>Array And Loops</vt:lpstr>
      <vt:lpstr>Array And Loops</vt:lpstr>
      <vt:lpstr>Multidimensional Array</vt:lpstr>
      <vt:lpstr>each() and list()</vt:lpstr>
      <vt:lpstr>PowerPoint Presentation</vt:lpstr>
      <vt:lpstr>Some array functions</vt:lpstr>
      <vt:lpstr>Summary</vt:lpstr>
      <vt:lpstr>PHP Basics - Statements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Tuan Duong</cp:lastModifiedBy>
  <cp:revision>1130</cp:revision>
  <dcterms:created xsi:type="dcterms:W3CDTF">2010-05-23T14:28:12Z</dcterms:created>
  <dcterms:modified xsi:type="dcterms:W3CDTF">2014-07-24T10:22:01Z</dcterms:modified>
</cp:coreProperties>
</file>