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303" r:id="rId2"/>
    <p:sldId id="257" r:id="rId3"/>
    <p:sldId id="277" r:id="rId4"/>
    <p:sldId id="279" r:id="rId5"/>
    <p:sldId id="280" r:id="rId6"/>
    <p:sldId id="281" r:id="rId7"/>
    <p:sldId id="278" r:id="rId8"/>
    <p:sldId id="274" r:id="rId9"/>
    <p:sldId id="275" r:id="rId10"/>
    <p:sldId id="276" r:id="rId11"/>
    <p:sldId id="282" r:id="rId12"/>
    <p:sldId id="283" r:id="rId13"/>
    <p:sldId id="284" r:id="rId14"/>
    <p:sldId id="285" r:id="rId15"/>
    <p:sldId id="286" r:id="rId16"/>
    <p:sldId id="287" r:id="rId17"/>
    <p:sldId id="288"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4"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61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9" Type="http://schemas.openxmlformats.org/officeDocument/2006/relationships/hyperlink" Target="http://mvccourse.telerik.com/" TargetMode="External"/><Relationship Id="rId20" Type="http://schemas.openxmlformats.org/officeDocument/2006/relationships/hyperlink" Target="http://www.nikolay.it/" TargetMode="External"/><Relationship Id="rId21" Type="http://schemas.openxmlformats.org/officeDocument/2006/relationships/hyperlink" Target="http://csharpfundamentals.telerik.com/" TargetMode="External"/><Relationship Id="rId10" Type="http://schemas.openxmlformats.org/officeDocument/2006/relationships/hyperlink" Target="http://clouddevcourse.telerik.com/" TargetMode="External"/><Relationship Id="rId11" Type="http://schemas.openxmlformats.org/officeDocument/2006/relationships/hyperlink" Target="http://www.bgcoder.com/" TargetMode="External"/><Relationship Id="rId12" Type="http://schemas.openxmlformats.org/officeDocument/2006/relationships/hyperlink" Target="http://www.nakov.com/" TargetMode="External"/><Relationship Id="rId13" Type="http://schemas.openxmlformats.org/officeDocument/2006/relationships/hyperlink" Target="http://codecourse.telerik.com/" TargetMode="External"/><Relationship Id="rId14" Type="http://schemas.openxmlformats.org/officeDocument/2006/relationships/hyperlink" Target="http://algoacademy.telerik.com/" TargetMode="External"/><Relationship Id="rId15" Type="http://schemas.openxmlformats.org/officeDocument/2006/relationships/hyperlink" Target="http://aspnetcourse.telerik.com/" TargetMode="External"/><Relationship Id="rId16" Type="http://schemas.openxmlformats.org/officeDocument/2006/relationships/hyperlink" Target="http://academy.telerik.com/" TargetMode="External"/><Relationship Id="rId17" Type="http://schemas.openxmlformats.org/officeDocument/2006/relationships/hyperlink" Target="http://mobiledevcourse.telerik.com/" TargetMode="External"/><Relationship Id="rId18" Type="http://schemas.openxmlformats.org/officeDocument/2006/relationships/hyperlink" Target="http://www.introprogramming.info/" TargetMode="External"/><Relationship Id="rId19" Type="http://schemas.openxmlformats.org/officeDocument/2006/relationships/hyperlink" Target="http://www.minkov.it/" TargetMode="External"/><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forums.academy.telerik.com/" TargetMode="External"/><Relationship Id="rId4" Type="http://schemas.openxmlformats.org/officeDocument/2006/relationships/hyperlink" Target="http://kursove-uroci-knigi-obuchenie-programirane-web-design-csharp.info/" TargetMode="External"/><Relationship Id="rId5" Type="http://schemas.openxmlformats.org/officeDocument/2006/relationships/hyperlink" Target="http://www.telerik-kids.com/" TargetMode="External"/><Relationship Id="rId6" Type="http://schemas.openxmlformats.org/officeDocument/2006/relationships/hyperlink" Target="http://seocourse.telerik.com/" TargetMode="External"/><Relationship Id="rId7" Type="http://schemas.openxmlformats.org/officeDocument/2006/relationships/hyperlink" Target="http://html5course.telerik.com/" TargetMode="External"/><Relationship Id="rId8" Type="http://schemas.openxmlformats.org/officeDocument/2006/relationships/hyperlink" Target="http://schoolacademy.teler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t>7/31/14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t>7/31/14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t>7/31/14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estions Slide">
    <p:spTree>
      <p:nvGrpSpPr>
        <p:cNvPr id="1" name=""/>
        <p:cNvGrpSpPr/>
        <p:nvPr/>
      </p:nvGrpSpPr>
      <p:grpSpPr>
        <a:xfrm>
          <a:off x="0" y="0"/>
          <a:ext cx="0" cy="0"/>
          <a:chOff x="0" y="0"/>
          <a:chExt cx="0" cy="0"/>
        </a:xfrm>
      </p:grpSpPr>
      <p:pic>
        <p:nvPicPr>
          <p:cNvPr id="86"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grpSp>
        <p:nvGrpSpPr>
          <p:cNvPr id="2" name="Group 3"/>
          <p:cNvGrpSpPr/>
          <p:nvPr/>
        </p:nvGrpSpPr>
        <p:grpSpPr>
          <a:xfrm>
            <a:off x="130434" y="6373882"/>
            <a:ext cx="1816798" cy="331718"/>
            <a:chOff x="1236228" y="1523999"/>
            <a:chExt cx="4351212" cy="3261410"/>
          </a:xfrm>
          <a:noFill/>
        </p:grpSpPr>
        <p:sp>
          <p:nvSpPr>
            <p:cNvPr id="5" name="TextBox 4">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форум програмиране, форум уеб дизайн</a:t>
              </a:r>
              <a:endParaRPr lang="bg-BG" sz="200" noProof="1">
                <a:ln w="0">
                  <a:noFill/>
                </a:ln>
                <a:solidFill>
                  <a:schemeClr val="bg1"/>
                </a:solidFill>
                <a:ea typeface="+mn-ea"/>
              </a:endParaRPr>
            </a:p>
          </p:txBody>
        </p:sp>
        <p:sp>
          <p:nvSpPr>
            <p:cNvPr id="6" name="TextBox 5">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ea typeface="+mn-ea"/>
                </a:rPr>
                <a:t>курсове и уроци по програмиране, уеб дизайн – безплатно</a:t>
              </a:r>
            </a:p>
          </p:txBody>
        </p:sp>
        <p:sp>
          <p:nvSpPr>
            <p:cNvPr id="8" name="TextBox 7">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ea typeface="+mn-ea"/>
                </a:rPr>
                <a:t>програмиране за деца – безплатни курсове и уроци</a:t>
              </a:r>
            </a:p>
          </p:txBody>
        </p:sp>
        <p:sp>
          <p:nvSpPr>
            <p:cNvPr id="9" name="TextBox 8">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безплатен SEO курс - оптимизация за търсачки</a:t>
              </a:r>
              <a:endParaRPr lang="bg-BG" sz="200" noProof="1">
                <a:ln w="0">
                  <a:noFill/>
                </a:ln>
                <a:solidFill>
                  <a:schemeClr val="bg1"/>
                </a:solidFill>
                <a:ea typeface="+mn-ea"/>
              </a:endParaRPr>
            </a:p>
          </p:txBody>
        </p:sp>
        <p:sp>
          <p:nvSpPr>
            <p:cNvPr id="10" name="TextBox 9">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уроци по уеб дизайн, HTML, CSS, JavaScript, Photoshop</a:t>
              </a:r>
              <a:endParaRPr lang="bg-BG" sz="200" noProof="1">
                <a:ln w="0">
                  <a:noFill/>
                </a:ln>
                <a:solidFill>
                  <a:schemeClr val="bg1"/>
                </a:solidFill>
                <a:ea typeface="+mn-ea"/>
              </a:endParaRPr>
            </a:p>
          </p:txBody>
        </p:sp>
        <p:sp>
          <p:nvSpPr>
            <p:cNvPr id="11" name="TextBox 10">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ea typeface="+mn-ea"/>
                </a:rPr>
                <a:t>уроци по програмиране и уеб дизайн за ученици</a:t>
              </a:r>
            </a:p>
          </p:txBody>
        </p:sp>
        <p:sp>
          <p:nvSpPr>
            <p:cNvPr id="12" name="TextBox 11">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MVC курс – HTML, SQL, C#, .NET, ASP.NET MVC</a:t>
              </a:r>
              <a:endParaRPr lang="bg-BG" sz="200" noProof="1">
                <a:ln w="0">
                  <a:noFill/>
                </a:ln>
                <a:solidFill>
                  <a:schemeClr val="bg1"/>
                </a:solidFill>
                <a:ea typeface="+mn-ea"/>
              </a:endParaRPr>
            </a:p>
          </p:txBody>
        </p:sp>
        <p:sp>
          <p:nvSpPr>
            <p:cNvPr id="13" name="TextBox 12">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"Разработка на софтуер в cloud среда"</a:t>
              </a:r>
            </a:p>
          </p:txBody>
        </p:sp>
        <p:sp>
          <p:nvSpPr>
            <p:cNvPr id="14" name="TextBox 13">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BG Coder - онлайн състезателна система - online judge</a:t>
              </a:r>
              <a:endParaRPr lang="bg-BG" sz="200" noProof="1">
                <a:ln w="0">
                  <a:noFill/>
                </a:ln>
                <a:solidFill>
                  <a:schemeClr val="bg1"/>
                </a:solidFill>
                <a:ea typeface="+mn-ea"/>
              </a:endParaRPr>
            </a:p>
          </p:txBody>
        </p:sp>
        <p:sp>
          <p:nvSpPr>
            <p:cNvPr id="15" name="TextBox 14">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курсове и уроци по програмиране, книги – безплатно от Наков</a:t>
              </a:r>
              <a:endParaRPr lang="bg-BG" sz="200" noProof="1">
                <a:ln w="0">
                  <a:noFill/>
                </a:ln>
                <a:solidFill>
                  <a:schemeClr val="bg1"/>
                </a:solidFill>
                <a:ea typeface="+mn-ea"/>
              </a:endParaRPr>
            </a:p>
          </p:txBody>
        </p:sp>
        <p:sp>
          <p:nvSpPr>
            <p:cNvPr id="16" name="TextBox 15">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"Качествен програмен код"</a:t>
              </a:r>
            </a:p>
          </p:txBody>
        </p:sp>
        <p:sp>
          <p:nvSpPr>
            <p:cNvPr id="17" name="TextBox 16">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алго академия – състезателно програмиране, състезания</a:t>
              </a:r>
              <a:endParaRPr lang="bg-BG" sz="200" noProof="1">
                <a:ln w="0">
                  <a:noFill/>
                </a:ln>
                <a:solidFill>
                  <a:schemeClr val="bg1"/>
                </a:solidFill>
                <a:ea typeface="+mn-ea"/>
              </a:endParaRPr>
            </a:p>
          </p:txBody>
        </p:sp>
        <p:sp>
          <p:nvSpPr>
            <p:cNvPr id="18" name="TextBox 17">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курс - уеб програмиране, бази данни, C#, .NET, ASP.NET</a:t>
              </a:r>
              <a:endParaRPr lang="bg-BG" sz="200" noProof="1">
                <a:ln w="0">
                  <a:noFill/>
                </a:ln>
                <a:solidFill>
                  <a:schemeClr val="bg1"/>
                </a:solidFill>
                <a:ea typeface="+mn-ea"/>
              </a:endParaRPr>
            </a:p>
          </p:txBody>
        </p:sp>
        <p:sp>
          <p:nvSpPr>
            <p:cNvPr id="19" name="TextBox 18">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ea typeface="+mn-ea"/>
                </a:rPr>
                <a:t>курсове и уроци по програмиране – Телерик академия</a:t>
              </a:r>
              <a:endParaRPr lang="bg-BG" sz="200" noProof="1">
                <a:ln w="0">
                  <a:noFill/>
                </a:ln>
                <a:solidFill>
                  <a:schemeClr val="bg1"/>
                </a:solidFill>
                <a:ea typeface="+mn-ea"/>
              </a:endParaRPr>
            </a:p>
          </p:txBody>
        </p:sp>
        <p:sp>
          <p:nvSpPr>
            <p:cNvPr id="20" name="TextBox 19">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 мобилни приложения с iPhone, Android, WP7, PhoneGap</a:t>
              </a:r>
              <a:endParaRPr lang="bg-BG" sz="200" noProof="1">
                <a:ln w="0">
                  <a:noFill/>
                </a:ln>
                <a:solidFill>
                  <a:schemeClr val="bg1"/>
                </a:solidFill>
                <a:ea typeface="+mn-ea"/>
              </a:endParaRPr>
            </a:p>
          </p:txBody>
        </p:sp>
        <p:sp>
          <p:nvSpPr>
            <p:cNvPr id="21" name="TextBox 20">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ea typeface="+mn-ea"/>
                </a:rPr>
                <a:t>free C# book, безплатна книга C#, книга Java, книга C#</a:t>
              </a:r>
            </a:p>
          </p:txBody>
        </p:sp>
        <p:sp>
          <p:nvSpPr>
            <p:cNvPr id="22" name="TextBox 21">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Дончо Минков - сайт за програмиране</a:t>
              </a:r>
              <a:endParaRPr lang="bg-BG" sz="200" noProof="1">
                <a:ln w="0">
                  <a:noFill/>
                </a:ln>
                <a:solidFill>
                  <a:schemeClr val="bg1"/>
                </a:solidFill>
                <a:ea typeface="+mn-ea"/>
              </a:endParaRPr>
            </a:p>
          </p:txBody>
        </p:sp>
        <p:sp>
          <p:nvSpPr>
            <p:cNvPr id="23" name="TextBox 22">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ea typeface="+mn-ea"/>
                </a:rPr>
                <a:t>Николай Костов - блог за програмиране</a:t>
              </a:r>
            </a:p>
          </p:txBody>
        </p:sp>
        <p:sp>
          <p:nvSpPr>
            <p:cNvPr id="24" name="TextBox 23">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C# курс, програмиране, безплатно</a:t>
              </a:r>
              <a:endParaRPr lang="bg-BG" sz="200" noProof="1">
                <a:ln w="0">
                  <a:noFill/>
                </a:ln>
                <a:solidFill>
                  <a:schemeClr val="bg1"/>
                </a:solidFill>
                <a:ea typeface="+mn-ea"/>
              </a:endParaRPr>
            </a:p>
          </p:txBody>
        </p:sp>
      </p:grpSp>
      <p:sp>
        <p:nvSpPr>
          <p:cNvPr id="25" name="TextBox 24">
            <a:hlinkClick r:id="rId3" tooltip="Форум за програмиране и уеб дизайн - дискусии, съвети, въпроси и отговори @ Софтуерна академия на Телерик"/>
          </p:cNvPr>
          <p:cNvSpPr txBox="1"/>
          <p:nvPr/>
        </p:nvSpPr>
        <p:spPr>
          <a:xfrm rot="12041701" flipH="1">
            <a:off x="7472363" y="3840163"/>
            <a:ext cx="889000" cy="1570037"/>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ea typeface="+mn-ea"/>
              </a:rPr>
              <a:t>?</a:t>
            </a:r>
          </a:p>
        </p:txBody>
      </p:sp>
      <p:sp>
        <p:nvSpPr>
          <p:cNvPr id="26" name="TextBox 25">
            <a:hlinkClick r:id="rId5"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ea typeface="+mn-ea"/>
              </a:rPr>
              <a:t>?</a:t>
            </a:r>
          </a:p>
        </p:txBody>
      </p:sp>
      <p:sp>
        <p:nvSpPr>
          <p:cNvPr id="27" name="TextBox 26">
            <a:hlinkClick r:id="rId6"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ea typeface="+mn-ea"/>
              </a:rPr>
              <a:t>?</a:t>
            </a:r>
          </a:p>
        </p:txBody>
      </p:sp>
      <p:sp>
        <p:nvSpPr>
          <p:cNvPr id="28" name="TextBox 27">
            <a:hlinkClick r:id="rId7"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a typeface="+mn-ea"/>
              </a:rPr>
              <a:t>?</a:t>
            </a:r>
          </a:p>
        </p:txBody>
      </p:sp>
      <p:sp>
        <p:nvSpPr>
          <p:cNvPr id="30" name="TextBox 29">
            <a:hlinkClick r:id="rId8"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ea typeface="+mn-ea"/>
              </a:rPr>
              <a:t>?</a:t>
            </a:r>
          </a:p>
        </p:txBody>
      </p:sp>
      <p:sp>
        <p:nvSpPr>
          <p:cNvPr id="31" name="TextBox 30">
            <a:hlinkClick r:id="rId9"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ea typeface="+mn-ea"/>
              </a:rPr>
              <a:t>?</a:t>
            </a:r>
          </a:p>
        </p:txBody>
      </p:sp>
      <p:sp>
        <p:nvSpPr>
          <p:cNvPr id="32" name="TextBox 31">
            <a:hlinkClick r:id="rId10"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33" name="TextBox 32">
            <a:hlinkClick r:id="rId11"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ea typeface="+mn-ea"/>
              </a:rPr>
              <a:t>?</a:t>
            </a:r>
          </a:p>
        </p:txBody>
      </p:sp>
      <p:sp>
        <p:nvSpPr>
          <p:cNvPr id="34" name="TextBox 33">
            <a:hlinkClick r:id="rId12"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ea typeface="+mn-ea"/>
              </a:rPr>
              <a:t>?</a:t>
            </a:r>
          </a:p>
        </p:txBody>
      </p:sp>
      <p:sp>
        <p:nvSpPr>
          <p:cNvPr id="35" name="TextBox 34">
            <a:hlinkClick r:id="rId13" tooltip="Безплатен курс &quot;Качествен програмен код&quot;"/>
          </p:cNvPr>
          <p:cNvSpPr txBox="1"/>
          <p:nvPr/>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36" name="TextBox 3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t>
            </a:r>
          </a:p>
        </p:txBody>
      </p:sp>
      <p:sp>
        <p:nvSpPr>
          <p:cNvPr id="37" name="TextBox 36">
            <a:hlinkClick r:id="rId15"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ea typeface="+mn-ea"/>
              </a:rPr>
              <a:t>?</a:t>
            </a:r>
          </a:p>
        </p:txBody>
      </p:sp>
      <p:sp>
        <p:nvSpPr>
          <p:cNvPr id="38" name="TextBox 37">
            <a:hlinkClick r:id="rId16"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ea typeface="+mn-ea"/>
              </a:rPr>
              <a:t>?</a:t>
            </a:r>
          </a:p>
        </p:txBody>
      </p:sp>
      <p:sp>
        <p:nvSpPr>
          <p:cNvPr id="39" name="TextBox 38">
            <a:hlinkClick r:id="rId17"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endParaRPr>
          </a:p>
        </p:txBody>
      </p:sp>
      <p:sp>
        <p:nvSpPr>
          <p:cNvPr id="40" name="TextBox 39">
            <a:hlinkClick r:id="rId18"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a typeface="+mn-ea"/>
              </a:rPr>
              <a:t>?</a:t>
            </a:r>
          </a:p>
        </p:txBody>
      </p:sp>
      <p:sp>
        <p:nvSpPr>
          <p:cNvPr id="41" name="TextBox 40">
            <a:hlinkClick r:id="rId19" tooltip="Дончо Минков - сайт за програмиране"/>
          </p:cNvPr>
          <p:cNvSpPr txBox="1"/>
          <p:nvPr/>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42" name="TextBox 41">
            <a:hlinkClick r:id="rId20" tooltip="Николай Костов - блог за програмиране"/>
          </p:cNvPr>
          <p:cNvSpPr txBox="1"/>
          <p:nvPr/>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ea typeface="+mn-ea"/>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a typeface="+mn-ea"/>
            </a:endParaRPr>
          </a:p>
        </p:txBody>
      </p:sp>
      <p:sp>
        <p:nvSpPr>
          <p:cNvPr id="43" name="TextBox 42">
            <a:hlinkClick r:id="rId21"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44" name="Rectangle 43"/>
          <p:cNvSpPr/>
          <p:nvPr/>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ea typeface="+mn-ea"/>
              </a:rPr>
              <a:t>Questions?</a:t>
            </a:r>
          </a:p>
        </p:txBody>
      </p:sp>
      <p:sp>
        <p:nvSpPr>
          <p:cNvPr id="45" name="TextBox 4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ea typeface="+mn-ea"/>
              </a:rPr>
              <a:t>?</a:t>
            </a:r>
          </a:p>
        </p:txBody>
      </p:sp>
      <p:grpSp>
        <p:nvGrpSpPr>
          <p:cNvPr id="3" name="Group 45"/>
          <p:cNvGrpSpPr/>
          <p:nvPr/>
        </p:nvGrpSpPr>
        <p:grpSpPr>
          <a:xfrm>
            <a:off x="130434" y="6373882"/>
            <a:ext cx="1816798" cy="331718"/>
            <a:chOff x="1236228" y="1523999"/>
            <a:chExt cx="4351212" cy="3261410"/>
          </a:xfrm>
          <a:noFill/>
        </p:grpSpPr>
        <p:sp>
          <p:nvSpPr>
            <p:cNvPr id="47" name="TextBox 46">
              <a:hlinkClick r:id="rId3"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форум програмиране, форум уеб дизайн</a:t>
              </a:r>
              <a:endParaRPr lang="bg-BG" sz="200" noProof="1">
                <a:ln w="0">
                  <a:noFill/>
                </a:ln>
                <a:solidFill>
                  <a:schemeClr val="bg1"/>
                </a:solidFill>
                <a:ea typeface="+mn-ea"/>
              </a:endParaRPr>
            </a:p>
          </p:txBody>
        </p:sp>
        <p:sp>
          <p:nvSpPr>
            <p:cNvPr id="48" name="TextBox 47">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a:spAutoFit/>
            </a:bodyPr>
            <a:lstStyle/>
            <a:p>
              <a:pPr>
                <a:lnSpc>
                  <a:spcPct val="80000"/>
                </a:lnSpc>
                <a:defRPr/>
              </a:pPr>
              <a:r>
                <a:rPr lang="bg-BG" sz="200" noProof="1">
                  <a:ln w="0">
                    <a:noFill/>
                  </a:ln>
                  <a:solidFill>
                    <a:schemeClr val="bg1"/>
                  </a:solidFill>
                  <a:ea typeface="+mn-ea"/>
                </a:rPr>
                <a:t>курсове и уроци по програмиране, уеб дизайн – безплатно</a:t>
              </a:r>
            </a:p>
          </p:txBody>
        </p:sp>
        <p:sp>
          <p:nvSpPr>
            <p:cNvPr id="49" name="TextBox 48">
              <a:hlinkClick r:id="rId5"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a:spAutoFit/>
            </a:bodyPr>
            <a:lstStyle/>
            <a:p>
              <a:pPr>
                <a:defRPr/>
              </a:pPr>
              <a:r>
                <a:rPr lang="bg-BG" sz="200" noProof="1">
                  <a:ln w="0">
                    <a:noFill/>
                  </a:ln>
                  <a:solidFill>
                    <a:schemeClr val="bg1"/>
                  </a:solidFill>
                  <a:ea typeface="+mn-ea"/>
                </a:rPr>
                <a:t>програмиране за деца – безплатни курсове и уроци</a:t>
              </a:r>
            </a:p>
          </p:txBody>
        </p:sp>
        <p:sp>
          <p:nvSpPr>
            <p:cNvPr id="50" name="TextBox 49">
              <a:hlinkClick r:id="rId6"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безплатен SEO курс - оптимизация за търсачки</a:t>
              </a:r>
              <a:endParaRPr lang="bg-BG" sz="200" noProof="1">
                <a:ln w="0">
                  <a:noFill/>
                </a:ln>
                <a:solidFill>
                  <a:schemeClr val="bg1"/>
                </a:solidFill>
                <a:ea typeface="+mn-ea"/>
              </a:endParaRPr>
            </a:p>
          </p:txBody>
        </p:sp>
        <p:sp>
          <p:nvSpPr>
            <p:cNvPr id="51" name="TextBox 50">
              <a:hlinkClick r:id="rId7"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уроци по уеб дизайн, HTML, CSS, JavaScript, Photoshop</a:t>
              </a:r>
              <a:endParaRPr lang="bg-BG" sz="200" noProof="1">
                <a:ln w="0">
                  <a:noFill/>
                </a:ln>
                <a:solidFill>
                  <a:schemeClr val="bg1"/>
                </a:solidFill>
                <a:ea typeface="+mn-ea"/>
              </a:endParaRPr>
            </a:p>
          </p:txBody>
        </p:sp>
        <p:sp>
          <p:nvSpPr>
            <p:cNvPr id="52" name="TextBox 51">
              <a:hlinkClick r:id="rId8"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a:spAutoFit/>
            </a:bodyPr>
            <a:lstStyle/>
            <a:p>
              <a:pPr>
                <a:defRPr/>
              </a:pPr>
              <a:r>
                <a:rPr lang="bg-BG" sz="200" noProof="1">
                  <a:ln w="0">
                    <a:noFill/>
                  </a:ln>
                  <a:solidFill>
                    <a:schemeClr val="bg1"/>
                  </a:solidFill>
                  <a:ea typeface="+mn-ea"/>
                </a:rPr>
                <a:t>уроци по програмиране и уеб дизайн за ученици</a:t>
              </a:r>
            </a:p>
          </p:txBody>
        </p:sp>
        <p:sp>
          <p:nvSpPr>
            <p:cNvPr id="53" name="TextBox 52">
              <a:hlinkClick r:id="rId9"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MVC курс – HTML, SQL, C#, .NET, ASP.NET MVC</a:t>
              </a:r>
              <a:endParaRPr lang="bg-BG" sz="200" noProof="1">
                <a:ln w="0">
                  <a:noFill/>
                </a:ln>
                <a:solidFill>
                  <a:schemeClr val="bg1"/>
                </a:solidFill>
                <a:ea typeface="+mn-ea"/>
              </a:endParaRPr>
            </a:p>
          </p:txBody>
        </p:sp>
        <p:sp>
          <p:nvSpPr>
            <p:cNvPr id="54" name="TextBox 53">
              <a:hlinkClick r:id="rId10"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"Разработка на софтуер в cloud среда"</a:t>
              </a:r>
            </a:p>
          </p:txBody>
        </p:sp>
        <p:sp>
          <p:nvSpPr>
            <p:cNvPr id="55" name="TextBox 54">
              <a:hlinkClick r:id="rId11"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BG Coder - онлайн състезателна система - online judge</a:t>
              </a:r>
              <a:endParaRPr lang="bg-BG" sz="200" noProof="1">
                <a:ln w="0">
                  <a:noFill/>
                </a:ln>
                <a:solidFill>
                  <a:schemeClr val="bg1"/>
                </a:solidFill>
                <a:ea typeface="+mn-ea"/>
              </a:endParaRPr>
            </a:p>
          </p:txBody>
        </p:sp>
        <p:sp>
          <p:nvSpPr>
            <p:cNvPr id="56" name="TextBox 55">
              <a:hlinkClick r:id="rId12"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курсове и уроци по програмиране, книги – безплатно от Наков</a:t>
              </a:r>
              <a:endParaRPr lang="bg-BG" sz="200" noProof="1">
                <a:ln w="0">
                  <a:noFill/>
                </a:ln>
                <a:solidFill>
                  <a:schemeClr val="bg1"/>
                </a:solidFill>
                <a:ea typeface="+mn-ea"/>
              </a:endParaRPr>
            </a:p>
          </p:txBody>
        </p:sp>
        <p:sp>
          <p:nvSpPr>
            <p:cNvPr id="57" name="TextBox 56">
              <a:hlinkClick r:id="rId13" tooltip="Безплатен курс &quot;Качествен програмен код&quot;"/>
            </p:cNvPr>
            <p:cNvSpPr txBox="1"/>
            <p:nvPr/>
          </p:nvSpPr>
          <p:spPr>
            <a:xfrm flipH="1">
              <a:off x="1766855" y="3335748"/>
              <a:ext cx="1594026" cy="1210412"/>
            </a:xfrm>
            <a:prstGeom prst="rect">
              <a:avLst/>
            </a:prstGeom>
            <a:grpFill/>
          </p:spPr>
          <p:txBody>
            <a:bodyPr wrap="none">
              <a:spAutoFit/>
            </a:bodyPr>
            <a:lstStyle/>
            <a:p>
              <a:pPr>
                <a:defRPr/>
              </a:pPr>
              <a:r>
                <a:rPr lang="bg-BG" sz="200" noProof="1">
                  <a:ln w="0">
                    <a:noFill/>
                  </a:ln>
                  <a:solidFill>
                    <a:schemeClr val="bg1"/>
                  </a:solidFill>
                  <a:ea typeface="+mn-ea"/>
                </a:rPr>
                <a:t>безплатен курс "Качествен програмен код"</a:t>
              </a:r>
            </a:p>
          </p:txBody>
        </p:sp>
        <p:sp>
          <p:nvSpPr>
            <p:cNvPr id="58" name="TextBox 57">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алго академия – състезателно програмиране, състезания</a:t>
              </a:r>
              <a:endParaRPr lang="bg-BG" sz="200" noProof="1">
                <a:ln w="0">
                  <a:noFill/>
                </a:ln>
                <a:solidFill>
                  <a:schemeClr val="bg1"/>
                </a:solidFill>
                <a:ea typeface="+mn-ea"/>
              </a:endParaRPr>
            </a:p>
          </p:txBody>
        </p:sp>
        <p:sp>
          <p:nvSpPr>
            <p:cNvPr id="59" name="TextBox 58">
              <a:hlinkClick r:id="rId15"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ASP.NET курс - уеб програмиране, бази данни, C#, .NET, ASP.NET</a:t>
              </a:r>
              <a:endParaRPr lang="bg-BG" sz="200" noProof="1">
                <a:ln w="0">
                  <a:noFill/>
                </a:ln>
                <a:solidFill>
                  <a:schemeClr val="bg1"/>
                </a:solidFill>
                <a:ea typeface="+mn-ea"/>
              </a:endParaRPr>
            </a:p>
          </p:txBody>
        </p:sp>
        <p:sp>
          <p:nvSpPr>
            <p:cNvPr id="60" name="TextBox 59">
              <a:hlinkClick r:id="rId16"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a:spAutoFit/>
            </a:bodyPr>
            <a:lstStyle>
              <a:defPPr>
                <a:defRPr lang="en-US"/>
              </a:defPPr>
              <a:lvl1pPr>
                <a:defRPr sz="1200"/>
              </a:lvl1pPr>
            </a:lstStyle>
            <a:p>
              <a:pPr>
                <a:defRPr/>
              </a:pPr>
              <a:r>
                <a:rPr lang="bg-BG" sz="200" noProof="1" smtClean="0">
                  <a:ln w="0">
                    <a:noFill/>
                  </a:ln>
                  <a:solidFill>
                    <a:schemeClr val="bg1"/>
                  </a:solidFill>
                  <a:ea typeface="+mn-ea"/>
                </a:rPr>
                <a:t>курсове и уроци по програмиране – Телерик академия</a:t>
              </a:r>
              <a:endParaRPr lang="bg-BG" sz="200" noProof="1">
                <a:ln w="0">
                  <a:noFill/>
                </a:ln>
                <a:solidFill>
                  <a:schemeClr val="bg1"/>
                </a:solidFill>
                <a:ea typeface="+mn-ea"/>
              </a:endParaRPr>
            </a:p>
          </p:txBody>
        </p:sp>
        <p:sp>
          <p:nvSpPr>
            <p:cNvPr id="61" name="TextBox 60">
              <a:hlinkClick r:id="rId17"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a:spAutoFit/>
            </a:bodyPr>
            <a:lstStyle>
              <a:defPPr>
                <a:defRPr lang="en-US"/>
              </a:defPPr>
              <a:lvl1pPr lvl="0">
                <a:defRPr sz="1200"/>
              </a:lvl1pPr>
            </a:lstStyle>
            <a:p>
              <a:pPr>
                <a:defRPr/>
              </a:pPr>
              <a:r>
                <a:rPr lang="bg-BG" sz="200" noProof="1" smtClean="0">
                  <a:ln w="0">
                    <a:noFill/>
                  </a:ln>
                  <a:solidFill>
                    <a:schemeClr val="bg1"/>
                  </a:solidFill>
                  <a:ea typeface="+mn-ea"/>
                </a:rPr>
                <a:t>курс мобилни приложения с iPhone, Android, WP7, PhoneGap</a:t>
              </a:r>
              <a:endParaRPr lang="bg-BG" sz="200" noProof="1">
                <a:ln w="0">
                  <a:noFill/>
                </a:ln>
                <a:solidFill>
                  <a:schemeClr val="bg1"/>
                </a:solidFill>
                <a:ea typeface="+mn-ea"/>
              </a:endParaRPr>
            </a:p>
          </p:txBody>
        </p:sp>
        <p:sp>
          <p:nvSpPr>
            <p:cNvPr id="62" name="TextBox 61">
              <a:hlinkClick r:id="rId18"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a:spAutoFit/>
            </a:bodyPr>
            <a:lstStyle/>
            <a:p>
              <a:pPr>
                <a:defRPr/>
              </a:pPr>
              <a:r>
                <a:rPr lang="bg-BG" sz="200" noProof="1">
                  <a:ln w="0">
                    <a:noFill/>
                  </a:ln>
                  <a:solidFill>
                    <a:schemeClr val="bg1"/>
                  </a:solidFill>
                  <a:ea typeface="+mn-ea"/>
                </a:rPr>
                <a:t>free C# book, безплатна книга C#, книга Java, книга C#</a:t>
              </a:r>
            </a:p>
          </p:txBody>
        </p:sp>
        <p:sp>
          <p:nvSpPr>
            <p:cNvPr id="63" name="TextBox 62">
              <a:hlinkClick r:id="rId19" tooltip="Дончо Минков - сайт за програмиране"/>
            </p:cNvPr>
            <p:cNvSpPr txBox="1"/>
            <p:nvPr/>
          </p:nvSpPr>
          <p:spPr>
            <a:xfrm flipH="1">
              <a:off x="3401370" y="2963513"/>
              <a:ext cx="1475012"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Дончо Минков - сайт за програмиране</a:t>
              </a:r>
              <a:endParaRPr lang="bg-BG" sz="200" noProof="1">
                <a:ln w="0">
                  <a:noFill/>
                </a:ln>
                <a:solidFill>
                  <a:schemeClr val="bg1"/>
                </a:solidFill>
                <a:ea typeface="+mn-ea"/>
              </a:endParaRPr>
            </a:p>
          </p:txBody>
        </p:sp>
        <p:sp>
          <p:nvSpPr>
            <p:cNvPr id="64" name="TextBox 63">
              <a:hlinkClick r:id="rId20" tooltip="Николай Костов - блог за програмиране"/>
            </p:cNvPr>
            <p:cNvSpPr txBox="1"/>
            <p:nvPr/>
          </p:nvSpPr>
          <p:spPr>
            <a:xfrm flipH="1">
              <a:off x="3401423" y="3217864"/>
              <a:ext cx="1513403" cy="1210412"/>
            </a:xfrm>
            <a:prstGeom prst="rect">
              <a:avLst/>
            </a:prstGeom>
            <a:grpFill/>
          </p:spPr>
          <p:txBody>
            <a:bodyPr wrap="none">
              <a:spAutoFit/>
            </a:bodyPr>
            <a:lstStyle/>
            <a:p>
              <a:pPr>
                <a:defRPr/>
              </a:pPr>
              <a:r>
                <a:rPr lang="bg-BG" sz="200" noProof="1">
                  <a:ln w="0">
                    <a:noFill/>
                  </a:ln>
                  <a:solidFill>
                    <a:schemeClr val="bg1"/>
                  </a:solidFill>
                  <a:ea typeface="+mn-ea"/>
                </a:rPr>
                <a:t>Николай Костов - блог за програмиране</a:t>
              </a:r>
            </a:p>
          </p:txBody>
        </p:sp>
        <p:sp>
          <p:nvSpPr>
            <p:cNvPr id="65" name="TextBox 64">
              <a:hlinkClick r:id="rId21"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a:spAutoFit/>
            </a:bodyPr>
            <a:lstStyle>
              <a:defPPr>
                <a:defRPr lang="en-US"/>
              </a:defPPr>
              <a:lvl1pPr>
                <a:defRPr sz="1600">
                  <a:ln w="0">
                    <a:solidFill>
                      <a:schemeClr val="tx1"/>
                    </a:solidFill>
                  </a:ln>
                  <a:effectLst/>
                </a:defRPr>
              </a:lvl1pPr>
            </a:lstStyle>
            <a:p>
              <a:pPr>
                <a:defRPr/>
              </a:pPr>
              <a:r>
                <a:rPr lang="bg-BG" sz="200" noProof="1" smtClean="0">
                  <a:ln w="0">
                    <a:noFill/>
                  </a:ln>
                  <a:solidFill>
                    <a:schemeClr val="bg1"/>
                  </a:solidFill>
                  <a:ea typeface="+mn-ea"/>
                </a:rPr>
                <a:t>C# курс, програмиране, безплатно</a:t>
              </a:r>
              <a:endParaRPr lang="bg-BG" sz="200" noProof="1">
                <a:ln w="0">
                  <a:noFill/>
                </a:ln>
                <a:solidFill>
                  <a:schemeClr val="bg1"/>
                </a:solidFill>
                <a:ea typeface="+mn-ea"/>
              </a:endParaRPr>
            </a:p>
          </p:txBody>
        </p:sp>
      </p:grpSp>
      <p:sp>
        <p:nvSpPr>
          <p:cNvPr id="66" name="TextBox 65">
            <a:hlinkClick r:id="rId3"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b="1" dirty="0">
                <a:solidFill>
                  <a:schemeClr val="tx1">
                    <a:lumMod val="75000"/>
                  </a:schemeClr>
                </a:solidFill>
                <a:effectLst>
                  <a:reflection blurRad="6350" stA="55000" endA="300" endPos="45500" dir="5400000" sy="-100000" algn="bl" rotWithShape="0"/>
                </a:effectLst>
                <a:ea typeface="+mn-ea"/>
              </a:rPr>
              <a:t>?</a:t>
            </a:r>
          </a:p>
        </p:txBody>
      </p:sp>
      <p:sp>
        <p:nvSpPr>
          <p:cNvPr id="67" name="TextBox 66">
            <a:hlinkClick r:id="rId5"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a:spAutoFit/>
            <a:scene3d>
              <a:camera prst="isometricOffAxis1Righ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ea typeface="+mn-ea"/>
              </a:rPr>
              <a:t>?</a:t>
            </a:r>
          </a:p>
        </p:txBody>
      </p:sp>
      <p:sp>
        <p:nvSpPr>
          <p:cNvPr id="68" name="TextBox 67">
            <a:hlinkClick r:id="rId6"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ea typeface="+mn-ea"/>
              </a:rPr>
              <a:t>?</a:t>
            </a:r>
          </a:p>
        </p:txBody>
      </p:sp>
      <p:sp>
        <p:nvSpPr>
          <p:cNvPr id="69" name="TextBox 68">
            <a:hlinkClick r:id="rId7"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a typeface="+mn-ea"/>
              </a:rPr>
              <a:t>?</a:t>
            </a:r>
          </a:p>
        </p:txBody>
      </p:sp>
      <p:sp>
        <p:nvSpPr>
          <p:cNvPr id="70" name="TextBox 69">
            <a:hlinkClick r:id="rId8"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a:spAutoFit/>
            <a:scene3d>
              <a:camera prst="perspectiveHeroicExtremeLeftFacing"/>
              <a:lightRig rig="threePt" dir="t"/>
            </a:scene3d>
            <a:sp3d extrusionH="57150">
              <a:bevelT w="38100" h="38100"/>
            </a:sp3d>
          </a:bodyPr>
          <a:lstStyle/>
          <a:p>
            <a:pPr>
              <a:defRPr/>
            </a:pPr>
            <a:r>
              <a:rPr lang="en-US" sz="5600" dirty="0">
                <a:solidFill>
                  <a:schemeClr val="tx2">
                    <a:lumMod val="75000"/>
                  </a:schemeClr>
                </a:solidFill>
                <a:effectLst>
                  <a:reflection blurRad="6350" stA="55000" endA="300" endPos="45500" dir="5400000" sy="-100000" algn="bl" rotWithShape="0"/>
                </a:effectLst>
                <a:ea typeface="+mn-ea"/>
              </a:rPr>
              <a:t>?</a:t>
            </a:r>
          </a:p>
        </p:txBody>
      </p:sp>
      <p:sp>
        <p:nvSpPr>
          <p:cNvPr id="71" name="TextBox 70">
            <a:hlinkClick r:id="rId9"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a:spAutoFit/>
            <a:scene3d>
              <a:camera prst="orthographicFront"/>
              <a:lightRig rig="threePt" dir="t"/>
            </a:scene3d>
            <a:sp3d extrusionH="57150">
              <a:bevelT w="38100" h="38100"/>
            </a:sp3d>
          </a:bodyPr>
          <a:lstStyle/>
          <a:p>
            <a:pPr>
              <a:defRPr/>
            </a:pPr>
            <a:r>
              <a:rPr lang="en-US" sz="9600" dirty="0">
                <a:solidFill>
                  <a:srgbClr val="FF4A37"/>
                </a:solidFill>
                <a:effectLst>
                  <a:reflection blurRad="6350" stA="60000" endA="900" endPos="60000" dist="29997" dir="5400000" sy="-100000" algn="bl" rotWithShape="0"/>
                </a:effectLst>
                <a:ea typeface="+mn-ea"/>
              </a:rPr>
              <a:t>?</a:t>
            </a:r>
          </a:p>
        </p:txBody>
      </p:sp>
      <p:sp>
        <p:nvSpPr>
          <p:cNvPr id="72" name="TextBox 71">
            <a:hlinkClick r:id="rId10"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73" name="TextBox 72">
            <a:hlinkClick r:id="rId11"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a:spAutoFit/>
            <a:scene3d>
              <a:camera prst="orthographicFront"/>
              <a:lightRig rig="threePt" dir="t"/>
            </a:scene3d>
            <a:sp3d extrusionH="57150">
              <a:bevelT w="69850" h="69850" prst="divot"/>
            </a:sp3d>
          </a:bodyPr>
          <a:lstStyle/>
          <a:p>
            <a:pPr>
              <a:defRPr/>
            </a:pPr>
            <a:r>
              <a:rPr lang="en-US" sz="6600" dirty="0">
                <a:solidFill>
                  <a:srgbClr val="9966FF"/>
                </a:solidFill>
                <a:effectLst>
                  <a:reflection blurRad="6350" stA="55000" endA="300" endPos="45500" dir="5400000" sy="-100000" algn="bl" rotWithShape="0"/>
                </a:effectLst>
                <a:ea typeface="+mn-ea"/>
              </a:rPr>
              <a:t>?</a:t>
            </a:r>
          </a:p>
        </p:txBody>
      </p:sp>
      <p:sp>
        <p:nvSpPr>
          <p:cNvPr id="74" name="TextBox 73">
            <a:hlinkClick r:id="rId12"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a:prstTxWarp prst="textInflate">
              <a:avLst/>
            </a:prstTxWarp>
            <a:spAutoFit/>
            <a:scene3d>
              <a:camera prst="perspectiveRelaxedModerately"/>
              <a:lightRig rig="threePt" dir="t"/>
            </a:scene3d>
            <a:sp3d extrusionH="57150">
              <a:bevelT w="38100" h="38100"/>
            </a:sp3d>
          </a:bodyPr>
          <a:lstStyle/>
          <a:p>
            <a:pPr>
              <a:defRPr/>
            </a:pPr>
            <a:r>
              <a:rPr lang="en-US" sz="4400" dirty="0">
                <a:solidFill>
                  <a:srgbClr val="FF6699"/>
                </a:solidFill>
                <a:effectLst>
                  <a:reflection blurRad="6350" stA="55000" endA="300" endPos="45500" dir="5400000" sy="-100000" algn="bl" rotWithShape="0"/>
                </a:effectLst>
                <a:ea typeface="+mn-ea"/>
              </a:rPr>
              <a:t>?</a:t>
            </a:r>
          </a:p>
        </p:txBody>
      </p:sp>
      <p:sp>
        <p:nvSpPr>
          <p:cNvPr id="75" name="TextBox 74">
            <a:hlinkClick r:id="rId13" tooltip="Безплатен курс &quot;Качествен програмен код&quot;"/>
          </p:cNvPr>
          <p:cNvSpPr txBox="1"/>
          <p:nvPr/>
        </p:nvSpPr>
        <p:spPr>
          <a:xfrm rot="18277140" flipH="1">
            <a:off x="405234" y="3272336"/>
            <a:ext cx="413607"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ea typeface="+mn-ea"/>
              </a:rPr>
              <a:t>?</a:t>
            </a:r>
          </a:p>
        </p:txBody>
      </p:sp>
      <p:sp>
        <p:nvSpPr>
          <p:cNvPr id="76" name="TextBox 75">
            <a:hlinkClick r:id="rId14"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a:spAutoFit/>
          </a:bodyPr>
          <a:lstStyle/>
          <a:p>
            <a:pP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t>
            </a:r>
          </a:p>
        </p:txBody>
      </p:sp>
      <p:sp>
        <p:nvSpPr>
          <p:cNvPr id="77" name="TextBox 76">
            <a:hlinkClick r:id="rId15"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a:spAutoFit/>
            <a:scene3d>
              <a:camera prst="orthographicFront"/>
              <a:lightRig rig="threePt" dir="t"/>
            </a:scene3d>
            <a:sp3d extrusionH="57150">
              <a:bevelT w="38100" h="38100"/>
            </a:sp3d>
          </a:bodyPr>
          <a:lstStyle/>
          <a:p>
            <a:pPr>
              <a:defRPr/>
            </a:pPr>
            <a:r>
              <a:rPr lang="en-US" sz="4000" dirty="0">
                <a:solidFill>
                  <a:schemeClr val="accent4">
                    <a:lumMod val="60000"/>
                    <a:lumOff val="40000"/>
                  </a:schemeClr>
                </a:solidFill>
                <a:effectLst>
                  <a:reflection blurRad="6350" stA="55000" endA="300" endPos="45500" dir="5400000" sy="-100000" algn="bl" rotWithShape="0"/>
                </a:effectLst>
                <a:ea typeface="+mn-ea"/>
              </a:rPr>
              <a:t>?</a:t>
            </a:r>
          </a:p>
        </p:txBody>
      </p:sp>
      <p:sp>
        <p:nvSpPr>
          <p:cNvPr id="78" name="TextBox 77">
            <a:hlinkClick r:id="rId16"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a:spAutoFit/>
            <a:scene3d>
              <a:camera prst="orthographicFront"/>
              <a:lightRig rig="soft" dir="t">
                <a:rot lat="0" lon="0" rev="10800000"/>
              </a:lightRig>
            </a:scene3d>
            <a:sp3d>
              <a:bevelT w="27940" h="12700"/>
              <a:contourClr>
                <a:srgbClr val="DDDDDD"/>
              </a:contourClr>
            </a:sp3d>
          </a:bodyPr>
          <a:lstStyle/>
          <a:p>
            <a:pPr>
              <a:defRPr/>
            </a:pPr>
            <a:r>
              <a:rPr lang="en-US" sz="4000" b="1" spc="150" dirty="0">
                <a:ln w="11430"/>
                <a:solidFill>
                  <a:schemeClr val="accent4">
                    <a:lumMod val="60000"/>
                    <a:lumOff val="40000"/>
                  </a:schemeClr>
                </a:solidFill>
                <a:effectLst>
                  <a:outerShdw blurRad="25400" algn="tl" rotWithShape="0">
                    <a:srgbClr val="000000">
                      <a:alpha val="43000"/>
                    </a:srgbClr>
                  </a:outerShdw>
                </a:effectLst>
                <a:ea typeface="+mn-ea"/>
              </a:rPr>
              <a:t>?</a:t>
            </a:r>
          </a:p>
        </p:txBody>
      </p:sp>
      <p:sp>
        <p:nvSpPr>
          <p:cNvPr id="79" name="TextBox 78">
            <a:hlinkClick r:id="rId17"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a:spAutoFit/>
          </a:bodyPr>
          <a:lstStyle/>
          <a:p>
            <a:pPr>
              <a:defRPr/>
            </a:pPr>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a typeface="+mn-ea"/>
            </a:endParaRPr>
          </a:p>
        </p:txBody>
      </p:sp>
      <p:sp>
        <p:nvSpPr>
          <p:cNvPr id="80" name="TextBox 79">
            <a:hlinkClick r:id="rId18"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a:spAutoFit/>
            <a:scene3d>
              <a:camera prst="orthographicFront"/>
              <a:lightRig rig="threePt" dir="t"/>
            </a:scene3d>
            <a:sp3d extrusionH="57150">
              <a:bevelT w="38100" h="38100"/>
            </a:sp3d>
          </a:bodyPr>
          <a:lstStyle/>
          <a:p>
            <a:pPr>
              <a:defRPr/>
            </a:pPr>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a typeface="+mn-ea"/>
              </a:rPr>
              <a:t>?</a:t>
            </a:r>
          </a:p>
        </p:txBody>
      </p:sp>
      <p:sp>
        <p:nvSpPr>
          <p:cNvPr id="81" name="TextBox 80">
            <a:hlinkClick r:id="rId19" tooltip="Дончо Минков - сайт за програмиране"/>
          </p:cNvPr>
          <p:cNvSpPr txBox="1"/>
          <p:nvPr/>
        </p:nvSpPr>
        <p:spPr>
          <a:xfrm rot="11071760" flipH="1">
            <a:off x="6518175" y="1140358"/>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82" name="TextBox 81">
            <a:hlinkClick r:id="rId20" tooltip="Николай Костов - блог за програмиране"/>
          </p:cNvPr>
          <p:cNvSpPr txBox="1"/>
          <p:nvPr/>
        </p:nvSpPr>
        <p:spPr>
          <a:xfrm rot="300526" flipH="1">
            <a:off x="3902297" y="1278821"/>
            <a:ext cx="345408" cy="523220"/>
          </a:xfrm>
          <a:prstGeom prst="rect">
            <a:avLst/>
          </a:prstGeom>
          <a:noFill/>
        </p:spPr>
        <p:txBody>
          <a:bodyPr>
            <a:spAutoFit/>
            <a:scene3d>
              <a:camera prst="orthographicFront"/>
              <a:lightRig rig="threePt" dir="t"/>
            </a:scene3d>
            <a:sp3d extrusionH="57150">
              <a:bevelT w="38100" h="38100"/>
            </a:sp3d>
          </a:bodyPr>
          <a:lstStyle/>
          <a:p>
            <a:pPr>
              <a:defRPr/>
            </a:pPr>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ea typeface="+mn-ea"/>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a typeface="+mn-ea"/>
            </a:endParaRPr>
          </a:p>
        </p:txBody>
      </p:sp>
      <p:sp>
        <p:nvSpPr>
          <p:cNvPr id="83" name="TextBox 82">
            <a:hlinkClick r:id="rId21"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a:spAutoFit/>
            <a:scene3d>
              <a:camera prst="orthographicFront"/>
              <a:lightRig rig="threePt" dir="t"/>
            </a:scene3d>
            <a:sp3d extrusionH="57150">
              <a:bevelT w="38100" h="38100"/>
            </a:sp3d>
          </a:bodyPr>
          <a:lstStyle/>
          <a:p>
            <a:pPr>
              <a:defRPr/>
            </a:pPr>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a typeface="+mn-ea"/>
              </a:rPr>
              <a:t>?</a:t>
            </a:r>
          </a:p>
        </p:txBody>
      </p:sp>
      <p:sp>
        <p:nvSpPr>
          <p:cNvPr id="84" name="Rectangle 83"/>
          <p:cNvSpPr/>
          <p:nvPr/>
        </p:nvSpPr>
        <p:spPr>
          <a:xfrm>
            <a:off x="1828800" y="2903716"/>
            <a:ext cx="5486400" cy="1261884"/>
          </a:xfrm>
          <a:prstGeom prst="rect">
            <a:avLst/>
          </a:prstGeom>
        </p:spPr>
        <p:txBody>
          <a:bodyPr wrap="none" lIns="0" tIns="0" rIns="0" bIns="0" anchor="ctr">
            <a:scene3d>
              <a:camera prst="orthographicFront"/>
              <a:lightRig rig="soft" dir="t">
                <a:rot lat="0" lon="0" rev="10800000"/>
              </a:lightRig>
            </a:scene3d>
            <a:sp3d>
              <a:bevelT w="27940" h="12700"/>
              <a:contourClr>
                <a:srgbClr val="DDDDDD"/>
              </a:contourClr>
            </a:sp3d>
          </a:bodyPr>
          <a:lstStyle/>
          <a:p>
            <a:pPr algn="ctr" eaLnBrk="0" hangingPunct="0">
              <a:spcBef>
                <a:spcPts val="0"/>
              </a:spcBef>
              <a:spcAft>
                <a:spcPts val="0"/>
              </a:spcAft>
              <a:buClr>
                <a:schemeClr val="accent5">
                  <a:lumMod val="40000"/>
                  <a:lumOff val="60000"/>
                </a:schemeClr>
              </a:buClr>
              <a:buSzPct val="70000"/>
              <a:buFont typeface="Wingdings 2" pitchFamily="18" charset="2"/>
              <a:buNone/>
              <a:defRPr/>
            </a:pPr>
            <a:r>
              <a:rPr lang="en-US" sz="7600" b="1" spc="150" dirty="0">
                <a:ln w="11430"/>
                <a:solidFill>
                  <a:schemeClr val="tx1">
                    <a:lumMod val="40000"/>
                    <a:lumOff val="60000"/>
                  </a:schemeClr>
                </a:solidFill>
                <a:effectLst>
                  <a:outerShdw blurRad="25400" algn="tl" rotWithShape="0">
                    <a:srgbClr val="000000">
                      <a:alpha val="43000"/>
                    </a:srgbClr>
                  </a:outerShdw>
                </a:effectLst>
                <a:latin typeface="+mn-lt"/>
                <a:ea typeface="+mn-ea"/>
              </a:rPr>
              <a:t>Questions?</a:t>
            </a:r>
          </a:p>
        </p:txBody>
      </p:sp>
      <p:sp>
        <p:nvSpPr>
          <p:cNvPr id="85" name="TextBox 84">
            <a:hlinkClick r:id="rId4"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a:spAutoFit/>
            <a:scene3d>
              <a:camera prst="orthographicFront"/>
              <a:lightRig rig="threePt" dir="t"/>
            </a:scene3d>
            <a:sp3d extrusionH="57150">
              <a:bevelT w="38100" h="38100"/>
            </a:sp3d>
          </a:bodyPr>
          <a:lstStyle/>
          <a:p>
            <a:pPr>
              <a:lnSpc>
                <a:spcPct val="80000"/>
              </a:lnSpc>
              <a:defRPr/>
            </a:pPr>
            <a:r>
              <a:rPr lang="en-US" sz="12000" b="1" dirty="0">
                <a:solidFill>
                  <a:srgbClr val="FFBF8B"/>
                </a:solidFill>
                <a:effectLst>
                  <a:reflection blurRad="6350" stA="55000" endA="300" endPos="45500" dir="5400000" sy="-100000" algn="bl" rotWithShape="0"/>
                </a:effectLst>
                <a:latin typeface="Cambria" pitchFamily="18" charset="0"/>
                <a:ea typeface="+mn-ea"/>
              </a:rPr>
              <a:t>?</a:t>
            </a:r>
          </a:p>
        </p:txBody>
      </p:sp>
      <p:sp>
        <p:nvSpPr>
          <p:cNvPr id="7" name="Title 1"/>
          <p:cNvSpPr>
            <a:spLocks noGrp="1"/>
          </p:cNvSpPr>
          <p:nvPr>
            <p:ph type="title"/>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smtClean="0"/>
              <a:t>Click to edit Master title style</a:t>
            </a:r>
            <a:endParaRPr lang="en-US" dirty="0"/>
          </a:p>
        </p:txBody>
      </p:sp>
      <p:sp>
        <p:nvSpPr>
          <p:cNvPr id="29" name="Text Placeholder 29"/>
          <p:cNvSpPr>
            <a:spLocks noGrp="1"/>
          </p:cNvSpPr>
          <p:nvPr>
            <p:ph type="body" sz="quarter" idx="10"/>
          </p:nvPr>
        </p:nvSpPr>
        <p:spPr>
          <a:xfrm>
            <a:off x="6807131" y="6400800"/>
            <a:ext cx="2218556" cy="369332"/>
          </a:xfrm>
          <a:prstGeom prst="rect">
            <a:avLst/>
          </a:prstGeom>
        </p:spPr>
        <p:txBody>
          <a:bodyPr wrap="none">
            <a:spAutoFit/>
          </a:bodyPr>
          <a:lstStyle>
            <a:lvl1pPr marL="0" indent="0" algn="r">
              <a:buNone/>
              <a:defRPr sz="1800"/>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8771FEF-67D8-4D47-9E32-8D782F1657B6}" type="datetimeFigureOut">
              <a:rPr lang="en-US" smtClean="0"/>
              <a:t>7/31/14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8771FEF-67D8-4D47-9E32-8D782F1657B6}" type="datetimeFigureOut">
              <a:rPr lang="en-US" smtClean="0"/>
              <a:t>7/31/14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8771FEF-67D8-4D47-9E32-8D782F1657B6}" type="datetimeFigureOut">
              <a:rPr lang="en-US" smtClean="0"/>
              <a:t>7/31/14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8771FEF-67D8-4D47-9E32-8D782F1657B6}" type="datetimeFigureOut">
              <a:rPr lang="en-US" smtClean="0"/>
              <a:t>7/31/14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8771FEF-67D8-4D47-9E32-8D782F1657B6}" type="datetimeFigureOut">
              <a:rPr lang="en-US" smtClean="0"/>
              <a:t>7/31/14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t>7/31/14</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t>7/31/14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7858125" y="6543675"/>
            <a:ext cx="1285875" cy="314325"/>
          </a:xfrm>
          <a:prstGeom prst="rect">
            <a:avLst/>
          </a:prstGeom>
          <a:noFill/>
          <a:ln w="9525">
            <a:noFill/>
            <a:miter lim="800000"/>
            <a:headEnd/>
            <a:tailEnd/>
          </a:ln>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8771FEF-67D8-4D47-9E32-8D782F1657B6}" type="datetimeFigureOut">
              <a:rPr lang="en-US" smtClean="0"/>
              <a:t>7/31/14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925B55D-DF78-3B48-BBE7-5F2EC24751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18771FEF-67D8-4D47-9E32-8D782F1657B6}" type="datetimeFigureOut">
              <a:rPr lang="en-US" smtClean="0"/>
              <a:t>7/31/14</a:t>
            </a:fld>
            <a:endParaRPr lang="en-US"/>
          </a:p>
        </p:txBody>
      </p:sp>
      <p:sp>
        <p:nvSpPr>
          <p:cNvPr id="1029" name="Rectangle 5"/>
          <p:cNvSpPr>
            <a:spLocks noGrp="1" noChangeArrowheads="1"/>
          </p:cNvSpPr>
          <p:nvPr>
            <p:ph type="ftr" sz="quarter" idx="3"/>
          </p:nvPr>
        </p:nvSpPr>
        <p:spPr bwMode="auto">
          <a:xfrm>
            <a:off x="3124200" y="638132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38132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925B55D-DF78-3B48-BBE7-5F2EC24751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xample.com" TargetMode="Externa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hp.net/manual/en/reserved.variables.cookies.ph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xample.com/some_folders/index.php?sid=0cc175b9c0f1b6a831c399e26977266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xample.com" TargetMode="Externa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4"/>
          <p:cNvSpPr txBox="1">
            <a:spLocks/>
          </p:cNvSpPr>
          <p:nvPr/>
        </p:nvSpPr>
        <p:spPr bwMode="auto">
          <a:xfrm>
            <a:off x="457200" y="1760984"/>
            <a:ext cx="8229600" cy="1524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2"/>
                </a:solidFill>
                <a:effectLst>
                  <a:outerShdw blurRad="38100" dist="38100" dir="2700000" algn="tl">
                    <a:srgbClr val="FFFFFF"/>
                  </a:outerShdw>
                </a:effectLst>
                <a:uLnTx/>
                <a:uFillTx/>
                <a:latin typeface="+mj-lt"/>
                <a:ea typeface="+mj-ea"/>
                <a:cs typeface="+mj-cs"/>
              </a:rPr>
              <a:t>PHP Basics – Cookies - Sessions</a:t>
            </a:r>
          </a:p>
        </p:txBody>
      </p:sp>
      <p:sp>
        <p:nvSpPr>
          <p:cNvPr id="15" name="Subtitle 5"/>
          <p:cNvSpPr txBox="1">
            <a:spLocks/>
          </p:cNvSpPr>
          <p:nvPr/>
        </p:nvSpPr>
        <p:spPr bwMode="auto">
          <a:xfrm>
            <a:off x="457200" y="3240088"/>
            <a:ext cx="8229600" cy="569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smtClean="0">
                <a:ln>
                  <a:noFill/>
                </a:ln>
                <a:solidFill>
                  <a:schemeClr val="tx1"/>
                </a:solidFill>
                <a:effectLst>
                  <a:outerShdw blurRad="38100" dist="38100" dir="2700000" algn="tl">
                    <a:srgbClr val="FFFFFF"/>
                  </a:outerShdw>
                </a:effectLst>
                <a:uLnTx/>
                <a:uFillTx/>
                <a:latin typeface="+mn-lt"/>
                <a:ea typeface="+mn-ea"/>
                <a:cs typeface="+mn-cs"/>
              </a:rPr>
              <a:t>Web Applications in Hatch</a:t>
            </a:r>
          </a:p>
        </p:txBody>
      </p:sp>
      <p:sp>
        <p:nvSpPr>
          <p:cNvPr id="19" name="TextBox 10"/>
          <p:cNvSpPr txBox="1"/>
          <p:nvPr/>
        </p:nvSpPr>
        <p:spPr>
          <a:xfrm rot="20930954">
            <a:off x="242902" y="1245550"/>
            <a:ext cx="5011842" cy="400110"/>
          </a:xfrm>
          <a:prstGeom prst="rect">
            <a:avLst/>
          </a:prstGeom>
          <a:noFill/>
        </p:spPr>
        <p:txBody>
          <a:bodyPr>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defRPr/>
            </a:pP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http://</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pingo.edu.vn</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khoa</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-hoc-</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php</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r>
              <a:rPr lang="pl-PL" sz="2000" b="1" dirty="0" err="1">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can-ban</a:t>
            </a:r>
            <a:r>
              <a:rPr lang="pl-PL"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rPr>
              <a:t>/</a:t>
            </a:r>
            <a:endParaRPr lang="en-US"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20" name="Picture 2" descr="C:\Users\InfiniteCat\Desktop\php\php1.png"/>
          <p:cNvPicPr>
            <a:picLocks noChangeAspect="1" noChangeArrowheads="1"/>
          </p:cNvPicPr>
          <p:nvPr/>
        </p:nvPicPr>
        <p:blipFill>
          <a:blip r:embed="rId2" cstate="print"/>
          <a:srcRect/>
          <a:stretch>
            <a:fillRect/>
          </a:stretch>
        </p:blipFill>
        <p:spPr bwMode="auto">
          <a:xfrm>
            <a:off x="5486400" y="4495800"/>
            <a:ext cx="3051175" cy="1992313"/>
          </a:xfrm>
          <a:prstGeom prst="rect">
            <a:avLst/>
          </a:prstGeom>
          <a:noFill/>
          <a:ln w="9525">
            <a:noFill/>
            <a:miter lim="800000"/>
            <a:headEnd/>
            <a:tailEnd/>
          </a:ln>
        </p:spPr>
      </p:pic>
      <p:pic>
        <p:nvPicPr>
          <p:cNvPr id="21" name="Picture 5"/>
          <p:cNvPicPr>
            <a:picLocks noChangeAspect="1" noChangeArrowheads="1"/>
          </p:cNvPicPr>
          <p:nvPr/>
        </p:nvPicPr>
        <p:blipFill>
          <a:blip r:embed="rId3" cstate="print"/>
          <a:srcRect/>
          <a:stretch>
            <a:fillRect/>
          </a:stretch>
        </p:blipFill>
        <p:spPr bwMode="auto">
          <a:xfrm>
            <a:off x="7491412" y="260648"/>
            <a:ext cx="1652588" cy="1803400"/>
          </a:xfrm>
          <a:prstGeom prst="rect">
            <a:avLst/>
          </a:prstGeom>
          <a:noFill/>
          <a:ln w="9525">
            <a:noFill/>
            <a:miter lim="800000"/>
            <a:headEnd/>
            <a:tailEnd/>
          </a:ln>
          <a:effectLst/>
        </p:spPr>
      </p:pic>
      <p:sp>
        <p:nvSpPr>
          <p:cNvPr id="25" name="Text Placeholder 6"/>
          <p:cNvSpPr txBox="1">
            <a:spLocks/>
          </p:cNvSpPr>
          <p:nvPr/>
        </p:nvSpPr>
        <p:spPr bwMode="auto">
          <a:xfrm>
            <a:off x="457200" y="4724400"/>
            <a:ext cx="3352800" cy="533400"/>
          </a:xfrm>
          <a:prstGeom prst="rect">
            <a:avLst/>
          </a:prstGeom>
          <a:noFill/>
          <a:ln w="9525">
            <a:noFill/>
            <a:miter lim="800000"/>
            <a:headEnd/>
            <a:tailEnd/>
          </a:ln>
        </p:spPr>
        <p:txBody>
          <a:bodyPr/>
          <a:lstStyle/>
          <a:p>
            <a:r>
              <a:rPr lang="en-US" sz="1400" dirty="0"/>
              <a:t>Tuan </a:t>
            </a:r>
            <a:r>
              <a:rPr lang="en-US" sz="1400" dirty="0" smtClean="0"/>
              <a:t>Duong</a:t>
            </a:r>
          </a:p>
          <a:p>
            <a:r>
              <a:rPr lang="pl-PL" sz="1400" kern="0" dirty="0" smtClean="0"/>
              <a:t>http://pingo.edu.vn/tuan-duong/</a:t>
            </a:r>
            <a:endParaRPr lang="en-US" sz="1400" kern="0" dirty="0" smtClean="0"/>
          </a:p>
          <a:p>
            <a:endParaRPr lang="en-US" sz="1400" dirty="0" smtClean="0"/>
          </a:p>
          <a:p>
            <a:endParaRPr lang="en-US" sz="1400" dirty="0"/>
          </a:p>
        </p:txBody>
      </p:sp>
      <p:sp>
        <p:nvSpPr>
          <p:cNvPr id="26" name="Text Placeholder 10"/>
          <p:cNvSpPr txBox="1">
            <a:spLocks/>
          </p:cNvSpPr>
          <p:nvPr/>
        </p:nvSpPr>
        <p:spPr>
          <a:xfrm>
            <a:off x="457200" y="5067300"/>
            <a:ext cx="4648200" cy="800100"/>
          </a:xfrm>
          <a:prstGeom prst="rect">
            <a:avLst/>
          </a:prstGeom>
        </p:spPr>
        <p:txBody>
          <a:bodyPr/>
          <a:lstStyle/>
          <a:p>
            <a:pPr marL="342900" indent="-342900" eaLnBrk="0" hangingPunct="0">
              <a:spcBef>
                <a:spcPct val="20000"/>
              </a:spcBef>
              <a:defRPr/>
            </a:pPr>
            <a:endParaRPr lang="en-US" sz="1600" kern="0" dirty="0">
              <a:latin typeface="+mn-lt"/>
              <a:cs typeface="+mn-cs"/>
            </a:endParaRPr>
          </a:p>
        </p:txBody>
      </p:sp>
      <p:sp>
        <p:nvSpPr>
          <p:cNvPr id="9" name="Slide Number Placeholder 8"/>
          <p:cNvSpPr>
            <a:spLocks noGrp="1"/>
          </p:cNvSpPr>
          <p:nvPr>
            <p:ph type="sldNum" sz="quarter" idx="12"/>
          </p:nvPr>
        </p:nvSpPr>
        <p:spPr/>
        <p:txBody>
          <a:bodyPr/>
          <a:lstStyle/>
          <a:p>
            <a:pPr>
              <a:defRPr/>
            </a:pPr>
            <a:fld id="{93F10FC7-09C4-4479-99A5-0133F346C89C}" type="slidenum">
              <a:rPr lang="es-ES" smtClean="0"/>
              <a:pPr>
                <a:defRPr/>
              </a:pPr>
              <a:t>1</a:t>
            </a:fld>
            <a:endParaRPr lang="es-ES" dirty="0"/>
          </a:p>
        </p:txBody>
      </p:sp>
    </p:spTree>
    <p:extLst>
      <p:ext uri="{BB962C8B-B14F-4D97-AF65-F5344CB8AC3E}">
        <p14:creationId xmlns:p14="http://schemas.microsoft.com/office/powerpoint/2010/main" val="185457664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 Example</a:t>
            </a:r>
            <a:endParaRPr lang="en-US" dirty="0"/>
          </a:p>
        </p:txBody>
      </p:sp>
      <p:sp>
        <p:nvSpPr>
          <p:cNvPr id="3" name="Content Placeholder 2"/>
          <p:cNvSpPr>
            <a:spLocks noGrp="1"/>
          </p:cNvSpPr>
          <p:nvPr>
            <p:ph idx="1"/>
          </p:nvPr>
        </p:nvSpPr>
        <p:spPr/>
        <p:txBody>
          <a:bodyPr/>
          <a:lstStyle/>
          <a:p>
            <a:pPr marL="0" indent="0">
              <a:buNone/>
            </a:pPr>
            <a:r>
              <a:rPr lang="en-US" dirty="0" smtClean="0"/>
              <a:t>3. At the net page request for domain </a:t>
            </a:r>
            <a:r>
              <a:rPr lang="en-US" dirty="0" smtClean="0">
                <a:hlinkClick r:id="rId2"/>
              </a:rPr>
              <a:t>www.example.com</a:t>
            </a:r>
            <a:r>
              <a:rPr lang="en-US" dirty="0" smtClean="0"/>
              <a:t>, all cookie data associated with this domain is sent too.</a:t>
            </a:r>
          </a:p>
          <a:p>
            <a:pPr marL="0" indent="0">
              <a:buNone/>
            </a:pPr>
            <a:endParaRPr lang="en-US" dirty="0" smtClean="0"/>
          </a:p>
          <a:p>
            <a:pPr marL="0" indent="0">
              <a:buNone/>
            </a:pPr>
            <a:endParaRPr lang="en-US" dirty="0"/>
          </a:p>
        </p:txBody>
      </p:sp>
      <p:pic>
        <p:nvPicPr>
          <p:cNvPr id="4" name="Picture 3" descr="Screen Shot 2014-07-31 at 1.05.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00" y="3666573"/>
            <a:ext cx="6896100" cy="2273300"/>
          </a:xfrm>
          <a:prstGeom prst="rect">
            <a:avLst/>
          </a:prstGeom>
        </p:spPr>
      </p:pic>
    </p:spTree>
    <p:extLst>
      <p:ext uri="{BB962C8B-B14F-4D97-AF65-F5344CB8AC3E}">
        <p14:creationId xmlns:p14="http://schemas.microsoft.com/office/powerpoint/2010/main" val="4176357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 cookie</a:t>
            </a:r>
            <a:endParaRPr lang="en-US" dirty="0"/>
          </a:p>
        </p:txBody>
      </p:sp>
      <p:sp>
        <p:nvSpPr>
          <p:cNvPr id="3" name="Content Placeholder 2"/>
          <p:cNvSpPr>
            <a:spLocks noGrp="1"/>
          </p:cNvSpPr>
          <p:nvPr>
            <p:ph idx="1"/>
          </p:nvPr>
        </p:nvSpPr>
        <p:spPr/>
        <p:txBody>
          <a:bodyPr/>
          <a:lstStyle/>
          <a:p>
            <a:pPr marL="0" indent="0">
              <a:buNone/>
            </a:pP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setcookie</a:t>
            </a:r>
            <a:r>
              <a:rPr lang="en-US" sz="2400" dirty="0" smtClean="0"/>
              <a:t>(string </a:t>
            </a:r>
            <a:r>
              <a:rPr lang="en-US" sz="2400" dirty="0">
                <a:solidFill>
                  <a:srgbClr val="FF0000"/>
                </a:solidFill>
              </a:rPr>
              <a:t>$name</a:t>
            </a:r>
            <a:r>
              <a:rPr lang="en-US" sz="2400" dirty="0"/>
              <a:t> [, string </a:t>
            </a:r>
            <a:r>
              <a:rPr lang="en-US" sz="2400" dirty="0">
                <a:solidFill>
                  <a:srgbClr val="FF0000"/>
                </a:solidFill>
              </a:rPr>
              <a:t>$value</a:t>
            </a:r>
            <a:r>
              <a:rPr lang="en-US" sz="2400" dirty="0"/>
              <a:t> [, </a:t>
            </a:r>
            <a:r>
              <a:rPr lang="en-US" sz="2400" dirty="0" err="1"/>
              <a:t>int</a:t>
            </a:r>
            <a:r>
              <a:rPr lang="en-US" sz="2400" dirty="0"/>
              <a:t> </a:t>
            </a:r>
            <a:r>
              <a:rPr lang="en-US" sz="2400" dirty="0">
                <a:solidFill>
                  <a:srgbClr val="FF0000"/>
                </a:solidFill>
              </a:rPr>
              <a:t>$expire</a:t>
            </a:r>
            <a:r>
              <a:rPr lang="en-US" sz="2400" dirty="0"/>
              <a:t> = 0 [, string </a:t>
            </a:r>
            <a:r>
              <a:rPr lang="en-US" sz="2400" dirty="0">
                <a:solidFill>
                  <a:srgbClr val="FF0000"/>
                </a:solidFill>
              </a:rPr>
              <a:t>$path</a:t>
            </a:r>
            <a:r>
              <a:rPr lang="en-US" sz="2400" dirty="0"/>
              <a:t> [, string </a:t>
            </a:r>
            <a:r>
              <a:rPr lang="en-US" sz="2400" dirty="0">
                <a:solidFill>
                  <a:srgbClr val="FF0000"/>
                </a:solidFill>
              </a:rPr>
              <a:t>$domain</a:t>
            </a:r>
            <a:r>
              <a:rPr lang="en-US" sz="2400" dirty="0"/>
              <a:t> [, </a:t>
            </a:r>
            <a:r>
              <a:rPr lang="en-US" sz="2400" dirty="0" err="1"/>
              <a:t>bool</a:t>
            </a:r>
            <a:r>
              <a:rPr lang="en-US" sz="2400" dirty="0"/>
              <a:t> </a:t>
            </a:r>
            <a:r>
              <a:rPr lang="en-US" sz="2400" dirty="0">
                <a:solidFill>
                  <a:srgbClr val="FF0000"/>
                </a:solidFill>
              </a:rPr>
              <a:t>$secure</a:t>
            </a:r>
            <a:r>
              <a:rPr lang="en-US" sz="2400" dirty="0"/>
              <a:t> = false [, </a:t>
            </a:r>
            <a:r>
              <a:rPr lang="en-US" sz="2400" dirty="0" err="1"/>
              <a:t>bool</a:t>
            </a:r>
            <a:r>
              <a:rPr lang="en-US" sz="2400" dirty="0"/>
              <a:t> </a:t>
            </a:r>
            <a:r>
              <a:rPr lang="en-US" sz="2400" dirty="0">
                <a:solidFill>
                  <a:srgbClr val="FF0000"/>
                </a:solidFill>
              </a:rPr>
              <a:t>$</a:t>
            </a:r>
            <a:r>
              <a:rPr lang="en-US" sz="2400" dirty="0" err="1">
                <a:solidFill>
                  <a:srgbClr val="FF0000"/>
                </a:solidFill>
              </a:rPr>
              <a:t>httponly</a:t>
            </a:r>
            <a:r>
              <a:rPr lang="en-US" sz="2400" dirty="0"/>
              <a:t> = false ]]]]]</a:t>
            </a:r>
            <a:r>
              <a:rPr lang="en-US" sz="2400" dirty="0" smtClean="0"/>
              <a:t>])</a:t>
            </a:r>
          </a:p>
          <a:p>
            <a:r>
              <a:rPr lang="en-US" sz="2400" dirty="0" smtClean="0"/>
              <a:t>name: cookie name (string)</a:t>
            </a:r>
          </a:p>
          <a:p>
            <a:r>
              <a:rPr lang="en-US" sz="2400" dirty="0" smtClean="0"/>
              <a:t>value: </a:t>
            </a:r>
            <a:r>
              <a:rPr lang="en-US" sz="2400" dirty="0"/>
              <a:t>The value of the cookie. This value is stored on the clients computer; do not store sensitive information. Assuming the name is </a:t>
            </a:r>
            <a:r>
              <a:rPr lang="en-US" sz="2400" i="1" dirty="0"/>
              <a:t>'</a:t>
            </a:r>
            <a:r>
              <a:rPr lang="en-US" sz="2400" i="1" dirty="0" err="1"/>
              <a:t>cookiename</a:t>
            </a:r>
            <a:r>
              <a:rPr lang="en-US" sz="2400" i="1" dirty="0"/>
              <a:t>'</a:t>
            </a:r>
            <a:r>
              <a:rPr lang="en-US" sz="2400" dirty="0"/>
              <a:t>, this value is retrieved through </a:t>
            </a:r>
            <a:r>
              <a:rPr lang="en-US" sz="2400" dirty="0">
                <a:hlinkClick r:id="rId2"/>
              </a:rPr>
              <a:t>$_COOKIE['cookiename'</a:t>
            </a:r>
            <a:r>
              <a:rPr lang="en-US" sz="2400" dirty="0" smtClean="0">
                <a:hlinkClick r:id="rId2"/>
              </a:rPr>
              <a:t>]</a:t>
            </a:r>
            <a:endParaRPr lang="en-US" sz="2400" dirty="0" smtClean="0"/>
          </a:p>
          <a:p>
            <a:r>
              <a:rPr lang="en-US" sz="2400" dirty="0" smtClean="0"/>
              <a:t>expire: UNIX timestamp when the cookie expires. Default is that cookie expires when browser is closed. Ex: </a:t>
            </a:r>
            <a:r>
              <a:rPr lang="en-US" sz="2400" dirty="0"/>
              <a:t>time()+3600 will set the cookie to expire in </a:t>
            </a:r>
            <a:r>
              <a:rPr lang="en-US" sz="2400" dirty="0" smtClean="0"/>
              <a:t>1 hour.</a:t>
            </a:r>
          </a:p>
        </p:txBody>
      </p:sp>
    </p:spTree>
    <p:extLst>
      <p:ext uri="{BB962C8B-B14F-4D97-AF65-F5344CB8AC3E}">
        <p14:creationId xmlns:p14="http://schemas.microsoft.com/office/powerpoint/2010/main" val="2300883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 cookie</a:t>
            </a:r>
            <a:endParaRPr lang="en-US" dirty="0"/>
          </a:p>
        </p:txBody>
      </p:sp>
      <p:sp>
        <p:nvSpPr>
          <p:cNvPr id="3" name="Content Placeholder 2"/>
          <p:cNvSpPr>
            <a:spLocks noGrp="1"/>
          </p:cNvSpPr>
          <p:nvPr>
            <p:ph idx="1"/>
          </p:nvPr>
        </p:nvSpPr>
        <p:spPr/>
        <p:txBody>
          <a:bodyPr/>
          <a:lstStyle/>
          <a:p>
            <a:pPr marL="0" indent="0">
              <a:buNone/>
            </a:pPr>
            <a:r>
              <a:rPr lang="en-US" sz="2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setcookie</a:t>
            </a:r>
            <a:r>
              <a:rPr lang="en-US" sz="2200" dirty="0" smtClean="0"/>
              <a:t>(string </a:t>
            </a:r>
            <a:r>
              <a:rPr lang="en-US" sz="2200" dirty="0">
                <a:solidFill>
                  <a:srgbClr val="FF0000"/>
                </a:solidFill>
              </a:rPr>
              <a:t>$name</a:t>
            </a:r>
            <a:r>
              <a:rPr lang="en-US" sz="2200" dirty="0"/>
              <a:t> [, string </a:t>
            </a:r>
            <a:r>
              <a:rPr lang="en-US" sz="2200" dirty="0">
                <a:solidFill>
                  <a:srgbClr val="FF0000"/>
                </a:solidFill>
              </a:rPr>
              <a:t>$value</a:t>
            </a:r>
            <a:r>
              <a:rPr lang="en-US" sz="2200" dirty="0"/>
              <a:t> [, </a:t>
            </a:r>
            <a:r>
              <a:rPr lang="en-US" sz="2200" dirty="0" err="1"/>
              <a:t>int</a:t>
            </a:r>
            <a:r>
              <a:rPr lang="en-US" sz="2200" dirty="0"/>
              <a:t> </a:t>
            </a:r>
            <a:r>
              <a:rPr lang="en-US" sz="2200" dirty="0">
                <a:solidFill>
                  <a:srgbClr val="FF0000"/>
                </a:solidFill>
              </a:rPr>
              <a:t>$expire</a:t>
            </a:r>
            <a:r>
              <a:rPr lang="en-US" sz="2200" dirty="0"/>
              <a:t> = 0 [, string </a:t>
            </a:r>
            <a:r>
              <a:rPr lang="en-US" sz="2200" dirty="0">
                <a:solidFill>
                  <a:srgbClr val="FF0000"/>
                </a:solidFill>
              </a:rPr>
              <a:t>$path</a:t>
            </a:r>
            <a:r>
              <a:rPr lang="en-US" sz="2200" dirty="0"/>
              <a:t> [, string </a:t>
            </a:r>
            <a:r>
              <a:rPr lang="en-US" sz="2200" dirty="0">
                <a:solidFill>
                  <a:srgbClr val="FF0000"/>
                </a:solidFill>
              </a:rPr>
              <a:t>$domain</a:t>
            </a:r>
            <a:r>
              <a:rPr lang="en-US" sz="2200" dirty="0"/>
              <a:t> [, </a:t>
            </a:r>
            <a:r>
              <a:rPr lang="en-US" sz="2200" dirty="0" err="1"/>
              <a:t>bool</a:t>
            </a:r>
            <a:r>
              <a:rPr lang="en-US" sz="2200" dirty="0"/>
              <a:t> </a:t>
            </a:r>
            <a:r>
              <a:rPr lang="en-US" sz="2200" dirty="0">
                <a:solidFill>
                  <a:srgbClr val="FF0000"/>
                </a:solidFill>
              </a:rPr>
              <a:t>$secure</a:t>
            </a:r>
            <a:r>
              <a:rPr lang="en-US" sz="2200" dirty="0"/>
              <a:t> = false [, </a:t>
            </a:r>
            <a:r>
              <a:rPr lang="en-US" sz="2200" dirty="0" err="1"/>
              <a:t>bool</a:t>
            </a:r>
            <a:r>
              <a:rPr lang="en-US" sz="2200" dirty="0"/>
              <a:t> </a:t>
            </a:r>
            <a:r>
              <a:rPr lang="en-US" sz="2200" dirty="0">
                <a:solidFill>
                  <a:srgbClr val="FF0000"/>
                </a:solidFill>
              </a:rPr>
              <a:t>$</a:t>
            </a:r>
            <a:r>
              <a:rPr lang="en-US" sz="2200" dirty="0" err="1">
                <a:solidFill>
                  <a:srgbClr val="FF0000"/>
                </a:solidFill>
              </a:rPr>
              <a:t>httponly</a:t>
            </a:r>
            <a:r>
              <a:rPr lang="en-US" sz="2200" dirty="0"/>
              <a:t> = false ]]]]]</a:t>
            </a:r>
            <a:r>
              <a:rPr lang="en-US" sz="2200" dirty="0" smtClean="0"/>
              <a:t>])</a:t>
            </a:r>
          </a:p>
          <a:p>
            <a:r>
              <a:rPr lang="en-US" sz="2000" dirty="0" smtClean="0"/>
              <a:t>path: Path on the server in which the cookie is available on</a:t>
            </a:r>
            <a:r>
              <a:rPr lang="en-US" sz="2000" dirty="0"/>
              <a:t>. If set to </a:t>
            </a:r>
            <a:r>
              <a:rPr lang="en-US" sz="2000" i="1" dirty="0"/>
              <a:t>'/'</a:t>
            </a:r>
            <a:r>
              <a:rPr lang="en-US" sz="2000" dirty="0"/>
              <a:t>, the cookie will be available within the entire domain. If set to </a:t>
            </a:r>
            <a:r>
              <a:rPr lang="en-US" sz="2000" i="1" dirty="0"/>
              <a:t>'/foo/'</a:t>
            </a:r>
            <a:r>
              <a:rPr lang="en-US" sz="2000" dirty="0"/>
              <a:t>, the cookie will only be available within the </a:t>
            </a:r>
            <a:r>
              <a:rPr lang="en-US" sz="2000" i="1" dirty="0"/>
              <a:t>/foo/</a:t>
            </a:r>
            <a:r>
              <a:rPr lang="en-US" sz="2000" dirty="0"/>
              <a:t> directory and all sub-directories such as </a:t>
            </a:r>
            <a:r>
              <a:rPr lang="en-US" sz="2000" i="1" dirty="0"/>
              <a:t>/foo/bar/</a:t>
            </a:r>
            <a:r>
              <a:rPr lang="en-US" sz="2000" dirty="0"/>
              <a:t> of domain. The default value is the current directory that the cookie is being set in</a:t>
            </a:r>
            <a:r>
              <a:rPr lang="en-US" sz="2000" dirty="0" smtClean="0"/>
              <a:t>.</a:t>
            </a:r>
          </a:p>
          <a:p>
            <a:r>
              <a:rPr lang="en-US" sz="2000" dirty="0" smtClean="0"/>
              <a:t>domain: Domain at which the cookie is available for.</a:t>
            </a:r>
          </a:p>
          <a:p>
            <a:r>
              <a:rPr lang="en-US" sz="2000" dirty="0" smtClean="0"/>
              <a:t>secure: If cookie should be sent over HTTPS connection only. Default is false.</a:t>
            </a:r>
          </a:p>
          <a:p>
            <a:r>
              <a:rPr lang="en-US" sz="2000" dirty="0" err="1" smtClean="0"/>
              <a:t>httponly</a:t>
            </a:r>
            <a:r>
              <a:rPr lang="en-US" sz="2000" dirty="0"/>
              <a:t>: When </a:t>
            </a:r>
            <a:r>
              <a:rPr lang="en-US" sz="2000" b="1" dirty="0"/>
              <a:t>TRUE</a:t>
            </a:r>
            <a:r>
              <a:rPr lang="en-US" sz="2000" dirty="0"/>
              <a:t> the cookie will be made accessible only through the HTTP protocol</a:t>
            </a:r>
          </a:p>
        </p:txBody>
      </p:sp>
    </p:spTree>
    <p:extLst>
      <p:ext uri="{BB962C8B-B14F-4D97-AF65-F5344CB8AC3E}">
        <p14:creationId xmlns:p14="http://schemas.microsoft.com/office/powerpoint/2010/main" val="955036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 cookie - examples</a:t>
            </a:r>
            <a:endParaRPr lang="en-US" dirty="0"/>
          </a:p>
        </p:txBody>
      </p:sp>
      <p:sp>
        <p:nvSpPr>
          <p:cNvPr id="3" name="Content Placeholder 2"/>
          <p:cNvSpPr>
            <a:spLocks noGrp="1"/>
          </p:cNvSpPr>
          <p:nvPr>
            <p:ph idx="1"/>
          </p:nvPr>
        </p:nvSpPr>
        <p:spPr/>
        <p:txBody>
          <a:bodyPr/>
          <a:lstStyle/>
          <a:p>
            <a:pPr marL="0" indent="0">
              <a:lnSpc>
                <a:spcPct val="90000"/>
              </a:lnSpc>
              <a:buNone/>
            </a:pP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setcookie</a:t>
            </a:r>
            <a:r>
              <a:rPr lang="en-US" sz="2000" dirty="0" smtClean="0"/>
              <a:t>(</a:t>
            </a:r>
            <a:r>
              <a:rPr lang="tr-TR" sz="2000" dirty="0"/>
              <a:t>'</a:t>
            </a:r>
            <a:r>
              <a:rPr lang="tr-TR" sz="2000" dirty="0">
                <a:solidFill>
                  <a:srgbClr val="FF0000"/>
                </a:solidFill>
              </a:rPr>
              <a:t>name</a:t>
            </a:r>
            <a:r>
              <a:rPr lang="tr-TR" sz="2000" dirty="0"/>
              <a:t>', '</a:t>
            </a:r>
            <a:r>
              <a:rPr lang="tr-TR" sz="2000" dirty="0" err="1">
                <a:solidFill>
                  <a:srgbClr val="FF0000"/>
                </a:solidFill>
              </a:rPr>
              <a:t>Chris</a:t>
            </a:r>
            <a:r>
              <a:rPr lang="tr-TR" sz="2000" dirty="0"/>
              <a:t>'</a:t>
            </a:r>
            <a:r>
              <a:rPr lang="en-US" sz="2000" dirty="0" smtClean="0"/>
              <a:t>)</a:t>
            </a:r>
            <a:r>
              <a:rPr lang="en-US" sz="2000" dirty="0"/>
              <a:t>;</a:t>
            </a:r>
            <a:endParaRPr lang="en-US" sz="2000" dirty="0" smtClean="0"/>
          </a:p>
          <a:p>
            <a:pPr>
              <a:lnSpc>
                <a:spcPct val="90000"/>
              </a:lnSpc>
            </a:pPr>
            <a:r>
              <a:rPr lang="en-US" sz="2000" dirty="0"/>
              <a:t>This command will set the cookie called name on </a:t>
            </a:r>
            <a:r>
              <a:rPr lang="en-US" sz="2000" dirty="0" smtClean="0"/>
              <a:t>the user’s </a:t>
            </a:r>
            <a:r>
              <a:rPr lang="en-US" sz="2000" dirty="0"/>
              <a:t>PC containing the data </a:t>
            </a:r>
            <a:r>
              <a:rPr lang="en-US" sz="2000" dirty="0" smtClean="0"/>
              <a:t>Chris. </a:t>
            </a:r>
            <a:r>
              <a:rPr lang="en-US" sz="2000" dirty="0"/>
              <a:t>It will be available to all pages in the same directory or subdirectory of the page that set it (the default path and domain). It will expire and be deleted when the browser is closed (default expire). </a:t>
            </a:r>
            <a:endParaRPr lang="en-US" sz="2000" dirty="0" smtClean="0"/>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setcookie</a:t>
            </a:r>
            <a:r>
              <a:rPr lang="en-US" sz="2000" dirty="0"/>
              <a:t>('</a:t>
            </a:r>
            <a:r>
              <a:rPr lang="en-US" sz="2000" dirty="0">
                <a:solidFill>
                  <a:srgbClr val="FF0000"/>
                </a:solidFill>
              </a:rPr>
              <a:t>age</a:t>
            </a:r>
            <a:r>
              <a:rPr lang="en-US" sz="2000" dirty="0"/>
              <a:t>', '</a:t>
            </a:r>
            <a:r>
              <a:rPr lang="en-US" sz="2000" dirty="0">
                <a:solidFill>
                  <a:srgbClr val="FF0000"/>
                </a:solidFill>
              </a:rPr>
              <a:t>20</a:t>
            </a:r>
            <a:r>
              <a:rPr lang="en-US" sz="2000" dirty="0"/>
              <a:t>', </a:t>
            </a: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time</a:t>
            </a:r>
            <a:r>
              <a:rPr lang="en-US" sz="2000" dirty="0"/>
              <a:t>() + 60 * 60 * 24 * 30)</a:t>
            </a:r>
            <a:r>
              <a:rPr lang="en-US" sz="2000" dirty="0" smtClean="0"/>
              <a:t>;</a:t>
            </a:r>
          </a:p>
          <a:p>
            <a:pPr>
              <a:lnSpc>
                <a:spcPct val="90000"/>
              </a:lnSpc>
            </a:pPr>
            <a:r>
              <a:rPr lang="en-US" sz="2000" dirty="0"/>
              <a:t>This command will set the cookie called age on </a:t>
            </a:r>
            <a:r>
              <a:rPr lang="en-US" sz="2000" dirty="0" err="1"/>
              <a:t>theuser’s</a:t>
            </a:r>
            <a:r>
              <a:rPr lang="en-US" sz="2000" dirty="0"/>
              <a:t> PC containing the data 20. It will be available to all pages in the same directory or subdirectory of the page that set it (the default path and domain). It will expire and be deleted after 30 days</a:t>
            </a:r>
            <a:r>
              <a:rPr lang="en-US" sz="2000" dirty="0" smtClean="0"/>
              <a:t>.</a:t>
            </a:r>
          </a:p>
          <a:p>
            <a:pPr marL="0" indent="0">
              <a:lnSpc>
                <a:spcPct val="90000"/>
              </a:lnSpc>
              <a:buNone/>
            </a:pP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setcookie</a:t>
            </a:r>
            <a:r>
              <a:rPr lang="tr-TR" sz="2000" dirty="0" smtClean="0"/>
              <a:t>(</a:t>
            </a:r>
            <a:r>
              <a:rPr lang="tr-TR" sz="2000" dirty="0"/>
              <a:t>'</a:t>
            </a:r>
            <a:r>
              <a:rPr lang="tr-TR" sz="2000" dirty="0" err="1">
                <a:solidFill>
                  <a:srgbClr val="FF0000"/>
                </a:solidFill>
              </a:rPr>
              <a:t>gender</a:t>
            </a:r>
            <a:r>
              <a:rPr lang="tr-TR" sz="2000" dirty="0"/>
              <a:t>', '</a:t>
            </a:r>
            <a:r>
              <a:rPr lang="tr-TR" sz="2000" dirty="0" err="1">
                <a:solidFill>
                  <a:srgbClr val="FF0000"/>
                </a:solidFill>
              </a:rPr>
              <a:t>male</a:t>
            </a:r>
            <a:r>
              <a:rPr lang="tr-TR" sz="2000" dirty="0"/>
              <a:t>', 0, '/'</a:t>
            </a:r>
            <a:r>
              <a:rPr lang="tr-TR" sz="2000" dirty="0" smtClean="0"/>
              <a:t>);</a:t>
            </a:r>
          </a:p>
          <a:p>
            <a:pPr>
              <a:lnSpc>
                <a:spcPct val="90000"/>
              </a:lnSpc>
            </a:pPr>
            <a:r>
              <a:rPr lang="en-US" sz="2000" dirty="0"/>
              <a:t>This command will set the cookie called gender on </a:t>
            </a:r>
            <a:r>
              <a:rPr lang="en-US" sz="2000" dirty="0" err="1"/>
              <a:t>theuser’s</a:t>
            </a:r>
            <a:r>
              <a:rPr lang="en-US" sz="2000" dirty="0"/>
              <a:t> PC containing the data male. It will be available within the entire domain that set it. It will expire and be deleted when the browser is closed.</a:t>
            </a:r>
          </a:p>
        </p:txBody>
      </p:sp>
    </p:spTree>
    <p:extLst>
      <p:ext uri="{BB962C8B-B14F-4D97-AF65-F5344CB8AC3E}">
        <p14:creationId xmlns:p14="http://schemas.microsoft.com/office/powerpoint/2010/main" val="3971017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cookie data</a:t>
            </a:r>
            <a:endParaRPr lang="en-US" dirty="0"/>
          </a:p>
        </p:txBody>
      </p:sp>
      <p:sp>
        <p:nvSpPr>
          <p:cNvPr id="3" name="Content Placeholder 2"/>
          <p:cNvSpPr>
            <a:spLocks noGrp="1"/>
          </p:cNvSpPr>
          <p:nvPr>
            <p:ph idx="1"/>
          </p:nvPr>
        </p:nvSpPr>
        <p:spPr/>
        <p:txBody>
          <a:bodyPr/>
          <a:lstStyle/>
          <a:p>
            <a:pPr>
              <a:lnSpc>
                <a:spcPct val="90000"/>
              </a:lnSpc>
            </a:pPr>
            <a:r>
              <a:rPr lang="en-US" sz="2400" dirty="0" smtClean="0"/>
              <a:t>All cookie data is available through the </a:t>
            </a:r>
            <a:r>
              <a:rPr lang="en-US" sz="2400" dirty="0" err="1" smtClean="0"/>
              <a:t>superglobal</a:t>
            </a:r>
            <a:r>
              <a:rPr lang="en-US" sz="2400" dirty="0" smtClean="0"/>
              <a:t> $_COOKIE</a:t>
            </a:r>
          </a:p>
          <a:p>
            <a:pPr marL="0" indent="0">
              <a:lnSpc>
                <a:spcPct val="90000"/>
              </a:lnSpc>
              <a:buNone/>
            </a:pPr>
            <a:r>
              <a:rPr lang="en-US" sz="2400" dirty="0" smtClean="0"/>
              <a:t>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variable = $_COOKIE['</a:t>
            </a:r>
            <a:r>
              <a:rPr lang="en-US" sz="2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cookie_name</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a:lnSpc>
                <a:spcPct val="90000"/>
              </a:lnSpc>
            </a:pPr>
            <a:r>
              <a:rPr lang="en-US" sz="2400" dirty="0" smtClean="0"/>
              <a:t>Example</a:t>
            </a:r>
          </a:p>
          <a:p>
            <a:pPr lvl="1">
              <a:lnSpc>
                <a:spcPct val="90000"/>
              </a:lnSpc>
            </a:pPr>
            <a:r>
              <a:rPr lang="it-IT"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it-IT" sz="2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age</a:t>
            </a:r>
            <a:r>
              <a:rPr lang="it-IT"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$_COOKIE['</a:t>
            </a:r>
            <a:r>
              <a:rPr lang="it-IT" sz="2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age</a:t>
            </a:r>
            <a:r>
              <a:rPr lang="it-IT"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267767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an array</a:t>
            </a:r>
            <a:endParaRPr lang="en-US" dirty="0"/>
          </a:p>
        </p:txBody>
      </p:sp>
      <p:sp>
        <p:nvSpPr>
          <p:cNvPr id="3" name="Content Placeholder 2"/>
          <p:cNvSpPr>
            <a:spLocks noGrp="1"/>
          </p:cNvSpPr>
          <p:nvPr>
            <p:ph idx="1"/>
          </p:nvPr>
        </p:nvSpPr>
        <p:spPr/>
        <p:txBody>
          <a:bodyPr/>
          <a:lstStyle/>
          <a:p>
            <a:pPr>
              <a:lnSpc>
                <a:spcPct val="90000"/>
              </a:lnSpc>
            </a:pPr>
            <a:r>
              <a:rPr lang="en-US" dirty="0"/>
              <a:t>Only strings can be stored in Cookie.</a:t>
            </a:r>
          </a:p>
          <a:p>
            <a:pPr>
              <a:lnSpc>
                <a:spcPct val="90000"/>
              </a:lnSpc>
            </a:pPr>
            <a:r>
              <a:rPr lang="en-US" dirty="0"/>
              <a:t>To store an array in a cookie, convert it to a string by using </a:t>
            </a:r>
            <a:r>
              <a:rPr lang="en-US" dirty="0">
                <a:solidFill>
                  <a:srgbClr val="3366FF"/>
                </a:solidFill>
              </a:rPr>
              <a:t>serialize</a:t>
            </a:r>
            <a:r>
              <a:rPr lang="en-US" dirty="0"/>
              <a:t>() PHP function.</a:t>
            </a:r>
          </a:p>
          <a:p>
            <a:pPr>
              <a:lnSpc>
                <a:spcPct val="90000"/>
              </a:lnSpc>
            </a:pPr>
            <a:r>
              <a:rPr lang="en-US" dirty="0"/>
              <a:t>The array can be reconstructed using </a:t>
            </a:r>
            <a:r>
              <a:rPr lang="en-US" dirty="0" err="1">
                <a:solidFill>
                  <a:srgbClr val="3366FF"/>
                </a:solidFill>
              </a:rPr>
              <a:t>unserialize</a:t>
            </a:r>
            <a:r>
              <a:rPr lang="en-US" dirty="0"/>
              <a:t>() function once it had been read back in.</a:t>
            </a:r>
          </a:p>
          <a:p>
            <a:pPr>
              <a:lnSpc>
                <a:spcPct val="90000"/>
              </a:lnSpc>
            </a:pPr>
            <a:r>
              <a:rPr lang="en-US" dirty="0"/>
              <a:t>Remember cookie size is limited.</a:t>
            </a:r>
          </a:p>
        </p:txBody>
      </p:sp>
    </p:spTree>
    <p:extLst>
      <p:ext uri="{BB962C8B-B14F-4D97-AF65-F5344CB8AC3E}">
        <p14:creationId xmlns:p14="http://schemas.microsoft.com/office/powerpoint/2010/main" val="3775832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 cookie</a:t>
            </a:r>
            <a:endParaRPr lang="en-US" dirty="0"/>
          </a:p>
        </p:txBody>
      </p:sp>
      <p:sp>
        <p:nvSpPr>
          <p:cNvPr id="3" name="Content Placeholder 2"/>
          <p:cNvSpPr>
            <a:spLocks noGrp="1"/>
          </p:cNvSpPr>
          <p:nvPr>
            <p:ph idx="1"/>
          </p:nvPr>
        </p:nvSpPr>
        <p:spPr/>
        <p:txBody>
          <a:bodyPr/>
          <a:lstStyle/>
          <a:p>
            <a:pPr>
              <a:lnSpc>
                <a:spcPct val="90000"/>
              </a:lnSpc>
            </a:pPr>
            <a:r>
              <a:rPr lang="en-US" dirty="0"/>
              <a:t>To remove a cookie, simply overwrite the cookie with a new one with an expiry time in the pass</a:t>
            </a:r>
          </a:p>
          <a:p>
            <a:pPr marL="0" indent="0">
              <a:lnSpc>
                <a:spcPct val="90000"/>
              </a:lnSpc>
              <a:buNone/>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setcookie('</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cookie_name</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time() - 5000);</a:t>
            </a:r>
          </a:p>
          <a:p>
            <a:pPr>
              <a:lnSpc>
                <a:spcPct val="90000"/>
              </a:lnSpc>
            </a:pPr>
            <a:r>
              <a:rPr lang="en-US" dirty="0"/>
              <a:t>Note that theoretically any number taken away from the time() function should do, but due to variations in local computer times, it is advisable to use a day or two.</a:t>
            </a:r>
          </a:p>
          <a:p>
            <a:pPr>
              <a:lnSpc>
                <a:spcPct val="90000"/>
              </a:lnSpc>
            </a:pPr>
            <a:endParaRPr lang="en-US" dirty="0"/>
          </a:p>
        </p:txBody>
      </p:sp>
    </p:spTree>
    <p:extLst>
      <p:ext uri="{BB962C8B-B14F-4D97-AF65-F5344CB8AC3E}">
        <p14:creationId xmlns:p14="http://schemas.microsoft.com/office/powerpoint/2010/main" val="3775832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To be first: HEADER REQUESTS</a:t>
            </a:r>
            <a:endParaRPr lang="en-US" sz="4200" dirty="0"/>
          </a:p>
        </p:txBody>
      </p:sp>
      <p:sp>
        <p:nvSpPr>
          <p:cNvPr id="3" name="Content Placeholder 2"/>
          <p:cNvSpPr>
            <a:spLocks noGrp="1"/>
          </p:cNvSpPr>
          <p:nvPr>
            <p:ph idx="1"/>
          </p:nvPr>
        </p:nvSpPr>
        <p:spPr/>
        <p:txBody>
          <a:bodyPr/>
          <a:lstStyle/>
          <a:p>
            <a:pPr>
              <a:lnSpc>
                <a:spcPct val="90000"/>
              </a:lnSpc>
            </a:pPr>
            <a:r>
              <a:rPr lang="en-US" dirty="0" smtClean="0"/>
              <a:t>As the </a:t>
            </a:r>
            <a:r>
              <a:rPr lang="en-US" dirty="0" smtClean="0">
                <a:solidFill>
                  <a:srgbClr val="3366FF"/>
                </a:solidFill>
              </a:rPr>
              <a:t>setcookie</a:t>
            </a:r>
            <a:r>
              <a:rPr lang="en-US" dirty="0" smtClean="0"/>
              <a:t> command involves sending a HTTP header request, it must be executed before any </a:t>
            </a:r>
            <a:r>
              <a:rPr lang="en-US" dirty="0" err="1" smtClean="0"/>
              <a:t>xHtml</a:t>
            </a:r>
            <a:r>
              <a:rPr lang="en-US" dirty="0" smtClean="0"/>
              <a:t> is echoed to be the browse, </a:t>
            </a:r>
            <a:r>
              <a:rPr lang="en-US" dirty="0" smtClean="0">
                <a:solidFill>
                  <a:srgbClr val="FF0000"/>
                </a:solidFill>
              </a:rPr>
              <a:t>including whitespaces</a:t>
            </a:r>
          </a:p>
          <a:p>
            <a:pPr marL="0" indent="0">
              <a:lnSpc>
                <a:spcPct val="90000"/>
              </a:lnSpc>
              <a:buNone/>
            </a:pPr>
            <a:endParaRPr lang="en-US" dirty="0">
              <a:solidFill>
                <a:srgbClr val="FF0000"/>
              </a:solidFill>
            </a:endParaRPr>
          </a:p>
        </p:txBody>
      </p:sp>
      <p:pic>
        <p:nvPicPr>
          <p:cNvPr id="4" name="Picture 3" descr="Screen Shot 2014-07-31 at 2.26.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956" y="3669322"/>
            <a:ext cx="6959600" cy="2019300"/>
          </a:xfrm>
          <a:prstGeom prst="rect">
            <a:avLst/>
          </a:prstGeom>
        </p:spPr>
      </p:pic>
    </p:spTree>
    <p:extLst>
      <p:ext uri="{BB962C8B-B14F-4D97-AF65-F5344CB8AC3E}">
        <p14:creationId xmlns:p14="http://schemas.microsoft.com/office/powerpoint/2010/main" val="2573614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Notes</a:t>
            </a:r>
            <a:endParaRPr lang="en-US" sz="4200" dirty="0"/>
          </a:p>
        </p:txBody>
      </p:sp>
      <p:sp>
        <p:nvSpPr>
          <p:cNvPr id="3" name="Content Placeholder 2"/>
          <p:cNvSpPr>
            <a:spLocks noGrp="1"/>
          </p:cNvSpPr>
          <p:nvPr>
            <p:ph idx="1"/>
          </p:nvPr>
        </p:nvSpPr>
        <p:spPr/>
        <p:txBody>
          <a:bodyPr/>
          <a:lstStyle/>
          <a:p>
            <a:pPr>
              <a:lnSpc>
                <a:spcPct val="90000"/>
              </a:lnSpc>
            </a:pPr>
            <a:r>
              <a:rPr lang="en-US" dirty="0"/>
              <a:t>The </a:t>
            </a:r>
            <a:r>
              <a:rPr lang="en-US" dirty="0" smtClean="0"/>
              <a:t>important thing to note is that some people browse with them turned off.</a:t>
            </a:r>
          </a:p>
          <a:p>
            <a:pPr lvl="1">
              <a:lnSpc>
                <a:spcPct val="90000"/>
              </a:lnSpc>
            </a:pPr>
            <a:r>
              <a:rPr lang="en-US" dirty="0" smtClean="0"/>
              <a:t>In FF: Tools &gt; Options &gt; Privacy</a:t>
            </a:r>
          </a:p>
          <a:p>
            <a:pPr lvl="1">
              <a:lnSpc>
                <a:spcPct val="90000"/>
              </a:lnSpc>
            </a:pPr>
            <a:endParaRPr lang="en-US" dirty="0" smtClean="0"/>
          </a:p>
          <a:p>
            <a:pPr>
              <a:lnSpc>
                <a:spcPct val="90000"/>
              </a:lnSpc>
            </a:pPr>
            <a:r>
              <a:rPr lang="en-US" dirty="0" smtClean="0"/>
              <a:t>Cookies are stored client-side, so never trust them completely: They can be easily viewer, modified or created by a 3</a:t>
            </a:r>
            <a:r>
              <a:rPr lang="en-US" baseline="30000" dirty="0" smtClean="0"/>
              <a:t>rd</a:t>
            </a:r>
            <a:r>
              <a:rPr lang="en-US" dirty="0" smtClean="0"/>
              <a:t> party.</a:t>
            </a:r>
          </a:p>
        </p:txBody>
      </p:sp>
    </p:spTree>
    <p:extLst>
      <p:ext uri="{BB962C8B-B14F-4D97-AF65-F5344CB8AC3E}">
        <p14:creationId xmlns:p14="http://schemas.microsoft.com/office/powerpoint/2010/main" val="525107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Sessions</a:t>
            </a:r>
            <a:endParaRPr lang="en-US" sz="4200" dirty="0"/>
          </a:p>
        </p:txBody>
      </p:sp>
      <p:pic>
        <p:nvPicPr>
          <p:cNvPr id="4" name="Content Placeholder 3" descr="Screen Shot 2014-07-31 at 2.39.4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53" r="-253"/>
          <a:stretch/>
        </p:blipFill>
        <p:spPr>
          <a:xfrm>
            <a:off x="757628" y="1883966"/>
            <a:ext cx="7929172" cy="3924665"/>
          </a:xfrm>
        </p:spPr>
      </p:pic>
    </p:spTree>
    <p:extLst>
      <p:ext uri="{BB962C8B-B14F-4D97-AF65-F5344CB8AC3E}">
        <p14:creationId xmlns:p14="http://schemas.microsoft.com/office/powerpoint/2010/main" val="754550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Cookies</a:t>
            </a:r>
          </a:p>
          <a:p>
            <a:r>
              <a:rPr lang="en-US" dirty="0" smtClean="0"/>
              <a:t>Sessions</a:t>
            </a:r>
            <a:endParaRPr lang="en-US" dirty="0"/>
          </a:p>
        </p:txBody>
      </p:sp>
    </p:spTree>
    <p:extLst>
      <p:ext uri="{BB962C8B-B14F-4D97-AF65-F5344CB8AC3E}">
        <p14:creationId xmlns:p14="http://schemas.microsoft.com/office/powerpoint/2010/main" val="1701024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How do </a:t>
            </a:r>
            <a:r>
              <a:rPr lang="en-US" sz="4200" b="1" dirty="0" smtClean="0"/>
              <a:t>Sessions</a:t>
            </a:r>
            <a:r>
              <a:rPr lang="en-US" sz="4200" dirty="0" smtClean="0"/>
              <a:t> work?</a:t>
            </a:r>
            <a:endParaRPr lang="en-US" sz="4200" dirty="0"/>
          </a:p>
        </p:txBody>
      </p:sp>
      <p:sp>
        <p:nvSpPr>
          <p:cNvPr id="3" name="Content Placeholder 2"/>
          <p:cNvSpPr>
            <a:spLocks noGrp="1"/>
          </p:cNvSpPr>
          <p:nvPr>
            <p:ph idx="1"/>
          </p:nvPr>
        </p:nvSpPr>
        <p:spPr/>
        <p:txBody>
          <a:bodyPr/>
          <a:lstStyle/>
          <a:p>
            <a:pPr>
              <a:lnSpc>
                <a:spcPct val="90000"/>
              </a:lnSpc>
            </a:pPr>
            <a:r>
              <a:rPr lang="en-US" sz="3000" dirty="0" smtClean="0"/>
              <a:t>They are based on assigning each user a </a:t>
            </a:r>
            <a:r>
              <a:rPr lang="en-US" sz="3000" b="1" dirty="0" smtClean="0"/>
              <a:t>unique number</a:t>
            </a:r>
            <a:r>
              <a:rPr lang="en-US" sz="3000" dirty="0" smtClean="0"/>
              <a:t>, or </a:t>
            </a:r>
            <a:r>
              <a:rPr lang="en-US" sz="3000" b="1" dirty="0" smtClean="0"/>
              <a:t>session id. </a:t>
            </a:r>
            <a:endParaRPr lang="en-US" sz="3000" dirty="0"/>
          </a:p>
          <a:p>
            <a:pPr marL="0" indent="0">
              <a:lnSpc>
                <a:spcPct val="90000"/>
              </a:lnSpc>
              <a:buNone/>
            </a:pPr>
            <a:r>
              <a:rPr lang="en-US" sz="3000" dirty="0" err="1" smtClean="0"/>
              <a:t>Eg</a:t>
            </a:r>
            <a:r>
              <a:rPr lang="en-US" sz="3000" dirty="0" smtClean="0"/>
              <a:t>: </a:t>
            </a:r>
            <a:r>
              <a:rPr lang="en-US" sz="3000" dirty="0" smtClean="0">
                <a:solidFill>
                  <a:srgbClr val="FF0000"/>
                </a:solidFill>
              </a:rPr>
              <a:t>0cc175b9c0f1b6a831c399e269772661</a:t>
            </a:r>
          </a:p>
          <a:p>
            <a:pPr>
              <a:lnSpc>
                <a:spcPct val="90000"/>
              </a:lnSpc>
            </a:pPr>
            <a:r>
              <a:rPr lang="en-US" sz="3000" dirty="0"/>
              <a:t>This </a:t>
            </a:r>
            <a:r>
              <a:rPr lang="en-US" sz="3000" b="1" dirty="0" smtClean="0"/>
              <a:t>session id </a:t>
            </a:r>
            <a:r>
              <a:rPr lang="en-US" sz="3000" dirty="0" smtClean="0"/>
              <a:t>is stored in a cookie, or passed in the URL between pages while the user browses.</a:t>
            </a:r>
          </a:p>
          <a:p>
            <a:pPr>
              <a:lnSpc>
                <a:spcPct val="90000"/>
              </a:lnSpc>
            </a:pPr>
            <a:r>
              <a:rPr lang="en-US" sz="3000" dirty="0" smtClean="0"/>
              <a:t>The data to be stored (ex: name, log-in state, etc…) is stored </a:t>
            </a:r>
            <a:r>
              <a:rPr lang="en-US" sz="3000" b="1" dirty="0" smtClean="0"/>
              <a:t>securely sever-side in a PHP </a:t>
            </a:r>
            <a:r>
              <a:rPr lang="en-US" sz="3000" b="1" dirty="0" err="1" smtClean="0"/>
              <a:t>superglobal</a:t>
            </a:r>
            <a:r>
              <a:rPr lang="en-US" sz="3000" dirty="0" smtClean="0"/>
              <a:t>, and referenced using the </a:t>
            </a:r>
            <a:r>
              <a:rPr lang="en-US" sz="3000" b="1" dirty="0" smtClean="0"/>
              <a:t>session id</a:t>
            </a:r>
            <a:endParaRPr lang="en-US" sz="3000" b="1" dirty="0"/>
          </a:p>
        </p:txBody>
      </p:sp>
    </p:spTree>
    <p:extLst>
      <p:ext uri="{BB962C8B-B14F-4D97-AF65-F5344CB8AC3E}">
        <p14:creationId xmlns:p14="http://schemas.microsoft.com/office/powerpoint/2010/main" val="754550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How do </a:t>
            </a:r>
            <a:r>
              <a:rPr lang="en-US" sz="4200" b="1" dirty="0" smtClean="0"/>
              <a:t>Sessions</a:t>
            </a:r>
            <a:r>
              <a:rPr lang="en-US" sz="4200" dirty="0" smtClean="0"/>
              <a:t> work?</a:t>
            </a:r>
            <a:endParaRPr lang="en-US" sz="4200" dirty="0"/>
          </a:p>
        </p:txBody>
      </p:sp>
      <p:sp>
        <p:nvSpPr>
          <p:cNvPr id="3" name="Content Placeholder 2"/>
          <p:cNvSpPr>
            <a:spLocks noGrp="1"/>
          </p:cNvSpPr>
          <p:nvPr>
            <p:ph idx="1"/>
          </p:nvPr>
        </p:nvSpPr>
        <p:spPr>
          <a:xfrm>
            <a:off x="360566" y="2732272"/>
            <a:ext cx="8229600" cy="4525963"/>
          </a:xfrm>
        </p:spPr>
        <p:txBody>
          <a:bodyPr/>
          <a:lstStyle/>
          <a:p>
            <a:pPr marL="0" indent="0" algn="ctr">
              <a:lnSpc>
                <a:spcPct val="90000"/>
              </a:lnSpc>
              <a:buNone/>
            </a:pPr>
            <a:r>
              <a:rPr lang="en-US" sz="3600" dirty="0" smtClean="0"/>
              <a:t>Crucially, sessions are easy to implement as PHP does all the work!</a:t>
            </a:r>
          </a:p>
        </p:txBody>
      </p:sp>
    </p:spTree>
    <p:extLst>
      <p:ext uri="{BB962C8B-B14F-4D97-AF65-F5344CB8AC3E}">
        <p14:creationId xmlns:p14="http://schemas.microsoft.com/office/powerpoint/2010/main" val="4128086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Starting or Resuming a Session</a:t>
            </a:r>
            <a:endParaRPr lang="en-US" sz="4200" dirty="0"/>
          </a:p>
        </p:txBody>
      </p:sp>
      <p:sp>
        <p:nvSpPr>
          <p:cNvPr id="3" name="Content Placeholder 2"/>
          <p:cNvSpPr>
            <a:spLocks noGrp="1"/>
          </p:cNvSpPr>
          <p:nvPr>
            <p:ph idx="1"/>
          </p:nvPr>
        </p:nvSpPr>
        <p:spPr>
          <a:xfrm>
            <a:off x="360566" y="1558784"/>
            <a:ext cx="8229600" cy="4525963"/>
          </a:xfrm>
        </p:spPr>
        <p:txBody>
          <a:bodyPr/>
          <a:lstStyle/>
          <a:p>
            <a:pPr marL="0" indent="0">
              <a:lnSpc>
                <a:spcPct val="90000"/>
              </a:lnSpc>
              <a:buNone/>
            </a:pPr>
            <a:r>
              <a:rPr lang="en-US" dirty="0" err="1">
                <a:solidFill>
                  <a:srgbClr val="3366FF"/>
                </a:solidFill>
              </a:rPr>
              <a:t>session_start</a:t>
            </a:r>
            <a:r>
              <a:rPr lang="en-US" dirty="0">
                <a:solidFill>
                  <a:srgbClr val="3366FF"/>
                </a:solidFill>
              </a:rPr>
              <a:t>();</a:t>
            </a:r>
          </a:p>
          <a:p>
            <a:pPr>
              <a:lnSpc>
                <a:spcPct val="90000"/>
              </a:lnSpc>
            </a:pPr>
            <a:r>
              <a:rPr lang="en-US" dirty="0" smtClean="0"/>
              <a:t>PHP does all the work: It looks for a valid session id in the $_COOKE or $_GET </a:t>
            </a:r>
            <a:r>
              <a:rPr lang="en-US" dirty="0" err="1" smtClean="0"/>
              <a:t>superglobals</a:t>
            </a:r>
            <a:r>
              <a:rPr lang="en-US" dirty="0" smtClean="0"/>
              <a:t> – if found it initializes the data. If none found, a new session id is created. Note that like </a:t>
            </a:r>
            <a:r>
              <a:rPr lang="en-US" dirty="0" err="1" smtClean="0"/>
              <a:t>secookie</a:t>
            </a:r>
            <a:r>
              <a:rPr lang="en-US" dirty="0" smtClean="0"/>
              <a:t>(), this function </a:t>
            </a:r>
            <a:r>
              <a:rPr lang="en-US" b="1" dirty="0" smtClean="0"/>
              <a:t>must be called before any echoed output to browser</a:t>
            </a:r>
            <a:r>
              <a:rPr lang="en-US" dirty="0" smtClean="0"/>
              <a:t>.</a:t>
            </a:r>
          </a:p>
          <a:p>
            <a:pPr>
              <a:lnSpc>
                <a:spcPct val="90000"/>
              </a:lnSpc>
            </a:pPr>
            <a:r>
              <a:rPr lang="en-US" dirty="0" smtClean="0"/>
              <a:t>When doing anything with sessions, this is always called first!</a:t>
            </a:r>
            <a:endParaRPr lang="en-US" dirty="0"/>
          </a:p>
        </p:txBody>
      </p:sp>
    </p:spTree>
    <p:extLst>
      <p:ext uri="{BB962C8B-B14F-4D97-AF65-F5344CB8AC3E}">
        <p14:creationId xmlns:p14="http://schemas.microsoft.com/office/powerpoint/2010/main" val="923199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Storing Session Data</a:t>
            </a:r>
            <a:endParaRPr lang="en-US" sz="4200" dirty="0"/>
          </a:p>
        </p:txBody>
      </p:sp>
      <p:sp>
        <p:nvSpPr>
          <p:cNvPr id="3" name="Content Placeholder 2"/>
          <p:cNvSpPr>
            <a:spLocks noGrp="1"/>
          </p:cNvSpPr>
          <p:nvPr>
            <p:ph idx="1"/>
          </p:nvPr>
        </p:nvSpPr>
        <p:spPr/>
        <p:txBody>
          <a:bodyPr/>
          <a:lstStyle/>
          <a:p>
            <a:pPr>
              <a:lnSpc>
                <a:spcPct val="90000"/>
              </a:lnSpc>
            </a:pPr>
            <a:r>
              <a:rPr lang="en-US" sz="3000" dirty="0" smtClean="0"/>
              <a:t>The </a:t>
            </a:r>
            <a:r>
              <a:rPr lang="en-US" sz="3000" dirty="0" smtClean="0">
                <a:solidFill>
                  <a:srgbClr val="FF0000"/>
                </a:solidFill>
              </a:rPr>
              <a:t>$_SESSION</a:t>
            </a:r>
            <a:r>
              <a:rPr lang="en-US" sz="3000" dirty="0" smtClean="0"/>
              <a:t> </a:t>
            </a:r>
            <a:r>
              <a:rPr lang="en-US" sz="3000" dirty="0" err="1" smtClean="0"/>
              <a:t>superglobal</a:t>
            </a:r>
            <a:r>
              <a:rPr lang="en-US" sz="3000" dirty="0" smtClean="0"/>
              <a:t> array can be used to store any session data</a:t>
            </a:r>
          </a:p>
          <a:p>
            <a:pPr marL="0" indent="0">
              <a:lnSpc>
                <a:spcPct val="90000"/>
              </a:lnSpc>
              <a:buNone/>
            </a:pPr>
            <a:endParaRPr lang="en-US" sz="3000" dirty="0"/>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&lt;?</a:t>
            </a:r>
            <a:r>
              <a:rPr lang="tr-TR" sz="2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php</a:t>
            </a:r>
            <a:endPar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$name = "</a:t>
            </a:r>
            <a:r>
              <a:rPr lang="tr-TR" sz="2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Chris</a:t>
            </a: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tr-TR" sz="2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age</a:t>
            </a: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"20";</a:t>
            </a:r>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$_SESSION['name'] = $name;</a:t>
            </a:r>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$_SESSION['name'] = $</a:t>
            </a:r>
            <a:r>
              <a:rPr lang="tr-TR" sz="2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age</a:t>
            </a: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a:t>
            </a:r>
            <a:endParaRPr lang="en-US" sz="2600" dirty="0"/>
          </a:p>
        </p:txBody>
      </p:sp>
    </p:spTree>
    <p:extLst>
      <p:ext uri="{BB962C8B-B14F-4D97-AF65-F5344CB8AC3E}">
        <p14:creationId xmlns:p14="http://schemas.microsoft.com/office/powerpoint/2010/main" val="3629933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Reading Session Data</a:t>
            </a:r>
            <a:endParaRPr lang="en-US" sz="4200" dirty="0"/>
          </a:p>
        </p:txBody>
      </p:sp>
      <p:sp>
        <p:nvSpPr>
          <p:cNvPr id="3" name="Content Placeholder 2"/>
          <p:cNvSpPr>
            <a:spLocks noGrp="1"/>
          </p:cNvSpPr>
          <p:nvPr>
            <p:ph idx="1"/>
          </p:nvPr>
        </p:nvSpPr>
        <p:spPr/>
        <p:txBody>
          <a:bodyPr/>
          <a:lstStyle/>
          <a:p>
            <a:pPr>
              <a:lnSpc>
                <a:spcPct val="90000"/>
              </a:lnSpc>
            </a:pPr>
            <a:r>
              <a:rPr lang="en-US" sz="3000" dirty="0" smtClean="0"/>
              <a:t>Data is simply read back from </a:t>
            </a:r>
            <a:r>
              <a:rPr lang="en-US" sz="3000" dirty="0" smtClean="0">
                <a:solidFill>
                  <a:srgbClr val="FF0000"/>
                </a:solidFill>
              </a:rPr>
              <a:t>$_SESSION</a:t>
            </a:r>
            <a:r>
              <a:rPr lang="en-US" sz="3000" dirty="0" smtClean="0"/>
              <a:t> </a:t>
            </a:r>
            <a:r>
              <a:rPr lang="en-US" sz="3000" dirty="0" err="1" smtClean="0"/>
              <a:t>superglobal</a:t>
            </a:r>
            <a:r>
              <a:rPr lang="en-US" sz="3000" dirty="0" smtClean="0"/>
              <a:t> array</a:t>
            </a:r>
          </a:p>
          <a:p>
            <a:pPr marL="0" indent="0">
              <a:lnSpc>
                <a:spcPct val="90000"/>
              </a:lnSpc>
              <a:buNone/>
            </a:pPr>
            <a:endParaRPr lang="en-US" sz="3000" dirty="0"/>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&lt;?</a:t>
            </a:r>
            <a:r>
              <a:rPr lang="tr-TR" sz="2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php</a:t>
            </a:r>
            <a:endPar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$name = $_SESSION['name'];</a:t>
            </a:r>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tr-TR" sz="26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age</a:t>
            </a: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$_SESSION['name'];</a:t>
            </a:r>
          </a:p>
          <a:p>
            <a:pPr marL="0" indent="0">
              <a:lnSpc>
                <a:spcPct val="90000"/>
              </a:lnSpc>
              <a:buNone/>
            </a:pPr>
            <a:r>
              <a:rPr lang="tr-TR"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tr-TR" sz="2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a:t>
            </a:r>
            <a:endParaRPr lang="en-US" sz="2600" dirty="0"/>
          </a:p>
        </p:txBody>
      </p:sp>
    </p:spTree>
    <p:extLst>
      <p:ext uri="{BB962C8B-B14F-4D97-AF65-F5344CB8AC3E}">
        <p14:creationId xmlns:p14="http://schemas.microsoft.com/office/powerpoint/2010/main" val="2906359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Session Propagation</a:t>
            </a:r>
            <a:endParaRPr lang="en-US" sz="4200" dirty="0"/>
          </a:p>
        </p:txBody>
      </p:sp>
      <p:sp>
        <p:nvSpPr>
          <p:cNvPr id="3" name="Content Placeholder 2"/>
          <p:cNvSpPr>
            <a:spLocks noGrp="1"/>
          </p:cNvSpPr>
          <p:nvPr>
            <p:ph idx="1"/>
          </p:nvPr>
        </p:nvSpPr>
        <p:spPr/>
        <p:txBody>
          <a:bodyPr/>
          <a:lstStyle/>
          <a:p>
            <a:pPr>
              <a:lnSpc>
                <a:spcPct val="90000"/>
              </a:lnSpc>
            </a:pPr>
            <a:r>
              <a:rPr lang="en-US" sz="3000" dirty="0" smtClean="0"/>
              <a:t>Sessions need to pass the session id between pages as a user browses to track the session.</a:t>
            </a:r>
          </a:p>
          <a:p>
            <a:pPr>
              <a:lnSpc>
                <a:spcPct val="90000"/>
              </a:lnSpc>
            </a:pPr>
            <a:r>
              <a:rPr lang="en-US" sz="3000" dirty="0" smtClean="0"/>
              <a:t>It can do this in two ways</a:t>
            </a:r>
          </a:p>
          <a:p>
            <a:pPr lvl="1">
              <a:lnSpc>
                <a:spcPct val="90000"/>
              </a:lnSpc>
            </a:pPr>
            <a:r>
              <a:rPr lang="en-US" sz="2600" dirty="0" smtClean="0"/>
              <a:t>Cookie propagation</a:t>
            </a:r>
          </a:p>
          <a:p>
            <a:pPr lvl="1">
              <a:lnSpc>
                <a:spcPct val="90000"/>
              </a:lnSpc>
            </a:pPr>
            <a:r>
              <a:rPr lang="en-US" sz="2600" dirty="0" smtClean="0"/>
              <a:t>URL propagation</a:t>
            </a:r>
          </a:p>
        </p:txBody>
      </p:sp>
    </p:spTree>
    <p:extLst>
      <p:ext uri="{BB962C8B-B14F-4D97-AF65-F5344CB8AC3E}">
        <p14:creationId xmlns:p14="http://schemas.microsoft.com/office/powerpoint/2010/main" val="4260980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Cookie Propagation</a:t>
            </a:r>
            <a:endParaRPr lang="en-US" sz="4200" dirty="0"/>
          </a:p>
        </p:txBody>
      </p:sp>
      <p:sp>
        <p:nvSpPr>
          <p:cNvPr id="3" name="Content Placeholder 2"/>
          <p:cNvSpPr>
            <a:spLocks noGrp="1"/>
          </p:cNvSpPr>
          <p:nvPr>
            <p:ph idx="1"/>
          </p:nvPr>
        </p:nvSpPr>
        <p:spPr/>
        <p:txBody>
          <a:bodyPr/>
          <a:lstStyle/>
          <a:p>
            <a:pPr>
              <a:lnSpc>
                <a:spcPct val="90000"/>
              </a:lnSpc>
            </a:pPr>
            <a:r>
              <a:rPr lang="en-US" sz="2600" dirty="0" smtClean="0"/>
              <a:t>A cookie is stored on the users PC containing the session id.</a:t>
            </a:r>
          </a:p>
          <a:p>
            <a:pPr>
              <a:lnSpc>
                <a:spcPct val="90000"/>
              </a:lnSpc>
            </a:pPr>
            <a:r>
              <a:rPr lang="en-US" sz="2600" dirty="0" smtClean="0"/>
              <a:t>It s read in whenever </a:t>
            </a:r>
            <a:r>
              <a:rPr lang="en-US" sz="2600" dirty="0" err="1" smtClean="0">
                <a:solidFill>
                  <a:srgbClr val="0000FF"/>
                </a:solidFill>
              </a:rPr>
              <a:t>session_start</a:t>
            </a:r>
            <a:r>
              <a:rPr lang="en-US" sz="2600" dirty="0" smtClean="0">
                <a:solidFill>
                  <a:srgbClr val="0000FF"/>
                </a:solidFill>
              </a:rPr>
              <a:t>();</a:t>
            </a:r>
            <a:r>
              <a:rPr lang="en-US" sz="2600" dirty="0" smtClean="0"/>
              <a:t> is called to initialize the session.</a:t>
            </a:r>
          </a:p>
          <a:p>
            <a:pPr>
              <a:lnSpc>
                <a:spcPct val="90000"/>
              </a:lnSpc>
            </a:pPr>
            <a:r>
              <a:rPr lang="en-US" sz="2600" dirty="0" smtClean="0"/>
              <a:t>Default </a:t>
            </a:r>
            <a:r>
              <a:rPr lang="en-US" sz="2600" dirty="0" err="1" smtClean="0"/>
              <a:t>behaviour</a:t>
            </a:r>
            <a:r>
              <a:rPr lang="en-US" sz="2600" dirty="0" smtClean="0"/>
              <a:t> is a </a:t>
            </a:r>
            <a:r>
              <a:rPr lang="en-US" sz="2600" dirty="0" err="1" smtClean="0"/>
              <a:t>cooike</a:t>
            </a:r>
            <a:r>
              <a:rPr lang="en-US" sz="2600" dirty="0" smtClean="0"/>
              <a:t> that expires when the browser is closed. Cookie properties can be modified with </a:t>
            </a:r>
            <a:r>
              <a:rPr lang="en-US" sz="2600" dirty="0" err="1" smtClean="0">
                <a:solidFill>
                  <a:srgbClr val="0000FF"/>
                </a:solidFill>
              </a:rPr>
              <a:t>session_set_cookie_params</a:t>
            </a:r>
            <a:r>
              <a:rPr lang="en-US" sz="2600" dirty="0" smtClean="0"/>
              <a:t> if required.</a:t>
            </a:r>
          </a:p>
        </p:txBody>
      </p:sp>
    </p:spTree>
    <p:extLst>
      <p:ext uri="{BB962C8B-B14F-4D97-AF65-F5344CB8AC3E}">
        <p14:creationId xmlns:p14="http://schemas.microsoft.com/office/powerpoint/2010/main" val="1825247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URL Propagation</a:t>
            </a:r>
            <a:endParaRPr lang="en-US" sz="4200" dirty="0"/>
          </a:p>
        </p:txBody>
      </p:sp>
      <p:sp>
        <p:nvSpPr>
          <p:cNvPr id="3" name="Content Placeholder 2"/>
          <p:cNvSpPr>
            <a:spLocks noGrp="1"/>
          </p:cNvSpPr>
          <p:nvPr>
            <p:ph idx="1"/>
          </p:nvPr>
        </p:nvSpPr>
        <p:spPr/>
        <p:txBody>
          <a:bodyPr/>
          <a:lstStyle/>
          <a:p>
            <a:pPr>
              <a:lnSpc>
                <a:spcPct val="90000"/>
              </a:lnSpc>
            </a:pPr>
            <a:r>
              <a:rPr lang="en-US" sz="2600" dirty="0" smtClean="0"/>
              <a:t>The session id is propagated in the URL</a:t>
            </a:r>
            <a:r>
              <a:rPr lang="en-US" sz="2000" dirty="0" smtClean="0"/>
              <a:t> </a:t>
            </a:r>
          </a:p>
          <a:p>
            <a:pPr marL="0" indent="0">
              <a:lnSpc>
                <a:spcPct val="90000"/>
              </a:lnSpc>
              <a:buNone/>
            </a:pPr>
            <a:r>
              <a:rPr lang="en-US" sz="1600" dirty="0" smtClean="0">
                <a:hlinkClick r:id="rId2"/>
              </a:rPr>
              <a:t>http://example.com/some_folders/index.php?sid=</a:t>
            </a:r>
            <a:r>
              <a:rPr lang="en-US" sz="1600" dirty="0" smtClean="0">
                <a:solidFill>
                  <a:srgbClr val="FF0000"/>
                </a:solidFill>
                <a:hlinkClick r:id="rId2"/>
              </a:rPr>
              <a:t>0cc175b9c0f1b6a831c399e269772661</a:t>
            </a:r>
            <a:endParaRPr lang="en-US" sz="1600" dirty="0" smtClean="0">
              <a:solidFill>
                <a:srgbClr val="FF0000"/>
              </a:solidFill>
            </a:endParaRPr>
          </a:p>
          <a:p>
            <a:pPr marL="0" indent="0">
              <a:lnSpc>
                <a:spcPct val="90000"/>
              </a:lnSpc>
              <a:buNone/>
            </a:pPr>
            <a:endParaRPr lang="en-US" sz="1600" dirty="0">
              <a:solidFill>
                <a:srgbClr val="FF0000"/>
              </a:solidFill>
            </a:endParaRPr>
          </a:p>
          <a:p>
            <a:pPr>
              <a:lnSpc>
                <a:spcPct val="90000"/>
              </a:lnSpc>
            </a:pPr>
            <a:r>
              <a:rPr lang="en-US" sz="2600" dirty="0" smtClean="0"/>
              <a:t>PHP provides a global constant to append the session id to any internal links: </a:t>
            </a:r>
            <a:r>
              <a:rPr lang="en-US" sz="2600" dirty="0" smtClean="0">
                <a:solidFill>
                  <a:srgbClr val="FF0000"/>
                </a:solidFill>
              </a:rPr>
              <a:t>SID</a:t>
            </a:r>
          </a:p>
          <a:p>
            <a:pPr marL="0" indent="0">
              <a:lnSpc>
                <a:spcPct val="90000"/>
              </a:lnSpc>
              <a:buNone/>
            </a:pPr>
            <a:endParaRPr lang="en-US" sz="2600" dirty="0" smtClean="0">
              <a:solidFill>
                <a:srgbClr val="0000FF"/>
              </a:solidFill>
            </a:endParaRPr>
          </a:p>
          <a:p>
            <a:pPr marL="0" indent="0">
              <a:lnSpc>
                <a:spcPct val="90000"/>
              </a:lnSpc>
              <a:buNone/>
            </a:pPr>
            <a:r>
              <a:rPr lang="sk-SK" sz="2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&lt;</a:t>
            </a:r>
            <a:r>
              <a:rPr lang="sk-SK"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 href="nextpage.php?&lt;?php echo </a:t>
            </a:r>
            <a:r>
              <a:rPr lang="sk-SK" sz="2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SID;</a:t>
            </a:r>
            <a:r>
              <a:rPr lang="sk-SK"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?&gt;"&gt;Next page&lt;/a&gt;</a:t>
            </a:r>
            <a:endParaRPr lang="en-US" sz="2200" dirty="0" smtClean="0">
              <a:solidFill>
                <a:srgbClr val="0000FF"/>
              </a:solidFill>
            </a:endParaRPr>
          </a:p>
          <a:p>
            <a:pPr marL="0" indent="0">
              <a:lnSpc>
                <a:spcPct val="90000"/>
              </a:lnSpc>
              <a:buNone/>
            </a:pPr>
            <a:endParaRPr lang="en-US" sz="2800" dirty="0" smtClean="0">
              <a:solidFill>
                <a:srgbClr val="FF0000"/>
              </a:solidFill>
            </a:endParaRPr>
          </a:p>
          <a:p>
            <a:pPr marL="0" indent="0">
              <a:lnSpc>
                <a:spcPct val="90000"/>
              </a:lnSpc>
              <a:buNone/>
            </a:pPr>
            <a:endParaRPr lang="en-US" dirty="0">
              <a:solidFill>
                <a:srgbClr val="FF0000"/>
              </a:solidFill>
            </a:endParaRPr>
          </a:p>
        </p:txBody>
      </p:sp>
    </p:spTree>
    <p:extLst>
      <p:ext uri="{BB962C8B-B14F-4D97-AF65-F5344CB8AC3E}">
        <p14:creationId xmlns:p14="http://schemas.microsoft.com/office/powerpoint/2010/main" val="2353424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Which one?</a:t>
            </a:r>
            <a:endParaRPr lang="en-US" sz="4200" dirty="0"/>
          </a:p>
        </p:txBody>
      </p:sp>
      <p:sp>
        <p:nvSpPr>
          <p:cNvPr id="3" name="Content Placeholder 2"/>
          <p:cNvSpPr>
            <a:spLocks noGrp="1"/>
          </p:cNvSpPr>
          <p:nvPr>
            <p:ph idx="1"/>
          </p:nvPr>
        </p:nvSpPr>
        <p:spPr/>
        <p:txBody>
          <a:bodyPr/>
          <a:lstStyle/>
          <a:p>
            <a:pPr>
              <a:lnSpc>
                <a:spcPct val="90000"/>
              </a:lnSpc>
            </a:pPr>
            <a:r>
              <a:rPr lang="en-US" sz="2600" dirty="0"/>
              <a:t>The default </a:t>
            </a:r>
            <a:r>
              <a:rPr lang="en-US" sz="2600" dirty="0" smtClean="0"/>
              <a:t>setup of a PHP server is to use both methods.</a:t>
            </a:r>
          </a:p>
          <a:p>
            <a:pPr lvl="1">
              <a:lnSpc>
                <a:spcPct val="90000"/>
              </a:lnSpc>
            </a:pPr>
            <a:r>
              <a:rPr lang="en-US" sz="2600" dirty="0" smtClean="0"/>
              <a:t>It checks whether the user has cookies enabled.</a:t>
            </a:r>
          </a:p>
          <a:p>
            <a:pPr lvl="1">
              <a:lnSpc>
                <a:spcPct val="90000"/>
              </a:lnSpc>
            </a:pPr>
            <a:r>
              <a:rPr lang="en-US" sz="2600" dirty="0" smtClean="0"/>
              <a:t>If cookies are on, PHP uses cookie propagation. If cookies are off it uses URL propagation.</a:t>
            </a:r>
          </a:p>
          <a:p>
            <a:pPr>
              <a:lnSpc>
                <a:spcPct val="90000"/>
              </a:lnSpc>
            </a:pPr>
            <a:r>
              <a:rPr lang="en-US" sz="2600" dirty="0"/>
              <a:t>That as developers, we must be aware that sessions can be propagated through URL, and append the constant </a:t>
            </a:r>
            <a:r>
              <a:rPr lang="en-US" sz="2600" dirty="0" smtClean="0"/>
              <a:t>SID to </a:t>
            </a:r>
            <a:r>
              <a:rPr lang="en-US" sz="2600" dirty="0"/>
              <a:t>any internal links</a:t>
            </a:r>
            <a:r>
              <a:rPr lang="en-US" sz="2600" dirty="0" smtClean="0"/>
              <a:t>.</a:t>
            </a:r>
          </a:p>
          <a:p>
            <a:pPr>
              <a:lnSpc>
                <a:spcPct val="90000"/>
              </a:lnSpc>
            </a:pPr>
            <a:r>
              <a:rPr lang="en-US" sz="2600" dirty="0"/>
              <a:t>If sessions are being propagated by cookies, the constant SID is an empty string, so the session id is not passed twice.</a:t>
            </a:r>
            <a:endParaRPr lang="en-US" sz="2600" dirty="0" smtClean="0"/>
          </a:p>
        </p:txBody>
      </p:sp>
    </p:spTree>
    <p:extLst>
      <p:ext uri="{BB962C8B-B14F-4D97-AF65-F5344CB8AC3E}">
        <p14:creationId xmlns:p14="http://schemas.microsoft.com/office/powerpoint/2010/main" val="3342045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Destroying a Session</a:t>
            </a:r>
            <a:endParaRPr lang="en-US" sz="4200" dirty="0"/>
          </a:p>
        </p:txBody>
      </p:sp>
      <p:sp>
        <p:nvSpPr>
          <p:cNvPr id="3" name="Content Placeholder 2"/>
          <p:cNvSpPr>
            <a:spLocks noGrp="1"/>
          </p:cNvSpPr>
          <p:nvPr>
            <p:ph idx="1"/>
          </p:nvPr>
        </p:nvSpPr>
        <p:spPr>
          <a:xfrm>
            <a:off x="457200" y="1600200"/>
            <a:ext cx="8229600" cy="4805662"/>
          </a:xfrm>
        </p:spPr>
        <p:txBody>
          <a:bodyPr/>
          <a:lstStyle/>
          <a:p>
            <a:pPr>
              <a:lnSpc>
                <a:spcPct val="90000"/>
              </a:lnSpc>
            </a:pPr>
            <a:r>
              <a:rPr lang="en-US" sz="2600" dirty="0" smtClean="0"/>
              <a:t>Often not required, but if we want to destroy a session</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&lt;?</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php</a:t>
            </a:r>
            <a:endPar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session_start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1800" b="1" dirty="0">
                <a:ln w="1905"/>
                <a:solidFill>
                  <a:schemeClr val="bg2">
                    <a:lumMod val="60000"/>
                    <a:lumOff val="40000"/>
                  </a:schemeClr>
                </a:solidFill>
                <a:effectLst>
                  <a:innerShdw blurRad="69850" dist="43180" dir="5400000">
                    <a:srgbClr val="000000">
                      <a:alpha val="65000"/>
                    </a:srgbClr>
                  </a:innerShdw>
                </a:effectLst>
              </a:rPr>
              <a:t>// Clear all session variables</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$_SESSION = array();</a:t>
            </a:r>
          </a:p>
          <a:p>
            <a:pPr marL="0" indent="0">
              <a:lnSpc>
                <a:spcPct val="90000"/>
              </a:lnSpc>
              <a:buNone/>
            </a:pPr>
            <a:r>
              <a:rPr lang="en-US" sz="1800" b="1" dirty="0">
                <a:ln w="1905"/>
                <a:solidFill>
                  <a:srgbClr val="B3B3B3"/>
                </a:solidFill>
                <a:effectLst>
                  <a:innerShdw blurRad="69850" dist="43180" dir="5400000">
                    <a:srgbClr val="000000">
                      <a:alpha val="65000"/>
                    </a:srgbClr>
                  </a:innerShdw>
                </a:effectLst>
              </a:rPr>
              <a:t>// Delete the session cookie if there is one</a:t>
            </a:r>
          </a:p>
          <a:p>
            <a:pPr marL="0" indent="0">
              <a:lnSpc>
                <a:spcPct val="90000"/>
              </a:lnSpc>
              <a:buNone/>
            </a:pPr>
            <a:r>
              <a:rPr lang="en-US" sz="1800" b="1" dirty="0">
                <a:ln w="1905"/>
                <a:solidFill>
                  <a:srgbClr val="B3B3B3"/>
                </a:solidFill>
                <a:effectLst>
                  <a:innerShdw blurRad="69850" dist="43180" dir="5400000">
                    <a:srgbClr val="000000">
                      <a:alpha val="65000"/>
                    </a:srgbClr>
                  </a:innerShdw>
                </a:effectLst>
              </a:rPr>
              <a:t>// Get session name stored in cookie (the variable holds session id value)</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sessionName</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session_name</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if (</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isset</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($_COOKIE[$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sessionName</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setcookie($</a:t>
            </a: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sessionName</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 time() - 50000, '/');</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1800" b="1" dirty="0">
                <a:ln w="1905"/>
                <a:solidFill>
                  <a:srgbClr val="B3B3B3"/>
                </a:solidFill>
                <a:effectLst>
                  <a:innerShdw blurRad="69850" dist="43180" dir="5400000">
                    <a:srgbClr val="000000">
                      <a:alpha val="65000"/>
                    </a:srgbClr>
                  </a:innerShdw>
                </a:effectLst>
              </a:rPr>
              <a:t>// Destroy session</a:t>
            </a:r>
          </a:p>
          <a:p>
            <a:pPr marL="0" indent="0">
              <a:lnSpc>
                <a:spcPct val="90000"/>
              </a:lnSpc>
              <a:buNone/>
            </a:pPr>
            <a:r>
              <a:rPr lang="en-US" sz="18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session_destroy</a:t>
            </a: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0" indent="0">
              <a:lnSpc>
                <a:spcPct val="90000"/>
              </a:lnSpc>
              <a:buNone/>
            </a:pPr>
            <a:r>
              <a:rPr lang="en-US" sz="1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?&gt;</a:t>
            </a:r>
          </a:p>
          <a:p>
            <a:pPr marL="0" indent="0">
              <a:lnSpc>
                <a:spcPct val="90000"/>
              </a:lnSpc>
              <a:buNone/>
            </a:pPr>
            <a:endParaRPr lang="en-US" sz="2600" dirty="0" smtClean="0"/>
          </a:p>
        </p:txBody>
      </p:sp>
    </p:spTree>
    <p:extLst>
      <p:ext uri="{BB962C8B-B14F-4D97-AF65-F5344CB8AC3E}">
        <p14:creationId xmlns:p14="http://schemas.microsoft.com/office/powerpoint/2010/main" val="3561416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State in PHP</a:t>
            </a:r>
            <a:endParaRPr lang="en-US" dirty="0"/>
          </a:p>
        </p:txBody>
      </p:sp>
      <p:sp>
        <p:nvSpPr>
          <p:cNvPr id="3" name="Content Placeholder 2"/>
          <p:cNvSpPr>
            <a:spLocks noGrp="1"/>
          </p:cNvSpPr>
          <p:nvPr>
            <p:ph idx="1"/>
          </p:nvPr>
        </p:nvSpPr>
        <p:spPr/>
        <p:txBody>
          <a:bodyPr/>
          <a:lstStyle/>
          <a:p>
            <a:r>
              <a:rPr lang="en-US" sz="2200" dirty="0" err="1" smtClean="0"/>
              <a:t>xHTML</a:t>
            </a:r>
            <a:r>
              <a:rPr lang="en-US" sz="2200" dirty="0" smtClean="0"/>
              <a:t> – a “stateless” environment</a:t>
            </a:r>
          </a:p>
          <a:p>
            <a:pPr lvl="1"/>
            <a:r>
              <a:rPr lang="en-US" sz="2200" dirty="0" smtClean="0"/>
              <a:t>Stateless: </a:t>
            </a:r>
            <a:r>
              <a:rPr lang="en-US" sz="2200" i="1" dirty="0" smtClean="0"/>
              <a:t>Having no information about what occurred previously.</a:t>
            </a:r>
          </a:p>
          <a:p>
            <a:endParaRPr lang="en-US" sz="2200" i="1" dirty="0" smtClean="0"/>
          </a:p>
          <a:p>
            <a:r>
              <a:rPr lang="en-US" sz="2200" dirty="0"/>
              <a:t>Most modern applications maintain state, which means that they remember what you were doing last time you ran the application, and they remember all your configuration settings. This is extremely useful because it means you can </a:t>
            </a:r>
            <a:r>
              <a:rPr lang="en-US" sz="2200" dirty="0" err="1"/>
              <a:t>mould</a:t>
            </a:r>
            <a:r>
              <a:rPr lang="en-US" sz="2200" dirty="0"/>
              <a:t> the application to your working habits.</a:t>
            </a:r>
            <a:r>
              <a:rPr lang="en-US" sz="2200" dirty="0" smtClean="0"/>
              <a:t> </a:t>
            </a:r>
          </a:p>
          <a:p>
            <a:r>
              <a:rPr lang="en-US" sz="2200" dirty="0"/>
              <a:t>Each request for a new web page is processed without any knowledge of previous pages requested or processed.</a:t>
            </a:r>
          </a:p>
          <a:p>
            <a:pPr marL="0" indent="0">
              <a:buNone/>
            </a:pPr>
            <a:endParaRPr lang="en-US" sz="2200" dirty="0"/>
          </a:p>
        </p:txBody>
      </p:sp>
    </p:spTree>
    <p:extLst>
      <p:ext uri="{BB962C8B-B14F-4D97-AF65-F5344CB8AC3E}">
        <p14:creationId xmlns:p14="http://schemas.microsoft.com/office/powerpoint/2010/main" val="2995059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Session Expiry</a:t>
            </a:r>
            <a:endParaRPr lang="en-US" sz="4200" dirty="0"/>
          </a:p>
        </p:txBody>
      </p:sp>
      <p:sp>
        <p:nvSpPr>
          <p:cNvPr id="3" name="Content Placeholder 2"/>
          <p:cNvSpPr>
            <a:spLocks noGrp="1"/>
          </p:cNvSpPr>
          <p:nvPr>
            <p:ph idx="1"/>
          </p:nvPr>
        </p:nvSpPr>
        <p:spPr>
          <a:xfrm>
            <a:off x="457200" y="1600200"/>
            <a:ext cx="8229600" cy="4805662"/>
          </a:xfrm>
        </p:spPr>
        <p:txBody>
          <a:bodyPr/>
          <a:lstStyle/>
          <a:p>
            <a:pPr>
              <a:lnSpc>
                <a:spcPct val="90000"/>
              </a:lnSpc>
            </a:pPr>
            <a:r>
              <a:rPr lang="en-US" sz="2600" dirty="0" smtClean="0"/>
              <a:t>By default, PHP sessions expire:</a:t>
            </a:r>
          </a:p>
          <a:p>
            <a:pPr lvl="1">
              <a:lnSpc>
                <a:spcPct val="90000"/>
              </a:lnSpc>
            </a:pPr>
            <a:r>
              <a:rPr lang="en-US" sz="2600" dirty="0" smtClean="0"/>
              <a:t>After a certain length of inactivity (default 1440s, configurable via </a:t>
            </a:r>
            <a:r>
              <a:rPr lang="en-US" sz="2600" dirty="0" err="1" smtClean="0"/>
              <a:t>php.ini</a:t>
            </a:r>
            <a:r>
              <a:rPr lang="en-US" sz="2600" dirty="0" smtClean="0"/>
              <a:t>), the PHP garbage collection processes deletes session variables. </a:t>
            </a:r>
          </a:p>
          <a:p>
            <a:pPr lvl="1">
              <a:lnSpc>
                <a:spcPct val="90000"/>
              </a:lnSpc>
            </a:pPr>
            <a:r>
              <a:rPr lang="en-US" sz="2600" dirty="0" smtClean="0"/>
              <a:t>If propagated by cookies, default is to set a cookie that is destroyed when the browser is closed.</a:t>
            </a:r>
          </a:p>
          <a:p>
            <a:pPr lvl="1">
              <a:lnSpc>
                <a:spcPct val="90000"/>
              </a:lnSpc>
            </a:pPr>
            <a:r>
              <a:rPr lang="en-US" sz="2600" dirty="0" smtClean="0"/>
              <a:t>If URL propagated, session id is lost as soon as navigate away from the site.</a:t>
            </a:r>
          </a:p>
        </p:txBody>
      </p:sp>
    </p:spTree>
    <p:extLst>
      <p:ext uri="{BB962C8B-B14F-4D97-AF65-F5344CB8AC3E}">
        <p14:creationId xmlns:p14="http://schemas.microsoft.com/office/powerpoint/2010/main" val="1815724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792" y="152400"/>
            <a:ext cx="7086600" cy="838200"/>
          </a:xfrm>
        </p:spPr>
        <p:txBody>
          <a:bodyPr/>
          <a:lstStyle/>
          <a:p>
            <a:pPr algn="ctr">
              <a:defRPr/>
            </a:pPr>
            <a:r>
              <a:rPr dirty="0"/>
              <a:t>PHP </a:t>
            </a:r>
            <a:r>
              <a:rPr dirty="0" smtClean="0"/>
              <a:t>Basics - Strings</a:t>
            </a:r>
            <a:endParaRPr dirty="0"/>
          </a:p>
        </p:txBody>
      </p:sp>
    </p:spTree>
    <p:extLst>
      <p:ext uri="{BB962C8B-B14F-4D97-AF65-F5344CB8AC3E}">
        <p14:creationId xmlns:p14="http://schemas.microsoft.com/office/powerpoint/2010/main" val="297749400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they do that</a:t>
            </a:r>
            <a:endParaRPr lang="en-US" dirty="0"/>
          </a:p>
        </p:txBody>
      </p:sp>
      <p:sp>
        <p:nvSpPr>
          <p:cNvPr id="3" name="Content Placeholder 2"/>
          <p:cNvSpPr>
            <a:spLocks noGrp="1"/>
          </p:cNvSpPr>
          <p:nvPr>
            <p:ph idx="1"/>
          </p:nvPr>
        </p:nvSpPr>
        <p:spPr/>
        <p:txBody>
          <a:bodyPr/>
          <a:lstStyle/>
          <a:p>
            <a:r>
              <a:rPr lang="en-US" dirty="0" smtClean="0"/>
              <a:t>For example</a:t>
            </a:r>
          </a:p>
          <a:p>
            <a:pPr marL="0" indent="0">
              <a:buNone/>
            </a:pPr>
            <a:r>
              <a:rPr lang="en-US" i="1" dirty="0"/>
              <a:t>	</a:t>
            </a:r>
            <a:endParaRPr lang="en-US" i="1" dirty="0" smtClean="0"/>
          </a:p>
          <a:p>
            <a:pPr marL="0" indent="0">
              <a:buNone/>
            </a:pPr>
            <a:endParaRPr lang="en-US" i="1" dirty="0"/>
          </a:p>
          <a:p>
            <a:pPr marL="0" indent="0" algn="ctr">
              <a:buNone/>
            </a:pPr>
            <a:r>
              <a:rPr lang="en-US" i="1" dirty="0" smtClean="0"/>
              <a:t>A user “logs in” to a web page. Once logged in, the user can browse the site while maintaining their logged in </a:t>
            </a:r>
            <a:r>
              <a:rPr lang="en-US" b="1" i="1" dirty="0" smtClean="0"/>
              <a:t>state.</a:t>
            </a:r>
            <a:endParaRPr lang="en-US" b="1" i="1" dirty="0"/>
          </a:p>
        </p:txBody>
      </p:sp>
    </p:spTree>
    <p:extLst>
      <p:ext uri="{BB962C8B-B14F-4D97-AF65-F5344CB8AC3E}">
        <p14:creationId xmlns:p14="http://schemas.microsoft.com/office/powerpoint/2010/main" val="3332334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PHP stateless</a:t>
            </a:r>
            <a:endParaRPr lang="en-US" dirty="0"/>
          </a:p>
        </p:txBody>
      </p:sp>
      <p:sp>
        <p:nvSpPr>
          <p:cNvPr id="3" name="Content Placeholder 2"/>
          <p:cNvSpPr>
            <a:spLocks noGrp="1"/>
          </p:cNvSpPr>
          <p:nvPr>
            <p:ph idx="1"/>
          </p:nvPr>
        </p:nvSpPr>
        <p:spPr/>
        <p:txBody>
          <a:bodyPr/>
          <a:lstStyle/>
          <a:p>
            <a:r>
              <a:rPr lang="en-US" dirty="0" smtClean="0"/>
              <a:t>Variables are destroyed as soon as the page script finishes executing.</a:t>
            </a:r>
          </a:p>
          <a:p>
            <a:r>
              <a:rPr lang="en-US" dirty="0" smtClean="0"/>
              <a:t>The script can access the ‘referrer’, the address of the previous page, although it can’t really be trusted.</a:t>
            </a:r>
          </a:p>
          <a:p>
            <a:pPr marL="0" indent="0">
              <a:buNone/>
            </a:pPr>
            <a:r>
              <a:rPr lang="en-US" dirty="0"/>
              <a:t>	</a:t>
            </a:r>
            <a:r>
              <a:rPr lang="fr-FR" dirty="0"/>
              <a:t>$_SERVER['HTTP_REFERER'</a:t>
            </a:r>
            <a:r>
              <a:rPr lang="fr-FR" dirty="0" smtClean="0"/>
              <a:t>]</a:t>
            </a:r>
          </a:p>
          <a:p>
            <a:r>
              <a:rPr lang="fr-FR" dirty="0" smtClean="0"/>
              <a:t>It is possible to add data to a database/text file to add persistent data, although </a:t>
            </a:r>
            <a:r>
              <a:rPr lang="fr-FR" i="1" dirty="0" smtClean="0"/>
              <a:t>this is not connected with a particular user.</a:t>
            </a:r>
            <a:endParaRPr lang="en-US" i="1" dirty="0"/>
          </a:p>
        </p:txBody>
      </p:sp>
    </p:spTree>
    <p:extLst>
      <p:ext uri="{BB962C8B-B14F-4D97-AF65-F5344CB8AC3E}">
        <p14:creationId xmlns:p14="http://schemas.microsoft.com/office/powerpoint/2010/main" val="48636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PHP stateless… No!</a:t>
            </a:r>
            <a:endParaRPr lang="en-US" dirty="0"/>
          </a:p>
        </p:txBody>
      </p:sp>
      <p:sp>
        <p:nvSpPr>
          <p:cNvPr id="3" name="Content Placeholder 2"/>
          <p:cNvSpPr>
            <a:spLocks noGrp="1"/>
          </p:cNvSpPr>
          <p:nvPr>
            <p:ph idx="1"/>
          </p:nvPr>
        </p:nvSpPr>
        <p:spPr/>
        <p:txBody>
          <a:bodyPr/>
          <a:lstStyle/>
          <a:p>
            <a:r>
              <a:rPr lang="en-US" sz="2400" dirty="0" smtClean="0"/>
              <a:t>The usual way to maintain state in PHP pages is via the use of </a:t>
            </a:r>
            <a:r>
              <a:rPr lang="en-US" sz="2400" b="1" dirty="0" smtClean="0"/>
              <a:t>Sessions</a:t>
            </a:r>
            <a:r>
              <a:rPr lang="en-US" sz="2400" dirty="0" smtClean="0"/>
              <a:t>.</a:t>
            </a:r>
          </a:p>
          <a:p>
            <a:r>
              <a:rPr lang="fr-FR" sz="2400" dirty="0" smtClean="0"/>
              <a:t>To understand how these work, we need to have a look at what and how </a:t>
            </a:r>
            <a:r>
              <a:rPr lang="fr-FR" sz="2400" b="1" dirty="0" smtClean="0"/>
              <a:t>Cookies</a:t>
            </a:r>
            <a:r>
              <a:rPr lang="fr-FR" sz="2400" dirty="0" smtClean="0"/>
              <a:t> are</a:t>
            </a:r>
          </a:p>
        </p:txBody>
      </p:sp>
      <p:pic>
        <p:nvPicPr>
          <p:cNvPr id="4" name="Picture 3" descr="children-computer_cookie-cookie-biscuits-toddlers-pc-12249362_low.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070" y="3137498"/>
            <a:ext cx="4489075" cy="3209689"/>
          </a:xfrm>
          <a:prstGeom prst="rect">
            <a:avLst/>
          </a:prstGeom>
        </p:spPr>
      </p:pic>
    </p:spTree>
    <p:extLst>
      <p:ext uri="{BB962C8B-B14F-4D97-AF65-F5344CB8AC3E}">
        <p14:creationId xmlns:p14="http://schemas.microsoft.com/office/powerpoint/2010/main" val="75339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a:t>
            </a:r>
            <a:endParaRPr lang="en-US" dirty="0"/>
          </a:p>
        </p:txBody>
      </p:sp>
      <p:sp>
        <p:nvSpPr>
          <p:cNvPr id="3" name="Content Placeholder 2"/>
          <p:cNvSpPr>
            <a:spLocks noGrp="1"/>
          </p:cNvSpPr>
          <p:nvPr>
            <p:ph idx="1"/>
          </p:nvPr>
        </p:nvSpPr>
        <p:spPr/>
        <p:txBody>
          <a:bodyPr/>
          <a:lstStyle/>
          <a:p>
            <a:r>
              <a:rPr lang="en-US" dirty="0" smtClean="0"/>
              <a:t>What is a Cookie?</a:t>
            </a:r>
          </a:p>
          <a:p>
            <a:pPr lvl="1"/>
            <a:r>
              <a:rPr lang="en-US" dirty="0" smtClean="0"/>
              <a:t>A cookie is a small text file that is stored on a user’s computer.</a:t>
            </a:r>
          </a:p>
          <a:p>
            <a:pPr lvl="1"/>
            <a:r>
              <a:rPr lang="en-US" dirty="0" smtClean="0"/>
              <a:t>Each cookie on the user’s computer is connected to a particular domain.</a:t>
            </a:r>
          </a:p>
          <a:p>
            <a:pPr lvl="1"/>
            <a:r>
              <a:rPr lang="en-US" dirty="0" smtClean="0"/>
              <a:t>Each cookie be used to store up to 4KB of data.</a:t>
            </a:r>
          </a:p>
          <a:p>
            <a:pPr lvl="1"/>
            <a:r>
              <a:rPr lang="en-US" dirty="0" smtClean="0"/>
              <a:t>A maximum of 20 cookies can be stored on a user’s PC per domain</a:t>
            </a:r>
            <a:endParaRPr lang="en-US" dirty="0"/>
          </a:p>
        </p:txBody>
      </p:sp>
    </p:spTree>
    <p:extLst>
      <p:ext uri="{BB962C8B-B14F-4D97-AF65-F5344CB8AC3E}">
        <p14:creationId xmlns:p14="http://schemas.microsoft.com/office/powerpoint/2010/main" val="189773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 Example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User sends a request for page at </a:t>
            </a:r>
            <a:r>
              <a:rPr lang="en-US" dirty="0" smtClean="0">
                <a:hlinkClick r:id="rId2"/>
              </a:rPr>
              <a:t>www.example.com</a:t>
            </a:r>
            <a:r>
              <a:rPr lang="en-US" dirty="0" smtClean="0"/>
              <a:t> for the </a:t>
            </a:r>
            <a:r>
              <a:rPr lang="en-US" i="1" dirty="0" smtClean="0"/>
              <a:t>first</a:t>
            </a:r>
            <a:r>
              <a:rPr lang="en-US" dirty="0" smtClean="0"/>
              <a:t> time</a:t>
            </a:r>
          </a:p>
          <a:p>
            <a:pPr marL="0" indent="0">
              <a:buNone/>
            </a:pPr>
            <a:endParaRPr lang="en-US" dirty="0"/>
          </a:p>
        </p:txBody>
      </p:sp>
      <p:pic>
        <p:nvPicPr>
          <p:cNvPr id="4" name="Picture 3" descr="Screen Shot 2014-07-31 at 1.02.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800" y="3012754"/>
            <a:ext cx="6743700" cy="2489200"/>
          </a:xfrm>
          <a:prstGeom prst="rect">
            <a:avLst/>
          </a:prstGeom>
        </p:spPr>
      </p:pic>
    </p:spTree>
    <p:extLst>
      <p:ext uri="{BB962C8B-B14F-4D97-AF65-F5344CB8AC3E}">
        <p14:creationId xmlns:p14="http://schemas.microsoft.com/office/powerpoint/2010/main" val="1460698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 Example</a:t>
            </a:r>
            <a:endParaRPr lang="en-US" dirty="0"/>
          </a:p>
        </p:txBody>
      </p:sp>
      <p:sp>
        <p:nvSpPr>
          <p:cNvPr id="3" name="Content Placeholder 2"/>
          <p:cNvSpPr>
            <a:spLocks noGrp="1"/>
          </p:cNvSpPr>
          <p:nvPr>
            <p:ph idx="1"/>
          </p:nvPr>
        </p:nvSpPr>
        <p:spPr/>
        <p:txBody>
          <a:bodyPr/>
          <a:lstStyle/>
          <a:p>
            <a:pPr marL="0" indent="0">
              <a:buNone/>
            </a:pPr>
            <a:r>
              <a:rPr lang="en-US" dirty="0" smtClean="0"/>
              <a:t>2. Server sends back the page </a:t>
            </a:r>
            <a:r>
              <a:rPr lang="en-US" dirty="0" err="1" smtClean="0"/>
              <a:t>xhtml</a:t>
            </a:r>
            <a:r>
              <a:rPr lang="en-US" dirty="0" smtClean="0"/>
              <a:t> to browser AND stores some data in a cookie on the user’s PC</a:t>
            </a:r>
          </a:p>
          <a:p>
            <a:pPr marL="0" indent="0">
              <a:buNone/>
            </a:pPr>
            <a:endParaRPr lang="en-US" dirty="0" smtClean="0"/>
          </a:p>
          <a:p>
            <a:pPr marL="0" indent="0">
              <a:buNone/>
            </a:pPr>
            <a:endParaRPr lang="en-US" dirty="0"/>
          </a:p>
        </p:txBody>
      </p:sp>
      <p:pic>
        <p:nvPicPr>
          <p:cNvPr id="5" name="Picture 4" descr="Screen Shot 2014-07-31 at 1.03.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700" y="3553916"/>
            <a:ext cx="6819900" cy="2222500"/>
          </a:xfrm>
          <a:prstGeom prst="rect">
            <a:avLst/>
          </a:prstGeom>
        </p:spPr>
      </p:pic>
    </p:spTree>
    <p:extLst>
      <p:ext uri="{BB962C8B-B14F-4D97-AF65-F5344CB8AC3E}">
        <p14:creationId xmlns:p14="http://schemas.microsoft.com/office/powerpoint/2010/main" val="2172072966"/>
      </p:ext>
    </p:extLst>
  </p:cSld>
  <p:clrMapOvr>
    <a:masterClrMapping/>
  </p:clrMapOvr>
</p:sld>
</file>

<file path=ppt/theme/theme1.xml><?xml version="1.0" encoding="utf-8"?>
<a:theme xmlns:a="http://schemas.openxmlformats.org/drawingml/2006/main" name="Pingo - PHP course">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Pingo - PHP course.thmx</Template>
  <TotalTime>972</TotalTime>
  <Words>1748</Words>
  <Application>Microsoft Macintosh PowerPoint</Application>
  <PresentationFormat>On-screen Show (4:3)</PresentationFormat>
  <Paragraphs>151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Pingo - PHP course</vt:lpstr>
      <vt:lpstr>PowerPoint Presentation</vt:lpstr>
      <vt:lpstr>Contents</vt:lpstr>
      <vt:lpstr>Maintaining State in PHP</vt:lpstr>
      <vt:lpstr>How do they do that</vt:lpstr>
      <vt:lpstr>Is PHP stateless</vt:lpstr>
      <vt:lpstr>Is PHP stateless… No!</vt:lpstr>
      <vt:lpstr>Cookies</vt:lpstr>
      <vt:lpstr>Cookies - Example</vt:lpstr>
      <vt:lpstr>Cookies - Example</vt:lpstr>
      <vt:lpstr>Cookies - Example</vt:lpstr>
      <vt:lpstr>Set a cookie</vt:lpstr>
      <vt:lpstr>Set a cookie</vt:lpstr>
      <vt:lpstr>Set a cookie - examples</vt:lpstr>
      <vt:lpstr>Read cookie data</vt:lpstr>
      <vt:lpstr>Storing an array</vt:lpstr>
      <vt:lpstr>Delete a cookie</vt:lpstr>
      <vt:lpstr>To be first: HEADER REQUESTS</vt:lpstr>
      <vt:lpstr>Notes</vt:lpstr>
      <vt:lpstr>Sessions</vt:lpstr>
      <vt:lpstr>How do Sessions work?</vt:lpstr>
      <vt:lpstr>How do Sessions work?</vt:lpstr>
      <vt:lpstr>Starting or Resuming a Session</vt:lpstr>
      <vt:lpstr>Storing Session Data</vt:lpstr>
      <vt:lpstr>Reading Session Data</vt:lpstr>
      <vt:lpstr>Session Propagation</vt:lpstr>
      <vt:lpstr>Cookie Propagation</vt:lpstr>
      <vt:lpstr>URL Propagation</vt:lpstr>
      <vt:lpstr>Which one?</vt:lpstr>
      <vt:lpstr>Destroying a Session</vt:lpstr>
      <vt:lpstr>Session Expiry</vt:lpstr>
      <vt:lpstr>PHP Basics - Strings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Functions – Sessions – Cookies</dc:title>
  <dc:creator>Tuan Duong</dc:creator>
  <cp:lastModifiedBy>Tuan Duong</cp:lastModifiedBy>
  <cp:revision>61</cp:revision>
  <dcterms:created xsi:type="dcterms:W3CDTF">2014-07-30T16:28:43Z</dcterms:created>
  <dcterms:modified xsi:type="dcterms:W3CDTF">2014-07-31T08:50:30Z</dcterms:modified>
</cp:coreProperties>
</file>