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5F5F5F"/>
    <a:srgbClr val="6633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85" d="100"/>
          <a:sy n="85" d="100"/>
        </p:scale>
        <p:origin x="-14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4D7B82F-B4FF-4909-B67B-56952C970070}" type="datetimeFigureOut">
              <a:rPr lang="en-US"/>
              <a:pPr>
                <a:defRPr/>
              </a:pPr>
              <a:t>7/22/14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ED70D8-3A88-4C4D-A1FB-9BD0C118F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7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hyperlink" Target="http://mvccourse.telerik.com/" TargetMode="External"/><Relationship Id="rId20" Type="http://schemas.openxmlformats.org/officeDocument/2006/relationships/hyperlink" Target="http://www.nikolay.it/" TargetMode="External"/><Relationship Id="rId21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clouddevcourse.telerik.com/" TargetMode="External"/><Relationship Id="rId11" Type="http://schemas.openxmlformats.org/officeDocument/2006/relationships/hyperlink" Target="http://www.bgcoder.com/" TargetMode="External"/><Relationship Id="rId12" Type="http://schemas.openxmlformats.org/officeDocument/2006/relationships/hyperlink" Target="http://www.nakov.com/" TargetMode="External"/><Relationship Id="rId13" Type="http://schemas.openxmlformats.org/officeDocument/2006/relationships/hyperlink" Target="http://codecourse.telerik.com/" TargetMode="External"/><Relationship Id="rId14" Type="http://schemas.openxmlformats.org/officeDocument/2006/relationships/hyperlink" Target="http://algoacademy.telerik.com/" TargetMode="External"/><Relationship Id="rId15" Type="http://schemas.openxmlformats.org/officeDocument/2006/relationships/hyperlink" Target="http://aspnetcourse.telerik.com/" TargetMode="External"/><Relationship Id="rId16" Type="http://schemas.openxmlformats.org/officeDocument/2006/relationships/hyperlink" Target="http://academy.telerik.com/" TargetMode="External"/><Relationship Id="rId17" Type="http://schemas.openxmlformats.org/officeDocument/2006/relationships/hyperlink" Target="http://mobiledevcourse.telerik.com/" TargetMode="External"/><Relationship Id="rId18" Type="http://schemas.openxmlformats.org/officeDocument/2006/relationships/hyperlink" Target="http://www.introprogramming.info/" TargetMode="External"/><Relationship Id="rId19" Type="http://schemas.openxmlformats.org/officeDocument/2006/relationships/hyperlink" Target="http://www.minkov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forums.academy.telerik.com/" TargetMode="External"/><Relationship Id="rId4" Type="http://schemas.openxmlformats.org/officeDocument/2006/relationships/hyperlink" Target="http://kursove-uroci-knigi-obuchenie-programirane-web-design-csharp.info/" TargetMode="External"/><Relationship Id="rId5" Type="http://schemas.openxmlformats.org/officeDocument/2006/relationships/hyperlink" Target="http://www.telerik-kids.com/" TargetMode="External"/><Relationship Id="rId6" Type="http://schemas.openxmlformats.org/officeDocument/2006/relationships/hyperlink" Target="http://seocourse.telerik.com/" TargetMode="External"/><Relationship Id="rId7" Type="http://schemas.openxmlformats.org/officeDocument/2006/relationships/hyperlink" Target="http://html5course.telerik.com/" TargetMode="External"/><Relationship Id="rId8" Type="http://schemas.openxmlformats.org/officeDocument/2006/relationships/hyperlink" Target="http://schoolacademy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10FC7-09C4-4479-99A5-0133F346C89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807BF-96DD-4B9F-A8A0-08477D4E39B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0F7C-2AF5-4E10-83C1-2F457739636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20" name="TextBox 19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5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7" name="TextBox 26">
            <a:hlinkClick r:id="rId6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TextBox 27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0" name="TextBox 29">
            <a:hlinkClick r:id="rId8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1" name="TextBox 30">
            <a:hlinkClick r:id="rId9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32" name="TextBox 31">
            <a:hlinkClick r:id="rId10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3" name="TextBox 3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4" name="TextBox 3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5" name="TextBox 34">
            <a:hlinkClick r:id="rId13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6" name="TextBox 3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37" name="TextBox 36">
            <a:hlinkClick r:id="rId15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8" name="TextBox 37">
            <a:hlinkClick r:id="rId16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9" name="TextBox 3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TextBox 3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1" name="TextBox 40">
            <a:hlinkClick r:id="rId19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2" name="TextBox 41">
            <a:hlinkClick r:id="rId20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TextBox 42">
            <a:hlinkClick r:id="rId21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</a:p>
        </p:txBody>
      </p:sp>
      <p:sp>
        <p:nvSpPr>
          <p:cNvPr id="45" name="TextBox 4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grpSp>
        <p:nvGrpSpPr>
          <p:cNvPr id="46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47" name="TextBox 46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49" name="TextBox 48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0" name="TextBox 49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3" name="TextBox 52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5" name="TextBox 54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58" name="TextBox 57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61" name="TextBox 60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63" name="TextBox 62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65" name="TextBox 64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66" name="TextBox 65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67" name="TextBox 66">
            <a:hlinkClick r:id="rId5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68" name="TextBox 67">
            <a:hlinkClick r:id="rId6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69" name="TextBox 68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0" name="TextBox 69">
            <a:hlinkClick r:id="rId8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1" name="TextBox 70">
            <a:hlinkClick r:id="rId9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72" name="TextBox 71">
            <a:hlinkClick r:id="rId10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3" name="TextBox 7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4" name="TextBox 7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5" name="TextBox 74">
            <a:hlinkClick r:id="rId13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6" name="TextBox 7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77" name="TextBox 76">
            <a:hlinkClick r:id="rId15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8" name="TextBox 77">
            <a:hlinkClick r:id="rId16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9" name="TextBox 7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TextBox 7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1" name="TextBox 80">
            <a:hlinkClick r:id="rId19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2" name="TextBox 81">
            <a:hlinkClick r:id="rId20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3" name="TextBox 82">
            <a:hlinkClick r:id="rId21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</a:p>
        </p:txBody>
      </p:sp>
      <p:sp>
        <p:nvSpPr>
          <p:cNvPr id="85" name="TextBox 8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514F7-C31D-46AF-8022-01AB14B75DFE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628BB-51A5-48B2-B5DD-ECD9C513A3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8247D-C50C-4CF6-9C45-939C027B7DC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6361-E6AF-47C0-AA9F-A25E86ABF28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8C2DE-1DB2-4AE9-81C9-57B089DDF5D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E044-6F63-4E38-B89C-55F1221FD43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F4A6F-DBB9-40A1-BE37-7E81EFC1F69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68B5-664D-43E4-9BE6-C2C493D4865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256382-7206-4800-BBA9-B98ED5B1D16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smtClean="0"/>
              <a:t>PHP Basics</a:t>
            </a:r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457200" y="3240088"/>
            <a:ext cx="8229600" cy="569912"/>
          </a:xfrm>
        </p:spPr>
        <p:txBody>
          <a:bodyPr/>
          <a:lstStyle/>
          <a:p>
            <a:r>
              <a:rPr lang="en-US" smtClean="0"/>
              <a:t>Web Applications in Hatch</a:t>
            </a:r>
          </a:p>
        </p:txBody>
      </p:sp>
      <p:sp>
        <p:nvSpPr>
          <p:cNvPr id="8196" name="Text Placeholder 6"/>
          <p:cNvSpPr txBox="1">
            <a:spLocks/>
          </p:cNvSpPr>
          <p:nvPr/>
        </p:nvSpPr>
        <p:spPr bwMode="auto">
          <a:xfrm>
            <a:off x="457200" y="47244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/>
              <a:t>Tuan Duong</a:t>
            </a:r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457200" y="5067300"/>
            <a:ext cx="4648200" cy="8001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l-PL" sz="1600" kern="0" dirty="0">
                <a:latin typeface="+mn-lt"/>
                <a:cs typeface="+mn-cs"/>
              </a:rPr>
              <a:t>http://pingo.edu.vn/tuan-duong/</a:t>
            </a:r>
            <a:endParaRPr lang="en-US" sz="1600" kern="0" dirty="0"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rot="20930954">
            <a:off x="386917" y="1317558"/>
            <a:ext cx="5011842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http://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pingo.edu.vn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khoa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-hoc-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php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can-ban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  <a:endParaRPr lang="en-US" sz="20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8199" name="Picture 2" descr="C:\Users\InfiniteCat\Desktop\php\ph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2825" y="4653136"/>
            <a:ext cx="3051175" cy="19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388" y="1052513"/>
            <a:ext cx="1652587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10FC7-09C4-4479-99A5-0133F346C89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application lifecycle</a:t>
            </a:r>
            <a:endParaRPr lang="bg-BG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endParaRPr lang="bg-BG" smtClean="0"/>
          </a:p>
        </p:txBody>
      </p:sp>
      <p:pic>
        <p:nvPicPr>
          <p:cNvPr id="1741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312862"/>
            <a:ext cx="3722687" cy="506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10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 PHP</a:t>
            </a:r>
            <a:endParaRPr lang="bg-BG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PHP code is usually in files with extension ".php"</a:t>
            </a:r>
          </a:p>
          <a:p>
            <a:pPr lvl="1"/>
            <a:r>
              <a:rPr lang="en-US" smtClean="0"/>
              <a:t>Can be configured</a:t>
            </a:r>
          </a:p>
          <a:p>
            <a:r>
              <a:rPr lang="en-US" smtClean="0"/>
              <a:t>The PHP code can be nested in the very HTML document</a:t>
            </a:r>
            <a:endParaRPr lang="bg-BG" smtClean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11188" y="4292600"/>
            <a:ext cx="7886700" cy="1938338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&lt;html&gt;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&lt;head&gt;&lt;title&gt;Hello world page&lt;/title&gt;&lt;/head&gt;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&lt;body&gt;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Hello HTML!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&lt;/body&gt;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&lt;/html&gt;</a:t>
            </a:r>
            <a:endParaRPr lang="en-US" sz="2000" noProof="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11188" y="4292600"/>
            <a:ext cx="7886700" cy="1938338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&lt;html&gt;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&lt;head&gt;&lt;title&gt;Hello world page&lt;/title&gt;&lt;/head&gt;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&lt;body&gt;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&lt;?</a:t>
            </a:r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php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print ("Hello PHP!"); ?&gt;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&lt;/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body&gt;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&lt;/html&gt;</a:t>
            </a:r>
            <a:endParaRPr lang="en-US" sz="2000" noProof="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060870" name="AutoShape 6"/>
          <p:cNvSpPr>
            <a:spLocks noChangeArrowheads="1"/>
          </p:cNvSpPr>
          <p:nvPr/>
        </p:nvSpPr>
        <p:spPr bwMode="auto">
          <a:xfrm>
            <a:off x="1116013" y="2565400"/>
            <a:ext cx="2665412" cy="1008063"/>
          </a:xfrm>
          <a:prstGeom prst="wedgeRoundRectCallout">
            <a:avLst>
              <a:gd name="adj1" fmla="val -47616"/>
              <a:gd name="adj2" fmla="val 220394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&lt;?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php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denotes start of PHP code</a:t>
            </a:r>
            <a:endParaRPr lang="en-US" sz="2000" noProof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0871" name="AutoShape 7"/>
          <p:cNvSpPr>
            <a:spLocks noChangeArrowheads="1"/>
          </p:cNvSpPr>
          <p:nvPr/>
        </p:nvSpPr>
        <p:spPr bwMode="auto">
          <a:xfrm>
            <a:off x="4500563" y="2636838"/>
            <a:ext cx="2665412" cy="1008062"/>
          </a:xfrm>
          <a:prstGeom prst="wedgeRoundRectCallout">
            <a:avLst>
              <a:gd name="adj1" fmla="val -48093"/>
              <a:gd name="adj2" fmla="val 205593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?&gt; denotes end of PHP code</a:t>
            </a:r>
            <a:endParaRPr lang="en-US" sz="2000" noProof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11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68" grpId="0" animBg="1"/>
      <p:bldP spid="1060869" grpId="0" animBg="1"/>
      <p:bldP spid="1060870" grpId="0" animBg="1"/>
      <p:bldP spid="10608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 PHP – Where to place it ?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 the </a:t>
            </a:r>
            <a:r>
              <a:rPr lang="en-US" dirty="0" err="1" smtClean="0">
                <a:solidFill>
                  <a:srgbClr val="FF0000"/>
                </a:solidFill>
              </a:rPr>
              <a:t>webroot</a:t>
            </a:r>
            <a:r>
              <a:rPr lang="en-US" dirty="0" smtClean="0"/>
              <a:t> directory</a:t>
            </a:r>
          </a:p>
          <a:p>
            <a:pPr lvl="1">
              <a:defRPr/>
            </a:pPr>
            <a:r>
              <a:rPr lang="en-US" dirty="0" smtClean="0"/>
              <a:t>XAMMP – </a:t>
            </a:r>
            <a:r>
              <a:rPr lang="en-US" dirty="0" err="1" smtClean="0"/>
              <a:t>htdocs</a:t>
            </a:r>
            <a:r>
              <a:rPr lang="en-US" dirty="0" smtClean="0"/>
              <a:t>/</a:t>
            </a:r>
          </a:p>
          <a:p>
            <a:pPr lvl="1">
              <a:defRPr/>
            </a:pPr>
            <a:r>
              <a:rPr lang="en-US" dirty="0" smtClean="0"/>
              <a:t>WAMP – www/</a:t>
            </a:r>
          </a:p>
          <a:p>
            <a:pPr>
              <a:defRPr/>
            </a:pPr>
            <a:r>
              <a:rPr lang="en-US" dirty="0" err="1" smtClean="0"/>
              <a:t>Webroot</a:t>
            </a:r>
            <a:r>
              <a:rPr lang="en-US" dirty="0" smtClean="0"/>
              <a:t> directory can be configured</a:t>
            </a:r>
          </a:p>
          <a:p>
            <a:pPr>
              <a:defRPr/>
            </a:pPr>
            <a:r>
              <a:rPr lang="en-US" dirty="0" smtClean="0"/>
              <a:t>Can be accessed via </a:t>
            </a:r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</a:rPr>
              <a:t>http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://localhost/path/to/scriptName.php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12</a:t>
            </a:fld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763838"/>
            <a:ext cx="9144000" cy="1241425"/>
          </a:xfrm>
        </p:spPr>
        <p:txBody>
          <a:bodyPr/>
          <a:lstStyle/>
          <a:p>
            <a:pPr marL="762000" indent="-762000">
              <a:lnSpc>
                <a:spcPct val="110000"/>
              </a:lnSpc>
            </a:pPr>
            <a:r>
              <a:rPr lang="en-US" dirty="0" smtClean="0"/>
              <a:t>Syntax</a:t>
            </a:r>
            <a:endParaRPr lang="bg-BG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C9E044-6F63-4E38-B89C-55F1221FD438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Syntax</a:t>
            </a:r>
            <a:endParaRPr lang="bg-BG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PHP code starts with &lt;?php and ends with ?&gt;</a:t>
            </a:r>
          </a:p>
          <a:p>
            <a:pPr lvl="1"/>
            <a:r>
              <a:rPr lang="en-US" sz="2600" smtClean="0"/>
              <a:t>Depending on server configuration may also start with &lt;? (Short style) – but this is bad practice!</a:t>
            </a:r>
          </a:p>
          <a:p>
            <a:pPr lvl="1"/>
            <a:r>
              <a:rPr lang="en-US" sz="2600" smtClean="0"/>
              <a:t>In terms of XML the &lt;?php - ?&gt; part is called "processing instruction"</a:t>
            </a:r>
          </a:p>
          <a:p>
            <a:r>
              <a:rPr lang="en-US" sz="2800" smtClean="0"/>
              <a:t>PHP follows the Perl syntax</a:t>
            </a:r>
          </a:p>
          <a:p>
            <a:pPr lvl="1"/>
            <a:r>
              <a:rPr lang="en-US" sz="2600" smtClean="0"/>
              <a:t>Simplified</a:t>
            </a:r>
          </a:p>
          <a:p>
            <a:pPr lvl="1"/>
            <a:r>
              <a:rPr lang="en-US" sz="2600" smtClean="0"/>
              <a:t>Procedural (Now has OOP too)</a:t>
            </a:r>
          </a:p>
          <a:p>
            <a:pPr lvl="1"/>
            <a:r>
              <a:rPr lang="en-US" sz="2600" smtClean="0"/>
              <a:t>Similar to C and Java</a:t>
            </a:r>
            <a:endParaRPr lang="bg-BG" sz="2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14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Syntax</a:t>
            </a:r>
            <a:endParaRPr lang="bg-BG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90600"/>
            <a:ext cx="8686800" cy="5638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PHP Script contains one or more statements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Statement are handed to the PHP Preprocessor one by one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Each statement ends in semicolon ";"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Our first script contains only one statement: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call of the function </a:t>
            </a:r>
            <a:r>
              <a:rPr lang="en-US" dirty="0" smtClean="0">
                <a:latin typeface="Courier New" pitchFamily="49" charset="0"/>
              </a:rPr>
              <a:t>print</a:t>
            </a:r>
            <a:endParaRPr lang="bg-BG" dirty="0" smtClean="0"/>
          </a:p>
        </p:txBody>
      </p:sp>
      <p:sp>
        <p:nvSpPr>
          <p:cNvPr id="1062916" name="Rectangle 4"/>
          <p:cNvSpPr>
            <a:spLocks noChangeArrowheads="1"/>
          </p:cNvSpPr>
          <p:nvPr/>
        </p:nvSpPr>
        <p:spPr bwMode="auto">
          <a:xfrm>
            <a:off x="611188" y="3941613"/>
            <a:ext cx="7886700" cy="1071563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&lt;?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php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print ("Hello PHP!"); // this is the statement 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15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Syntax</a:t>
            </a:r>
            <a:endParaRPr lang="bg-BG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PHP script can contain unlimited number of statements</a:t>
            </a:r>
          </a:p>
          <a:p>
            <a:pPr>
              <a:lnSpc>
                <a:spcPct val="85000"/>
              </a:lnSpc>
            </a:pPr>
            <a:endParaRPr lang="en-US" sz="2800" dirty="0" smtClean="0"/>
          </a:p>
          <a:p>
            <a:pPr>
              <a:lnSpc>
                <a:spcPct val="85000"/>
              </a:lnSpc>
            </a:pPr>
            <a:endParaRPr lang="en-US" sz="2800" dirty="0" smtClean="0"/>
          </a:p>
          <a:p>
            <a:pPr>
              <a:lnSpc>
                <a:spcPct val="85000"/>
              </a:lnSpc>
            </a:pPr>
            <a:endParaRPr lang="en-US" sz="2800" dirty="0" smtClean="0"/>
          </a:p>
          <a:p>
            <a:pPr>
              <a:lnSpc>
                <a:spcPct val="85000"/>
              </a:lnSpc>
            </a:pPr>
            <a:endParaRPr lang="en-US" sz="2800" dirty="0" smtClean="0"/>
          </a:p>
          <a:p>
            <a:pPr>
              <a:lnSpc>
                <a:spcPct val="85000"/>
              </a:lnSpc>
            </a:pPr>
            <a:r>
              <a:rPr lang="en-US" sz="2800" dirty="0" smtClean="0"/>
              <a:t>Some function can be called without brackets</a:t>
            </a:r>
          </a:p>
          <a:p>
            <a:pPr>
              <a:lnSpc>
                <a:spcPct val="85000"/>
              </a:lnSpc>
            </a:pPr>
            <a:r>
              <a:rPr lang="en-US" sz="2800" dirty="0" smtClean="0"/>
              <a:t>You can add comments to the code 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Starting with "//", "#" or block in "/*" and "*/"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Only "/*" – "*/" can be used over several lines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Comments are NOT executed</a:t>
            </a:r>
            <a:endParaRPr lang="bg-BG" sz="2600" dirty="0" smtClean="0"/>
          </a:p>
        </p:txBody>
      </p:sp>
      <p:sp>
        <p:nvSpPr>
          <p:cNvPr id="1063940" name="Rectangle 4"/>
          <p:cNvSpPr>
            <a:spLocks noChangeArrowheads="1"/>
          </p:cNvSpPr>
          <p:nvPr/>
        </p:nvSpPr>
        <p:spPr bwMode="auto">
          <a:xfrm>
            <a:off x="611188" y="2420888"/>
            <a:ext cx="7886700" cy="1649413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&lt;?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php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print "&lt;div&gt;";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print "Hello PHP!";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print "&lt;/div&gt;";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16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Syntax</a:t>
            </a:r>
            <a:endParaRPr lang="bg-BG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opening tag &lt;?=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Forces the result of the expression to be printed to the browser</a:t>
            </a:r>
          </a:p>
          <a:p>
            <a:pPr lvl="1"/>
            <a:r>
              <a:rPr lang="en-US" dirty="0" smtClean="0"/>
              <a:t>Similar to print</a:t>
            </a:r>
          </a:p>
          <a:p>
            <a:pPr lvl="1"/>
            <a:r>
              <a:rPr lang="en-US" dirty="0" smtClean="0"/>
              <a:t>Allowed to omit ending ";"</a:t>
            </a:r>
            <a:endParaRPr lang="bg-BG" dirty="0" smtClean="0"/>
          </a:p>
        </p:txBody>
      </p:sp>
      <p:sp>
        <p:nvSpPr>
          <p:cNvPr id="1065988" name="Rectangle 4"/>
          <p:cNvSpPr>
            <a:spLocks noChangeArrowheads="1"/>
          </p:cNvSpPr>
          <p:nvPr/>
        </p:nvSpPr>
        <p:spPr bwMode="auto">
          <a:xfrm>
            <a:off x="468313" y="2426767"/>
            <a:ext cx="7886700" cy="1938337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&lt;html&gt;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&lt;head&gt;&lt;title&gt;Hello world page&lt;/title&gt;&lt;/head&gt;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&lt;body&gt;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&lt;?="Hello PHP!" ?&gt;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&lt;/body&gt;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&lt;/html&gt;</a:t>
            </a:r>
            <a:endParaRPr lang="en-US" sz="2000" noProof="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17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763838"/>
            <a:ext cx="9144000" cy="12414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Variables</a:t>
            </a:r>
            <a:endParaRPr lang="bg-BG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C9E044-6F63-4E38-B89C-55F1221FD438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Variables</a:t>
            </a:r>
            <a:endParaRPr lang="bg-BG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75000"/>
              </a:lnSpc>
            </a:pPr>
            <a:r>
              <a:rPr lang="en-US" sz="2800" dirty="0" smtClean="0"/>
              <a:t>All variables in PHP start with $ (Perl style)</a:t>
            </a:r>
          </a:p>
          <a:p>
            <a:pPr>
              <a:lnSpc>
                <a:spcPct val="75000"/>
              </a:lnSpc>
            </a:pPr>
            <a:endParaRPr lang="en-US" sz="2800" dirty="0" smtClean="0"/>
          </a:p>
          <a:p>
            <a:pPr>
              <a:lnSpc>
                <a:spcPct val="75000"/>
              </a:lnSpc>
            </a:pPr>
            <a:endParaRPr lang="en-US" sz="2800" dirty="0" smtClean="0"/>
          </a:p>
          <a:p>
            <a:pPr>
              <a:lnSpc>
                <a:spcPct val="75000"/>
              </a:lnSpc>
            </a:pPr>
            <a:endParaRPr lang="en-US" sz="2800" dirty="0" smtClean="0"/>
          </a:p>
          <a:p>
            <a:pPr>
              <a:lnSpc>
                <a:spcPct val="75000"/>
              </a:lnSpc>
            </a:pPr>
            <a:endParaRPr lang="en-US" sz="2800" dirty="0" smtClean="0"/>
          </a:p>
          <a:p>
            <a:pPr>
              <a:lnSpc>
                <a:spcPct val="75000"/>
              </a:lnSpc>
            </a:pPr>
            <a:endParaRPr lang="en-US" sz="2800" dirty="0" smtClean="0"/>
          </a:p>
          <a:p>
            <a:pPr>
              <a:lnSpc>
                <a:spcPct val="75000"/>
              </a:lnSpc>
            </a:pPr>
            <a:endParaRPr lang="en-US" sz="2800" dirty="0" smtClean="0"/>
          </a:p>
          <a:p>
            <a:pPr>
              <a:lnSpc>
                <a:spcPct val="75000"/>
              </a:lnSpc>
            </a:pPr>
            <a:r>
              <a:rPr lang="en-US" sz="2800" dirty="0" smtClean="0"/>
              <a:t>PHP is "type-less" language</a:t>
            </a:r>
          </a:p>
          <a:p>
            <a:pPr lvl="1">
              <a:lnSpc>
                <a:spcPct val="75000"/>
              </a:lnSpc>
            </a:pPr>
            <a:r>
              <a:rPr lang="en-US" sz="2600" dirty="0" smtClean="0"/>
              <a:t>Variables are not linked with type – they can store value with different types</a:t>
            </a:r>
          </a:p>
          <a:p>
            <a:pPr lvl="1">
              <a:lnSpc>
                <a:spcPct val="75000"/>
              </a:lnSpc>
            </a:pPr>
            <a:r>
              <a:rPr lang="en-US" sz="2600" dirty="0" smtClean="0"/>
              <a:t>No </a:t>
            </a:r>
            <a:r>
              <a:rPr lang="en-US" sz="2600" dirty="0" err="1" smtClean="0">
                <a:solidFill>
                  <a:srgbClr val="FF0000"/>
                </a:solidFill>
              </a:rPr>
              <a:t>int</a:t>
            </a:r>
            <a:r>
              <a:rPr lang="en-US" sz="2600" dirty="0" smtClean="0">
                <a:solidFill>
                  <a:srgbClr val="FF0000"/>
                </a:solidFill>
              </a:rPr>
              <a:t> a = 5;</a:t>
            </a:r>
            <a:r>
              <a:rPr lang="en-US" sz="2600" dirty="0" smtClean="0"/>
              <a:t> Just </a:t>
            </a:r>
            <a:r>
              <a:rPr lang="en-US" sz="2600" dirty="0" smtClean="0">
                <a:solidFill>
                  <a:srgbClr val="FF0000"/>
                </a:solidFill>
              </a:rPr>
              <a:t>$a = 5;</a:t>
            </a:r>
          </a:p>
          <a:p>
            <a:pPr lvl="1">
              <a:lnSpc>
                <a:spcPct val="75000"/>
              </a:lnSpc>
            </a:pPr>
            <a:endParaRPr lang="en-US" sz="2600" dirty="0" smtClean="0">
              <a:solidFill>
                <a:srgbClr val="FF0000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800" dirty="0" smtClean="0"/>
              <a:t>Each variable is declared when it's first assigned value</a:t>
            </a:r>
          </a:p>
          <a:p>
            <a:pPr lvl="1">
              <a:lnSpc>
                <a:spcPct val="75000"/>
              </a:lnSpc>
            </a:pPr>
            <a:r>
              <a:rPr lang="en-US" sz="2600" dirty="0" smtClean="0"/>
              <a:t>This leads to problems due to typing mistakes!</a:t>
            </a:r>
          </a:p>
          <a:p>
            <a:pPr lvl="1">
              <a:lnSpc>
                <a:spcPct val="75000"/>
              </a:lnSpc>
            </a:pPr>
            <a:r>
              <a:rPr lang="en-US" sz="2600" dirty="0" smtClean="0"/>
              <a:t>The type of the value determines the type of the variable</a:t>
            </a:r>
            <a:endParaRPr lang="bg-BG" sz="2600" dirty="0" smtClean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611188" y="2068512"/>
            <a:ext cx="7886700" cy="1360488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&lt;?php   // declare string variable $output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$output = "&lt;div&gt;Hello PHP!&lt;/div&gt;"; 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print $output;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19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bg-BG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What are PHP, CGI and Web Server?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Web applications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Syntax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Variables, variable types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Basic functions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Some predefined variables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Strings escaping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PHP – advantages and disadvantages</a:t>
            </a:r>
            <a:endParaRPr lang="bg-B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2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Variable Types</a:t>
            </a:r>
            <a:endParaRPr lang="bg-BG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84138"/>
            <a:ext cx="8496300" cy="3673054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Possible PHP Variable Types are: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Numeric (real or integer)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The decimal separator is dot ".", not comma ","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Boolean (true or false)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PHP  defines the constants as true, TRUE, True and false, FALSE, False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Empty string, zero and some other values are implicitly converted to "false" in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</a:p>
          <a:p>
            <a:pPr lvl="3">
              <a:lnSpc>
                <a:spcPct val="85000"/>
              </a:lnSpc>
            </a:pPr>
            <a:r>
              <a:rPr lang="en-US" dirty="0" smtClean="0"/>
              <a:t>May cause problems when </a:t>
            </a:r>
            <a:r>
              <a:rPr lang="en-US" dirty="0" err="1" smtClean="0"/>
              <a:t>boolean</a:t>
            </a:r>
            <a:r>
              <a:rPr lang="en-US" dirty="0" smtClean="0"/>
              <a:t> not used properly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20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Strings</a:t>
            </a:r>
            <a:endParaRPr lang="bg-BG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 values</a:t>
            </a:r>
          </a:p>
          <a:p>
            <a:pPr lvl="1"/>
            <a:r>
              <a:rPr lang="en-US" smtClean="0"/>
              <a:t>Strings may be in single or double quotes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1"/>
            <a:r>
              <a:rPr lang="en-US" smtClean="0"/>
              <a:t>Start and end quote type should match</a:t>
            </a:r>
          </a:p>
          <a:p>
            <a:pPr lvl="1"/>
            <a:r>
              <a:rPr lang="en-US" smtClean="0"/>
              <a:t>Difference between two types of quotes is the escape sequences</a:t>
            </a:r>
            <a:endParaRPr lang="bg-BG" smtClean="0"/>
          </a:p>
          <a:p>
            <a:endParaRPr lang="bg-BG" smtClean="0"/>
          </a:p>
        </p:txBody>
      </p:sp>
      <p:sp>
        <p:nvSpPr>
          <p:cNvPr id="1068036" name="Rectangle 4"/>
          <p:cNvSpPr>
            <a:spLocks noChangeArrowheads="1"/>
          </p:cNvSpPr>
          <p:nvPr/>
        </p:nvSpPr>
        <p:spPr bwMode="auto">
          <a:xfrm>
            <a:off x="827088" y="2716584"/>
            <a:ext cx="7742237" cy="1360488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&lt;?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$output1 =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"Hello PHP!"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; 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$output2 =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'Hello again!'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21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Arrays</a:t>
            </a:r>
            <a:endParaRPr lang="bg-BG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Arrays are aggregate values – combination of values, each assigned a key in the array</a:t>
            </a:r>
          </a:p>
          <a:p>
            <a:pPr lvl="1"/>
            <a:r>
              <a:rPr lang="en-US" dirty="0" smtClean="0"/>
              <a:t>PHP supports associative arrays – keys may be numeric, strings or any other scalar data types</a:t>
            </a:r>
          </a:p>
          <a:p>
            <a:pPr lvl="1"/>
            <a:r>
              <a:rPr lang="en-US" dirty="0" smtClean="0"/>
              <a:t>Keys must be unique across the array</a:t>
            </a:r>
          </a:p>
          <a:p>
            <a:pPr lvl="1"/>
            <a:r>
              <a:rPr lang="en-US" dirty="0" smtClean="0"/>
              <a:t>Values in the array may be with different types</a:t>
            </a:r>
          </a:p>
          <a:p>
            <a:pPr lvl="1"/>
            <a:r>
              <a:rPr lang="en-US" dirty="0" smtClean="0"/>
              <a:t>PHP Arrays are dynamic – they don’t require explicit size when created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22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Arrays</a:t>
            </a:r>
            <a:endParaRPr lang="bg-BG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PHP Array is declared with keyword </a:t>
            </a:r>
            <a:r>
              <a:rPr lang="en-US" dirty="0" smtClean="0">
                <a:latin typeface="Courier New" pitchFamily="49" charset="0"/>
              </a:rPr>
              <a:t>array</a:t>
            </a: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latin typeface="Courier New" pitchFamily="49" charset="0"/>
              </a:rPr>
              <a:t>=&gt;</a:t>
            </a:r>
            <a:r>
              <a:rPr lang="en-US" dirty="0" smtClean="0"/>
              <a:t>" means "points to"</a:t>
            </a:r>
          </a:p>
          <a:p>
            <a:pPr lvl="1"/>
            <a:r>
              <a:rPr lang="en-US" dirty="0" smtClean="0"/>
              <a:t>If keys are not supplied they are assigned automatically, starting from 0</a:t>
            </a:r>
            <a:endParaRPr lang="bg-BG" dirty="0" smtClean="0"/>
          </a:p>
        </p:txBody>
      </p: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827088" y="1992040"/>
            <a:ext cx="7742237" cy="280511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&lt;?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simple array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arr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array ("a", "b", 7);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this produces $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arr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[0], $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arr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[1] and $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arr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[2]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whit values respectively "a", "b" and 7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$arr2 =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array ("one" =&gt; 1, "two" =&gt; 2);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this produces $arr2["one"] and $arr2["two"]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whit values respectively 1 and 2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23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Arrays </a:t>
            </a:r>
            <a:endParaRPr lang="bg-BG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We access value in the array with "[" and "]" containing the key</a:t>
            </a:r>
          </a:p>
          <a:p>
            <a:r>
              <a:rPr lang="en-US" sz="2700" dirty="0" smtClean="0"/>
              <a:t>Arrays are flexible and types of values and keys may be mixed</a:t>
            </a:r>
            <a:endParaRPr lang="bg-BG" sz="2700" dirty="0" smtClean="0"/>
          </a:p>
        </p:txBody>
      </p:sp>
      <p:sp>
        <p:nvSpPr>
          <p:cNvPr id="1071108" name="Rectangle 4"/>
          <p:cNvSpPr>
            <a:spLocks noChangeArrowheads="1"/>
          </p:cNvSpPr>
          <p:nvPr/>
        </p:nvSpPr>
        <p:spPr bwMode="auto">
          <a:xfrm>
            <a:off x="755650" y="3432175"/>
            <a:ext cx="7742238" cy="2805113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&lt;?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$arr =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array ("a", "b", 7, "one" =&gt; 1, "two" =&gt; 2, "other" =&gt; array(1,2,3));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keys types may be mixed: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$arr[0] will be "a" and $arr["one"] will be 1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$arr["other"] is also array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$arr["other"][0]" is 1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print $arr["other"][2]; // will output 3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24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NULL Value</a:t>
            </a:r>
            <a:endParaRPr lang="bg-BG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PHP there is special value (null) that means that the variable has no value</a:t>
            </a:r>
          </a:p>
          <a:p>
            <a:pPr lvl="1"/>
            <a:r>
              <a:rPr lang="en-US" smtClean="0"/>
              <a:t>It is used to express the absence of any data type</a:t>
            </a:r>
          </a:p>
          <a:p>
            <a:pPr lvl="1"/>
            <a:r>
              <a:rPr lang="en-US" smtClean="0"/>
              <a:t>Different from "undefined" variable!</a:t>
            </a:r>
          </a:p>
          <a:p>
            <a:pPr lvl="1"/>
            <a:r>
              <a:rPr lang="en-US" smtClean="0"/>
              <a:t>Different from empty string or zero</a:t>
            </a:r>
            <a:endParaRPr lang="bg-BG" smtClean="0"/>
          </a:p>
        </p:txBody>
      </p:sp>
      <p:sp>
        <p:nvSpPr>
          <p:cNvPr id="1072132" name="Rectangle 4"/>
          <p:cNvSpPr>
            <a:spLocks noChangeArrowheads="1"/>
          </p:cNvSpPr>
          <p:nvPr/>
        </p:nvSpPr>
        <p:spPr bwMode="auto">
          <a:xfrm>
            <a:off x="827088" y="4797425"/>
            <a:ext cx="7742237" cy="1071563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&lt;?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$null_variable = null;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25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Types</a:t>
            </a:r>
            <a:endParaRPr lang="bg-BG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supports "object" variable type</a:t>
            </a:r>
          </a:p>
          <a:p>
            <a:pPr lvl="1"/>
            <a:r>
              <a:rPr lang="en-US" smtClean="0"/>
              <a:t>Will be explained further in the OOP lecture</a:t>
            </a:r>
          </a:p>
          <a:p>
            <a:r>
              <a:rPr lang="en-US" smtClean="0"/>
              <a:t>"Resource" variable type</a:t>
            </a:r>
          </a:p>
          <a:p>
            <a:pPr lvl="1"/>
            <a:r>
              <a:rPr lang="en-US" smtClean="0"/>
              <a:t>The resource type means the variable is holding reference to resource or data, external to your script</a:t>
            </a:r>
          </a:p>
          <a:p>
            <a:pPr lvl="2"/>
            <a:r>
              <a:rPr lang="en-US" smtClean="0"/>
              <a:t>Example – opened file, database connection, etc</a:t>
            </a:r>
            <a:endParaRPr lang="bg-B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26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Basic Expressions</a:t>
            </a:r>
            <a:endParaRPr lang="bg-BG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expressions are similar to C</a:t>
            </a:r>
          </a:p>
          <a:p>
            <a:pPr lvl="1"/>
            <a:r>
              <a:rPr lang="en-US" smtClean="0"/>
              <a:t>"=" - assigning value to variable</a:t>
            </a:r>
          </a:p>
          <a:p>
            <a:pPr lvl="1"/>
            <a:r>
              <a:rPr lang="en-US" smtClean="0"/>
              <a:t>+, -, /, *, % - arithmetic operations</a:t>
            </a:r>
          </a:p>
          <a:p>
            <a:pPr lvl="1"/>
            <a:r>
              <a:rPr lang="en-US" smtClean="0"/>
              <a:t>==, &lt;=, &gt;=, !=, &lt;, &gt; - comparison </a:t>
            </a:r>
          </a:p>
          <a:p>
            <a:pPr lvl="1"/>
            <a:r>
              <a:rPr lang="en-US" smtClean="0"/>
              <a:t>+=, -=, /=, *=, %=, ++, --, etc – prefix/postfix operators</a:t>
            </a:r>
          </a:p>
          <a:p>
            <a:pPr lvl="1"/>
            <a:r>
              <a:rPr lang="en-US" smtClean="0"/>
              <a:t>( and ) – for expressions combining</a:t>
            </a:r>
          </a:p>
          <a:p>
            <a:pPr lvl="1"/>
            <a:r>
              <a:rPr lang="en-US" smtClean="0"/>
              <a:t>&amp;, |, &gt;&gt;, &lt;&lt;, ^, ~ - bitwise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27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Basic Expressions 2</a:t>
            </a:r>
            <a:endParaRPr lang="bg-BG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sz="2800" dirty="0" smtClean="0"/>
              <a:t>String operators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"." (period) – string concatenating </a:t>
            </a:r>
          </a:p>
          <a:p>
            <a:pPr lvl="1">
              <a:lnSpc>
                <a:spcPct val="85000"/>
              </a:lnSpc>
            </a:pPr>
            <a:endParaRPr lang="en-US" sz="2600" dirty="0" smtClean="0"/>
          </a:p>
          <a:p>
            <a:pPr>
              <a:lnSpc>
                <a:spcPct val="85000"/>
              </a:lnSpc>
            </a:pPr>
            <a:r>
              <a:rPr lang="en-US" sz="2800" dirty="0" smtClean="0"/>
              <a:t>===, !== comparison 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different from ==, !=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>
                <a:latin typeface="Courier New" pitchFamily="49" charset="0"/>
              </a:rPr>
              <a:t>"10"==10</a:t>
            </a:r>
            <a:r>
              <a:rPr lang="en-US" sz="2600" dirty="0" smtClean="0"/>
              <a:t> will produce true, while </a:t>
            </a:r>
            <a:r>
              <a:rPr lang="en-US" sz="2600" dirty="0" smtClean="0">
                <a:latin typeface="Courier New" pitchFamily="49" charset="0"/>
              </a:rPr>
              <a:t>"10"===10</a:t>
            </a:r>
            <a:r>
              <a:rPr lang="en-US" sz="2600" dirty="0" smtClean="0"/>
              <a:t> will produce false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Strict comparison – </a:t>
            </a:r>
            <a:r>
              <a:rPr lang="en-US" sz="2600" dirty="0" smtClean="0">
                <a:solidFill>
                  <a:srgbClr val="FF0000"/>
                </a:solidFill>
              </a:rPr>
              <a:t>$a === $b</a:t>
            </a:r>
            <a:r>
              <a:rPr lang="en-US" sz="2600" dirty="0" smtClean="0"/>
              <a:t> : 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TRUE if </a:t>
            </a:r>
            <a:r>
              <a:rPr lang="en-US" i="1" dirty="0" smtClean="0"/>
              <a:t>$a</a:t>
            </a:r>
            <a:r>
              <a:rPr lang="en-US" dirty="0" smtClean="0"/>
              <a:t> is equal to </a:t>
            </a:r>
            <a:r>
              <a:rPr lang="en-US" i="1" dirty="0" smtClean="0"/>
              <a:t>$b</a:t>
            </a:r>
            <a:r>
              <a:rPr lang="en-US" dirty="0" smtClean="0"/>
              <a:t>, and they are of the same type. 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Note: Assignment of value to variable returns as result the value being assigned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We can have $a = $b = $c = 7;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28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Constants</a:t>
            </a:r>
            <a:endParaRPr lang="bg-BG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In PHP constants are defined with the </a:t>
            </a:r>
            <a:r>
              <a:rPr lang="en-US" sz="2700" dirty="0" smtClean="0">
                <a:latin typeface="Courier New" pitchFamily="49" charset="0"/>
              </a:rPr>
              <a:t>define</a:t>
            </a:r>
            <a:r>
              <a:rPr lang="en-US" sz="2700" dirty="0" smtClean="0"/>
              <a:t> function</a:t>
            </a:r>
          </a:p>
          <a:p>
            <a:endParaRPr lang="en-US" sz="2700" dirty="0" smtClean="0"/>
          </a:p>
          <a:p>
            <a:endParaRPr lang="en-US" sz="2700" dirty="0" smtClean="0"/>
          </a:p>
          <a:p>
            <a:endParaRPr lang="en-US" sz="2700" dirty="0" smtClean="0"/>
          </a:p>
          <a:p>
            <a:pPr lvl="1"/>
            <a:endParaRPr lang="en-US" sz="2700" dirty="0" smtClean="0"/>
          </a:p>
          <a:p>
            <a:pPr lvl="1"/>
            <a:r>
              <a:rPr lang="en-US" sz="2700" dirty="0" smtClean="0"/>
              <a:t>Cannot change value</a:t>
            </a:r>
          </a:p>
          <a:p>
            <a:pPr lvl="1"/>
            <a:r>
              <a:rPr lang="en-US" sz="2700" dirty="0" smtClean="0"/>
              <a:t>Doesn't start with $ </a:t>
            </a:r>
          </a:p>
          <a:p>
            <a:pPr lvl="1"/>
            <a:r>
              <a:rPr lang="en-US" sz="2700" dirty="0" smtClean="0"/>
              <a:t>Can hold any scalar value</a:t>
            </a:r>
            <a:endParaRPr lang="bg-BG" sz="2700" dirty="0" smtClean="0"/>
          </a:p>
        </p:txBody>
      </p:sp>
      <p:sp>
        <p:nvSpPr>
          <p:cNvPr id="1075204" name="Rectangle 4"/>
          <p:cNvSpPr>
            <a:spLocks noChangeArrowheads="1"/>
          </p:cNvSpPr>
          <p:nvPr/>
        </p:nvSpPr>
        <p:spPr bwMode="auto">
          <a:xfrm>
            <a:off x="611188" y="2715692"/>
            <a:ext cx="7886700" cy="164941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&lt;?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define ('CONSTANT_NAME', 123);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from here on CONSTANT_NAME will have value 123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print CONSTANT_NAME; // will output 123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29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What are PHP, CGI and Web Server?</a:t>
            </a:r>
            <a:endParaRPr lang="bg-B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C9E044-6F63-4E38-B89C-55F1221FD438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924175"/>
            <a:ext cx="9144000" cy="7191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Phpinfo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258888" y="364807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Live Demo</a:t>
            </a:r>
            <a:endParaRPr lang="bg-BG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C9E044-6F63-4E38-B89C-55F1221FD438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Basic Functions</a:t>
            </a:r>
            <a:endParaRPr lang="bg-BG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We already know </a:t>
            </a:r>
            <a:r>
              <a:rPr lang="en-US" sz="2700" dirty="0" smtClean="0">
                <a:latin typeface="Courier New" pitchFamily="49" charset="0"/>
              </a:rPr>
              <a:t>print</a:t>
            </a:r>
          </a:p>
          <a:p>
            <a:pPr lvl="1"/>
            <a:r>
              <a:rPr lang="en-US" sz="2700" dirty="0" smtClean="0"/>
              <a:t>Similar to print is </a:t>
            </a:r>
            <a:r>
              <a:rPr lang="en-US" sz="2700" dirty="0" smtClean="0">
                <a:latin typeface="Courier New" pitchFamily="49" charset="0"/>
              </a:rPr>
              <a:t>echo</a:t>
            </a:r>
          </a:p>
          <a:p>
            <a:pPr lvl="1"/>
            <a:endParaRPr lang="en-US" sz="2700" dirty="0" smtClean="0">
              <a:latin typeface="Courier New" pitchFamily="49" charset="0"/>
            </a:endParaRPr>
          </a:p>
          <a:p>
            <a:pPr lvl="1"/>
            <a:endParaRPr lang="en-US" sz="2700" dirty="0" smtClean="0">
              <a:latin typeface="Courier New" pitchFamily="49" charset="0"/>
            </a:endParaRPr>
          </a:p>
          <a:p>
            <a:pPr lvl="1"/>
            <a:endParaRPr lang="en-US" sz="2700" dirty="0" smtClean="0">
              <a:latin typeface="Courier New" pitchFamily="49" charset="0"/>
            </a:endParaRPr>
          </a:p>
          <a:p>
            <a:pPr lvl="1"/>
            <a:r>
              <a:rPr lang="en-US" sz="2700" dirty="0" err="1" smtClean="0">
                <a:latin typeface="Courier New" pitchFamily="49" charset="0"/>
              </a:rPr>
              <a:t>print_r</a:t>
            </a:r>
            <a:r>
              <a:rPr lang="en-US" sz="2700" dirty="0" smtClean="0">
                <a:latin typeface="Courier New" pitchFamily="49" charset="0"/>
              </a:rPr>
              <a:t>(array) – </a:t>
            </a:r>
            <a:r>
              <a:rPr lang="en-US" sz="2700" dirty="0" smtClean="0"/>
              <a:t>pints array with keys and values detailed</a:t>
            </a:r>
          </a:p>
          <a:p>
            <a:r>
              <a:rPr lang="en-US" sz="2700" dirty="0" err="1" smtClean="0">
                <a:latin typeface="Courier New" pitchFamily="49" charset="0"/>
              </a:rPr>
              <a:t>phpinfo</a:t>
            </a:r>
            <a:r>
              <a:rPr lang="en-US" sz="2700" dirty="0" smtClean="0">
                <a:latin typeface="Courier New" pitchFamily="49" charset="0"/>
              </a:rPr>
              <a:t>() – </a:t>
            </a:r>
            <a:r>
              <a:rPr lang="en-US" sz="2700" dirty="0" smtClean="0"/>
              <a:t>Produces complete page containing information for the server, PHP settings, installed modules, etc</a:t>
            </a:r>
            <a:endParaRPr lang="bg-BG" sz="2700" dirty="0" smtClean="0">
              <a:latin typeface="Courier New" pitchFamily="49" charset="0"/>
            </a:endParaRPr>
          </a:p>
        </p:txBody>
      </p:sp>
      <p:sp>
        <p:nvSpPr>
          <p:cNvPr id="1076228" name="Rectangle 4"/>
          <p:cNvSpPr>
            <a:spLocks noChangeArrowheads="1"/>
          </p:cNvSpPr>
          <p:nvPr/>
        </p:nvSpPr>
        <p:spPr bwMode="auto">
          <a:xfrm>
            <a:off x="827088" y="2789486"/>
            <a:ext cx="7886700" cy="107156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&lt;?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echo "123"; // will output 123 to the browser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31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763838"/>
            <a:ext cx="9144000" cy="12414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Predefined Variables</a:t>
            </a:r>
            <a:endParaRPr lang="bg-BG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C9E044-6F63-4E38-B89C-55F1221FD438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Predefined Variables</a:t>
            </a:r>
            <a:endParaRPr lang="bg-BG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provides a lot predefined variables and constants</a:t>
            </a:r>
          </a:p>
          <a:p>
            <a:pPr lvl="1"/>
            <a:r>
              <a:rPr lang="en-US" smtClean="0">
                <a:latin typeface="Courier New" pitchFamily="49" charset="0"/>
              </a:rPr>
              <a:t>__FILE__, __LINE__, __FUNCTION__, __METHOD__, __CLASS__</a:t>
            </a:r>
            <a:r>
              <a:rPr lang="en-US" smtClean="0"/>
              <a:t> - contain debug info</a:t>
            </a:r>
          </a:p>
          <a:p>
            <a:pPr lvl="1"/>
            <a:r>
              <a:rPr lang="en-US" smtClean="0">
                <a:latin typeface="Courier New" pitchFamily="49" charset="0"/>
              </a:rPr>
              <a:t>PHP_VERSION, PHP_OS, PHP_EOL, DIRECTORY_SEPARATOR, </a:t>
            </a:r>
            <a:r>
              <a:rPr lang="bg-BG" smtClean="0">
                <a:latin typeface="Courier New" pitchFamily="49" charset="0"/>
              </a:rPr>
              <a:t>PHP_INT_SIZE</a:t>
            </a:r>
            <a:r>
              <a:rPr lang="bg-BG" smtClean="0"/>
              <a:t> </a:t>
            </a:r>
            <a:r>
              <a:rPr lang="en-US" smtClean="0"/>
              <a:t> and others are provided for easy creating cross-platform applications</a:t>
            </a:r>
            <a:endParaRPr lang="bg-B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33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Predefined Variables</a:t>
            </a:r>
            <a:endParaRPr lang="bg-BG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Courier New" pitchFamily="49" charset="0"/>
              </a:rPr>
              <a:t>$_SERVER</a:t>
            </a:r>
            <a:r>
              <a:rPr lang="en-US" sz="2800" dirty="0" smtClean="0"/>
              <a:t> – array, holding information from the web server – headers, paths and script locations</a:t>
            </a:r>
          </a:p>
          <a:p>
            <a:pPr lvl="1"/>
            <a:r>
              <a:rPr lang="en-US" sz="2600" dirty="0" smtClean="0">
                <a:latin typeface="Courier New" pitchFamily="49" charset="0"/>
              </a:rPr>
              <a:t>DOCUMENT_ROOT</a:t>
            </a:r>
            <a:r>
              <a:rPr lang="en-US" sz="2600" dirty="0" smtClean="0"/>
              <a:t> – the root directory of the site in the web server configuration</a:t>
            </a:r>
          </a:p>
          <a:p>
            <a:pPr lvl="1"/>
            <a:r>
              <a:rPr lang="en-US" sz="2600" dirty="0" smtClean="0">
                <a:latin typeface="Courier New" pitchFamily="49" charset="0"/>
              </a:rPr>
              <a:t>SERVER_ADDRESS, SERVER_NAME, SERVER_SOFTWARE, SERVER_PROTOCOL</a:t>
            </a:r>
          </a:p>
          <a:p>
            <a:pPr lvl="1"/>
            <a:r>
              <a:rPr lang="en-US" sz="2600" dirty="0" smtClean="0">
                <a:latin typeface="Courier New" pitchFamily="49" charset="0"/>
              </a:rPr>
              <a:t>REMOTE_ADDR, REMOTE_HOST, REMOTE_PORT</a:t>
            </a:r>
          </a:p>
          <a:p>
            <a:pPr lvl="1"/>
            <a:r>
              <a:rPr lang="en-US" sz="2600" dirty="0" smtClean="0">
                <a:latin typeface="Courier New" pitchFamily="49" charset="0"/>
              </a:rPr>
              <a:t>PHP_AUTH_USER, PHP_AUTH_PW, PHP_AUTH_DIGEST</a:t>
            </a:r>
          </a:p>
          <a:p>
            <a:pPr lvl="1"/>
            <a:r>
              <a:rPr lang="en-US" sz="2600" dirty="0" smtClean="0"/>
              <a:t>And others</a:t>
            </a:r>
            <a:endParaRPr lang="bg-BG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34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Predefined Variables</a:t>
            </a:r>
            <a:endParaRPr lang="bg-BG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mtClean="0">
                <a:latin typeface="Courier New" pitchFamily="49" charset="0"/>
              </a:rPr>
              <a:t>$_GET, $_POST, $_COOKIE</a:t>
            </a:r>
            <a:r>
              <a:rPr lang="en-US" smtClean="0"/>
              <a:t> arrays hold the parameters from the URL, from the post data and from the cookies accordingly</a:t>
            </a:r>
          </a:p>
          <a:p>
            <a:pPr>
              <a:lnSpc>
                <a:spcPct val="85000"/>
              </a:lnSpc>
            </a:pPr>
            <a:r>
              <a:rPr lang="en-US" smtClean="0">
                <a:latin typeface="Courier New" pitchFamily="49" charset="0"/>
              </a:rPr>
              <a:t>$_FILES</a:t>
            </a:r>
            <a:r>
              <a:rPr lang="en-US" smtClean="0"/>
              <a:t> array holds information for successfully uploaded files over multipart post request</a:t>
            </a:r>
          </a:p>
          <a:p>
            <a:pPr>
              <a:lnSpc>
                <a:spcPct val="85000"/>
              </a:lnSpc>
            </a:pPr>
            <a:r>
              <a:rPr lang="en-US" smtClean="0">
                <a:latin typeface="Courier New" pitchFamily="49" charset="0"/>
              </a:rPr>
              <a:t>$_SESSION</a:t>
            </a:r>
            <a:r>
              <a:rPr lang="en-US" smtClean="0"/>
              <a:t> array holds the variables, stored in the session</a:t>
            </a:r>
            <a:endParaRPr lang="bg-B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35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variables</a:t>
            </a:r>
            <a:endParaRPr lang="bg-BG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supports $$ syntax- variable variables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variable </a:t>
            </a:r>
            <a:r>
              <a:rPr lang="en-US" dirty="0" smtClean="0">
                <a:latin typeface="Courier New" pitchFamily="49" charset="0"/>
              </a:rPr>
              <a:t>$str1</a:t>
            </a:r>
            <a:r>
              <a:rPr lang="en-US" dirty="0" smtClean="0"/>
              <a:t> is evaluated as 'test' and so </a:t>
            </a:r>
            <a:r>
              <a:rPr lang="en-US" dirty="0" smtClean="0">
                <a:latin typeface="Courier New" pitchFamily="49" charset="0"/>
              </a:rPr>
              <a:t>$$str1</a:t>
            </a:r>
            <a:r>
              <a:rPr lang="en-US" dirty="0" smtClean="0"/>
              <a:t> is evaluated as </a:t>
            </a:r>
            <a:r>
              <a:rPr lang="en-US" dirty="0" smtClean="0">
                <a:latin typeface="Courier New" pitchFamily="49" charset="0"/>
              </a:rPr>
              <a:t>$test</a:t>
            </a:r>
            <a:endParaRPr lang="bg-BG" dirty="0" smtClean="0">
              <a:latin typeface="Courier New" pitchFamily="49" charset="0"/>
            </a:endParaRPr>
          </a:p>
        </p:txBody>
      </p:sp>
      <p:sp>
        <p:nvSpPr>
          <p:cNvPr id="1082372" name="Rectangle 4"/>
          <p:cNvSpPr>
            <a:spLocks noChangeArrowheads="1"/>
          </p:cNvSpPr>
          <p:nvPr/>
        </p:nvSpPr>
        <p:spPr bwMode="auto">
          <a:xfrm>
            <a:off x="684213" y="2715691"/>
            <a:ext cx="7886700" cy="1649413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&lt;?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$str1 = 'test';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$test = '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abc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';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echo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$$str1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; // outputs 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abc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36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7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763838"/>
            <a:ext cx="9144000" cy="12414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Strings Escaping</a:t>
            </a:r>
            <a:endParaRPr lang="bg-BG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C9E044-6F63-4E38-B89C-55F1221FD438}" type="slidenum">
              <a:rPr lang="es-ES" smtClean="0"/>
              <a:pPr>
                <a:defRPr/>
              </a:pPr>
              <a:t>37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escaping</a:t>
            </a:r>
            <a:endParaRPr lang="bg-BG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sz="2800" smtClean="0"/>
              <a:t>Special chars in stings are escaped with backslashes (C style)</a:t>
            </a:r>
          </a:p>
          <a:p>
            <a:pPr>
              <a:lnSpc>
                <a:spcPct val="75000"/>
              </a:lnSpc>
            </a:pPr>
            <a:endParaRPr lang="en-US" sz="2800" smtClean="0"/>
          </a:p>
          <a:p>
            <a:pPr>
              <a:lnSpc>
                <a:spcPct val="75000"/>
              </a:lnSpc>
            </a:pPr>
            <a:endParaRPr lang="en-US" sz="2800" smtClean="0"/>
          </a:p>
          <a:p>
            <a:pPr lvl="1">
              <a:lnSpc>
                <a:spcPct val="75000"/>
              </a:lnSpc>
            </a:pPr>
            <a:r>
              <a:rPr lang="en-US" sz="2500" smtClean="0"/>
              <a:t>The escape sequences for double quoted string:</a:t>
            </a:r>
          </a:p>
          <a:p>
            <a:pPr lvl="2">
              <a:lnSpc>
                <a:spcPct val="75000"/>
              </a:lnSpc>
            </a:pPr>
            <a:r>
              <a:rPr lang="en-US" smtClean="0"/>
              <a:t>\n – new line (10 in ASCII)</a:t>
            </a:r>
          </a:p>
          <a:p>
            <a:pPr lvl="2">
              <a:lnSpc>
                <a:spcPct val="75000"/>
              </a:lnSpc>
            </a:pPr>
            <a:r>
              <a:rPr lang="en-US" smtClean="0"/>
              <a:t>\r – carriage return (13 in ASCII)</a:t>
            </a:r>
          </a:p>
          <a:p>
            <a:pPr lvl="2">
              <a:lnSpc>
                <a:spcPct val="75000"/>
              </a:lnSpc>
            </a:pPr>
            <a:r>
              <a:rPr lang="en-US" smtClean="0"/>
              <a:t>\t – horizontal tab</a:t>
            </a:r>
          </a:p>
          <a:p>
            <a:pPr lvl="2">
              <a:lnSpc>
                <a:spcPct val="75000"/>
              </a:lnSpc>
            </a:pPr>
            <a:r>
              <a:rPr lang="en-US" smtClean="0"/>
              <a:t>\v – vertical tab</a:t>
            </a:r>
          </a:p>
          <a:p>
            <a:pPr lvl="2">
              <a:lnSpc>
                <a:spcPct val="75000"/>
              </a:lnSpc>
            </a:pPr>
            <a:r>
              <a:rPr lang="en-US" smtClean="0"/>
              <a:t>\\ - backslash</a:t>
            </a:r>
          </a:p>
          <a:p>
            <a:pPr lvl="2">
              <a:lnSpc>
                <a:spcPct val="75000"/>
              </a:lnSpc>
            </a:pPr>
            <a:r>
              <a:rPr lang="en-US" smtClean="0"/>
              <a:t>\$ - dollar sign</a:t>
            </a:r>
          </a:p>
          <a:p>
            <a:pPr lvl="2">
              <a:lnSpc>
                <a:spcPct val="75000"/>
              </a:lnSpc>
            </a:pPr>
            <a:r>
              <a:rPr lang="en-US" smtClean="0"/>
              <a:t>\" – double quote</a:t>
            </a:r>
            <a:endParaRPr lang="bg-BG" smtClean="0"/>
          </a:p>
        </p:txBody>
      </p:sp>
      <p:sp>
        <p:nvSpPr>
          <p:cNvPr id="1083396" name="Rectangle 4"/>
          <p:cNvSpPr>
            <a:spLocks noChangeArrowheads="1"/>
          </p:cNvSpPr>
          <p:nvPr/>
        </p:nvSpPr>
        <p:spPr bwMode="auto">
          <a:xfrm>
            <a:off x="684213" y="2431232"/>
            <a:ext cx="7886700" cy="49371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$str1 = "this is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\"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PHP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\"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";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38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escaping</a:t>
            </a:r>
            <a:endParaRPr lang="bg-BG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700" dirty="0" smtClean="0"/>
              <a:t>Single-quoted strings escape the same way </a:t>
            </a:r>
          </a:p>
          <a:p>
            <a:pPr>
              <a:lnSpc>
                <a:spcPct val="85000"/>
              </a:lnSpc>
            </a:pPr>
            <a:endParaRPr lang="en-US" sz="2700" dirty="0" smtClean="0"/>
          </a:p>
          <a:p>
            <a:pPr>
              <a:lnSpc>
                <a:spcPct val="85000"/>
              </a:lnSpc>
            </a:pPr>
            <a:endParaRPr lang="en-US" sz="2700" dirty="0" smtClean="0"/>
          </a:p>
          <a:p>
            <a:pPr lvl="1">
              <a:lnSpc>
                <a:spcPct val="85000"/>
              </a:lnSpc>
            </a:pPr>
            <a:r>
              <a:rPr lang="en-US" sz="2700" dirty="0" smtClean="0"/>
              <a:t>Difference is that instead of \" you need \' to escape the closing quotes</a:t>
            </a:r>
          </a:p>
          <a:p>
            <a:pPr lvl="1">
              <a:lnSpc>
                <a:spcPct val="85000"/>
              </a:lnSpc>
            </a:pPr>
            <a:r>
              <a:rPr lang="en-US" sz="2700" dirty="0" smtClean="0"/>
              <a:t>No other escaping sequences will be expanded</a:t>
            </a:r>
          </a:p>
          <a:p>
            <a:pPr lvl="1">
              <a:lnSpc>
                <a:spcPct val="85000"/>
              </a:lnSpc>
            </a:pPr>
            <a:endParaRPr lang="en-US" sz="2700" dirty="0" smtClean="0"/>
          </a:p>
          <a:p>
            <a:pPr>
              <a:lnSpc>
                <a:spcPct val="85000"/>
              </a:lnSpc>
            </a:pPr>
            <a:r>
              <a:rPr lang="en-US" sz="2700" dirty="0" smtClean="0"/>
              <a:t>In both single and double quoted strings, backslash before any other character will be printed too!</a:t>
            </a:r>
            <a:endParaRPr lang="bg-BG" sz="2700" dirty="0" smtClean="0"/>
          </a:p>
        </p:txBody>
      </p:sp>
      <p:sp>
        <p:nvSpPr>
          <p:cNvPr id="1084420" name="Rectangle 4"/>
          <p:cNvSpPr>
            <a:spLocks noChangeArrowheads="1"/>
          </p:cNvSpPr>
          <p:nvPr/>
        </p:nvSpPr>
        <p:spPr bwMode="auto">
          <a:xfrm>
            <a:off x="755650" y="2287216"/>
            <a:ext cx="7886700" cy="49371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$str1 = 'Arnold once said: "I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\'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ll be back"';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39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PHP?</a:t>
            </a:r>
            <a:endParaRPr lang="bg-BG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"</a:t>
            </a:r>
            <a:r>
              <a:rPr lang="bg-BG" sz="2800" dirty="0" smtClean="0"/>
              <a:t>PHP Hypertext Preprocessor</a:t>
            </a:r>
            <a:r>
              <a:rPr lang="en-US" sz="2800" dirty="0" smtClean="0"/>
              <a:t>"</a:t>
            </a:r>
          </a:p>
          <a:p>
            <a:pPr lvl="1"/>
            <a:r>
              <a:rPr lang="en-US" sz="2600" dirty="0" smtClean="0"/>
              <a:t>Scripting</a:t>
            </a:r>
            <a:r>
              <a:rPr lang="bg-BG" sz="2600" dirty="0" smtClean="0"/>
              <a:t> language</a:t>
            </a:r>
            <a:endParaRPr lang="en-US" sz="2600" dirty="0" smtClean="0"/>
          </a:p>
          <a:p>
            <a:pPr lvl="1"/>
            <a:r>
              <a:rPr lang="en-US" sz="2600" dirty="0" smtClean="0"/>
              <a:t>C</a:t>
            </a:r>
            <a:r>
              <a:rPr lang="bg-BG" sz="2600" dirty="0" smtClean="0"/>
              <a:t>reat</a:t>
            </a:r>
            <a:r>
              <a:rPr lang="en-US" sz="2600" dirty="0" smtClean="0"/>
              <a:t>ion of</a:t>
            </a:r>
            <a:r>
              <a:rPr lang="bg-BG" sz="2600" dirty="0" smtClean="0"/>
              <a:t> dynamic content</a:t>
            </a:r>
            <a:r>
              <a:rPr lang="en-US" sz="2600" dirty="0" smtClean="0"/>
              <a:t> – i.e. HTML</a:t>
            </a:r>
          </a:p>
          <a:p>
            <a:pPr lvl="1"/>
            <a:r>
              <a:rPr lang="en-US" sz="2600" dirty="0" smtClean="0"/>
              <a:t>I</a:t>
            </a:r>
            <a:r>
              <a:rPr lang="bg-BG" sz="2600" dirty="0" smtClean="0"/>
              <a:t>nteract</a:t>
            </a:r>
            <a:r>
              <a:rPr lang="en-US" sz="2600" dirty="0" smtClean="0"/>
              <a:t>ion</a:t>
            </a:r>
            <a:r>
              <a:rPr lang="bg-BG" sz="2600" dirty="0" smtClean="0"/>
              <a:t> with databases</a:t>
            </a:r>
            <a:r>
              <a:rPr lang="en-US" sz="2600" dirty="0" smtClean="0"/>
              <a:t> (CRUDs)</a:t>
            </a:r>
          </a:p>
          <a:p>
            <a:pPr lvl="1"/>
            <a:r>
              <a:rPr lang="en-US" sz="2600" dirty="0" smtClean="0"/>
              <a:t>Server side, or via command line (CLI)</a:t>
            </a:r>
          </a:p>
          <a:p>
            <a:pPr lvl="1"/>
            <a:r>
              <a:rPr lang="en-US" sz="2600" dirty="0" smtClean="0"/>
              <a:t>Can be embedded in HTML</a:t>
            </a:r>
          </a:p>
          <a:p>
            <a:pPr lvl="1"/>
            <a:r>
              <a:rPr lang="en-US" sz="2600" dirty="0" smtClean="0"/>
              <a:t>First introduced in 1995 as module for Apache</a:t>
            </a:r>
          </a:p>
          <a:p>
            <a:pPr lvl="1"/>
            <a:r>
              <a:rPr lang="en-US" sz="2600" dirty="0" smtClean="0"/>
              <a:t>Open source, written in C</a:t>
            </a:r>
          </a:p>
          <a:p>
            <a:pPr lvl="1"/>
            <a:r>
              <a:rPr lang="en-US" sz="2600" dirty="0" smtClean="0"/>
              <a:t>Similar to Perl and C</a:t>
            </a:r>
            <a:endParaRPr lang="bg-BG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4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 in strings</a:t>
            </a:r>
            <a:endParaRPr lang="bg-BG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18592"/>
            <a:ext cx="8686800" cy="5638800"/>
          </a:xfrm>
        </p:spPr>
        <p:txBody>
          <a:bodyPr/>
          <a:lstStyle/>
          <a:p>
            <a:r>
              <a:rPr lang="en-US" dirty="0" smtClean="0"/>
              <a:t>Double quoted strings offer something more: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Variables in double-quoted strings are evaluated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 on arrays:</a:t>
            </a:r>
            <a:endParaRPr lang="bg-BG" dirty="0" smtClean="0"/>
          </a:p>
        </p:txBody>
      </p:sp>
      <p:sp>
        <p:nvSpPr>
          <p:cNvPr id="1085444" name="Rectangle 4"/>
          <p:cNvSpPr>
            <a:spLocks noChangeArrowheads="1"/>
          </p:cNvSpPr>
          <p:nvPr/>
        </p:nvSpPr>
        <p:spPr bwMode="auto">
          <a:xfrm>
            <a:off x="684213" y="1996505"/>
            <a:ext cx="7886700" cy="1360487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$saying = "I'll be back!";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$str1 = "Arnold once said: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$saying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";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this will output: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Arnold once said: I'll be back!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85445" name="Rectangle 5"/>
          <p:cNvSpPr>
            <a:spLocks noChangeArrowheads="1"/>
          </p:cNvSpPr>
          <p:nvPr/>
        </p:nvSpPr>
        <p:spPr bwMode="auto">
          <a:xfrm>
            <a:off x="611188" y="5238651"/>
            <a:ext cx="7886700" cy="782637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$sayings = array ('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arni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' =&gt; "I'll be back!");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$str1 = "Arnold once said: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${sayings['</a:t>
            </a:r>
            <a:r>
              <a:rPr 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arni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']}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40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4" grpId="0" animBg="1"/>
      <p:bldP spid="10854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Heredoc syntax</a:t>
            </a:r>
            <a:endParaRPr lang="bg-BG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sz="2800" dirty="0" smtClean="0"/>
              <a:t>Define strings with </a:t>
            </a:r>
            <a:r>
              <a:rPr lang="en-US" sz="2800" dirty="0" err="1" smtClean="0"/>
              <a:t>heredoc</a:t>
            </a:r>
            <a:r>
              <a:rPr lang="en-US" sz="2800" dirty="0" smtClean="0"/>
              <a:t> syntax ('&lt;&lt;&lt;')</a:t>
            </a:r>
          </a:p>
          <a:p>
            <a:pPr>
              <a:lnSpc>
                <a:spcPct val="85000"/>
              </a:lnSpc>
            </a:pPr>
            <a:endParaRPr lang="en-US" sz="2800" dirty="0" smtClean="0"/>
          </a:p>
          <a:p>
            <a:pPr>
              <a:lnSpc>
                <a:spcPct val="85000"/>
              </a:lnSpc>
            </a:pPr>
            <a:endParaRPr lang="en-US" sz="2800" dirty="0" smtClean="0"/>
          </a:p>
          <a:p>
            <a:pPr>
              <a:lnSpc>
                <a:spcPct val="85000"/>
              </a:lnSpc>
            </a:pPr>
            <a:endParaRPr lang="en-US" sz="2800" dirty="0" smtClean="0"/>
          </a:p>
          <a:p>
            <a:pPr lvl="1">
              <a:lnSpc>
                <a:spcPct val="85000"/>
              </a:lnSpc>
            </a:pPr>
            <a:r>
              <a:rPr lang="en-US" sz="2600" dirty="0" smtClean="0"/>
              <a:t>After the &lt;&lt;&lt; we put "ending delimiter" – string goes all the way to this delimiter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The delimiter must be followed by new line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The ending delimiter must be alone on the last line, starting from first column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Same escaping behavior as double-quoted string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In single and double quoted strings you can embed new lines too</a:t>
            </a:r>
            <a:endParaRPr lang="bg-BG" sz="2600" dirty="0" smtClean="0"/>
          </a:p>
        </p:txBody>
      </p:sp>
      <p:sp>
        <p:nvSpPr>
          <p:cNvPr id="1086468" name="Rectangle 4"/>
          <p:cNvSpPr>
            <a:spLocks noChangeArrowheads="1"/>
          </p:cNvSpPr>
          <p:nvPr/>
        </p:nvSpPr>
        <p:spPr bwMode="auto">
          <a:xfrm>
            <a:off x="723900" y="1997397"/>
            <a:ext cx="7886700" cy="1071563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str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= &lt;&lt;&lt;EOT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This Is the string content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EOT;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41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763838"/>
            <a:ext cx="9144000" cy="12414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Advantages and Disadvantages</a:t>
            </a:r>
            <a:endParaRPr lang="bg-BG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C9E044-6F63-4E38-B89C-55F1221FD438}" type="slidenum">
              <a:rPr lang="es-ES" smtClean="0"/>
              <a:pPr>
                <a:defRPr/>
              </a:pPr>
              <a:t>42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Advantages and disadvantages</a:t>
            </a:r>
            <a:endParaRPr lang="bg-BG" sz="360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Easy to learn, open source, multiplatform and database support, extensions, community and commercial driven.</a:t>
            </a:r>
          </a:p>
          <a:p>
            <a:pPr lvl="1"/>
            <a:r>
              <a:rPr lang="en-US" smtClean="0"/>
              <a:t>Considered to be one of the fastest languages</a:t>
            </a:r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Too loose syntax – risk tolerant, poor error handling, poor OOP (before version 6 a lot things are missing!)</a:t>
            </a:r>
            <a:endParaRPr lang="bg-B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43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PHP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02401" y="6507134"/>
            <a:ext cx="184666" cy="36933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CGI?</a:t>
            </a:r>
            <a:endParaRPr lang="bg-BG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"Common Gateway Interface"</a:t>
            </a:r>
          </a:p>
          <a:p>
            <a:pPr lvl="1"/>
            <a:r>
              <a:rPr lang="en-US" sz="2600" dirty="0" smtClean="0"/>
              <a:t>Unified specification for interaction between web server and a CGI program</a:t>
            </a:r>
          </a:p>
          <a:p>
            <a:pPr lvl="1"/>
            <a:r>
              <a:rPr lang="en-US" sz="2600" dirty="0" smtClean="0"/>
              <a:t>The CGI program accepts data from the web server and usually returns generated HTML content</a:t>
            </a:r>
          </a:p>
          <a:p>
            <a:pPr lvl="1"/>
            <a:r>
              <a:rPr lang="en-US" sz="2600" dirty="0" smtClean="0"/>
              <a:t>CGI programs are used to generate also XML files, images, video streams and any other content, understandable by the browser</a:t>
            </a:r>
          </a:p>
          <a:p>
            <a:pPr lvl="1"/>
            <a:r>
              <a:rPr lang="en-US" sz="2600" dirty="0" smtClean="0"/>
              <a:t>The very code of the CGI program is not visible for the client, only it's output</a:t>
            </a:r>
            <a:endParaRPr lang="bg-BG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5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web server?</a:t>
            </a:r>
            <a:endParaRPr lang="bg-BG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Computer program that is responsible for handling HTTP requests and returning responses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Receives HTTP request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Finds the requested resource or executes CGI program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Returns the resource or program output to the browser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Most common web servers are Apache, IIS, </a:t>
            </a:r>
            <a:r>
              <a:rPr lang="en-US" sz="2600" dirty="0" err="1" smtClean="0"/>
              <a:t>NodeJS</a:t>
            </a:r>
            <a:r>
              <a:rPr lang="en-US" sz="2600" dirty="0" smtClean="0"/>
              <a:t>, </a:t>
            </a:r>
            <a:r>
              <a:rPr lang="en-US" sz="2600" dirty="0" err="1" smtClean="0"/>
              <a:t>nginx</a:t>
            </a:r>
            <a:r>
              <a:rPr lang="en-US" sz="2600" dirty="0" smtClean="0"/>
              <a:t>, </a:t>
            </a:r>
            <a:r>
              <a:rPr lang="en-US" sz="2600" dirty="0" err="1" smtClean="0"/>
              <a:t>ligHttpd</a:t>
            </a:r>
            <a:r>
              <a:rPr lang="en-US" sz="2600" dirty="0" smtClean="0"/>
              <a:t> and others</a:t>
            </a:r>
          </a:p>
          <a:p>
            <a:pPr>
              <a:lnSpc>
                <a:spcPct val="85000"/>
              </a:lnSpc>
            </a:pPr>
            <a:r>
              <a:rPr lang="en-US" sz="2800" dirty="0" smtClean="0"/>
              <a:t>"LAMP" – </a:t>
            </a:r>
            <a:r>
              <a:rPr lang="en-US" sz="2800" b="1" dirty="0" smtClean="0"/>
              <a:t>L</a:t>
            </a:r>
            <a:r>
              <a:rPr lang="en-US" sz="2800" dirty="0" smtClean="0"/>
              <a:t>inux, </a:t>
            </a:r>
            <a:r>
              <a:rPr lang="en-US" sz="2800" b="1" dirty="0" smtClean="0"/>
              <a:t>A</a:t>
            </a:r>
            <a:r>
              <a:rPr lang="en-US" sz="2800" dirty="0" smtClean="0"/>
              <a:t>pache, </a:t>
            </a:r>
            <a:r>
              <a:rPr lang="en-US" sz="2800" b="1" dirty="0" err="1" smtClean="0"/>
              <a:t>M</a:t>
            </a:r>
            <a:r>
              <a:rPr lang="en-US" sz="2800" dirty="0" err="1" smtClean="0"/>
              <a:t>ySQL</a:t>
            </a:r>
            <a:r>
              <a:rPr lang="en-US" sz="2800" dirty="0" smtClean="0"/>
              <a:t>, </a:t>
            </a:r>
            <a:r>
              <a:rPr lang="en-US" sz="2800" b="1" dirty="0" smtClean="0"/>
              <a:t>P</a:t>
            </a:r>
            <a:r>
              <a:rPr lang="en-US" sz="2800" dirty="0" smtClean="0"/>
              <a:t>HP/</a:t>
            </a:r>
            <a:r>
              <a:rPr lang="en-US" sz="2800" b="1" dirty="0" smtClean="0"/>
              <a:t>P</a:t>
            </a:r>
            <a:r>
              <a:rPr lang="en-US" sz="2800" dirty="0" smtClean="0"/>
              <a:t>erl – the most common software on a web server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6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763838"/>
            <a:ext cx="9144000" cy="12414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Web applications</a:t>
            </a:r>
            <a:endParaRPr lang="bg-BG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C9E044-6F63-4E38-B89C-55F1221FD438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applications</a:t>
            </a:r>
            <a:endParaRPr lang="bg-BG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Application that can be accessed over the web</a:t>
            </a:r>
          </a:p>
          <a:p>
            <a:pPr lvl="1"/>
            <a:r>
              <a:rPr lang="en-US" smtClean="0"/>
              <a:t>Relies on web servers</a:t>
            </a:r>
          </a:p>
          <a:p>
            <a:pPr lvl="1"/>
            <a:r>
              <a:rPr lang="en-US" smtClean="0"/>
              <a:t>Usually written in server-side scripting languages like PHP, Perl, Java, ASP</a:t>
            </a:r>
          </a:p>
          <a:p>
            <a:pPr lvl="1"/>
            <a:r>
              <a:rPr lang="en-US" smtClean="0"/>
              <a:t>Has dynamically generated content</a:t>
            </a:r>
          </a:p>
          <a:p>
            <a:pPr lvl="1"/>
            <a:r>
              <a:rPr lang="en-US" smtClean="0"/>
              <a:t>Commonly structured as three-tier application - web server, CGI Program (s) and database</a:t>
            </a:r>
          </a:p>
          <a:p>
            <a:pPr lvl="1"/>
            <a:r>
              <a:rPr lang="en-US" smtClean="0"/>
              <a:t>Not just web pages</a:t>
            </a:r>
            <a:endParaRPr lang="bg-B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8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applications - Examples</a:t>
            </a:r>
          </a:p>
        </p:txBody>
      </p:sp>
      <p:sp>
        <p:nvSpPr>
          <p:cNvPr id="16387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Gmail</a:t>
            </a:r>
          </a:p>
          <a:p>
            <a:r>
              <a:rPr lang="en-US" smtClean="0"/>
              <a:t>SkyDrive / Live.com</a:t>
            </a:r>
          </a:p>
          <a:p>
            <a:r>
              <a:rPr lang="en-US" smtClean="0"/>
              <a:t>Google Office / Windows Office</a:t>
            </a:r>
          </a:p>
          <a:p>
            <a:r>
              <a:rPr lang="en-US" smtClean="0"/>
              <a:t>Prezi</a:t>
            </a:r>
          </a:p>
          <a:p>
            <a:r>
              <a:rPr lang="en-US" smtClean="0"/>
              <a:t>Creately</a:t>
            </a:r>
          </a:p>
          <a:p>
            <a:r>
              <a:rPr lang="en-US" smtClean="0"/>
              <a:t>Slideshare</a:t>
            </a:r>
          </a:p>
          <a:p>
            <a:r>
              <a:rPr lang="en-US" smtClean="0"/>
              <a:t>Almost everything that can be accessed via web browsers </a:t>
            </a:r>
            <a:r>
              <a:rPr lang="en-US" smtClean="0">
                <a:sym typeface="Wingdings" pitchFamily="2" charset="2"/>
              </a:rPr>
              <a:t>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t>9</a:t>
            </a:fld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5483</TotalTime>
  <Words>2443</Words>
  <Application>Microsoft Macintosh PowerPoint</Application>
  <PresentationFormat>On-screen Show (4:3)</PresentationFormat>
  <Paragraphs>398</Paragraphs>
  <Slides>44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Diseño predeterminado</vt:lpstr>
      <vt:lpstr>PHP Basics</vt:lpstr>
      <vt:lpstr>Contents</vt:lpstr>
      <vt:lpstr>What are PHP, CGI and Web Server?</vt:lpstr>
      <vt:lpstr>What is PHP?</vt:lpstr>
      <vt:lpstr>What is CGI?</vt:lpstr>
      <vt:lpstr>What is web server?</vt:lpstr>
      <vt:lpstr>Web applications</vt:lpstr>
      <vt:lpstr>Web applications</vt:lpstr>
      <vt:lpstr>Web applications - Examples</vt:lpstr>
      <vt:lpstr>Web application lifecycle</vt:lpstr>
      <vt:lpstr>Hello PHP</vt:lpstr>
      <vt:lpstr>Hello PHP – Where to place it ?</vt:lpstr>
      <vt:lpstr>Syntax</vt:lpstr>
      <vt:lpstr>PHP Syntax</vt:lpstr>
      <vt:lpstr>PHP Syntax</vt:lpstr>
      <vt:lpstr>PHP Syntax</vt:lpstr>
      <vt:lpstr>PHP Syntax</vt:lpstr>
      <vt:lpstr>Variables</vt:lpstr>
      <vt:lpstr>PHP Variables</vt:lpstr>
      <vt:lpstr>PHP Variable Types</vt:lpstr>
      <vt:lpstr>PHP Strings</vt:lpstr>
      <vt:lpstr>PHP Arrays</vt:lpstr>
      <vt:lpstr>PHP Arrays</vt:lpstr>
      <vt:lpstr>PHP Arrays </vt:lpstr>
      <vt:lpstr>PHP NULL Value</vt:lpstr>
      <vt:lpstr>PHP Types</vt:lpstr>
      <vt:lpstr>PHP Basic Expressions</vt:lpstr>
      <vt:lpstr>PHP Basic Expressions 2</vt:lpstr>
      <vt:lpstr>PHP Constants</vt:lpstr>
      <vt:lpstr>Phpinfo</vt:lpstr>
      <vt:lpstr>Some Basic Functions</vt:lpstr>
      <vt:lpstr>Predefined Variables</vt:lpstr>
      <vt:lpstr>Predefined Variables</vt:lpstr>
      <vt:lpstr>Predefined Variables</vt:lpstr>
      <vt:lpstr>Predefined Variables</vt:lpstr>
      <vt:lpstr>Variable variables</vt:lpstr>
      <vt:lpstr>Strings Escaping</vt:lpstr>
      <vt:lpstr>Strings escaping</vt:lpstr>
      <vt:lpstr>String escaping</vt:lpstr>
      <vt:lpstr>Variables in strings</vt:lpstr>
      <vt:lpstr>Heredoc syntax</vt:lpstr>
      <vt:lpstr>Advantages and Disadvantages</vt:lpstr>
      <vt:lpstr>Advantages and disadvantages</vt:lpstr>
      <vt:lpstr>PHP Basics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Tuan Duong</cp:lastModifiedBy>
  <cp:revision>1092</cp:revision>
  <dcterms:created xsi:type="dcterms:W3CDTF">2010-05-23T14:28:12Z</dcterms:created>
  <dcterms:modified xsi:type="dcterms:W3CDTF">2014-07-22T11:08:38Z</dcterms:modified>
</cp:coreProperties>
</file>