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5F5F5F"/>
    <a:srgbClr val="663300"/>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3" autoAdjust="0"/>
    <p:restoredTop sz="94652" autoAdjust="0"/>
  </p:normalViewPr>
  <p:slideViewPr>
    <p:cSldViewPr>
      <p:cViewPr>
        <p:scale>
          <a:sx n="100" d="100"/>
          <a:sy n="100" d="100"/>
        </p:scale>
        <p:origin x="-10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7/22/14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p14="http://schemas.microsoft.com/office/powerpoint/2010/main"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Statements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"var2 is bigger than var1";</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var2 is bigger than var1</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message “var2 is bigger than var1”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Question: What is the result if $var1 = $var2?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if statement</a:t>
            </a:r>
            <a:endParaRPr lang="bg-BG" smtClean="0"/>
          </a:p>
        </p:txBody>
      </p:sp>
      <p:sp>
        <p:nvSpPr>
          <p:cNvPr id="1055747" name="Rectangle 3"/>
          <p:cNvSpPr>
            <a:spLocks noGrp="1" noChangeArrowheads="1"/>
          </p:cNvSpPr>
          <p:nvPr>
            <p:ph idx="1"/>
          </p:nvPr>
        </p:nvSpPr>
        <p:spPr>
          <a:xfrm>
            <a:off x="228600" y="1229816"/>
            <a:ext cx="8763000" cy="4863480"/>
          </a:xfrm>
        </p:spPr>
        <p:txBody>
          <a:bodyPr/>
          <a:lstStyle/>
          <a:p>
            <a:pPr eaLnBrk="1" hangingPunct="1">
              <a:defRPr/>
            </a:pPr>
            <a:r>
              <a:rPr lang="en-US" sz="2200" dirty="0" smtClean="0">
                <a:ea typeface="+mn-ea"/>
                <a:cs typeface="+mn-cs"/>
              </a:rPr>
              <a:t>Else if statement is used as extension of “If” structure. If the condition fails then it checks another “If” condition to execute the code segment under the “else if” statement.</a:t>
            </a:r>
          </a:p>
          <a:p>
            <a:pPr eaLnBrk="1" hangingPunct="1">
              <a:defRPr/>
            </a:pPr>
            <a:endParaRPr lang="en-US" sz="2200" dirty="0" smtClean="0">
              <a:ea typeface="+mn-ea"/>
              <a:cs typeface="+mn-cs"/>
            </a:endParaRPr>
          </a:p>
          <a:p>
            <a:pPr eaLnBrk="1" hangingPunct="1">
              <a:defRPr/>
            </a:pPr>
            <a:r>
              <a:rPr lang="en-US" sz="2200" dirty="0" smtClean="0">
                <a:ea typeface="+mn-ea"/>
                <a:cs typeface="+mn-cs"/>
              </a:rPr>
              <a:t>Syntax</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(expr1) { // true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(expr2) { //true</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 false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200" dirty="0">
                <a:ea typeface="ＭＳ Ｐゴシック" charset="0"/>
              </a:rPr>
              <a:t> </a:t>
            </a:r>
          </a:p>
          <a:p>
            <a:pPr marL="357188" lvl="1" indent="0" eaLnBrk="1" hangingPunct="1">
              <a:buFont typeface="Wingdings 2" charset="0"/>
              <a:buNone/>
              <a:defRPr/>
            </a:pPr>
            <a:r>
              <a:rPr lang="en-US" sz="2200" dirty="0" smtClean="0">
                <a:ea typeface="ＭＳ Ｐゴシック" charset="0"/>
              </a:rPr>
              <a:t>Based on the failure of “expr1” condition, “expr2” is checked and then statements are executed.</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t>Else if statement</a:t>
            </a:r>
            <a:endParaRPr lang="bg-BG" smtClean="0"/>
          </a:p>
        </p:txBody>
      </p:sp>
      <p:pic>
        <p:nvPicPr>
          <p:cNvPr id="28674" name="Content Placeholder 1" descr="if-else-if.jpg"/>
          <p:cNvPicPr>
            <a:picLocks noGrp="1" noChangeAspect="1"/>
          </p:cNvPicPr>
          <p:nvPr>
            <p:ph idx="1"/>
          </p:nvPr>
        </p:nvPicPr>
        <p:blipFill>
          <a:blip r:embed="rId2" cstate="print"/>
          <a:srcRect l="-832" t="2888" r="-22224" b="-12575"/>
          <a:stretch>
            <a:fillRect/>
          </a:stretch>
        </p:blipFill>
        <p:spPr bwMode="auto">
          <a:xfrm>
            <a:off x="1187624" y="1268761"/>
            <a:ext cx="7956376" cy="5619772"/>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412776"/>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($var1 ==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equal to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smaller than var2";</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var1 is equal to var2</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condition in the “else if” that is “$var1 == $var2” is evaluated if it is true, the message “var1 is equal to var2” is displayed, otherwise “var1 is smaller than var2”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We can use multiple of “else if” blocks.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endParaRPr lang="bg-BG" smtClean="0"/>
          </a:p>
        </p:txBody>
      </p:sp>
      <p:sp>
        <p:nvSpPr>
          <p:cNvPr id="1055747" name="Rectangle 3"/>
          <p:cNvSpPr>
            <a:spLocks noGrp="1" noChangeArrowheads="1"/>
          </p:cNvSpPr>
          <p:nvPr>
            <p:ph idx="1"/>
          </p:nvPr>
        </p:nvSpPr>
        <p:spPr>
          <a:xfrm>
            <a:off x="228600" y="1589856"/>
            <a:ext cx="8763000" cy="4503440"/>
          </a:xfrm>
        </p:spPr>
        <p:txBody>
          <a:bodyPr vert="horz" wrap="square" lIns="91440" tIns="45720" rIns="91440" bIns="45720" numCol="1" anchor="t" anchorCtr="0" compatLnSpc="1">
            <a:prstTxWarp prst="textNoShape">
              <a:avLst/>
            </a:prstTxWarp>
          </a:bodyPr>
          <a:lstStyle/>
          <a:p>
            <a:pPr eaLnBrk="1" hangingPunct="1">
              <a:buClr>
                <a:srgbClr val="B5DBE5"/>
              </a:buClr>
            </a:pPr>
            <a:r>
              <a:rPr lang="en-US" sz="2800" dirty="0" smtClean="0">
                <a:effectLst>
                  <a:outerShdw blurRad="38100" dist="38100" dir="2700000" algn="tl">
                    <a:srgbClr val="FFFFFF"/>
                  </a:outerShdw>
                </a:effectLst>
              </a:rPr>
              <a:t>The Switch case statement is used to compare a variable or expression to different values based on which a set of code is executed.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Syntax</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(variable or expression)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(value1):</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n):</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default: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br>
              <a:rPr smtClean="0"/>
            </a:br>
            <a:endParaRPr lang="bg-BG" smtClean="0"/>
          </a:p>
        </p:txBody>
      </p:sp>
      <p:pic>
        <p:nvPicPr>
          <p:cNvPr id="33794" name="Content Placeholder 1" descr="switch.png"/>
          <p:cNvPicPr>
            <a:picLocks noGrp="1" noChangeAspect="1"/>
          </p:cNvPicPr>
          <p:nvPr>
            <p:ph idx="1"/>
          </p:nvPr>
        </p:nvPicPr>
        <p:blipFill>
          <a:blip r:embed="rId2" cstate="print"/>
          <a:srcRect t="133" r="517" b="1559"/>
          <a:stretch>
            <a:fillRect/>
          </a:stretch>
        </p:blipFill>
        <p:spPr bwMode="auto">
          <a:xfrm>
            <a:off x="1981200" y="1295400"/>
            <a:ext cx="5410200" cy="501392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2:</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2"</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10"</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 don’t know"</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Conditional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If…else</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Else…if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Switch</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Value of </a:t>
            </a:r>
            <a:r>
              <a:rPr lang="en-US" sz="2600" dirty="0" err="1" smtClean="0">
                <a:ea typeface="ＭＳ Ｐゴシック" charset="0"/>
              </a:rPr>
              <a:t>var</a:t>
            </a:r>
            <a:r>
              <a:rPr lang="en-US" sz="2600" dirty="0" smtClean="0">
                <a:ea typeface="ＭＳ Ｐゴシック" charset="0"/>
              </a:rPr>
              <a:t> is 10</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based on the value of $</a:t>
            </a:r>
            <a:r>
              <a:rPr lang="en-US" sz="2600" dirty="0" err="1" smtClean="0">
                <a:ea typeface="ＭＳ Ｐゴシック" charset="0"/>
              </a:rPr>
              <a:t>var</a:t>
            </a:r>
            <a:r>
              <a:rPr lang="en-US" sz="2600" dirty="0" smtClean="0">
                <a:ea typeface="ＭＳ Ｐゴシック" charset="0"/>
              </a:rPr>
              <a:t>, the messages are displayed of that particular case which matches. The default case accepts anything not matched by other cases.</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Looping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340768"/>
            <a:ext cx="8229600" cy="5040560"/>
          </a:xfrm>
        </p:spPr>
        <p:txBody>
          <a:bodyPr vert="horz" wrap="square" lIns="91440" tIns="45720" rIns="91440" bIns="45720" numCol="1" anchor="t" anchorCtr="0" compatLnSpc="1">
            <a:prstTxWarp prst="textNoShape">
              <a:avLst/>
            </a:prstTxWarp>
            <a:normAutofit/>
          </a:bodyPr>
          <a:lstStyle/>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Loops execute a block of code a specified number of times, or while a specified condition is true.</a:t>
            </a:r>
          </a:p>
          <a:p>
            <a:pPr marL="862013" lvl="1" indent="-514350" eaLnBrk="1" hangingPunct="1">
              <a:buFont typeface="Corbel" pitchFamily="34" charset="0"/>
              <a:buAutoNum type="arabicPeriod"/>
            </a:pPr>
            <a:endParaRPr lang="en-US"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In PHP we have the following looping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Do…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For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Break and Continue Statements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While structure is another type of loop statements, where the condition is checked at first, the iteration will not stop even if the value changes while executing statements.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(condition)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pic>
        <p:nvPicPr>
          <p:cNvPr id="38914" name="Content Placeholder 1" descr="while-loop.png"/>
          <p:cNvPicPr>
            <a:picLocks noGrp="1" noChangeAspect="1"/>
          </p:cNvPicPr>
          <p:nvPr>
            <p:ph idx="1"/>
          </p:nvPr>
        </p:nvPicPr>
        <p:blipFill>
          <a:blip r:embed="rId2" cstate="print"/>
          <a:srcRect t="2953" b="18"/>
          <a:stretch>
            <a:fillRect/>
          </a:stretch>
        </p:blipFill>
        <p:spPr bwMode="auto">
          <a:xfrm>
            <a:off x="2771800" y="1340768"/>
            <a:ext cx="3810000" cy="4964113"/>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&lt;= 10)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84784"/>
            <a:ext cx="8229600" cy="4525963"/>
          </a:xfrm>
        </p:spPr>
        <p:txBody>
          <a:bodyPr/>
          <a:lstStyle/>
          <a:p>
            <a:pPr marL="804863" lvl="1" indent="-457200" eaLnBrk="1" hangingPunct="1">
              <a:buFont typeface="Wingdings 2" charset="0"/>
              <a:buChar char=""/>
              <a:defRPr/>
            </a:pPr>
            <a:r>
              <a:rPr lang="en-US" dirty="0" smtClean="0">
                <a:ea typeface="+mn-ea"/>
              </a:rPr>
              <a:t>Do While statement is same as the While statement, the only difference is that it evaluates the expression at the end. Meaning the loop statement will be executed one time at first before the loop condition is checked.</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while (condition);</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pic>
        <p:nvPicPr>
          <p:cNvPr id="41986" name="Content Placeholder 1" descr="do-while-loop.png"/>
          <p:cNvPicPr>
            <a:picLocks noGrp="1" noChangeAspect="1"/>
          </p:cNvPicPr>
          <p:nvPr>
            <p:ph idx="1"/>
          </p:nvPr>
        </p:nvPicPr>
        <p:blipFill>
          <a:blip r:embed="rId2" cstate="print"/>
          <a:srcRect t="-108" b="-381"/>
          <a:stretch>
            <a:fillRect/>
          </a:stretch>
        </p:blipFill>
        <p:spPr bwMode="auto">
          <a:xfrm>
            <a:off x="3131840" y="1268760"/>
            <a:ext cx="2724150" cy="5026049"/>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while ($index &lt;=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The For loop is used when you know in advance how many times the script should run.</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(initialization; condition; increment)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12776"/>
            <a:ext cx="8229600" cy="4896544"/>
          </a:xfrm>
        </p:spPr>
        <p:txBody>
          <a:bodyPr>
            <a:normAutofit fontScale="92500"/>
          </a:bodyPr>
          <a:lstStyle/>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for (initialization; condition; increment) {</a:t>
            </a:r>
          </a:p>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Statements</a:t>
            </a:r>
          </a:p>
          <a:p>
            <a:pPr marL="347663" lvl="1" indent="0" eaLnBrk="1" hangingPunct="1">
              <a:lnSpc>
                <a:spcPct val="90000"/>
              </a:lnSpc>
              <a:buFont typeface="Wingdings 2" charset="0"/>
              <a:buNone/>
              <a:defRPr/>
            </a:pP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endParaRPr lang="en-US" sz="2400" dirty="0" smtClean="0">
              <a:ea typeface="+mn-ea"/>
            </a:endParaRPr>
          </a:p>
          <a:p>
            <a:pPr marL="804863" lvl="1" indent="-457200" eaLnBrk="1" hangingPunct="1">
              <a:lnSpc>
                <a:spcPct val="90000"/>
              </a:lnSpc>
              <a:buFont typeface="Wingdings 2" charset="0"/>
              <a:buChar char=""/>
              <a:defRPr/>
            </a:pPr>
            <a:r>
              <a:rPr lang="en-US" sz="2400" dirty="0" smtClean="0">
                <a:ea typeface="+mn-ea"/>
              </a:rPr>
              <a:t>The </a:t>
            </a:r>
            <a:r>
              <a:rPr lang="en-US" sz="2400" b="1" dirty="0" smtClean="0">
                <a:ea typeface="+mn-ea"/>
              </a:rPr>
              <a:t>For</a:t>
            </a:r>
            <a:r>
              <a:rPr lang="en-US" sz="2400" dirty="0" smtClean="0">
                <a:ea typeface="+mn-ea"/>
              </a:rPr>
              <a:t> loop statement take three expressions inside its </a:t>
            </a:r>
            <a:r>
              <a:rPr lang="en-US" sz="2400" dirty="0" smtClean="0">
                <a:ea typeface="ＭＳ Ｐゴシック" charset="0"/>
              </a:rPr>
              <a:t>parentheses</a:t>
            </a:r>
            <a:r>
              <a:rPr lang="en-US" sz="2400" dirty="0" smtClean="0">
                <a:ea typeface="+mn-ea"/>
              </a:rPr>
              <a:t>, separated by semi-colons (;). When the For loop executes, the following occurs:</a:t>
            </a:r>
          </a:p>
          <a:p>
            <a:pPr marL="804863" lvl="1" indent="-457200" eaLnBrk="1" hangingPunct="1">
              <a:lnSpc>
                <a:spcPct val="90000"/>
              </a:lnSpc>
              <a:buFont typeface="Wingdings 2" charset="0"/>
              <a:buChar char=""/>
              <a:defRPr/>
            </a:pPr>
            <a:r>
              <a:rPr lang="en-US" sz="2400" dirty="0" smtClean="0">
                <a:ea typeface="+mn-ea"/>
              </a:rPr>
              <a:t>The initializing expression is executed. This expression usually initializes one or more loop counters, but the syntax allows an expression of any degree of complexity.</a:t>
            </a:r>
          </a:p>
          <a:p>
            <a:pPr marL="804863" lvl="1" indent="-457200" eaLnBrk="1" hangingPunct="1">
              <a:lnSpc>
                <a:spcPct val="90000"/>
              </a:lnSpc>
              <a:buFont typeface="Wingdings 2" charset="0"/>
              <a:buChar char=""/>
              <a:defRPr/>
            </a:pPr>
            <a:r>
              <a:rPr lang="en-US" sz="2400" dirty="0" smtClean="0">
                <a:ea typeface="+mn-ea"/>
              </a:rPr>
              <a:t>The condition expression is evaluated. If the condition is true, the loop statements are executed. If the value of condition is false, the For loop terminates.</a:t>
            </a:r>
          </a:p>
          <a:p>
            <a:pPr marL="804863" lvl="1" indent="-457200" eaLnBrk="1" hangingPunct="1">
              <a:lnSpc>
                <a:spcPct val="90000"/>
              </a:lnSpc>
              <a:buFont typeface="Wingdings 2" charset="0"/>
              <a:buChar char=""/>
              <a:defRPr/>
            </a:pPr>
            <a:r>
              <a:rPr lang="en-US" sz="2400" dirty="0" smtClean="0">
                <a:ea typeface="+mn-ea"/>
              </a:rPr>
              <a:t>The update expression increment executes.</a:t>
            </a:r>
          </a:p>
          <a:p>
            <a:pPr marL="804863" lvl="1" indent="-457200" eaLnBrk="1" hangingPunct="1">
              <a:lnSpc>
                <a:spcPct val="90000"/>
              </a:lnSpc>
              <a:buFont typeface="Wingdings 2" charset="0"/>
              <a:buChar char=""/>
              <a:defRPr/>
            </a:pPr>
            <a:r>
              <a:rPr lang="en-US" sz="2400" dirty="0" smtClean="0">
                <a:ea typeface="+mn-ea"/>
              </a:rPr>
              <a:t>The statements execute, and control returns to step 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Looping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Do…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For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pic>
        <p:nvPicPr>
          <p:cNvPr id="46082" name="Content Placeholder 1" descr="for-loop.png"/>
          <p:cNvPicPr>
            <a:picLocks noGrp="1" noChangeAspect="1"/>
          </p:cNvPicPr>
          <p:nvPr>
            <p:ph idx="1"/>
          </p:nvPr>
        </p:nvPicPr>
        <p:blipFill>
          <a:blip r:embed="rId2" cstate="print"/>
          <a:srcRect t="214" b="729"/>
          <a:stretch>
            <a:fillRect/>
          </a:stretch>
        </p:blipFill>
        <p:spPr bwMode="auto">
          <a:xfrm>
            <a:off x="2987824" y="1268760"/>
            <a:ext cx="3124200" cy="5112568"/>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30</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31</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Foreach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23317"/>
            <a:ext cx="8229600" cy="4525963"/>
          </a:xfrm>
        </p:spPr>
        <p:txBody>
          <a:bodyPr/>
          <a:lstStyle/>
          <a:p>
            <a:pPr marL="804863" lvl="1" indent="-457200" eaLnBrk="1" hangingPunct="1">
              <a:buFont typeface="Wingdings 2" charset="0"/>
              <a:buChar char=""/>
              <a:defRPr/>
            </a:pPr>
            <a:r>
              <a:rPr lang="en-US" dirty="0" smtClean="0">
                <a:ea typeface="+mn-ea"/>
              </a:rPr>
              <a:t>The </a:t>
            </a:r>
            <a:r>
              <a:rPr lang="en-US" dirty="0" err="1" smtClean="0">
                <a:ea typeface="+mn-ea"/>
              </a:rPr>
              <a:t>Foreach</a:t>
            </a:r>
            <a:r>
              <a:rPr lang="en-US" dirty="0" smtClean="0">
                <a:ea typeface="+mn-ea"/>
              </a:rPr>
              <a:t> structure is a loop structure used for arrays.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key =&gt;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268760"/>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array(0, 1, 2, 3, 4, 5, 6, 7, 8, 9);</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$value)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$value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bacduong@gmail.com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john.smith@gmail.com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tom.nguyen@gmail.com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$key =&gt; $email)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email number " . $key . " is " . $email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Break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Break ends the execution of the for, for each, while, do-while or switch statement.</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break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switch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5:</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1;</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2;</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Continue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“Continue” is used to skip the current loop iteration and continue with the next iteration of the loop. But the “Break” is used to exit from the whole loop.</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continue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if ($index == 2)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continue;</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"Current index is $index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PHP </a:t>
            </a:r>
            <a:r>
              <a:rPr dirty="0" smtClean="0"/>
              <a:t>Basics - Statements</a:t>
            </a:r>
            <a:endParaRPr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Conditional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Conditional statements are the set of commands used to perform different actions based on different conditions.</a:t>
            </a:r>
          </a:p>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We have the following conditional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 else</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Else 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Switch</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sp>
        <p:nvSpPr>
          <p:cNvPr id="1055747" name="Rectangle 3"/>
          <p:cNvSpPr>
            <a:spLocks noGrp="1" noChangeArrowheads="1"/>
          </p:cNvSpPr>
          <p:nvPr>
            <p:ph idx="1"/>
          </p:nvPr>
        </p:nvSpPr>
        <p:spPr/>
        <p:txBody>
          <a:bodyPr/>
          <a:lstStyle/>
          <a:p>
            <a:pPr eaLnBrk="1" hangingPunct="1">
              <a:defRPr/>
            </a:pPr>
            <a:r>
              <a:rPr lang="en-US" sz="2800" dirty="0" smtClean="0">
                <a:ea typeface="+mn-ea"/>
                <a:cs typeface="+mn-cs"/>
              </a:rPr>
              <a:t>If structure is used for conditional execution of code segment</a:t>
            </a:r>
          </a:p>
          <a:p>
            <a:pPr eaLnBrk="1" hangingPunct="1">
              <a:defRPr/>
            </a:pPr>
            <a:endParaRPr lang="en-US" sz="2800" dirty="0" smtClean="0">
              <a:ea typeface="+mn-ea"/>
              <a:cs typeface="+mn-cs"/>
            </a:endParaRPr>
          </a:p>
          <a:p>
            <a:pPr eaLnBrk="1" hangingPunct="1">
              <a:defRPr/>
            </a:pPr>
            <a:r>
              <a:rPr lang="en-US" sz="28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pic>
        <p:nvPicPr>
          <p:cNvPr id="21506" name="Content Placeholder 1" descr="if-block.png"/>
          <p:cNvPicPr>
            <a:picLocks noGrp="1" noChangeAspect="1"/>
          </p:cNvPicPr>
          <p:nvPr>
            <p:ph idx="1"/>
          </p:nvPr>
        </p:nvPicPr>
        <p:blipFill>
          <a:blip r:embed="rId2" cstate="print"/>
          <a:srcRect l="-35625" t="-1036" r="-33498" b="10155"/>
          <a:stretch>
            <a:fillRect/>
          </a:stretch>
        </p:blipFill>
        <p:spPr bwMode="auto">
          <a:xfrm>
            <a:off x="1547664" y="1196752"/>
            <a:ext cx="6056312" cy="510540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a:p>
            <a:pPr marL="357188" lvl="1" indent="0" eaLnBrk="1" hangingPunct="1">
              <a:buFont typeface="Wingdings 2" charset="0"/>
              <a:buNone/>
              <a:defRPr/>
            </a:pPr>
            <a:r>
              <a:rPr lang="en-US" sz="2600" dirty="0" smtClean="0">
                <a:ea typeface="+mn-ea"/>
              </a:rPr>
              <a:t>In above example, only if the condition ($var1 &gt; $var2) is true, </a:t>
            </a:r>
            <a:r>
              <a:rPr lang="en-US" sz="2600" dirty="0">
                <a:ea typeface="+mn-ea"/>
              </a:rPr>
              <a:t>the message “var1 is bigger than var2</a:t>
            </a:r>
            <a:r>
              <a:rPr lang="en-US" sz="2600" dirty="0" smtClean="0">
                <a:ea typeface="+mn-ea"/>
              </a:rPr>
              <a:t>” is displayed.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sp>
        <p:nvSpPr>
          <p:cNvPr id="1055747" name="Rectangle 3"/>
          <p:cNvSpPr>
            <a:spLocks noGrp="1" noChangeArrowheads="1"/>
          </p:cNvSpPr>
          <p:nvPr>
            <p:ph idx="1"/>
          </p:nvPr>
        </p:nvSpPr>
        <p:spPr>
          <a:xfrm>
            <a:off x="228600" y="1517848"/>
            <a:ext cx="8763000" cy="4863480"/>
          </a:xfrm>
        </p:spPr>
        <p:txBody>
          <a:bodyPr/>
          <a:lstStyle/>
          <a:p>
            <a:pPr eaLnBrk="1" hangingPunct="1">
              <a:defRPr/>
            </a:pPr>
            <a:r>
              <a:rPr lang="en-US" sz="2600" dirty="0" smtClean="0">
                <a:ea typeface="+mn-ea"/>
                <a:cs typeface="+mn-cs"/>
              </a:rPr>
              <a:t>The conditional statement “else” is used as extension of “if” statement. If the condition fails then it executes another statements under the “else” condition</a:t>
            </a:r>
          </a:p>
          <a:p>
            <a:pPr eaLnBrk="1" hangingPunct="1">
              <a:defRPr/>
            </a:pPr>
            <a:endParaRPr lang="en-US" sz="2600" dirty="0" smtClean="0">
              <a:ea typeface="+mn-ea"/>
              <a:cs typeface="+mn-cs"/>
            </a:endParaRPr>
          </a:p>
          <a:p>
            <a:pPr eaLnBrk="1" hangingPunct="1">
              <a:defRPr/>
            </a:pPr>
            <a:r>
              <a:rPr lang="en-US" sz="26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 // true</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//false</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8</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pic>
        <p:nvPicPr>
          <p:cNvPr id="24578" name="Content Placeholder 1" descr="if-else.jpg"/>
          <p:cNvPicPr>
            <a:picLocks noGrp="1" noChangeAspect="1"/>
          </p:cNvPicPr>
          <p:nvPr>
            <p:ph idx="1"/>
          </p:nvPr>
        </p:nvPicPr>
        <p:blipFill>
          <a:blip r:embed="rId2" cstate="print"/>
          <a:srcRect t="314" b="5969"/>
          <a:stretch>
            <a:fillRect/>
          </a:stretch>
        </p:blipFill>
        <p:spPr bwMode="auto">
          <a:xfrm>
            <a:off x="1828800" y="1246188"/>
            <a:ext cx="5715000" cy="513514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5498</TotalTime>
  <Words>1420</Words>
  <Application>Microsoft Macintosh PowerPoint</Application>
  <PresentationFormat>On-screen Show (4:3)</PresentationFormat>
  <Paragraphs>293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Diseño predeterminado</vt:lpstr>
      <vt:lpstr>PowerPoint Presentation</vt:lpstr>
      <vt:lpstr>Contents</vt:lpstr>
      <vt:lpstr>Contents</vt:lpstr>
      <vt:lpstr>Conditional Statements</vt:lpstr>
      <vt:lpstr>If statement</vt:lpstr>
      <vt:lpstr>If statement</vt:lpstr>
      <vt:lpstr>Example</vt:lpstr>
      <vt:lpstr>Else statement</vt:lpstr>
      <vt:lpstr>Else statement</vt:lpstr>
      <vt:lpstr>Example</vt:lpstr>
      <vt:lpstr>Result</vt:lpstr>
      <vt:lpstr>Else if statement</vt:lpstr>
      <vt:lpstr>Else if statement</vt:lpstr>
      <vt:lpstr>Example</vt:lpstr>
      <vt:lpstr>Result</vt:lpstr>
      <vt:lpstr>Switch statement</vt:lpstr>
      <vt:lpstr>Syntax</vt:lpstr>
      <vt:lpstr>Switch statement </vt:lpstr>
      <vt:lpstr>Example</vt:lpstr>
      <vt:lpstr>Result</vt:lpstr>
      <vt:lpstr>Looping Statements</vt:lpstr>
      <vt:lpstr>The While Loop</vt:lpstr>
      <vt:lpstr>The While Loop</vt:lpstr>
      <vt:lpstr>Example</vt:lpstr>
      <vt:lpstr>The Do… While Loop</vt:lpstr>
      <vt:lpstr>The Do… While Loop</vt:lpstr>
      <vt:lpstr>Example</vt:lpstr>
      <vt:lpstr>The For Loop</vt:lpstr>
      <vt:lpstr>The For Loop</vt:lpstr>
      <vt:lpstr>The For Loop</vt:lpstr>
      <vt:lpstr>Example</vt:lpstr>
      <vt:lpstr>The Foreach Loop</vt:lpstr>
      <vt:lpstr>Example</vt:lpstr>
      <vt:lpstr>The Break Statement</vt:lpstr>
      <vt:lpstr>Example</vt:lpstr>
      <vt:lpstr>The Continue Statement</vt:lpstr>
      <vt:lpstr>Example</vt:lpstr>
      <vt:lpstr>PHP Basics - Statements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Tuan Duong</cp:lastModifiedBy>
  <cp:revision>1099</cp:revision>
  <dcterms:created xsi:type="dcterms:W3CDTF">2010-05-23T14:28:12Z</dcterms:created>
  <dcterms:modified xsi:type="dcterms:W3CDTF">2014-07-22T11:04:49Z</dcterms:modified>
</cp:coreProperties>
</file>