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24A953-7A84-489F-A607-C6704EDC120C}">
  <a:tblStyle styleId="{3024A953-7A84-489F-A607-C6704EDC12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f2e713e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f2e713e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2e713e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2e713e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f2e713e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f2e713e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f2e713e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f2e713e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f2e713e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f2e713e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43650" y="2248500"/>
            <a:ext cx="425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2"/>
                </a:solidFill>
              </a:rPr>
              <a:t>演算法(手臂彎曲)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245025"/>
            <a:ext cx="2598025" cy="356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5"/>
          <p:cNvGraphicFramePr/>
          <p:nvPr/>
        </p:nvGraphicFramePr>
        <p:xfrm>
          <a:off x="42484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{3024A953-7A84-489F-A607-C6704EDC120C}</a:tableStyleId>
              </a:tblPr>
              <a:tblGrid>
                <a:gridCol w="382850"/>
                <a:gridCol w="1313375"/>
                <a:gridCol w="401025"/>
                <a:gridCol w="136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鼻子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左手腕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右手腕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右眼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左髖骨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右髖骨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左膝蓋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左肩膀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右膝蓋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右肩膀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左腳踝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左手肘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右腳踝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右手肘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脖子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TW" sz="3200"/>
              <a:t>關節點標記(Label)方式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820"/>
              <a:t>手臂彎曲演算法(右手舉例)</a:t>
            </a:r>
            <a:endParaRPr b="1" sz="2820"/>
          </a:p>
        </p:txBody>
      </p:sp>
      <p:sp>
        <p:nvSpPr>
          <p:cNvPr id="77" name="Google Shape;77;p16"/>
          <p:cNvSpPr txBox="1"/>
          <p:nvPr/>
        </p:nvSpPr>
        <p:spPr>
          <a:xfrm>
            <a:off x="3732025" y="1017725"/>
            <a:ext cx="425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zh-TW" sz="1800">
                <a:solidFill>
                  <a:schemeClr val="dk1"/>
                </a:solidFill>
              </a:rPr>
              <a:t>求p6,p8,p10三點夾角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zh-TW" sz="1600">
                <a:solidFill>
                  <a:schemeClr val="dk1"/>
                </a:solidFill>
              </a:rPr>
              <a:t>計算向量p6p8向量p8p10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zh-TW" sz="1600">
                <a:solidFill>
                  <a:schemeClr val="dk1"/>
                </a:solidFill>
              </a:rPr>
              <a:t>計算兩向量的夾角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zh-TW" sz="1800">
                <a:solidFill>
                  <a:schemeClr val="dk1"/>
                </a:solidFill>
              </a:rPr>
              <a:t>判斷手臂夾角&lt;120,且上一個夾角大於等於120,則認為是一個有效的彎曲動作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zh-TW" sz="1800">
                <a:solidFill>
                  <a:schemeClr val="dk1"/>
                </a:solidFill>
              </a:rPr>
              <a:t>將彎曲動作展示於畫面上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5530575" y="1404125"/>
            <a:ext cx="527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>
            <a:off x="6398325" y="1408175"/>
            <a:ext cx="636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" name="Google Shape;80;p16"/>
          <p:cNvGrpSpPr/>
          <p:nvPr/>
        </p:nvGrpSpPr>
        <p:grpSpPr>
          <a:xfrm>
            <a:off x="360295" y="1034800"/>
            <a:ext cx="2253855" cy="1743638"/>
            <a:chOff x="561895" y="2284013"/>
            <a:chExt cx="2253855" cy="1743638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3300" y="2284013"/>
              <a:ext cx="1714500" cy="17394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2" name="Google Shape;82;p16"/>
            <p:cNvCxnSpPr/>
            <p:nvPr/>
          </p:nvCxnSpPr>
          <p:spPr>
            <a:xfrm flipH="1" rot="10800000">
              <a:off x="1396725" y="3414800"/>
              <a:ext cx="1191600" cy="162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6"/>
            <p:cNvSpPr/>
            <p:nvPr/>
          </p:nvSpPr>
          <p:spPr>
            <a:xfrm>
              <a:off x="970120" y="3029925"/>
              <a:ext cx="700025" cy="591225"/>
            </a:xfrm>
            <a:custGeom>
              <a:rect b="b" l="l" r="r" t="t"/>
              <a:pathLst>
                <a:path extrusionOk="0" h="23649" w="28001">
                  <a:moveTo>
                    <a:pt x="215" y="23649"/>
                  </a:moveTo>
                  <a:cubicBezTo>
                    <a:pt x="-1507" y="11609"/>
                    <a:pt x="15839" y="0"/>
                    <a:pt x="28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" name="Google Shape;84;p16"/>
            <p:cNvSpPr txBox="1"/>
            <p:nvPr/>
          </p:nvSpPr>
          <p:spPr>
            <a:xfrm>
              <a:off x="2342650" y="3414800"/>
              <a:ext cx="473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p6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1083588" y="3621150"/>
              <a:ext cx="473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415154" y="2332500"/>
              <a:ext cx="617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p10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rot="2457025">
              <a:off x="2531133" y="3362541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rot="2457025">
              <a:off x="1360708" y="3498441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rot="2457025">
              <a:off x="1814208" y="2622766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" name="Google Shape;90;p16"/>
            <p:cNvCxnSpPr/>
            <p:nvPr/>
          </p:nvCxnSpPr>
          <p:spPr>
            <a:xfrm flipH="1">
              <a:off x="561895" y="3405565"/>
              <a:ext cx="211290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6"/>
            <p:cNvCxnSpPr>
              <a:stCxn id="88" idx="5"/>
            </p:cNvCxnSpPr>
            <p:nvPr/>
          </p:nvCxnSpPr>
          <p:spPr>
            <a:xfrm flipH="1" rot="10800000">
              <a:off x="1412058" y="2335362"/>
              <a:ext cx="612900" cy="12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6697" r="2302" t="13096"/>
          <a:stretch/>
        </p:blipFill>
        <p:spPr>
          <a:xfrm>
            <a:off x="349625" y="2761375"/>
            <a:ext cx="3148073" cy="21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49613" y="291275"/>
            <a:ext cx="76377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</a:rPr>
              <a:t>計算手部三點的夾角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75" y="3434750"/>
            <a:ext cx="6524625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349620" y="1017725"/>
            <a:ext cx="2253855" cy="1743638"/>
            <a:chOff x="561895" y="2284013"/>
            <a:chExt cx="2253855" cy="1743638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3300" y="2284013"/>
              <a:ext cx="1714500" cy="17394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7"/>
            <p:cNvCxnSpPr/>
            <p:nvPr/>
          </p:nvCxnSpPr>
          <p:spPr>
            <a:xfrm flipH="1" rot="10800000">
              <a:off x="1396725" y="3414800"/>
              <a:ext cx="1191600" cy="162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7"/>
            <p:cNvSpPr/>
            <p:nvPr/>
          </p:nvSpPr>
          <p:spPr>
            <a:xfrm>
              <a:off x="970120" y="3029925"/>
              <a:ext cx="700025" cy="591225"/>
            </a:xfrm>
            <a:custGeom>
              <a:rect b="b" l="l" r="r" t="t"/>
              <a:pathLst>
                <a:path extrusionOk="0" h="23649" w="28001">
                  <a:moveTo>
                    <a:pt x="215" y="23649"/>
                  </a:moveTo>
                  <a:cubicBezTo>
                    <a:pt x="-1507" y="11609"/>
                    <a:pt x="15839" y="0"/>
                    <a:pt x="28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" name="Google Shape;106;p17"/>
            <p:cNvSpPr txBox="1"/>
            <p:nvPr/>
          </p:nvSpPr>
          <p:spPr>
            <a:xfrm>
              <a:off x="2342650" y="3414800"/>
              <a:ext cx="473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a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1083588" y="3621150"/>
              <a:ext cx="473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b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1415154" y="2332500"/>
              <a:ext cx="617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c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2457025">
              <a:off x="2531133" y="3362541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2457025">
              <a:off x="1360708" y="3498441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2457025">
              <a:off x="1814208" y="2622766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7"/>
            <p:cNvCxnSpPr/>
            <p:nvPr/>
          </p:nvCxnSpPr>
          <p:spPr>
            <a:xfrm flipH="1">
              <a:off x="561895" y="3405565"/>
              <a:ext cx="211290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7"/>
            <p:cNvCxnSpPr>
              <a:stCxn id="110" idx="5"/>
            </p:cNvCxnSpPr>
            <p:nvPr/>
          </p:nvCxnSpPr>
          <p:spPr>
            <a:xfrm flipH="1" rot="10800000">
              <a:off x="1412058" y="2335362"/>
              <a:ext cx="612900" cy="12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4" name="Google Shape;114;p17"/>
          <p:cNvSpPr txBox="1"/>
          <p:nvPr/>
        </p:nvSpPr>
        <p:spPr>
          <a:xfrm>
            <a:off x="3635925" y="842450"/>
            <a:ext cx="4256700" cy="30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</a:rPr>
              <a:t>使用 </a:t>
            </a: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np.subtract</a:t>
            </a: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</a:rPr>
              <a:t> 函數來計算這兩個向量，相當於做向量減法：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AutoNum type="alpha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 = b - a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AutoNum type="alpha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bc = c - b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cosine_angle計算ab和bc之間夾角的餘弦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AutoNum type="alpha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np.dot(ab, bc)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 計算向量 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 和 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bc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 的內積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AutoNum type="alpha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np.linalg.norm(ab)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 計算向量 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 的長度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AutoNum type="alpha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np.linalg.norm(bc)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 計算向量 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bc</a:t>
            </a: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 的長度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00"/>
              <a:buAutoNum type="alpha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點積除以兩個向量長度的乘積，得到兩個向量之間夾角的餘弦值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np.arccos(cosine_angle)</a:t>
            </a: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</a:rPr>
              <a:t> 計算餘弦值的反餘弦（即反餘弦函數），結果是以弧度為單位的角度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2836113"/>
            <a:ext cx="3381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349620" y="1017725"/>
            <a:ext cx="2253855" cy="1743638"/>
            <a:chOff x="561895" y="2284013"/>
            <a:chExt cx="2253855" cy="1743638"/>
          </a:xfrm>
        </p:grpSpPr>
        <p:pic>
          <p:nvPicPr>
            <p:cNvPr id="124" name="Google Shape;12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3300" y="2284013"/>
              <a:ext cx="1714500" cy="17394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Google Shape;125;p18"/>
            <p:cNvCxnSpPr/>
            <p:nvPr/>
          </p:nvCxnSpPr>
          <p:spPr>
            <a:xfrm flipH="1" rot="10800000">
              <a:off x="1396725" y="3414800"/>
              <a:ext cx="1191600" cy="162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8"/>
            <p:cNvSpPr/>
            <p:nvPr/>
          </p:nvSpPr>
          <p:spPr>
            <a:xfrm>
              <a:off x="970120" y="3029925"/>
              <a:ext cx="700025" cy="591225"/>
            </a:xfrm>
            <a:custGeom>
              <a:rect b="b" l="l" r="r" t="t"/>
              <a:pathLst>
                <a:path extrusionOk="0" h="23649" w="28001">
                  <a:moveTo>
                    <a:pt x="215" y="23649"/>
                  </a:moveTo>
                  <a:cubicBezTo>
                    <a:pt x="-1507" y="11609"/>
                    <a:pt x="15839" y="0"/>
                    <a:pt x="28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18"/>
            <p:cNvSpPr txBox="1"/>
            <p:nvPr/>
          </p:nvSpPr>
          <p:spPr>
            <a:xfrm>
              <a:off x="2342650" y="3414800"/>
              <a:ext cx="473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p6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1083588" y="3621150"/>
              <a:ext cx="473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1415154" y="2332500"/>
              <a:ext cx="6171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p10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2457025">
              <a:off x="2531133" y="3362541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2457025">
              <a:off x="1360708" y="3498441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rot="2457025">
              <a:off x="1814208" y="2622766"/>
              <a:ext cx="96124" cy="9654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8"/>
            <p:cNvCxnSpPr/>
            <p:nvPr/>
          </p:nvCxnSpPr>
          <p:spPr>
            <a:xfrm flipH="1">
              <a:off x="561895" y="3405565"/>
              <a:ext cx="211290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8"/>
            <p:cNvCxnSpPr>
              <a:stCxn id="131" idx="5"/>
            </p:cNvCxnSpPr>
            <p:nvPr/>
          </p:nvCxnSpPr>
          <p:spPr>
            <a:xfrm flipH="1" rot="10800000">
              <a:off x="1412058" y="2335362"/>
              <a:ext cx="612900" cy="12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5" name="Google Shape;135;p18"/>
          <p:cNvSpPr txBox="1"/>
          <p:nvPr/>
        </p:nvSpPr>
        <p:spPr>
          <a:xfrm>
            <a:off x="349625" y="291275"/>
            <a:ext cx="7637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</a:rPr>
              <a:t>利用角度判斷動作是否成立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75" y="3458413"/>
            <a:ext cx="56388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3635925" y="842450"/>
            <a:ext cx="4256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</a:rPr>
              <a:t>透過confidence函數過濾可信度低的關鍵點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AutoNum type="alpha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判斷當前角度是否小於120度且上一個角度大於等於120度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AutoNum type="romanLcPeriod"/>
            </a:pPr>
            <a:r>
              <a:rPr lang="zh-TW" sz="1100">
                <a:solidFill>
                  <a:srgbClr val="0D0D0D"/>
                </a:solidFill>
                <a:highlight>
                  <a:srgbClr val="FFFFFF"/>
                </a:highlight>
              </a:rPr>
              <a:t>成立=&gt;手臂彎曲動作+=1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</a:rPr>
              <a:t>當前角度設為預設角度並</a:t>
            </a:r>
            <a:r>
              <a:rPr b="1" lang="zh-TW" sz="1200">
                <a:solidFill>
                  <a:srgbClr val="FF0000"/>
                </a:solidFill>
                <a:highlight>
                  <a:srgbClr val="FFFFFF"/>
                </a:highlight>
              </a:rPr>
              <a:t>結束</a:t>
            </a:r>
            <a:endParaRPr b="1" sz="1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