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9" r:id="rId2"/>
  </p:sldMasterIdLst>
  <p:notesMasterIdLst>
    <p:notesMasterId r:id="rId16"/>
  </p:notesMasterIdLst>
  <p:sldIdLst>
    <p:sldId id="256" r:id="rId3"/>
    <p:sldId id="257" r:id="rId4"/>
    <p:sldId id="259" r:id="rId5"/>
    <p:sldId id="261" r:id="rId6"/>
    <p:sldId id="262" r:id="rId7"/>
    <p:sldId id="263" r:id="rId8"/>
    <p:sldId id="264" r:id="rId9"/>
    <p:sldId id="268" r:id="rId10"/>
    <p:sldId id="265" r:id="rId11"/>
    <p:sldId id="266" r:id="rId12"/>
    <p:sldId id="269" r:id="rId13"/>
    <p:sldId id="270" r:id="rId14"/>
    <p:sldId id="271"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8" roundtripDataSignature="AMtx7mgnirR3ir6jeBkf8Cl1Xgu+49UN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snapToGrid="0">
      <p:cViewPr varScale="1">
        <p:scale>
          <a:sx n="108" d="100"/>
          <a:sy n="108" d="100"/>
        </p:scale>
        <p:origin x="20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0879144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6" name="Google Shape;7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687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23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96" name="Google Shape;9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12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457200" lvl="0" indent="-22860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224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457200" lvl="0" indent="-22860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812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249363" y="1279525"/>
            <a:ext cx="4605337" cy="3454400"/>
          </a:xfrm>
        </p:spPr>
      </p:sp>
      <p:sp>
        <p:nvSpPr>
          <p:cNvPr id="3" name="備忘稿版面配置區 2"/>
          <p:cNvSpPr>
            <a:spLocks noGrp="1"/>
          </p:cNvSpPr>
          <p:nvPr>
            <p:ph type="body" idx="1"/>
          </p:nvPr>
        </p:nvSpPr>
        <p:spPr/>
        <p:txBody>
          <a:bodyPr/>
          <a:lstStyle/>
          <a:p>
            <a:r>
              <a:rPr lang="en-US" altLang="zh-TW" dirty="0"/>
              <a:t>Hello everyone, today,</a:t>
            </a:r>
            <a:r>
              <a:rPr lang="en-US" altLang="zh-TW" baseline="0" dirty="0"/>
              <a:t> I am going to present Faster R-CNN, a fast and high-accuracy of region based detection algorithm.</a:t>
            </a:r>
            <a:endParaRPr lang="zh-TW" altLang="en-US" dirty="0"/>
          </a:p>
        </p:txBody>
      </p:sp>
      <p:sp>
        <p:nvSpPr>
          <p:cNvPr id="4" name="投影片編號版面配置區 3"/>
          <p:cNvSpPr>
            <a:spLocks noGrp="1"/>
          </p:cNvSpPr>
          <p:nvPr>
            <p:ph type="sldNum" sz="quarter" idx="10"/>
          </p:nvPr>
        </p:nvSpPr>
        <p:spPr>
          <a:xfrm>
            <a:off x="4023992" y="9721107"/>
            <a:ext cx="3078427" cy="513507"/>
          </a:xfrm>
          <a:prstGeom prst="rect">
            <a:avLst/>
          </a:prstGeom>
        </p:spPr>
        <p:txBody>
          <a:bodyPr/>
          <a:lstStyle/>
          <a:p>
            <a:fld id="{DA0700C9-1D41-4D29-B66B-FA09AC9B8A2C}" type="slidenum">
              <a:rPr lang="zh-TW" altLang="en-US" smtClean="0"/>
              <a:pPr/>
              <a:t>6</a:t>
            </a:fld>
            <a:endParaRPr lang="zh-TW" altLang="en-US"/>
          </a:p>
        </p:txBody>
      </p:sp>
    </p:spTree>
    <p:extLst>
      <p:ext uri="{BB962C8B-B14F-4D97-AF65-F5344CB8AC3E}">
        <p14:creationId xmlns:p14="http://schemas.microsoft.com/office/powerpoint/2010/main" val="212727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001650">
              <a:defRPr/>
            </a:pPr>
            <a:r>
              <a:rPr lang="en-US" dirty="0"/>
              <a:t>The RPN:</a:t>
            </a:r>
          </a:p>
          <a:p>
            <a:pPr defTabSz="1001650">
              <a:defRPr/>
            </a:pPr>
            <a:r>
              <a:rPr lang="en-US" dirty="0"/>
              <a:t>The</a:t>
            </a:r>
            <a:r>
              <a:rPr lang="en-US" baseline="0" dirty="0"/>
              <a:t> input of RPN is: the images and their feature maps.</a:t>
            </a:r>
          </a:p>
          <a:p>
            <a:pPr defTabSz="1001650">
              <a:defRPr/>
            </a:pPr>
            <a:r>
              <a:rPr lang="en-US" baseline="0" dirty="0"/>
              <a:t>The output would be region proposals and their </a:t>
            </a:r>
            <a:r>
              <a:rPr lang="en-US" baseline="0" dirty="0" err="1"/>
              <a:t>objectness</a:t>
            </a:r>
            <a:r>
              <a:rPr lang="en-US" baseline="0" dirty="0"/>
              <a:t> scores. </a:t>
            </a:r>
            <a:r>
              <a:rPr lang="en-US" sz="1700" dirty="0"/>
              <a:t>At the last shared layer of initial CNN, a 3x3 sliding window moves across the feature map and maps it to a lower dimension vector (</a:t>
            </a:r>
            <a:r>
              <a:rPr lang="en-US" sz="1700" dirty="0">
                <a:solidFill>
                  <a:srgbClr val="FF0000"/>
                </a:solidFill>
              </a:rPr>
              <a:t>256-d ZF; 512-d VGG, with RELU). </a:t>
            </a:r>
            <a:r>
              <a:rPr lang="en-US" sz="1700" dirty="0"/>
              <a:t>(The position of the sliding window provides localization information with reference to the image.)</a:t>
            </a:r>
          </a:p>
          <a:p>
            <a:pPr defTabSz="1001650">
              <a:defRPr/>
            </a:pPr>
            <a:endParaRPr lang="en-US" sz="1700" dirty="0"/>
          </a:p>
          <a:p>
            <a:pPr defTabSz="1001650">
              <a:defRPr/>
            </a:pPr>
            <a:r>
              <a:rPr lang="en-US" sz="1700" dirty="0"/>
              <a:t>Let’s take a look at how RPN work:</a:t>
            </a:r>
          </a:p>
          <a:p>
            <a:pPr defTabSz="1001650">
              <a:defRPr/>
            </a:pPr>
            <a:r>
              <a:rPr lang="en-US" sz="1700" dirty="0"/>
              <a:t>1) This is sliding window, a sliding window run across the feature maps and will be map with a feature vector.</a:t>
            </a:r>
          </a:p>
          <a:p>
            <a:pPr defTabSz="1001650">
              <a:defRPr/>
            </a:pPr>
            <a:r>
              <a:rPr lang="en-US" sz="1700" dirty="0"/>
              <a:t>2) A pre-defined number of anchors are generated at the position of sliding window on the image, which is re-projected from feature map. So we have anchors.</a:t>
            </a:r>
          </a:p>
          <a:p>
            <a:pPr defTabSz="1001650">
              <a:defRPr/>
            </a:pPr>
            <a:r>
              <a:rPr lang="en-US" sz="1700" dirty="0"/>
              <a:t>3) At the position of a sliding window, each anchor will be classified and regressed into proposal regions if it possibly contains object based on the feature vectors.</a:t>
            </a:r>
          </a:p>
          <a:p>
            <a:pPr defTabSz="1001650">
              <a:defRPr/>
            </a:pPr>
            <a:r>
              <a:rPr lang="en-US" sz="1700" dirty="0"/>
              <a:t> </a:t>
            </a:r>
          </a:p>
          <a:p>
            <a:pPr defTabSz="1001650">
              <a:defRPr/>
            </a:pPr>
            <a:r>
              <a:rPr lang="en-US" sz="1700" dirty="0"/>
              <a:t>Let’s go to detail.</a:t>
            </a:r>
          </a:p>
          <a:p>
            <a:pPr marL="0" lvl="1"/>
            <a:r>
              <a:rPr lang="en-US" sz="1700" dirty="0"/>
              <a:t>) </a:t>
            </a:r>
            <a:r>
              <a:rPr lang="en-US" sz="900" b="1" u="sng" dirty="0"/>
              <a:t>Sliding window and low feature vector extraction:</a:t>
            </a:r>
          </a:p>
          <a:p>
            <a:pPr marL="247688" lvl="1" indent="-123844">
              <a:buSzPct val="70000"/>
              <a:buFont typeface="Wingdings" pitchFamily="2" charset="2"/>
              <a:buChar char="l"/>
            </a:pPr>
            <a:r>
              <a:rPr lang="en-US" sz="900" dirty="0">
                <a:solidFill>
                  <a:srgbClr val="FF0000"/>
                </a:solidFill>
              </a:rPr>
              <a:t>Slide a window (size </a:t>
            </a:r>
            <a:r>
              <a:rPr lang="en-US" sz="900" dirty="0" err="1">
                <a:solidFill>
                  <a:srgbClr val="FF0000"/>
                </a:solidFill>
              </a:rPr>
              <a:t>nxn</a:t>
            </a:r>
            <a:r>
              <a:rPr lang="en-US" sz="900" dirty="0">
                <a:solidFill>
                  <a:srgbClr val="FF0000"/>
                </a:solidFill>
              </a:rPr>
              <a:t>, ex: n=3)  </a:t>
            </a:r>
            <a:r>
              <a:rPr lang="en-US" sz="900" dirty="0"/>
              <a:t>over the convolutional feature map</a:t>
            </a:r>
          </a:p>
          <a:p>
            <a:pPr marL="247688" lvl="1" indent="-123844">
              <a:buSzPct val="70000"/>
              <a:buFont typeface="Wingdings" pitchFamily="2" charset="2"/>
              <a:buChar char="l"/>
            </a:pPr>
            <a:r>
              <a:rPr lang="en-US" sz="900" dirty="0"/>
              <a:t>Map window to </a:t>
            </a:r>
            <a:r>
              <a:rPr lang="en-US" sz="900" dirty="0">
                <a:solidFill>
                  <a:srgbClr val="FF0000"/>
                </a:solidFill>
              </a:rPr>
              <a:t>a lower-dimensional feature vector </a:t>
            </a:r>
            <a:r>
              <a:rPr lang="en-US" sz="900" dirty="0"/>
              <a:t>(512-d VGG).</a:t>
            </a:r>
          </a:p>
          <a:p>
            <a:pPr marL="247688" lvl="1" indent="-123844">
              <a:buSzPct val="70000"/>
              <a:buFont typeface="Wingdings" pitchFamily="2" charset="2"/>
              <a:buChar char="l"/>
            </a:pPr>
            <a:r>
              <a:rPr lang="en-US" sz="900" dirty="0"/>
              <a:t>The vectors </a:t>
            </a:r>
            <a:r>
              <a:rPr lang="en-US" sz="900" dirty="0">
                <a:solidFill>
                  <a:srgbClr val="FF0000"/>
                </a:solidFill>
              </a:rPr>
              <a:t>contain the location information</a:t>
            </a:r>
            <a:r>
              <a:rPr lang="en-US" sz="900" dirty="0"/>
              <a:t> on original image. (an receptive field of 228 pixels for VGG)</a:t>
            </a:r>
          </a:p>
          <a:p>
            <a:pPr marL="247688" lvl="1" indent="-123844">
              <a:buSzPct val="70000"/>
              <a:buFont typeface="Wingdings" pitchFamily="2" charset="2"/>
              <a:buChar char="l"/>
            </a:pPr>
            <a:r>
              <a:rPr lang="en-US" sz="900" dirty="0"/>
              <a:t>This process works as a </a:t>
            </a:r>
            <a:r>
              <a:rPr lang="en-US" sz="900" dirty="0">
                <a:solidFill>
                  <a:srgbClr val="FF0000"/>
                </a:solidFill>
              </a:rPr>
              <a:t>3x3-kernel convolution with 512 output feature maps</a:t>
            </a:r>
          </a:p>
          <a:p>
            <a:pPr marL="123844" lvl="1">
              <a:buSzPct val="70000"/>
            </a:pPr>
            <a:r>
              <a:rPr lang="en-US" sz="900" dirty="0">
                <a:solidFill>
                  <a:srgbClr val="FF0000"/>
                </a:solidFill>
              </a:rPr>
              <a:t>For example: we have 512 60x40 feature maps. Each sliding window run on a feature map (we can assume its size is 3x3x512 when running all feature maps at a time)</a:t>
            </a:r>
          </a:p>
          <a:p>
            <a:pPr defTabSz="1001650">
              <a:defRPr/>
            </a:pPr>
            <a:r>
              <a:rPr lang="en-US" sz="1700" dirty="0"/>
              <a:t>We move this sliding window (the yellow area) across the feature maps with stride 1 and using padding 1.</a:t>
            </a:r>
          </a:p>
          <a:p>
            <a:pPr defTabSz="1001650">
              <a:defRPr/>
            </a:pPr>
            <a:r>
              <a:rPr lang="en-US" sz="1700" dirty="0"/>
              <a:t>Each position of feature map, we can get a feature vector sized 1 x1x512.</a:t>
            </a:r>
          </a:p>
          <a:p>
            <a:pPr defTabSz="1001650">
              <a:defRPr/>
            </a:pPr>
            <a:r>
              <a:rPr lang="en-US" sz="1700" dirty="0"/>
              <a:t>Because using stride 1, we can have 2400 vectors in total.</a:t>
            </a:r>
          </a:p>
          <a:p>
            <a:pPr defTabSz="1001650">
              <a:defRPr/>
            </a:pPr>
            <a:r>
              <a:rPr lang="en-US" sz="1700" dirty="0"/>
              <a:t>Each vector contains the location information on original </a:t>
            </a:r>
            <a:r>
              <a:rPr lang="en-US" sz="1700" dirty="0" err="1"/>
              <a:t>iamge</a:t>
            </a:r>
            <a:r>
              <a:rPr lang="en-US" sz="1700" dirty="0"/>
              <a:t>.</a:t>
            </a:r>
          </a:p>
          <a:p>
            <a:pPr defTabSz="1001650">
              <a:defRPr/>
            </a:pPr>
            <a:endParaRPr lang="en-US" sz="1700" dirty="0"/>
          </a:p>
          <a:p>
            <a:pPr marL="123844" lvl="1" indent="-123844">
              <a:buFont typeface="+mj-lt"/>
              <a:buAutoNum type="arabicPeriod" startAt="2"/>
            </a:pPr>
            <a:r>
              <a:rPr lang="en-US" sz="900" b="1" u="sng" dirty="0"/>
              <a:t>Anchor generation:</a:t>
            </a:r>
            <a:endParaRPr lang="en-US" sz="900" dirty="0"/>
          </a:p>
          <a:p>
            <a:pPr marL="247688" indent="-123844">
              <a:buSzPct val="70000"/>
              <a:buFont typeface="Wingdings" pitchFamily="2" charset="2"/>
              <a:buChar char="l"/>
            </a:pPr>
            <a:r>
              <a:rPr lang="en-US" sz="900" b="1" dirty="0">
                <a:solidFill>
                  <a:srgbClr val="00B0F0"/>
                </a:solidFill>
              </a:rPr>
              <a:t>Anchors</a:t>
            </a:r>
            <a:r>
              <a:rPr lang="en-US" sz="900" dirty="0">
                <a:solidFill>
                  <a:srgbClr val="00B0F0"/>
                </a:solidFill>
              </a:rPr>
              <a:t>: </a:t>
            </a:r>
          </a:p>
          <a:p>
            <a:pPr marL="247688" indent="-123844">
              <a:buSzPct val="70000"/>
              <a:buFont typeface="Wingdings" pitchFamily="2" charset="2"/>
              <a:buChar char="l"/>
            </a:pPr>
            <a:r>
              <a:rPr lang="en-US" sz="900" dirty="0">
                <a:solidFill>
                  <a:srgbClr val="00B0F0"/>
                </a:solidFill>
              </a:rPr>
              <a:t>What are anchors? they</a:t>
            </a:r>
            <a:r>
              <a:rPr lang="en-US" sz="900" dirty="0"/>
              <a:t> are </a:t>
            </a:r>
            <a:r>
              <a:rPr lang="en-US" sz="900" dirty="0">
                <a:solidFill>
                  <a:srgbClr val="FF0000"/>
                </a:solidFill>
              </a:rPr>
              <a:t>Pre-defined</a:t>
            </a:r>
            <a:r>
              <a:rPr lang="en-US" sz="900" dirty="0"/>
              <a:t> reference boxes that may contain objects in the image. Each set of anchors has </a:t>
            </a:r>
            <a:r>
              <a:rPr lang="en-US" sz="900" dirty="0">
                <a:solidFill>
                  <a:srgbClr val="FF0000"/>
                </a:solidFill>
              </a:rPr>
              <a:t>multi scales and ratios</a:t>
            </a:r>
            <a:r>
              <a:rPr lang="en-US" sz="900" dirty="0"/>
              <a:t> and has the characteristic of t</a:t>
            </a:r>
            <a:r>
              <a:rPr lang="en-US" sz="900" dirty="0">
                <a:solidFill>
                  <a:srgbClr val="FF0000"/>
                </a:solidFill>
              </a:rPr>
              <a:t>ranslation invariant</a:t>
            </a:r>
            <a:r>
              <a:rPr lang="en-US" sz="900" dirty="0"/>
              <a:t>. (it means we use the same set of anchors at every location)</a:t>
            </a:r>
          </a:p>
          <a:p>
            <a:pPr marL="247688" indent="-123844">
              <a:buSzPct val="70000"/>
              <a:buFont typeface="Wingdings" pitchFamily="2" charset="2"/>
              <a:buChar char="l"/>
            </a:pPr>
            <a:r>
              <a:rPr lang="en-US" sz="900" dirty="0"/>
              <a:t>How it work? Firstly, we re-project the center of sliding window back to the image. At that position. K anchor boxes are generated. K mean number of maximum possible proposals for each location. </a:t>
            </a:r>
          </a:p>
          <a:p>
            <a:pPr marL="247688" indent="-123844">
              <a:buSzPct val="70000"/>
              <a:buFont typeface="Wingdings" pitchFamily="2" charset="2"/>
              <a:buChar char="l"/>
            </a:pPr>
            <a:r>
              <a:rPr lang="en-US" sz="900" dirty="0"/>
              <a:t>In our case: k = 9 anchors are formed from 3 scales: 128, 256, 512 and 3 ratios: 1:1, 1:2, 2:1</a:t>
            </a:r>
          </a:p>
          <a:p>
            <a:pPr marL="247688" indent="-123844">
              <a:buSzPct val="70000"/>
              <a:buFont typeface="Wingdings" pitchFamily="2" charset="2"/>
              <a:buChar char="l"/>
            </a:pPr>
            <a:r>
              <a:rPr lang="en-US" sz="900" dirty="0"/>
              <a:t>1 sliding window we have 9 anchors. There are totally 60x40x9 = 21600 anchors. </a:t>
            </a:r>
          </a:p>
          <a:p>
            <a:pPr marL="247688" indent="-123844">
              <a:buSzPct val="70000"/>
              <a:buFont typeface="Wingdings" pitchFamily="2" charset="2"/>
              <a:buChar char="l"/>
            </a:pPr>
            <a:r>
              <a:rPr lang="en-US" sz="900" dirty="0"/>
              <a:t>It is recommended that we ignore all cross-boundary anchors. It mean anchors have a part outside the range of image.</a:t>
            </a:r>
          </a:p>
          <a:p>
            <a:pPr marL="247688" indent="-123844">
              <a:buSzPct val="70000"/>
              <a:buFont typeface="Wingdings" pitchFamily="2" charset="2"/>
              <a:buChar char="l"/>
            </a:pPr>
            <a:r>
              <a:rPr lang="en-US" sz="900" dirty="0"/>
              <a:t>We now have 6000 anchors to the next step.</a:t>
            </a:r>
            <a:endParaRPr lang="en-US" sz="1700" dirty="0"/>
          </a:p>
          <a:p>
            <a:pPr defTabSz="1001650">
              <a:defRPr/>
            </a:pPr>
            <a:endParaRPr lang="en-US" sz="1700" dirty="0"/>
          </a:p>
          <a:p>
            <a:pPr defTabSz="1001650">
              <a:defRPr/>
            </a:pPr>
            <a:endParaRPr lang="en-US" sz="1700" dirty="0"/>
          </a:p>
          <a:p>
            <a:pPr marL="0" lvl="1" defTabSz="1001650">
              <a:defRPr/>
            </a:pPr>
            <a:r>
              <a:rPr lang="en-US" sz="1700" dirty="0"/>
              <a:t>3) </a:t>
            </a:r>
            <a:r>
              <a:rPr lang="en-US" sz="900" b="1" u="sng" dirty="0"/>
              <a:t>Feeding data into Sibling networks:</a:t>
            </a:r>
          </a:p>
          <a:p>
            <a:pPr defTabSz="1001650">
              <a:defRPr/>
            </a:pPr>
            <a:r>
              <a:rPr lang="en-US" sz="1700" dirty="0"/>
              <a:t>The data including 2400 </a:t>
            </a:r>
            <a:r>
              <a:rPr lang="en-US" sz="1700" dirty="0" err="1"/>
              <a:t>vectos</a:t>
            </a:r>
            <a:r>
              <a:rPr lang="en-US" sz="1700" dirty="0"/>
              <a:t> and 6000 anchors are fed into the sibling networks:</a:t>
            </a:r>
          </a:p>
          <a:p>
            <a:pPr marL="500825" lvl="2" defTabSz="990752">
              <a:spcBef>
                <a:spcPts val="328"/>
              </a:spcBef>
              <a:defRPr/>
            </a:pPr>
            <a:r>
              <a:rPr lang="en-US" sz="1700" dirty="0"/>
              <a:t>1)  A 1x1-filter regression network  (</a:t>
            </a:r>
            <a:r>
              <a:rPr lang="en-US" sz="1700" dirty="0" err="1"/>
              <a:t>reg</a:t>
            </a:r>
            <a:r>
              <a:rPr lang="en-US" sz="1700" dirty="0"/>
              <a:t>). outputs 4 coordinates representing the bounding box of the region.</a:t>
            </a:r>
          </a:p>
          <a:p>
            <a:pPr marL="500825" lvl="2" defTabSz="990752">
              <a:spcBef>
                <a:spcPts val="328"/>
              </a:spcBef>
              <a:defRPr/>
            </a:pPr>
            <a:r>
              <a:rPr lang="en-US" sz="1700" dirty="0"/>
              <a:t>2)  A 1x1-filter classification network (</a:t>
            </a:r>
            <a:r>
              <a:rPr lang="en-US" sz="1700" dirty="0" err="1"/>
              <a:t>cls</a:t>
            </a:r>
            <a:r>
              <a:rPr lang="en-US" sz="1700" dirty="0"/>
              <a:t>). outputs the “</a:t>
            </a:r>
            <a:r>
              <a:rPr lang="en-US" sz="1700" dirty="0" err="1"/>
              <a:t>objectness</a:t>
            </a:r>
            <a:r>
              <a:rPr lang="en-US" sz="1700" dirty="0"/>
              <a:t>” score for that region. (object or no object)</a:t>
            </a:r>
          </a:p>
          <a:p>
            <a:pPr defTabSz="1001650">
              <a:defRPr/>
            </a:pPr>
            <a:r>
              <a:rPr lang="en-US" dirty="0"/>
              <a:t>To have more understand let see my picture.</a:t>
            </a:r>
          </a:p>
          <a:p>
            <a:pPr defTabSz="1001650">
              <a:defRPr/>
            </a:pPr>
            <a:r>
              <a:rPr lang="en-US" dirty="0"/>
              <a:t>K anchor at a position of</a:t>
            </a:r>
            <a:r>
              <a:rPr lang="en-US" baseline="0" dirty="0"/>
              <a:t> sliding window</a:t>
            </a:r>
            <a:r>
              <a:rPr lang="en-US" dirty="0"/>
              <a:t> and</a:t>
            </a:r>
            <a:r>
              <a:rPr lang="en-US" baseline="0" dirty="0"/>
              <a:t> their corresponding feature vector are fed into 2 sibling networks. </a:t>
            </a:r>
          </a:p>
          <a:p>
            <a:pPr defTabSz="1001650">
              <a:defRPr/>
            </a:pPr>
            <a:r>
              <a:rPr lang="en-US" baseline="0" dirty="0"/>
              <a:t>Each anchor will have 2 outputs in classification and 4 outputs in regression. Therefore, k anchors create 2k outputs in classification and 4k outputs in regression.</a:t>
            </a:r>
          </a:p>
          <a:p>
            <a:pPr defTabSz="1001650">
              <a:defRPr/>
            </a:pPr>
            <a:endParaRPr lang="en-US" baseline="0" dirty="0"/>
          </a:p>
          <a:p>
            <a:pPr defTabSz="1001650">
              <a:defRPr/>
            </a:pPr>
            <a:r>
              <a:rPr lang="en-US" baseline="0" dirty="0"/>
              <a:t>So how regression and classification work:</a:t>
            </a:r>
            <a:br>
              <a:rPr lang="en-US" baseline="0" dirty="0"/>
            </a:br>
            <a:r>
              <a:rPr lang="en-US" baseline="0" dirty="0"/>
              <a:t>1. regression: the object is to compute offsets from anchor boxes using the linear regression method.</a:t>
            </a:r>
          </a:p>
          <a:p>
            <a:pPr defTabSz="1001650">
              <a:defRPr/>
            </a:pPr>
            <a:r>
              <a:rPr lang="en-US" baseline="0" dirty="0" err="1"/>
              <a:t>X,y</a:t>
            </a:r>
            <a:r>
              <a:rPr lang="en-US" baseline="0" dirty="0"/>
              <a:t> now represent center of box; </a:t>
            </a:r>
            <a:r>
              <a:rPr lang="en-US" baseline="0" dirty="0" err="1"/>
              <a:t>w,h</a:t>
            </a:r>
            <a:r>
              <a:rPr lang="en-US" baseline="0" dirty="0"/>
              <a:t> are width and height. </a:t>
            </a:r>
          </a:p>
          <a:p>
            <a:pPr defTabSz="1001650">
              <a:defRPr/>
            </a:pPr>
            <a:r>
              <a:rPr lang="en-US" baseline="0" dirty="0"/>
              <a:t>We now have 3 kinds of box: regressed box : notation; anchor box: notation a; and GT box: notation star.</a:t>
            </a:r>
          </a:p>
          <a:p>
            <a:pPr defTabSz="1001650">
              <a:defRPr/>
            </a:pPr>
            <a:r>
              <a:rPr lang="en-US" baseline="0" dirty="0"/>
              <a:t>the parameters of box can be regressed using these functions. </a:t>
            </a:r>
          </a:p>
          <a:p>
            <a:r>
              <a:rPr lang="en-US" baseline="0" dirty="0"/>
              <a:t>In these function </a:t>
            </a:r>
            <a:r>
              <a:rPr lang="en-US" sz="1300" dirty="0">
                <a:solidFill>
                  <a:srgbClr val="00B0F0"/>
                </a:solidFill>
              </a:rPr>
              <a:t>i: </a:t>
            </a:r>
            <a:r>
              <a:rPr lang="en-US" sz="1300" dirty="0">
                <a:solidFill>
                  <a:srgbClr val="FF0000"/>
                </a:solidFill>
              </a:rPr>
              <a:t>index of an anchor </a:t>
            </a:r>
            <a:r>
              <a:rPr lang="en-US" sz="1300" dirty="0"/>
              <a:t>in a mini-batch.</a:t>
            </a:r>
          </a:p>
          <a:p>
            <a:pPr>
              <a:lnSpc>
                <a:spcPct val="100000"/>
              </a:lnSpc>
            </a:pPr>
            <a:r>
              <a:rPr lang="en-US" sz="1300" dirty="0" err="1">
                <a:solidFill>
                  <a:srgbClr val="00B0F0"/>
                </a:solidFill>
              </a:rPr>
              <a:t>t</a:t>
            </a:r>
            <a:r>
              <a:rPr lang="en-US" sz="1300" baseline="-25000" dirty="0" err="1">
                <a:solidFill>
                  <a:srgbClr val="00B0F0"/>
                </a:solidFill>
              </a:rPr>
              <a:t>i</a:t>
            </a:r>
            <a:r>
              <a:rPr lang="en-US" sz="1300" dirty="0">
                <a:solidFill>
                  <a:srgbClr val="00B0F0"/>
                </a:solidFill>
              </a:rPr>
              <a:t>: </a:t>
            </a:r>
            <a:r>
              <a:rPr lang="en-US" sz="1300" dirty="0"/>
              <a:t>vector represents </a:t>
            </a:r>
            <a:r>
              <a:rPr lang="en-US" sz="1300" dirty="0">
                <a:solidFill>
                  <a:srgbClr val="FF0000"/>
                </a:solidFill>
              </a:rPr>
              <a:t>4 parameter of the predicted box</a:t>
            </a:r>
            <a:r>
              <a:rPr lang="en-US" sz="1300" dirty="0"/>
              <a:t>.</a:t>
            </a:r>
          </a:p>
          <a:p>
            <a:pPr>
              <a:lnSpc>
                <a:spcPct val="100000"/>
              </a:lnSpc>
            </a:pPr>
            <a:r>
              <a:rPr lang="en-US" sz="1300" dirty="0" err="1">
                <a:solidFill>
                  <a:srgbClr val="00B0F0"/>
                </a:solidFill>
              </a:rPr>
              <a:t>t</a:t>
            </a:r>
            <a:r>
              <a:rPr lang="en-US" sz="1300" baseline="-25000" dirty="0" err="1">
                <a:solidFill>
                  <a:srgbClr val="00B0F0"/>
                </a:solidFill>
              </a:rPr>
              <a:t>i</a:t>
            </a:r>
            <a:r>
              <a:rPr lang="en-US" sz="1300" dirty="0">
                <a:solidFill>
                  <a:srgbClr val="00B0F0"/>
                </a:solidFill>
              </a:rPr>
              <a:t>*: </a:t>
            </a:r>
            <a:r>
              <a:rPr lang="en-US" sz="1300" dirty="0"/>
              <a:t>the </a:t>
            </a:r>
            <a:r>
              <a:rPr lang="en-US" sz="1300" dirty="0">
                <a:solidFill>
                  <a:srgbClr val="FF0000"/>
                </a:solidFill>
              </a:rPr>
              <a:t>ground-truth box </a:t>
            </a:r>
            <a:r>
              <a:rPr lang="en-US" sz="1300" dirty="0"/>
              <a:t>associated with a positive anchor.</a:t>
            </a:r>
          </a:p>
          <a:p>
            <a:pPr defTabSz="1001650">
              <a:defRPr/>
            </a:pPr>
            <a:r>
              <a:rPr lang="en-US" baseline="0" dirty="0"/>
              <a:t>After that, we can compute the loss value. In this function: R is robust function (smooth L1)</a:t>
            </a:r>
          </a:p>
          <a:p>
            <a:pPr defTabSz="1001650">
              <a:defRPr/>
            </a:pPr>
            <a:endParaRPr lang="en-US" baseline="0" dirty="0"/>
          </a:p>
          <a:p>
            <a:pPr defTabSz="1001650">
              <a:defRPr/>
            </a:pPr>
            <a:endParaRPr lang="en-US" dirty="0"/>
          </a:p>
        </p:txBody>
      </p:sp>
      <p:sp>
        <p:nvSpPr>
          <p:cNvPr id="4" name="Slide Number Placeholder 3"/>
          <p:cNvSpPr>
            <a:spLocks noGrp="1"/>
          </p:cNvSpPr>
          <p:nvPr>
            <p:ph type="sldNum" sz="quarter" idx="10"/>
          </p:nvPr>
        </p:nvSpPr>
        <p:spPr>
          <a:xfrm>
            <a:off x="4023992" y="9721107"/>
            <a:ext cx="3078427" cy="513507"/>
          </a:xfrm>
          <a:prstGeom prst="rect">
            <a:avLst/>
          </a:prstGeom>
        </p:spPr>
        <p:txBody>
          <a:bodyPr/>
          <a:lstStyle/>
          <a:p>
            <a:fld id="{ED24F822-6B8F-46A1-914B-8408F852DC97}"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382152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is overview of Faster r-CNN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[H1]</a:t>
            </a:r>
            <a:r>
              <a:rPr lang="en-US" sz="1200" baseline="0" dirty="0"/>
              <a:t> This is the picture that demonstrates the unified network after merging RPN and Fast R-CNN. You can see, 2 modules use the same feature map extracted from 1 convolutional network.</a:t>
            </a:r>
          </a:p>
          <a:p>
            <a:r>
              <a:rPr lang="en-US" sz="1200" baseline="0" dirty="0"/>
              <a:t>[H2] </a:t>
            </a:r>
          </a:p>
          <a:p>
            <a:r>
              <a:rPr lang="en-US" sz="1200" dirty="0"/>
              <a:t>Intuitively, Faster</a:t>
            </a:r>
            <a:r>
              <a:rPr lang="en-US" sz="1200" baseline="0" dirty="0"/>
              <a:t> RCNN composed of main 2 modules after feature extraction process. The first module is Region proposal network that proposes regions, and the second module is the Fast R-CNN that uses the proposed regions to detect the objects.</a:t>
            </a:r>
          </a:p>
          <a:p>
            <a:r>
              <a:rPr lang="en-US" sz="1200" baseline="0" dirty="0"/>
              <a:t>The entire system is a single and unified network for object detection.</a:t>
            </a:r>
          </a:p>
          <a:p>
            <a:r>
              <a:rPr lang="en-US" sz="1200" baseline="0" dirty="0"/>
              <a:t>[H3]</a:t>
            </a:r>
          </a:p>
          <a:p>
            <a:r>
              <a:rPr lang="en-US" sz="1200" baseline="0" dirty="0"/>
              <a:t>The faster r-</a:t>
            </a:r>
            <a:r>
              <a:rPr lang="en-US" sz="1200" baseline="0" dirty="0" err="1"/>
              <a:t>cnn</a:t>
            </a:r>
            <a:r>
              <a:rPr lang="en-US" sz="1200" baseline="0" dirty="0"/>
              <a:t> can be demonstrated like this:</a:t>
            </a:r>
          </a:p>
          <a:p>
            <a:pPr marL="228600" indent="-228600">
              <a:buAutoNum type="arabicPeriod"/>
            </a:pPr>
            <a:r>
              <a:rPr lang="en-US" sz="1200" dirty="0"/>
              <a:t>Data</a:t>
            </a:r>
            <a:r>
              <a:rPr lang="en-US" sz="1200" baseline="0" dirty="0"/>
              <a:t> preparation. We rescale image so that the shorter side equals 600 pixels.</a:t>
            </a:r>
          </a:p>
          <a:p>
            <a:pPr marL="228600" indent="-228600">
              <a:buAutoNum type="arabicPeriod"/>
            </a:pPr>
            <a:r>
              <a:rPr lang="en-US" sz="1200" baseline="0" dirty="0"/>
              <a:t>Feature extraction.  Employ a pre-trained deep CNN, such as VGG, to extract feature map from image.</a:t>
            </a:r>
          </a:p>
          <a:p>
            <a:pPr marL="228600" indent="-228600">
              <a:buAutoNum type="arabicPeriod"/>
            </a:pPr>
            <a:r>
              <a:rPr lang="en-US" sz="1200" baseline="0" dirty="0"/>
              <a:t>Region proposal network. It is composed of 2 small </a:t>
            </a:r>
            <a:r>
              <a:rPr lang="en-US" sz="1200" baseline="0" dirty="0" err="1"/>
              <a:t>conv</a:t>
            </a:r>
            <a:r>
              <a:rPr lang="en-US" sz="1200" baseline="0" dirty="0"/>
              <a:t> network that detect the regions which might contain objects in the feature maps.</a:t>
            </a:r>
          </a:p>
          <a:p>
            <a:pPr marL="228600" indent="-228600">
              <a:buAutoNum type="arabicPeriod"/>
            </a:pPr>
            <a:r>
              <a:rPr lang="en-US" sz="1200" baseline="0" dirty="0"/>
              <a:t>Region of Interest pooling layer. We use this layer to crops and resizes the proposed regions into fixed size.</a:t>
            </a:r>
          </a:p>
          <a:p>
            <a:pPr marL="228600" indent="-228600">
              <a:buAutoNum type="arabicPeriod"/>
            </a:pPr>
            <a:r>
              <a:rPr lang="en-US" sz="1200" baseline="0" dirty="0"/>
              <a:t>And classifier layer. The new feature maps of each region are then used for classification and finer bounding box regression through three fully connected layers.</a:t>
            </a:r>
            <a:endParaRPr lang="en-US" sz="1200"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C217ED4B-821E-48C6-8ABD-5F02FB2BF7A9}" type="slidenum">
              <a:rPr lang="en-US" smtClean="0"/>
              <a:t>9</a:t>
            </a:fld>
            <a:endParaRPr lang="en-US"/>
          </a:p>
        </p:txBody>
      </p:sp>
    </p:spTree>
    <p:extLst>
      <p:ext uri="{BB962C8B-B14F-4D97-AF65-F5344CB8AC3E}">
        <p14:creationId xmlns:p14="http://schemas.microsoft.com/office/powerpoint/2010/main" val="374273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en-US" altLang="zh-TW" baseline="0" dirty="0"/>
              <a:t>2) The next part is feature extraction.</a:t>
            </a:r>
          </a:p>
          <a:p>
            <a:pPr marL="0" indent="0">
              <a:buFontTx/>
              <a:buNone/>
            </a:pPr>
            <a:r>
              <a:rPr lang="en-US" altLang="zh-TW" baseline="0" dirty="0"/>
              <a:t>The object is to extract feature maps from the input, which is the image dataset from prior step. The output is feature maps for each image.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The feature maps are extracted by using Deep convolutional network such as VGG16 or </a:t>
            </a:r>
            <a:r>
              <a:rPr lang="en-US" altLang="zh-TW" baseline="0" dirty="0" err="1"/>
              <a:t>ResNet</a:t>
            </a:r>
            <a:r>
              <a:rPr lang="en-US" altLang="zh-TW"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For instance, by using VGG16, We only use  the feature extraction part of the model until the last convolutional layer. You can see the network in programming on the right side.</a:t>
            </a:r>
            <a:endParaRPr lang="zh-TW" altLang="en-US" dirty="0"/>
          </a:p>
          <a:p>
            <a:r>
              <a:rPr lang="en-US" altLang="zh-TW" baseline="0" dirty="0"/>
              <a:t>we can get 512 smaller feature maps sized 60x40 from each input image sized 1000x600.</a:t>
            </a:r>
          </a:p>
        </p:txBody>
      </p:sp>
      <p:sp>
        <p:nvSpPr>
          <p:cNvPr id="4" name="投影片編號版面配置區 3"/>
          <p:cNvSpPr>
            <a:spLocks noGrp="1"/>
          </p:cNvSpPr>
          <p:nvPr>
            <p:ph type="sldNum" sz="quarter" idx="10"/>
          </p:nvPr>
        </p:nvSpPr>
        <p:spPr>
          <a:xfrm>
            <a:off x="3884613" y="8685213"/>
            <a:ext cx="2971800" cy="458787"/>
          </a:xfrm>
          <a:prstGeom prst="rect">
            <a:avLst/>
          </a:prstGeom>
        </p:spPr>
        <p:txBody>
          <a:bodyPr/>
          <a:lstStyle/>
          <a:p>
            <a:fld id="{ED24F822-6B8F-46A1-914B-8408F852DC97}" type="slidenum">
              <a:rPr lang="en-US" smtClean="0"/>
              <a:t>10</a:t>
            </a:fld>
            <a:endParaRPr lang="en-US"/>
          </a:p>
        </p:txBody>
      </p:sp>
    </p:spTree>
    <p:extLst>
      <p:ext uri="{BB962C8B-B14F-4D97-AF65-F5344CB8AC3E}">
        <p14:creationId xmlns:p14="http://schemas.microsoft.com/office/powerpoint/2010/main" val="3874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143000" y="1122362"/>
            <a:ext cx="6858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13" name="Google Shape;13;p19"/>
          <p:cNvSpPr txBox="1">
            <a:spLocks noGrp="1"/>
          </p:cNvSpPr>
          <p:nvPr>
            <p:ph type="subTitle" idx="1"/>
          </p:nvPr>
        </p:nvSpPr>
        <p:spPr>
          <a:xfrm>
            <a:off x="1143000" y="3602038"/>
            <a:ext cx="6858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15" name="Google Shape;15;p19"/>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16" name="Google Shape;16;p19"/>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rot="5400000">
            <a:off x="4623594" y="2285207"/>
            <a:ext cx="5811838" cy="1971674"/>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70" name="Google Shape;70;p28"/>
          <p:cNvSpPr txBox="1">
            <a:spLocks noGrp="1"/>
          </p:cNvSpPr>
          <p:nvPr>
            <p:ph type="body" idx="1"/>
          </p:nvPr>
        </p:nvSpPr>
        <p:spPr>
          <a:xfrm rot="5400000">
            <a:off x="623094" y="370683"/>
            <a:ext cx="5811838" cy="5800724"/>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1" name="Google Shape;71;p28"/>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72" name="Google Shape;72;p28"/>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73" name="Google Shape;73;p28"/>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64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476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6447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399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7177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2535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3624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8225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34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0" y="18256"/>
            <a:ext cx="9144000" cy="622679"/>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2800"/>
              <a:buFont typeface="Calibri"/>
              <a:buNone/>
              <a:defRPr sz="2800" b="0" i="0" u="none" strike="noStrike" cap="none">
                <a:solidFill>
                  <a:schemeClr val="dk1"/>
                </a:solidFill>
                <a:latin typeface="Arial"/>
                <a:ea typeface="Arial"/>
                <a:cs typeface="Arial"/>
                <a:sym typeface="Arial"/>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19" name="Google Shape;19;p20"/>
          <p:cNvSpPr txBox="1">
            <a:spLocks noGrp="1"/>
          </p:cNvSpPr>
          <p:nvPr>
            <p:ph type="body" idx="1"/>
          </p:nvPr>
        </p:nvSpPr>
        <p:spPr>
          <a:xfrm>
            <a:off x="36587" y="851403"/>
            <a:ext cx="9070825" cy="5641471"/>
          </a:xfrm>
          <a:prstGeom prst="rect">
            <a:avLst/>
          </a:prstGeom>
          <a:noFill/>
          <a:ln>
            <a:noFill/>
          </a:ln>
        </p:spPr>
        <p:txBody>
          <a:bodyPr spcFirstLastPara="1" wrap="square" lIns="91425" tIns="91425" rIns="91425" bIns="91425" anchor="t" anchorCtr="0">
            <a:noAutofit/>
          </a:bodyPr>
          <a:lstStyle>
            <a:lvl1pPr marL="457200" marR="0" lvl="0" indent="-355600" algn="l">
              <a:lnSpc>
                <a:spcPct val="90000"/>
              </a:lnSpc>
              <a:spcBef>
                <a:spcPts val="75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a:lnSpc>
                <a:spcPct val="90000"/>
              </a:lnSpc>
              <a:spcBef>
                <a:spcPts val="375"/>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 name="Google Shape;20;p20"/>
          <p:cNvSpPr txBox="1">
            <a:spLocks noGrp="1"/>
          </p:cNvSpPr>
          <p:nvPr>
            <p:ph type="sldNum" idx="12"/>
          </p:nvPr>
        </p:nvSpPr>
        <p:spPr>
          <a:xfrm>
            <a:off x="7050013" y="6492875"/>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50"/>
              <a:buFont typeface="Calibri"/>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508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FF716B4-BDF8-4B38-BDA0-5D84882A55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441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623888" y="1709739"/>
            <a:ext cx="7886699" cy="2852737"/>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23" name="Google Shape;23;p21"/>
          <p:cNvSpPr txBox="1">
            <a:spLocks noGrp="1"/>
          </p:cNvSpPr>
          <p:nvPr>
            <p:ph type="body" idx="1"/>
          </p:nvPr>
        </p:nvSpPr>
        <p:spPr>
          <a:xfrm>
            <a:off x="623888" y="4589463"/>
            <a:ext cx="7886699" cy="1500187"/>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75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75"/>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75"/>
              </a:spcBef>
              <a:spcAft>
                <a:spcPts val="0"/>
              </a:spcAft>
              <a:buClr>
                <a:srgbClr val="888888"/>
              </a:buClr>
              <a:buSzPts val="1350"/>
              <a:buFont typeface="Arial"/>
              <a:buNone/>
              <a:defRPr sz="135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24" name="Google Shape;24;p21"/>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25" name="Google Shape;25;p21"/>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26" name="Google Shape;26;p21"/>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628651" y="365125"/>
            <a:ext cx="7886699" cy="1325562"/>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29" name="Google Shape;29;p22"/>
          <p:cNvSpPr txBox="1">
            <a:spLocks noGrp="1"/>
          </p:cNvSpPr>
          <p:nvPr>
            <p:ph type="body" idx="1"/>
          </p:nvPr>
        </p:nvSpPr>
        <p:spPr>
          <a:xfrm>
            <a:off x="628650" y="1825625"/>
            <a:ext cx="3886200" cy="4351338"/>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0" name="Google Shape;30;p22"/>
          <p:cNvSpPr txBox="1">
            <a:spLocks noGrp="1"/>
          </p:cNvSpPr>
          <p:nvPr>
            <p:ph type="body" idx="2"/>
          </p:nvPr>
        </p:nvSpPr>
        <p:spPr>
          <a:xfrm>
            <a:off x="4629150" y="1825625"/>
            <a:ext cx="3886200" cy="4351338"/>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1" name="Google Shape;31;p22"/>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32" name="Google Shape;32;p22"/>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33" name="Google Shape;33;p22"/>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629841" y="365125"/>
            <a:ext cx="7886699" cy="1325562"/>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36" name="Google Shape;36;p23"/>
          <p:cNvSpPr txBox="1">
            <a:spLocks noGrp="1"/>
          </p:cNvSpPr>
          <p:nvPr>
            <p:ph type="body" idx="1"/>
          </p:nvPr>
        </p:nvSpPr>
        <p:spPr>
          <a:xfrm>
            <a:off x="629841" y="1681163"/>
            <a:ext cx="3868340"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37" name="Google Shape;37;p23"/>
          <p:cNvSpPr txBox="1">
            <a:spLocks noGrp="1"/>
          </p:cNvSpPr>
          <p:nvPr>
            <p:ph type="body" idx="2"/>
          </p:nvPr>
        </p:nvSpPr>
        <p:spPr>
          <a:xfrm>
            <a:off x="629841" y="2505075"/>
            <a:ext cx="3868340" cy="3684588"/>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 name="Google Shape;38;p23"/>
          <p:cNvSpPr txBox="1">
            <a:spLocks noGrp="1"/>
          </p:cNvSpPr>
          <p:nvPr>
            <p:ph type="body" idx="3"/>
          </p:nvPr>
        </p:nvSpPr>
        <p:spPr>
          <a:xfrm>
            <a:off x="4629151" y="1681163"/>
            <a:ext cx="3887390"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75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35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39" name="Google Shape;39;p23"/>
          <p:cNvSpPr txBox="1">
            <a:spLocks noGrp="1"/>
          </p:cNvSpPr>
          <p:nvPr>
            <p:ph type="body" idx="4"/>
          </p:nvPr>
        </p:nvSpPr>
        <p:spPr>
          <a:xfrm>
            <a:off x="4629151" y="2505075"/>
            <a:ext cx="3887390" cy="3684588"/>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0" name="Google Shape;40;p23"/>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41" name="Google Shape;41;p23"/>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42" name="Google Shape;42;p23"/>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628651" y="365125"/>
            <a:ext cx="7886699" cy="1325562"/>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45" name="Google Shape;45;p24"/>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46" name="Google Shape;46;p24"/>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47" name="Google Shape;47;p24"/>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629841" y="457201"/>
            <a:ext cx="2949178" cy="1600199"/>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50" name="Google Shape;50;p25"/>
          <p:cNvSpPr txBox="1">
            <a:spLocks noGrp="1"/>
          </p:cNvSpPr>
          <p:nvPr>
            <p:ph type="body" idx="1"/>
          </p:nvPr>
        </p:nvSpPr>
        <p:spPr>
          <a:xfrm>
            <a:off x="3887391" y="987425"/>
            <a:ext cx="4629149" cy="4873624"/>
          </a:xfrm>
          <a:prstGeom prst="rect">
            <a:avLst/>
          </a:prstGeom>
          <a:noFill/>
          <a:ln>
            <a:noFill/>
          </a:ln>
        </p:spPr>
        <p:txBody>
          <a:bodyPr spcFirstLastPara="1" wrap="square" lIns="91425" tIns="91425" rIns="91425" bIns="91425" anchor="t" anchorCtr="0">
            <a:noAutofit/>
          </a:bodyPr>
          <a:lstStyle>
            <a:lvl1pPr marL="457200" marR="0" lvl="0" indent="-381000" algn="l">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51" name="Google Shape;51;p25"/>
          <p:cNvSpPr txBox="1">
            <a:spLocks noGrp="1"/>
          </p:cNvSpPr>
          <p:nvPr>
            <p:ph type="body" idx="2"/>
          </p:nvPr>
        </p:nvSpPr>
        <p:spPr>
          <a:xfrm>
            <a:off x="629841" y="2057400"/>
            <a:ext cx="2949178"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52" name="Google Shape;52;p25"/>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53" name="Google Shape;53;p25"/>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54" name="Google Shape;54;p25"/>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55"/>
        <p:cNvGrpSpPr/>
        <p:nvPr/>
      </p:nvGrpSpPr>
      <p:grpSpPr>
        <a:xfrm>
          <a:off x="0" y="0"/>
          <a:ext cx="0" cy="0"/>
          <a:chOff x="0" y="0"/>
          <a:chExt cx="0" cy="0"/>
        </a:xfrm>
      </p:grpSpPr>
      <p:sp>
        <p:nvSpPr>
          <p:cNvPr id="56" name="Google Shape;56;p26"/>
          <p:cNvSpPr txBox="1">
            <a:spLocks noGrp="1"/>
          </p:cNvSpPr>
          <p:nvPr>
            <p:ph type="title"/>
          </p:nvPr>
        </p:nvSpPr>
        <p:spPr>
          <a:xfrm>
            <a:off x="629841" y="457201"/>
            <a:ext cx="2949178" cy="1600199"/>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57" name="Google Shape;57;p26"/>
          <p:cNvSpPr>
            <a:spLocks noGrp="1"/>
          </p:cNvSpPr>
          <p:nvPr>
            <p:ph type="pic" idx="2"/>
          </p:nvPr>
        </p:nvSpPr>
        <p:spPr>
          <a:xfrm>
            <a:off x="3887391" y="987425"/>
            <a:ext cx="4629149" cy="4873624"/>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58" name="Google Shape;58;p26"/>
          <p:cNvSpPr txBox="1">
            <a:spLocks noGrp="1"/>
          </p:cNvSpPr>
          <p:nvPr>
            <p:ph type="body" idx="1"/>
          </p:nvPr>
        </p:nvSpPr>
        <p:spPr>
          <a:xfrm>
            <a:off x="629841" y="2057400"/>
            <a:ext cx="2949178"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75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05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7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59" name="Google Shape;59;p26"/>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60" name="Google Shape;60;p26"/>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61" name="Google Shape;61;p26"/>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628651" y="365125"/>
            <a:ext cx="7886699" cy="1325562"/>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350"/>
              <a:buNone/>
              <a:defRPr sz="1350"/>
            </a:lvl2pPr>
            <a:lvl3pPr lvl="2" algn="l">
              <a:lnSpc>
                <a:spcPct val="100000"/>
              </a:lnSpc>
              <a:spcBef>
                <a:spcPts val="0"/>
              </a:spcBef>
              <a:spcAft>
                <a:spcPts val="0"/>
              </a:spcAft>
              <a:buSzPts val="1350"/>
              <a:buNone/>
              <a:defRPr sz="1350"/>
            </a:lvl3pPr>
            <a:lvl4pPr lvl="3" algn="l">
              <a:lnSpc>
                <a:spcPct val="100000"/>
              </a:lnSpc>
              <a:spcBef>
                <a:spcPts val="0"/>
              </a:spcBef>
              <a:spcAft>
                <a:spcPts val="0"/>
              </a:spcAft>
              <a:buSzPts val="1350"/>
              <a:buNone/>
              <a:defRPr sz="1350"/>
            </a:lvl4pPr>
            <a:lvl5pPr lvl="4" algn="l">
              <a:lnSpc>
                <a:spcPct val="100000"/>
              </a:lnSpc>
              <a:spcBef>
                <a:spcPts val="0"/>
              </a:spcBef>
              <a:spcAft>
                <a:spcPts val="0"/>
              </a:spcAft>
              <a:buSzPts val="1350"/>
              <a:buNone/>
              <a:defRPr sz="1350"/>
            </a:lvl5pPr>
            <a:lvl6pPr lvl="5" algn="l">
              <a:lnSpc>
                <a:spcPct val="100000"/>
              </a:lnSpc>
              <a:spcBef>
                <a:spcPts val="0"/>
              </a:spcBef>
              <a:spcAft>
                <a:spcPts val="0"/>
              </a:spcAft>
              <a:buSzPts val="1350"/>
              <a:buNone/>
              <a:defRPr sz="1350"/>
            </a:lvl6pPr>
            <a:lvl7pPr lvl="6" algn="l">
              <a:lnSpc>
                <a:spcPct val="100000"/>
              </a:lnSpc>
              <a:spcBef>
                <a:spcPts val="0"/>
              </a:spcBef>
              <a:spcAft>
                <a:spcPts val="0"/>
              </a:spcAft>
              <a:buSzPts val="1350"/>
              <a:buNone/>
              <a:defRPr sz="1350"/>
            </a:lvl7pPr>
            <a:lvl8pPr lvl="7" algn="l">
              <a:lnSpc>
                <a:spcPct val="100000"/>
              </a:lnSpc>
              <a:spcBef>
                <a:spcPts val="0"/>
              </a:spcBef>
              <a:spcAft>
                <a:spcPts val="0"/>
              </a:spcAft>
              <a:buSzPts val="1350"/>
              <a:buNone/>
              <a:defRPr sz="1350"/>
            </a:lvl8pPr>
            <a:lvl9pPr lvl="8" algn="l">
              <a:lnSpc>
                <a:spcPct val="100000"/>
              </a:lnSpc>
              <a:spcBef>
                <a:spcPts val="0"/>
              </a:spcBef>
              <a:spcAft>
                <a:spcPts val="0"/>
              </a:spcAft>
              <a:buSzPts val="1350"/>
              <a:buNone/>
              <a:defRPr sz="1350"/>
            </a:lvl9pPr>
          </a:lstStyle>
          <a:p>
            <a:endParaRPr/>
          </a:p>
        </p:txBody>
      </p:sp>
      <p:sp>
        <p:nvSpPr>
          <p:cNvPr id="64" name="Google Shape;64;p27"/>
          <p:cNvSpPr txBox="1">
            <a:spLocks noGrp="1"/>
          </p:cNvSpPr>
          <p:nvPr>
            <p:ph type="body" idx="1"/>
          </p:nvPr>
        </p:nvSpPr>
        <p:spPr>
          <a:xfrm rot="5400000">
            <a:off x="2396331" y="57945"/>
            <a:ext cx="4351338" cy="7886699"/>
          </a:xfrm>
          <a:prstGeom prst="rect">
            <a:avLst/>
          </a:prstGeom>
          <a:noFill/>
          <a:ln>
            <a:noFill/>
          </a:ln>
        </p:spPr>
        <p:txBody>
          <a:bodyPr spcFirstLastPara="1" wrap="square" lIns="91425" tIns="91425" rIns="91425" bIns="91425" anchor="t" anchorCtr="0">
            <a:noAutofit/>
          </a:bodyPr>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5" name="Google Shape;65;p27"/>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66" name="Google Shape;66;p27"/>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67" name="Google Shape;67;p27"/>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0" y="18256"/>
            <a:ext cx="9144000"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28651" y="1825625"/>
            <a:ext cx="78866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628651" y="6356351"/>
            <a:ext cx="20573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3028950" y="6356351"/>
            <a:ext cx="30861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35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6457951" y="6356351"/>
            <a:ext cx="20573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225"/>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buClrTx/>
              <a:buFontTx/>
              <a:buNone/>
            </a:pPr>
            <a:endParaRPr lang="en-US" kern="120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buClrTx/>
              <a:buFontTx/>
              <a:buNone/>
            </a:pPr>
            <a:endParaRPr lang="en-US" kern="120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ClrTx/>
              <a:buFontTx/>
              <a:buNone/>
            </a:pPr>
            <a:fld id="{BFF716B4-BDF8-4B38-BDA0-5D84882A5589}" type="slidenum">
              <a:rPr lang="en-US" kern="1200" smtClean="0">
                <a:solidFill>
                  <a:prstClr val="black">
                    <a:tint val="75000"/>
                  </a:prstClr>
                </a:solidFill>
                <a:latin typeface="Calibri"/>
                <a:ea typeface="+mn-ea"/>
                <a:cs typeface="+mn-cs"/>
              </a:rPr>
              <a:pPr>
                <a:buClrTx/>
                <a:buFontTx/>
                <a:buNone/>
              </a:pPr>
              <a:t>‹#›</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70132558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1007673219@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7.xml"/><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1084217" y="1712609"/>
            <a:ext cx="6858000" cy="762800"/>
          </a:xfrm>
          <a:prstGeom prst="rect">
            <a:avLst/>
          </a:prstGeom>
          <a:noFill/>
          <a:ln>
            <a:noFill/>
          </a:ln>
        </p:spPr>
        <p:txBody>
          <a:bodyPr spcFirstLastPara="1" wrap="square" lIns="68550" tIns="34275" rIns="68550" bIns="34275" anchor="b" anchorCtr="0">
            <a:noAutofit/>
          </a:bodyPr>
          <a:lstStyle/>
          <a:p>
            <a:pPr marL="0" lvl="0" indent="0" algn="ctr" rtl="0">
              <a:lnSpc>
                <a:spcPct val="90000"/>
              </a:lnSpc>
              <a:spcBef>
                <a:spcPts val="0"/>
              </a:spcBef>
              <a:spcAft>
                <a:spcPts val="0"/>
              </a:spcAft>
              <a:buSzPts val="900"/>
              <a:buNone/>
            </a:pPr>
            <a:r>
              <a:rPr lang="en-US" sz="3600" b="1" dirty="0" err="1">
                <a:latin typeface="Arial"/>
                <a:ea typeface="Arial"/>
                <a:cs typeface="Arial"/>
                <a:sym typeface="Arial"/>
              </a:rPr>
              <a:t>電腦視覺與深度學習</a:t>
            </a:r>
            <a:br>
              <a:rPr lang="en-US" sz="3600" b="1" dirty="0">
                <a:latin typeface="Arial"/>
                <a:ea typeface="Arial"/>
                <a:cs typeface="Arial"/>
                <a:sym typeface="Arial"/>
              </a:rPr>
            </a:br>
            <a:r>
              <a:rPr lang="en-US" sz="2800" b="1" dirty="0">
                <a:latin typeface="Arial"/>
                <a:ea typeface="Arial"/>
                <a:cs typeface="Arial"/>
                <a:sym typeface="Arial"/>
              </a:rPr>
              <a:t>(Computer Vision and Deep Learning)</a:t>
            </a:r>
            <a:br>
              <a:rPr lang="en-US" sz="3600" b="1" dirty="0">
                <a:latin typeface="Arial"/>
                <a:ea typeface="Arial"/>
                <a:cs typeface="Arial"/>
                <a:sym typeface="Arial"/>
              </a:rPr>
            </a:br>
            <a:r>
              <a:rPr lang="en-US" sz="2800" b="1" dirty="0">
                <a:latin typeface="Arial"/>
                <a:ea typeface="Arial"/>
                <a:cs typeface="Arial"/>
                <a:sym typeface="Arial"/>
              </a:rPr>
              <a:t>Final Project</a:t>
            </a:r>
            <a:endParaRPr sz="2800" b="1" dirty="0">
              <a:latin typeface="Arial"/>
              <a:ea typeface="Arial"/>
              <a:cs typeface="Arial"/>
              <a:sym typeface="Arial"/>
            </a:endParaRPr>
          </a:p>
        </p:txBody>
      </p:sp>
      <p:sp>
        <p:nvSpPr>
          <p:cNvPr id="4" name="Google Shape;83;p1">
            <a:extLst>
              <a:ext uri="{FF2B5EF4-FFF2-40B4-BE49-F238E27FC236}">
                <a16:creationId xmlns:a16="http://schemas.microsoft.com/office/drawing/2014/main" id="{52E498BD-3862-488D-B483-A456F64F2034}"/>
              </a:ext>
            </a:extLst>
          </p:cNvPr>
          <p:cNvSpPr txBox="1">
            <a:spLocks noGrp="1"/>
          </p:cNvSpPr>
          <p:nvPr>
            <p:ph type="subTitle" idx="1"/>
          </p:nvPr>
        </p:nvSpPr>
        <p:spPr>
          <a:xfrm>
            <a:off x="1143000" y="3716767"/>
            <a:ext cx="6858000" cy="2084467"/>
          </a:xfrm>
          <a:prstGeom prst="rect">
            <a:avLst/>
          </a:prstGeom>
          <a:noFill/>
          <a:ln>
            <a:noFill/>
          </a:ln>
        </p:spPr>
        <p:txBody>
          <a:bodyPr spcFirstLastPara="1" wrap="square" lIns="68550" tIns="34275" rIns="68550" bIns="34275" anchor="t" anchorCtr="0">
            <a:noAutofit/>
          </a:bodyPr>
          <a:lstStyle/>
          <a:p>
            <a:pPr marL="0" lvl="0" indent="0" algn="ctr" rtl="0">
              <a:lnSpc>
                <a:spcPct val="90000"/>
              </a:lnSpc>
              <a:spcBef>
                <a:spcPts val="0"/>
              </a:spcBef>
              <a:spcAft>
                <a:spcPts val="0"/>
              </a:spcAft>
              <a:buSzPts val="450"/>
              <a:buNone/>
            </a:pPr>
            <a:r>
              <a:rPr lang="en-US" dirty="0">
                <a:latin typeface="Arial"/>
                <a:ea typeface="Arial"/>
                <a:cs typeface="Arial"/>
                <a:sym typeface="Arial"/>
              </a:rPr>
              <a:t>TA:</a:t>
            </a:r>
            <a:endParaRPr dirty="0"/>
          </a:p>
          <a:p>
            <a:pPr marL="0" lvl="0" indent="0" algn="ctr" rtl="0">
              <a:lnSpc>
                <a:spcPct val="90000"/>
              </a:lnSpc>
              <a:spcBef>
                <a:spcPts val="750"/>
              </a:spcBef>
              <a:spcAft>
                <a:spcPts val="0"/>
              </a:spcAft>
              <a:buSzPts val="450"/>
              <a:buNone/>
            </a:pPr>
            <a:r>
              <a:rPr lang="en-US" dirty="0">
                <a:latin typeface="Arial"/>
                <a:ea typeface="Arial"/>
                <a:cs typeface="Arial"/>
                <a:sym typeface="Arial"/>
              </a:rPr>
              <a:t>Kevin: </a:t>
            </a:r>
            <a:r>
              <a:rPr lang="en-US" u="sng" dirty="0">
                <a:solidFill>
                  <a:schemeClr val="hlink"/>
                </a:solidFill>
                <a:latin typeface="Arial"/>
                <a:ea typeface="Arial"/>
                <a:cs typeface="Arial"/>
                <a:sym typeface="Arial"/>
                <a:hlinkClick r:id="rId3"/>
              </a:rPr>
              <a:t>i1007673219@gmail.com</a:t>
            </a:r>
            <a:endParaRPr dirty="0">
              <a:latin typeface="Arial"/>
              <a:ea typeface="Arial"/>
              <a:cs typeface="Arial"/>
              <a:sym typeface="Arial"/>
            </a:endParaRPr>
          </a:p>
          <a:p>
            <a:pPr marL="0" lvl="0" indent="1815704" algn="l" rtl="0">
              <a:lnSpc>
                <a:spcPct val="90000"/>
              </a:lnSpc>
              <a:spcBef>
                <a:spcPts val="750"/>
              </a:spcBef>
              <a:spcAft>
                <a:spcPts val="0"/>
              </a:spcAft>
              <a:buSzPts val="450"/>
              <a:buNone/>
            </a:pPr>
            <a:endParaRPr dirty="0">
              <a:latin typeface="Arial"/>
              <a:ea typeface="Arial"/>
              <a:cs typeface="Arial"/>
              <a:sym typeface="Arial"/>
            </a:endParaRPr>
          </a:p>
          <a:p>
            <a:pPr marL="0" lvl="0" indent="1815704" algn="l" rtl="0">
              <a:lnSpc>
                <a:spcPct val="90000"/>
              </a:lnSpc>
              <a:spcBef>
                <a:spcPts val="750"/>
              </a:spcBef>
              <a:spcAft>
                <a:spcPts val="0"/>
              </a:spcAft>
              <a:buSzPts val="450"/>
              <a:buNone/>
            </a:pPr>
            <a:r>
              <a:rPr lang="en-US" dirty="0">
                <a:latin typeface="Arial"/>
                <a:ea typeface="Arial"/>
                <a:cs typeface="Arial"/>
                <a:sym typeface="Arial"/>
              </a:rPr>
              <a:t>Office Hour: 19:00~21:00, Mon.</a:t>
            </a:r>
            <a:endParaRPr dirty="0"/>
          </a:p>
          <a:p>
            <a:pPr marL="0" lvl="0" indent="1815704" algn="l" rtl="0">
              <a:lnSpc>
                <a:spcPct val="90000"/>
              </a:lnSpc>
              <a:spcBef>
                <a:spcPts val="750"/>
              </a:spcBef>
              <a:spcAft>
                <a:spcPts val="0"/>
              </a:spcAft>
              <a:buSzPts val="450"/>
              <a:buNone/>
            </a:pPr>
            <a:r>
              <a:rPr lang="en-US" dirty="0">
                <a:latin typeface="Arial"/>
                <a:ea typeface="Arial"/>
                <a:cs typeface="Arial"/>
                <a:sym typeface="Arial"/>
              </a:rPr>
              <a:t>		      09:00~11:00, Wed.</a:t>
            </a:r>
            <a:endParaRPr dirty="0"/>
          </a:p>
          <a:p>
            <a:pPr marL="0" lvl="0" indent="1815704" algn="l" rtl="0">
              <a:lnSpc>
                <a:spcPct val="90000"/>
              </a:lnSpc>
              <a:spcBef>
                <a:spcPts val="750"/>
              </a:spcBef>
              <a:spcAft>
                <a:spcPts val="0"/>
              </a:spcAft>
              <a:buSzPts val="450"/>
              <a:buNone/>
            </a:pPr>
            <a:r>
              <a:rPr lang="en-US" dirty="0">
                <a:latin typeface="Arial"/>
                <a:ea typeface="Arial"/>
                <a:cs typeface="Arial"/>
                <a:sym typeface="Arial"/>
              </a:rPr>
              <a:t>	 At CSIE 9F Robotics Lab.</a:t>
            </a:r>
            <a:endParaRPr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8"/>
          <p:cNvSpPr txBox="1"/>
          <p:nvPr/>
        </p:nvSpPr>
        <p:spPr>
          <a:xfrm>
            <a:off x="5139222" y="6386508"/>
            <a:ext cx="1411446" cy="400110"/>
          </a:xfrm>
          <a:prstGeom prst="rect">
            <a:avLst/>
          </a:prstGeom>
          <a:noFill/>
        </p:spPr>
        <p:txBody>
          <a:bodyPr wrap="square" rtlCol="0">
            <a:spAutoFit/>
          </a:bodyPr>
          <a:lstStyle/>
          <a:p>
            <a:r>
              <a:rPr lang="en-US" altLang="zh-TW" sz="1000" dirty="0" err="1">
                <a:solidFill>
                  <a:srgbClr val="FF0000"/>
                </a:solidFill>
              </a:rPr>
              <a:t>N</a:t>
            </a:r>
            <a:r>
              <a:rPr lang="en-US" altLang="zh-TW" sz="1000" baseline="-25000" dirty="0" err="1">
                <a:solidFill>
                  <a:srgbClr val="FF0000"/>
                </a:solidFill>
              </a:rPr>
              <a:t>t</a:t>
            </a:r>
            <a:r>
              <a:rPr lang="en-US" altLang="zh-TW" sz="1000" dirty="0">
                <a:solidFill>
                  <a:srgbClr val="FF0000"/>
                </a:solidFill>
              </a:rPr>
              <a:t> x (60x40 grids)x512c feature maps</a:t>
            </a:r>
            <a:endParaRPr lang="zh-TW" altLang="en-US" sz="1000" dirty="0">
              <a:solidFill>
                <a:srgbClr val="FF0000"/>
              </a:solidFill>
            </a:endParaRPr>
          </a:p>
        </p:txBody>
      </p:sp>
      <p:sp>
        <p:nvSpPr>
          <p:cNvPr id="60" name="標題 1"/>
          <p:cNvSpPr>
            <a:spLocks noGrp="1"/>
          </p:cNvSpPr>
          <p:nvPr>
            <p:ph type="title"/>
          </p:nvPr>
        </p:nvSpPr>
        <p:spPr>
          <a:xfrm>
            <a:off x="0" y="2858"/>
            <a:ext cx="7886700" cy="439207"/>
          </a:xfrm>
        </p:spPr>
        <p:txBody>
          <a:bodyPr>
            <a:noAutofit/>
          </a:bodyPr>
          <a:lstStyle/>
          <a:p>
            <a:r>
              <a:rPr lang="en-US" altLang="zh-TW" sz="2500" b="1" dirty="0"/>
              <a:t>Or 3. Deep Learning Architecture</a:t>
            </a:r>
            <a:endParaRPr lang="zh-TW" altLang="en-US" sz="2500" b="1" dirty="0">
              <a:solidFill>
                <a:srgbClr val="FF0000"/>
              </a:solidFill>
            </a:endParaRPr>
          </a:p>
        </p:txBody>
      </p:sp>
      <p:sp>
        <p:nvSpPr>
          <p:cNvPr id="59" name="文字方塊 18"/>
          <p:cNvSpPr txBox="1"/>
          <p:nvPr/>
        </p:nvSpPr>
        <p:spPr>
          <a:xfrm>
            <a:off x="5979255" y="-2076"/>
            <a:ext cx="862050" cy="461665"/>
          </a:xfrm>
          <a:prstGeom prst="rect">
            <a:avLst/>
          </a:prstGeom>
          <a:noFill/>
        </p:spPr>
        <p:txBody>
          <a:bodyPr wrap="square" rtlCol="0">
            <a:spAutoFit/>
          </a:bodyPr>
          <a:lstStyle/>
          <a:p>
            <a:r>
              <a:rPr lang="en-US" altLang="zh-TW" sz="1200" dirty="0">
                <a:solidFill>
                  <a:srgbClr val="FF0000"/>
                </a:solidFill>
              </a:rPr>
              <a:t>Images </a:t>
            </a:r>
          </a:p>
          <a:p>
            <a:r>
              <a:rPr lang="en-US" altLang="zh-TW" sz="1200" dirty="0" err="1">
                <a:solidFill>
                  <a:srgbClr val="FF0000"/>
                </a:solidFill>
              </a:rPr>
              <a:t>N</a:t>
            </a:r>
            <a:r>
              <a:rPr lang="en-US" altLang="zh-TW" sz="1200" baseline="-25000" dirty="0" err="1">
                <a:solidFill>
                  <a:srgbClr val="FF0000"/>
                </a:solidFill>
              </a:rPr>
              <a:t>t</a:t>
            </a:r>
            <a:r>
              <a:rPr lang="en-US" altLang="zh-TW" sz="1200" dirty="0">
                <a:solidFill>
                  <a:srgbClr val="FF0000"/>
                </a:solidFill>
              </a:rPr>
              <a:t>, </a:t>
            </a:r>
            <a:r>
              <a:rPr lang="en-US" altLang="zh-TW" sz="1200" dirty="0" err="1">
                <a:solidFill>
                  <a:srgbClr val="FF0000"/>
                </a:solidFill>
              </a:rPr>
              <a:t>N</a:t>
            </a:r>
            <a:r>
              <a:rPr lang="en-US" altLang="zh-TW" sz="1200" baseline="-25000" dirty="0" err="1">
                <a:solidFill>
                  <a:srgbClr val="FF0000"/>
                </a:solidFill>
              </a:rPr>
              <a:t>v</a:t>
            </a:r>
            <a:endParaRPr lang="zh-TW" altLang="en-US" sz="1200" baseline="-25000" dirty="0">
              <a:solidFill>
                <a:srgbClr val="FF0000"/>
              </a:solidFill>
            </a:endParaRPr>
          </a:p>
        </p:txBody>
      </p:sp>
      <p:cxnSp>
        <p:nvCxnSpPr>
          <p:cNvPr id="61" name="Straight Arrow Connector 60"/>
          <p:cNvCxnSpPr/>
          <p:nvPr/>
        </p:nvCxnSpPr>
        <p:spPr>
          <a:xfrm>
            <a:off x="6011187" y="-1906"/>
            <a:ext cx="0" cy="44397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字方塊 18"/>
          <p:cNvSpPr txBox="1"/>
          <p:nvPr/>
        </p:nvSpPr>
        <p:spPr>
          <a:xfrm>
            <a:off x="6574777" y="6376968"/>
            <a:ext cx="1399443" cy="400110"/>
          </a:xfrm>
          <a:prstGeom prst="rect">
            <a:avLst/>
          </a:prstGeom>
          <a:noFill/>
        </p:spPr>
        <p:txBody>
          <a:bodyPr wrap="square" rtlCol="0">
            <a:spAutoFit/>
          </a:bodyPr>
          <a:lstStyle/>
          <a:p>
            <a:r>
              <a:rPr lang="en-US" altLang="zh-TW" sz="1000" dirty="0" err="1">
                <a:solidFill>
                  <a:srgbClr val="FF0000"/>
                </a:solidFill>
              </a:rPr>
              <a:t>N</a:t>
            </a:r>
            <a:r>
              <a:rPr lang="en-US" altLang="zh-TW" sz="1000" baseline="-25000" dirty="0" err="1">
                <a:solidFill>
                  <a:srgbClr val="FF0000"/>
                </a:solidFill>
              </a:rPr>
              <a:t>v</a:t>
            </a:r>
            <a:r>
              <a:rPr lang="en-US" altLang="zh-TW" sz="1000" dirty="0">
                <a:solidFill>
                  <a:srgbClr val="FF0000"/>
                </a:solidFill>
              </a:rPr>
              <a:t> x (60x40 grids)x512c </a:t>
            </a:r>
          </a:p>
          <a:p>
            <a:r>
              <a:rPr lang="en-US" altLang="zh-TW" sz="1000" dirty="0">
                <a:solidFill>
                  <a:srgbClr val="FF0000"/>
                </a:solidFill>
              </a:rPr>
              <a:t>feature maps</a:t>
            </a:r>
            <a:endParaRPr lang="zh-TW" altLang="en-US" sz="1000" dirty="0">
              <a:solidFill>
                <a:srgbClr val="FF0000"/>
              </a:solidFill>
            </a:endParaRPr>
          </a:p>
        </p:txBody>
      </p:sp>
      <p:sp>
        <p:nvSpPr>
          <p:cNvPr id="34" name="文字方塊 7"/>
          <p:cNvSpPr txBox="1"/>
          <p:nvPr/>
        </p:nvSpPr>
        <p:spPr>
          <a:xfrm>
            <a:off x="1520537" y="6107320"/>
            <a:ext cx="4386632" cy="276999"/>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1" dirty="0"/>
              <a:t>Fig. VGG16 for feature extraction. (until the last convolutional layer)</a:t>
            </a:r>
          </a:p>
        </p:txBody>
      </p:sp>
      <p:sp>
        <p:nvSpPr>
          <p:cNvPr id="44" name="Rectangle 43"/>
          <p:cNvSpPr/>
          <p:nvPr/>
        </p:nvSpPr>
        <p:spPr>
          <a:xfrm>
            <a:off x="68580" y="442066"/>
            <a:ext cx="8991600" cy="59780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u="sng" dirty="0">
                <a:solidFill>
                  <a:srgbClr val="00B0F0"/>
                </a:solidFill>
              </a:rPr>
              <a:t>1.1-2) Feature Extraction Using Deep Convolutional Neural Network:</a:t>
            </a:r>
            <a:r>
              <a:rPr lang="en-US" sz="1400" b="1" dirty="0">
                <a:solidFill>
                  <a:srgbClr val="00B0F0"/>
                </a:solidFill>
              </a:rPr>
              <a:t> </a:t>
            </a:r>
            <a:r>
              <a:rPr lang="en-US" sz="1400" dirty="0">
                <a:solidFill>
                  <a:schemeClr val="tx1"/>
                </a:solidFill>
              </a:rPr>
              <a:t>(ex: VGG16, ZF, </a:t>
            </a:r>
            <a:r>
              <a:rPr lang="en-US" sz="1400" dirty="0" err="1">
                <a:solidFill>
                  <a:schemeClr val="tx1"/>
                </a:solidFill>
              </a:rPr>
              <a:t>ResNet</a:t>
            </a:r>
            <a:r>
              <a:rPr lang="en-US" sz="1400" dirty="0">
                <a:solidFill>
                  <a:schemeClr val="tx1"/>
                </a:solidFill>
              </a:rPr>
              <a:t>)</a:t>
            </a:r>
          </a:p>
          <a:p>
            <a:pPr marL="395288" indent="-169863">
              <a:buSzPct val="150000"/>
              <a:buFont typeface="Arial" panose="020B0604020202020204" pitchFamily="34" charset="0"/>
              <a:buChar char="•"/>
            </a:pPr>
            <a:r>
              <a:rPr lang="en-US" sz="1400" b="1" dirty="0">
                <a:solidFill>
                  <a:schemeClr val="tx1"/>
                </a:solidFill>
              </a:rPr>
              <a:t>Object: </a:t>
            </a:r>
            <a:r>
              <a:rPr lang="en-US" sz="1400" dirty="0">
                <a:solidFill>
                  <a:schemeClr val="tx1"/>
                </a:solidFill>
              </a:rPr>
              <a:t>Extract feature maps from input images.</a:t>
            </a:r>
          </a:p>
        </p:txBody>
      </p:sp>
      <p:sp>
        <p:nvSpPr>
          <p:cNvPr id="42" name="Rectangle 41"/>
          <p:cNvSpPr/>
          <p:nvPr/>
        </p:nvSpPr>
        <p:spPr>
          <a:xfrm>
            <a:off x="5791366" y="6081597"/>
            <a:ext cx="3067049" cy="338554"/>
          </a:xfrm>
          <a:prstGeom prst="rect">
            <a:avLst/>
          </a:prstGeom>
        </p:spPr>
        <p:txBody>
          <a:bodyPr wrap="square">
            <a:spAutoFit/>
          </a:bodyPr>
          <a:lstStyle/>
          <a:p>
            <a:r>
              <a:rPr lang="en-US" sz="800" i="1" dirty="0"/>
              <a:t>Very Deep Convolutional Networks for Large-Scale Image Recognition</a:t>
            </a:r>
          </a:p>
          <a:p>
            <a:r>
              <a:rPr lang="en-US" sz="800" i="1" dirty="0"/>
              <a:t>https://www.quora.com/What-is-the-VGG-neural-network</a:t>
            </a:r>
          </a:p>
        </p:txBody>
      </p:sp>
      <p:cxnSp>
        <p:nvCxnSpPr>
          <p:cNvPr id="51" name="Straight Arrow Connector 50"/>
          <p:cNvCxnSpPr/>
          <p:nvPr/>
        </p:nvCxnSpPr>
        <p:spPr>
          <a:xfrm>
            <a:off x="6586579" y="6417113"/>
            <a:ext cx="2789" cy="44088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187136" y="6426233"/>
            <a:ext cx="2789" cy="44088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群組 5"/>
          <p:cNvGrpSpPr/>
          <p:nvPr/>
        </p:nvGrpSpPr>
        <p:grpSpPr>
          <a:xfrm>
            <a:off x="179340" y="762415"/>
            <a:ext cx="8975936" cy="1795701"/>
            <a:chOff x="179340" y="762415"/>
            <a:chExt cx="8975936" cy="1795701"/>
          </a:xfrm>
        </p:grpSpPr>
        <p:sp>
          <p:nvSpPr>
            <p:cNvPr id="125" name="文字方塊 18"/>
            <p:cNvSpPr txBox="1"/>
            <p:nvPr/>
          </p:nvSpPr>
          <p:spPr>
            <a:xfrm>
              <a:off x="6430359" y="762415"/>
              <a:ext cx="1353542" cy="291252"/>
            </a:xfrm>
            <a:prstGeom prst="rect">
              <a:avLst/>
            </a:prstGeom>
            <a:noFill/>
          </p:spPr>
          <p:txBody>
            <a:bodyPr wrap="square" rtlCol="0">
              <a:spAutoFit/>
            </a:bodyPr>
            <a:lstStyle/>
            <a:p>
              <a:pPr algn="ctr"/>
              <a:r>
                <a:rPr lang="en-US" altLang="zh-TW" sz="1200" dirty="0">
                  <a:solidFill>
                    <a:srgbClr val="FF0000"/>
                  </a:solidFill>
                </a:rPr>
                <a:t>512 feature maps</a:t>
              </a:r>
              <a:endParaRPr lang="zh-TW" altLang="en-US" sz="1200" dirty="0">
                <a:solidFill>
                  <a:srgbClr val="FF0000"/>
                </a:solidFill>
              </a:endParaRPr>
            </a:p>
          </p:txBody>
        </p:sp>
        <p:cxnSp>
          <p:nvCxnSpPr>
            <p:cNvPr id="124" name="Straight Arrow Connector 123"/>
            <p:cNvCxnSpPr/>
            <p:nvPr/>
          </p:nvCxnSpPr>
          <p:spPr>
            <a:xfrm>
              <a:off x="6602887" y="1053667"/>
              <a:ext cx="989179"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180119" y="955270"/>
              <a:ext cx="4104570" cy="1289567"/>
              <a:chOff x="3942731" y="-366295"/>
              <a:chExt cx="3800302" cy="1215203"/>
            </a:xfrm>
          </p:grpSpPr>
          <p:pic>
            <p:nvPicPr>
              <p:cNvPr id="2" name="Picture 1"/>
              <p:cNvPicPr>
                <a:picLocks noChangeAspect="1"/>
              </p:cNvPicPr>
              <p:nvPr/>
            </p:nvPicPr>
            <p:blipFill>
              <a:blip r:embed="rId3"/>
              <a:stretch>
                <a:fillRect/>
              </a:stretch>
            </p:blipFill>
            <p:spPr>
              <a:xfrm>
                <a:off x="3942731" y="-366295"/>
                <a:ext cx="3775434" cy="1050657"/>
              </a:xfrm>
              <a:prstGeom prst="rect">
                <a:avLst/>
              </a:prstGeom>
              <a:ln>
                <a:noFill/>
              </a:ln>
            </p:spPr>
          </p:pic>
          <p:sp>
            <p:nvSpPr>
              <p:cNvPr id="41" name="Rectangle 40"/>
              <p:cNvSpPr/>
              <p:nvPr/>
            </p:nvSpPr>
            <p:spPr>
              <a:xfrm>
                <a:off x="3978197" y="641589"/>
                <a:ext cx="3764836" cy="2073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rgbClr val="FF0000"/>
                    </a:solidFill>
                  </a:rPr>
                  <a:t>Deep Convolutional network: (ex VGG16)</a:t>
                </a:r>
              </a:p>
            </p:txBody>
          </p:sp>
        </p:grpSp>
        <p:cxnSp>
          <p:nvCxnSpPr>
            <p:cNvPr id="62" name="Straight Arrow Connector 61"/>
            <p:cNvCxnSpPr>
              <a:endCxn id="1026" idx="1"/>
            </p:cNvCxnSpPr>
            <p:nvPr/>
          </p:nvCxnSpPr>
          <p:spPr>
            <a:xfrm flipV="1">
              <a:off x="6150850" y="1510930"/>
              <a:ext cx="452038" cy="13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602253" y="1932348"/>
              <a:ext cx="2553023" cy="430887"/>
            </a:xfrm>
            <a:prstGeom prst="rect">
              <a:avLst/>
            </a:prstGeom>
            <a:noFill/>
          </p:spPr>
          <p:txBody>
            <a:bodyPr wrap="square" rtlCol="0">
              <a:spAutoFit/>
            </a:bodyPr>
            <a:lstStyle/>
            <a:p>
              <a:r>
                <a:rPr lang="en-US" altLang="zh-TW" sz="1100" dirty="0">
                  <a:solidFill>
                    <a:srgbClr val="FF0000"/>
                  </a:solidFill>
                </a:rPr>
                <a:t>Size: (60x40 grids) x 512c </a:t>
              </a:r>
            </a:p>
            <a:p>
              <a:r>
                <a:rPr lang="en-US" altLang="zh-TW" sz="1100" dirty="0">
                  <a:solidFill>
                    <a:srgbClr val="FF0000"/>
                  </a:solidFill>
                </a:rPr>
                <a:t>J: same as (14x14 grids) x 512c in VGG16</a:t>
              </a:r>
            </a:p>
          </p:txBody>
        </p:sp>
        <p:sp>
          <p:nvSpPr>
            <p:cNvPr id="78" name="TextBox 77"/>
            <p:cNvSpPr txBox="1"/>
            <p:nvPr/>
          </p:nvSpPr>
          <p:spPr>
            <a:xfrm>
              <a:off x="179340" y="1993639"/>
              <a:ext cx="1721521" cy="323614"/>
            </a:xfrm>
            <a:prstGeom prst="rect">
              <a:avLst/>
            </a:prstGeom>
            <a:noFill/>
          </p:spPr>
          <p:txBody>
            <a:bodyPr wrap="square" rtlCol="0">
              <a:spAutoFit/>
            </a:bodyPr>
            <a:lstStyle/>
            <a:p>
              <a:r>
                <a:rPr lang="en-US" sz="1400" dirty="0">
                  <a:solidFill>
                    <a:srgbClr val="FF0000"/>
                  </a:solidFill>
                </a:rPr>
                <a:t>Size: 1000 x 600 x 3</a:t>
              </a:r>
            </a:p>
          </p:txBody>
        </p:sp>
        <p:cxnSp>
          <p:nvCxnSpPr>
            <p:cNvPr id="108" name="Straight Arrow Connector 107"/>
            <p:cNvCxnSpPr>
              <a:stCxn id="49" idx="3"/>
              <a:endCxn id="2" idx="1"/>
            </p:cNvCxnSpPr>
            <p:nvPr/>
          </p:nvCxnSpPr>
          <p:spPr>
            <a:xfrm flipV="1">
              <a:off x="1873100" y="1512746"/>
              <a:ext cx="307020" cy="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764332" y="2284179"/>
              <a:ext cx="3006674" cy="273937"/>
            </a:xfrm>
            <a:prstGeom prst="rect">
              <a:avLst/>
            </a:prstGeom>
            <a:noFill/>
          </p:spPr>
          <p:txBody>
            <a:bodyPr wrap="square" rtlCol="0">
              <a:spAutoFit/>
            </a:bodyPr>
            <a:lstStyle/>
            <a:p>
              <a:pPr algn="ctr"/>
              <a:r>
                <a:rPr lang="en-US" sz="1200" i="1" dirty="0"/>
                <a:t>Fig. Feature extraction process</a:t>
              </a:r>
            </a:p>
          </p:txBody>
        </p:sp>
        <p:pic>
          <p:nvPicPr>
            <p:cNvPr id="1026" name="Picture 1025"/>
            <p:cNvPicPr>
              <a:picLocks noChangeAspect="1"/>
            </p:cNvPicPr>
            <p:nvPr/>
          </p:nvPicPr>
          <p:blipFill>
            <a:blip r:embed="rId4"/>
            <a:stretch>
              <a:fillRect/>
            </a:stretch>
          </p:blipFill>
          <p:spPr>
            <a:xfrm>
              <a:off x="6602888" y="1129692"/>
              <a:ext cx="1730249" cy="762475"/>
            </a:xfrm>
            <a:prstGeom prst="rect">
              <a:avLst/>
            </a:prstGeom>
          </p:spPr>
        </p:pic>
        <p:pic>
          <p:nvPicPr>
            <p:cNvPr id="49" name="Picture 48"/>
            <p:cNvPicPr>
              <a:picLocks noChangeAspect="1"/>
            </p:cNvPicPr>
            <p:nvPr/>
          </p:nvPicPr>
          <p:blipFill>
            <a:blip r:embed="rId5"/>
            <a:stretch>
              <a:fillRect/>
            </a:stretch>
          </p:blipFill>
          <p:spPr>
            <a:xfrm>
              <a:off x="287743" y="1111092"/>
              <a:ext cx="1585357" cy="804756"/>
            </a:xfrm>
            <a:prstGeom prst="rect">
              <a:avLst/>
            </a:prstGeom>
          </p:spPr>
        </p:pic>
        <p:cxnSp>
          <p:nvCxnSpPr>
            <p:cNvPr id="15" name="Straight Connector 14"/>
            <p:cNvCxnSpPr/>
            <p:nvPr/>
          </p:nvCxnSpPr>
          <p:spPr>
            <a:xfrm>
              <a:off x="5515556" y="1795651"/>
              <a:ext cx="690995" cy="232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5550952" y="1789082"/>
              <a:ext cx="606510" cy="22473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564849" y="1095906"/>
              <a:ext cx="1804520" cy="860310"/>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群組 4"/>
          <p:cNvGrpSpPr/>
          <p:nvPr/>
        </p:nvGrpSpPr>
        <p:grpSpPr>
          <a:xfrm>
            <a:off x="20359" y="3228633"/>
            <a:ext cx="4443850" cy="2612819"/>
            <a:chOff x="20359" y="3228633"/>
            <a:chExt cx="4443850" cy="2612819"/>
          </a:xfrm>
        </p:grpSpPr>
        <p:pic>
          <p:nvPicPr>
            <p:cNvPr id="37" name="Picture 36" descr="Image result for VGG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9" y="3228633"/>
              <a:ext cx="4443850" cy="2612819"/>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37"/>
            <p:cNvSpPr/>
            <p:nvPr/>
          </p:nvSpPr>
          <p:spPr>
            <a:xfrm>
              <a:off x="480264" y="3228633"/>
              <a:ext cx="2472584" cy="2588981"/>
            </a:xfrm>
            <a:prstGeom prst="roundRect">
              <a:avLst>
                <a:gd name="adj" fmla="val 5902"/>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38" idx="0"/>
            </p:cNvCxnSpPr>
            <p:nvPr/>
          </p:nvCxnSpPr>
          <p:spPr>
            <a:xfrm rot="16200000" flipH="1">
              <a:off x="2473404" y="2471785"/>
              <a:ext cx="1137560" cy="2651257"/>
            </a:xfrm>
            <a:prstGeom prst="bentConnector4">
              <a:avLst>
                <a:gd name="adj1" fmla="val -20096"/>
                <a:gd name="adj2" fmla="val 733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52847" y="4521676"/>
              <a:ext cx="1312058" cy="786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953137" y="4489410"/>
              <a:ext cx="1346096" cy="1525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711714" y="3473264"/>
              <a:ext cx="2428875" cy="707886"/>
            </a:xfrm>
            <a:prstGeom prst="rect">
              <a:avLst/>
            </a:prstGeom>
          </p:spPr>
          <p:txBody>
            <a:bodyPr wrap="square">
              <a:spAutoFit/>
            </a:bodyPr>
            <a:lstStyle/>
            <a:p>
              <a:r>
                <a:rPr lang="en-US" sz="800" b="1" dirty="0">
                  <a:solidFill>
                    <a:srgbClr val="333333"/>
                  </a:solidFill>
                </a:rPr>
                <a:t>(</a:t>
              </a:r>
              <a:r>
                <a:rPr lang="en-US" sz="800" dirty="0">
                  <a:solidFill>
                    <a:srgbClr val="333333"/>
                  </a:solidFill>
                </a:rPr>
                <a:t>Total 16 layers, 13 shareable convolutional layers)</a:t>
              </a:r>
            </a:p>
            <a:p>
              <a:pPr marL="114300" indent="-114300">
                <a:buFont typeface="Courier New" panose="02070309020205020404" pitchFamily="49" charset="0"/>
                <a:buChar char="o"/>
              </a:pPr>
              <a:r>
                <a:rPr lang="en-US" sz="800" dirty="0">
                  <a:solidFill>
                    <a:srgbClr val="FF0000"/>
                  </a:solidFill>
                </a:rPr>
                <a:t>13 Convolutions </a:t>
              </a:r>
              <a:r>
                <a:rPr lang="en-US" sz="800" dirty="0">
                  <a:solidFill>
                    <a:srgbClr val="333333"/>
                  </a:solidFill>
                </a:rPr>
                <a:t>layers (used kernel: 3*3 size )</a:t>
              </a:r>
            </a:p>
            <a:p>
              <a:pPr marL="114300" indent="-114300">
                <a:buFont typeface="Courier New" panose="02070309020205020404" pitchFamily="49" charset="0"/>
                <a:buChar char="o"/>
              </a:pPr>
              <a:r>
                <a:rPr lang="en-US" sz="800" dirty="0">
                  <a:solidFill>
                    <a:srgbClr val="FF0000"/>
                  </a:solidFill>
                </a:rPr>
                <a:t>5 Max pooling </a:t>
              </a:r>
              <a:r>
                <a:rPr lang="en-US" sz="800" dirty="0">
                  <a:solidFill>
                    <a:srgbClr val="333333"/>
                  </a:solidFill>
                </a:rPr>
                <a:t>layers (used kernel: 2*2 size)</a:t>
              </a:r>
            </a:p>
            <a:p>
              <a:pPr marL="114300" indent="-114300">
                <a:buFont typeface="Courier New" panose="02070309020205020404" pitchFamily="49" charset="0"/>
                <a:buChar char="o"/>
              </a:pPr>
              <a:r>
                <a:rPr lang="en-US" sz="800" dirty="0">
                  <a:solidFill>
                    <a:srgbClr val="FF0000"/>
                  </a:solidFill>
                </a:rPr>
                <a:t>2 Fully connected</a:t>
              </a:r>
              <a:r>
                <a:rPr lang="en-US" sz="800" dirty="0">
                  <a:solidFill>
                    <a:srgbClr val="333333"/>
                  </a:solidFill>
                </a:rPr>
                <a:t> layers (4096 nodes)</a:t>
              </a:r>
            </a:p>
            <a:p>
              <a:pPr marL="114300" indent="-114300">
                <a:buFont typeface="Courier New" panose="02070309020205020404" pitchFamily="49" charset="0"/>
                <a:buChar char="o"/>
              </a:pPr>
              <a:r>
                <a:rPr lang="en-US" sz="800" dirty="0">
                  <a:solidFill>
                    <a:srgbClr val="FF0000"/>
                  </a:solidFill>
                </a:rPr>
                <a:t>1 Output </a:t>
              </a:r>
              <a:r>
                <a:rPr lang="en-US" sz="800" dirty="0">
                  <a:solidFill>
                    <a:srgbClr val="333333"/>
                  </a:solidFill>
                </a:rPr>
                <a:t>layer (soft-max,1000nodes)</a:t>
              </a:r>
            </a:p>
          </p:txBody>
        </p:sp>
        <p:sp>
          <p:nvSpPr>
            <p:cNvPr id="36" name="矩形 35"/>
            <p:cNvSpPr/>
            <p:nvPr/>
          </p:nvSpPr>
          <p:spPr>
            <a:xfrm>
              <a:off x="2764331" y="4452079"/>
              <a:ext cx="188515" cy="269823"/>
            </a:xfrm>
            <a:prstGeom prst="rect">
              <a:avLst/>
            </a:prstGeom>
            <a:no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文字方塊 3"/>
          <p:cNvSpPr txBox="1"/>
          <p:nvPr/>
        </p:nvSpPr>
        <p:spPr>
          <a:xfrm>
            <a:off x="995362" y="2523274"/>
            <a:ext cx="1581150" cy="461665"/>
          </a:xfrm>
          <a:prstGeom prst="rect">
            <a:avLst/>
          </a:prstGeom>
          <a:noFill/>
        </p:spPr>
        <p:txBody>
          <a:bodyPr wrap="square" rtlCol="0">
            <a:spAutoFit/>
          </a:bodyPr>
          <a:lstStyle/>
          <a:p>
            <a:r>
              <a:rPr lang="zh-TW" altLang="en-US" sz="1200" dirty="0">
                <a:latin typeface="標楷體" panose="03000509000000000000" pitchFamily="65" charset="-120"/>
                <a:ea typeface="標楷體" panose="03000509000000000000" pitchFamily="65" charset="-120"/>
              </a:rPr>
              <a:t>用</a:t>
            </a:r>
            <a:r>
              <a:rPr lang="en-US" altLang="zh-TW" sz="1200" dirty="0">
                <a:latin typeface="標楷體" panose="03000509000000000000" pitchFamily="65" charset="-120"/>
                <a:ea typeface="標楷體" panose="03000509000000000000" pitchFamily="65" charset="-120"/>
              </a:rPr>
              <a:t>ImageNet train</a:t>
            </a:r>
            <a:r>
              <a:rPr lang="zh-TW" altLang="en-US" sz="1200" dirty="0">
                <a:latin typeface="標楷體" panose="03000509000000000000" pitchFamily="65" charset="-120"/>
                <a:ea typeface="標楷體" panose="03000509000000000000" pitchFamily="65" charset="-120"/>
              </a:rPr>
              <a:t>過的</a:t>
            </a:r>
            <a:r>
              <a:rPr lang="en-US" altLang="zh-TW" sz="1200" dirty="0">
                <a:latin typeface="標楷體" panose="03000509000000000000" pitchFamily="65" charset="-120"/>
                <a:ea typeface="標楷體" panose="03000509000000000000" pitchFamily="65" charset="-120"/>
              </a:rPr>
              <a:t>weight</a:t>
            </a:r>
            <a:r>
              <a:rPr lang="zh-TW" altLang="en-US" sz="1200" dirty="0">
                <a:latin typeface="標楷體" panose="03000509000000000000" pitchFamily="65" charset="-120"/>
                <a:ea typeface="標楷體" panose="03000509000000000000" pitchFamily="65" charset="-120"/>
              </a:rPr>
              <a:t>當初始值</a:t>
            </a:r>
          </a:p>
        </p:txBody>
      </p:sp>
      <p:cxnSp>
        <p:nvCxnSpPr>
          <p:cNvPr id="8" name="直線接點 7"/>
          <p:cNvCxnSpPr/>
          <p:nvPr/>
        </p:nvCxnSpPr>
        <p:spPr>
          <a:xfrm>
            <a:off x="1778000" y="3898900"/>
            <a:ext cx="173355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4089095" y="5620041"/>
            <a:ext cx="552674" cy="215444"/>
          </a:xfrm>
          <a:prstGeom prst="rect">
            <a:avLst/>
          </a:prstGeom>
          <a:noFill/>
        </p:spPr>
        <p:txBody>
          <a:bodyPr wrap="square" rtlCol="0">
            <a:spAutoFit/>
          </a:bodyPr>
          <a:lstStyle/>
          <a:p>
            <a:r>
              <a:rPr lang="en-US" sz="800" dirty="0"/>
              <a:t>Layer 13</a:t>
            </a:r>
          </a:p>
        </p:txBody>
      </p:sp>
      <p:cxnSp>
        <p:nvCxnSpPr>
          <p:cNvPr id="53" name="直線接點 52"/>
          <p:cNvCxnSpPr/>
          <p:nvPr/>
        </p:nvCxnSpPr>
        <p:spPr>
          <a:xfrm flipV="1">
            <a:off x="3943350" y="5761732"/>
            <a:ext cx="5081286" cy="1736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5" name="Rectangle 2"/>
          <p:cNvSpPr/>
          <p:nvPr/>
        </p:nvSpPr>
        <p:spPr>
          <a:xfrm>
            <a:off x="5678063" y="1996955"/>
            <a:ext cx="1980941" cy="461665"/>
          </a:xfrm>
          <a:prstGeom prst="rect">
            <a:avLst/>
          </a:prstGeom>
        </p:spPr>
        <p:txBody>
          <a:bodyPr wrap="square">
            <a:spAutoFit/>
          </a:bodyPr>
          <a:lstStyle/>
          <a:p>
            <a:r>
              <a:rPr lang="en-US" sz="800" dirty="0">
                <a:solidFill>
                  <a:srgbClr val="00B0F0"/>
                </a:solidFill>
              </a:rPr>
              <a:t>VGG-16: Feature map</a:t>
            </a:r>
          </a:p>
          <a:p>
            <a:r>
              <a:rPr lang="en-US" sz="800" dirty="0">
                <a:solidFill>
                  <a:srgbClr val="00B0F0"/>
                </a:solidFill>
              </a:rPr>
              <a:t>(After last (13</a:t>
            </a:r>
            <a:r>
              <a:rPr lang="en-US" sz="800" baseline="30000" dirty="0">
                <a:solidFill>
                  <a:srgbClr val="00B0F0"/>
                </a:solidFill>
              </a:rPr>
              <a:t>th</a:t>
            </a:r>
            <a:r>
              <a:rPr lang="en-US" sz="800" dirty="0">
                <a:solidFill>
                  <a:srgbClr val="00B0F0"/>
                </a:solidFill>
              </a:rPr>
              <a:t>) convolutional layer, without 5</a:t>
            </a:r>
            <a:r>
              <a:rPr lang="en-US" sz="800" baseline="30000" dirty="0">
                <a:solidFill>
                  <a:srgbClr val="00B0F0"/>
                </a:solidFill>
              </a:rPr>
              <a:t>th</a:t>
            </a:r>
            <a:r>
              <a:rPr lang="en-US" sz="800" dirty="0">
                <a:solidFill>
                  <a:srgbClr val="00B0F0"/>
                </a:solidFill>
              </a:rPr>
              <a:t> max pooling layer)</a:t>
            </a:r>
          </a:p>
        </p:txBody>
      </p:sp>
      <p:sp>
        <p:nvSpPr>
          <p:cNvPr id="56" name="文字方塊 55"/>
          <p:cNvSpPr txBox="1"/>
          <p:nvPr/>
        </p:nvSpPr>
        <p:spPr>
          <a:xfrm>
            <a:off x="6069587" y="1602824"/>
            <a:ext cx="552674" cy="215444"/>
          </a:xfrm>
          <a:prstGeom prst="rect">
            <a:avLst/>
          </a:prstGeom>
          <a:noFill/>
        </p:spPr>
        <p:txBody>
          <a:bodyPr wrap="square" rtlCol="0">
            <a:spAutoFit/>
          </a:bodyPr>
          <a:lstStyle/>
          <a:p>
            <a:r>
              <a:rPr lang="en-US" sz="800" dirty="0"/>
              <a:t>Layer 13</a:t>
            </a:r>
          </a:p>
        </p:txBody>
      </p:sp>
      <p:sp>
        <p:nvSpPr>
          <p:cNvPr id="43" name="Slide Number Placeholder 5"/>
          <p:cNvSpPr>
            <a:spLocks noGrp="1"/>
          </p:cNvSpPr>
          <p:nvPr>
            <p:ph type="sldNum" sz="quarter" idx="12"/>
          </p:nvPr>
        </p:nvSpPr>
        <p:spPr>
          <a:xfrm>
            <a:off x="7024393" y="6412995"/>
            <a:ext cx="2057399" cy="365125"/>
          </a:xfrm>
        </p:spPr>
        <p:txBody>
          <a:bodyPr/>
          <a:lstStyle/>
          <a:p>
            <a:r>
              <a:rPr lang="en-US" dirty="0"/>
              <a:t>10</a:t>
            </a:r>
          </a:p>
        </p:txBody>
      </p:sp>
    </p:spTree>
    <p:extLst>
      <p:ext uri="{BB962C8B-B14F-4D97-AF65-F5344CB8AC3E}">
        <p14:creationId xmlns:p14="http://schemas.microsoft.com/office/powerpoint/2010/main" val="370055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4.1 Experimental Result – Correct Examples</a:t>
            </a:r>
          </a:p>
        </p:txBody>
      </p:sp>
      <p:sp>
        <p:nvSpPr>
          <p:cNvPr id="3" name="文字版面配置區 2"/>
          <p:cNvSpPr>
            <a:spLocks noGrp="1"/>
          </p:cNvSpPr>
          <p:nvPr>
            <p:ph type="body" idx="1"/>
          </p:nvPr>
        </p:nvSpPr>
        <p:spPr/>
        <p:txBody>
          <a:bodyPr/>
          <a:lstStyle/>
          <a:p>
            <a:r>
              <a:rPr lang="en-US" dirty="0"/>
              <a:t>Why is it correct?</a:t>
            </a:r>
          </a:p>
        </p:txBody>
      </p:sp>
      <p:pic>
        <p:nvPicPr>
          <p:cNvPr id="4" name="圖片 3"/>
          <p:cNvPicPr>
            <a:picLocks noChangeAspect="1"/>
          </p:cNvPicPr>
          <p:nvPr/>
        </p:nvPicPr>
        <p:blipFill>
          <a:blip r:embed="rId2"/>
          <a:stretch>
            <a:fillRect/>
          </a:stretch>
        </p:blipFill>
        <p:spPr>
          <a:xfrm>
            <a:off x="1241983" y="1806199"/>
            <a:ext cx="6465826" cy="5051801"/>
          </a:xfrm>
          <a:prstGeom prst="rect">
            <a:avLst/>
          </a:prstGeom>
        </p:spPr>
      </p:pic>
      <p:sp>
        <p:nvSpPr>
          <p:cNvPr id="5" name="Slide Number Placeholder 5"/>
          <p:cNvSpPr>
            <a:spLocks noGrp="1"/>
          </p:cNvSpPr>
          <p:nvPr>
            <p:ph type="sldNum" sz="quarter" idx="12"/>
          </p:nvPr>
        </p:nvSpPr>
        <p:spPr>
          <a:xfrm>
            <a:off x="7024393" y="6412995"/>
            <a:ext cx="2057399" cy="365125"/>
          </a:xfrm>
        </p:spPr>
        <p:txBody>
          <a:bodyPr/>
          <a:lstStyle/>
          <a:p>
            <a:r>
              <a:rPr lang="en-US" dirty="0"/>
              <a:t>11</a:t>
            </a:r>
          </a:p>
        </p:txBody>
      </p:sp>
    </p:spTree>
    <p:extLst>
      <p:ext uri="{BB962C8B-B14F-4D97-AF65-F5344CB8AC3E}">
        <p14:creationId xmlns:p14="http://schemas.microsoft.com/office/powerpoint/2010/main" val="282811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4.2 Experimental Result – Incorrect Examples</a:t>
            </a:r>
          </a:p>
        </p:txBody>
      </p:sp>
      <p:sp>
        <p:nvSpPr>
          <p:cNvPr id="3" name="文字版面配置區 2"/>
          <p:cNvSpPr>
            <a:spLocks noGrp="1"/>
          </p:cNvSpPr>
          <p:nvPr>
            <p:ph type="body" idx="1"/>
          </p:nvPr>
        </p:nvSpPr>
        <p:spPr/>
        <p:txBody>
          <a:bodyPr/>
          <a:lstStyle/>
          <a:p>
            <a:r>
              <a:rPr lang="en-US" dirty="0"/>
              <a:t>Why is it incorrect?</a:t>
            </a:r>
          </a:p>
        </p:txBody>
      </p:sp>
      <p:sp>
        <p:nvSpPr>
          <p:cNvPr id="5" name="Slide Number Placeholder 5"/>
          <p:cNvSpPr>
            <a:spLocks noGrp="1"/>
          </p:cNvSpPr>
          <p:nvPr>
            <p:ph type="sldNum" sz="quarter" idx="12"/>
          </p:nvPr>
        </p:nvSpPr>
        <p:spPr>
          <a:xfrm>
            <a:off x="7024393" y="6412995"/>
            <a:ext cx="2057399" cy="365125"/>
          </a:xfrm>
        </p:spPr>
        <p:txBody>
          <a:bodyPr/>
          <a:lstStyle/>
          <a:p>
            <a:r>
              <a:rPr lang="en-US" dirty="0"/>
              <a:t>12</a:t>
            </a:r>
          </a:p>
        </p:txBody>
      </p:sp>
    </p:spTree>
    <p:extLst>
      <p:ext uri="{BB962C8B-B14F-4D97-AF65-F5344CB8AC3E}">
        <p14:creationId xmlns:p14="http://schemas.microsoft.com/office/powerpoint/2010/main" val="250219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5. Conclusion</a:t>
            </a:r>
          </a:p>
        </p:txBody>
      </p:sp>
      <p:sp>
        <p:nvSpPr>
          <p:cNvPr id="3" name="文字版面配置區 2"/>
          <p:cNvSpPr>
            <a:spLocks noGrp="1"/>
          </p:cNvSpPr>
          <p:nvPr>
            <p:ph type="body" idx="1"/>
          </p:nvPr>
        </p:nvSpPr>
        <p:spPr/>
        <p:txBody>
          <a:bodyPr/>
          <a:lstStyle/>
          <a:p>
            <a:endParaRPr lang="en-US" dirty="0"/>
          </a:p>
        </p:txBody>
      </p:sp>
      <p:sp>
        <p:nvSpPr>
          <p:cNvPr id="4" name="Slide Number Placeholder 5"/>
          <p:cNvSpPr>
            <a:spLocks noGrp="1"/>
          </p:cNvSpPr>
          <p:nvPr>
            <p:ph type="sldNum" sz="quarter" idx="12"/>
          </p:nvPr>
        </p:nvSpPr>
        <p:spPr>
          <a:xfrm>
            <a:off x="7024393" y="6412995"/>
            <a:ext cx="2057399" cy="365125"/>
          </a:xfrm>
        </p:spPr>
        <p:txBody>
          <a:bodyPr/>
          <a:lstStyle/>
          <a:p>
            <a:r>
              <a:rPr lang="en-US"/>
              <a:t>13</a:t>
            </a:r>
            <a:endParaRPr lang="en-US" dirty="0"/>
          </a:p>
        </p:txBody>
      </p:sp>
    </p:spTree>
    <p:extLst>
      <p:ext uri="{BB962C8B-B14F-4D97-AF65-F5344CB8AC3E}">
        <p14:creationId xmlns:p14="http://schemas.microsoft.com/office/powerpoint/2010/main" val="38623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a:spLocks noGrp="1"/>
          </p:cNvSpPr>
          <p:nvPr>
            <p:ph type="sldNum" idx="12"/>
          </p:nvPr>
        </p:nvSpPr>
        <p:spPr>
          <a:xfrm>
            <a:off x="7086601" y="6561368"/>
            <a:ext cx="2057399" cy="273844"/>
          </a:xfrm>
          <a:prstGeom prst="rect">
            <a:avLst/>
          </a:prstGeom>
          <a:noFill/>
          <a:ln>
            <a:noFill/>
          </a:ln>
        </p:spPr>
        <p:txBody>
          <a:bodyPr spcFirstLastPara="1" wrap="square" lIns="68550" tIns="34275" rIns="68550" bIns="34275" anchor="ctr" anchorCtr="0">
            <a:noAutofit/>
          </a:bodyPr>
          <a:lstStyle/>
          <a:p>
            <a:pPr marL="0" lvl="0" indent="0" algn="r" rtl="0">
              <a:lnSpc>
                <a:spcPct val="100000"/>
              </a:lnSpc>
              <a:spcBef>
                <a:spcPts val="0"/>
              </a:spcBef>
              <a:spcAft>
                <a:spcPts val="0"/>
              </a:spcAft>
              <a:buClr>
                <a:srgbClr val="888888"/>
              </a:buClr>
              <a:buSzPts val="225"/>
              <a:buFont typeface="Calibri"/>
              <a:buNone/>
            </a:pPr>
            <a:fld id="{00000000-1234-1234-1234-123412341234}" type="slidenum">
              <a:rPr lang="en-US" sz="900">
                <a:solidFill>
                  <a:srgbClr val="888888"/>
                </a:solidFill>
                <a:latin typeface="Calibri"/>
                <a:ea typeface="Calibri"/>
                <a:cs typeface="Calibri"/>
                <a:sym typeface="Calibri"/>
              </a:rPr>
              <a:t>2</a:t>
            </a:fld>
            <a:endParaRPr sz="900">
              <a:solidFill>
                <a:srgbClr val="888888"/>
              </a:solidFill>
              <a:latin typeface="Calibri"/>
              <a:ea typeface="Calibri"/>
              <a:cs typeface="Calibri"/>
              <a:sym typeface="Calibri"/>
            </a:endParaRPr>
          </a:p>
        </p:txBody>
      </p:sp>
      <p:sp>
        <p:nvSpPr>
          <p:cNvPr id="85" name="Google Shape;85;p2"/>
          <p:cNvSpPr txBox="1">
            <a:spLocks noGrp="1"/>
          </p:cNvSpPr>
          <p:nvPr>
            <p:ph type="body" idx="1"/>
          </p:nvPr>
        </p:nvSpPr>
        <p:spPr>
          <a:xfrm>
            <a:off x="73175" y="776265"/>
            <a:ext cx="9070825" cy="5641471"/>
          </a:xfrm>
          <a:prstGeom prst="rect">
            <a:avLst/>
          </a:prstGeom>
          <a:noFill/>
          <a:ln>
            <a:noFill/>
          </a:ln>
        </p:spPr>
        <p:txBody>
          <a:bodyPr spcFirstLastPara="1" wrap="square" lIns="91425" tIns="91425" rIns="91425" bIns="91425" anchor="t" anchorCtr="0">
            <a:noAutofit/>
          </a:bodyPr>
          <a:lstStyle/>
          <a:p>
            <a:pPr marL="476250" marR="0" lvl="0" indent="-342900" algn="l" rtl="0">
              <a:lnSpc>
                <a:spcPct val="90000"/>
              </a:lnSpc>
              <a:spcBef>
                <a:spcPts val="0"/>
              </a:spcBef>
              <a:spcAft>
                <a:spcPts val="0"/>
              </a:spcAft>
              <a:buClr>
                <a:schemeClr val="dk1"/>
              </a:buClr>
              <a:buSzPts val="2000"/>
              <a:buFont typeface="Noto Sans Symbols"/>
              <a:buChar char="❑"/>
            </a:pPr>
            <a:r>
              <a:rPr lang="en-US" dirty="0"/>
              <a:t>Copy is strictly prohibited!! </a:t>
            </a:r>
            <a:r>
              <a:rPr lang="en-US" dirty="0">
                <a:solidFill>
                  <a:srgbClr val="FF0000"/>
                </a:solidFill>
              </a:rPr>
              <a:t>Penalty: Grade will be zero for both persons!!</a:t>
            </a:r>
          </a:p>
          <a:p>
            <a:pPr marL="476250" lvl="0" indent="-342900"/>
            <a:r>
              <a:rPr lang="en-US" altLang="zh-TW" dirty="0"/>
              <a:t>Due date =&gt; </a:t>
            </a:r>
            <a:r>
              <a:rPr lang="en-US" altLang="zh-TW" dirty="0">
                <a:solidFill>
                  <a:srgbClr val="FF0000"/>
                </a:solidFill>
              </a:rPr>
              <a:t>2020/01/09  (Thu.) 23:59:59</a:t>
            </a:r>
          </a:p>
          <a:p>
            <a:pPr marL="742950" lvl="1" indent="-285750"/>
            <a:r>
              <a:rPr lang="en-US" altLang="zh-TW" dirty="0"/>
              <a:t>No delay. If you submit project after deadline, you will get 0.</a:t>
            </a:r>
            <a:endParaRPr dirty="0"/>
          </a:p>
          <a:p>
            <a:pPr marL="476250" marR="0" lvl="0" indent="-342900" algn="l" rtl="0">
              <a:lnSpc>
                <a:spcPct val="90000"/>
              </a:lnSpc>
              <a:spcBef>
                <a:spcPts val="750"/>
              </a:spcBef>
              <a:spcAft>
                <a:spcPts val="0"/>
              </a:spcAft>
              <a:buClr>
                <a:schemeClr val="dk1"/>
              </a:buClr>
              <a:buSzPts val="2000"/>
              <a:buFont typeface="Noto Sans Symbols"/>
              <a:buChar char="❑"/>
            </a:pPr>
            <a:r>
              <a:rPr lang="en-US" dirty="0"/>
              <a:t>Demo date =&gt; </a:t>
            </a:r>
            <a:r>
              <a:rPr lang="en-US" dirty="0">
                <a:solidFill>
                  <a:srgbClr val="FF0000"/>
                </a:solidFill>
              </a:rPr>
              <a:t>20</a:t>
            </a:r>
            <a:r>
              <a:rPr lang="en-US" altLang="zh-TW" dirty="0">
                <a:solidFill>
                  <a:srgbClr val="FF0000"/>
                </a:solidFill>
              </a:rPr>
              <a:t>20</a:t>
            </a:r>
            <a:r>
              <a:rPr lang="en-US" dirty="0">
                <a:solidFill>
                  <a:srgbClr val="FF0000"/>
                </a:solidFill>
              </a:rPr>
              <a:t>/01/10  (Fri.) 09:10 – 12:00</a:t>
            </a:r>
            <a:endParaRPr dirty="0"/>
          </a:p>
          <a:p>
            <a:pPr marL="742950" lvl="1" indent="-285750" algn="l" rtl="0">
              <a:lnSpc>
                <a:spcPct val="90000"/>
              </a:lnSpc>
              <a:spcBef>
                <a:spcPts val="375"/>
              </a:spcBef>
              <a:spcAft>
                <a:spcPts val="0"/>
              </a:spcAft>
              <a:buSzPts val="1800"/>
              <a:buChar char="▪"/>
            </a:pPr>
            <a:r>
              <a:rPr lang="en-US" dirty="0"/>
              <a:t>Please check the time table on the </a:t>
            </a:r>
            <a:r>
              <a:rPr lang="en-US" dirty="0" err="1"/>
              <a:t>moodle</a:t>
            </a:r>
            <a:r>
              <a:rPr lang="en-US" dirty="0"/>
              <a:t>.</a:t>
            </a:r>
            <a:endParaRPr dirty="0"/>
          </a:p>
          <a:p>
            <a:pPr marL="476250" lvl="0" indent="-342900"/>
            <a:r>
              <a:rPr lang="en-US" dirty="0"/>
              <a:t>Upload to =&gt; </a:t>
            </a:r>
            <a:r>
              <a:rPr lang="en-US" dirty="0">
                <a:solidFill>
                  <a:srgbClr val="0070C0"/>
                </a:solidFill>
              </a:rPr>
              <a:t>140.116.154.1 -&gt; /Upload/</a:t>
            </a:r>
            <a:r>
              <a:rPr lang="en-US" dirty="0" err="1">
                <a:solidFill>
                  <a:srgbClr val="0070C0"/>
                </a:solidFill>
              </a:rPr>
              <a:t>FinalProject</a:t>
            </a:r>
            <a:endParaRPr dirty="0">
              <a:solidFill>
                <a:srgbClr val="0070C0"/>
              </a:solidFill>
            </a:endParaRPr>
          </a:p>
          <a:p>
            <a:pPr marL="742950" lvl="1" indent="-285750" algn="l" rtl="0">
              <a:lnSpc>
                <a:spcPct val="90000"/>
              </a:lnSpc>
              <a:spcBef>
                <a:spcPts val="375"/>
              </a:spcBef>
              <a:spcAft>
                <a:spcPts val="0"/>
              </a:spcAft>
              <a:buSzPts val="1800"/>
              <a:buChar char="▪"/>
            </a:pPr>
            <a:r>
              <a:rPr lang="en-US" dirty="0">
                <a:solidFill>
                  <a:srgbClr val="0070C0"/>
                </a:solidFill>
              </a:rPr>
              <a:t>User ID: opencvdl2019 	Password: opencvdl2019</a:t>
            </a:r>
            <a:endParaRPr dirty="0"/>
          </a:p>
          <a:p>
            <a:pPr marL="476250" marR="0" lvl="0" indent="-342900" algn="l" rtl="0">
              <a:lnSpc>
                <a:spcPct val="90000"/>
              </a:lnSpc>
              <a:spcBef>
                <a:spcPts val="750"/>
              </a:spcBef>
              <a:spcAft>
                <a:spcPts val="0"/>
              </a:spcAft>
              <a:buClr>
                <a:schemeClr val="dk1"/>
              </a:buClr>
              <a:buSzPts val="2000"/>
              <a:buFont typeface="Noto Sans Symbols"/>
              <a:buChar char="❑"/>
            </a:pPr>
            <a:r>
              <a:rPr lang="en-US" dirty="0"/>
              <a:t>Format</a:t>
            </a:r>
          </a:p>
          <a:p>
            <a:pPr marL="742950" lvl="1" indent="-285750"/>
            <a:r>
              <a:rPr lang="en-US" altLang="zh-TW" dirty="0"/>
              <a:t>Filename: </a:t>
            </a:r>
            <a:r>
              <a:rPr lang="en-US" altLang="zh-TW" dirty="0" err="1"/>
              <a:t>FinalProject_GroupNumber_Version.rar</a:t>
            </a:r>
            <a:endParaRPr lang="en-US" altLang="zh-TW" dirty="0"/>
          </a:p>
          <a:p>
            <a:pPr marL="1885950" lvl="5" indent="-185738">
              <a:buSzPts val="1300"/>
            </a:pPr>
            <a:r>
              <a:rPr lang="en-US" altLang="zh-TW" dirty="0"/>
              <a:t>FinalProject_01_v1.rar </a:t>
            </a:r>
          </a:p>
          <a:p>
            <a:pPr marL="1885950" lvl="5" indent="-185738">
              <a:buSzPts val="1300"/>
            </a:pPr>
            <a:r>
              <a:rPr lang="en-US" altLang="zh-TW" dirty="0"/>
              <a:t>If you want to update your file, you should update your version to be v2, ex: FinalProject_01_v2.rar</a:t>
            </a:r>
          </a:p>
          <a:p>
            <a:pPr marL="1885950" lvl="5" indent="-185738">
              <a:buSzPts val="1300"/>
            </a:pPr>
            <a:r>
              <a:rPr lang="en-US" altLang="zh-TW" dirty="0">
                <a:solidFill>
                  <a:srgbClr val="FF0000"/>
                </a:solidFill>
              </a:rPr>
              <a:t>Only group leader needs to hand in the final project file. </a:t>
            </a:r>
          </a:p>
          <a:p>
            <a:pPr marL="742950" lvl="1" indent="-285750"/>
            <a:r>
              <a:rPr lang="en-US" altLang="zh-TW" dirty="0"/>
              <a:t>Content: </a:t>
            </a:r>
            <a:r>
              <a:rPr lang="en-US" altLang="zh-TW" dirty="0">
                <a:solidFill>
                  <a:srgbClr val="FF0000"/>
                </a:solidFill>
              </a:rPr>
              <a:t>project folder</a:t>
            </a:r>
            <a:r>
              <a:rPr lang="en-US" altLang="zh-TW" dirty="0"/>
              <a:t>*( including </a:t>
            </a:r>
            <a:r>
              <a:rPr lang="en-US" altLang="zh-TW" dirty="0">
                <a:solidFill>
                  <a:srgbClr val="FF0000"/>
                </a:solidFill>
              </a:rPr>
              <a:t>ppt file</a:t>
            </a:r>
            <a:r>
              <a:rPr lang="en-US" altLang="zh-TW" dirty="0"/>
              <a:t>)</a:t>
            </a:r>
          </a:p>
          <a:p>
            <a:pPr marL="476250" lvl="0" indent="-342900">
              <a:spcBef>
                <a:spcPts val="0"/>
              </a:spcBef>
            </a:pPr>
            <a:r>
              <a:rPr lang="en-US" altLang="zh-TW" dirty="0"/>
              <a:t>Topic of final project is unlimited.</a:t>
            </a:r>
          </a:p>
          <a:p>
            <a:pPr marL="476250" lvl="0" indent="-342900">
              <a:spcBef>
                <a:spcPts val="0"/>
              </a:spcBef>
            </a:pPr>
            <a:endParaRPr lang="en-US" altLang="zh-TW" dirty="0"/>
          </a:p>
          <a:p>
            <a:pPr marL="476250" lvl="0" indent="-342900">
              <a:spcBef>
                <a:spcPts val="0"/>
              </a:spcBef>
            </a:pPr>
            <a:r>
              <a:rPr lang="en-US" altLang="zh-TW" dirty="0"/>
              <a:t>All group members must attend the demo.</a:t>
            </a:r>
          </a:p>
          <a:p>
            <a:pPr marL="133350" marR="0" lvl="0" indent="0" algn="l" rtl="0">
              <a:lnSpc>
                <a:spcPct val="90000"/>
              </a:lnSpc>
              <a:spcBef>
                <a:spcPts val="750"/>
              </a:spcBef>
              <a:spcAft>
                <a:spcPts val="0"/>
              </a:spcAft>
              <a:buClr>
                <a:schemeClr val="dk1"/>
              </a:buClr>
              <a:buSzPts val="2000"/>
              <a:buNone/>
            </a:pPr>
            <a:endParaRPr lang="en-US" altLang="zh-TW" dirty="0"/>
          </a:p>
          <a:p>
            <a:pPr marL="476250" marR="0" lvl="0" indent="-342900" algn="l" rtl="0">
              <a:lnSpc>
                <a:spcPct val="90000"/>
              </a:lnSpc>
              <a:spcBef>
                <a:spcPts val="750"/>
              </a:spcBef>
              <a:spcAft>
                <a:spcPts val="0"/>
              </a:spcAft>
              <a:buClr>
                <a:schemeClr val="dk1"/>
              </a:buClr>
              <a:buSzPts val="2000"/>
              <a:buFont typeface="Noto Sans Symbols"/>
              <a:buChar char="❑"/>
            </a:pPr>
            <a:endParaRPr dirty="0"/>
          </a:p>
          <a:p>
            <a:pPr marL="742950" lvl="1" indent="-285750" algn="l" rtl="0">
              <a:lnSpc>
                <a:spcPct val="90000"/>
              </a:lnSpc>
              <a:spcBef>
                <a:spcPts val="375"/>
              </a:spcBef>
              <a:spcAft>
                <a:spcPts val="0"/>
              </a:spcAft>
              <a:buSzPts val="1800"/>
              <a:buChar char="▪"/>
            </a:pPr>
            <a:endParaRPr lang="en-US" dirty="0"/>
          </a:p>
        </p:txBody>
      </p:sp>
      <p:sp>
        <p:nvSpPr>
          <p:cNvPr id="86" name="Google Shape;86;p2"/>
          <p:cNvSpPr txBox="1">
            <a:spLocks noGrp="1"/>
          </p:cNvSpPr>
          <p:nvPr>
            <p:ph type="title"/>
          </p:nvPr>
        </p:nvSpPr>
        <p:spPr>
          <a:xfrm>
            <a:off x="0" y="50334"/>
            <a:ext cx="7886700" cy="582300"/>
          </a:xfrm>
          <a:prstGeom prst="rect">
            <a:avLst/>
          </a:prstGeom>
          <a:noFill/>
          <a:ln>
            <a:noFill/>
          </a:ln>
        </p:spPr>
        <p:txBody>
          <a:bodyPr spcFirstLastPara="1" wrap="square" lIns="68550" tIns="34275" rIns="68550" bIns="34275" anchor="ctr" anchorCtr="0">
            <a:noAutofit/>
          </a:bodyPr>
          <a:lstStyle/>
          <a:p>
            <a:pPr marL="0" lvl="0" indent="0" algn="l" rtl="0">
              <a:lnSpc>
                <a:spcPct val="90000"/>
              </a:lnSpc>
              <a:spcBef>
                <a:spcPts val="0"/>
              </a:spcBef>
              <a:spcAft>
                <a:spcPts val="0"/>
              </a:spcAft>
              <a:buSzPts val="700"/>
              <a:buNone/>
            </a:pPr>
            <a:r>
              <a:rPr lang="en-US" sz="2800" b="1" dirty="0">
                <a:latin typeface="Arial"/>
                <a:ea typeface="Arial"/>
                <a:cs typeface="Arial"/>
                <a:sym typeface="Arial"/>
              </a:rPr>
              <a:t>Notice (1/1)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0" y="0"/>
            <a:ext cx="7886699" cy="635915"/>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800"/>
              <a:buFont typeface="Calibri"/>
              <a:buNone/>
            </a:pPr>
            <a:r>
              <a:rPr lang="en-US" sz="2800" b="1" dirty="0"/>
              <a:t>Grading </a:t>
            </a:r>
            <a:endParaRPr b="1" dirty="0">
              <a:solidFill>
                <a:srgbClr val="FF0000"/>
              </a:solidFill>
            </a:endParaRPr>
          </a:p>
        </p:txBody>
      </p:sp>
      <p:sp>
        <p:nvSpPr>
          <p:cNvPr id="3" name="文字版面配置區 2">
            <a:extLst>
              <a:ext uri="{FF2B5EF4-FFF2-40B4-BE49-F238E27FC236}">
                <a16:creationId xmlns:a16="http://schemas.microsoft.com/office/drawing/2014/main" id="{9E8580FE-004D-4096-8AD6-AD69EF11CA86}"/>
              </a:ext>
            </a:extLst>
          </p:cNvPr>
          <p:cNvSpPr>
            <a:spLocks noGrp="1"/>
          </p:cNvSpPr>
          <p:nvPr>
            <p:ph type="body" idx="1"/>
          </p:nvPr>
        </p:nvSpPr>
        <p:spPr/>
        <p:txBody>
          <a:bodyPr/>
          <a:lstStyle/>
          <a:p>
            <a:pPr marL="558800" indent="-457200">
              <a:buFont typeface="+mj-lt"/>
              <a:buAutoNum type="arabicPeriod"/>
            </a:pPr>
            <a:r>
              <a:rPr lang="en-US" altLang="zh-TW" dirty="0"/>
              <a:t>(50%) Source code &amp; PPT file</a:t>
            </a:r>
          </a:p>
          <a:p>
            <a:pPr marL="558800" indent="-457200">
              <a:buFont typeface="+mj-lt"/>
              <a:buAutoNum type="arabicPeriod"/>
            </a:pPr>
            <a:endParaRPr lang="en-US" altLang="zh-TW" dirty="0"/>
          </a:p>
          <a:p>
            <a:pPr marL="558800" indent="-457200">
              <a:buFont typeface="+mj-lt"/>
              <a:buAutoNum type="arabicPeriod"/>
            </a:pPr>
            <a:endParaRPr lang="en-US" altLang="zh-TW" dirty="0"/>
          </a:p>
          <a:p>
            <a:pPr marL="558800" indent="-457200">
              <a:buFont typeface="+mj-lt"/>
              <a:buAutoNum type="arabicPeriod"/>
            </a:pPr>
            <a:r>
              <a:rPr lang="en-US" altLang="zh-TW" dirty="0"/>
              <a:t>(50%) Project Demo</a:t>
            </a:r>
            <a:endParaRPr lang="zh-TW" altLang="en-US" dirty="0"/>
          </a:p>
        </p:txBody>
      </p:sp>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8"/>
          <p:cNvSpPr txBox="1">
            <a:spLocks noGrp="1"/>
          </p:cNvSpPr>
          <p:nvPr>
            <p:ph type="sldNum" idx="12"/>
          </p:nvPr>
        </p:nvSpPr>
        <p:spPr>
          <a:xfrm>
            <a:off x="6997447" y="6520876"/>
            <a:ext cx="2146553" cy="319087"/>
          </a:xfrm>
          <a:prstGeom prst="rect">
            <a:avLst/>
          </a:prstGeom>
          <a:noFill/>
          <a:ln>
            <a:noFill/>
          </a:ln>
        </p:spPr>
        <p:txBody>
          <a:bodyPr spcFirstLastPara="1" wrap="square" lIns="68550" tIns="34275" rIns="68550" bIns="34275" anchor="ctr" anchorCtr="0">
            <a:noAutofit/>
          </a:bodyPr>
          <a:lstStyle/>
          <a:p>
            <a:pPr marL="0" lvl="0" indent="0" algn="r" rtl="0">
              <a:lnSpc>
                <a:spcPct val="100000"/>
              </a:lnSpc>
              <a:spcBef>
                <a:spcPts val="0"/>
              </a:spcBef>
              <a:spcAft>
                <a:spcPts val="0"/>
              </a:spcAft>
              <a:buSzPts val="225"/>
              <a:buNone/>
            </a:pPr>
            <a:fld id="{00000000-1234-1234-1234-123412341234}" type="slidenum">
              <a:rPr lang="en-US" sz="900">
                <a:solidFill>
                  <a:srgbClr val="888888"/>
                </a:solidFill>
                <a:latin typeface="Calibri"/>
                <a:ea typeface="Calibri"/>
                <a:cs typeface="Calibri"/>
                <a:sym typeface="Calibri"/>
              </a:rPr>
              <a:t>4</a:t>
            </a:fld>
            <a:endParaRPr sz="900">
              <a:solidFill>
                <a:srgbClr val="888888"/>
              </a:solidFill>
              <a:latin typeface="Calibri"/>
              <a:ea typeface="Calibri"/>
              <a:cs typeface="Calibri"/>
              <a:sym typeface="Calibri"/>
            </a:endParaRPr>
          </a:p>
        </p:txBody>
      </p:sp>
      <p:sp>
        <p:nvSpPr>
          <p:cNvPr id="132" name="Google Shape;132;p8"/>
          <p:cNvSpPr txBox="1">
            <a:spLocks noGrp="1"/>
          </p:cNvSpPr>
          <p:nvPr>
            <p:ph type="title"/>
          </p:nvPr>
        </p:nvSpPr>
        <p:spPr>
          <a:xfrm>
            <a:off x="0" y="11687"/>
            <a:ext cx="9133438" cy="637628"/>
          </a:xfrm>
          <a:prstGeom prst="rect">
            <a:avLst/>
          </a:prstGeom>
          <a:noFill/>
          <a:ln>
            <a:noFill/>
          </a:ln>
        </p:spPr>
        <p:txBody>
          <a:bodyPr spcFirstLastPara="1" wrap="square" lIns="68550" tIns="34275" rIns="68550" bIns="34275" anchor="ctr" anchorCtr="0">
            <a:noAutofit/>
          </a:bodyPr>
          <a:lstStyle/>
          <a:p>
            <a:pPr lvl="0">
              <a:buSzPts val="700"/>
            </a:pPr>
            <a:r>
              <a:rPr lang="en-US" b="1" dirty="0"/>
              <a:t>1. (50%) </a:t>
            </a:r>
            <a:r>
              <a:rPr lang="en-US" altLang="zh-TW" b="1" dirty="0"/>
              <a:t>Source code &amp; PPT file </a:t>
            </a:r>
            <a:r>
              <a:rPr lang="en-US" b="1" dirty="0"/>
              <a:t>		</a:t>
            </a:r>
            <a:endParaRPr sz="2800" b="1" dirty="0">
              <a:latin typeface="Arial"/>
              <a:ea typeface="Arial"/>
              <a:cs typeface="Arial"/>
              <a:sym typeface="Arial"/>
            </a:endParaRPr>
          </a:p>
        </p:txBody>
      </p:sp>
      <p:sp>
        <p:nvSpPr>
          <p:cNvPr id="2" name="文字方塊 1">
            <a:extLst>
              <a:ext uri="{FF2B5EF4-FFF2-40B4-BE49-F238E27FC236}">
                <a16:creationId xmlns:a16="http://schemas.microsoft.com/office/drawing/2014/main" id="{44BABE06-1711-4E1B-8268-73E2518B7494}"/>
              </a:ext>
            </a:extLst>
          </p:cNvPr>
          <p:cNvSpPr txBox="1"/>
          <p:nvPr/>
        </p:nvSpPr>
        <p:spPr>
          <a:xfrm>
            <a:off x="186431" y="763480"/>
            <a:ext cx="8238478" cy="2831544"/>
          </a:xfrm>
          <a:prstGeom prst="rect">
            <a:avLst/>
          </a:prstGeom>
          <a:noFill/>
        </p:spPr>
        <p:txBody>
          <a:bodyPr wrap="square" rtlCol="0">
            <a:spAutoFit/>
          </a:bodyPr>
          <a:lstStyle/>
          <a:p>
            <a:pPr marL="342900" indent="-342900">
              <a:buFont typeface="+mj-lt"/>
              <a:buAutoNum type="arabicParenR"/>
            </a:pPr>
            <a:r>
              <a:rPr lang="en-US" altLang="zh-TW" sz="2000" b="1" dirty="0"/>
              <a:t>Source code</a:t>
            </a:r>
          </a:p>
          <a:p>
            <a:r>
              <a:rPr lang="en-US" altLang="zh-TW" sz="2000" b="1" dirty="0"/>
              <a:t>     </a:t>
            </a:r>
          </a:p>
          <a:p>
            <a:r>
              <a:rPr lang="en-US" altLang="zh-TW" sz="1600" dirty="0"/>
              <a:t>The source code of your final project: You can use any programming languages.</a:t>
            </a:r>
          </a:p>
          <a:p>
            <a:endParaRPr lang="en-US" altLang="zh-TW" sz="1600" dirty="0"/>
          </a:p>
          <a:p>
            <a:endParaRPr lang="en-US" altLang="zh-TW" dirty="0"/>
          </a:p>
          <a:p>
            <a:pPr marL="342900" indent="-342900">
              <a:buFont typeface="+mj-lt"/>
              <a:buAutoNum type="arabicParenR" startAt="2"/>
            </a:pPr>
            <a:r>
              <a:rPr lang="en-US" altLang="zh-TW" sz="2000" b="1" dirty="0"/>
              <a:t>PPT file</a:t>
            </a:r>
          </a:p>
          <a:p>
            <a:r>
              <a:rPr lang="en-US" altLang="zh-TW" sz="2000" b="1" dirty="0"/>
              <a:t>    </a:t>
            </a:r>
            <a:r>
              <a:rPr lang="en-US" altLang="zh-TW" sz="1600" b="1" dirty="0"/>
              <a:t> </a:t>
            </a:r>
          </a:p>
          <a:p>
            <a:r>
              <a:rPr lang="en-US" altLang="zh-TW" sz="1600" dirty="0"/>
              <a:t>PPT file: Please check following example slices</a:t>
            </a:r>
            <a:r>
              <a:rPr lang="en-US" altLang="zh-TW" sz="1600" dirty="0">
                <a:solidFill>
                  <a:schemeClr val="tx1"/>
                </a:solidFill>
              </a:rPr>
              <a:t>.</a:t>
            </a:r>
          </a:p>
          <a:p>
            <a:r>
              <a:rPr lang="en-US" altLang="zh-TW" sz="1600" dirty="0">
                <a:solidFill>
                  <a:schemeClr val="tx1"/>
                </a:solidFill>
              </a:rPr>
              <a:t>(x pages)</a:t>
            </a:r>
          </a:p>
          <a:p>
            <a:endParaRPr lang="zh-TW"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8"/>
          <p:cNvSpPr txBox="1">
            <a:spLocks noGrp="1"/>
          </p:cNvSpPr>
          <p:nvPr>
            <p:ph type="sldNum" idx="12"/>
          </p:nvPr>
        </p:nvSpPr>
        <p:spPr>
          <a:xfrm>
            <a:off x="6997447" y="6520876"/>
            <a:ext cx="2146553" cy="319087"/>
          </a:xfrm>
          <a:prstGeom prst="rect">
            <a:avLst/>
          </a:prstGeom>
          <a:noFill/>
          <a:ln>
            <a:noFill/>
          </a:ln>
        </p:spPr>
        <p:txBody>
          <a:bodyPr spcFirstLastPara="1" wrap="square" lIns="68550" tIns="34275" rIns="68550" bIns="34275" anchor="ctr" anchorCtr="0">
            <a:noAutofit/>
          </a:bodyPr>
          <a:lstStyle/>
          <a:p>
            <a:pPr marL="0" lvl="0" indent="0" algn="r" rtl="0">
              <a:lnSpc>
                <a:spcPct val="100000"/>
              </a:lnSpc>
              <a:spcBef>
                <a:spcPts val="0"/>
              </a:spcBef>
              <a:spcAft>
                <a:spcPts val="0"/>
              </a:spcAft>
              <a:buSzPts val="225"/>
              <a:buNone/>
            </a:pPr>
            <a:fld id="{00000000-1234-1234-1234-123412341234}" type="slidenum">
              <a:rPr lang="en-US" sz="900">
                <a:solidFill>
                  <a:srgbClr val="888888"/>
                </a:solidFill>
                <a:latin typeface="Calibri"/>
                <a:ea typeface="Calibri"/>
                <a:cs typeface="Calibri"/>
                <a:sym typeface="Calibri"/>
              </a:rPr>
              <a:t>5</a:t>
            </a:fld>
            <a:endParaRPr sz="900">
              <a:solidFill>
                <a:srgbClr val="888888"/>
              </a:solidFill>
              <a:latin typeface="Calibri"/>
              <a:ea typeface="Calibri"/>
              <a:cs typeface="Calibri"/>
              <a:sym typeface="Calibri"/>
            </a:endParaRPr>
          </a:p>
        </p:txBody>
      </p:sp>
      <p:sp>
        <p:nvSpPr>
          <p:cNvPr id="132" name="Google Shape;132;p8"/>
          <p:cNvSpPr txBox="1">
            <a:spLocks noGrp="1"/>
          </p:cNvSpPr>
          <p:nvPr>
            <p:ph type="title"/>
          </p:nvPr>
        </p:nvSpPr>
        <p:spPr>
          <a:xfrm>
            <a:off x="0" y="11687"/>
            <a:ext cx="9133438" cy="637628"/>
          </a:xfrm>
          <a:prstGeom prst="rect">
            <a:avLst/>
          </a:prstGeom>
          <a:noFill/>
          <a:ln>
            <a:noFill/>
          </a:ln>
        </p:spPr>
        <p:txBody>
          <a:bodyPr spcFirstLastPara="1" wrap="square" lIns="68550" tIns="34275" rIns="68550" bIns="34275" anchor="ctr" anchorCtr="0">
            <a:noAutofit/>
          </a:bodyPr>
          <a:lstStyle/>
          <a:p>
            <a:pPr lvl="0">
              <a:buSzPts val="700"/>
            </a:pPr>
            <a:r>
              <a:rPr lang="en-US" b="1" dirty="0"/>
              <a:t>2. (50%) </a:t>
            </a:r>
            <a:r>
              <a:rPr lang="en-US" altLang="zh-TW" b="1" dirty="0"/>
              <a:t>Project Demo</a:t>
            </a:r>
            <a:endParaRPr sz="2800" b="1" dirty="0">
              <a:latin typeface="Arial"/>
              <a:ea typeface="Arial"/>
              <a:cs typeface="Arial"/>
              <a:sym typeface="Arial"/>
            </a:endParaRPr>
          </a:p>
        </p:txBody>
      </p:sp>
      <p:sp>
        <p:nvSpPr>
          <p:cNvPr id="2" name="文字方塊 1">
            <a:extLst>
              <a:ext uri="{FF2B5EF4-FFF2-40B4-BE49-F238E27FC236}">
                <a16:creationId xmlns:a16="http://schemas.microsoft.com/office/drawing/2014/main" id="{44BABE06-1711-4E1B-8268-73E2518B7494}"/>
              </a:ext>
            </a:extLst>
          </p:cNvPr>
          <p:cNvSpPr txBox="1"/>
          <p:nvPr/>
        </p:nvSpPr>
        <p:spPr>
          <a:xfrm>
            <a:off x="186431" y="763480"/>
            <a:ext cx="8238478" cy="1508105"/>
          </a:xfrm>
          <a:prstGeom prst="rect">
            <a:avLst/>
          </a:prstGeom>
          <a:noFill/>
        </p:spPr>
        <p:txBody>
          <a:bodyPr wrap="square" rtlCol="0">
            <a:spAutoFit/>
          </a:bodyPr>
          <a:lstStyle/>
          <a:p>
            <a:pPr marL="342900" indent="-342900">
              <a:buFont typeface="+mj-lt"/>
              <a:buAutoNum type="arabicParenR"/>
            </a:pPr>
            <a:r>
              <a:rPr lang="en-US" altLang="zh-TW" sz="2000" b="1" dirty="0"/>
              <a:t>Project Demo</a:t>
            </a:r>
          </a:p>
          <a:p>
            <a:pPr marL="342900" indent="-342900">
              <a:buFont typeface="+mj-lt"/>
              <a:buAutoNum type="arabicParenR"/>
            </a:pPr>
            <a:endParaRPr lang="en-US" altLang="zh-TW" sz="2000" b="1" dirty="0">
              <a:solidFill>
                <a:schemeClr val="tx1"/>
              </a:solidFill>
            </a:endParaRPr>
          </a:p>
          <a:p>
            <a:r>
              <a:rPr lang="en-US" altLang="zh-TW" sz="1600" dirty="0">
                <a:solidFill>
                  <a:schemeClr val="tx1"/>
                </a:solidFill>
              </a:rPr>
              <a:t>The project demonstration time</a:t>
            </a:r>
            <a:r>
              <a:rPr lang="zh-TW" altLang="en-US" sz="1600" dirty="0">
                <a:solidFill>
                  <a:schemeClr val="tx1"/>
                </a:solidFill>
              </a:rPr>
              <a:t> </a:t>
            </a:r>
            <a:r>
              <a:rPr lang="en-US" altLang="zh-TW" sz="1600" dirty="0">
                <a:solidFill>
                  <a:schemeClr val="tx1"/>
                </a:solidFill>
              </a:rPr>
              <a:t>is </a:t>
            </a:r>
            <a:r>
              <a:rPr lang="en-US" altLang="zh-TW" sz="1600" dirty="0">
                <a:solidFill>
                  <a:srgbClr val="FF0000"/>
                </a:solidFill>
              </a:rPr>
              <a:t>9:10 ~</a:t>
            </a:r>
            <a:r>
              <a:rPr lang="zh-TW" altLang="en-US" sz="1600" dirty="0">
                <a:solidFill>
                  <a:srgbClr val="FF0000"/>
                </a:solidFill>
              </a:rPr>
              <a:t> </a:t>
            </a:r>
            <a:r>
              <a:rPr lang="en-US" altLang="zh-TW" sz="1600" dirty="0">
                <a:solidFill>
                  <a:srgbClr val="FF0000"/>
                </a:solidFill>
              </a:rPr>
              <a:t>12:00</a:t>
            </a:r>
            <a:r>
              <a:rPr lang="zh-TW" altLang="en-US" sz="1600" dirty="0">
                <a:solidFill>
                  <a:srgbClr val="FF0000"/>
                </a:solidFill>
              </a:rPr>
              <a:t> </a:t>
            </a:r>
            <a:r>
              <a:rPr lang="en-US" altLang="zh-TW" sz="1600" dirty="0">
                <a:solidFill>
                  <a:srgbClr val="FF0000"/>
                </a:solidFill>
              </a:rPr>
              <a:t>on 2020/01/10</a:t>
            </a:r>
            <a:r>
              <a:rPr lang="en-US" altLang="zh-TW" sz="1600" dirty="0">
                <a:solidFill>
                  <a:schemeClr val="tx1"/>
                </a:solidFill>
              </a:rPr>
              <a:t>. You can check your demo time on Moodle. Remember to </a:t>
            </a:r>
            <a:r>
              <a:rPr lang="en-US" altLang="zh-TW" sz="1600" dirty="0">
                <a:solidFill>
                  <a:srgbClr val="FF0000"/>
                </a:solidFill>
              </a:rPr>
              <a:t>bring your notebook </a:t>
            </a:r>
            <a:r>
              <a:rPr lang="en-US" altLang="zh-TW" sz="1600" dirty="0">
                <a:solidFill>
                  <a:schemeClr val="tx1"/>
                </a:solidFill>
              </a:rPr>
              <a:t>to demo your project.</a:t>
            </a:r>
          </a:p>
          <a:p>
            <a:endParaRPr lang="zh-TW" altLang="en-US" sz="2000" dirty="0"/>
          </a:p>
        </p:txBody>
      </p:sp>
    </p:spTree>
    <p:extLst>
      <p:ext uri="{BB962C8B-B14F-4D97-AF65-F5344CB8AC3E}">
        <p14:creationId xmlns:p14="http://schemas.microsoft.com/office/powerpoint/2010/main" val="326507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10125" y="872362"/>
            <a:ext cx="7323747" cy="1500434"/>
          </a:xfrm>
        </p:spPr>
        <p:txBody>
          <a:bodyPr>
            <a:noAutofit/>
          </a:bodyPr>
          <a:lstStyle/>
          <a:p>
            <a:r>
              <a:rPr lang="en-US" altLang="zh-TW" sz="3200" dirty="0">
                <a:latin typeface="Calibri" pitchFamily="34" charset="0"/>
              </a:rPr>
              <a:t>Faster R-CNN: </a:t>
            </a:r>
            <a:br>
              <a:rPr lang="en-US" altLang="zh-TW" sz="3200" dirty="0">
                <a:latin typeface="Calibri" pitchFamily="34" charset="0"/>
              </a:rPr>
            </a:br>
            <a:r>
              <a:rPr lang="en-US" altLang="zh-TW" sz="3200" dirty="0">
                <a:latin typeface="Calibri" pitchFamily="34" charset="0"/>
              </a:rPr>
              <a:t>Towards Real-Time Object Detection with Region Proposal Networks</a:t>
            </a:r>
            <a:endParaRPr lang="zh-TW" altLang="en-US" sz="3200" dirty="0">
              <a:latin typeface="Calibri" pitchFamily="34" charset="0"/>
            </a:endParaRPr>
          </a:p>
        </p:txBody>
      </p:sp>
      <p:sp>
        <p:nvSpPr>
          <p:cNvPr id="3" name="副標題 2"/>
          <p:cNvSpPr>
            <a:spLocks noGrp="1"/>
          </p:cNvSpPr>
          <p:nvPr>
            <p:ph type="subTitle" idx="1"/>
          </p:nvPr>
        </p:nvSpPr>
        <p:spPr>
          <a:xfrm>
            <a:off x="713679" y="4883151"/>
            <a:ext cx="7865326" cy="1655762"/>
          </a:xfrm>
        </p:spPr>
        <p:txBody>
          <a:bodyPr>
            <a:normAutofit/>
          </a:bodyPr>
          <a:lstStyle/>
          <a:p>
            <a:pPr algn="l"/>
            <a:r>
              <a:rPr lang="en-US" altLang="zh-TW" sz="1600" dirty="0">
                <a:solidFill>
                  <a:schemeClr val="tx1"/>
                </a:solidFill>
                <a:latin typeface="Times New Roman" pitchFamily="18" charset="0"/>
                <a:ea typeface="標楷體" panose="03000509000000000000" pitchFamily="65" charset="-120"/>
                <a:cs typeface="Times New Roman" pitchFamily="18" charset="0"/>
              </a:rPr>
              <a:t>Group Number:	01</a:t>
            </a:r>
          </a:p>
          <a:p>
            <a:pPr algn="l"/>
            <a:r>
              <a:rPr lang="en-US" altLang="zh-TW" sz="1600" dirty="0">
                <a:solidFill>
                  <a:schemeClr val="tx1"/>
                </a:solidFill>
                <a:latin typeface="Times New Roman" pitchFamily="18" charset="0"/>
                <a:ea typeface="標楷體" panose="03000509000000000000" pitchFamily="65" charset="-120"/>
                <a:cs typeface="Times New Roman" pitchFamily="18" charset="0"/>
              </a:rPr>
              <a:t>Group Members:</a:t>
            </a:r>
            <a:r>
              <a:rPr lang="zh-TW" altLang="en-US" sz="1600" dirty="0">
                <a:solidFill>
                  <a:schemeClr val="tx1"/>
                </a:solidFill>
                <a:latin typeface="Times New Roman" pitchFamily="18" charset="0"/>
                <a:ea typeface="標楷體" panose="03000509000000000000" pitchFamily="65" charset="-120"/>
                <a:cs typeface="Times New Roman" pitchFamily="18" charset="0"/>
              </a:rPr>
              <a:t>  </a:t>
            </a:r>
            <a:r>
              <a:rPr lang="en-US" altLang="zh-TW" sz="1600" dirty="0">
                <a:solidFill>
                  <a:schemeClr val="tx1"/>
                </a:solidFill>
                <a:latin typeface="Times New Roman" pitchFamily="18" charset="0"/>
                <a:ea typeface="標楷體" panose="03000509000000000000" pitchFamily="65" charset="-120"/>
                <a:cs typeface="Times New Roman" pitchFamily="18" charset="0"/>
              </a:rPr>
              <a:t>	</a:t>
            </a:r>
            <a:r>
              <a:rPr lang="zh-CN" altLang="en-US" sz="1600" dirty="0">
                <a:solidFill>
                  <a:schemeClr val="tx1"/>
                </a:solidFill>
                <a:latin typeface="Times New Roman" pitchFamily="18" charset="0"/>
                <a:ea typeface="標楷體" panose="03000509000000000000" pitchFamily="65" charset="-120"/>
                <a:cs typeface="Times New Roman" pitchFamily="18" charset="0"/>
              </a:rPr>
              <a:t>連震杰    </a:t>
            </a:r>
            <a:r>
              <a:rPr lang="en-US" altLang="zh-CN" sz="1600" dirty="0">
                <a:solidFill>
                  <a:schemeClr val="tx1"/>
                </a:solidFill>
                <a:latin typeface="Times New Roman" pitchFamily="18" charset="0"/>
                <a:ea typeface="標楷體" panose="03000509000000000000" pitchFamily="65" charset="-120"/>
                <a:cs typeface="Times New Roman" pitchFamily="18" charset="0"/>
              </a:rPr>
              <a:t>	P00001111 		</a:t>
            </a:r>
            <a:r>
              <a:rPr lang="zh-CN" altLang="en-US" sz="1600" dirty="0">
                <a:solidFill>
                  <a:schemeClr val="tx1"/>
                </a:solidFill>
                <a:latin typeface="Times New Roman" pitchFamily="18" charset="0"/>
                <a:ea typeface="標楷體" panose="03000509000000000000" pitchFamily="65" charset="-120"/>
                <a:cs typeface="Times New Roman" pitchFamily="18" charset="0"/>
              </a:rPr>
              <a:t>電機所</a:t>
            </a:r>
            <a:endParaRPr lang="en-US" altLang="zh-CN" sz="1600" dirty="0">
              <a:solidFill>
                <a:schemeClr val="tx1"/>
              </a:solidFill>
              <a:latin typeface="Times New Roman" pitchFamily="18" charset="0"/>
              <a:ea typeface="標楷體" panose="03000509000000000000" pitchFamily="65" charset="-120"/>
              <a:cs typeface="Times New Roman" pitchFamily="18" charset="0"/>
            </a:endParaRPr>
          </a:p>
          <a:p>
            <a:pPr algn="l"/>
            <a:r>
              <a:rPr lang="en-US" altLang="zh-TW" sz="1600" dirty="0">
                <a:solidFill>
                  <a:schemeClr val="tx1"/>
                </a:solidFill>
                <a:latin typeface="Times New Roman" pitchFamily="18" charset="0"/>
                <a:ea typeface="標楷體" panose="03000509000000000000" pitchFamily="65" charset="-120"/>
                <a:cs typeface="Times New Roman" pitchFamily="18" charset="0"/>
              </a:rPr>
              <a:t>			</a:t>
            </a:r>
            <a:r>
              <a:rPr lang="zh-TW" altLang="en-US" sz="1600" dirty="0">
                <a:solidFill>
                  <a:srgbClr val="000000"/>
                </a:solidFill>
                <a:latin typeface="標楷體" panose="03000509000000000000" pitchFamily="65" charset="-120"/>
                <a:ea typeface="標楷體" panose="03000509000000000000" pitchFamily="65" charset="-120"/>
              </a:rPr>
              <a:t>黃鼎元</a:t>
            </a:r>
            <a:r>
              <a:rPr lang="zh-TW" altLang="en-US" sz="1600" dirty="0">
                <a:latin typeface="標楷體" panose="03000509000000000000" pitchFamily="65" charset="-120"/>
                <a:ea typeface="標楷體" panose="03000509000000000000" pitchFamily="65" charset="-120"/>
              </a:rPr>
              <a:t> </a:t>
            </a:r>
            <a:r>
              <a:rPr lang="zh-TW" altLang="en-US" sz="1600" dirty="0"/>
              <a:t>  </a:t>
            </a:r>
            <a:r>
              <a:rPr lang="en-US" altLang="zh-TW" sz="1600" dirty="0"/>
              <a:t>	</a:t>
            </a:r>
            <a:r>
              <a:rPr lang="en-US" sz="1600" dirty="0">
                <a:solidFill>
                  <a:srgbClr val="000000"/>
                </a:solidFill>
                <a:latin typeface="標楷體" panose="03000509000000000000" pitchFamily="65" charset="-120"/>
                <a:ea typeface="標楷體" panose="03000509000000000000" pitchFamily="65" charset="-120"/>
              </a:rPr>
              <a:t>P46061411		</a:t>
            </a:r>
            <a:r>
              <a:rPr lang="zh-CN" altLang="en-US" sz="1600" dirty="0">
                <a:solidFill>
                  <a:srgbClr val="000000"/>
                </a:solidFill>
                <a:latin typeface="標楷體" panose="03000509000000000000" pitchFamily="65" charset="-120"/>
                <a:ea typeface="標楷體" panose="03000509000000000000" pitchFamily="65" charset="-120"/>
              </a:rPr>
              <a:t>資訊所</a:t>
            </a:r>
            <a:r>
              <a:rPr lang="en-US" sz="1600" dirty="0">
                <a:latin typeface="標楷體" panose="03000509000000000000" pitchFamily="65" charset="-120"/>
                <a:ea typeface="標楷體" panose="03000509000000000000" pitchFamily="65" charset="-120"/>
              </a:rPr>
              <a:t> </a:t>
            </a:r>
            <a:endParaRPr lang="zh-TW" altLang="en-US" sz="1600" dirty="0">
              <a:solidFill>
                <a:schemeClr val="tx1"/>
              </a:solidFill>
              <a:latin typeface="標楷體" panose="03000509000000000000" pitchFamily="65" charset="-120"/>
              <a:ea typeface="標楷體" panose="03000509000000000000" pitchFamily="65" charset="-120"/>
              <a:cs typeface="Times New Roman" pitchFamily="18" charset="0"/>
            </a:endParaRPr>
          </a:p>
          <a:p>
            <a:endParaRPr lang="zh-TW" altLang="en-US" sz="1600" dirty="0"/>
          </a:p>
        </p:txBody>
      </p:sp>
      <p:sp>
        <p:nvSpPr>
          <p:cNvPr id="7" name="副標題 2"/>
          <p:cNvSpPr txBox="1">
            <a:spLocks/>
          </p:cNvSpPr>
          <p:nvPr/>
        </p:nvSpPr>
        <p:spPr>
          <a:xfrm>
            <a:off x="0" y="2800092"/>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dirty="0">
                <a:latin typeface="Times New Roman" pitchFamily="18" charset="0"/>
                <a:ea typeface="標楷體" panose="03000509000000000000" pitchFamily="65" charset="-120"/>
                <a:cs typeface="Times New Roman" pitchFamily="18" charset="0"/>
              </a:rPr>
              <a:t>Neural Information Processing Systems (NIPS 2015)</a:t>
            </a:r>
          </a:p>
          <a:p>
            <a:r>
              <a:rPr lang="en-US" altLang="zh-TW" sz="1800" dirty="0" err="1"/>
              <a:t>Shaoqing</a:t>
            </a:r>
            <a:r>
              <a:rPr lang="en-US" altLang="zh-TW" sz="1800" dirty="0"/>
              <a:t> Ren, </a:t>
            </a:r>
            <a:r>
              <a:rPr lang="en-US" altLang="zh-TW" sz="1800" dirty="0" err="1"/>
              <a:t>Kaiming</a:t>
            </a:r>
            <a:r>
              <a:rPr lang="en-US" altLang="zh-TW" sz="1800" dirty="0"/>
              <a:t> He, Ross </a:t>
            </a:r>
            <a:r>
              <a:rPr lang="en-US" altLang="zh-TW" sz="1800" dirty="0" err="1"/>
              <a:t>Girshick</a:t>
            </a:r>
            <a:r>
              <a:rPr lang="en-US" altLang="zh-TW" sz="1800" dirty="0"/>
              <a:t>, and Jian Sun</a:t>
            </a:r>
          </a:p>
          <a:p>
            <a:endParaRPr lang="en-US" altLang="zh-TW" sz="1800" dirty="0"/>
          </a:p>
          <a:p>
            <a:r>
              <a:rPr lang="en-US" altLang="zh-TW" sz="1800" i="1" dirty="0"/>
              <a:t>Keywords: Object Detection, Region Proposal, Convolutional Neural Network.</a:t>
            </a:r>
            <a:endParaRPr lang="zh-TW" altLang="en-US" sz="1800" i="1" dirty="0"/>
          </a:p>
        </p:txBody>
      </p:sp>
      <p:sp>
        <p:nvSpPr>
          <p:cNvPr id="4" name="矩形 3"/>
          <p:cNvSpPr/>
          <p:nvPr/>
        </p:nvSpPr>
        <p:spPr>
          <a:xfrm>
            <a:off x="3204118" y="3287651"/>
            <a:ext cx="2899316" cy="3030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69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1. Introduction</a:t>
            </a:r>
          </a:p>
        </p:txBody>
      </p:sp>
      <p:sp>
        <p:nvSpPr>
          <p:cNvPr id="3" name="文字版面配置區 2"/>
          <p:cNvSpPr>
            <a:spLocks noGrp="1"/>
          </p:cNvSpPr>
          <p:nvPr>
            <p:ph type="body" idx="1"/>
          </p:nvPr>
        </p:nvSpPr>
        <p:spPr/>
        <p:txBody>
          <a:bodyPr/>
          <a:lstStyle/>
          <a:p>
            <a:pPr marL="558800" indent="-457200">
              <a:buAutoNum type="arabicParenR"/>
            </a:pPr>
            <a:r>
              <a:rPr lang="en-US" dirty="0"/>
              <a:t>Motivation:</a:t>
            </a:r>
          </a:p>
          <a:p>
            <a:pPr marL="101600" indent="0">
              <a:buNone/>
            </a:pPr>
            <a:r>
              <a:rPr lang="en-US" altLang="zh-CN" dirty="0"/>
              <a:t>       </a:t>
            </a:r>
            <a:r>
              <a:rPr lang="en-US" altLang="zh-CN" sz="1800" dirty="0"/>
              <a:t>- Usually it is at the first paragraph of Introduction Session.</a:t>
            </a:r>
          </a:p>
          <a:p>
            <a:pPr marL="101600" indent="0">
              <a:buNone/>
            </a:pPr>
            <a:r>
              <a:rPr lang="en-US" altLang="zh-CN" sz="1800" dirty="0"/>
              <a:t>       - Why does this paper want to do this research? Application?  </a:t>
            </a:r>
            <a:endParaRPr lang="en-US" sz="1800" dirty="0"/>
          </a:p>
          <a:p>
            <a:pPr marL="101600" indent="0">
              <a:buNone/>
            </a:pPr>
            <a:r>
              <a:rPr lang="en-US" sz="1800" dirty="0"/>
              <a:t>       - Like why is face detection research important? Its application is…..</a:t>
            </a:r>
          </a:p>
          <a:p>
            <a:pPr marL="558800" indent="-457200">
              <a:buAutoNum type="arabicParenR"/>
            </a:pPr>
            <a:endParaRPr lang="en-US" dirty="0"/>
          </a:p>
          <a:p>
            <a:pPr marL="558800" indent="-457200">
              <a:buFont typeface="+mj-lt"/>
              <a:buAutoNum type="arabicParenR" startAt="2"/>
            </a:pPr>
            <a:r>
              <a:rPr lang="en-US" dirty="0"/>
              <a:t>Objective:</a:t>
            </a:r>
          </a:p>
          <a:p>
            <a:pPr marL="844550" lvl="1" indent="-285750">
              <a:buFontTx/>
              <a:buChar char="-"/>
            </a:pPr>
            <a:r>
              <a:rPr lang="en-US" dirty="0">
                <a:latin typeface="+mn-lt"/>
              </a:rPr>
              <a:t>What is the goal/objective of this paper?</a:t>
            </a:r>
          </a:p>
          <a:p>
            <a:pPr marL="844550" lvl="1" indent="-285750">
              <a:buFontTx/>
              <a:buChar char="-"/>
            </a:pPr>
            <a:r>
              <a:rPr lang="en-US" dirty="0">
                <a:latin typeface="+mn-lt"/>
              </a:rPr>
              <a:t>Like what kind of face detection this research can complete? Frontal view? 45</a:t>
            </a:r>
            <a:r>
              <a:rPr lang="en-US" baseline="30000" dirty="0">
                <a:latin typeface="+mn-lt"/>
              </a:rPr>
              <a:t>0</a:t>
            </a:r>
            <a:r>
              <a:rPr lang="en-US" dirty="0">
                <a:latin typeface="+mn-lt"/>
              </a:rPr>
              <a:t> view? …. Detection in the cloud?</a:t>
            </a:r>
          </a:p>
          <a:p>
            <a:pPr marL="844550" lvl="1" indent="-285750">
              <a:buFontTx/>
              <a:buChar char="-"/>
            </a:pPr>
            <a:endParaRPr lang="en-US" dirty="0">
              <a:latin typeface="+mn-lt"/>
            </a:endParaRPr>
          </a:p>
          <a:p>
            <a:pPr marL="431800" lvl="1">
              <a:buAutoNum type="arabicParenR" startAt="3"/>
            </a:pPr>
            <a:r>
              <a:rPr lang="en-US" dirty="0">
                <a:latin typeface="+mn-lt"/>
              </a:rPr>
              <a:t>Contribution:</a:t>
            </a:r>
          </a:p>
          <a:p>
            <a:pPr marL="88900" lvl="1" indent="0">
              <a:buNone/>
            </a:pPr>
            <a:r>
              <a:rPr lang="en-US" dirty="0">
                <a:latin typeface="+mn-lt"/>
              </a:rPr>
              <a:t>     - What is its the contribution?</a:t>
            </a:r>
          </a:p>
          <a:p>
            <a:pPr marL="88900" lvl="1" indent="0">
              <a:buNone/>
            </a:pPr>
            <a:r>
              <a:rPr lang="en-US" dirty="0">
                <a:latin typeface="+mn-lt"/>
              </a:rPr>
              <a:t>     - Because this paper develops xxx methods to solve </a:t>
            </a:r>
            <a:r>
              <a:rPr lang="en-US" dirty="0" err="1">
                <a:latin typeface="+mn-lt"/>
              </a:rPr>
              <a:t>yyy</a:t>
            </a:r>
            <a:r>
              <a:rPr lang="en-US" dirty="0">
                <a:latin typeface="+mn-lt"/>
              </a:rPr>
              <a:t> existing problem. </a:t>
            </a:r>
          </a:p>
        </p:txBody>
      </p:sp>
      <p:sp>
        <p:nvSpPr>
          <p:cNvPr id="4" name="Slide Number Placeholder 5"/>
          <p:cNvSpPr>
            <a:spLocks noGrp="1"/>
          </p:cNvSpPr>
          <p:nvPr>
            <p:ph type="sldNum" sz="quarter" idx="12"/>
          </p:nvPr>
        </p:nvSpPr>
        <p:spPr>
          <a:xfrm>
            <a:off x="7024393" y="6412995"/>
            <a:ext cx="2057399" cy="365125"/>
          </a:xfrm>
        </p:spPr>
        <p:txBody>
          <a:bodyPr/>
          <a:lstStyle/>
          <a:p>
            <a:r>
              <a:rPr lang="en-US" dirty="0"/>
              <a:t>7</a:t>
            </a:r>
          </a:p>
        </p:txBody>
      </p:sp>
    </p:spTree>
    <p:extLst>
      <p:ext uri="{BB962C8B-B14F-4D97-AF65-F5344CB8AC3E}">
        <p14:creationId xmlns:p14="http://schemas.microsoft.com/office/powerpoint/2010/main" val="94236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5" y="384916"/>
            <a:ext cx="9055099" cy="622474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lvl="1" indent="-228600">
              <a:buClrTx/>
              <a:buFont typeface="+mj-lt"/>
              <a:buAutoNum type="arabicPeriod" startAt="3"/>
            </a:pPr>
            <a:r>
              <a:rPr lang="en-US" altLang="zh-TW" b="1" u="sng" kern="1200" dirty="0">
                <a:solidFill>
                  <a:srgbClr val="00B0F0"/>
                </a:solidFill>
              </a:rPr>
              <a:t>Region Proposal Networks (1/4):</a:t>
            </a:r>
          </a:p>
          <a:p>
            <a:pPr lvl="1">
              <a:buClrTx/>
              <a:buFontTx/>
              <a:buNone/>
            </a:pPr>
            <a:endParaRPr lang="en-US" kern="1200" dirty="0">
              <a:solidFill>
                <a:prstClr val="black"/>
              </a:solidFill>
            </a:endParaRPr>
          </a:p>
        </p:txBody>
      </p:sp>
      <p:sp>
        <p:nvSpPr>
          <p:cNvPr id="6" name="標題 1"/>
          <p:cNvSpPr>
            <a:spLocks noGrp="1"/>
          </p:cNvSpPr>
          <p:nvPr>
            <p:ph type="title"/>
          </p:nvPr>
        </p:nvSpPr>
        <p:spPr>
          <a:xfrm>
            <a:off x="0" y="2858"/>
            <a:ext cx="7886700" cy="439207"/>
          </a:xfrm>
        </p:spPr>
        <p:txBody>
          <a:bodyPr>
            <a:noAutofit/>
          </a:bodyPr>
          <a:lstStyle/>
          <a:p>
            <a:r>
              <a:rPr lang="en-US" altLang="zh-TW" sz="2500" b="1" dirty="0"/>
              <a:t>2. System Framework: Training Process</a:t>
            </a:r>
            <a:endParaRPr lang="zh-TW" altLang="en-US" sz="2500" b="1" dirty="0">
              <a:solidFill>
                <a:srgbClr val="FF0000"/>
              </a:solidFill>
            </a:endParaRPr>
          </a:p>
        </p:txBody>
      </p:sp>
      <p:sp>
        <p:nvSpPr>
          <p:cNvPr id="7" name="TextBox 34"/>
          <p:cNvSpPr txBox="1"/>
          <p:nvPr/>
        </p:nvSpPr>
        <p:spPr>
          <a:xfrm>
            <a:off x="101600" y="629452"/>
            <a:ext cx="383537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4300" lvl="1" indent="-114300">
              <a:buClrTx/>
              <a:buFont typeface="+mj-lt"/>
              <a:buAutoNum type="arabicPeriod"/>
            </a:pPr>
            <a:r>
              <a:rPr lang="en-US" sz="800" b="1" u="sng" dirty="0">
                <a:solidFill>
                  <a:prstClr val="black"/>
                </a:solidFill>
              </a:rPr>
              <a:t>Sliding window and low feature vector extraction:</a:t>
            </a:r>
          </a:p>
          <a:p>
            <a:pPr marL="228600" lvl="1" indent="-114300">
              <a:buClrTx/>
              <a:buSzPct val="70000"/>
              <a:buFont typeface="Wingdings" pitchFamily="2" charset="2"/>
              <a:buChar char="l"/>
            </a:pPr>
            <a:r>
              <a:rPr lang="en-US" sz="800" dirty="0">
                <a:solidFill>
                  <a:srgbClr val="FF0000"/>
                </a:solidFill>
              </a:rPr>
              <a:t>Slide a window (size </a:t>
            </a:r>
            <a:r>
              <a:rPr lang="en-US" sz="800" dirty="0" err="1">
                <a:solidFill>
                  <a:srgbClr val="FF0000"/>
                </a:solidFill>
              </a:rPr>
              <a:t>nxn</a:t>
            </a:r>
            <a:r>
              <a:rPr lang="en-US" sz="800" dirty="0">
                <a:solidFill>
                  <a:srgbClr val="FF0000"/>
                </a:solidFill>
              </a:rPr>
              <a:t>, ex: n=3)  </a:t>
            </a:r>
            <a:r>
              <a:rPr lang="en-US" sz="800" dirty="0">
                <a:solidFill>
                  <a:prstClr val="black"/>
                </a:solidFill>
              </a:rPr>
              <a:t>over the convolutional feature map</a:t>
            </a:r>
          </a:p>
          <a:p>
            <a:pPr marL="228600" lvl="1" indent="-114300">
              <a:buClrTx/>
              <a:buSzPct val="70000"/>
              <a:buFont typeface="Wingdings" pitchFamily="2" charset="2"/>
              <a:buChar char="l"/>
            </a:pPr>
            <a:r>
              <a:rPr lang="en-US" sz="800" dirty="0">
                <a:solidFill>
                  <a:prstClr val="black"/>
                </a:solidFill>
              </a:rPr>
              <a:t>Map window to </a:t>
            </a:r>
            <a:r>
              <a:rPr lang="en-US" sz="800" dirty="0">
                <a:solidFill>
                  <a:srgbClr val="FF0000"/>
                </a:solidFill>
              </a:rPr>
              <a:t>a lower-dimensional feature vector </a:t>
            </a:r>
            <a:r>
              <a:rPr lang="en-US" sz="800" dirty="0">
                <a:solidFill>
                  <a:prstClr val="black"/>
                </a:solidFill>
              </a:rPr>
              <a:t>(512-d VGG).</a:t>
            </a:r>
          </a:p>
          <a:p>
            <a:pPr marL="228600" lvl="1" indent="-114300">
              <a:buClrTx/>
              <a:buSzPct val="70000"/>
              <a:buFont typeface="Wingdings" pitchFamily="2" charset="2"/>
              <a:buChar char="l"/>
            </a:pPr>
            <a:r>
              <a:rPr lang="en-US" sz="800" dirty="0">
                <a:solidFill>
                  <a:prstClr val="black"/>
                </a:solidFill>
              </a:rPr>
              <a:t>The vectors </a:t>
            </a:r>
            <a:r>
              <a:rPr lang="en-US" sz="800" dirty="0">
                <a:solidFill>
                  <a:srgbClr val="FF0000"/>
                </a:solidFill>
              </a:rPr>
              <a:t>contain the location information</a:t>
            </a:r>
            <a:r>
              <a:rPr lang="en-US" sz="800" dirty="0">
                <a:solidFill>
                  <a:prstClr val="black"/>
                </a:solidFill>
              </a:rPr>
              <a:t> on original image. (an receptive field of 228 pixels for VGG)</a:t>
            </a:r>
          </a:p>
          <a:p>
            <a:pPr marL="228600" lvl="1" indent="-114300">
              <a:buClrTx/>
              <a:buSzPct val="70000"/>
              <a:buFont typeface="Wingdings" pitchFamily="2" charset="2"/>
              <a:buChar char="l"/>
            </a:pPr>
            <a:r>
              <a:rPr lang="en-US" sz="800" dirty="0">
                <a:solidFill>
                  <a:prstClr val="black"/>
                </a:solidFill>
              </a:rPr>
              <a:t>This process works as a </a:t>
            </a:r>
            <a:r>
              <a:rPr lang="en-US" sz="800" dirty="0">
                <a:solidFill>
                  <a:srgbClr val="FF0000"/>
                </a:solidFill>
              </a:rPr>
              <a:t>3x3-kernel convolution with 512 output feature maps</a:t>
            </a:r>
          </a:p>
          <a:p>
            <a:pPr marL="228600" lvl="1" indent="-114300">
              <a:buClrTx/>
              <a:buSzPct val="70000"/>
              <a:buFont typeface="Wingdings" pitchFamily="2" charset="2"/>
              <a:buChar char="l"/>
            </a:pPr>
            <a:r>
              <a:rPr lang="en-US" altLang="zh-TW" sz="800" dirty="0">
                <a:solidFill>
                  <a:srgbClr val="FF0000"/>
                </a:solidFill>
              </a:rPr>
              <a:t>Vectors contain the location information on original image.</a:t>
            </a:r>
          </a:p>
        </p:txBody>
      </p:sp>
      <p:sp>
        <p:nvSpPr>
          <p:cNvPr id="324" name="Rectangle 323"/>
          <p:cNvSpPr/>
          <p:nvPr/>
        </p:nvSpPr>
        <p:spPr>
          <a:xfrm>
            <a:off x="123679" y="645929"/>
            <a:ext cx="3847246" cy="221717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buClrTx/>
              <a:buFontTx/>
              <a:buNone/>
            </a:pPr>
            <a:endParaRPr lang="en-US" kern="1200" dirty="0">
              <a:solidFill>
                <a:prstClr val="black"/>
              </a:solidFill>
            </a:endParaRPr>
          </a:p>
        </p:txBody>
      </p:sp>
      <p:sp>
        <p:nvSpPr>
          <p:cNvPr id="343" name="Rectangle 342"/>
          <p:cNvSpPr/>
          <p:nvPr/>
        </p:nvSpPr>
        <p:spPr>
          <a:xfrm>
            <a:off x="4083974" y="457459"/>
            <a:ext cx="4911928" cy="2410617"/>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lvl="1" indent="-114300">
              <a:buClrTx/>
              <a:buFont typeface="+mj-lt"/>
              <a:buAutoNum type="arabicParenR" startAt="3"/>
            </a:pPr>
            <a:endParaRPr lang="en-US" sz="800" kern="1200" dirty="0">
              <a:solidFill>
                <a:prstClr val="black"/>
              </a:solidFill>
            </a:endParaRPr>
          </a:p>
        </p:txBody>
      </p:sp>
      <p:sp>
        <p:nvSpPr>
          <p:cNvPr id="344" name="TextBox 343"/>
          <p:cNvSpPr txBox="1"/>
          <p:nvPr/>
        </p:nvSpPr>
        <p:spPr>
          <a:xfrm>
            <a:off x="4073414" y="450826"/>
            <a:ext cx="2178297" cy="2431435"/>
          </a:xfrm>
          <a:prstGeom prst="rect">
            <a:avLst/>
          </a:prstGeom>
          <a:noFill/>
        </p:spPr>
        <p:txBody>
          <a:bodyPr wrap="square" rtlCol="0">
            <a:spAutoFit/>
          </a:bodyPr>
          <a:lstStyle/>
          <a:p>
            <a:pPr marL="114300" lvl="1" indent="-114300">
              <a:buClrTx/>
              <a:buFont typeface="+mj-lt"/>
              <a:buAutoNum type="arabicPeriod" startAt="2"/>
            </a:pPr>
            <a:r>
              <a:rPr lang="en-US" sz="800" b="1" u="sng" kern="1200" dirty="0">
                <a:solidFill>
                  <a:prstClr val="black"/>
                </a:solidFill>
                <a:latin typeface="Calibri"/>
                <a:ea typeface="+mn-ea"/>
                <a:cs typeface="+mn-cs"/>
              </a:rPr>
              <a:t>Anchor generation:</a:t>
            </a:r>
            <a:endParaRPr lang="en-US" sz="800" kern="1200" dirty="0">
              <a:solidFill>
                <a:prstClr val="black"/>
              </a:solidFill>
              <a:latin typeface="Calibri"/>
              <a:ea typeface="+mn-ea"/>
              <a:cs typeface="+mn-cs"/>
            </a:endParaRPr>
          </a:p>
          <a:p>
            <a:pPr marL="228600" indent="-114300">
              <a:buClrTx/>
              <a:buSzPct val="70000"/>
              <a:buFont typeface="Wingdings" pitchFamily="2" charset="2"/>
              <a:buChar char="l"/>
            </a:pPr>
            <a:r>
              <a:rPr lang="en-US" sz="800" b="1" kern="1200" dirty="0">
                <a:solidFill>
                  <a:srgbClr val="00B0F0"/>
                </a:solidFill>
                <a:latin typeface="Calibri"/>
                <a:ea typeface="+mn-ea"/>
                <a:cs typeface="+mn-cs"/>
              </a:rPr>
              <a:t>Anchors</a:t>
            </a:r>
            <a:r>
              <a:rPr lang="en-US" sz="800" kern="1200" dirty="0">
                <a:solidFill>
                  <a:srgbClr val="00B0F0"/>
                </a:solidFill>
                <a:latin typeface="Calibri"/>
                <a:ea typeface="+mn-ea"/>
                <a:cs typeface="+mn-cs"/>
              </a:rPr>
              <a:t>: </a:t>
            </a:r>
            <a:r>
              <a:rPr lang="en-US" sz="800" kern="1200" dirty="0">
                <a:solidFill>
                  <a:prstClr val="black"/>
                </a:solidFill>
                <a:latin typeface="Calibri"/>
                <a:ea typeface="+mn-ea"/>
                <a:cs typeface="+mn-cs"/>
              </a:rPr>
              <a:t>(possible proposals) </a:t>
            </a:r>
          </a:p>
          <a:p>
            <a:pPr marL="342900" lvl="1" indent="-114300">
              <a:buClrTx/>
              <a:buSzPct val="100000"/>
              <a:buFont typeface="Courier New" panose="02070309020205020404" pitchFamily="49" charset="0"/>
              <a:buChar char="o"/>
            </a:pPr>
            <a:r>
              <a:rPr lang="en-US" sz="800" kern="1200" dirty="0">
                <a:solidFill>
                  <a:srgbClr val="FF0000"/>
                </a:solidFill>
                <a:latin typeface="Calibri"/>
                <a:ea typeface="+mn-ea"/>
                <a:cs typeface="+mn-cs"/>
              </a:rPr>
              <a:t>Pre-defined</a:t>
            </a:r>
            <a:r>
              <a:rPr lang="en-US" sz="800" kern="1200" dirty="0">
                <a:solidFill>
                  <a:prstClr val="black"/>
                </a:solidFill>
                <a:latin typeface="Calibri"/>
                <a:ea typeface="+mn-ea"/>
                <a:cs typeface="+mn-cs"/>
              </a:rPr>
              <a:t> reference boxes.</a:t>
            </a:r>
          </a:p>
          <a:p>
            <a:pPr marL="342900" lvl="1" indent="-114300">
              <a:buClrTx/>
              <a:buSzPct val="100000"/>
              <a:buFont typeface="Courier New" panose="02070309020205020404" pitchFamily="49" charset="0"/>
              <a:buChar char="o"/>
            </a:pPr>
            <a:r>
              <a:rPr lang="en-US" sz="800" kern="1200" dirty="0">
                <a:solidFill>
                  <a:srgbClr val="FF0000"/>
                </a:solidFill>
                <a:latin typeface="Calibri"/>
                <a:ea typeface="+mn-ea"/>
                <a:cs typeface="+mn-cs"/>
              </a:rPr>
              <a:t>Multi scales and ratios</a:t>
            </a:r>
            <a:r>
              <a:rPr lang="en-US" sz="800" kern="1200" dirty="0">
                <a:solidFill>
                  <a:prstClr val="black"/>
                </a:solidFill>
                <a:latin typeface="Calibri"/>
                <a:ea typeface="+mn-ea"/>
                <a:cs typeface="+mn-cs"/>
              </a:rPr>
              <a:t>. </a:t>
            </a:r>
          </a:p>
          <a:p>
            <a:pPr marL="342900" lvl="1" indent="-114300">
              <a:buClrTx/>
              <a:buSzPct val="100000"/>
              <a:buFont typeface="Courier New" panose="02070309020205020404" pitchFamily="49" charset="0"/>
              <a:buChar char="o"/>
            </a:pPr>
            <a:r>
              <a:rPr lang="en-US" sz="800" kern="1200" dirty="0">
                <a:solidFill>
                  <a:srgbClr val="FF0000"/>
                </a:solidFill>
                <a:latin typeface="Calibri"/>
                <a:ea typeface="+mn-ea"/>
                <a:cs typeface="+mn-cs"/>
              </a:rPr>
              <a:t>Translation invariant</a:t>
            </a:r>
            <a:r>
              <a:rPr lang="en-US" sz="800" kern="1200" dirty="0">
                <a:solidFill>
                  <a:prstClr val="black"/>
                </a:solidFill>
                <a:latin typeface="Calibri"/>
                <a:ea typeface="+mn-ea"/>
                <a:cs typeface="+mn-cs"/>
              </a:rPr>
              <a:t>. (Same set of anchors at every location)</a:t>
            </a:r>
          </a:p>
          <a:p>
            <a:pPr marL="228600" indent="-114300">
              <a:buClrTx/>
              <a:buSzPct val="70000"/>
              <a:buFont typeface="Wingdings" pitchFamily="2" charset="2"/>
              <a:buChar char="l"/>
            </a:pPr>
            <a:r>
              <a:rPr lang="en-US" sz="800" b="1" kern="1200" dirty="0">
                <a:solidFill>
                  <a:srgbClr val="FF0000"/>
                </a:solidFill>
                <a:latin typeface="Calibri"/>
                <a:ea typeface="+mn-ea"/>
                <a:cs typeface="+mn-cs"/>
              </a:rPr>
              <a:t>At each sliding-window position on image, </a:t>
            </a:r>
            <a:r>
              <a:rPr lang="en-US" sz="800" b="1" kern="1200" dirty="0">
                <a:solidFill>
                  <a:prstClr val="black"/>
                </a:solidFill>
                <a:latin typeface="Calibri"/>
                <a:ea typeface="+mn-ea"/>
                <a:cs typeface="+mn-cs"/>
              </a:rPr>
              <a:t>k anchor boxes is generated.</a:t>
            </a:r>
          </a:p>
          <a:p>
            <a:pPr marL="342900" lvl="1" indent="-114300">
              <a:buClrTx/>
              <a:buSzPct val="100000"/>
              <a:buFont typeface="Courier New" panose="02070309020205020404" pitchFamily="49" charset="0"/>
              <a:buChar char="o"/>
            </a:pPr>
            <a:r>
              <a:rPr lang="en-US" sz="800" kern="1200" dirty="0">
                <a:solidFill>
                  <a:srgbClr val="FF0000"/>
                </a:solidFill>
                <a:latin typeface="Calibri"/>
                <a:ea typeface="+mn-ea"/>
                <a:cs typeface="+mn-cs"/>
              </a:rPr>
              <a:t>k: </a:t>
            </a:r>
            <a:r>
              <a:rPr lang="en-US" sz="800" kern="1200" dirty="0">
                <a:solidFill>
                  <a:prstClr val="black"/>
                </a:solidFill>
                <a:latin typeface="Calibri"/>
                <a:ea typeface="+mn-ea"/>
                <a:cs typeface="+mn-cs"/>
              </a:rPr>
              <a:t>number of maximum possible proposals for each location. </a:t>
            </a:r>
          </a:p>
          <a:p>
            <a:pPr marL="228600" indent="-114300">
              <a:buClrTx/>
              <a:buSzPct val="70000"/>
              <a:buFont typeface="Wingdings" pitchFamily="2" charset="2"/>
              <a:buChar char="l"/>
            </a:pPr>
            <a:r>
              <a:rPr lang="en-US" sz="800" b="1" kern="1200" dirty="0">
                <a:solidFill>
                  <a:prstClr val="black"/>
                </a:solidFill>
                <a:latin typeface="Calibri"/>
                <a:ea typeface="+mn-ea"/>
                <a:cs typeface="+mn-cs"/>
              </a:rPr>
              <a:t>In our case:</a:t>
            </a:r>
          </a:p>
          <a:p>
            <a:pPr marL="342900" lvl="1" indent="-114300">
              <a:buClrTx/>
              <a:buSzPct val="100000"/>
              <a:buFont typeface="Courier New" panose="02070309020205020404" pitchFamily="49" charset="0"/>
              <a:buChar char="o"/>
            </a:pPr>
            <a:r>
              <a:rPr lang="en-US" sz="800" kern="1200" dirty="0">
                <a:solidFill>
                  <a:prstClr val="black"/>
                </a:solidFill>
                <a:latin typeface="Calibri"/>
                <a:ea typeface="+mn-ea"/>
                <a:cs typeface="+mn-cs"/>
              </a:rPr>
              <a:t>k = 9 anchors.</a:t>
            </a:r>
          </a:p>
          <a:p>
            <a:pPr marL="342900" lvl="1" indent="-114300">
              <a:buClrTx/>
              <a:buSzPct val="100000"/>
              <a:buFont typeface="Courier New" panose="02070309020205020404" pitchFamily="49" charset="0"/>
              <a:buChar char="o"/>
            </a:pPr>
            <a:r>
              <a:rPr lang="en-US" sz="800" kern="1200" dirty="0">
                <a:solidFill>
                  <a:srgbClr val="FF0000"/>
                </a:solidFill>
                <a:latin typeface="Calibri"/>
                <a:ea typeface="+mn-ea"/>
                <a:cs typeface="+mn-cs"/>
              </a:rPr>
              <a:t>3 scales: </a:t>
            </a:r>
            <a:r>
              <a:rPr lang="en-US" sz="800" kern="1200" dirty="0">
                <a:solidFill>
                  <a:prstClr val="black"/>
                </a:solidFill>
                <a:latin typeface="Calibri"/>
                <a:ea typeface="+mn-ea"/>
                <a:cs typeface="+mn-cs"/>
              </a:rPr>
              <a:t>128x128, 256x256, 512x512.</a:t>
            </a:r>
          </a:p>
          <a:p>
            <a:pPr marL="342900" lvl="1" indent="-114300">
              <a:buClrTx/>
              <a:buSzPct val="100000"/>
              <a:buFont typeface="Courier New" panose="02070309020205020404" pitchFamily="49" charset="0"/>
              <a:buChar char="o"/>
            </a:pPr>
            <a:r>
              <a:rPr lang="en-US" sz="800" kern="1200" dirty="0">
                <a:solidFill>
                  <a:srgbClr val="FF0000"/>
                </a:solidFill>
                <a:latin typeface="Calibri"/>
                <a:ea typeface="+mn-ea"/>
                <a:cs typeface="+mn-cs"/>
              </a:rPr>
              <a:t>3 ratios: </a:t>
            </a:r>
            <a:r>
              <a:rPr lang="en-US" sz="800" kern="1200" dirty="0">
                <a:solidFill>
                  <a:prstClr val="black"/>
                </a:solidFill>
                <a:latin typeface="Calibri"/>
                <a:ea typeface="+mn-ea"/>
                <a:cs typeface="+mn-cs"/>
              </a:rPr>
              <a:t>1:1, 1:2, 2:1 (each scale)</a:t>
            </a:r>
          </a:p>
          <a:p>
            <a:pPr marL="114300" lvl="1" indent="-114300">
              <a:buClrTx/>
              <a:buFont typeface="Wingdings" panose="05000000000000000000" pitchFamily="2" charset="2"/>
              <a:buChar char="v"/>
            </a:pPr>
            <a:r>
              <a:rPr lang="en-US" sz="800" b="1" u="sng" kern="1200" dirty="0">
                <a:solidFill>
                  <a:prstClr val="black"/>
                </a:solidFill>
                <a:latin typeface="Calibri"/>
                <a:ea typeface="+mn-ea"/>
                <a:cs typeface="+mn-cs"/>
              </a:rPr>
              <a:t>Ignore unnecessary Anchors:</a:t>
            </a:r>
            <a:endParaRPr lang="en-US" sz="800" kern="1200" dirty="0">
              <a:solidFill>
                <a:prstClr val="black"/>
              </a:solidFill>
              <a:latin typeface="Calibri"/>
              <a:ea typeface="+mn-ea"/>
              <a:cs typeface="+mn-cs"/>
            </a:endParaRPr>
          </a:p>
          <a:p>
            <a:pPr marL="228600" indent="-114300">
              <a:buClrTx/>
              <a:buSzPct val="100000"/>
              <a:buFont typeface="+mj-lt"/>
              <a:buAutoNum type="romanLcPeriod"/>
            </a:pPr>
            <a:r>
              <a:rPr lang="en-US" sz="800" kern="1200" dirty="0">
                <a:solidFill>
                  <a:prstClr val="black"/>
                </a:solidFill>
                <a:latin typeface="Calibri"/>
                <a:ea typeface="+mn-ea"/>
                <a:cs typeface="+mn-cs"/>
              </a:rPr>
              <a:t>Total: </a:t>
            </a:r>
            <a:r>
              <a:rPr lang="en-US" sz="800" kern="1200" dirty="0">
                <a:solidFill>
                  <a:srgbClr val="FF0000"/>
                </a:solidFill>
                <a:latin typeface="Calibri"/>
                <a:ea typeface="+mn-ea"/>
                <a:cs typeface="+mn-cs"/>
              </a:rPr>
              <a:t>w*h*k anchor </a:t>
            </a:r>
            <a:r>
              <a:rPr lang="en-US" sz="800" kern="1200" dirty="0">
                <a:solidFill>
                  <a:prstClr val="black"/>
                </a:solidFill>
                <a:latin typeface="Calibri"/>
                <a:ea typeface="+mn-ea"/>
                <a:cs typeface="+mn-cs"/>
              </a:rPr>
              <a:t>(60x40x9 = </a:t>
            </a:r>
            <a:r>
              <a:rPr lang="en-US" sz="800" kern="1200" dirty="0">
                <a:solidFill>
                  <a:srgbClr val="FF0000"/>
                </a:solidFill>
                <a:latin typeface="Calibri"/>
                <a:ea typeface="+mn-ea"/>
                <a:cs typeface="+mn-cs"/>
              </a:rPr>
              <a:t>21600</a:t>
            </a:r>
            <a:r>
              <a:rPr lang="en-US" sz="800" kern="1200" dirty="0">
                <a:solidFill>
                  <a:prstClr val="black"/>
                </a:solidFill>
                <a:latin typeface="Calibri"/>
                <a:ea typeface="+mn-ea"/>
                <a:cs typeface="+mn-cs"/>
              </a:rPr>
              <a:t>) </a:t>
            </a:r>
          </a:p>
          <a:p>
            <a:pPr marL="228600" indent="-114300">
              <a:buClrTx/>
              <a:buSzPct val="100000"/>
              <a:buFont typeface="+mj-lt"/>
              <a:buAutoNum type="romanLcPeriod"/>
            </a:pPr>
            <a:r>
              <a:rPr lang="en-US" sz="800" kern="1200" dirty="0">
                <a:solidFill>
                  <a:srgbClr val="FF0000"/>
                </a:solidFill>
                <a:latin typeface="Calibri"/>
                <a:ea typeface="+mn-ea"/>
                <a:cs typeface="+mn-cs"/>
              </a:rPr>
              <a:t>(Actually) Ignore all cross-boundary anchors</a:t>
            </a:r>
            <a:r>
              <a:rPr lang="en-US" sz="800" kern="1200" dirty="0">
                <a:solidFill>
                  <a:prstClr val="black"/>
                </a:solidFill>
                <a:latin typeface="Calibri"/>
                <a:ea typeface="+mn-ea"/>
                <a:cs typeface="+mn-cs"/>
              </a:rPr>
              <a:t>. </a:t>
            </a:r>
          </a:p>
          <a:p>
            <a:pPr marL="228600" indent="-114300">
              <a:buClrTx/>
              <a:buSzPct val="100000"/>
              <a:buFont typeface="+mj-lt"/>
              <a:buAutoNum type="romanLcPeriod"/>
            </a:pPr>
            <a:r>
              <a:rPr lang="en-US" sz="800" kern="1200" dirty="0">
                <a:solidFill>
                  <a:prstClr val="black"/>
                </a:solidFill>
                <a:latin typeface="Calibri"/>
                <a:ea typeface="+mn-ea"/>
                <a:cs typeface="+mn-cs"/>
              </a:rPr>
              <a:t>The final number of anchors: ~</a:t>
            </a:r>
            <a:r>
              <a:rPr lang="en-US" sz="800" kern="1200" dirty="0">
                <a:solidFill>
                  <a:srgbClr val="FF0000"/>
                </a:solidFill>
                <a:latin typeface="Calibri"/>
                <a:ea typeface="+mn-ea"/>
                <a:cs typeface="+mn-cs"/>
              </a:rPr>
              <a:t>6000</a:t>
            </a:r>
            <a:endParaRPr lang="en-US" sz="800" kern="1200" dirty="0">
              <a:solidFill>
                <a:prstClr val="black"/>
              </a:solidFill>
              <a:latin typeface="Calibri"/>
              <a:ea typeface="+mn-ea"/>
              <a:cs typeface="+mn-cs"/>
            </a:endParaRPr>
          </a:p>
        </p:txBody>
      </p:sp>
      <p:grpSp>
        <p:nvGrpSpPr>
          <p:cNvPr id="345" name="Group 344"/>
          <p:cNvGrpSpPr/>
          <p:nvPr/>
        </p:nvGrpSpPr>
        <p:grpSpPr>
          <a:xfrm>
            <a:off x="8040356" y="1798882"/>
            <a:ext cx="1035745" cy="796338"/>
            <a:chOff x="3675460" y="4436867"/>
            <a:chExt cx="1952897" cy="1501493"/>
          </a:xfrm>
        </p:grpSpPr>
        <p:sp>
          <p:nvSpPr>
            <p:cNvPr id="346" name="TextBox 345"/>
            <p:cNvSpPr txBox="1"/>
            <p:nvPr/>
          </p:nvSpPr>
          <p:spPr>
            <a:xfrm>
              <a:off x="3675460" y="5532141"/>
              <a:ext cx="1952897" cy="406219"/>
            </a:xfrm>
            <a:prstGeom prst="rect">
              <a:avLst/>
            </a:prstGeom>
            <a:noFill/>
          </p:spPr>
          <p:txBody>
            <a:bodyPr wrap="square" rtlCol="0">
              <a:spAutoFit/>
            </a:bodyPr>
            <a:lstStyle/>
            <a:p>
              <a:pPr>
                <a:buClrTx/>
                <a:buFontTx/>
                <a:buNone/>
              </a:pPr>
              <a:r>
                <a:rPr lang="en-US" sz="800" i="1" kern="1200" dirty="0">
                  <a:solidFill>
                    <a:prstClr val="black"/>
                  </a:solidFill>
                  <a:latin typeface="Calibri"/>
                  <a:ea typeface="+mn-ea"/>
                  <a:cs typeface="+mn-cs"/>
                </a:rPr>
                <a:t>Fig. Sample Anchors</a:t>
              </a:r>
            </a:p>
          </p:txBody>
        </p:sp>
        <p:pic>
          <p:nvPicPr>
            <p:cNvPr id="347" name="Picture 346"/>
            <p:cNvPicPr>
              <a:picLocks noChangeAspect="1"/>
            </p:cNvPicPr>
            <p:nvPr/>
          </p:nvPicPr>
          <p:blipFill>
            <a:blip r:embed="rId3"/>
            <a:stretch>
              <a:fillRect/>
            </a:stretch>
          </p:blipFill>
          <p:spPr>
            <a:xfrm>
              <a:off x="3793526" y="4436867"/>
              <a:ext cx="1578903" cy="1159195"/>
            </a:xfrm>
            <a:prstGeom prst="rect">
              <a:avLst/>
            </a:prstGeom>
          </p:spPr>
        </p:pic>
        <p:sp>
          <p:nvSpPr>
            <p:cNvPr id="348" name="Rectangle 347"/>
            <p:cNvSpPr/>
            <p:nvPr/>
          </p:nvSpPr>
          <p:spPr>
            <a:xfrm>
              <a:off x="3855496" y="4460751"/>
              <a:ext cx="627500" cy="42079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49" name="Rectangle 348"/>
            <p:cNvSpPr/>
            <p:nvPr/>
          </p:nvSpPr>
          <p:spPr>
            <a:xfrm>
              <a:off x="4502004" y="4465787"/>
              <a:ext cx="899160" cy="419094"/>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50" name="Rectangle 349"/>
            <p:cNvSpPr/>
            <p:nvPr/>
          </p:nvSpPr>
          <p:spPr>
            <a:xfrm>
              <a:off x="3855494" y="4904375"/>
              <a:ext cx="1545669" cy="675134"/>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grpSp>
      <p:grpSp>
        <p:nvGrpSpPr>
          <p:cNvPr id="409" name="Group 408"/>
          <p:cNvGrpSpPr/>
          <p:nvPr/>
        </p:nvGrpSpPr>
        <p:grpSpPr>
          <a:xfrm>
            <a:off x="5650849" y="5658509"/>
            <a:ext cx="3299315" cy="419035"/>
            <a:chOff x="4837593" y="5438154"/>
            <a:chExt cx="3567079" cy="410327"/>
          </a:xfrm>
        </p:grpSpPr>
        <p:pic>
          <p:nvPicPr>
            <p:cNvPr id="439" name="Picture 438"/>
            <p:cNvPicPr>
              <a:picLocks noChangeAspect="1"/>
            </p:cNvPicPr>
            <p:nvPr/>
          </p:nvPicPr>
          <p:blipFill>
            <a:blip r:embed="rId4"/>
            <a:stretch>
              <a:fillRect/>
            </a:stretch>
          </p:blipFill>
          <p:spPr>
            <a:xfrm>
              <a:off x="4837593" y="5438154"/>
              <a:ext cx="2038979" cy="379532"/>
            </a:xfrm>
            <a:prstGeom prst="rect">
              <a:avLst/>
            </a:prstGeom>
          </p:spPr>
        </p:pic>
        <p:pic>
          <p:nvPicPr>
            <p:cNvPr id="440" name="Picture 439"/>
            <p:cNvPicPr>
              <a:picLocks noChangeAspect="1"/>
            </p:cNvPicPr>
            <p:nvPr/>
          </p:nvPicPr>
          <p:blipFill>
            <a:blip r:embed="rId5"/>
            <a:stretch>
              <a:fillRect/>
            </a:stretch>
          </p:blipFill>
          <p:spPr>
            <a:xfrm>
              <a:off x="6853840" y="5453337"/>
              <a:ext cx="1550832" cy="395144"/>
            </a:xfrm>
            <a:prstGeom prst="rect">
              <a:avLst/>
            </a:prstGeom>
          </p:spPr>
        </p:pic>
      </p:grpSp>
      <p:sp>
        <p:nvSpPr>
          <p:cNvPr id="410" name="Rectangle 409"/>
          <p:cNvSpPr/>
          <p:nvPr/>
        </p:nvSpPr>
        <p:spPr>
          <a:xfrm>
            <a:off x="2074749" y="3066124"/>
            <a:ext cx="3409378" cy="3381997"/>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buClrTx/>
              <a:buFontTx/>
              <a:buNone/>
            </a:pPr>
            <a:r>
              <a:rPr lang="en-US" sz="800" b="1" dirty="0">
                <a:solidFill>
                  <a:prstClr val="black"/>
                </a:solidFill>
              </a:rPr>
              <a:t>3.1. </a:t>
            </a:r>
            <a:r>
              <a:rPr lang="en-US" sz="800" b="1" u="sng" dirty="0">
                <a:solidFill>
                  <a:prstClr val="black"/>
                </a:solidFill>
              </a:rPr>
              <a:t>Regression:</a:t>
            </a:r>
          </a:p>
          <a:p>
            <a:pPr marL="282575" lvl="1" indent="-111125">
              <a:buClrTx/>
              <a:buSzPct val="150000"/>
              <a:buFont typeface="Arial" pitchFamily="34" charset="0"/>
              <a:buChar char="•"/>
            </a:pPr>
            <a:r>
              <a:rPr lang="en-US" sz="800" b="1" dirty="0">
                <a:solidFill>
                  <a:prstClr val="black"/>
                </a:solidFill>
              </a:rPr>
              <a:t>Object</a:t>
            </a:r>
            <a:r>
              <a:rPr lang="en-US" sz="800" dirty="0">
                <a:solidFill>
                  <a:prstClr val="black"/>
                </a:solidFill>
              </a:rPr>
              <a:t>: Compute offsets from anchor boxes.</a:t>
            </a:r>
          </a:p>
          <a:p>
            <a:pPr marL="282575" lvl="1" indent="-111125">
              <a:buClrTx/>
              <a:buSzPct val="150000"/>
              <a:buFont typeface="Arial" pitchFamily="34" charset="0"/>
              <a:buChar char="•"/>
            </a:pPr>
            <a:r>
              <a:rPr lang="en-US" sz="800" b="1" dirty="0">
                <a:solidFill>
                  <a:prstClr val="black"/>
                </a:solidFill>
              </a:rPr>
              <a:t>Method</a:t>
            </a:r>
            <a:r>
              <a:rPr lang="en-US" sz="800" dirty="0">
                <a:solidFill>
                  <a:prstClr val="black"/>
                </a:solidFill>
              </a:rPr>
              <a:t>: linear regression</a:t>
            </a:r>
          </a:p>
          <a:p>
            <a:pPr marL="282575" lvl="1" indent="-111125">
              <a:buClrTx/>
              <a:buSzPct val="150000"/>
              <a:buFont typeface="Arial" pitchFamily="34" charset="0"/>
              <a:buChar char="•"/>
            </a:pPr>
            <a:r>
              <a:rPr lang="en-US" sz="800" b="1" dirty="0">
                <a:solidFill>
                  <a:prstClr val="black"/>
                </a:solidFill>
              </a:rPr>
              <a:t>Process:</a:t>
            </a:r>
          </a:p>
          <a:p>
            <a:pPr marL="401638" lvl="1" indent="-119063">
              <a:buClrTx/>
              <a:buSzPct val="100000"/>
              <a:buFont typeface="+mj-lt"/>
              <a:buAutoNum type="arabicPeriod"/>
            </a:pPr>
            <a:r>
              <a:rPr lang="en-US" sz="800" i="1" dirty="0" err="1">
                <a:solidFill>
                  <a:prstClr val="black"/>
                </a:solidFill>
              </a:rPr>
              <a:t>Bbox</a:t>
            </a:r>
            <a:r>
              <a:rPr lang="en-US" sz="800" i="1" dirty="0">
                <a:solidFill>
                  <a:prstClr val="black"/>
                </a:solidFill>
              </a:rPr>
              <a:t> regression:</a:t>
            </a:r>
          </a:p>
          <a:p>
            <a:pPr marL="461963" lvl="1" indent="-115888">
              <a:buClrTx/>
              <a:buSzPct val="100000"/>
              <a:buFont typeface="+mj-lt"/>
              <a:buAutoNum type="arabicPeriod"/>
            </a:pPr>
            <a:endParaRPr lang="en-US" sz="800" dirty="0">
              <a:solidFill>
                <a:prstClr val="black"/>
              </a:solidFill>
            </a:endParaRPr>
          </a:p>
          <a:p>
            <a:pPr marL="461963" lvl="1" indent="-115888">
              <a:buClrTx/>
              <a:buSzPct val="100000"/>
              <a:buFont typeface="+mj-lt"/>
              <a:buAutoNum type="arabicPeriod"/>
            </a:pPr>
            <a:endParaRPr lang="en-US" sz="800" dirty="0">
              <a:solidFill>
                <a:prstClr val="black"/>
              </a:solidFill>
            </a:endParaRPr>
          </a:p>
          <a:p>
            <a:pPr marL="461963"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0050" lvl="1" indent="-115888">
              <a:buClrTx/>
              <a:buSzPct val="100000"/>
              <a:buFont typeface="+mj-lt"/>
              <a:buAutoNum type="arabicPeriod"/>
            </a:pPr>
            <a:endParaRPr lang="en-US" sz="800" b="1" dirty="0">
              <a:solidFill>
                <a:prstClr val="black"/>
              </a:solidFill>
            </a:endParaRPr>
          </a:p>
          <a:p>
            <a:pPr marL="401638" lvl="1" indent="-119063">
              <a:buClrTx/>
              <a:buSzPct val="100000"/>
              <a:buFont typeface="+mj-lt"/>
              <a:buAutoNum type="arabicPeriod"/>
            </a:pPr>
            <a:r>
              <a:rPr lang="en-US" sz="800" i="1" dirty="0">
                <a:solidFill>
                  <a:prstClr val="black"/>
                </a:solidFill>
              </a:rPr>
              <a:t>Loss function:</a:t>
            </a:r>
          </a:p>
          <a:p>
            <a:pPr marL="120650" lvl="1" indent="-120650">
              <a:buClrTx/>
              <a:buSzPct val="150000"/>
              <a:buFont typeface="Arial" pitchFamily="34" charset="0"/>
              <a:buChar char="•"/>
            </a:pPr>
            <a:endParaRPr lang="en-US" sz="800" dirty="0">
              <a:solidFill>
                <a:prstClr val="black"/>
              </a:solidFill>
            </a:endParaRPr>
          </a:p>
          <a:p>
            <a:pPr marL="120650" lvl="1" indent="-120650">
              <a:buClrTx/>
              <a:buSzPct val="150000"/>
              <a:buFont typeface="Arial" pitchFamily="34" charset="0"/>
              <a:buChar char="•"/>
            </a:pPr>
            <a:endParaRPr lang="en-US" sz="800" dirty="0">
              <a:solidFill>
                <a:prstClr val="black"/>
              </a:solidFill>
            </a:endParaRPr>
          </a:p>
          <a:p>
            <a:pPr marL="120650" lvl="1" indent="-120650">
              <a:buClrTx/>
              <a:buSzPct val="150000"/>
              <a:buFont typeface="Arial" pitchFamily="34" charset="0"/>
              <a:buChar char="•"/>
            </a:pPr>
            <a:endParaRPr lang="en-US" sz="800" dirty="0">
              <a:solidFill>
                <a:prstClr val="black"/>
              </a:solidFill>
            </a:endParaRPr>
          </a:p>
          <a:p>
            <a:pPr marL="120650" lvl="1" indent="-120650">
              <a:buClrTx/>
              <a:buSzPct val="150000"/>
              <a:buFont typeface="Arial" pitchFamily="34" charset="0"/>
              <a:buChar char="•"/>
            </a:pPr>
            <a:endParaRPr lang="en-US" sz="800" dirty="0">
              <a:solidFill>
                <a:prstClr val="black"/>
              </a:solidFill>
            </a:endParaRPr>
          </a:p>
          <a:p>
            <a:pPr marL="120650" lvl="1" indent="-120650">
              <a:buClrTx/>
              <a:buSzPct val="150000"/>
              <a:buFont typeface="Arial" pitchFamily="34" charset="0"/>
              <a:buChar char="•"/>
            </a:pPr>
            <a:endParaRPr lang="en-US" sz="800" dirty="0">
              <a:solidFill>
                <a:prstClr val="black"/>
              </a:solidFill>
            </a:endParaRPr>
          </a:p>
          <a:p>
            <a:pPr marL="120650" lvl="1" indent="-120650">
              <a:buClrTx/>
              <a:buSzPct val="150000"/>
              <a:buFont typeface="Arial" pitchFamily="34" charset="0"/>
              <a:buChar char="•"/>
            </a:pPr>
            <a:endParaRPr lang="en-US" sz="800" dirty="0">
              <a:solidFill>
                <a:prstClr val="black"/>
              </a:solidFill>
            </a:endParaRPr>
          </a:p>
        </p:txBody>
      </p:sp>
      <p:sp>
        <p:nvSpPr>
          <p:cNvPr id="411" name="Rectangle 410"/>
          <p:cNvSpPr/>
          <p:nvPr/>
        </p:nvSpPr>
        <p:spPr>
          <a:xfrm>
            <a:off x="5645848" y="5480039"/>
            <a:ext cx="3327511" cy="97664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buClrTx/>
              <a:buFontTx/>
              <a:buNone/>
            </a:pPr>
            <a:r>
              <a:rPr lang="en-US" sz="1000" b="1" u="sng" dirty="0">
                <a:solidFill>
                  <a:prstClr val="black"/>
                </a:solidFill>
              </a:rPr>
              <a:t>4) Loss function of RPN:</a:t>
            </a:r>
            <a:endParaRPr lang="en-US" sz="1000" dirty="0">
              <a:solidFill>
                <a:prstClr val="black"/>
              </a:solidFill>
            </a:endParaRPr>
          </a:p>
        </p:txBody>
      </p:sp>
      <p:sp>
        <p:nvSpPr>
          <p:cNvPr id="415" name="Rectangle 414"/>
          <p:cNvSpPr/>
          <p:nvPr/>
        </p:nvSpPr>
        <p:spPr>
          <a:xfrm>
            <a:off x="4261796" y="3074432"/>
            <a:ext cx="1559194" cy="70788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dirty="0">
                <a:solidFill>
                  <a:srgbClr val="00B0F0"/>
                </a:solidFill>
              </a:rPr>
              <a:t>x, y: </a:t>
            </a:r>
            <a:r>
              <a:rPr lang="en-US" sz="800" dirty="0">
                <a:solidFill>
                  <a:prstClr val="black"/>
                </a:solidFill>
              </a:rPr>
              <a:t>center of box</a:t>
            </a:r>
            <a:r>
              <a:rPr lang="en-US" sz="800" dirty="0">
                <a:solidFill>
                  <a:srgbClr val="00B0F0"/>
                </a:solidFill>
              </a:rPr>
              <a:t> </a:t>
            </a:r>
          </a:p>
          <a:p>
            <a:pPr>
              <a:buClrTx/>
              <a:buFontTx/>
              <a:buNone/>
            </a:pPr>
            <a:r>
              <a:rPr lang="en-US" sz="800" dirty="0">
                <a:solidFill>
                  <a:srgbClr val="00B0F0"/>
                </a:solidFill>
              </a:rPr>
              <a:t>w, h:</a:t>
            </a:r>
            <a:r>
              <a:rPr lang="en-US" sz="800" dirty="0">
                <a:solidFill>
                  <a:prstClr val="black"/>
                </a:solidFill>
              </a:rPr>
              <a:t> width, height </a:t>
            </a:r>
          </a:p>
          <a:p>
            <a:pPr>
              <a:buClrTx/>
              <a:buFontTx/>
              <a:buNone/>
            </a:pPr>
            <a:r>
              <a:rPr lang="en-US" sz="800" dirty="0">
                <a:solidFill>
                  <a:srgbClr val="00B0F0"/>
                </a:solidFill>
              </a:rPr>
              <a:t>x, y, w, h: </a:t>
            </a:r>
            <a:r>
              <a:rPr lang="en-US" sz="800" dirty="0">
                <a:solidFill>
                  <a:prstClr val="black"/>
                </a:solidFill>
              </a:rPr>
              <a:t>Predicted box</a:t>
            </a:r>
          </a:p>
          <a:p>
            <a:pPr>
              <a:buClrTx/>
              <a:buFontTx/>
              <a:buNone/>
            </a:pPr>
            <a:r>
              <a:rPr lang="en-US" sz="800" dirty="0" err="1">
                <a:solidFill>
                  <a:srgbClr val="00B0F0"/>
                </a:solidFill>
              </a:rPr>
              <a:t>x</a:t>
            </a:r>
            <a:r>
              <a:rPr lang="en-US" sz="800" baseline="-25000" dirty="0" err="1">
                <a:solidFill>
                  <a:srgbClr val="00B0F0"/>
                </a:solidFill>
              </a:rPr>
              <a:t>a</a:t>
            </a:r>
            <a:r>
              <a:rPr lang="en-US" sz="800" dirty="0">
                <a:solidFill>
                  <a:srgbClr val="00B0F0"/>
                </a:solidFill>
              </a:rPr>
              <a:t>, </a:t>
            </a:r>
            <a:r>
              <a:rPr lang="en-US" sz="800" dirty="0" err="1">
                <a:solidFill>
                  <a:srgbClr val="00B0F0"/>
                </a:solidFill>
              </a:rPr>
              <a:t>y</a:t>
            </a:r>
            <a:r>
              <a:rPr lang="en-US" sz="800" baseline="-25000" dirty="0" err="1">
                <a:solidFill>
                  <a:srgbClr val="00B0F0"/>
                </a:solidFill>
              </a:rPr>
              <a:t>a</a:t>
            </a:r>
            <a:r>
              <a:rPr lang="en-US" sz="800" dirty="0">
                <a:solidFill>
                  <a:srgbClr val="00B0F0"/>
                </a:solidFill>
              </a:rPr>
              <a:t>, </a:t>
            </a:r>
            <a:r>
              <a:rPr lang="en-US" sz="800" dirty="0" err="1">
                <a:solidFill>
                  <a:srgbClr val="00B0F0"/>
                </a:solidFill>
              </a:rPr>
              <a:t>w</a:t>
            </a:r>
            <a:r>
              <a:rPr lang="en-US" sz="800" baseline="-25000" dirty="0" err="1">
                <a:solidFill>
                  <a:srgbClr val="00B0F0"/>
                </a:solidFill>
              </a:rPr>
              <a:t>a</a:t>
            </a:r>
            <a:r>
              <a:rPr lang="en-US" sz="800" dirty="0">
                <a:solidFill>
                  <a:srgbClr val="00B0F0"/>
                </a:solidFill>
              </a:rPr>
              <a:t>, h</a:t>
            </a:r>
            <a:r>
              <a:rPr lang="en-US" sz="800" baseline="-25000" dirty="0">
                <a:solidFill>
                  <a:srgbClr val="00B0F0"/>
                </a:solidFill>
              </a:rPr>
              <a:t>a</a:t>
            </a:r>
            <a:r>
              <a:rPr lang="en-US" sz="800" dirty="0">
                <a:solidFill>
                  <a:srgbClr val="00B0F0"/>
                </a:solidFill>
              </a:rPr>
              <a:t>:</a:t>
            </a:r>
            <a:r>
              <a:rPr lang="en-US" sz="800" dirty="0">
                <a:solidFill>
                  <a:prstClr val="black"/>
                </a:solidFill>
              </a:rPr>
              <a:t> Anchor box</a:t>
            </a:r>
          </a:p>
          <a:p>
            <a:pPr>
              <a:buClrTx/>
              <a:buFontTx/>
              <a:buNone/>
            </a:pPr>
            <a:r>
              <a:rPr lang="en-US" sz="800" dirty="0">
                <a:solidFill>
                  <a:srgbClr val="00B0F0"/>
                </a:solidFill>
              </a:rPr>
              <a:t>x*, y*, w*, h*: </a:t>
            </a:r>
            <a:r>
              <a:rPr lang="en-US" sz="800" dirty="0">
                <a:solidFill>
                  <a:prstClr val="black"/>
                </a:solidFill>
              </a:rPr>
              <a:t>Ground-truth Box</a:t>
            </a:r>
          </a:p>
        </p:txBody>
      </p:sp>
      <p:pic>
        <p:nvPicPr>
          <p:cNvPr id="416" name="Picture 4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2358" y="5422026"/>
            <a:ext cx="2731007" cy="30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7" name="Rectangle 416"/>
          <p:cNvSpPr/>
          <p:nvPr/>
        </p:nvSpPr>
        <p:spPr>
          <a:xfrm>
            <a:off x="5724230" y="6023628"/>
            <a:ext cx="2958416"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dirty="0">
                <a:solidFill>
                  <a:srgbClr val="00B0F0"/>
                </a:solidFill>
              </a:rPr>
              <a:t>Lambda: </a:t>
            </a:r>
            <a:r>
              <a:rPr lang="en-US" sz="800" dirty="0">
                <a:solidFill>
                  <a:prstClr val="black"/>
                </a:solidFill>
              </a:rPr>
              <a:t>balancing parameter (10)</a:t>
            </a:r>
          </a:p>
          <a:p>
            <a:pPr>
              <a:buClrTx/>
              <a:buFontTx/>
              <a:buNone/>
            </a:pPr>
            <a:r>
              <a:rPr lang="en-US" sz="800" dirty="0" err="1">
                <a:solidFill>
                  <a:srgbClr val="00B0F0"/>
                </a:solidFill>
              </a:rPr>
              <a:t>N</a:t>
            </a:r>
            <a:r>
              <a:rPr lang="en-US" sz="800" baseline="-25000" dirty="0" err="1">
                <a:solidFill>
                  <a:srgbClr val="00B0F0"/>
                </a:solidFill>
              </a:rPr>
              <a:t>cls</a:t>
            </a:r>
            <a:r>
              <a:rPr lang="en-US" sz="800" dirty="0">
                <a:solidFill>
                  <a:prstClr val="black"/>
                </a:solidFill>
              </a:rPr>
              <a:t>: Normalized term by mini-batch (512)</a:t>
            </a:r>
          </a:p>
          <a:p>
            <a:pPr>
              <a:buClrTx/>
              <a:buFontTx/>
              <a:buNone/>
            </a:pPr>
            <a:r>
              <a:rPr lang="en-US" sz="800" dirty="0" err="1">
                <a:solidFill>
                  <a:srgbClr val="00B0F0"/>
                </a:solidFill>
              </a:rPr>
              <a:t>N</a:t>
            </a:r>
            <a:r>
              <a:rPr lang="en-US" sz="800" baseline="-25000" dirty="0" err="1">
                <a:solidFill>
                  <a:srgbClr val="00B0F0"/>
                </a:solidFill>
              </a:rPr>
              <a:t>reg</a:t>
            </a:r>
            <a:r>
              <a:rPr lang="en-US" sz="800" dirty="0">
                <a:solidFill>
                  <a:prstClr val="black"/>
                </a:solidFill>
              </a:rPr>
              <a:t>: Normalized term by number of anchors (2400)</a:t>
            </a:r>
          </a:p>
          <a:p>
            <a:pPr>
              <a:buClrTx/>
              <a:buFontTx/>
              <a:buNone/>
            </a:pPr>
            <a:endParaRPr lang="en-US" sz="800" dirty="0">
              <a:solidFill>
                <a:prstClr val="black"/>
              </a:solidFill>
            </a:endParaRPr>
          </a:p>
        </p:txBody>
      </p:sp>
      <p:pic>
        <p:nvPicPr>
          <p:cNvPr id="420" name="Picture 419"/>
          <p:cNvPicPr>
            <a:picLocks noChangeAspect="1"/>
          </p:cNvPicPr>
          <p:nvPr/>
        </p:nvPicPr>
        <p:blipFill>
          <a:blip r:embed="rId7"/>
          <a:stretch>
            <a:fillRect/>
          </a:stretch>
        </p:blipFill>
        <p:spPr>
          <a:xfrm>
            <a:off x="5348789" y="4068375"/>
            <a:ext cx="545321" cy="213114"/>
          </a:xfrm>
          <a:prstGeom prst="rect">
            <a:avLst/>
          </a:prstGeom>
          <a:ln>
            <a:solidFill>
              <a:srgbClr val="FF0000"/>
            </a:solidFill>
          </a:ln>
        </p:spPr>
      </p:pic>
      <p:pic>
        <p:nvPicPr>
          <p:cNvPr id="421" name="Picture 420"/>
          <p:cNvPicPr>
            <a:picLocks noChangeAspect="1"/>
          </p:cNvPicPr>
          <p:nvPr/>
        </p:nvPicPr>
        <p:blipFill>
          <a:blip r:embed="rId8"/>
          <a:stretch>
            <a:fillRect/>
          </a:stretch>
        </p:blipFill>
        <p:spPr>
          <a:xfrm>
            <a:off x="5029722" y="4910960"/>
            <a:ext cx="568379" cy="171165"/>
          </a:xfrm>
          <a:prstGeom prst="rect">
            <a:avLst/>
          </a:prstGeom>
          <a:ln>
            <a:solidFill>
              <a:srgbClr val="FF0000"/>
            </a:solidFill>
          </a:ln>
        </p:spPr>
      </p:pic>
      <p:grpSp>
        <p:nvGrpSpPr>
          <p:cNvPr id="423" name="Group 422"/>
          <p:cNvGrpSpPr/>
          <p:nvPr/>
        </p:nvGrpSpPr>
        <p:grpSpPr>
          <a:xfrm>
            <a:off x="2573954" y="3741235"/>
            <a:ext cx="2533682" cy="722262"/>
            <a:chOff x="1198618" y="3090207"/>
            <a:chExt cx="2811871" cy="962064"/>
          </a:xfrm>
        </p:grpSpPr>
        <p:pic>
          <p:nvPicPr>
            <p:cNvPr id="436" name="Picture 435"/>
            <p:cNvPicPr>
              <a:picLocks noChangeAspect="1"/>
            </p:cNvPicPr>
            <p:nvPr/>
          </p:nvPicPr>
          <p:blipFill>
            <a:blip r:embed="rId9"/>
            <a:stretch>
              <a:fillRect/>
            </a:stretch>
          </p:blipFill>
          <p:spPr>
            <a:xfrm>
              <a:off x="1214493" y="3090207"/>
              <a:ext cx="2795996" cy="962064"/>
            </a:xfrm>
            <a:prstGeom prst="rect">
              <a:avLst/>
            </a:prstGeom>
          </p:spPr>
        </p:pic>
        <p:sp>
          <p:nvSpPr>
            <p:cNvPr id="437" name="Rectangle 436"/>
            <p:cNvSpPr/>
            <p:nvPr/>
          </p:nvSpPr>
          <p:spPr>
            <a:xfrm>
              <a:off x="1198618" y="3115607"/>
              <a:ext cx="2795996" cy="43178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ClrTx/>
                <a:buFontTx/>
                <a:buNone/>
              </a:pPr>
              <a:endParaRPr lang="en-US" sz="800">
                <a:solidFill>
                  <a:prstClr val="white"/>
                </a:solidFill>
              </a:endParaRPr>
            </a:p>
          </p:txBody>
        </p:sp>
        <p:sp>
          <p:nvSpPr>
            <p:cNvPr id="438" name="Rectangle 437"/>
            <p:cNvSpPr/>
            <p:nvPr/>
          </p:nvSpPr>
          <p:spPr>
            <a:xfrm>
              <a:off x="1198618" y="3587268"/>
              <a:ext cx="2795996" cy="43931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ClrTx/>
                <a:buFontTx/>
                <a:buNone/>
              </a:pPr>
              <a:endParaRPr lang="en-US" sz="800">
                <a:solidFill>
                  <a:prstClr val="white"/>
                </a:solidFill>
              </a:endParaRPr>
            </a:p>
          </p:txBody>
        </p:sp>
      </p:grpSp>
      <p:grpSp>
        <p:nvGrpSpPr>
          <p:cNvPr id="424" name="Group 423"/>
          <p:cNvGrpSpPr/>
          <p:nvPr/>
        </p:nvGrpSpPr>
        <p:grpSpPr>
          <a:xfrm>
            <a:off x="6022787" y="4318317"/>
            <a:ext cx="2564542" cy="231094"/>
            <a:chOff x="5098984" y="4595696"/>
            <a:chExt cx="2963099" cy="274849"/>
          </a:xfrm>
        </p:grpSpPr>
        <p:pic>
          <p:nvPicPr>
            <p:cNvPr id="434" name="Picture 433"/>
            <p:cNvPicPr>
              <a:picLocks noChangeAspect="1"/>
            </p:cNvPicPr>
            <p:nvPr/>
          </p:nvPicPr>
          <p:blipFill>
            <a:blip r:embed="rId10"/>
            <a:stretch>
              <a:fillRect/>
            </a:stretch>
          </p:blipFill>
          <p:spPr>
            <a:xfrm>
              <a:off x="5119601" y="4595696"/>
              <a:ext cx="2942482" cy="274849"/>
            </a:xfrm>
            <a:prstGeom prst="rect">
              <a:avLst/>
            </a:prstGeom>
          </p:spPr>
        </p:pic>
        <p:sp>
          <p:nvSpPr>
            <p:cNvPr id="435" name="Rectangle 434"/>
            <p:cNvSpPr/>
            <p:nvPr/>
          </p:nvSpPr>
          <p:spPr>
            <a:xfrm>
              <a:off x="5098984" y="4614217"/>
              <a:ext cx="2963099" cy="237536"/>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ClrTx/>
                <a:buFontTx/>
                <a:buNone/>
              </a:pPr>
              <a:endParaRPr lang="en-US">
                <a:solidFill>
                  <a:prstClr val="white"/>
                </a:solidFill>
              </a:endParaRPr>
            </a:p>
          </p:txBody>
        </p:sp>
      </p:grpSp>
      <p:sp>
        <p:nvSpPr>
          <p:cNvPr id="426" name="Rectangle 425"/>
          <p:cNvSpPr/>
          <p:nvPr/>
        </p:nvSpPr>
        <p:spPr>
          <a:xfrm>
            <a:off x="5669128" y="5661589"/>
            <a:ext cx="3281035" cy="40793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ClrTx/>
              <a:buFontTx/>
              <a:buNone/>
            </a:pPr>
            <a:endParaRPr lang="en-US">
              <a:solidFill>
                <a:prstClr val="white"/>
              </a:solidFill>
            </a:endParaRPr>
          </a:p>
        </p:txBody>
      </p:sp>
      <p:sp>
        <p:nvSpPr>
          <p:cNvPr id="427" name="Rectangle 426"/>
          <p:cNvSpPr/>
          <p:nvPr/>
        </p:nvSpPr>
        <p:spPr>
          <a:xfrm>
            <a:off x="2511878" y="5280846"/>
            <a:ext cx="2111778" cy="2154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dirty="0">
                <a:solidFill>
                  <a:srgbClr val="00B0F0"/>
                </a:solidFill>
              </a:rPr>
              <a:t>R: </a:t>
            </a:r>
            <a:r>
              <a:rPr lang="en-US" sz="800" dirty="0">
                <a:solidFill>
                  <a:prstClr val="black"/>
                </a:solidFill>
              </a:rPr>
              <a:t>robust loss function (smooth L</a:t>
            </a:r>
            <a:r>
              <a:rPr lang="en-US" sz="800" baseline="-25000" dirty="0">
                <a:solidFill>
                  <a:prstClr val="black"/>
                </a:solidFill>
              </a:rPr>
              <a:t>1</a:t>
            </a:r>
            <a:r>
              <a:rPr lang="en-US" sz="800" dirty="0">
                <a:solidFill>
                  <a:prstClr val="black"/>
                </a:solidFill>
              </a:rPr>
              <a:t>) </a:t>
            </a:r>
          </a:p>
        </p:txBody>
      </p:sp>
      <p:grpSp>
        <p:nvGrpSpPr>
          <p:cNvPr id="428" name="Group 427"/>
          <p:cNvGrpSpPr/>
          <p:nvPr/>
        </p:nvGrpSpPr>
        <p:grpSpPr>
          <a:xfrm>
            <a:off x="2577166" y="5089172"/>
            <a:ext cx="2049173" cy="214286"/>
            <a:chOff x="1569114" y="4893710"/>
            <a:chExt cx="2049173" cy="257194"/>
          </a:xfrm>
        </p:grpSpPr>
        <p:pic>
          <p:nvPicPr>
            <p:cNvPr id="429" name="Picture 428"/>
            <p:cNvPicPr>
              <a:picLocks noChangeAspect="1"/>
            </p:cNvPicPr>
            <p:nvPr/>
          </p:nvPicPr>
          <p:blipFill>
            <a:blip r:embed="rId11"/>
            <a:stretch>
              <a:fillRect/>
            </a:stretch>
          </p:blipFill>
          <p:spPr>
            <a:xfrm>
              <a:off x="1603897" y="4897393"/>
              <a:ext cx="2014390" cy="253511"/>
            </a:xfrm>
            <a:prstGeom prst="rect">
              <a:avLst/>
            </a:prstGeom>
          </p:spPr>
        </p:pic>
        <p:sp>
          <p:nvSpPr>
            <p:cNvPr id="430" name="Rectangle 429"/>
            <p:cNvSpPr/>
            <p:nvPr/>
          </p:nvSpPr>
          <p:spPr>
            <a:xfrm>
              <a:off x="1569114" y="4893710"/>
              <a:ext cx="2049173" cy="249262"/>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ClrTx/>
                <a:buFontTx/>
                <a:buNone/>
              </a:pPr>
              <a:endParaRPr lang="en-US" sz="800">
                <a:solidFill>
                  <a:prstClr val="white"/>
                </a:solidFill>
              </a:endParaRPr>
            </a:p>
          </p:txBody>
        </p:sp>
      </p:grpSp>
      <p:sp>
        <p:nvSpPr>
          <p:cNvPr id="450" name="Rectangle 449"/>
          <p:cNvSpPr/>
          <p:nvPr/>
        </p:nvSpPr>
        <p:spPr>
          <a:xfrm>
            <a:off x="5924590" y="5265316"/>
            <a:ext cx="3040702" cy="2154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i="1" dirty="0">
                <a:solidFill>
                  <a:srgbClr val="FF0000"/>
                </a:solidFill>
              </a:rPr>
              <a:t>Fig. 1x1-kernel convolutional layer for classification. Output: 1x1x2k.</a:t>
            </a:r>
            <a:endParaRPr lang="en-US" sz="800" i="1" dirty="0">
              <a:solidFill>
                <a:prstClr val="black"/>
              </a:solidFill>
            </a:endParaRPr>
          </a:p>
        </p:txBody>
      </p:sp>
      <p:sp>
        <p:nvSpPr>
          <p:cNvPr id="448" name="Rectangle 447"/>
          <p:cNvSpPr/>
          <p:nvPr/>
        </p:nvSpPr>
        <p:spPr>
          <a:xfrm>
            <a:off x="2494786" y="6195239"/>
            <a:ext cx="2897835" cy="21544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i="1" dirty="0">
                <a:solidFill>
                  <a:srgbClr val="FF0000"/>
                </a:solidFill>
              </a:rPr>
              <a:t>Fig. 1x1-kernel convolutional layer for regression. Output: 1x1x4k.</a:t>
            </a:r>
            <a:endParaRPr lang="en-US" sz="800" i="1" dirty="0">
              <a:solidFill>
                <a:prstClr val="black"/>
              </a:solidFill>
            </a:endParaRPr>
          </a:p>
        </p:txBody>
      </p:sp>
      <p:sp>
        <p:nvSpPr>
          <p:cNvPr id="574" name="Rectangle 573"/>
          <p:cNvSpPr/>
          <p:nvPr/>
        </p:nvSpPr>
        <p:spPr>
          <a:xfrm>
            <a:off x="115539" y="3007470"/>
            <a:ext cx="8880363" cy="3507630"/>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20650" lvl="1" indent="-120650">
              <a:buClrTx/>
              <a:buSzPct val="150000"/>
              <a:buFont typeface="Arial" pitchFamily="34" charset="0"/>
              <a:buChar char="•"/>
            </a:pPr>
            <a:endParaRPr lang="en-US" sz="800" dirty="0">
              <a:solidFill>
                <a:prstClr val="black"/>
              </a:solidFill>
            </a:endParaRPr>
          </a:p>
        </p:txBody>
      </p:sp>
      <p:grpSp>
        <p:nvGrpSpPr>
          <p:cNvPr id="845" name="Group 844"/>
          <p:cNvGrpSpPr/>
          <p:nvPr/>
        </p:nvGrpSpPr>
        <p:grpSpPr>
          <a:xfrm>
            <a:off x="6266387" y="3370"/>
            <a:ext cx="2999727" cy="1756725"/>
            <a:chOff x="9147246" y="606751"/>
            <a:chExt cx="2999727" cy="1756725"/>
          </a:xfrm>
        </p:grpSpPr>
        <p:sp>
          <p:nvSpPr>
            <p:cNvPr id="844" name="Rectangle 843"/>
            <p:cNvSpPr/>
            <p:nvPr/>
          </p:nvSpPr>
          <p:spPr>
            <a:xfrm>
              <a:off x="9197442" y="606751"/>
              <a:ext cx="2817945" cy="1732298"/>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800" kern="1200">
                <a:solidFill>
                  <a:prstClr val="white"/>
                </a:solidFill>
              </a:endParaRPr>
            </a:p>
          </p:txBody>
        </p:sp>
        <p:grpSp>
          <p:nvGrpSpPr>
            <p:cNvPr id="820" name="Group 819"/>
            <p:cNvGrpSpPr/>
            <p:nvPr/>
          </p:nvGrpSpPr>
          <p:grpSpPr>
            <a:xfrm>
              <a:off x="9147246" y="610821"/>
              <a:ext cx="2999727" cy="1752655"/>
              <a:chOff x="4505784" y="-13972"/>
              <a:chExt cx="4126257" cy="2410856"/>
            </a:xfrm>
          </p:grpSpPr>
          <p:pic>
            <p:nvPicPr>
              <p:cNvPr id="821"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7635" y="214728"/>
                <a:ext cx="33242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2" name="TextBox 821"/>
              <p:cNvSpPr txBox="1"/>
              <p:nvPr/>
            </p:nvSpPr>
            <p:spPr>
              <a:xfrm>
                <a:off x="6056185" y="581063"/>
                <a:ext cx="874073" cy="25401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823" name="TextBox 822"/>
              <p:cNvSpPr txBox="1"/>
              <p:nvPr/>
            </p:nvSpPr>
            <p:spPr>
              <a:xfrm>
                <a:off x="4700759" y="572247"/>
                <a:ext cx="872747" cy="25401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824" name="TextBox 823"/>
              <p:cNvSpPr txBox="1"/>
              <p:nvPr/>
            </p:nvSpPr>
            <p:spPr>
              <a:xfrm>
                <a:off x="5135141" y="812034"/>
                <a:ext cx="1042256" cy="254016"/>
              </a:xfrm>
              <a:prstGeom prst="rect">
                <a:avLst/>
              </a:prstGeom>
              <a:noFill/>
            </p:spPr>
            <p:txBody>
              <a:bodyPr wrap="square" rtlCol="0">
                <a:spAutoFit/>
              </a:bodyPr>
              <a:lstStyle/>
              <a:p>
                <a:pPr algn="ctr">
                  <a:buClrTx/>
                  <a:buFontTx/>
                  <a:buNone/>
                </a:pPr>
                <a:r>
                  <a:rPr lang="en-US" sz="600" kern="1200" dirty="0">
                    <a:solidFill>
                      <a:prstClr val="black"/>
                    </a:solidFill>
                    <a:latin typeface="Calibri"/>
                    <a:ea typeface="+mn-ea"/>
                    <a:cs typeface="+mn-cs"/>
                  </a:rPr>
                  <a:t>512-d VGG</a:t>
                </a:r>
              </a:p>
            </p:txBody>
          </p:sp>
          <p:cxnSp>
            <p:nvCxnSpPr>
              <p:cNvPr id="825" name="Straight Arrow Connector 824"/>
              <p:cNvCxnSpPr/>
              <p:nvPr/>
            </p:nvCxnSpPr>
            <p:spPr>
              <a:xfrm flipV="1">
                <a:off x="4999257" y="1665360"/>
                <a:ext cx="311345" cy="109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6" name="TextBox 825"/>
              <p:cNvSpPr txBox="1"/>
              <p:nvPr/>
            </p:nvSpPr>
            <p:spPr>
              <a:xfrm>
                <a:off x="7152958" y="2032502"/>
                <a:ext cx="1479083" cy="254016"/>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Ex: k = 9 per window</a:t>
                </a:r>
              </a:p>
            </p:txBody>
          </p:sp>
          <p:sp>
            <p:nvSpPr>
              <p:cNvPr id="827" name="TextBox 826"/>
              <p:cNvSpPr txBox="1"/>
              <p:nvPr/>
            </p:nvSpPr>
            <p:spPr>
              <a:xfrm>
                <a:off x="4524458" y="1462043"/>
                <a:ext cx="621358" cy="508033"/>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Sliding window: </a:t>
                </a:r>
              </a:p>
              <a:p>
                <a:pPr>
                  <a:buClrTx/>
                  <a:buFontTx/>
                  <a:buNone/>
                </a:pPr>
                <a:r>
                  <a:rPr lang="en-US" sz="600" kern="1200" dirty="0">
                    <a:solidFill>
                      <a:srgbClr val="FF0000"/>
                    </a:solidFill>
                    <a:latin typeface="Calibri"/>
                    <a:ea typeface="+mn-ea"/>
                    <a:cs typeface="+mn-cs"/>
                  </a:rPr>
                  <a:t>size 3x3</a:t>
                </a:r>
              </a:p>
            </p:txBody>
          </p:sp>
          <p:sp>
            <p:nvSpPr>
              <p:cNvPr id="828" name="TextBox 47"/>
              <p:cNvSpPr txBox="1"/>
              <p:nvPr/>
            </p:nvSpPr>
            <p:spPr>
              <a:xfrm>
                <a:off x="4736637" y="2142868"/>
                <a:ext cx="2301159" cy="254016"/>
              </a:xfrm>
              <a:prstGeom prst="rect">
                <a:avLst/>
              </a:prstGeom>
              <a:noFill/>
            </p:spPr>
            <p:txBody>
              <a:bodyPr wrap="square" rtlCol="0">
                <a:spAutoFit/>
              </a:bodyPr>
              <a:lstStyle/>
              <a:p>
                <a:pPr algn="ctr">
                  <a:buClrTx/>
                  <a:buFontTx/>
                  <a:buNone/>
                </a:pPr>
                <a:r>
                  <a:rPr lang="en-US" sz="600" i="1" kern="1200" dirty="0">
                    <a:solidFill>
                      <a:prstClr val="black"/>
                    </a:solidFill>
                    <a:latin typeface="Calibri"/>
                    <a:ea typeface="+mn-ea"/>
                    <a:cs typeface="+mn-cs"/>
                  </a:rPr>
                  <a:t>Fig. How RPN works at each sliding window</a:t>
                </a:r>
              </a:p>
            </p:txBody>
          </p:sp>
          <p:sp>
            <p:nvSpPr>
              <p:cNvPr id="829" name="矩形 4"/>
              <p:cNvSpPr/>
              <p:nvPr/>
            </p:nvSpPr>
            <p:spPr>
              <a:xfrm>
                <a:off x="5065294" y="797771"/>
                <a:ext cx="1804943" cy="1364556"/>
              </a:xfrm>
              <a:prstGeom prst="rect">
                <a:avLst/>
              </a:prstGeom>
              <a:noFill/>
              <a:ln w="127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zh-TW" altLang="en-US" sz="600" kern="1200">
                  <a:solidFill>
                    <a:prstClr val="white"/>
                  </a:solidFill>
                </a:endParaRPr>
              </a:p>
            </p:txBody>
          </p:sp>
          <p:sp>
            <p:nvSpPr>
              <p:cNvPr id="830" name="矩形 53"/>
              <p:cNvSpPr/>
              <p:nvPr/>
            </p:nvSpPr>
            <p:spPr>
              <a:xfrm>
                <a:off x="4736637" y="76098"/>
                <a:ext cx="838200" cy="951074"/>
              </a:xfrm>
              <a:prstGeom prst="rect">
                <a:avLst/>
              </a:prstGeom>
              <a:noFill/>
              <a:ln w="127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zh-TW" altLang="en-US" sz="600" kern="1200">
                  <a:solidFill>
                    <a:prstClr val="white"/>
                  </a:solidFill>
                </a:endParaRPr>
              </a:p>
            </p:txBody>
          </p:sp>
          <p:sp>
            <p:nvSpPr>
              <p:cNvPr id="831" name="矩形 56"/>
              <p:cNvSpPr/>
              <p:nvPr/>
            </p:nvSpPr>
            <p:spPr>
              <a:xfrm>
                <a:off x="5698217" y="76098"/>
                <a:ext cx="1059834" cy="947278"/>
              </a:xfrm>
              <a:prstGeom prst="rect">
                <a:avLst/>
              </a:prstGeom>
              <a:noFill/>
              <a:ln w="127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zh-TW" altLang="en-US" sz="600" kern="1200" dirty="0">
                  <a:solidFill>
                    <a:prstClr val="white"/>
                  </a:solidFill>
                </a:endParaRPr>
              </a:p>
            </p:txBody>
          </p:sp>
          <p:sp>
            <p:nvSpPr>
              <p:cNvPr id="832" name="TextBox 68"/>
              <p:cNvSpPr txBox="1"/>
              <p:nvPr/>
            </p:nvSpPr>
            <p:spPr>
              <a:xfrm>
                <a:off x="5580736" y="427007"/>
                <a:ext cx="922345" cy="296353"/>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(3.1)</a:t>
                </a:r>
              </a:p>
            </p:txBody>
          </p:sp>
          <p:sp>
            <p:nvSpPr>
              <p:cNvPr id="833" name="TextBox 68"/>
              <p:cNvSpPr txBox="1"/>
              <p:nvPr/>
            </p:nvSpPr>
            <p:spPr>
              <a:xfrm>
                <a:off x="5145818" y="427006"/>
                <a:ext cx="527488" cy="296353"/>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(3.2)</a:t>
                </a:r>
              </a:p>
            </p:txBody>
          </p:sp>
          <p:sp>
            <p:nvSpPr>
              <p:cNvPr id="834" name="TextBox 68"/>
              <p:cNvSpPr txBox="1"/>
              <p:nvPr/>
            </p:nvSpPr>
            <p:spPr>
              <a:xfrm>
                <a:off x="6512908" y="1427167"/>
                <a:ext cx="438562" cy="296353"/>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a:t>
                </a:r>
              </a:p>
            </p:txBody>
          </p:sp>
          <p:sp>
            <p:nvSpPr>
              <p:cNvPr id="835" name="矩形 4"/>
              <p:cNvSpPr/>
              <p:nvPr/>
            </p:nvSpPr>
            <p:spPr>
              <a:xfrm>
                <a:off x="7050941" y="225997"/>
                <a:ext cx="1304837" cy="2049318"/>
              </a:xfrm>
              <a:prstGeom prst="rect">
                <a:avLst/>
              </a:prstGeom>
              <a:noFill/>
              <a:ln w="127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zh-TW" altLang="en-US" sz="600" kern="1200">
                  <a:solidFill>
                    <a:prstClr val="white"/>
                  </a:solidFill>
                </a:endParaRPr>
              </a:p>
            </p:txBody>
          </p:sp>
          <p:sp>
            <p:nvSpPr>
              <p:cNvPr id="836" name="TextBox 68"/>
              <p:cNvSpPr txBox="1"/>
              <p:nvPr/>
            </p:nvSpPr>
            <p:spPr>
              <a:xfrm>
                <a:off x="6986540" y="1780914"/>
                <a:ext cx="432031" cy="296353"/>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(2)</a:t>
                </a:r>
              </a:p>
            </p:txBody>
          </p:sp>
          <p:sp>
            <p:nvSpPr>
              <p:cNvPr id="837" name="TextBox 836"/>
              <p:cNvSpPr txBox="1"/>
              <p:nvPr/>
            </p:nvSpPr>
            <p:spPr>
              <a:xfrm>
                <a:off x="5637168" y="1076278"/>
                <a:ext cx="872747" cy="25401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3x3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838" name="TextBox 68"/>
              <p:cNvSpPr txBox="1"/>
              <p:nvPr/>
            </p:nvSpPr>
            <p:spPr>
              <a:xfrm>
                <a:off x="6669756" y="416362"/>
                <a:ext cx="484054" cy="296353"/>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(3)</a:t>
                </a:r>
              </a:p>
            </p:txBody>
          </p:sp>
          <p:sp>
            <p:nvSpPr>
              <p:cNvPr id="839" name="矩形 56"/>
              <p:cNvSpPr/>
              <p:nvPr/>
            </p:nvSpPr>
            <p:spPr>
              <a:xfrm>
                <a:off x="4645697" y="49369"/>
                <a:ext cx="2323420" cy="1055430"/>
              </a:xfrm>
              <a:prstGeom prst="rect">
                <a:avLst/>
              </a:prstGeom>
              <a:noFill/>
              <a:ln w="1270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zh-TW" altLang="en-US" sz="600" kern="1200" dirty="0">
                  <a:solidFill>
                    <a:prstClr val="white"/>
                  </a:solidFill>
                </a:endParaRPr>
              </a:p>
            </p:txBody>
          </p:sp>
          <p:sp>
            <p:nvSpPr>
              <p:cNvPr id="840" name="TextBox 839"/>
              <p:cNvSpPr txBox="1"/>
              <p:nvPr/>
            </p:nvSpPr>
            <p:spPr>
              <a:xfrm>
                <a:off x="4708693" y="23073"/>
                <a:ext cx="1158347" cy="381025"/>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(Object/no object)</a:t>
                </a:r>
              </a:p>
              <a:p>
                <a:pPr>
                  <a:buClrTx/>
                  <a:buFontTx/>
                  <a:buNone/>
                </a:pPr>
                <a:r>
                  <a:rPr lang="en-US" sz="600" kern="1200" dirty="0">
                    <a:solidFill>
                      <a:srgbClr val="FF0000"/>
                    </a:solidFill>
                    <a:latin typeface="Calibri"/>
                    <a:ea typeface="+mn-ea"/>
                    <a:cs typeface="+mn-cs"/>
                  </a:rPr>
                  <a:t>1x1x18</a:t>
                </a:r>
              </a:p>
            </p:txBody>
          </p:sp>
          <p:sp>
            <p:nvSpPr>
              <p:cNvPr id="841" name="TextBox 840"/>
              <p:cNvSpPr txBox="1"/>
              <p:nvPr/>
            </p:nvSpPr>
            <p:spPr>
              <a:xfrm>
                <a:off x="5630764" y="22641"/>
                <a:ext cx="1463063" cy="381025"/>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(Left, top, width, height)</a:t>
                </a:r>
              </a:p>
              <a:p>
                <a:pPr>
                  <a:buClrTx/>
                  <a:buFontTx/>
                  <a:buNone/>
                </a:pPr>
                <a:r>
                  <a:rPr lang="en-US" sz="600" kern="1200" dirty="0">
                    <a:solidFill>
                      <a:srgbClr val="FF0000"/>
                    </a:solidFill>
                    <a:latin typeface="Calibri"/>
                    <a:ea typeface="+mn-ea"/>
                    <a:cs typeface="+mn-cs"/>
                  </a:rPr>
                  <a:t>1x1x36</a:t>
                </a:r>
              </a:p>
            </p:txBody>
          </p:sp>
          <p:sp>
            <p:nvSpPr>
              <p:cNvPr id="842" name="TextBox 841"/>
              <p:cNvSpPr txBox="1"/>
              <p:nvPr/>
            </p:nvSpPr>
            <p:spPr>
              <a:xfrm>
                <a:off x="6093976" y="808402"/>
                <a:ext cx="664074" cy="254016"/>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1x1x512</a:t>
                </a:r>
              </a:p>
            </p:txBody>
          </p:sp>
          <p:sp>
            <p:nvSpPr>
              <p:cNvPr id="843" name="TextBox 842"/>
              <p:cNvSpPr txBox="1"/>
              <p:nvPr/>
            </p:nvSpPr>
            <p:spPr>
              <a:xfrm>
                <a:off x="4823033" y="1974233"/>
                <a:ext cx="1412725" cy="254016"/>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Feature maps: 60x40x512</a:t>
                </a:r>
              </a:p>
            </p:txBody>
          </p:sp>
          <p:sp>
            <p:nvSpPr>
              <p:cNvPr id="399" name="TextBox 398"/>
              <p:cNvSpPr txBox="1"/>
              <p:nvPr/>
            </p:nvSpPr>
            <p:spPr>
              <a:xfrm>
                <a:off x="7624536" y="-13972"/>
                <a:ext cx="621358" cy="254016"/>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Anchors</a:t>
                </a:r>
              </a:p>
            </p:txBody>
          </p:sp>
          <p:cxnSp>
            <p:nvCxnSpPr>
              <p:cNvPr id="400" name="Straight Arrow Connector 399"/>
              <p:cNvCxnSpPr>
                <a:stCxn id="399" idx="2"/>
              </p:cNvCxnSpPr>
              <p:nvPr/>
            </p:nvCxnSpPr>
            <p:spPr>
              <a:xfrm flipH="1">
                <a:off x="7811721" y="240044"/>
                <a:ext cx="123494" cy="5248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3" name="TextBox 402"/>
              <p:cNvSpPr txBox="1"/>
              <p:nvPr/>
            </p:nvSpPr>
            <p:spPr>
              <a:xfrm>
                <a:off x="4505784" y="1094856"/>
                <a:ext cx="621358" cy="381025"/>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Feature vector</a:t>
                </a:r>
              </a:p>
            </p:txBody>
          </p:sp>
          <p:cxnSp>
            <p:nvCxnSpPr>
              <p:cNvPr id="404" name="Straight Arrow Connector 403"/>
              <p:cNvCxnSpPr/>
              <p:nvPr/>
            </p:nvCxnSpPr>
            <p:spPr>
              <a:xfrm flipV="1">
                <a:off x="4935203" y="927333"/>
                <a:ext cx="517568" cy="411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77" name="Rectangle 176"/>
          <p:cNvSpPr/>
          <p:nvPr/>
        </p:nvSpPr>
        <p:spPr>
          <a:xfrm>
            <a:off x="1020306" y="2663741"/>
            <a:ext cx="2028979" cy="215444"/>
          </a:xfrm>
          <a:prstGeom prst="rect">
            <a:avLst/>
          </a:prstGeom>
        </p:spPr>
        <p:txBody>
          <a:bodyPr wrap="square">
            <a:spAutoFit/>
          </a:bodyPr>
          <a:lstStyle/>
          <a:p>
            <a:pPr>
              <a:buClrTx/>
              <a:buFontTx/>
              <a:buNone/>
            </a:pPr>
            <a:r>
              <a:rPr lang="en-US" sz="800" i="1" kern="1200" dirty="0">
                <a:solidFill>
                  <a:prstClr val="black"/>
                </a:solidFill>
                <a:latin typeface="Calibri"/>
                <a:ea typeface="+mn-ea"/>
                <a:cs typeface="+mn-cs"/>
              </a:rPr>
              <a:t>Fig. </a:t>
            </a:r>
            <a:r>
              <a:rPr lang="en-US" altLang="zh-TW" sz="800" i="1" kern="1200" dirty="0">
                <a:solidFill>
                  <a:prstClr val="black"/>
                </a:solidFill>
                <a:latin typeface="Calibri"/>
                <a:ea typeface="新細明體" panose="02020500000000000000" pitchFamily="18" charset="-120"/>
                <a:cs typeface="+mn-cs"/>
              </a:rPr>
              <a:t>lower-dimensional features extraction</a:t>
            </a:r>
            <a:endParaRPr lang="en-US" sz="800" i="1" kern="1200" dirty="0">
              <a:solidFill>
                <a:prstClr val="black"/>
              </a:solidFill>
              <a:latin typeface="Calibri"/>
              <a:ea typeface="+mn-ea"/>
              <a:cs typeface="+mn-cs"/>
            </a:endParaRPr>
          </a:p>
        </p:txBody>
      </p:sp>
      <p:grpSp>
        <p:nvGrpSpPr>
          <p:cNvPr id="10" name="Group 9"/>
          <p:cNvGrpSpPr/>
          <p:nvPr/>
        </p:nvGrpSpPr>
        <p:grpSpPr>
          <a:xfrm>
            <a:off x="6062723" y="1757477"/>
            <a:ext cx="2000698" cy="1141161"/>
            <a:chOff x="6995204" y="1757127"/>
            <a:chExt cx="2000698" cy="1141161"/>
          </a:xfrm>
        </p:grpSpPr>
        <p:pic>
          <p:nvPicPr>
            <p:cNvPr id="326" name="Picture 325"/>
            <p:cNvPicPr>
              <a:picLocks noChangeAspect="1"/>
            </p:cNvPicPr>
            <p:nvPr/>
          </p:nvPicPr>
          <p:blipFill>
            <a:blip r:embed="rId13"/>
            <a:stretch>
              <a:fillRect/>
            </a:stretch>
          </p:blipFill>
          <p:spPr>
            <a:xfrm>
              <a:off x="7665399" y="1799219"/>
              <a:ext cx="1330503" cy="675386"/>
            </a:xfrm>
            <a:prstGeom prst="rect">
              <a:avLst/>
            </a:prstGeom>
          </p:spPr>
        </p:pic>
        <p:grpSp>
          <p:nvGrpSpPr>
            <p:cNvPr id="327" name="Group 326"/>
            <p:cNvGrpSpPr/>
            <p:nvPr/>
          </p:nvGrpSpPr>
          <p:grpSpPr>
            <a:xfrm>
              <a:off x="7027766" y="1843063"/>
              <a:ext cx="1945593" cy="1055225"/>
              <a:chOff x="9121106" y="1718178"/>
              <a:chExt cx="3083456" cy="1672367"/>
            </a:xfrm>
          </p:grpSpPr>
          <p:grpSp>
            <p:nvGrpSpPr>
              <p:cNvPr id="329" name="Group 328"/>
              <p:cNvGrpSpPr/>
              <p:nvPr/>
            </p:nvGrpSpPr>
            <p:grpSpPr>
              <a:xfrm>
                <a:off x="10594898" y="1718178"/>
                <a:ext cx="1148931" cy="913030"/>
                <a:chOff x="3294083" y="1032321"/>
                <a:chExt cx="1615110" cy="1283494"/>
              </a:xfrm>
            </p:grpSpPr>
            <p:grpSp>
              <p:nvGrpSpPr>
                <p:cNvPr id="331" name="Group 330"/>
                <p:cNvGrpSpPr/>
                <p:nvPr/>
              </p:nvGrpSpPr>
              <p:grpSpPr>
                <a:xfrm>
                  <a:off x="3952062" y="1492080"/>
                  <a:ext cx="299155" cy="382530"/>
                  <a:chOff x="6093068" y="4950620"/>
                  <a:chExt cx="528685" cy="490536"/>
                </a:xfrm>
              </p:grpSpPr>
              <p:sp>
                <p:nvSpPr>
                  <p:cNvPr id="340" name="Rectangle 339"/>
                  <p:cNvSpPr/>
                  <p:nvPr/>
                </p:nvSpPr>
                <p:spPr>
                  <a:xfrm>
                    <a:off x="6172200" y="5011615"/>
                    <a:ext cx="369277" cy="36927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41" name="Rectangle 340"/>
                  <p:cNvSpPr/>
                  <p:nvPr/>
                </p:nvSpPr>
                <p:spPr>
                  <a:xfrm>
                    <a:off x="6093068" y="5064368"/>
                    <a:ext cx="528685" cy="2677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42" name="Rectangle 341"/>
                  <p:cNvSpPr/>
                  <p:nvPr/>
                </p:nvSpPr>
                <p:spPr>
                  <a:xfrm>
                    <a:off x="6243638" y="4950620"/>
                    <a:ext cx="227500" cy="49053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grpSp>
            <p:grpSp>
              <p:nvGrpSpPr>
                <p:cNvPr id="332" name="Group 331"/>
                <p:cNvGrpSpPr/>
                <p:nvPr/>
              </p:nvGrpSpPr>
              <p:grpSpPr>
                <a:xfrm>
                  <a:off x="3754068" y="1329555"/>
                  <a:ext cx="695203" cy="700890"/>
                  <a:chOff x="6093068" y="4950620"/>
                  <a:chExt cx="528685" cy="490536"/>
                </a:xfrm>
              </p:grpSpPr>
              <p:sp>
                <p:nvSpPr>
                  <p:cNvPr id="337" name="Rectangle 336"/>
                  <p:cNvSpPr/>
                  <p:nvPr/>
                </p:nvSpPr>
                <p:spPr>
                  <a:xfrm>
                    <a:off x="6172200" y="5011615"/>
                    <a:ext cx="369277" cy="3692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38" name="Rectangle 337"/>
                  <p:cNvSpPr/>
                  <p:nvPr/>
                </p:nvSpPr>
                <p:spPr>
                  <a:xfrm>
                    <a:off x="6093068" y="5064368"/>
                    <a:ext cx="528685" cy="26772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39" name="Rectangle 338"/>
                  <p:cNvSpPr/>
                  <p:nvPr/>
                </p:nvSpPr>
                <p:spPr>
                  <a:xfrm>
                    <a:off x="6243638" y="4950620"/>
                    <a:ext cx="227500" cy="49053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grpSp>
            <p:grpSp>
              <p:nvGrpSpPr>
                <p:cNvPr id="333" name="Group 332"/>
                <p:cNvGrpSpPr/>
                <p:nvPr/>
              </p:nvGrpSpPr>
              <p:grpSpPr>
                <a:xfrm>
                  <a:off x="3294083" y="1032321"/>
                  <a:ext cx="1615110" cy="1283494"/>
                  <a:chOff x="6093068" y="4950620"/>
                  <a:chExt cx="528685" cy="490536"/>
                </a:xfrm>
              </p:grpSpPr>
              <p:sp>
                <p:nvSpPr>
                  <p:cNvPr id="334" name="Rectangle 333"/>
                  <p:cNvSpPr/>
                  <p:nvPr/>
                </p:nvSpPr>
                <p:spPr>
                  <a:xfrm>
                    <a:off x="6172200" y="5011615"/>
                    <a:ext cx="369277" cy="36927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35" name="Rectangle 334"/>
                  <p:cNvSpPr/>
                  <p:nvPr/>
                </p:nvSpPr>
                <p:spPr>
                  <a:xfrm>
                    <a:off x="6093068" y="5064368"/>
                    <a:ext cx="528685" cy="267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336" name="Rectangle 335"/>
                  <p:cNvSpPr/>
                  <p:nvPr/>
                </p:nvSpPr>
                <p:spPr>
                  <a:xfrm>
                    <a:off x="6243638" y="4950620"/>
                    <a:ext cx="227500" cy="49053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grpSp>
          </p:grpSp>
          <p:sp>
            <p:nvSpPr>
              <p:cNvPr id="330" name="TextBox 47"/>
              <p:cNvSpPr txBox="1"/>
              <p:nvPr/>
            </p:nvSpPr>
            <p:spPr>
              <a:xfrm>
                <a:off x="9121106" y="2658878"/>
                <a:ext cx="3083456" cy="731667"/>
              </a:xfrm>
              <a:prstGeom prst="rect">
                <a:avLst/>
              </a:prstGeom>
              <a:noFill/>
            </p:spPr>
            <p:txBody>
              <a:bodyPr wrap="square" rtlCol="0">
                <a:spAutoFit/>
              </a:bodyPr>
              <a:lstStyle/>
              <a:p>
                <a:pPr>
                  <a:buClrTx/>
                  <a:buFontTx/>
                  <a:buNone/>
                </a:pPr>
                <a:r>
                  <a:rPr lang="en-US" sz="800" i="1" kern="1200" dirty="0">
                    <a:solidFill>
                      <a:prstClr val="black"/>
                    </a:solidFill>
                    <a:latin typeface="Calibri"/>
                    <a:ea typeface="+mn-ea"/>
                    <a:cs typeface="+mn-cs"/>
                  </a:rPr>
                  <a:t>Fig. Anchors are generated at the position re-projected from a sliding window center on feature map.</a:t>
                </a:r>
              </a:p>
            </p:txBody>
          </p:sp>
        </p:grpSp>
        <p:sp>
          <p:nvSpPr>
            <p:cNvPr id="328" name="Rectangle 327"/>
            <p:cNvSpPr/>
            <p:nvPr/>
          </p:nvSpPr>
          <p:spPr>
            <a:xfrm>
              <a:off x="8304028" y="2123398"/>
              <a:ext cx="29829" cy="298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buClrTx/>
                <a:buFontTx/>
                <a:buNone/>
              </a:pPr>
              <a:endParaRPr lang="en-US" sz="800" kern="1200">
                <a:solidFill>
                  <a:prstClr val="white"/>
                </a:solidFill>
              </a:endParaRPr>
            </a:p>
          </p:txBody>
        </p:sp>
        <p:grpSp>
          <p:nvGrpSpPr>
            <p:cNvPr id="366" name="Group 365"/>
            <p:cNvGrpSpPr/>
            <p:nvPr/>
          </p:nvGrpSpPr>
          <p:grpSpPr>
            <a:xfrm>
              <a:off x="6995204" y="2146143"/>
              <a:ext cx="652829" cy="331500"/>
              <a:chOff x="4981463" y="2758774"/>
              <a:chExt cx="852011" cy="432642"/>
            </a:xfrm>
          </p:grpSpPr>
          <p:pic>
            <p:nvPicPr>
              <p:cNvPr id="368" name="Picture 367"/>
              <p:cNvPicPr>
                <a:picLocks noChangeAspect="1"/>
              </p:cNvPicPr>
              <p:nvPr/>
            </p:nvPicPr>
            <p:blipFill>
              <a:blip r:embed="rId14"/>
              <a:stretch>
                <a:fillRect/>
              </a:stretch>
            </p:blipFill>
            <p:spPr>
              <a:xfrm>
                <a:off x="4981463" y="2758774"/>
                <a:ext cx="852011" cy="432642"/>
              </a:xfrm>
              <a:prstGeom prst="rect">
                <a:avLst/>
              </a:prstGeom>
            </p:spPr>
          </p:pic>
          <p:sp>
            <p:nvSpPr>
              <p:cNvPr id="369" name="Rectangle 368"/>
              <p:cNvSpPr/>
              <p:nvPr/>
            </p:nvSpPr>
            <p:spPr>
              <a:xfrm>
                <a:off x="5375910" y="2954864"/>
                <a:ext cx="457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grpSp>
        <p:cxnSp>
          <p:nvCxnSpPr>
            <p:cNvPr id="364" name="Straight Arrow Connector 363"/>
            <p:cNvCxnSpPr>
              <a:stCxn id="369" idx="3"/>
              <a:endCxn id="328" idx="1"/>
            </p:cNvCxnSpPr>
            <p:nvPr/>
          </p:nvCxnSpPr>
          <p:spPr>
            <a:xfrm flipV="1">
              <a:off x="7332465" y="2138312"/>
              <a:ext cx="971559" cy="175591"/>
            </a:xfrm>
            <a:prstGeom prst="straightConnector1">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1" name="Rectangle 880"/>
            <p:cNvSpPr/>
            <p:nvPr/>
          </p:nvSpPr>
          <p:spPr>
            <a:xfrm>
              <a:off x="7069510" y="1757127"/>
              <a:ext cx="599844" cy="215444"/>
            </a:xfrm>
            <a:prstGeom prst="rect">
              <a:avLst/>
            </a:prstGeom>
          </p:spPr>
          <p:txBody>
            <a:bodyPr wrap="none">
              <a:spAutoFit/>
            </a:bodyPr>
            <a:lstStyle/>
            <a:p>
              <a:pPr>
                <a:buClrTx/>
                <a:buFontTx/>
                <a:buNone/>
              </a:pPr>
              <a:r>
                <a:rPr lang="en-US" sz="800" kern="1200" dirty="0">
                  <a:solidFill>
                    <a:srgbClr val="FF0000"/>
                  </a:solidFill>
                  <a:latin typeface="Calibri"/>
                  <a:ea typeface="+mn-ea"/>
                  <a:cs typeface="+mn-cs"/>
                </a:rPr>
                <a:t>9 Anchors</a:t>
              </a:r>
              <a:endParaRPr lang="en-US" sz="800" kern="1200" dirty="0">
                <a:solidFill>
                  <a:prstClr val="black"/>
                </a:solidFill>
                <a:latin typeface="Calibri"/>
                <a:ea typeface="+mn-ea"/>
                <a:cs typeface="+mn-cs"/>
              </a:endParaRPr>
            </a:p>
          </p:txBody>
        </p:sp>
        <p:cxnSp>
          <p:nvCxnSpPr>
            <p:cNvPr id="883" name="Straight Arrow Connector 882"/>
            <p:cNvCxnSpPr/>
            <p:nvPr/>
          </p:nvCxnSpPr>
          <p:spPr>
            <a:xfrm>
              <a:off x="7511595" y="1929518"/>
              <a:ext cx="427046" cy="119910"/>
            </a:xfrm>
            <a:prstGeom prst="straightConnector1">
              <a:avLst/>
            </a:prstGeom>
            <a:ln>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88" name="Rectangle 887"/>
          <p:cNvSpPr/>
          <p:nvPr/>
        </p:nvSpPr>
        <p:spPr>
          <a:xfrm>
            <a:off x="6483430" y="2832843"/>
            <a:ext cx="2469921" cy="215444"/>
          </a:xfrm>
          <a:prstGeom prst="rect">
            <a:avLst/>
          </a:prstGeom>
        </p:spPr>
        <p:txBody>
          <a:bodyPr wrap="square">
            <a:spAutoFit/>
          </a:bodyPr>
          <a:lstStyle/>
          <a:p>
            <a:pPr>
              <a:buClrTx/>
              <a:buFontTx/>
              <a:buNone/>
            </a:pPr>
            <a:r>
              <a:rPr lang="en-US" sz="800" kern="1200" dirty="0">
                <a:solidFill>
                  <a:srgbClr val="FF0000"/>
                </a:solidFill>
                <a:latin typeface="Calibri"/>
                <a:ea typeface="+mn-ea"/>
                <a:cs typeface="+mn-cs"/>
              </a:rPr>
              <a:t>~6000 anchors:</a:t>
            </a:r>
            <a:r>
              <a:rPr lang="en-US" altLang="zh-TW" sz="800" i="1" kern="1200" dirty="0">
                <a:solidFill>
                  <a:srgbClr val="FF0000"/>
                </a:solidFill>
                <a:latin typeface="Calibri"/>
                <a:ea typeface="新細明體" panose="02020500000000000000" pitchFamily="18" charset="-120"/>
                <a:cs typeface="+mn-cs"/>
              </a:rPr>
              <a:t> </a:t>
            </a:r>
            <a:r>
              <a:rPr lang="en-US" altLang="zh-TW" sz="800" i="1" kern="1200" dirty="0" err="1">
                <a:solidFill>
                  <a:srgbClr val="FF0000"/>
                </a:solidFill>
                <a:latin typeface="Calibri"/>
                <a:ea typeface="新細明體" panose="02020500000000000000" pitchFamily="18" charset="-120"/>
                <a:cs typeface="+mn-cs"/>
              </a:rPr>
              <a:t>x</a:t>
            </a:r>
            <a:r>
              <a:rPr lang="en-US" altLang="zh-TW" sz="800" i="1" kern="1200" baseline="-25000" dirty="0" err="1">
                <a:solidFill>
                  <a:srgbClr val="FF0000"/>
                </a:solidFill>
                <a:latin typeface="Calibri"/>
                <a:ea typeface="新細明體" panose="02020500000000000000" pitchFamily="18" charset="-120"/>
                <a:cs typeface="+mn-cs"/>
              </a:rPr>
              <a:t>a</a:t>
            </a:r>
            <a:r>
              <a:rPr lang="en-US" altLang="zh-TW" sz="800" i="1" kern="1200" dirty="0">
                <a:solidFill>
                  <a:srgbClr val="FF0000"/>
                </a:solidFill>
                <a:latin typeface="Calibri"/>
                <a:ea typeface="新細明體" panose="02020500000000000000" pitchFamily="18" charset="-120"/>
                <a:cs typeface="+mn-cs"/>
              </a:rPr>
              <a:t>, </a:t>
            </a:r>
            <a:r>
              <a:rPr lang="en-US" altLang="zh-TW" sz="800" i="1" kern="1200" dirty="0" err="1">
                <a:solidFill>
                  <a:srgbClr val="FF0000"/>
                </a:solidFill>
                <a:latin typeface="Calibri"/>
                <a:ea typeface="新細明體" panose="02020500000000000000" pitchFamily="18" charset="-120"/>
                <a:cs typeface="+mn-cs"/>
              </a:rPr>
              <a:t>y</a:t>
            </a:r>
            <a:r>
              <a:rPr lang="en-US" altLang="zh-TW" sz="800" i="1" kern="1200" baseline="-25000" dirty="0" err="1">
                <a:solidFill>
                  <a:srgbClr val="FF0000"/>
                </a:solidFill>
                <a:latin typeface="Calibri"/>
                <a:ea typeface="新細明體" panose="02020500000000000000" pitchFamily="18" charset="-120"/>
                <a:cs typeface="+mn-cs"/>
              </a:rPr>
              <a:t>a</a:t>
            </a:r>
            <a:r>
              <a:rPr lang="en-US" altLang="zh-TW" sz="800" i="1" kern="1200" dirty="0">
                <a:solidFill>
                  <a:srgbClr val="FF0000"/>
                </a:solidFill>
                <a:latin typeface="Calibri"/>
                <a:ea typeface="新細明體" panose="02020500000000000000" pitchFamily="18" charset="-120"/>
                <a:cs typeface="+mn-cs"/>
              </a:rPr>
              <a:t>, </a:t>
            </a:r>
            <a:r>
              <a:rPr lang="en-US" altLang="zh-TW" sz="800" i="1" kern="1200" dirty="0" err="1">
                <a:solidFill>
                  <a:srgbClr val="FF0000"/>
                </a:solidFill>
                <a:latin typeface="Calibri"/>
                <a:ea typeface="新細明體" panose="02020500000000000000" pitchFamily="18" charset="-120"/>
                <a:cs typeface="+mn-cs"/>
              </a:rPr>
              <a:t>w</a:t>
            </a:r>
            <a:r>
              <a:rPr lang="en-US" altLang="zh-TW" sz="800" i="1" kern="1200" baseline="-25000" dirty="0" err="1">
                <a:solidFill>
                  <a:srgbClr val="FF0000"/>
                </a:solidFill>
                <a:latin typeface="Calibri"/>
                <a:ea typeface="新細明體" panose="02020500000000000000" pitchFamily="18" charset="-120"/>
                <a:cs typeface="+mn-cs"/>
              </a:rPr>
              <a:t>a</a:t>
            </a:r>
            <a:r>
              <a:rPr lang="en-US" altLang="zh-TW" sz="800" i="1" kern="1200" dirty="0">
                <a:solidFill>
                  <a:srgbClr val="FF0000"/>
                </a:solidFill>
                <a:latin typeface="Calibri"/>
                <a:ea typeface="新細明體" panose="02020500000000000000" pitchFamily="18" charset="-120"/>
                <a:cs typeface="+mn-cs"/>
              </a:rPr>
              <a:t>, h</a:t>
            </a:r>
            <a:r>
              <a:rPr lang="en-US" altLang="zh-TW" sz="800" i="1" kern="1200" baseline="-25000" dirty="0">
                <a:solidFill>
                  <a:srgbClr val="FF0000"/>
                </a:solidFill>
                <a:latin typeface="Calibri"/>
                <a:ea typeface="新細明體" panose="02020500000000000000" pitchFamily="18" charset="-120"/>
                <a:cs typeface="+mn-cs"/>
              </a:rPr>
              <a:t>a</a:t>
            </a:r>
            <a:endParaRPr lang="en-US" sz="800" kern="1200" dirty="0">
              <a:solidFill>
                <a:prstClr val="black"/>
              </a:solidFill>
              <a:latin typeface="Calibri"/>
              <a:ea typeface="+mn-ea"/>
              <a:cs typeface="+mn-cs"/>
            </a:endParaRPr>
          </a:p>
        </p:txBody>
      </p:sp>
      <p:sp>
        <p:nvSpPr>
          <p:cNvPr id="889" name="Rectangle 888"/>
          <p:cNvSpPr/>
          <p:nvPr/>
        </p:nvSpPr>
        <p:spPr>
          <a:xfrm>
            <a:off x="702294" y="2817913"/>
            <a:ext cx="1436612" cy="215444"/>
          </a:xfrm>
          <a:prstGeom prst="rect">
            <a:avLst/>
          </a:prstGeom>
        </p:spPr>
        <p:txBody>
          <a:bodyPr wrap="none">
            <a:spAutoFit/>
          </a:bodyPr>
          <a:lstStyle/>
          <a:p>
            <a:pPr>
              <a:buClrTx/>
              <a:buFontTx/>
              <a:buNone/>
            </a:pPr>
            <a:r>
              <a:rPr lang="en-US" sz="800" kern="1200" dirty="0">
                <a:solidFill>
                  <a:srgbClr val="FF0000"/>
                </a:solidFill>
                <a:latin typeface="Calibri"/>
                <a:ea typeface="+mn-ea"/>
                <a:cs typeface="+mn-cs"/>
              </a:rPr>
              <a:t>2400 low-dimensional vectors</a:t>
            </a:r>
            <a:endParaRPr lang="en-US" sz="800" kern="1200" dirty="0">
              <a:solidFill>
                <a:prstClr val="black"/>
              </a:solidFill>
              <a:latin typeface="Calibri"/>
              <a:ea typeface="+mn-ea"/>
              <a:cs typeface="+mn-cs"/>
            </a:endParaRPr>
          </a:p>
        </p:txBody>
      </p:sp>
      <p:cxnSp>
        <p:nvCxnSpPr>
          <p:cNvPr id="891" name="Elbow Connector 890"/>
          <p:cNvCxnSpPr>
            <a:stCxn id="324" idx="2"/>
            <a:endCxn id="574" idx="0"/>
          </p:cNvCxnSpPr>
          <p:nvPr/>
        </p:nvCxnSpPr>
        <p:spPr>
          <a:xfrm rot="16200000" flipH="1">
            <a:off x="3229327" y="1681076"/>
            <a:ext cx="144368" cy="250841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3" name="Elbow Connector 892"/>
          <p:cNvCxnSpPr>
            <a:stCxn id="343" idx="2"/>
            <a:endCxn id="574" idx="0"/>
          </p:cNvCxnSpPr>
          <p:nvPr/>
        </p:nvCxnSpPr>
        <p:spPr>
          <a:xfrm rot="5400000">
            <a:off x="5478133" y="1945665"/>
            <a:ext cx="139394" cy="198421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7" name="TextBox 896"/>
          <p:cNvSpPr txBox="1"/>
          <p:nvPr/>
        </p:nvSpPr>
        <p:spPr>
          <a:xfrm>
            <a:off x="92258" y="2996186"/>
            <a:ext cx="2064466" cy="584775"/>
          </a:xfrm>
          <a:prstGeom prst="rect">
            <a:avLst/>
          </a:prstGeom>
          <a:noFill/>
        </p:spPr>
        <p:txBody>
          <a:bodyPr wrap="square" rtlCol="0">
            <a:spAutoFit/>
          </a:bodyPr>
          <a:lstStyle/>
          <a:p>
            <a:pPr marL="114300" lvl="1" indent="-114300">
              <a:buClrTx/>
              <a:buFont typeface="+mj-lt"/>
              <a:buAutoNum type="arabicPeriod" startAt="3"/>
            </a:pPr>
            <a:r>
              <a:rPr lang="en-US" sz="800" b="1" u="sng" kern="1200" dirty="0">
                <a:solidFill>
                  <a:prstClr val="black"/>
                </a:solidFill>
                <a:latin typeface="Calibri"/>
                <a:ea typeface="+mn-ea"/>
                <a:cs typeface="+mn-cs"/>
              </a:rPr>
              <a:t>Feeding data into Sibling networks:</a:t>
            </a:r>
          </a:p>
          <a:p>
            <a:pPr marL="228600" indent="-114300">
              <a:buClrTx/>
              <a:buSzPct val="70000"/>
              <a:buFont typeface="Wingdings" pitchFamily="2" charset="2"/>
              <a:buChar char="l"/>
            </a:pPr>
            <a:r>
              <a:rPr lang="en-US" sz="800" kern="1200" dirty="0">
                <a:solidFill>
                  <a:prstClr val="black"/>
                </a:solidFill>
                <a:latin typeface="Calibri"/>
                <a:ea typeface="+mn-ea"/>
                <a:cs typeface="+mn-cs"/>
              </a:rPr>
              <a:t>Simultaneously classifying (</a:t>
            </a:r>
            <a:r>
              <a:rPr lang="en-US" sz="800" kern="1200" dirty="0" err="1">
                <a:solidFill>
                  <a:prstClr val="black"/>
                </a:solidFill>
                <a:latin typeface="Calibri"/>
                <a:ea typeface="+mn-ea"/>
                <a:cs typeface="+mn-cs"/>
              </a:rPr>
              <a:t>Cls</a:t>
            </a:r>
            <a:r>
              <a:rPr lang="en-US" sz="800" kern="1200" dirty="0">
                <a:solidFill>
                  <a:prstClr val="black"/>
                </a:solidFill>
                <a:latin typeface="Calibri"/>
                <a:ea typeface="+mn-ea"/>
                <a:cs typeface="+mn-cs"/>
              </a:rPr>
              <a:t>) and regressing (</a:t>
            </a:r>
            <a:r>
              <a:rPr lang="en-US" sz="800" kern="1200" dirty="0" err="1">
                <a:solidFill>
                  <a:prstClr val="black"/>
                </a:solidFill>
                <a:latin typeface="Calibri"/>
                <a:ea typeface="+mn-ea"/>
                <a:cs typeface="+mn-cs"/>
              </a:rPr>
              <a:t>Reg</a:t>
            </a:r>
            <a:r>
              <a:rPr lang="en-US" sz="800" kern="1200" dirty="0">
                <a:solidFill>
                  <a:prstClr val="black"/>
                </a:solidFill>
                <a:latin typeface="Calibri"/>
                <a:ea typeface="+mn-ea"/>
                <a:cs typeface="+mn-cs"/>
              </a:rPr>
              <a:t>) anchors based on their corresponding feature vectors.</a:t>
            </a:r>
          </a:p>
        </p:txBody>
      </p:sp>
      <p:cxnSp>
        <p:nvCxnSpPr>
          <p:cNvPr id="902" name="Straight Arrow Connector 901"/>
          <p:cNvCxnSpPr/>
          <p:nvPr/>
        </p:nvCxnSpPr>
        <p:spPr>
          <a:xfrm>
            <a:off x="4598754" y="6605282"/>
            <a:ext cx="0" cy="25124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4" name="Rectangle 933"/>
          <p:cNvSpPr/>
          <p:nvPr/>
        </p:nvSpPr>
        <p:spPr>
          <a:xfrm>
            <a:off x="2485818" y="4471280"/>
            <a:ext cx="323218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dirty="0">
                <a:solidFill>
                  <a:srgbClr val="00B0F0"/>
                </a:solidFill>
              </a:rPr>
              <a:t>i: </a:t>
            </a:r>
            <a:r>
              <a:rPr lang="en-US" sz="800" dirty="0">
                <a:solidFill>
                  <a:srgbClr val="FF0000"/>
                </a:solidFill>
              </a:rPr>
              <a:t>index of an anchor </a:t>
            </a:r>
            <a:r>
              <a:rPr lang="en-US" sz="800" dirty="0">
                <a:solidFill>
                  <a:prstClr val="black"/>
                </a:solidFill>
              </a:rPr>
              <a:t>in a mini-batch.</a:t>
            </a:r>
          </a:p>
          <a:p>
            <a:pPr>
              <a:buClrTx/>
              <a:buFontTx/>
              <a:buNone/>
            </a:pPr>
            <a:r>
              <a:rPr lang="en-US" sz="800" dirty="0" err="1">
                <a:solidFill>
                  <a:srgbClr val="00B0F0"/>
                </a:solidFill>
              </a:rPr>
              <a:t>t</a:t>
            </a:r>
            <a:r>
              <a:rPr lang="en-US" sz="800" baseline="-25000" dirty="0" err="1">
                <a:solidFill>
                  <a:srgbClr val="00B0F0"/>
                </a:solidFill>
              </a:rPr>
              <a:t>i</a:t>
            </a:r>
            <a:r>
              <a:rPr lang="en-US" sz="800" dirty="0">
                <a:solidFill>
                  <a:srgbClr val="00B0F0"/>
                </a:solidFill>
              </a:rPr>
              <a:t>: </a:t>
            </a:r>
            <a:r>
              <a:rPr lang="en-US" sz="800" dirty="0">
                <a:solidFill>
                  <a:prstClr val="black"/>
                </a:solidFill>
              </a:rPr>
              <a:t>vector represents </a:t>
            </a:r>
            <a:r>
              <a:rPr lang="en-US" sz="800" dirty="0">
                <a:solidFill>
                  <a:srgbClr val="FF0000"/>
                </a:solidFill>
              </a:rPr>
              <a:t>4 parameterized coordinates of the predicted box</a:t>
            </a:r>
            <a:r>
              <a:rPr lang="en-US" sz="800" dirty="0">
                <a:solidFill>
                  <a:prstClr val="black"/>
                </a:solidFill>
              </a:rPr>
              <a:t>.</a:t>
            </a:r>
          </a:p>
          <a:p>
            <a:pPr>
              <a:buClrTx/>
              <a:buFontTx/>
              <a:buNone/>
            </a:pPr>
            <a:r>
              <a:rPr lang="en-US" sz="800" dirty="0" err="1">
                <a:solidFill>
                  <a:srgbClr val="00B0F0"/>
                </a:solidFill>
              </a:rPr>
              <a:t>t</a:t>
            </a:r>
            <a:r>
              <a:rPr lang="en-US" sz="800" baseline="-25000" dirty="0" err="1">
                <a:solidFill>
                  <a:srgbClr val="00B0F0"/>
                </a:solidFill>
              </a:rPr>
              <a:t>i</a:t>
            </a:r>
            <a:r>
              <a:rPr lang="en-US" sz="800" dirty="0">
                <a:solidFill>
                  <a:srgbClr val="00B0F0"/>
                </a:solidFill>
              </a:rPr>
              <a:t>*: </a:t>
            </a:r>
            <a:r>
              <a:rPr lang="en-US" sz="800" dirty="0">
                <a:solidFill>
                  <a:prstClr val="black"/>
                </a:solidFill>
              </a:rPr>
              <a:t>the </a:t>
            </a:r>
            <a:r>
              <a:rPr lang="en-US" sz="800" dirty="0">
                <a:solidFill>
                  <a:srgbClr val="FF0000"/>
                </a:solidFill>
              </a:rPr>
              <a:t>ground-truth box </a:t>
            </a:r>
            <a:r>
              <a:rPr lang="en-US" sz="800" dirty="0">
                <a:solidFill>
                  <a:prstClr val="black"/>
                </a:solidFill>
              </a:rPr>
              <a:t>associated with a positive anchor.</a:t>
            </a:r>
          </a:p>
        </p:txBody>
      </p:sp>
      <p:cxnSp>
        <p:nvCxnSpPr>
          <p:cNvPr id="937" name="Elbow Connector 936"/>
          <p:cNvCxnSpPr>
            <a:stCxn id="410" idx="3"/>
            <a:endCxn id="411" idx="1"/>
          </p:cNvCxnSpPr>
          <p:nvPr/>
        </p:nvCxnSpPr>
        <p:spPr>
          <a:xfrm>
            <a:off x="5484127" y="4757123"/>
            <a:ext cx="161721" cy="1211239"/>
          </a:xfrm>
          <a:prstGeom prst="bentConnector3">
            <a:avLst>
              <a:gd name="adj1" fmla="val 2644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2" name="Elbow Connector 941"/>
          <p:cNvCxnSpPr>
            <a:stCxn id="408" idx="1"/>
            <a:endCxn id="411" idx="1"/>
          </p:cNvCxnSpPr>
          <p:nvPr/>
        </p:nvCxnSpPr>
        <p:spPr>
          <a:xfrm rot="10800000" flipH="1" flipV="1">
            <a:off x="5643230" y="4243756"/>
            <a:ext cx="2618" cy="1724606"/>
          </a:xfrm>
          <a:prstGeom prst="bentConnector3">
            <a:avLst>
              <a:gd name="adj1" fmla="val -20374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8" name="Rectangle 407"/>
          <p:cNvSpPr/>
          <p:nvPr/>
        </p:nvSpPr>
        <p:spPr>
          <a:xfrm>
            <a:off x="5643230" y="3061382"/>
            <a:ext cx="3330892" cy="2364747"/>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buClrTx/>
              <a:buFontTx/>
              <a:buNone/>
            </a:pPr>
            <a:r>
              <a:rPr lang="en-US" sz="800" b="1" dirty="0">
                <a:solidFill>
                  <a:prstClr val="black"/>
                </a:solidFill>
              </a:rPr>
              <a:t>3.2. </a:t>
            </a:r>
            <a:r>
              <a:rPr lang="en-US" sz="800" b="1" u="sng" dirty="0">
                <a:solidFill>
                  <a:prstClr val="black"/>
                </a:solidFill>
              </a:rPr>
              <a:t>Binary Classification:</a:t>
            </a:r>
          </a:p>
          <a:p>
            <a:pPr marL="285750" lvl="1" indent="-114300">
              <a:buClrTx/>
              <a:buSzPct val="150000"/>
              <a:buFont typeface="Arial" panose="020B0604020202020204" pitchFamily="34" charset="0"/>
              <a:buChar char="•"/>
            </a:pPr>
            <a:r>
              <a:rPr lang="en-US" sz="800" b="1" dirty="0">
                <a:solidFill>
                  <a:prstClr val="black"/>
                </a:solidFill>
              </a:rPr>
              <a:t>Output: </a:t>
            </a:r>
            <a:r>
              <a:rPr lang="en-US" sz="800" dirty="0">
                <a:solidFill>
                  <a:prstClr val="black"/>
                </a:solidFill>
              </a:rPr>
              <a:t>Probability that each anchor shows an object.</a:t>
            </a:r>
          </a:p>
          <a:p>
            <a:pPr marL="285750" lvl="1" indent="-114300">
              <a:buClrTx/>
              <a:buSzPct val="150000"/>
              <a:buFont typeface="Arial" panose="020B0604020202020204" pitchFamily="34" charset="0"/>
              <a:buChar char="•"/>
            </a:pPr>
            <a:r>
              <a:rPr lang="en-US" sz="800" b="1" dirty="0">
                <a:solidFill>
                  <a:prstClr val="black"/>
                </a:solidFill>
              </a:rPr>
              <a:t>Method</a:t>
            </a:r>
            <a:r>
              <a:rPr lang="en-US" sz="800" dirty="0">
                <a:solidFill>
                  <a:prstClr val="black"/>
                </a:solidFill>
              </a:rPr>
              <a:t>: Binary classification.</a:t>
            </a:r>
          </a:p>
          <a:p>
            <a:pPr marL="285750" lvl="1" indent="-114300">
              <a:buClrTx/>
              <a:buSzPct val="150000"/>
              <a:buFont typeface="Arial" panose="020B0604020202020204" pitchFamily="34" charset="0"/>
              <a:buChar char="•"/>
            </a:pPr>
            <a:r>
              <a:rPr lang="en-US" sz="800" b="1" dirty="0">
                <a:solidFill>
                  <a:prstClr val="black"/>
                </a:solidFill>
              </a:rPr>
              <a:t>Process</a:t>
            </a:r>
            <a:r>
              <a:rPr lang="en-US" sz="800" dirty="0">
                <a:solidFill>
                  <a:prstClr val="black"/>
                </a:solidFill>
              </a:rPr>
              <a:t>:</a:t>
            </a:r>
          </a:p>
          <a:p>
            <a:pPr marL="457200" lvl="2" indent="-171450">
              <a:buClrTx/>
              <a:buSzPct val="100000"/>
              <a:buFont typeface="+mj-lt"/>
              <a:buAutoNum type="arabicPeriod"/>
            </a:pPr>
            <a:r>
              <a:rPr lang="en-US" sz="800" i="1" dirty="0">
                <a:solidFill>
                  <a:prstClr val="black"/>
                </a:solidFill>
              </a:rPr>
              <a:t>Assign a binary class label for p</a:t>
            </a:r>
            <a:r>
              <a:rPr lang="en-US" sz="800" i="1" baseline="-25000" dirty="0">
                <a:solidFill>
                  <a:prstClr val="black"/>
                </a:solidFill>
              </a:rPr>
              <a:t>i</a:t>
            </a:r>
            <a:r>
              <a:rPr lang="en-US" sz="800" i="1" dirty="0">
                <a:solidFill>
                  <a:prstClr val="black"/>
                </a:solidFill>
              </a:rPr>
              <a:t>*: (Using </a:t>
            </a:r>
            <a:r>
              <a:rPr lang="en-US" sz="800" i="1" dirty="0" err="1">
                <a:solidFill>
                  <a:prstClr val="black"/>
                </a:solidFill>
              </a:rPr>
              <a:t>IoU</a:t>
            </a:r>
            <a:r>
              <a:rPr lang="en-US" sz="800" i="1" dirty="0">
                <a:solidFill>
                  <a:prstClr val="black"/>
                </a:solidFill>
              </a:rPr>
              <a:t>)</a:t>
            </a:r>
            <a:endParaRPr lang="en-US" sz="800" dirty="0">
              <a:solidFill>
                <a:prstClr val="black"/>
              </a:solidFill>
            </a:endParaRPr>
          </a:p>
          <a:p>
            <a:pPr marL="457200" lvl="2" indent="-171450">
              <a:buClrTx/>
              <a:buSzPct val="100000"/>
              <a:buFont typeface="+mj-lt"/>
              <a:buAutoNum type="arabicPeriod"/>
            </a:pPr>
            <a:endParaRPr lang="en-US" sz="800" dirty="0">
              <a:solidFill>
                <a:prstClr val="black"/>
              </a:solidFill>
            </a:endParaRPr>
          </a:p>
          <a:p>
            <a:pPr marL="457200" lvl="2" indent="-171450">
              <a:buClrTx/>
              <a:buSzPct val="100000"/>
              <a:buFont typeface="+mj-lt"/>
              <a:buAutoNum type="arabicPeriod"/>
            </a:pPr>
            <a:endParaRPr lang="en-US" sz="800" dirty="0">
              <a:solidFill>
                <a:prstClr val="black"/>
              </a:solidFill>
            </a:endParaRPr>
          </a:p>
          <a:p>
            <a:pPr marL="457200" lvl="2" indent="-171450">
              <a:buClrTx/>
              <a:buSzPct val="100000"/>
              <a:buFont typeface="+mj-lt"/>
              <a:buAutoNum type="arabicPeriod"/>
            </a:pPr>
            <a:endParaRPr lang="en-US" sz="800" dirty="0">
              <a:solidFill>
                <a:prstClr val="black"/>
              </a:solidFill>
            </a:endParaRPr>
          </a:p>
          <a:p>
            <a:pPr marL="457200" lvl="2" indent="-171450">
              <a:buClrTx/>
              <a:buSzPct val="100000"/>
              <a:buFont typeface="+mj-lt"/>
              <a:buAutoNum type="arabicPeriod"/>
            </a:pPr>
            <a:endParaRPr lang="en-US" sz="800" dirty="0">
              <a:solidFill>
                <a:prstClr val="black"/>
              </a:solidFill>
            </a:endParaRPr>
          </a:p>
          <a:p>
            <a:pPr marL="457200" lvl="2" indent="-171450">
              <a:buClrTx/>
              <a:buSzPct val="100000"/>
              <a:buFont typeface="+mj-lt"/>
              <a:buAutoNum type="arabicPeriod"/>
            </a:pPr>
            <a:r>
              <a:rPr lang="en-US" sz="800" i="1" dirty="0">
                <a:solidFill>
                  <a:prstClr val="black"/>
                </a:solidFill>
              </a:rPr>
              <a:t>Minimize loss function: </a:t>
            </a:r>
            <a:r>
              <a:rPr lang="en-US" sz="800" i="1" dirty="0">
                <a:solidFill>
                  <a:srgbClr val="FF0000"/>
                </a:solidFill>
              </a:rPr>
              <a:t>log-loss</a:t>
            </a:r>
            <a:r>
              <a:rPr lang="en-US" sz="800" i="1" dirty="0">
                <a:solidFill>
                  <a:prstClr val="black"/>
                </a:solidFill>
              </a:rPr>
              <a:t> (can use </a:t>
            </a:r>
            <a:r>
              <a:rPr lang="en-US" sz="800" i="1" dirty="0">
                <a:solidFill>
                  <a:srgbClr val="FF0000"/>
                </a:solidFill>
              </a:rPr>
              <a:t>sigmoid</a:t>
            </a:r>
            <a:r>
              <a:rPr lang="en-US" sz="800" i="1" dirty="0">
                <a:solidFill>
                  <a:prstClr val="black"/>
                </a:solidFill>
              </a:rPr>
              <a:t>, instead)</a:t>
            </a:r>
          </a:p>
          <a:p>
            <a:pPr marL="457200" lvl="2" indent="-171450">
              <a:buClrTx/>
              <a:buSzPct val="100000"/>
              <a:buFont typeface="+mj-lt"/>
              <a:buAutoNum type="arabicPeriod"/>
            </a:pPr>
            <a:endParaRPr lang="en-US" sz="800" i="1" dirty="0">
              <a:solidFill>
                <a:prstClr val="black"/>
              </a:solidFill>
            </a:endParaRPr>
          </a:p>
          <a:p>
            <a:pPr marL="457200" lvl="2" indent="-171450">
              <a:buClrTx/>
              <a:buSzPct val="100000"/>
              <a:buFont typeface="+mj-lt"/>
              <a:buAutoNum type="arabicPeriod"/>
            </a:pPr>
            <a:endParaRPr lang="en-US" sz="800" dirty="0">
              <a:solidFill>
                <a:prstClr val="black"/>
              </a:solidFill>
            </a:endParaRPr>
          </a:p>
          <a:p>
            <a:pPr marL="0" lvl="1">
              <a:buClrTx/>
              <a:buFontTx/>
              <a:buNone/>
            </a:pPr>
            <a:endParaRPr lang="en-US" sz="800" dirty="0">
              <a:solidFill>
                <a:prstClr val="black"/>
              </a:solidFill>
            </a:endParaRPr>
          </a:p>
        </p:txBody>
      </p:sp>
      <p:sp>
        <p:nvSpPr>
          <p:cNvPr id="422" name="Rectangle 421"/>
          <p:cNvSpPr/>
          <p:nvPr/>
        </p:nvSpPr>
        <p:spPr>
          <a:xfrm>
            <a:off x="5921092" y="4508073"/>
            <a:ext cx="283736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buNone/>
            </a:pPr>
            <a:r>
              <a:rPr lang="en-US" sz="800" dirty="0">
                <a:solidFill>
                  <a:srgbClr val="00B0F0"/>
                </a:solidFill>
              </a:rPr>
              <a:t>i: </a:t>
            </a:r>
            <a:r>
              <a:rPr lang="en-US" sz="800" dirty="0">
                <a:solidFill>
                  <a:srgbClr val="FF0000"/>
                </a:solidFill>
              </a:rPr>
              <a:t>index of an anchor </a:t>
            </a:r>
            <a:r>
              <a:rPr lang="en-US" sz="800" dirty="0">
                <a:solidFill>
                  <a:prstClr val="black"/>
                </a:solidFill>
              </a:rPr>
              <a:t>in a mini-batch.</a:t>
            </a:r>
          </a:p>
          <a:p>
            <a:pPr>
              <a:buClrTx/>
              <a:buFontTx/>
              <a:buNone/>
            </a:pPr>
            <a:r>
              <a:rPr lang="en-US" sz="800" dirty="0">
                <a:solidFill>
                  <a:srgbClr val="00B0F0"/>
                </a:solidFill>
              </a:rPr>
              <a:t>p</a:t>
            </a:r>
            <a:r>
              <a:rPr lang="en-US" sz="800" baseline="-25000" dirty="0">
                <a:solidFill>
                  <a:srgbClr val="00B0F0"/>
                </a:solidFill>
              </a:rPr>
              <a:t>i</a:t>
            </a:r>
            <a:r>
              <a:rPr lang="en-US" sz="800" dirty="0">
                <a:solidFill>
                  <a:srgbClr val="00B0F0"/>
                </a:solidFill>
              </a:rPr>
              <a:t>: </a:t>
            </a:r>
            <a:r>
              <a:rPr lang="en-US" sz="800" dirty="0">
                <a:solidFill>
                  <a:prstClr val="black"/>
                </a:solidFill>
              </a:rPr>
              <a:t>the </a:t>
            </a:r>
            <a:r>
              <a:rPr lang="en-US" sz="800" dirty="0">
                <a:solidFill>
                  <a:srgbClr val="FF0000"/>
                </a:solidFill>
              </a:rPr>
              <a:t>predicted probability of </a:t>
            </a:r>
            <a:r>
              <a:rPr lang="en-US" sz="800" dirty="0" err="1">
                <a:solidFill>
                  <a:srgbClr val="FF0000"/>
                </a:solidFill>
              </a:rPr>
              <a:t>i</a:t>
            </a:r>
            <a:r>
              <a:rPr lang="en-US" sz="800" baseline="30000" dirty="0" err="1">
                <a:solidFill>
                  <a:srgbClr val="FF0000"/>
                </a:solidFill>
              </a:rPr>
              <a:t>th</a:t>
            </a:r>
            <a:r>
              <a:rPr lang="en-US" sz="800" baseline="30000" dirty="0">
                <a:solidFill>
                  <a:srgbClr val="FF0000"/>
                </a:solidFill>
              </a:rPr>
              <a:t> </a:t>
            </a:r>
            <a:r>
              <a:rPr lang="en-US" sz="800" dirty="0">
                <a:solidFill>
                  <a:srgbClr val="FF0000"/>
                </a:solidFill>
              </a:rPr>
              <a:t>anchor </a:t>
            </a:r>
            <a:r>
              <a:rPr lang="en-US" sz="800" dirty="0">
                <a:solidFill>
                  <a:prstClr val="black"/>
                </a:solidFill>
              </a:rPr>
              <a:t>being an object.</a:t>
            </a:r>
          </a:p>
          <a:p>
            <a:pPr>
              <a:buClrTx/>
              <a:buFontTx/>
              <a:buNone/>
            </a:pPr>
            <a:r>
              <a:rPr lang="en-US" sz="800" dirty="0">
                <a:solidFill>
                  <a:srgbClr val="00B0F0"/>
                </a:solidFill>
              </a:rPr>
              <a:t>p</a:t>
            </a:r>
            <a:r>
              <a:rPr lang="en-US" sz="800" baseline="-25000" dirty="0">
                <a:solidFill>
                  <a:srgbClr val="00B0F0"/>
                </a:solidFill>
              </a:rPr>
              <a:t>i</a:t>
            </a:r>
            <a:r>
              <a:rPr lang="en-US" sz="800" dirty="0">
                <a:solidFill>
                  <a:srgbClr val="00B0F0"/>
                </a:solidFill>
              </a:rPr>
              <a:t>*: </a:t>
            </a:r>
            <a:r>
              <a:rPr lang="en-US" sz="800" dirty="0">
                <a:solidFill>
                  <a:prstClr val="black"/>
                </a:solidFill>
              </a:rPr>
              <a:t>the </a:t>
            </a:r>
            <a:r>
              <a:rPr lang="en-US" sz="800" dirty="0">
                <a:solidFill>
                  <a:srgbClr val="FF0000"/>
                </a:solidFill>
              </a:rPr>
              <a:t>ground-truth label. (from IOU)</a:t>
            </a:r>
            <a:endParaRPr lang="en-US" sz="800" dirty="0">
              <a:solidFill>
                <a:prstClr val="black"/>
              </a:solidFill>
            </a:endParaRPr>
          </a:p>
        </p:txBody>
      </p:sp>
      <p:sp>
        <p:nvSpPr>
          <p:cNvPr id="947" name="文字方塊 18"/>
          <p:cNvSpPr txBox="1"/>
          <p:nvPr/>
        </p:nvSpPr>
        <p:spPr>
          <a:xfrm>
            <a:off x="4591133" y="6572586"/>
            <a:ext cx="1504151" cy="276999"/>
          </a:xfrm>
          <a:prstGeom prst="rect">
            <a:avLst/>
          </a:prstGeom>
          <a:noFill/>
        </p:spPr>
        <p:txBody>
          <a:bodyPr wrap="square" rtlCol="0">
            <a:spAutoFit/>
          </a:bodyPr>
          <a:lstStyle/>
          <a:p>
            <a:pPr>
              <a:buClrTx/>
              <a:buFontTx/>
              <a:buNone/>
            </a:pPr>
            <a:r>
              <a:rPr lang="en-US" altLang="zh-TW" sz="1200" kern="1200" dirty="0" err="1">
                <a:solidFill>
                  <a:srgbClr val="FF0000"/>
                </a:solidFill>
                <a:latin typeface="Calibri"/>
                <a:ea typeface="新細明體" panose="02020500000000000000" pitchFamily="18" charset="-120"/>
                <a:cs typeface="+mn-cs"/>
              </a:rPr>
              <a:t>Objectness</a:t>
            </a:r>
            <a:r>
              <a:rPr lang="en-US" altLang="zh-TW" sz="1200" kern="1200" dirty="0">
                <a:solidFill>
                  <a:srgbClr val="FF0000"/>
                </a:solidFill>
                <a:latin typeface="Calibri"/>
                <a:ea typeface="新細明體" panose="02020500000000000000" pitchFamily="18" charset="-120"/>
                <a:cs typeface="+mn-cs"/>
              </a:rPr>
              <a:t> score (P</a:t>
            </a:r>
            <a:r>
              <a:rPr lang="en-US" altLang="zh-TW" sz="1200" kern="1200" baseline="-25000" dirty="0">
                <a:solidFill>
                  <a:srgbClr val="FF0000"/>
                </a:solidFill>
                <a:latin typeface="Calibri"/>
                <a:ea typeface="新細明體" panose="02020500000000000000" pitchFamily="18" charset="-120"/>
                <a:cs typeface="+mn-cs"/>
              </a:rPr>
              <a:t>c</a:t>
            </a:r>
            <a:r>
              <a:rPr lang="en-US" altLang="zh-TW" sz="1200" kern="1200" dirty="0">
                <a:solidFill>
                  <a:srgbClr val="FF0000"/>
                </a:solidFill>
                <a:latin typeface="Calibri"/>
                <a:ea typeface="新細明體" panose="02020500000000000000" pitchFamily="18" charset="-120"/>
                <a:cs typeface="+mn-cs"/>
              </a:rPr>
              <a:t>)</a:t>
            </a:r>
            <a:endParaRPr lang="zh-TW" altLang="en-US" sz="1200" kern="1200" dirty="0">
              <a:solidFill>
                <a:srgbClr val="FF0000"/>
              </a:solidFill>
              <a:latin typeface="Calibri"/>
              <a:ea typeface="新細明體" panose="02020500000000000000" pitchFamily="18" charset="-120"/>
              <a:cs typeface="+mn-cs"/>
            </a:endParaRPr>
          </a:p>
        </p:txBody>
      </p:sp>
      <p:cxnSp>
        <p:nvCxnSpPr>
          <p:cNvPr id="949" name="Straight Arrow Connector 948"/>
          <p:cNvCxnSpPr/>
          <p:nvPr/>
        </p:nvCxnSpPr>
        <p:spPr>
          <a:xfrm>
            <a:off x="6310964" y="6612222"/>
            <a:ext cx="0" cy="25124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0" name="文字方塊 18"/>
          <p:cNvSpPr txBox="1"/>
          <p:nvPr/>
        </p:nvSpPr>
        <p:spPr>
          <a:xfrm>
            <a:off x="6303343" y="6579526"/>
            <a:ext cx="2347049" cy="276999"/>
          </a:xfrm>
          <a:prstGeom prst="rect">
            <a:avLst/>
          </a:prstGeom>
          <a:noFill/>
        </p:spPr>
        <p:txBody>
          <a:bodyPr wrap="square" rtlCol="0">
            <a:spAutoFit/>
          </a:bodyPr>
          <a:lstStyle/>
          <a:p>
            <a:pPr>
              <a:buClrTx/>
              <a:buFontTx/>
              <a:buNone/>
            </a:pPr>
            <a:r>
              <a:rPr lang="en-US" altLang="zh-TW" sz="1200" kern="1200" dirty="0">
                <a:solidFill>
                  <a:srgbClr val="FF0000"/>
                </a:solidFill>
                <a:latin typeface="Calibri"/>
                <a:ea typeface="新細明體" panose="02020500000000000000" pitchFamily="18" charset="-120"/>
                <a:cs typeface="+mn-cs"/>
              </a:rPr>
              <a:t>Region proposals (</a:t>
            </a:r>
            <a:r>
              <a:rPr lang="en-US" altLang="zh-TW" sz="1200" kern="1200" dirty="0" err="1">
                <a:solidFill>
                  <a:srgbClr val="FF0000"/>
                </a:solidFill>
                <a:latin typeface="Calibri"/>
                <a:ea typeface="新細明體" panose="02020500000000000000" pitchFamily="18" charset="-120"/>
                <a:cs typeface="+mn-cs"/>
              </a:rPr>
              <a:t>t</a:t>
            </a:r>
            <a:r>
              <a:rPr lang="en-US" altLang="zh-TW" sz="1200" kern="1200" baseline="-25000" dirty="0" err="1">
                <a:solidFill>
                  <a:srgbClr val="FF0000"/>
                </a:solidFill>
                <a:latin typeface="Calibri"/>
                <a:ea typeface="新細明體" panose="02020500000000000000" pitchFamily="18" charset="-120"/>
                <a:cs typeface="+mn-cs"/>
              </a:rPr>
              <a:t>x</a:t>
            </a:r>
            <a:r>
              <a:rPr lang="en-US" altLang="zh-TW" sz="1200" kern="1200" dirty="0">
                <a:solidFill>
                  <a:srgbClr val="FF0000"/>
                </a:solidFill>
                <a:latin typeface="Calibri"/>
                <a:ea typeface="新細明體" panose="02020500000000000000" pitchFamily="18" charset="-120"/>
                <a:cs typeface="+mn-cs"/>
              </a:rPr>
              <a:t>, t</a:t>
            </a:r>
            <a:r>
              <a:rPr lang="en-US" altLang="zh-TW" sz="1200" kern="1200" baseline="-25000" dirty="0">
                <a:solidFill>
                  <a:srgbClr val="FF0000"/>
                </a:solidFill>
                <a:latin typeface="Calibri"/>
                <a:ea typeface="新細明體" panose="02020500000000000000" pitchFamily="18" charset="-120"/>
                <a:cs typeface="+mn-cs"/>
              </a:rPr>
              <a:t>y</a:t>
            </a:r>
            <a:r>
              <a:rPr lang="en-US" altLang="zh-TW" sz="1200" kern="1200" dirty="0">
                <a:solidFill>
                  <a:srgbClr val="FF0000"/>
                </a:solidFill>
                <a:latin typeface="Calibri"/>
                <a:ea typeface="新細明體" panose="02020500000000000000" pitchFamily="18" charset="-120"/>
                <a:cs typeface="+mn-cs"/>
              </a:rPr>
              <a:t>, </a:t>
            </a:r>
            <a:r>
              <a:rPr lang="en-US" altLang="zh-TW" sz="1200" kern="1200" dirty="0" err="1">
                <a:solidFill>
                  <a:srgbClr val="FF0000"/>
                </a:solidFill>
                <a:latin typeface="Calibri"/>
                <a:ea typeface="新細明體" panose="02020500000000000000" pitchFamily="18" charset="-120"/>
                <a:cs typeface="+mn-cs"/>
              </a:rPr>
              <a:t>t</a:t>
            </a:r>
            <a:r>
              <a:rPr lang="en-US" altLang="zh-TW" sz="1200" kern="1200" baseline="-25000" dirty="0" err="1">
                <a:solidFill>
                  <a:srgbClr val="FF0000"/>
                </a:solidFill>
                <a:latin typeface="Calibri"/>
                <a:ea typeface="新細明體" panose="02020500000000000000" pitchFamily="18" charset="-120"/>
                <a:cs typeface="+mn-cs"/>
              </a:rPr>
              <a:t>w</a:t>
            </a:r>
            <a:r>
              <a:rPr lang="en-US" altLang="zh-TW" sz="1200" kern="1200" dirty="0">
                <a:solidFill>
                  <a:srgbClr val="FF0000"/>
                </a:solidFill>
                <a:latin typeface="Calibri"/>
                <a:ea typeface="新細明體" panose="02020500000000000000" pitchFamily="18" charset="-120"/>
                <a:cs typeface="+mn-cs"/>
              </a:rPr>
              <a:t>, </a:t>
            </a:r>
            <a:r>
              <a:rPr lang="en-US" altLang="zh-TW" sz="1200" kern="1200" dirty="0" err="1">
                <a:solidFill>
                  <a:srgbClr val="FF0000"/>
                </a:solidFill>
                <a:latin typeface="Calibri"/>
                <a:ea typeface="新細明體" panose="02020500000000000000" pitchFamily="18" charset="-120"/>
                <a:cs typeface="+mn-cs"/>
              </a:rPr>
              <a:t>t</a:t>
            </a:r>
            <a:r>
              <a:rPr lang="en-US" altLang="zh-TW" sz="1200" kern="1200" baseline="-25000" dirty="0" err="1">
                <a:solidFill>
                  <a:srgbClr val="FF0000"/>
                </a:solidFill>
                <a:latin typeface="Calibri"/>
                <a:ea typeface="新細明體" panose="02020500000000000000" pitchFamily="18" charset="-120"/>
                <a:cs typeface="+mn-cs"/>
              </a:rPr>
              <a:t>h</a:t>
            </a:r>
            <a:r>
              <a:rPr lang="en-US" altLang="zh-TW" sz="1200" kern="1200" dirty="0">
                <a:solidFill>
                  <a:srgbClr val="FF0000"/>
                </a:solidFill>
                <a:latin typeface="Calibri"/>
                <a:ea typeface="新細明體" panose="02020500000000000000" pitchFamily="18" charset="-120"/>
                <a:cs typeface="+mn-cs"/>
              </a:rPr>
              <a:t>) </a:t>
            </a:r>
            <a:endParaRPr lang="zh-TW" altLang="en-US" sz="1200" kern="1200" dirty="0">
              <a:solidFill>
                <a:srgbClr val="FF0000"/>
              </a:solidFill>
              <a:latin typeface="Calibri"/>
              <a:ea typeface="新細明體" panose="02020500000000000000" pitchFamily="18" charset="-120"/>
              <a:cs typeface="+mn-cs"/>
            </a:endParaRPr>
          </a:p>
        </p:txBody>
      </p:sp>
      <p:sp>
        <p:nvSpPr>
          <p:cNvPr id="951" name="文字方塊 18"/>
          <p:cNvSpPr txBox="1"/>
          <p:nvPr/>
        </p:nvSpPr>
        <p:spPr>
          <a:xfrm>
            <a:off x="4106933" y="-62871"/>
            <a:ext cx="640365" cy="400110"/>
          </a:xfrm>
          <a:prstGeom prst="rect">
            <a:avLst/>
          </a:prstGeom>
          <a:noFill/>
        </p:spPr>
        <p:txBody>
          <a:bodyPr wrap="square" rtlCol="0">
            <a:spAutoFit/>
          </a:bodyPr>
          <a:lstStyle/>
          <a:p>
            <a:pPr>
              <a:buClrTx/>
              <a:buFontTx/>
              <a:buNone/>
            </a:pPr>
            <a:r>
              <a:rPr lang="en-US" altLang="zh-TW" sz="1000" kern="1200" dirty="0">
                <a:solidFill>
                  <a:srgbClr val="FF0000"/>
                </a:solidFill>
                <a:latin typeface="Calibri"/>
                <a:ea typeface="新細明體" panose="02020500000000000000" pitchFamily="18" charset="-120"/>
                <a:cs typeface="+mn-cs"/>
              </a:rPr>
              <a:t>Images </a:t>
            </a:r>
          </a:p>
          <a:p>
            <a:pPr>
              <a:buClrTx/>
              <a:buFontTx/>
              <a:buNone/>
            </a:pPr>
            <a:r>
              <a:rPr lang="en-US" altLang="zh-TW" sz="1000" kern="1200" dirty="0" err="1">
                <a:solidFill>
                  <a:srgbClr val="FF0000"/>
                </a:solidFill>
                <a:latin typeface="Calibri"/>
                <a:ea typeface="新細明體" panose="02020500000000000000" pitchFamily="18" charset="-120"/>
                <a:cs typeface="+mn-cs"/>
              </a:rPr>
              <a:t>N</a:t>
            </a:r>
            <a:r>
              <a:rPr lang="en-US" altLang="zh-TW" sz="1000" kern="1200" baseline="-25000" dirty="0" err="1">
                <a:solidFill>
                  <a:srgbClr val="FF0000"/>
                </a:solidFill>
                <a:latin typeface="Calibri"/>
                <a:ea typeface="新細明體" panose="02020500000000000000" pitchFamily="18" charset="-120"/>
                <a:cs typeface="+mn-cs"/>
              </a:rPr>
              <a:t>t</a:t>
            </a:r>
            <a:r>
              <a:rPr lang="en-US" altLang="zh-TW" sz="1000" kern="1200" dirty="0">
                <a:solidFill>
                  <a:srgbClr val="FF0000"/>
                </a:solidFill>
                <a:latin typeface="Calibri"/>
                <a:ea typeface="新細明體" panose="02020500000000000000" pitchFamily="18" charset="-120"/>
                <a:cs typeface="+mn-cs"/>
              </a:rPr>
              <a:t>, </a:t>
            </a:r>
            <a:r>
              <a:rPr lang="en-US" altLang="zh-TW" sz="1000" kern="1200" dirty="0" err="1">
                <a:solidFill>
                  <a:srgbClr val="FF0000"/>
                </a:solidFill>
                <a:latin typeface="Calibri"/>
                <a:ea typeface="新細明體" panose="02020500000000000000" pitchFamily="18" charset="-120"/>
                <a:cs typeface="+mn-cs"/>
              </a:rPr>
              <a:t>N</a:t>
            </a:r>
            <a:r>
              <a:rPr lang="en-US" altLang="zh-TW" sz="1000" kern="1200" baseline="-25000" dirty="0" err="1">
                <a:solidFill>
                  <a:srgbClr val="FF0000"/>
                </a:solidFill>
                <a:latin typeface="Calibri"/>
                <a:ea typeface="新細明體" panose="02020500000000000000" pitchFamily="18" charset="-120"/>
                <a:cs typeface="+mn-cs"/>
              </a:rPr>
              <a:t>v</a:t>
            </a:r>
            <a:endParaRPr lang="zh-TW" altLang="en-US" sz="1000" kern="1200" baseline="-25000" dirty="0">
              <a:solidFill>
                <a:srgbClr val="FF0000"/>
              </a:solidFill>
              <a:latin typeface="Calibri"/>
              <a:ea typeface="新細明體" panose="02020500000000000000" pitchFamily="18" charset="-120"/>
              <a:cs typeface="+mn-cs"/>
            </a:endParaRPr>
          </a:p>
        </p:txBody>
      </p:sp>
      <p:cxnSp>
        <p:nvCxnSpPr>
          <p:cNvPr id="952" name="Straight Arrow Connector 951"/>
          <p:cNvCxnSpPr/>
          <p:nvPr/>
        </p:nvCxnSpPr>
        <p:spPr>
          <a:xfrm>
            <a:off x="4138866" y="87"/>
            <a:ext cx="0" cy="38118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6" name="文字方塊 18"/>
          <p:cNvSpPr txBox="1"/>
          <p:nvPr/>
        </p:nvSpPr>
        <p:spPr>
          <a:xfrm>
            <a:off x="4636121" y="-64159"/>
            <a:ext cx="1097969" cy="400110"/>
          </a:xfrm>
          <a:prstGeom prst="rect">
            <a:avLst/>
          </a:prstGeom>
          <a:noFill/>
        </p:spPr>
        <p:txBody>
          <a:bodyPr wrap="square" rtlCol="0">
            <a:spAutoFit/>
          </a:bodyPr>
          <a:lstStyle/>
          <a:p>
            <a:pPr>
              <a:buClrTx/>
              <a:buFontTx/>
              <a:buNone/>
            </a:pPr>
            <a:r>
              <a:rPr lang="en-US" altLang="zh-TW" sz="1000" kern="1200" dirty="0">
                <a:solidFill>
                  <a:srgbClr val="FF0000"/>
                </a:solidFill>
                <a:latin typeface="Calibri"/>
                <a:ea typeface="新細明體" panose="02020500000000000000" pitchFamily="18" charset="-120"/>
                <a:cs typeface="+mn-cs"/>
              </a:rPr>
              <a:t>Feature maps </a:t>
            </a:r>
          </a:p>
          <a:p>
            <a:pPr>
              <a:buClrTx/>
              <a:buFontTx/>
              <a:buNone/>
            </a:pPr>
            <a:r>
              <a:rPr lang="en-US" altLang="zh-TW" sz="1000" kern="1200" dirty="0">
                <a:solidFill>
                  <a:srgbClr val="FF0000"/>
                </a:solidFill>
                <a:latin typeface="Calibri"/>
                <a:ea typeface="新細明體" panose="02020500000000000000" pitchFamily="18" charset="-120"/>
                <a:cs typeface="+mn-cs"/>
              </a:rPr>
              <a:t>512 x </a:t>
            </a:r>
            <a:r>
              <a:rPr lang="en-US" altLang="zh-TW" sz="1000" kern="1200" dirty="0" err="1">
                <a:solidFill>
                  <a:srgbClr val="FF0000"/>
                </a:solidFill>
                <a:latin typeface="Calibri"/>
                <a:ea typeface="新細明體" panose="02020500000000000000" pitchFamily="18" charset="-120"/>
                <a:cs typeface="+mn-cs"/>
              </a:rPr>
              <a:t>N</a:t>
            </a:r>
            <a:r>
              <a:rPr lang="en-US" altLang="zh-TW" sz="1000" kern="1200" baseline="-25000" dirty="0" err="1">
                <a:solidFill>
                  <a:srgbClr val="FF0000"/>
                </a:solidFill>
                <a:latin typeface="Calibri"/>
                <a:ea typeface="新細明體" panose="02020500000000000000" pitchFamily="18" charset="-120"/>
                <a:cs typeface="+mn-cs"/>
              </a:rPr>
              <a:t>t</a:t>
            </a:r>
            <a:endParaRPr lang="zh-TW" altLang="en-US" sz="1000" kern="1200" baseline="-25000" dirty="0">
              <a:solidFill>
                <a:srgbClr val="FF0000"/>
              </a:solidFill>
              <a:latin typeface="Calibri"/>
              <a:ea typeface="新細明體" panose="02020500000000000000" pitchFamily="18" charset="-120"/>
              <a:cs typeface="+mn-cs"/>
            </a:endParaRPr>
          </a:p>
        </p:txBody>
      </p:sp>
      <p:cxnSp>
        <p:nvCxnSpPr>
          <p:cNvPr id="957" name="Straight Arrow Connector 956"/>
          <p:cNvCxnSpPr/>
          <p:nvPr/>
        </p:nvCxnSpPr>
        <p:spPr>
          <a:xfrm>
            <a:off x="4668054" y="-1201"/>
            <a:ext cx="0" cy="38118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8" name="文字方塊 18"/>
          <p:cNvSpPr txBox="1"/>
          <p:nvPr/>
        </p:nvSpPr>
        <p:spPr>
          <a:xfrm>
            <a:off x="5444419" y="-63381"/>
            <a:ext cx="1097969" cy="400110"/>
          </a:xfrm>
          <a:prstGeom prst="rect">
            <a:avLst/>
          </a:prstGeom>
          <a:noFill/>
        </p:spPr>
        <p:txBody>
          <a:bodyPr wrap="square" rtlCol="0">
            <a:spAutoFit/>
          </a:bodyPr>
          <a:lstStyle/>
          <a:p>
            <a:pPr>
              <a:buClrTx/>
              <a:buFontTx/>
              <a:buNone/>
            </a:pPr>
            <a:r>
              <a:rPr lang="en-US" altLang="zh-TW" sz="1000" kern="1200" dirty="0">
                <a:solidFill>
                  <a:srgbClr val="FF0000"/>
                </a:solidFill>
                <a:latin typeface="Calibri"/>
                <a:ea typeface="新細明體" panose="02020500000000000000" pitchFamily="18" charset="-120"/>
                <a:cs typeface="+mn-cs"/>
              </a:rPr>
              <a:t>Feature maps </a:t>
            </a:r>
          </a:p>
          <a:p>
            <a:pPr>
              <a:buClrTx/>
              <a:buFontTx/>
              <a:buNone/>
            </a:pPr>
            <a:r>
              <a:rPr lang="en-US" altLang="zh-TW" sz="1000" kern="1200" dirty="0">
                <a:solidFill>
                  <a:srgbClr val="FF0000"/>
                </a:solidFill>
                <a:latin typeface="Calibri"/>
                <a:ea typeface="新細明體" panose="02020500000000000000" pitchFamily="18" charset="-120"/>
                <a:cs typeface="+mn-cs"/>
              </a:rPr>
              <a:t>512 x </a:t>
            </a:r>
            <a:r>
              <a:rPr lang="en-US" altLang="zh-TW" sz="1000" kern="1200" dirty="0" err="1">
                <a:solidFill>
                  <a:srgbClr val="FF0000"/>
                </a:solidFill>
                <a:latin typeface="Calibri"/>
                <a:ea typeface="新細明體" panose="02020500000000000000" pitchFamily="18" charset="-120"/>
                <a:cs typeface="+mn-cs"/>
              </a:rPr>
              <a:t>N</a:t>
            </a:r>
            <a:r>
              <a:rPr lang="en-US" altLang="zh-TW" sz="1000" kern="1200" baseline="-25000" dirty="0" err="1">
                <a:solidFill>
                  <a:srgbClr val="FF0000"/>
                </a:solidFill>
                <a:latin typeface="Calibri"/>
                <a:ea typeface="新細明體" panose="02020500000000000000" pitchFamily="18" charset="-120"/>
                <a:cs typeface="+mn-cs"/>
              </a:rPr>
              <a:t>v</a:t>
            </a:r>
            <a:endParaRPr lang="zh-TW" altLang="en-US" sz="1000" kern="1200" baseline="-25000" dirty="0">
              <a:solidFill>
                <a:srgbClr val="FF0000"/>
              </a:solidFill>
              <a:latin typeface="Calibri"/>
              <a:ea typeface="新細明體" panose="02020500000000000000" pitchFamily="18" charset="-120"/>
              <a:cs typeface="+mn-cs"/>
            </a:endParaRPr>
          </a:p>
        </p:txBody>
      </p:sp>
      <p:cxnSp>
        <p:nvCxnSpPr>
          <p:cNvPr id="959" name="Straight Arrow Connector 958"/>
          <p:cNvCxnSpPr/>
          <p:nvPr/>
        </p:nvCxnSpPr>
        <p:spPr>
          <a:xfrm>
            <a:off x="5476352" y="-423"/>
            <a:ext cx="0" cy="38118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63" name="Picture 962"/>
          <p:cNvPicPr>
            <a:picLocks noChangeAspect="1"/>
          </p:cNvPicPr>
          <p:nvPr/>
        </p:nvPicPr>
        <p:blipFill>
          <a:blip r:embed="rId15"/>
          <a:stretch>
            <a:fillRect/>
          </a:stretch>
        </p:blipFill>
        <p:spPr>
          <a:xfrm>
            <a:off x="7203438" y="3728260"/>
            <a:ext cx="524865" cy="364141"/>
          </a:xfrm>
          <a:prstGeom prst="rect">
            <a:avLst/>
          </a:prstGeom>
        </p:spPr>
      </p:pic>
      <p:sp>
        <p:nvSpPr>
          <p:cNvPr id="964" name="TextBox 963"/>
          <p:cNvSpPr txBox="1"/>
          <p:nvPr/>
        </p:nvSpPr>
        <p:spPr>
          <a:xfrm>
            <a:off x="6628920" y="3706170"/>
            <a:ext cx="596908" cy="338554"/>
          </a:xfrm>
          <a:prstGeom prst="rect">
            <a:avLst/>
          </a:prstGeom>
          <a:noFill/>
        </p:spPr>
        <p:txBody>
          <a:bodyPr wrap="square" rtlCol="0">
            <a:spAutoFit/>
          </a:bodyPr>
          <a:lstStyle/>
          <a:p>
            <a:pPr>
              <a:buClrTx/>
              <a:buFontTx/>
              <a:buNone/>
            </a:pPr>
            <a:r>
              <a:rPr lang="en-US" sz="800" i="1" kern="1200" dirty="0">
                <a:solidFill>
                  <a:srgbClr val="FF0000"/>
                </a:solidFill>
                <a:latin typeface="Calibri"/>
                <a:ea typeface="+mn-ea"/>
                <a:cs typeface="+mn-cs"/>
              </a:rPr>
              <a:t>Predicted </a:t>
            </a:r>
          </a:p>
          <a:p>
            <a:pPr>
              <a:buClrTx/>
              <a:buFontTx/>
              <a:buNone/>
            </a:pPr>
            <a:r>
              <a:rPr lang="en-US" sz="800" i="1" kern="1200" dirty="0">
                <a:solidFill>
                  <a:srgbClr val="FF0000"/>
                </a:solidFill>
                <a:latin typeface="Calibri"/>
                <a:ea typeface="+mn-ea"/>
                <a:cs typeface="+mn-cs"/>
              </a:rPr>
              <a:t>box</a:t>
            </a:r>
          </a:p>
        </p:txBody>
      </p:sp>
      <p:pic>
        <p:nvPicPr>
          <p:cNvPr id="965" name="Picture 964"/>
          <p:cNvPicPr>
            <a:picLocks noChangeAspect="1"/>
          </p:cNvPicPr>
          <p:nvPr/>
        </p:nvPicPr>
        <p:blipFill>
          <a:blip r:embed="rId16"/>
          <a:stretch>
            <a:fillRect/>
          </a:stretch>
        </p:blipFill>
        <p:spPr>
          <a:xfrm>
            <a:off x="8066204" y="3727329"/>
            <a:ext cx="769742" cy="333717"/>
          </a:xfrm>
          <a:prstGeom prst="rect">
            <a:avLst/>
          </a:prstGeom>
        </p:spPr>
      </p:pic>
      <p:sp>
        <p:nvSpPr>
          <p:cNvPr id="966" name="TextBox 965"/>
          <p:cNvSpPr txBox="1"/>
          <p:nvPr/>
        </p:nvSpPr>
        <p:spPr>
          <a:xfrm>
            <a:off x="5656936" y="3696608"/>
            <a:ext cx="812274" cy="338554"/>
          </a:xfrm>
          <a:prstGeom prst="rect">
            <a:avLst/>
          </a:prstGeom>
          <a:noFill/>
        </p:spPr>
        <p:txBody>
          <a:bodyPr wrap="square" rtlCol="0">
            <a:spAutoFit/>
          </a:bodyPr>
          <a:lstStyle/>
          <a:p>
            <a:pPr>
              <a:buClrTx/>
              <a:buFontTx/>
              <a:buNone/>
            </a:pPr>
            <a:r>
              <a:rPr lang="en-US" sz="800" i="1" kern="1200" dirty="0">
                <a:solidFill>
                  <a:srgbClr val="92D050"/>
                </a:solidFill>
                <a:latin typeface="Calibri"/>
                <a:ea typeface="+mn-ea"/>
                <a:cs typeface="+mn-cs"/>
              </a:rPr>
              <a:t>Ground-truth </a:t>
            </a:r>
          </a:p>
          <a:p>
            <a:pPr>
              <a:buClrTx/>
              <a:buFontTx/>
              <a:buNone/>
            </a:pPr>
            <a:r>
              <a:rPr lang="en-US" sz="800" i="1" kern="1200" dirty="0">
                <a:solidFill>
                  <a:srgbClr val="92D050"/>
                </a:solidFill>
                <a:latin typeface="Calibri"/>
                <a:ea typeface="+mn-ea"/>
                <a:cs typeface="+mn-cs"/>
              </a:rPr>
              <a:t>box</a:t>
            </a:r>
          </a:p>
        </p:txBody>
      </p:sp>
      <p:pic>
        <p:nvPicPr>
          <p:cNvPr id="968" name="Picture 967"/>
          <p:cNvPicPr>
            <a:picLocks noChangeAspect="1"/>
          </p:cNvPicPr>
          <p:nvPr/>
        </p:nvPicPr>
        <p:blipFill>
          <a:blip r:embed="rId17"/>
          <a:stretch>
            <a:fillRect/>
          </a:stretch>
        </p:blipFill>
        <p:spPr>
          <a:xfrm>
            <a:off x="6323465" y="3714190"/>
            <a:ext cx="368931" cy="371747"/>
          </a:xfrm>
          <a:prstGeom prst="rect">
            <a:avLst/>
          </a:prstGeom>
        </p:spPr>
      </p:pic>
      <p:sp>
        <p:nvSpPr>
          <p:cNvPr id="970" name="Rectangle 969"/>
          <p:cNvSpPr/>
          <p:nvPr/>
        </p:nvSpPr>
        <p:spPr>
          <a:xfrm>
            <a:off x="6155673" y="4021915"/>
            <a:ext cx="859531" cy="215444"/>
          </a:xfrm>
          <a:prstGeom prst="rect">
            <a:avLst/>
          </a:prstGeom>
        </p:spPr>
        <p:txBody>
          <a:bodyPr wrap="none">
            <a:spAutoFit/>
          </a:bodyPr>
          <a:lstStyle/>
          <a:p>
            <a:pPr>
              <a:buClrTx/>
              <a:buFontTx/>
              <a:buNone/>
            </a:pPr>
            <a:r>
              <a:rPr lang="en-US" sz="800" i="1" kern="1200" dirty="0">
                <a:solidFill>
                  <a:srgbClr val="FF0000"/>
                </a:solidFill>
                <a:latin typeface="Calibri"/>
                <a:ea typeface="+mn-ea"/>
                <a:cs typeface="+mn-cs"/>
              </a:rPr>
              <a:t>p</a:t>
            </a:r>
            <a:r>
              <a:rPr lang="en-US" sz="800" i="1" kern="1200" baseline="-25000" dirty="0">
                <a:solidFill>
                  <a:srgbClr val="FF0000"/>
                </a:solidFill>
                <a:latin typeface="Calibri"/>
                <a:ea typeface="+mn-ea"/>
                <a:cs typeface="+mn-cs"/>
              </a:rPr>
              <a:t>i</a:t>
            </a:r>
            <a:r>
              <a:rPr lang="en-US" sz="800" i="1" kern="1200" dirty="0">
                <a:solidFill>
                  <a:srgbClr val="FF0000"/>
                </a:solidFill>
                <a:latin typeface="Calibri"/>
                <a:ea typeface="+mn-ea"/>
                <a:cs typeface="+mn-cs"/>
              </a:rPr>
              <a:t>* = 1 (positive)</a:t>
            </a:r>
            <a:endParaRPr lang="en-US" sz="800" kern="1200" dirty="0">
              <a:solidFill>
                <a:srgbClr val="FF0000"/>
              </a:solidFill>
              <a:latin typeface="Calibri"/>
              <a:ea typeface="+mn-ea"/>
              <a:cs typeface="+mn-cs"/>
            </a:endParaRPr>
          </a:p>
        </p:txBody>
      </p:sp>
      <p:sp>
        <p:nvSpPr>
          <p:cNvPr id="972" name="Rectangle 971"/>
          <p:cNvSpPr/>
          <p:nvPr/>
        </p:nvSpPr>
        <p:spPr>
          <a:xfrm>
            <a:off x="7024301" y="4017491"/>
            <a:ext cx="898003" cy="215444"/>
          </a:xfrm>
          <a:prstGeom prst="rect">
            <a:avLst/>
          </a:prstGeom>
        </p:spPr>
        <p:txBody>
          <a:bodyPr wrap="none">
            <a:spAutoFit/>
          </a:bodyPr>
          <a:lstStyle/>
          <a:p>
            <a:pPr>
              <a:buClrTx/>
              <a:buFontTx/>
              <a:buNone/>
            </a:pPr>
            <a:r>
              <a:rPr lang="en-US" sz="800" i="1" kern="1200" dirty="0">
                <a:solidFill>
                  <a:srgbClr val="FF0000"/>
                </a:solidFill>
                <a:latin typeface="Calibri"/>
                <a:ea typeface="+mn-ea"/>
                <a:cs typeface="+mn-cs"/>
              </a:rPr>
              <a:t>p</a:t>
            </a:r>
            <a:r>
              <a:rPr lang="en-US" sz="800" i="1" kern="1200" baseline="-25000" dirty="0">
                <a:solidFill>
                  <a:srgbClr val="FF0000"/>
                </a:solidFill>
                <a:latin typeface="Calibri"/>
                <a:ea typeface="+mn-ea"/>
                <a:cs typeface="+mn-cs"/>
              </a:rPr>
              <a:t>i</a:t>
            </a:r>
            <a:r>
              <a:rPr lang="en-US" sz="800" i="1" kern="1200" dirty="0">
                <a:solidFill>
                  <a:srgbClr val="FF0000"/>
                </a:solidFill>
                <a:latin typeface="Calibri"/>
                <a:ea typeface="+mn-ea"/>
                <a:cs typeface="+mn-cs"/>
              </a:rPr>
              <a:t>* = 0 (negative)</a:t>
            </a:r>
            <a:endParaRPr lang="en-US" sz="800" kern="1200" dirty="0">
              <a:solidFill>
                <a:srgbClr val="FF0000"/>
              </a:solidFill>
              <a:latin typeface="Calibri"/>
              <a:ea typeface="+mn-ea"/>
              <a:cs typeface="+mn-cs"/>
            </a:endParaRPr>
          </a:p>
        </p:txBody>
      </p:sp>
      <p:sp>
        <p:nvSpPr>
          <p:cNvPr id="973" name="Rectangle 972"/>
          <p:cNvSpPr/>
          <p:nvPr/>
        </p:nvSpPr>
        <p:spPr>
          <a:xfrm>
            <a:off x="7994443" y="4017768"/>
            <a:ext cx="655949" cy="215444"/>
          </a:xfrm>
          <a:prstGeom prst="rect">
            <a:avLst/>
          </a:prstGeom>
        </p:spPr>
        <p:txBody>
          <a:bodyPr wrap="none">
            <a:spAutoFit/>
          </a:bodyPr>
          <a:lstStyle/>
          <a:p>
            <a:pPr>
              <a:buClrTx/>
              <a:buFontTx/>
              <a:buNone/>
            </a:pPr>
            <a:r>
              <a:rPr lang="en-US" sz="800" i="1" kern="1200" dirty="0">
                <a:solidFill>
                  <a:srgbClr val="FF0000"/>
                </a:solidFill>
                <a:latin typeface="Calibri"/>
                <a:ea typeface="+mn-ea"/>
                <a:cs typeface="+mn-cs"/>
              </a:rPr>
              <a:t>No concern</a:t>
            </a:r>
            <a:endParaRPr lang="en-US" sz="800" kern="1200" dirty="0">
              <a:solidFill>
                <a:srgbClr val="FF0000"/>
              </a:solidFill>
              <a:latin typeface="Calibri"/>
              <a:ea typeface="+mn-ea"/>
              <a:cs typeface="+mn-cs"/>
            </a:endParaRPr>
          </a:p>
        </p:txBody>
      </p:sp>
      <p:grpSp>
        <p:nvGrpSpPr>
          <p:cNvPr id="12" name="Group 11"/>
          <p:cNvGrpSpPr/>
          <p:nvPr/>
        </p:nvGrpSpPr>
        <p:grpSpPr>
          <a:xfrm>
            <a:off x="41949" y="3564109"/>
            <a:ext cx="2286115" cy="2925922"/>
            <a:chOff x="54649" y="3895579"/>
            <a:chExt cx="2286115" cy="2925922"/>
          </a:xfrm>
        </p:grpSpPr>
        <p:sp>
          <p:nvSpPr>
            <p:cNvPr id="576" name="Rectangle 575"/>
            <p:cNvSpPr/>
            <p:nvPr/>
          </p:nvSpPr>
          <p:spPr>
            <a:xfrm>
              <a:off x="115539" y="6482947"/>
              <a:ext cx="1926086" cy="338554"/>
            </a:xfrm>
            <a:prstGeom prst="rect">
              <a:avLst/>
            </a:prstGeom>
          </p:spPr>
          <p:txBody>
            <a:bodyPr wrap="square">
              <a:spAutoFit/>
            </a:bodyPr>
            <a:lstStyle/>
            <a:p>
              <a:pPr>
                <a:buClrTx/>
                <a:buFontTx/>
                <a:buNone/>
              </a:pPr>
              <a:r>
                <a:rPr lang="en-US" sz="800" i="1" kern="1200" dirty="0">
                  <a:solidFill>
                    <a:prstClr val="black"/>
                  </a:solidFill>
                  <a:latin typeface="Calibri"/>
                  <a:ea typeface="+mn-ea"/>
                  <a:cs typeface="+mn-cs"/>
                </a:rPr>
                <a:t>Fig. Feed lower dimensional vectors and anchors into sibling networks</a:t>
              </a:r>
            </a:p>
          </p:txBody>
        </p:sp>
        <p:sp>
          <p:nvSpPr>
            <p:cNvPr id="979" name="TextBox 978"/>
            <p:cNvSpPr txBox="1"/>
            <p:nvPr/>
          </p:nvSpPr>
          <p:spPr>
            <a:xfrm>
              <a:off x="1706290" y="5229211"/>
              <a:ext cx="634474" cy="18466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577" name="TextBox 576"/>
            <p:cNvSpPr txBox="1"/>
            <p:nvPr/>
          </p:nvSpPr>
          <p:spPr>
            <a:xfrm>
              <a:off x="762553" y="3895579"/>
              <a:ext cx="1023298"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2400 vectors</a:t>
              </a:r>
            </a:p>
          </p:txBody>
        </p:sp>
        <p:cxnSp>
          <p:nvCxnSpPr>
            <p:cNvPr id="579" name="Straight Arrow Connector 578"/>
            <p:cNvCxnSpPr/>
            <p:nvPr/>
          </p:nvCxnSpPr>
          <p:spPr>
            <a:xfrm flipH="1">
              <a:off x="211515" y="4080826"/>
              <a:ext cx="1809227" cy="0"/>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9" name="Straight Arrow Connector 588"/>
            <p:cNvCxnSpPr>
              <a:stCxn id="613" idx="2"/>
              <a:endCxn id="713" idx="0"/>
            </p:cNvCxnSpPr>
            <p:nvPr/>
          </p:nvCxnSpPr>
          <p:spPr>
            <a:xfrm flipH="1">
              <a:off x="326954" y="4583459"/>
              <a:ext cx="213126" cy="916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1" name="TextBox 600"/>
            <p:cNvSpPr txBox="1"/>
            <p:nvPr/>
          </p:nvSpPr>
          <p:spPr>
            <a:xfrm>
              <a:off x="970716" y="4251093"/>
              <a:ext cx="323946"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a:t>
              </a:r>
            </a:p>
          </p:txBody>
        </p:sp>
        <p:grpSp>
          <p:nvGrpSpPr>
            <p:cNvPr id="611" name="Group 610"/>
            <p:cNvGrpSpPr/>
            <p:nvPr/>
          </p:nvGrpSpPr>
          <p:grpSpPr>
            <a:xfrm>
              <a:off x="231772" y="4264619"/>
              <a:ext cx="595532" cy="156357"/>
              <a:chOff x="6092973" y="1468898"/>
              <a:chExt cx="1748735" cy="834636"/>
            </a:xfrm>
          </p:grpSpPr>
          <p:cxnSp>
            <p:nvCxnSpPr>
              <p:cNvPr id="615" name="Straight Connector 614"/>
              <p:cNvCxnSpPr/>
              <p:nvPr/>
            </p:nvCxnSpPr>
            <p:spPr>
              <a:xfrm>
                <a:off x="6096437" y="1472432"/>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416837" y="1669419"/>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6092973" y="2107280"/>
                <a:ext cx="321482" cy="190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6094910" y="1474968"/>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a:off x="6415538" y="2300415"/>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a:off x="6415305" y="1669419"/>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p:nvPr/>
            </p:nvCxnSpPr>
            <p:spPr>
              <a:xfrm>
                <a:off x="7514271" y="146998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a:off x="6098958" y="1472587"/>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7836335" y="1670435"/>
                <a:ext cx="0" cy="632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7520226" y="1474755"/>
                <a:ext cx="0" cy="63337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5" name="Straight Connector 624"/>
              <p:cNvCxnSpPr/>
              <p:nvPr/>
            </p:nvCxnSpPr>
            <p:spPr>
              <a:xfrm>
                <a:off x="7520226" y="2108131"/>
                <a:ext cx="321482" cy="190754"/>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a:off x="6095993" y="2108131"/>
                <a:ext cx="1420365"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6548300" y="1670158"/>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p:cNvCxnSpPr/>
              <p:nvPr/>
            </p:nvCxnSpPr>
            <p:spPr>
              <a:xfrm>
                <a:off x="6226320" y="1470625"/>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Straight Connector 628"/>
              <p:cNvCxnSpPr/>
              <p:nvPr/>
            </p:nvCxnSpPr>
            <p:spPr>
              <a:xfrm>
                <a:off x="6680473" y="1669568"/>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p:cNvCxnSpPr/>
              <p:nvPr/>
            </p:nvCxnSpPr>
            <p:spPr>
              <a:xfrm>
                <a:off x="6356330" y="1470359"/>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p:cNvCxnSpPr/>
              <p:nvPr/>
            </p:nvCxnSpPr>
            <p:spPr>
              <a:xfrm>
                <a:off x="6813905" y="1666337"/>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p:cNvCxnSpPr/>
              <p:nvPr/>
            </p:nvCxnSpPr>
            <p:spPr>
              <a:xfrm>
                <a:off x="6491976" y="1471890"/>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3" name="Straight Connector 632"/>
              <p:cNvCxnSpPr/>
              <p:nvPr/>
            </p:nvCxnSpPr>
            <p:spPr>
              <a:xfrm>
                <a:off x="6936389" y="1666132"/>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4" name="Straight Connector 633"/>
              <p:cNvCxnSpPr/>
              <p:nvPr/>
            </p:nvCxnSpPr>
            <p:spPr>
              <a:xfrm>
                <a:off x="6619477" y="147055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a:off x="7071173" y="1668309"/>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749244" y="1471481"/>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7" name="Straight Connector 636"/>
              <p:cNvCxnSpPr/>
              <p:nvPr/>
            </p:nvCxnSpPr>
            <p:spPr>
              <a:xfrm>
                <a:off x="7203346" y="1665726"/>
                <a:ext cx="0" cy="63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p:cNvCxnSpPr/>
              <p:nvPr/>
            </p:nvCxnSpPr>
            <p:spPr>
              <a:xfrm>
                <a:off x="6879201" y="146889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7336776" y="1669628"/>
                <a:ext cx="0" cy="633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7015338" y="147041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p:cNvCxnSpPr/>
              <p:nvPr/>
            </p:nvCxnSpPr>
            <p:spPr>
              <a:xfrm>
                <a:off x="7464022" y="1669433"/>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2" name="Straight Connector 641"/>
              <p:cNvCxnSpPr/>
              <p:nvPr/>
            </p:nvCxnSpPr>
            <p:spPr>
              <a:xfrm>
                <a:off x="7142745" y="1470206"/>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2" name="TextBox 611"/>
            <p:cNvSpPr txBox="1"/>
            <p:nvPr/>
          </p:nvSpPr>
          <p:spPr>
            <a:xfrm>
              <a:off x="159092" y="4080826"/>
              <a:ext cx="921631" cy="215444"/>
            </a:xfrm>
            <a:prstGeom prst="rect">
              <a:avLst/>
            </a:prstGeom>
            <a:noFill/>
            <a:ln>
              <a:noFill/>
            </a:ln>
          </p:spPr>
          <p:txBody>
            <a:bodyPr wrap="square" rtlCol="0">
              <a:spAutoFit/>
            </a:bodyPr>
            <a:lstStyle/>
            <a:p>
              <a:pPr>
                <a:buClrTx/>
                <a:buFontTx/>
                <a:buNone/>
              </a:pPr>
              <a:r>
                <a:rPr lang="en-US" sz="800" kern="1200" dirty="0">
                  <a:solidFill>
                    <a:srgbClr val="FF0000"/>
                  </a:solidFill>
                  <a:latin typeface="Calibri"/>
                  <a:ea typeface="+mn-ea"/>
                  <a:cs typeface="+mn-cs"/>
                </a:rPr>
                <a:t>k anchors</a:t>
              </a:r>
            </a:p>
          </p:txBody>
        </p:sp>
        <p:sp>
          <p:nvSpPr>
            <p:cNvPr id="613" name="Rectangle 612"/>
            <p:cNvSpPr/>
            <p:nvPr/>
          </p:nvSpPr>
          <p:spPr>
            <a:xfrm>
              <a:off x="202861" y="4127584"/>
              <a:ext cx="674437" cy="455875"/>
            </a:xfrm>
            <a:prstGeom prst="rect">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sp>
          <p:nvSpPr>
            <p:cNvPr id="713" name="Rectangle 712"/>
            <p:cNvSpPr/>
            <p:nvPr/>
          </p:nvSpPr>
          <p:spPr>
            <a:xfrm>
              <a:off x="158398" y="5499975"/>
              <a:ext cx="337111" cy="139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800" kern="1200" dirty="0" err="1">
                  <a:solidFill>
                    <a:prstClr val="black"/>
                  </a:solidFill>
                </a:rPr>
                <a:t>Cls</a:t>
              </a:r>
              <a:endParaRPr lang="en-US" sz="800" kern="1200" dirty="0">
                <a:solidFill>
                  <a:prstClr val="black"/>
                </a:solidFill>
              </a:endParaRPr>
            </a:p>
          </p:txBody>
        </p:sp>
        <p:sp>
          <p:nvSpPr>
            <p:cNvPr id="714" name="Rectangle 713"/>
            <p:cNvSpPr/>
            <p:nvPr/>
          </p:nvSpPr>
          <p:spPr>
            <a:xfrm>
              <a:off x="540559" y="5496290"/>
              <a:ext cx="337111" cy="139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800" kern="1200" dirty="0" err="1">
                  <a:solidFill>
                    <a:prstClr val="black"/>
                  </a:solidFill>
                </a:rPr>
                <a:t>Reg</a:t>
              </a:r>
              <a:endParaRPr lang="en-US" sz="800" kern="1200" dirty="0">
                <a:solidFill>
                  <a:prstClr val="black"/>
                </a:solidFill>
              </a:endParaRPr>
            </a:p>
          </p:txBody>
        </p:sp>
        <p:sp>
          <p:nvSpPr>
            <p:cNvPr id="715" name="Rectangle 714"/>
            <p:cNvSpPr/>
            <p:nvPr/>
          </p:nvSpPr>
          <p:spPr>
            <a:xfrm>
              <a:off x="738817" y="5878070"/>
              <a:ext cx="337111" cy="139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800" kern="1200" dirty="0" err="1">
                  <a:solidFill>
                    <a:prstClr val="black"/>
                  </a:solidFill>
                </a:rPr>
                <a:t>Cls</a:t>
              </a:r>
              <a:endParaRPr lang="en-US" sz="800" kern="1200" dirty="0">
                <a:solidFill>
                  <a:prstClr val="black"/>
                </a:solidFill>
              </a:endParaRPr>
            </a:p>
          </p:txBody>
        </p:sp>
        <p:sp>
          <p:nvSpPr>
            <p:cNvPr id="716" name="Rectangle 715"/>
            <p:cNvSpPr/>
            <p:nvPr/>
          </p:nvSpPr>
          <p:spPr>
            <a:xfrm>
              <a:off x="1135111" y="5878070"/>
              <a:ext cx="337111" cy="139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800" kern="1200" dirty="0" err="1">
                  <a:solidFill>
                    <a:prstClr val="black"/>
                  </a:solidFill>
                </a:rPr>
                <a:t>Reg</a:t>
              </a:r>
              <a:endParaRPr lang="en-US" sz="800" kern="1200" dirty="0">
                <a:solidFill>
                  <a:prstClr val="black"/>
                </a:solidFill>
              </a:endParaRPr>
            </a:p>
          </p:txBody>
        </p:sp>
        <p:sp>
          <p:nvSpPr>
            <p:cNvPr id="717" name="Rectangle 716"/>
            <p:cNvSpPr/>
            <p:nvPr/>
          </p:nvSpPr>
          <p:spPr>
            <a:xfrm>
              <a:off x="1331812" y="5511369"/>
              <a:ext cx="337111" cy="139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800" kern="1200" dirty="0" err="1">
                  <a:solidFill>
                    <a:prstClr val="black"/>
                  </a:solidFill>
                </a:rPr>
                <a:t>Cls</a:t>
              </a:r>
              <a:endParaRPr lang="en-US" sz="800" kern="1200" dirty="0">
                <a:solidFill>
                  <a:prstClr val="black"/>
                </a:solidFill>
              </a:endParaRPr>
            </a:p>
          </p:txBody>
        </p:sp>
        <p:sp>
          <p:nvSpPr>
            <p:cNvPr id="718" name="Rectangle 717"/>
            <p:cNvSpPr/>
            <p:nvPr/>
          </p:nvSpPr>
          <p:spPr>
            <a:xfrm>
              <a:off x="1704581" y="5507468"/>
              <a:ext cx="337111" cy="1390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r>
                <a:rPr lang="en-US" sz="800" kern="1200" dirty="0" err="1">
                  <a:solidFill>
                    <a:prstClr val="black"/>
                  </a:solidFill>
                </a:rPr>
                <a:t>Reg</a:t>
              </a:r>
              <a:endParaRPr lang="en-US" sz="800" kern="1200" dirty="0">
                <a:solidFill>
                  <a:prstClr val="black"/>
                </a:solidFill>
              </a:endParaRPr>
            </a:p>
          </p:txBody>
        </p:sp>
        <p:grpSp>
          <p:nvGrpSpPr>
            <p:cNvPr id="721" name="Group 720"/>
            <p:cNvGrpSpPr/>
            <p:nvPr/>
          </p:nvGrpSpPr>
          <p:grpSpPr>
            <a:xfrm>
              <a:off x="827124" y="4807771"/>
              <a:ext cx="595532" cy="156357"/>
              <a:chOff x="6092973" y="1468898"/>
              <a:chExt cx="1748735" cy="834636"/>
            </a:xfrm>
          </p:grpSpPr>
          <p:cxnSp>
            <p:nvCxnSpPr>
              <p:cNvPr id="722" name="Straight Connector 721"/>
              <p:cNvCxnSpPr/>
              <p:nvPr/>
            </p:nvCxnSpPr>
            <p:spPr>
              <a:xfrm>
                <a:off x="6096437" y="1472432"/>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3" name="Straight Connector 722"/>
              <p:cNvCxnSpPr/>
              <p:nvPr/>
            </p:nvCxnSpPr>
            <p:spPr>
              <a:xfrm>
                <a:off x="6416837" y="1669419"/>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p:cNvCxnSpPr/>
              <p:nvPr/>
            </p:nvCxnSpPr>
            <p:spPr>
              <a:xfrm>
                <a:off x="6092973" y="2107280"/>
                <a:ext cx="321482" cy="190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5" name="Straight Connector 724"/>
              <p:cNvCxnSpPr/>
              <p:nvPr/>
            </p:nvCxnSpPr>
            <p:spPr>
              <a:xfrm>
                <a:off x="6094910" y="1474968"/>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6" name="Straight Connector 725"/>
              <p:cNvCxnSpPr/>
              <p:nvPr/>
            </p:nvCxnSpPr>
            <p:spPr>
              <a:xfrm>
                <a:off x="6415538" y="2300415"/>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6415305" y="1669419"/>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7514271" y="146998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6098958" y="1472587"/>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0" name="Straight Connector 729"/>
              <p:cNvCxnSpPr/>
              <p:nvPr/>
            </p:nvCxnSpPr>
            <p:spPr>
              <a:xfrm>
                <a:off x="7836335" y="1670435"/>
                <a:ext cx="0" cy="632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7520226" y="1474755"/>
                <a:ext cx="0" cy="63337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32" name="Straight Connector 731"/>
              <p:cNvCxnSpPr/>
              <p:nvPr/>
            </p:nvCxnSpPr>
            <p:spPr>
              <a:xfrm>
                <a:off x="7520226" y="2108131"/>
                <a:ext cx="321482" cy="190754"/>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33" name="Straight Connector 732"/>
              <p:cNvCxnSpPr/>
              <p:nvPr/>
            </p:nvCxnSpPr>
            <p:spPr>
              <a:xfrm>
                <a:off x="6095993" y="2108131"/>
                <a:ext cx="1420365"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34" name="Straight Connector 733"/>
              <p:cNvCxnSpPr/>
              <p:nvPr/>
            </p:nvCxnSpPr>
            <p:spPr>
              <a:xfrm>
                <a:off x="6548300" y="1670158"/>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5" name="Straight Connector 734"/>
              <p:cNvCxnSpPr/>
              <p:nvPr/>
            </p:nvCxnSpPr>
            <p:spPr>
              <a:xfrm>
                <a:off x="6226320" y="1470625"/>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6" name="Straight Connector 735"/>
              <p:cNvCxnSpPr/>
              <p:nvPr/>
            </p:nvCxnSpPr>
            <p:spPr>
              <a:xfrm>
                <a:off x="6680473" y="1669568"/>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7" name="Straight Connector 736"/>
              <p:cNvCxnSpPr/>
              <p:nvPr/>
            </p:nvCxnSpPr>
            <p:spPr>
              <a:xfrm>
                <a:off x="6356330" y="1470359"/>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8" name="Straight Connector 737"/>
              <p:cNvCxnSpPr/>
              <p:nvPr/>
            </p:nvCxnSpPr>
            <p:spPr>
              <a:xfrm>
                <a:off x="6813905" y="1666337"/>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9" name="Straight Connector 738"/>
              <p:cNvCxnSpPr/>
              <p:nvPr/>
            </p:nvCxnSpPr>
            <p:spPr>
              <a:xfrm>
                <a:off x="6491976" y="1471890"/>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0" name="Straight Connector 739"/>
              <p:cNvCxnSpPr/>
              <p:nvPr/>
            </p:nvCxnSpPr>
            <p:spPr>
              <a:xfrm>
                <a:off x="6936389" y="1666132"/>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1" name="Straight Connector 740"/>
              <p:cNvCxnSpPr/>
              <p:nvPr/>
            </p:nvCxnSpPr>
            <p:spPr>
              <a:xfrm>
                <a:off x="6619477" y="147055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2" name="Straight Connector 741"/>
              <p:cNvCxnSpPr/>
              <p:nvPr/>
            </p:nvCxnSpPr>
            <p:spPr>
              <a:xfrm>
                <a:off x="7071173" y="1668309"/>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3" name="Straight Connector 742"/>
              <p:cNvCxnSpPr/>
              <p:nvPr/>
            </p:nvCxnSpPr>
            <p:spPr>
              <a:xfrm>
                <a:off x="6749244" y="1471481"/>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4" name="Straight Connector 743"/>
              <p:cNvCxnSpPr/>
              <p:nvPr/>
            </p:nvCxnSpPr>
            <p:spPr>
              <a:xfrm>
                <a:off x="7203346" y="1665726"/>
                <a:ext cx="0" cy="63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5" name="Straight Connector 744"/>
              <p:cNvCxnSpPr/>
              <p:nvPr/>
            </p:nvCxnSpPr>
            <p:spPr>
              <a:xfrm>
                <a:off x="6879201" y="146889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6" name="Straight Connector 745"/>
              <p:cNvCxnSpPr/>
              <p:nvPr/>
            </p:nvCxnSpPr>
            <p:spPr>
              <a:xfrm>
                <a:off x="7336776" y="1669628"/>
                <a:ext cx="0" cy="633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7" name="Straight Connector 746"/>
              <p:cNvCxnSpPr/>
              <p:nvPr/>
            </p:nvCxnSpPr>
            <p:spPr>
              <a:xfrm>
                <a:off x="7015338" y="147041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8" name="Straight Connector 747"/>
              <p:cNvCxnSpPr/>
              <p:nvPr/>
            </p:nvCxnSpPr>
            <p:spPr>
              <a:xfrm>
                <a:off x="7464022" y="1669433"/>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9" name="Straight Connector 748"/>
              <p:cNvCxnSpPr/>
              <p:nvPr/>
            </p:nvCxnSpPr>
            <p:spPr>
              <a:xfrm>
                <a:off x="7142745" y="1470206"/>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0" name="TextBox 749"/>
            <p:cNvSpPr txBox="1"/>
            <p:nvPr/>
          </p:nvSpPr>
          <p:spPr>
            <a:xfrm>
              <a:off x="747292" y="4616937"/>
              <a:ext cx="921631" cy="215444"/>
            </a:xfrm>
            <a:prstGeom prst="rect">
              <a:avLst/>
            </a:prstGeom>
            <a:noFill/>
            <a:ln>
              <a:noFill/>
            </a:ln>
          </p:spPr>
          <p:txBody>
            <a:bodyPr wrap="square" rtlCol="0">
              <a:spAutoFit/>
            </a:bodyPr>
            <a:lstStyle/>
            <a:p>
              <a:pPr>
                <a:buClrTx/>
                <a:buFontTx/>
                <a:buNone/>
              </a:pPr>
              <a:r>
                <a:rPr lang="en-US" sz="800" kern="1200" dirty="0">
                  <a:solidFill>
                    <a:srgbClr val="FF0000"/>
                  </a:solidFill>
                  <a:latin typeface="Calibri"/>
                  <a:ea typeface="+mn-ea"/>
                  <a:cs typeface="+mn-cs"/>
                </a:rPr>
                <a:t>k anchors</a:t>
              </a:r>
            </a:p>
          </p:txBody>
        </p:sp>
        <p:sp>
          <p:nvSpPr>
            <p:cNvPr id="751" name="Rectangle 750"/>
            <p:cNvSpPr/>
            <p:nvPr/>
          </p:nvSpPr>
          <p:spPr>
            <a:xfrm>
              <a:off x="783159" y="4656862"/>
              <a:ext cx="674437" cy="477533"/>
            </a:xfrm>
            <a:prstGeom prst="rect">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grpSp>
          <p:nvGrpSpPr>
            <p:cNvPr id="752" name="Group 751"/>
            <p:cNvGrpSpPr/>
            <p:nvPr/>
          </p:nvGrpSpPr>
          <p:grpSpPr>
            <a:xfrm>
              <a:off x="1375216" y="4257696"/>
              <a:ext cx="595532" cy="156357"/>
              <a:chOff x="6092973" y="1468898"/>
              <a:chExt cx="1748735" cy="834636"/>
            </a:xfrm>
          </p:grpSpPr>
          <p:cxnSp>
            <p:nvCxnSpPr>
              <p:cNvPr id="753" name="Straight Connector 752"/>
              <p:cNvCxnSpPr/>
              <p:nvPr/>
            </p:nvCxnSpPr>
            <p:spPr>
              <a:xfrm>
                <a:off x="6096437" y="1472432"/>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p:cNvCxnSpPr/>
              <p:nvPr/>
            </p:nvCxnSpPr>
            <p:spPr>
              <a:xfrm>
                <a:off x="6416837" y="1669419"/>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p:cNvCxnSpPr/>
              <p:nvPr/>
            </p:nvCxnSpPr>
            <p:spPr>
              <a:xfrm>
                <a:off x="6092973" y="2107280"/>
                <a:ext cx="321482" cy="190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6" name="Straight Connector 755"/>
              <p:cNvCxnSpPr/>
              <p:nvPr/>
            </p:nvCxnSpPr>
            <p:spPr>
              <a:xfrm>
                <a:off x="6094910" y="1474968"/>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7" name="Straight Connector 756"/>
              <p:cNvCxnSpPr/>
              <p:nvPr/>
            </p:nvCxnSpPr>
            <p:spPr>
              <a:xfrm>
                <a:off x="6415538" y="2300415"/>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8" name="Straight Connector 757"/>
              <p:cNvCxnSpPr/>
              <p:nvPr/>
            </p:nvCxnSpPr>
            <p:spPr>
              <a:xfrm>
                <a:off x="6415305" y="1669419"/>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9" name="Straight Connector 758"/>
              <p:cNvCxnSpPr/>
              <p:nvPr/>
            </p:nvCxnSpPr>
            <p:spPr>
              <a:xfrm>
                <a:off x="7514271" y="146998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0" name="Straight Connector 759"/>
              <p:cNvCxnSpPr/>
              <p:nvPr/>
            </p:nvCxnSpPr>
            <p:spPr>
              <a:xfrm>
                <a:off x="6098958" y="1472587"/>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1" name="Straight Connector 760"/>
              <p:cNvCxnSpPr/>
              <p:nvPr/>
            </p:nvCxnSpPr>
            <p:spPr>
              <a:xfrm>
                <a:off x="7836335" y="1670435"/>
                <a:ext cx="0" cy="632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2" name="Straight Connector 761"/>
              <p:cNvCxnSpPr/>
              <p:nvPr/>
            </p:nvCxnSpPr>
            <p:spPr>
              <a:xfrm>
                <a:off x="7520226" y="1474755"/>
                <a:ext cx="0" cy="63337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3" name="Straight Connector 762"/>
              <p:cNvCxnSpPr/>
              <p:nvPr/>
            </p:nvCxnSpPr>
            <p:spPr>
              <a:xfrm>
                <a:off x="7520226" y="2108131"/>
                <a:ext cx="321482" cy="190754"/>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4" name="Straight Connector 763"/>
              <p:cNvCxnSpPr/>
              <p:nvPr/>
            </p:nvCxnSpPr>
            <p:spPr>
              <a:xfrm>
                <a:off x="6095993" y="2108131"/>
                <a:ext cx="1420365"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765" name="Straight Connector 764"/>
              <p:cNvCxnSpPr/>
              <p:nvPr/>
            </p:nvCxnSpPr>
            <p:spPr>
              <a:xfrm>
                <a:off x="6548300" y="1670158"/>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6" name="Straight Connector 765"/>
              <p:cNvCxnSpPr/>
              <p:nvPr/>
            </p:nvCxnSpPr>
            <p:spPr>
              <a:xfrm>
                <a:off x="6226320" y="1470625"/>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7" name="Straight Connector 766"/>
              <p:cNvCxnSpPr/>
              <p:nvPr/>
            </p:nvCxnSpPr>
            <p:spPr>
              <a:xfrm>
                <a:off x="6680473" y="1669568"/>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8" name="Straight Connector 767"/>
              <p:cNvCxnSpPr/>
              <p:nvPr/>
            </p:nvCxnSpPr>
            <p:spPr>
              <a:xfrm>
                <a:off x="6356330" y="1470359"/>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9" name="Straight Connector 768"/>
              <p:cNvCxnSpPr/>
              <p:nvPr/>
            </p:nvCxnSpPr>
            <p:spPr>
              <a:xfrm>
                <a:off x="6813905" y="1666337"/>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0" name="Straight Connector 769"/>
              <p:cNvCxnSpPr/>
              <p:nvPr/>
            </p:nvCxnSpPr>
            <p:spPr>
              <a:xfrm>
                <a:off x="6491976" y="1471890"/>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1" name="Straight Connector 770"/>
              <p:cNvCxnSpPr/>
              <p:nvPr/>
            </p:nvCxnSpPr>
            <p:spPr>
              <a:xfrm>
                <a:off x="6936389" y="1666132"/>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2" name="Straight Connector 771"/>
              <p:cNvCxnSpPr/>
              <p:nvPr/>
            </p:nvCxnSpPr>
            <p:spPr>
              <a:xfrm>
                <a:off x="6619477" y="147055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3" name="Straight Connector 772"/>
              <p:cNvCxnSpPr/>
              <p:nvPr/>
            </p:nvCxnSpPr>
            <p:spPr>
              <a:xfrm>
                <a:off x="7071173" y="1668309"/>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4" name="Straight Connector 773"/>
              <p:cNvCxnSpPr/>
              <p:nvPr/>
            </p:nvCxnSpPr>
            <p:spPr>
              <a:xfrm>
                <a:off x="6749244" y="1471481"/>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5" name="Straight Connector 774"/>
              <p:cNvCxnSpPr/>
              <p:nvPr/>
            </p:nvCxnSpPr>
            <p:spPr>
              <a:xfrm>
                <a:off x="7203346" y="1665726"/>
                <a:ext cx="0" cy="63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6" name="Straight Connector 775"/>
              <p:cNvCxnSpPr/>
              <p:nvPr/>
            </p:nvCxnSpPr>
            <p:spPr>
              <a:xfrm>
                <a:off x="6879201" y="146889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7" name="Straight Connector 776"/>
              <p:cNvCxnSpPr/>
              <p:nvPr/>
            </p:nvCxnSpPr>
            <p:spPr>
              <a:xfrm>
                <a:off x="7336776" y="1669628"/>
                <a:ext cx="0" cy="633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8" name="Straight Connector 777"/>
              <p:cNvCxnSpPr/>
              <p:nvPr/>
            </p:nvCxnSpPr>
            <p:spPr>
              <a:xfrm>
                <a:off x="7015338" y="147041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9" name="Straight Connector 778"/>
              <p:cNvCxnSpPr/>
              <p:nvPr/>
            </p:nvCxnSpPr>
            <p:spPr>
              <a:xfrm>
                <a:off x="7464022" y="1669433"/>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0" name="Straight Connector 779"/>
              <p:cNvCxnSpPr/>
              <p:nvPr/>
            </p:nvCxnSpPr>
            <p:spPr>
              <a:xfrm>
                <a:off x="7142745" y="1470206"/>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81" name="TextBox 780"/>
            <p:cNvSpPr txBox="1"/>
            <p:nvPr/>
          </p:nvSpPr>
          <p:spPr>
            <a:xfrm>
              <a:off x="1325107" y="4073666"/>
              <a:ext cx="773679" cy="215444"/>
            </a:xfrm>
            <a:prstGeom prst="rect">
              <a:avLst/>
            </a:prstGeom>
            <a:noFill/>
            <a:ln>
              <a:noFill/>
            </a:ln>
          </p:spPr>
          <p:txBody>
            <a:bodyPr wrap="square" rtlCol="0">
              <a:spAutoFit/>
            </a:bodyPr>
            <a:lstStyle/>
            <a:p>
              <a:pPr>
                <a:buClrTx/>
                <a:buFontTx/>
                <a:buNone/>
              </a:pPr>
              <a:r>
                <a:rPr lang="en-US" sz="800" kern="1200" dirty="0">
                  <a:solidFill>
                    <a:srgbClr val="FF0000"/>
                  </a:solidFill>
                  <a:latin typeface="Calibri"/>
                  <a:ea typeface="+mn-ea"/>
                  <a:cs typeface="+mn-cs"/>
                </a:rPr>
                <a:t>k anchors</a:t>
              </a:r>
            </a:p>
          </p:txBody>
        </p:sp>
        <p:sp>
          <p:nvSpPr>
            <p:cNvPr id="782" name="Rectangle 781"/>
            <p:cNvSpPr/>
            <p:nvPr/>
          </p:nvSpPr>
          <p:spPr>
            <a:xfrm>
              <a:off x="1346305" y="4127584"/>
              <a:ext cx="674437" cy="448952"/>
            </a:xfrm>
            <a:prstGeom prst="rect">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800" kern="1200">
                <a:solidFill>
                  <a:prstClr val="white"/>
                </a:solidFill>
              </a:endParaRPr>
            </a:p>
          </p:txBody>
        </p:sp>
        <p:cxnSp>
          <p:nvCxnSpPr>
            <p:cNvPr id="785" name="Straight Arrow Connector 784"/>
            <p:cNvCxnSpPr>
              <a:stCxn id="613" idx="2"/>
              <a:endCxn id="714" idx="0"/>
            </p:cNvCxnSpPr>
            <p:nvPr/>
          </p:nvCxnSpPr>
          <p:spPr>
            <a:xfrm>
              <a:off x="540080" y="4583459"/>
              <a:ext cx="169035" cy="91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6" name="Straight Arrow Connector 785"/>
            <p:cNvCxnSpPr>
              <a:stCxn id="751" idx="2"/>
              <a:endCxn id="715" idx="0"/>
            </p:cNvCxnSpPr>
            <p:nvPr/>
          </p:nvCxnSpPr>
          <p:spPr>
            <a:xfrm flipH="1">
              <a:off x="907373" y="5134395"/>
              <a:ext cx="213005" cy="74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7" name="Straight Arrow Connector 786"/>
            <p:cNvCxnSpPr>
              <a:stCxn id="751" idx="2"/>
              <a:endCxn id="716" idx="0"/>
            </p:cNvCxnSpPr>
            <p:nvPr/>
          </p:nvCxnSpPr>
          <p:spPr>
            <a:xfrm>
              <a:off x="1120378" y="5134395"/>
              <a:ext cx="183289" cy="74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p:cNvCxnSpPr>
              <a:stCxn id="782" idx="2"/>
              <a:endCxn id="717" idx="0"/>
            </p:cNvCxnSpPr>
            <p:nvPr/>
          </p:nvCxnSpPr>
          <p:spPr>
            <a:xfrm flipH="1">
              <a:off x="1500368" y="4576536"/>
              <a:ext cx="183156" cy="93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9" name="Straight Arrow Connector 788"/>
            <p:cNvCxnSpPr>
              <a:stCxn id="782" idx="2"/>
              <a:endCxn id="718" idx="0"/>
            </p:cNvCxnSpPr>
            <p:nvPr/>
          </p:nvCxnSpPr>
          <p:spPr>
            <a:xfrm>
              <a:off x="1683524" y="4576536"/>
              <a:ext cx="189613" cy="93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1" name="TextBox 800"/>
            <p:cNvSpPr txBox="1"/>
            <p:nvPr/>
          </p:nvSpPr>
          <p:spPr>
            <a:xfrm>
              <a:off x="54649" y="5625242"/>
              <a:ext cx="55382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(1x1x2k)</a:t>
              </a:r>
            </a:p>
          </p:txBody>
        </p:sp>
        <p:sp>
          <p:nvSpPr>
            <p:cNvPr id="802" name="TextBox 801"/>
            <p:cNvSpPr txBox="1"/>
            <p:nvPr/>
          </p:nvSpPr>
          <p:spPr>
            <a:xfrm>
              <a:off x="626129" y="5991475"/>
              <a:ext cx="55382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(1x1x2k)</a:t>
              </a:r>
            </a:p>
          </p:txBody>
        </p:sp>
        <p:sp>
          <p:nvSpPr>
            <p:cNvPr id="803" name="TextBox 802"/>
            <p:cNvSpPr txBox="1"/>
            <p:nvPr/>
          </p:nvSpPr>
          <p:spPr>
            <a:xfrm>
              <a:off x="1227034" y="5625547"/>
              <a:ext cx="55382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(1x1x2k)</a:t>
              </a:r>
            </a:p>
          </p:txBody>
        </p:sp>
        <p:sp>
          <p:nvSpPr>
            <p:cNvPr id="804" name="TextBox 803"/>
            <p:cNvSpPr txBox="1"/>
            <p:nvPr/>
          </p:nvSpPr>
          <p:spPr>
            <a:xfrm>
              <a:off x="1624762" y="5625547"/>
              <a:ext cx="55382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(1x1x4k)</a:t>
              </a:r>
            </a:p>
          </p:txBody>
        </p:sp>
        <p:sp>
          <p:nvSpPr>
            <p:cNvPr id="805" name="TextBox 804"/>
            <p:cNvSpPr txBox="1"/>
            <p:nvPr/>
          </p:nvSpPr>
          <p:spPr>
            <a:xfrm>
              <a:off x="472262" y="5625241"/>
              <a:ext cx="55382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(1x1x4k)</a:t>
              </a:r>
            </a:p>
          </p:txBody>
        </p:sp>
        <p:sp>
          <p:nvSpPr>
            <p:cNvPr id="806" name="TextBox 805"/>
            <p:cNvSpPr txBox="1"/>
            <p:nvPr/>
          </p:nvSpPr>
          <p:spPr>
            <a:xfrm>
              <a:off x="1043398" y="5991246"/>
              <a:ext cx="55382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(1x1x4k)</a:t>
              </a:r>
            </a:p>
          </p:txBody>
        </p:sp>
        <p:sp>
          <p:nvSpPr>
            <p:cNvPr id="923" name="TextBox 922"/>
            <p:cNvSpPr txBox="1"/>
            <p:nvPr/>
          </p:nvSpPr>
          <p:spPr>
            <a:xfrm>
              <a:off x="171724" y="4407704"/>
              <a:ext cx="75671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(1x1x512)</a:t>
              </a:r>
            </a:p>
          </p:txBody>
        </p:sp>
        <p:sp>
          <p:nvSpPr>
            <p:cNvPr id="924" name="TextBox 923"/>
            <p:cNvSpPr txBox="1"/>
            <p:nvPr/>
          </p:nvSpPr>
          <p:spPr>
            <a:xfrm>
              <a:off x="1322082" y="4400239"/>
              <a:ext cx="75671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(1x1x512)</a:t>
              </a:r>
            </a:p>
          </p:txBody>
        </p:sp>
        <p:sp>
          <p:nvSpPr>
            <p:cNvPr id="925" name="TextBox 924"/>
            <p:cNvSpPr txBox="1"/>
            <p:nvPr/>
          </p:nvSpPr>
          <p:spPr>
            <a:xfrm>
              <a:off x="751336" y="4956431"/>
              <a:ext cx="756715" cy="215444"/>
            </a:xfrm>
            <a:prstGeom prst="rect">
              <a:avLst/>
            </a:prstGeom>
            <a:noFill/>
          </p:spPr>
          <p:txBody>
            <a:bodyPr wrap="square" rtlCol="0">
              <a:spAutoFit/>
            </a:bodyPr>
            <a:lstStyle/>
            <a:p>
              <a:pPr>
                <a:buClrTx/>
                <a:buFontTx/>
                <a:buNone/>
              </a:pPr>
              <a:r>
                <a:rPr lang="en-US" sz="800" kern="1200" dirty="0">
                  <a:solidFill>
                    <a:srgbClr val="FF0000"/>
                  </a:solidFill>
                  <a:latin typeface="Calibri"/>
                  <a:ea typeface="+mn-ea"/>
                  <a:cs typeface="+mn-cs"/>
                </a:rPr>
                <a:t>(1x1x512)</a:t>
              </a:r>
            </a:p>
          </p:txBody>
        </p:sp>
        <p:sp>
          <p:nvSpPr>
            <p:cNvPr id="975" name="TextBox 974"/>
            <p:cNvSpPr txBox="1"/>
            <p:nvPr/>
          </p:nvSpPr>
          <p:spPr>
            <a:xfrm>
              <a:off x="458094" y="5225549"/>
              <a:ext cx="634474" cy="18466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978" name="TextBox 977"/>
            <p:cNvSpPr txBox="1"/>
            <p:nvPr/>
          </p:nvSpPr>
          <p:spPr>
            <a:xfrm>
              <a:off x="106134" y="5223654"/>
              <a:ext cx="634474" cy="18466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980" name="TextBox 979"/>
            <p:cNvSpPr txBox="1"/>
            <p:nvPr/>
          </p:nvSpPr>
          <p:spPr>
            <a:xfrm>
              <a:off x="1354330" y="5227316"/>
              <a:ext cx="634474" cy="18466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981" name="TextBox 980"/>
            <p:cNvSpPr txBox="1"/>
            <p:nvPr/>
          </p:nvSpPr>
          <p:spPr>
            <a:xfrm>
              <a:off x="1060823" y="5358500"/>
              <a:ext cx="536400" cy="18466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982" name="TextBox 981"/>
            <p:cNvSpPr txBox="1"/>
            <p:nvPr/>
          </p:nvSpPr>
          <p:spPr>
            <a:xfrm>
              <a:off x="734449" y="5355071"/>
              <a:ext cx="497807" cy="184666"/>
            </a:xfrm>
            <a:prstGeom prst="rect">
              <a:avLst/>
            </a:prstGeom>
            <a:noFill/>
          </p:spPr>
          <p:txBody>
            <a:bodyPr wrap="square" rtlCol="0">
              <a:spAutoFit/>
            </a:bodyPr>
            <a:lstStyle/>
            <a:p>
              <a:pPr>
                <a:buClrTx/>
                <a:buFontTx/>
                <a:buNone/>
              </a:pPr>
              <a:r>
                <a:rPr lang="en-US" sz="600" kern="1200" dirty="0">
                  <a:solidFill>
                    <a:prstClr val="black"/>
                  </a:solidFill>
                  <a:latin typeface="Calibri"/>
                  <a:ea typeface="+mn-ea"/>
                  <a:cs typeface="+mn-cs"/>
                </a:rPr>
                <a:t>1x1 </a:t>
              </a:r>
              <a:r>
                <a:rPr lang="en-US" sz="600" kern="1200" dirty="0" err="1">
                  <a:solidFill>
                    <a:prstClr val="black"/>
                  </a:solidFill>
                  <a:latin typeface="Calibri"/>
                  <a:ea typeface="+mn-ea"/>
                  <a:cs typeface="+mn-cs"/>
                </a:rPr>
                <a:t>conv</a:t>
              </a:r>
              <a:endParaRPr lang="en-US" sz="600" kern="1200" dirty="0">
                <a:solidFill>
                  <a:prstClr val="black"/>
                </a:solidFill>
                <a:latin typeface="Calibri"/>
                <a:ea typeface="+mn-ea"/>
                <a:cs typeface="+mn-cs"/>
              </a:endParaRPr>
            </a:p>
          </p:txBody>
        </p:sp>
        <p:sp>
          <p:nvSpPr>
            <p:cNvPr id="405" name="TextBox 800"/>
            <p:cNvSpPr txBox="1"/>
            <p:nvPr/>
          </p:nvSpPr>
          <p:spPr>
            <a:xfrm>
              <a:off x="507248" y="6085772"/>
              <a:ext cx="708810" cy="461665"/>
            </a:xfrm>
            <a:prstGeom prst="rect">
              <a:avLst/>
            </a:prstGeom>
            <a:noFill/>
          </p:spPr>
          <p:txBody>
            <a:bodyPr wrap="square" rtlCol="0">
              <a:spAutoFit/>
            </a:bodyPr>
            <a:lstStyle/>
            <a:p>
              <a:pPr>
                <a:buClrTx/>
                <a:buFontTx/>
                <a:buNone/>
              </a:pPr>
              <a:r>
                <a:rPr lang="en-US" sz="800" u="sng" kern="1200" dirty="0">
                  <a:solidFill>
                    <a:srgbClr val="FF0000"/>
                  </a:solidFill>
                  <a:latin typeface="Calibri"/>
                  <a:ea typeface="+mn-ea"/>
                  <a:cs typeface="+mn-cs"/>
                </a:rPr>
                <a:t>Output</a:t>
              </a:r>
              <a:r>
                <a:rPr lang="en-US" sz="800" kern="1200" dirty="0">
                  <a:solidFill>
                    <a:srgbClr val="FF0000"/>
                  </a:solidFill>
                  <a:latin typeface="Calibri"/>
                  <a:ea typeface="+mn-ea"/>
                  <a:cs typeface="+mn-cs"/>
                </a:rPr>
                <a:t>: (Soft-max Probability)</a:t>
              </a:r>
            </a:p>
          </p:txBody>
        </p:sp>
        <p:sp>
          <p:nvSpPr>
            <p:cNvPr id="406" name="TextBox 804"/>
            <p:cNvSpPr txBox="1"/>
            <p:nvPr/>
          </p:nvSpPr>
          <p:spPr>
            <a:xfrm>
              <a:off x="1160678" y="6083957"/>
              <a:ext cx="636962" cy="461665"/>
            </a:xfrm>
            <a:prstGeom prst="rect">
              <a:avLst/>
            </a:prstGeom>
            <a:noFill/>
          </p:spPr>
          <p:txBody>
            <a:bodyPr wrap="square" rtlCol="0">
              <a:spAutoFit/>
            </a:bodyPr>
            <a:lstStyle/>
            <a:p>
              <a:pPr>
                <a:buClrTx/>
                <a:buFontTx/>
                <a:buNone/>
              </a:pPr>
              <a:r>
                <a:rPr lang="en-US" sz="800" u="sng" kern="1200" dirty="0">
                  <a:solidFill>
                    <a:srgbClr val="FF0000"/>
                  </a:solidFill>
                  <a:latin typeface="Calibri"/>
                  <a:ea typeface="+mn-ea"/>
                  <a:cs typeface="+mn-cs"/>
                </a:rPr>
                <a:t>Output</a:t>
              </a:r>
              <a:r>
                <a:rPr lang="en-US" sz="800" kern="1200" dirty="0">
                  <a:solidFill>
                    <a:srgbClr val="FF0000"/>
                  </a:solidFill>
                  <a:latin typeface="Calibri"/>
                  <a:ea typeface="+mn-ea"/>
                  <a:cs typeface="+mn-cs"/>
                </a:rPr>
                <a:t>:</a:t>
              </a:r>
            </a:p>
            <a:p>
              <a:pPr>
                <a:buClrTx/>
                <a:buFontTx/>
                <a:buNone/>
              </a:pPr>
              <a:r>
                <a:rPr lang="en-US" sz="800" kern="1200" dirty="0">
                  <a:solidFill>
                    <a:srgbClr val="FF0000"/>
                  </a:solidFill>
                  <a:latin typeface="Calibri"/>
                  <a:ea typeface="+mn-ea"/>
                  <a:cs typeface="+mn-cs"/>
                </a:rPr>
                <a:t>Region proposals</a:t>
              </a:r>
            </a:p>
          </p:txBody>
        </p:sp>
      </p:grpSp>
      <p:grpSp>
        <p:nvGrpSpPr>
          <p:cNvPr id="25" name="群組 24"/>
          <p:cNvGrpSpPr/>
          <p:nvPr/>
        </p:nvGrpSpPr>
        <p:grpSpPr>
          <a:xfrm>
            <a:off x="162907" y="1536774"/>
            <a:ext cx="3794812" cy="1175810"/>
            <a:chOff x="162907" y="1536774"/>
            <a:chExt cx="3794812" cy="1175810"/>
          </a:xfrm>
        </p:grpSpPr>
        <p:sp>
          <p:nvSpPr>
            <p:cNvPr id="181" name="TextBox 180"/>
            <p:cNvSpPr txBox="1"/>
            <p:nvPr/>
          </p:nvSpPr>
          <p:spPr>
            <a:xfrm>
              <a:off x="2965597" y="1543378"/>
              <a:ext cx="673222" cy="276999"/>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512-d vector</a:t>
              </a:r>
            </a:p>
            <a:p>
              <a:pPr>
                <a:buClrTx/>
                <a:buFontTx/>
                <a:buNone/>
              </a:pPr>
              <a:r>
                <a:rPr lang="en-US" sz="600" kern="1200" dirty="0">
                  <a:solidFill>
                    <a:srgbClr val="FF0000"/>
                  </a:solidFill>
                  <a:latin typeface="Calibri"/>
                  <a:ea typeface="+mn-ea"/>
                  <a:cs typeface="+mn-cs"/>
                </a:rPr>
                <a:t>(1x1x512)</a:t>
              </a:r>
            </a:p>
          </p:txBody>
        </p:sp>
        <p:sp>
          <p:nvSpPr>
            <p:cNvPr id="171" name="Right Arrow 170"/>
            <p:cNvSpPr/>
            <p:nvPr/>
          </p:nvSpPr>
          <p:spPr>
            <a:xfrm>
              <a:off x="2499558" y="1935863"/>
              <a:ext cx="427406" cy="329351"/>
            </a:xfrm>
            <a:prstGeom prst="rightArrow">
              <a:avLst>
                <a:gd name="adj1" fmla="val 50000"/>
                <a:gd name="adj2" fmla="val 34945"/>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Tx/>
                <a:buFontTx/>
                <a:buNone/>
              </a:pPr>
              <a:r>
                <a:rPr lang="en-US" sz="600" kern="1200" dirty="0">
                  <a:solidFill>
                    <a:srgbClr val="FF0000"/>
                  </a:solidFill>
                </a:rPr>
                <a:t>3x3 </a:t>
              </a:r>
              <a:r>
                <a:rPr lang="en-US" sz="600" kern="1200" dirty="0" err="1">
                  <a:solidFill>
                    <a:srgbClr val="FF0000"/>
                  </a:solidFill>
                </a:rPr>
                <a:t>Conv</a:t>
              </a:r>
              <a:endParaRPr lang="en-US" sz="600" kern="1200" dirty="0">
                <a:solidFill>
                  <a:srgbClr val="FF0000"/>
                </a:solidFill>
              </a:endParaRPr>
            </a:p>
          </p:txBody>
        </p:sp>
        <p:sp>
          <p:nvSpPr>
            <p:cNvPr id="172" name="文字方塊 18"/>
            <p:cNvSpPr txBox="1"/>
            <p:nvPr/>
          </p:nvSpPr>
          <p:spPr>
            <a:xfrm>
              <a:off x="1844063" y="2445159"/>
              <a:ext cx="744342" cy="184666"/>
            </a:xfrm>
            <a:prstGeom prst="rect">
              <a:avLst/>
            </a:prstGeom>
            <a:noFill/>
          </p:spPr>
          <p:txBody>
            <a:bodyPr wrap="square" rtlCol="0">
              <a:spAutoFit/>
            </a:bodyPr>
            <a:lstStyle/>
            <a:p>
              <a:pPr algn="ctr">
                <a:buClrTx/>
                <a:buFontTx/>
                <a:buNone/>
              </a:pPr>
              <a:r>
                <a:rPr lang="en-US" altLang="zh-TW" sz="600" kern="1200" dirty="0">
                  <a:solidFill>
                    <a:srgbClr val="FF0000"/>
                  </a:solidFill>
                  <a:latin typeface="Calibri"/>
                  <a:ea typeface="新細明體" panose="02020500000000000000" pitchFamily="18" charset="-120"/>
                  <a:cs typeface="+mn-cs"/>
                </a:rPr>
                <a:t>512 feature maps</a:t>
              </a:r>
              <a:endParaRPr lang="zh-TW" altLang="en-US" sz="600" kern="1200" dirty="0">
                <a:solidFill>
                  <a:srgbClr val="FF0000"/>
                </a:solidFill>
                <a:latin typeface="Calibri"/>
                <a:ea typeface="新細明體" panose="02020500000000000000" pitchFamily="18" charset="-120"/>
                <a:cs typeface="+mn-cs"/>
              </a:endParaRPr>
            </a:p>
          </p:txBody>
        </p:sp>
        <p:cxnSp>
          <p:nvCxnSpPr>
            <p:cNvPr id="173" name="Straight Arrow Connector 172"/>
            <p:cNvCxnSpPr/>
            <p:nvPr/>
          </p:nvCxnSpPr>
          <p:spPr>
            <a:xfrm>
              <a:off x="1921972" y="2458966"/>
              <a:ext cx="540091" cy="0"/>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3503631" y="1886654"/>
              <a:ext cx="454088" cy="369332"/>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2400 </a:t>
              </a:r>
            </a:p>
            <a:p>
              <a:pPr>
                <a:buClrTx/>
                <a:buFontTx/>
                <a:buNone/>
              </a:pPr>
              <a:r>
                <a:rPr lang="en-US" sz="600" kern="1200" dirty="0">
                  <a:solidFill>
                    <a:srgbClr val="FF0000"/>
                  </a:solidFill>
                  <a:latin typeface="Calibri"/>
                  <a:ea typeface="+mn-ea"/>
                  <a:cs typeface="+mn-cs"/>
                </a:rPr>
                <a:t>vectors</a:t>
              </a:r>
            </a:p>
            <a:p>
              <a:pPr>
                <a:buClrTx/>
                <a:buFontTx/>
                <a:buNone/>
              </a:pPr>
              <a:r>
                <a:rPr lang="en-US" sz="600" kern="1200" dirty="0">
                  <a:solidFill>
                    <a:srgbClr val="FF0000"/>
                  </a:solidFill>
                  <a:latin typeface="Calibri"/>
                  <a:ea typeface="+mn-ea"/>
                  <a:cs typeface="+mn-cs"/>
                </a:rPr>
                <a:t>(60*40)</a:t>
              </a:r>
            </a:p>
          </p:txBody>
        </p:sp>
        <p:cxnSp>
          <p:nvCxnSpPr>
            <p:cNvPr id="182" name="Straight Arrow Connector 181"/>
            <p:cNvCxnSpPr/>
            <p:nvPr/>
          </p:nvCxnSpPr>
          <p:spPr>
            <a:xfrm>
              <a:off x="3554861" y="1784269"/>
              <a:ext cx="0" cy="612666"/>
            </a:xfrm>
            <a:prstGeom prst="straightConnector1">
              <a:avLst/>
            </a:prstGeom>
            <a:ln w="127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3" name="TextBox 182"/>
            <p:cNvSpPr txBox="1"/>
            <p:nvPr/>
          </p:nvSpPr>
          <p:spPr>
            <a:xfrm>
              <a:off x="3151424" y="2085767"/>
              <a:ext cx="209568" cy="184666"/>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a:t>
              </a:r>
            </a:p>
          </p:txBody>
        </p:sp>
        <p:grpSp>
          <p:nvGrpSpPr>
            <p:cNvPr id="185" name="Group 184"/>
            <p:cNvGrpSpPr/>
            <p:nvPr/>
          </p:nvGrpSpPr>
          <p:grpSpPr>
            <a:xfrm>
              <a:off x="3010281" y="1784269"/>
              <a:ext cx="470485" cy="98511"/>
              <a:chOff x="6092973" y="1468898"/>
              <a:chExt cx="1748735" cy="834636"/>
            </a:xfrm>
          </p:grpSpPr>
          <p:cxnSp>
            <p:nvCxnSpPr>
              <p:cNvPr id="260" name="Straight Connector 259"/>
              <p:cNvCxnSpPr/>
              <p:nvPr/>
            </p:nvCxnSpPr>
            <p:spPr>
              <a:xfrm>
                <a:off x="6096437" y="1472432"/>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6416837" y="1669419"/>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6092973" y="2107280"/>
                <a:ext cx="321482" cy="190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6094910" y="1474968"/>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6415538" y="2300415"/>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6415305" y="1669419"/>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7514271" y="146998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6098958" y="1472587"/>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7836335" y="1670435"/>
                <a:ext cx="0" cy="632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520226" y="1474755"/>
                <a:ext cx="0" cy="63337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7520226" y="2108131"/>
                <a:ext cx="321482" cy="190754"/>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095993" y="2108131"/>
                <a:ext cx="1420365"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6548300" y="1670158"/>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6226320" y="1470625"/>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6680473" y="1669568"/>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6356330" y="1470359"/>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6813905" y="1666337"/>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6491976" y="1471890"/>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6936389" y="1666132"/>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6619477" y="147055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7071173" y="1668309"/>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6749244" y="1471481"/>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203346" y="1665726"/>
                <a:ext cx="0" cy="63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879201" y="146889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7336776" y="1669628"/>
                <a:ext cx="0" cy="633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7015338" y="147041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7464022" y="1669433"/>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7142745" y="1470206"/>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1535587" y="1536774"/>
              <a:ext cx="971517" cy="369332"/>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Moving sliding window.</a:t>
              </a:r>
            </a:p>
            <a:p>
              <a:pPr marL="114300" indent="-114300">
                <a:buClrTx/>
                <a:buFont typeface="Courier New" panose="02070309020205020404" pitchFamily="49" charset="0"/>
                <a:buChar char="o"/>
              </a:pPr>
              <a:r>
                <a:rPr lang="en-US" sz="600" kern="1200" dirty="0">
                  <a:solidFill>
                    <a:srgbClr val="FF0000"/>
                  </a:solidFill>
                  <a:latin typeface="Calibri"/>
                  <a:ea typeface="+mn-ea"/>
                  <a:cs typeface="+mn-cs"/>
                </a:rPr>
                <a:t>Stride: 1</a:t>
              </a:r>
            </a:p>
            <a:p>
              <a:pPr marL="114300" indent="-114300">
                <a:buClrTx/>
                <a:buFont typeface="Courier New" panose="02070309020205020404" pitchFamily="49" charset="0"/>
                <a:buChar char="o"/>
              </a:pPr>
              <a:r>
                <a:rPr lang="en-US" sz="600" kern="1200" dirty="0">
                  <a:solidFill>
                    <a:srgbClr val="FF0000"/>
                  </a:solidFill>
                  <a:latin typeface="Calibri"/>
                  <a:ea typeface="+mn-ea"/>
                  <a:cs typeface="+mn-cs"/>
                </a:rPr>
                <a:t>Padding: 1</a:t>
              </a:r>
            </a:p>
          </p:txBody>
        </p:sp>
        <p:grpSp>
          <p:nvGrpSpPr>
            <p:cNvPr id="850" name="Group 849"/>
            <p:cNvGrpSpPr/>
            <p:nvPr/>
          </p:nvGrpSpPr>
          <p:grpSpPr>
            <a:xfrm>
              <a:off x="1533030" y="1853411"/>
              <a:ext cx="920365" cy="565055"/>
              <a:chOff x="186396" y="1497940"/>
              <a:chExt cx="920365" cy="565055"/>
            </a:xfrm>
          </p:grpSpPr>
          <p:pic>
            <p:nvPicPr>
              <p:cNvPr id="174" name="Picture 173"/>
              <p:cNvPicPr>
                <a:picLocks noChangeAspect="1"/>
              </p:cNvPicPr>
              <p:nvPr/>
            </p:nvPicPr>
            <p:blipFill>
              <a:blip r:embed="rId18"/>
              <a:stretch>
                <a:fillRect/>
              </a:stretch>
            </p:blipFill>
            <p:spPr>
              <a:xfrm>
                <a:off x="186648" y="1497940"/>
                <a:ext cx="920113" cy="565055"/>
              </a:xfrm>
              <a:prstGeom prst="rect">
                <a:avLst/>
              </a:prstGeom>
            </p:spPr>
          </p:pic>
          <p:grpSp>
            <p:nvGrpSpPr>
              <p:cNvPr id="175" name="Group 174"/>
              <p:cNvGrpSpPr/>
              <p:nvPr/>
            </p:nvGrpSpPr>
            <p:grpSpPr>
              <a:xfrm>
                <a:off x="461254" y="1585715"/>
                <a:ext cx="643986" cy="158828"/>
                <a:chOff x="4495619" y="1724975"/>
                <a:chExt cx="713570" cy="233464"/>
              </a:xfrm>
            </p:grpSpPr>
            <p:cxnSp>
              <p:nvCxnSpPr>
                <p:cNvPr id="312" name="Straight Connector 311"/>
                <p:cNvCxnSpPr/>
                <p:nvPr/>
              </p:nvCxnSpPr>
              <p:spPr>
                <a:xfrm>
                  <a:off x="4498181" y="1728283"/>
                  <a:ext cx="0" cy="175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4626769" y="1783385"/>
                  <a:ext cx="0" cy="175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4495800" y="1905718"/>
                  <a:ext cx="130969" cy="5272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4495619" y="1728326"/>
                  <a:ext cx="131150" cy="5505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629150" y="1958439"/>
                  <a:ext cx="57864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4627115" y="1783385"/>
                  <a:ext cx="57864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5073854" y="1724975"/>
                  <a:ext cx="131150" cy="5505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4499173" y="1726951"/>
                  <a:ext cx="57864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5207970" y="1780034"/>
                  <a:ext cx="0" cy="17505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5078218" y="1726953"/>
                  <a:ext cx="0" cy="175054"/>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5078220" y="1902005"/>
                  <a:ext cx="130969" cy="52721"/>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4498000" y="1902005"/>
                  <a:ext cx="578644"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454933" y="1899036"/>
                <a:ext cx="649396" cy="158828"/>
                <a:chOff x="4495619" y="1724975"/>
                <a:chExt cx="719563" cy="233464"/>
              </a:xfrm>
            </p:grpSpPr>
            <p:cxnSp>
              <p:nvCxnSpPr>
                <p:cNvPr id="300" name="Straight Connector 299"/>
                <p:cNvCxnSpPr/>
                <p:nvPr/>
              </p:nvCxnSpPr>
              <p:spPr>
                <a:xfrm>
                  <a:off x="4498181" y="1728283"/>
                  <a:ext cx="0" cy="175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4626769" y="1783385"/>
                  <a:ext cx="0" cy="175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4495800" y="1905718"/>
                  <a:ext cx="130969" cy="5272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4495619" y="1728326"/>
                  <a:ext cx="131150" cy="5505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4629150" y="1958439"/>
                  <a:ext cx="57864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4627115" y="1783385"/>
                  <a:ext cx="57864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5213010" y="1780034"/>
                  <a:ext cx="0" cy="17505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5078218" y="1726953"/>
                  <a:ext cx="0" cy="175054"/>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5078220" y="1902005"/>
                  <a:ext cx="130969" cy="52721"/>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4498000" y="1902005"/>
                  <a:ext cx="578644"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4518065" y="1724975"/>
                  <a:ext cx="578643"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5084212" y="1725639"/>
                  <a:ext cx="130970" cy="52721"/>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p:nvGrpSpPr>
            <p:grpSpPr>
              <a:xfrm>
                <a:off x="186396" y="1803699"/>
                <a:ext cx="706129" cy="160652"/>
                <a:chOff x="4495619" y="1722295"/>
                <a:chExt cx="718087" cy="236144"/>
              </a:xfrm>
            </p:grpSpPr>
            <p:cxnSp>
              <p:nvCxnSpPr>
                <p:cNvPr id="288" name="Straight Connector 287"/>
                <p:cNvCxnSpPr/>
                <p:nvPr/>
              </p:nvCxnSpPr>
              <p:spPr>
                <a:xfrm>
                  <a:off x="4498181" y="1728283"/>
                  <a:ext cx="0" cy="175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4626769" y="1783385"/>
                  <a:ext cx="0" cy="17505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4495800" y="1905718"/>
                  <a:ext cx="130969" cy="5272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4495619" y="1728326"/>
                  <a:ext cx="131150" cy="5505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5078218" y="1726953"/>
                  <a:ext cx="0" cy="175054"/>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5078220" y="1902005"/>
                  <a:ext cx="130969" cy="52721"/>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4498000" y="1902005"/>
                  <a:ext cx="578644"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4498409" y="1724975"/>
                  <a:ext cx="578643"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5080210" y="1722295"/>
                  <a:ext cx="130970" cy="52721"/>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5210243" y="1783384"/>
                  <a:ext cx="0" cy="175055"/>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4635062" y="1776688"/>
                  <a:ext cx="578644"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4629803" y="1956138"/>
                  <a:ext cx="578644" cy="0"/>
                </a:xfrm>
                <a:prstGeom prst="line">
                  <a:avLst/>
                </a:prstGeom>
                <a:ln>
                  <a:solidFill>
                    <a:srgbClr val="FFFF00"/>
                  </a:solidFill>
                  <a:prstDash val="dashDot"/>
                </a:ln>
              </p:spPr>
              <p:style>
                <a:lnRef idx="1">
                  <a:schemeClr val="accent1"/>
                </a:lnRef>
                <a:fillRef idx="0">
                  <a:schemeClr val="accent1"/>
                </a:fillRef>
                <a:effectRef idx="0">
                  <a:schemeClr val="accent1"/>
                </a:effectRef>
                <a:fontRef idx="minor">
                  <a:schemeClr val="tx1"/>
                </a:fontRef>
              </p:style>
            </p:cxnSp>
          </p:grpSp>
        </p:grpSp>
        <p:cxnSp>
          <p:nvCxnSpPr>
            <p:cNvPr id="187" name="Straight Arrow Connector 186"/>
            <p:cNvCxnSpPr/>
            <p:nvPr/>
          </p:nvCxnSpPr>
          <p:spPr>
            <a:xfrm flipV="1">
              <a:off x="2156724" y="2050693"/>
              <a:ext cx="897626" cy="18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2386456" y="2343935"/>
              <a:ext cx="657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9" name="Group 188"/>
            <p:cNvGrpSpPr/>
            <p:nvPr/>
          </p:nvGrpSpPr>
          <p:grpSpPr>
            <a:xfrm>
              <a:off x="3008192" y="1987905"/>
              <a:ext cx="477415" cy="98511"/>
              <a:chOff x="6092973" y="1468898"/>
              <a:chExt cx="1748735" cy="834636"/>
            </a:xfrm>
          </p:grpSpPr>
          <p:cxnSp>
            <p:nvCxnSpPr>
              <p:cNvPr id="232" name="Straight Connector 231"/>
              <p:cNvCxnSpPr/>
              <p:nvPr/>
            </p:nvCxnSpPr>
            <p:spPr>
              <a:xfrm>
                <a:off x="6096437" y="1472432"/>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416837" y="1669419"/>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092973" y="2107280"/>
                <a:ext cx="321482" cy="190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6094910" y="1474968"/>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6415538" y="2300415"/>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6415305" y="1669419"/>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7514271" y="146998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6098958" y="1472587"/>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7836335" y="1670435"/>
                <a:ext cx="0" cy="632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7520226" y="1474755"/>
                <a:ext cx="0" cy="63337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7520226" y="2108131"/>
                <a:ext cx="321482" cy="190754"/>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095993" y="2108131"/>
                <a:ext cx="1420365"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548300" y="1670158"/>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226320" y="1470625"/>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680473" y="1669568"/>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356330" y="1470359"/>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6813905" y="1666337"/>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491976" y="1471890"/>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936389" y="1666132"/>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619477" y="147055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7071173" y="1668309"/>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49244" y="1471481"/>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7203346" y="1665726"/>
                <a:ext cx="0" cy="63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6879201" y="146889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7336776" y="1669628"/>
                <a:ext cx="0" cy="633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7015338" y="147041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7464022" y="1669433"/>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7142745" y="1470206"/>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0" name="Group 189"/>
            <p:cNvGrpSpPr/>
            <p:nvPr/>
          </p:nvGrpSpPr>
          <p:grpSpPr>
            <a:xfrm>
              <a:off x="3010896" y="2292231"/>
              <a:ext cx="472747" cy="98511"/>
              <a:chOff x="6092973" y="1468898"/>
              <a:chExt cx="1748735" cy="834636"/>
            </a:xfrm>
          </p:grpSpPr>
          <p:cxnSp>
            <p:nvCxnSpPr>
              <p:cNvPr id="204" name="Straight Connector 203"/>
              <p:cNvCxnSpPr/>
              <p:nvPr/>
            </p:nvCxnSpPr>
            <p:spPr>
              <a:xfrm>
                <a:off x="6096437" y="1472432"/>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6416837" y="1669419"/>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092973" y="2107280"/>
                <a:ext cx="321482" cy="190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6094910" y="1474968"/>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6415538" y="2300415"/>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6415305" y="1669419"/>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514271" y="146998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6098958" y="1472587"/>
                <a:ext cx="14203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836335" y="1670435"/>
                <a:ext cx="0" cy="632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7520226" y="1474755"/>
                <a:ext cx="0" cy="633376"/>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520226" y="2108131"/>
                <a:ext cx="321482" cy="190754"/>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6095993" y="2108131"/>
                <a:ext cx="1420365"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6548300" y="1670158"/>
                <a:ext cx="0" cy="63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6226320" y="1470625"/>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6680473" y="1669568"/>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6356330" y="1470359"/>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6813905" y="1666337"/>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6491976" y="1471890"/>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6936389" y="1666132"/>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6619477" y="147055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071173" y="1668309"/>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6749244" y="1471481"/>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7203346" y="1665726"/>
                <a:ext cx="0" cy="633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a:off x="6879201" y="1468898"/>
                <a:ext cx="321927" cy="199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7336776" y="1669628"/>
                <a:ext cx="0" cy="633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7015338" y="1470417"/>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7464022" y="1669433"/>
                <a:ext cx="0" cy="6333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7142745" y="1470206"/>
                <a:ext cx="321927" cy="199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0" name="Picture 199"/>
            <p:cNvPicPr>
              <a:picLocks noChangeAspect="1"/>
            </p:cNvPicPr>
            <p:nvPr/>
          </p:nvPicPr>
          <p:blipFill>
            <a:blip r:embed="rId13"/>
            <a:stretch>
              <a:fillRect/>
            </a:stretch>
          </p:blipFill>
          <p:spPr>
            <a:xfrm>
              <a:off x="162907" y="1822652"/>
              <a:ext cx="1124441" cy="639182"/>
            </a:xfrm>
            <a:prstGeom prst="rect">
              <a:avLst/>
            </a:prstGeom>
          </p:spPr>
        </p:pic>
        <p:sp>
          <p:nvSpPr>
            <p:cNvPr id="201" name="Rectangle 200"/>
            <p:cNvSpPr/>
            <p:nvPr/>
          </p:nvSpPr>
          <p:spPr>
            <a:xfrm>
              <a:off x="981665" y="1835759"/>
              <a:ext cx="286633" cy="2454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00" kern="1200">
                <a:solidFill>
                  <a:prstClr val="white"/>
                </a:solidFill>
              </a:endParaRPr>
            </a:p>
          </p:txBody>
        </p:sp>
        <p:sp>
          <p:nvSpPr>
            <p:cNvPr id="202" name="Rectangle 201"/>
            <p:cNvSpPr/>
            <p:nvPr/>
          </p:nvSpPr>
          <p:spPr>
            <a:xfrm>
              <a:off x="982425" y="2198514"/>
              <a:ext cx="286633" cy="2454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00" kern="1200">
                <a:solidFill>
                  <a:prstClr val="white"/>
                </a:solidFill>
              </a:endParaRPr>
            </a:p>
          </p:txBody>
        </p:sp>
        <p:sp>
          <p:nvSpPr>
            <p:cNvPr id="203" name="Rectangle 202"/>
            <p:cNvSpPr/>
            <p:nvPr/>
          </p:nvSpPr>
          <p:spPr>
            <a:xfrm>
              <a:off x="178400" y="2206652"/>
              <a:ext cx="286633" cy="2454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00" kern="1200">
                <a:solidFill>
                  <a:prstClr val="white"/>
                </a:solidFill>
              </a:endParaRPr>
            </a:p>
          </p:txBody>
        </p:sp>
        <p:sp>
          <p:nvSpPr>
            <p:cNvPr id="193" name="Rectangle 192"/>
            <p:cNvSpPr/>
            <p:nvPr/>
          </p:nvSpPr>
          <p:spPr>
            <a:xfrm>
              <a:off x="2780606" y="2396139"/>
              <a:ext cx="1051846" cy="184666"/>
            </a:xfrm>
            <a:prstGeom prst="rect">
              <a:avLst/>
            </a:prstGeom>
          </p:spPr>
          <p:txBody>
            <a:bodyPr wrap="square">
              <a:spAutoFit/>
            </a:bodyPr>
            <a:lstStyle/>
            <a:p>
              <a:pPr>
                <a:buClrTx/>
                <a:buFontTx/>
                <a:buNone/>
              </a:pPr>
              <a:r>
                <a:rPr lang="en-US" sz="600" i="1" kern="1200" dirty="0">
                  <a:solidFill>
                    <a:srgbClr val="FF0000"/>
                  </a:solidFill>
                  <a:latin typeface="Calibri"/>
                  <a:ea typeface="+mn-ea"/>
                  <a:cs typeface="+mn-cs"/>
                </a:rPr>
                <a:t>lower-dimensional features </a:t>
              </a:r>
              <a:endParaRPr lang="en-US" sz="600" kern="1200" dirty="0">
                <a:solidFill>
                  <a:prstClr val="black"/>
                </a:solidFill>
                <a:latin typeface="Calibri"/>
                <a:ea typeface="+mn-ea"/>
                <a:cs typeface="+mn-cs"/>
              </a:endParaRPr>
            </a:p>
          </p:txBody>
        </p:sp>
        <p:sp>
          <p:nvSpPr>
            <p:cNvPr id="194" name="Rectangle 193"/>
            <p:cNvSpPr/>
            <p:nvPr/>
          </p:nvSpPr>
          <p:spPr>
            <a:xfrm>
              <a:off x="1911695" y="2527918"/>
              <a:ext cx="1775517" cy="184666"/>
            </a:xfrm>
            <a:prstGeom prst="rect">
              <a:avLst/>
            </a:prstGeom>
          </p:spPr>
          <p:txBody>
            <a:bodyPr wrap="square">
              <a:spAutoFit/>
            </a:bodyPr>
            <a:lstStyle/>
            <a:p>
              <a:pPr>
                <a:buClrTx/>
                <a:buFontTx/>
                <a:buNone/>
              </a:pPr>
              <a:r>
                <a:rPr lang="en-US" sz="600" i="1" kern="1200" dirty="0">
                  <a:solidFill>
                    <a:prstClr val="black"/>
                  </a:solidFill>
                  <a:latin typeface="Calibri"/>
                  <a:ea typeface="+mn-ea"/>
                  <a:cs typeface="+mn-cs"/>
                </a:rPr>
                <a:t>This process works as a convolution with 3x3 kernel</a:t>
              </a:r>
            </a:p>
          </p:txBody>
        </p:sp>
        <p:sp>
          <p:nvSpPr>
            <p:cNvPr id="195" name="Rectangle 194"/>
            <p:cNvSpPr/>
            <p:nvPr/>
          </p:nvSpPr>
          <p:spPr>
            <a:xfrm>
              <a:off x="1479733" y="1580085"/>
              <a:ext cx="2429352" cy="110321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600" kern="1200">
                <a:solidFill>
                  <a:prstClr val="white"/>
                </a:solidFill>
              </a:endParaRPr>
            </a:p>
          </p:txBody>
        </p:sp>
        <p:cxnSp>
          <p:nvCxnSpPr>
            <p:cNvPr id="196" name="Straight Arrow Connector 195"/>
            <p:cNvCxnSpPr/>
            <p:nvPr/>
          </p:nvCxnSpPr>
          <p:spPr>
            <a:xfrm>
              <a:off x="1147549" y="1967968"/>
              <a:ext cx="719519" cy="6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V="1">
              <a:off x="309433" y="2238484"/>
              <a:ext cx="1296974" cy="105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V="1">
              <a:off x="1131331" y="2326069"/>
              <a:ext cx="735737" cy="8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309433" y="2461834"/>
              <a:ext cx="733417" cy="184666"/>
            </a:xfrm>
            <a:prstGeom prst="rect">
              <a:avLst/>
            </a:prstGeom>
          </p:spPr>
          <p:txBody>
            <a:bodyPr wrap="square">
              <a:spAutoFit/>
            </a:bodyPr>
            <a:lstStyle/>
            <a:p>
              <a:pPr>
                <a:buClrTx/>
                <a:buFontTx/>
                <a:buNone/>
              </a:pPr>
              <a:r>
                <a:rPr lang="en-US" sz="600" i="1" kern="1200" dirty="0">
                  <a:solidFill>
                    <a:srgbClr val="FF0000"/>
                  </a:solidFill>
                  <a:latin typeface="Calibri"/>
                  <a:ea typeface="+mn-ea"/>
                  <a:cs typeface="+mn-cs"/>
                </a:rPr>
                <a:t>Original image</a:t>
              </a:r>
              <a:endParaRPr lang="en-US" sz="600" kern="1200" dirty="0">
                <a:solidFill>
                  <a:prstClr val="black"/>
                </a:solidFill>
                <a:latin typeface="Calibri"/>
                <a:ea typeface="+mn-ea"/>
                <a:cs typeface="+mn-cs"/>
              </a:endParaRPr>
            </a:p>
          </p:txBody>
        </p:sp>
        <p:sp>
          <p:nvSpPr>
            <p:cNvPr id="184" name="TextBox 183"/>
            <p:cNvSpPr txBox="1"/>
            <p:nvPr/>
          </p:nvSpPr>
          <p:spPr>
            <a:xfrm rot="1059848">
              <a:off x="1435113" y="2333122"/>
              <a:ext cx="525800" cy="276999"/>
            </a:xfrm>
            <a:prstGeom prst="rect">
              <a:avLst/>
            </a:prstGeom>
            <a:noFill/>
          </p:spPr>
          <p:txBody>
            <a:bodyPr wrap="square" rtlCol="0">
              <a:spAutoFit/>
            </a:bodyPr>
            <a:lstStyle/>
            <a:p>
              <a:pPr>
                <a:buClrTx/>
                <a:buFontTx/>
                <a:buNone/>
              </a:pPr>
              <a:r>
                <a:rPr lang="en-US" sz="600" kern="1200" dirty="0">
                  <a:solidFill>
                    <a:srgbClr val="FF0000"/>
                  </a:solidFill>
                  <a:latin typeface="Calibri"/>
                  <a:ea typeface="+mn-ea"/>
                  <a:cs typeface="+mn-cs"/>
                </a:rPr>
                <a:t>60x40x512</a:t>
              </a:r>
            </a:p>
            <a:p>
              <a:pPr>
                <a:buClrTx/>
                <a:buFontTx/>
                <a:buNone/>
              </a:pPr>
              <a:endParaRPr lang="en-US" sz="600" kern="1200" dirty="0">
                <a:solidFill>
                  <a:srgbClr val="FF0000"/>
                </a:solidFill>
                <a:latin typeface="Calibri"/>
                <a:ea typeface="+mn-ea"/>
                <a:cs typeface="+mn-cs"/>
              </a:endParaRPr>
            </a:p>
          </p:txBody>
        </p:sp>
        <p:cxnSp>
          <p:nvCxnSpPr>
            <p:cNvPr id="176" name="Straight Arrow Connector 175"/>
            <p:cNvCxnSpPr/>
            <p:nvPr/>
          </p:nvCxnSpPr>
          <p:spPr>
            <a:xfrm flipV="1">
              <a:off x="2386456" y="1840346"/>
              <a:ext cx="660432" cy="18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p:nvPr/>
          </p:nvCxnSpPr>
          <p:spPr>
            <a:xfrm flipH="1">
              <a:off x="1860747" y="1707807"/>
              <a:ext cx="413238" cy="3428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8190843" y="5724857"/>
            <a:ext cx="342830" cy="234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US" sz="1800" kern="1200">
              <a:solidFill>
                <a:prstClr val="white"/>
              </a:solidFill>
            </a:endParaRPr>
          </a:p>
        </p:txBody>
      </p:sp>
      <p:sp>
        <p:nvSpPr>
          <p:cNvPr id="3" name="TextBox 2"/>
          <p:cNvSpPr txBox="1"/>
          <p:nvPr/>
        </p:nvSpPr>
        <p:spPr>
          <a:xfrm>
            <a:off x="8127443" y="6137462"/>
            <a:ext cx="990452" cy="338554"/>
          </a:xfrm>
          <a:prstGeom prst="rect">
            <a:avLst/>
          </a:prstGeom>
          <a:noFill/>
        </p:spPr>
        <p:txBody>
          <a:bodyPr wrap="square" rtlCol="0">
            <a:spAutoFit/>
          </a:bodyPr>
          <a:lstStyle/>
          <a:p>
            <a:pPr>
              <a:buClrTx/>
              <a:buFontTx/>
              <a:buNone/>
            </a:pPr>
            <a:r>
              <a:rPr lang="en-US" sz="800" kern="1200" dirty="0" err="1">
                <a:solidFill>
                  <a:srgbClr val="FF0000"/>
                </a:solidFill>
                <a:latin typeface="Calibri"/>
                <a:ea typeface="+mn-ea"/>
                <a:cs typeface="+mn-cs"/>
              </a:rPr>
              <a:t>Reg</a:t>
            </a:r>
            <a:r>
              <a:rPr lang="en-US" sz="800" kern="1200" dirty="0">
                <a:solidFill>
                  <a:srgbClr val="FF0000"/>
                </a:solidFill>
                <a:latin typeface="Calibri"/>
                <a:ea typeface="+mn-ea"/>
                <a:cs typeface="+mn-cs"/>
              </a:rPr>
              <a:t> only for positive anchors</a:t>
            </a:r>
          </a:p>
        </p:txBody>
      </p:sp>
      <p:cxnSp>
        <p:nvCxnSpPr>
          <p:cNvPr id="8" name="Straight Arrow Connector 7"/>
          <p:cNvCxnSpPr>
            <a:endCxn id="2" idx="2"/>
          </p:cNvCxnSpPr>
          <p:nvPr/>
        </p:nvCxnSpPr>
        <p:spPr>
          <a:xfrm flipH="1" flipV="1">
            <a:off x="8362258" y="5959202"/>
            <a:ext cx="159412" cy="243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2" name="Slide Number Placeholder 5"/>
          <p:cNvSpPr>
            <a:spLocks noGrp="1"/>
          </p:cNvSpPr>
          <p:nvPr>
            <p:ph type="sldNum" sz="quarter" idx="12"/>
          </p:nvPr>
        </p:nvSpPr>
        <p:spPr>
          <a:xfrm>
            <a:off x="7024393" y="6412995"/>
            <a:ext cx="2057399" cy="365125"/>
          </a:xfrm>
        </p:spPr>
        <p:txBody>
          <a:bodyPr/>
          <a:lstStyle/>
          <a:p>
            <a:r>
              <a:rPr lang="en-US" dirty="0"/>
              <a:t>8</a:t>
            </a:r>
          </a:p>
        </p:txBody>
      </p:sp>
    </p:spTree>
    <p:extLst>
      <p:ext uri="{BB962C8B-B14F-4D97-AF65-F5344CB8AC3E}">
        <p14:creationId xmlns:p14="http://schemas.microsoft.com/office/powerpoint/2010/main" val="358723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dirty="0"/>
              <a:t>9</a:t>
            </a:r>
          </a:p>
        </p:txBody>
      </p:sp>
      <p:sp>
        <p:nvSpPr>
          <p:cNvPr id="13" name="Content Placeholder 4"/>
          <p:cNvSpPr txBox="1">
            <a:spLocks/>
          </p:cNvSpPr>
          <p:nvPr/>
        </p:nvSpPr>
        <p:spPr>
          <a:xfrm>
            <a:off x="365675" y="550565"/>
            <a:ext cx="4220467" cy="5699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
              </a:spcBef>
              <a:buSzPct val="150000"/>
              <a:buFont typeface="Arial" panose="020B0604020202020204" pitchFamily="34" charset="0"/>
              <a:buChar char="•"/>
              <a:defRPr sz="1800" kern="1200">
                <a:solidFill>
                  <a:schemeClr val="tx1"/>
                </a:solidFill>
                <a:latin typeface="+mn-lt"/>
                <a:ea typeface="+mn-ea"/>
                <a:cs typeface="+mn-cs"/>
              </a:defRPr>
            </a:lvl1pPr>
            <a:lvl2pPr marL="457200" indent="-236538" algn="l" defTabSz="914400" rtl="0" eaLnBrk="1" latinLnBrk="0" hangingPunct="1">
              <a:lnSpc>
                <a:spcPct val="90000"/>
              </a:lnSpc>
              <a:spcBef>
                <a:spcPts val="200"/>
              </a:spcBef>
              <a:buFont typeface="Courier New" panose="02070309020205020404" pitchFamily="49" charset="0"/>
              <a:buChar char="o"/>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buSzPct val="80000"/>
              <a:buFont typeface="Wingdings" panose="05000000000000000000" pitchFamily="2" charset="2"/>
              <a:buChar char="Ø"/>
              <a:defRPr sz="18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buSzPct val="80000"/>
              <a:buFont typeface="Wingdings" panose="05000000000000000000" pitchFamily="2" charset="2"/>
              <a:buChar char="q"/>
              <a:defRPr sz="18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buSzPct val="80000"/>
              <a:buFont typeface="Wingdings" panose="05000000000000000000" pitchFamily="2" charset="2"/>
              <a:buChar char="v"/>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800"/>
              </a:spcBef>
            </a:pPr>
            <a:endParaRPr lang="en-US" sz="2000" dirty="0"/>
          </a:p>
          <a:p>
            <a:pPr>
              <a:lnSpc>
                <a:spcPct val="100000"/>
              </a:lnSpc>
              <a:spcBef>
                <a:spcPts val="800"/>
              </a:spcBef>
            </a:pPr>
            <a:endParaRPr lang="en-US" sz="2000" dirty="0"/>
          </a:p>
        </p:txBody>
      </p:sp>
      <p:grpSp>
        <p:nvGrpSpPr>
          <p:cNvPr id="7" name="Group 6"/>
          <p:cNvGrpSpPr/>
          <p:nvPr/>
        </p:nvGrpSpPr>
        <p:grpSpPr>
          <a:xfrm>
            <a:off x="100708" y="2228653"/>
            <a:ext cx="3183414" cy="3795453"/>
            <a:chOff x="4554967" y="1355125"/>
            <a:chExt cx="4491991" cy="5249360"/>
          </a:xfrm>
        </p:grpSpPr>
        <p:pic>
          <p:nvPicPr>
            <p:cNvPr id="17" name="Picture 16"/>
            <p:cNvPicPr>
              <a:picLocks noChangeAspect="1"/>
            </p:cNvPicPr>
            <p:nvPr/>
          </p:nvPicPr>
          <p:blipFill>
            <a:blip r:embed="rId3"/>
            <a:stretch>
              <a:fillRect/>
            </a:stretch>
          </p:blipFill>
          <p:spPr>
            <a:xfrm>
              <a:off x="4554967" y="1355125"/>
              <a:ext cx="4491991" cy="5249360"/>
            </a:xfrm>
            <a:prstGeom prst="rect">
              <a:avLst/>
            </a:prstGeom>
          </p:spPr>
        </p:pic>
        <p:sp>
          <p:nvSpPr>
            <p:cNvPr id="20" name="Rectangle 19"/>
            <p:cNvSpPr/>
            <p:nvPr/>
          </p:nvSpPr>
          <p:spPr>
            <a:xfrm>
              <a:off x="4592538" y="2392526"/>
              <a:ext cx="2557268" cy="1798475"/>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grpSp>
        <p:nvGrpSpPr>
          <p:cNvPr id="12" name="群組 11"/>
          <p:cNvGrpSpPr/>
          <p:nvPr/>
        </p:nvGrpSpPr>
        <p:grpSpPr>
          <a:xfrm>
            <a:off x="3429230" y="3127274"/>
            <a:ext cx="5756580" cy="2488900"/>
            <a:chOff x="3429230" y="3127274"/>
            <a:chExt cx="5756580" cy="2488900"/>
          </a:xfrm>
        </p:grpSpPr>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8056" y="3518739"/>
              <a:ext cx="54768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3"/>
            <p:cNvSpPr txBox="1"/>
            <p:nvPr/>
          </p:nvSpPr>
          <p:spPr>
            <a:xfrm>
              <a:off x="8459610" y="3304837"/>
              <a:ext cx="633413"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“Person”</a:t>
              </a:r>
            </a:p>
          </p:txBody>
        </p:sp>
        <p:sp>
          <p:nvSpPr>
            <p:cNvPr id="23" name="TextBox 26"/>
            <p:cNvSpPr txBox="1"/>
            <p:nvPr/>
          </p:nvSpPr>
          <p:spPr>
            <a:xfrm>
              <a:off x="8497105" y="4126380"/>
              <a:ext cx="463243"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“Bike”</a:t>
              </a:r>
            </a:p>
          </p:txBody>
        </p:sp>
        <p:sp>
          <p:nvSpPr>
            <p:cNvPr id="24" name="TextBox 23"/>
            <p:cNvSpPr txBox="1"/>
            <p:nvPr/>
          </p:nvSpPr>
          <p:spPr>
            <a:xfrm>
              <a:off x="7789237" y="3141383"/>
              <a:ext cx="1396573"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Classifier: Using SVD</a:t>
              </a:r>
            </a:p>
          </p:txBody>
        </p:sp>
        <p:sp>
          <p:nvSpPr>
            <p:cNvPr id="26" name="TextBox 5"/>
            <p:cNvSpPr txBox="1"/>
            <p:nvPr/>
          </p:nvSpPr>
          <p:spPr>
            <a:xfrm>
              <a:off x="3871569" y="4594559"/>
              <a:ext cx="1212319"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D-CNN: extracts high-resolution feature maps. These features are fed into RPN.</a:t>
              </a:r>
            </a:p>
            <a:p>
              <a:r>
                <a:rPr lang="en-US" sz="800" dirty="0"/>
                <a:t>Using Transfer Learning.</a:t>
              </a:r>
            </a:p>
          </p:txBody>
        </p:sp>
        <p:sp>
          <p:nvSpPr>
            <p:cNvPr id="27" name="TextBox 6"/>
            <p:cNvSpPr txBox="1"/>
            <p:nvPr/>
          </p:nvSpPr>
          <p:spPr>
            <a:xfrm>
              <a:off x="5032935" y="4596483"/>
              <a:ext cx="148137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RPN: a small network.</a:t>
              </a:r>
            </a:p>
            <a:p>
              <a:r>
                <a:rPr lang="en-US" sz="800" dirty="0"/>
                <a:t>Integrated with </a:t>
              </a:r>
              <a:r>
                <a:rPr lang="en-US" sz="800" dirty="0">
                  <a:solidFill>
                    <a:srgbClr val="FF0000"/>
                  </a:solidFill>
                </a:rPr>
                <a:t>anchors, </a:t>
              </a:r>
              <a:r>
                <a:rPr lang="en-US" sz="800" dirty="0"/>
                <a:t>it is used to propose regions, which may contain objects in the feature maps (image).</a:t>
              </a:r>
            </a:p>
          </p:txBody>
        </p:sp>
        <p:sp>
          <p:nvSpPr>
            <p:cNvPr id="28" name="TextBox 7"/>
            <p:cNvSpPr txBox="1"/>
            <p:nvPr/>
          </p:nvSpPr>
          <p:spPr>
            <a:xfrm>
              <a:off x="3432853" y="3138277"/>
              <a:ext cx="47034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Input image:</a:t>
              </a:r>
            </a:p>
          </p:txBody>
        </p:sp>
        <p:sp>
          <p:nvSpPr>
            <p:cNvPr id="29" name="TextBox 8"/>
            <p:cNvSpPr txBox="1"/>
            <p:nvPr/>
          </p:nvSpPr>
          <p:spPr>
            <a:xfrm>
              <a:off x="3861803" y="3294888"/>
              <a:ext cx="112531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Pre-trained DCNN </a:t>
              </a:r>
            </a:p>
            <a:p>
              <a:r>
                <a:rPr lang="en-US" sz="800" dirty="0"/>
                <a:t>(VGG16, ResNet50)</a:t>
              </a:r>
            </a:p>
          </p:txBody>
        </p:sp>
        <p:sp>
          <p:nvSpPr>
            <p:cNvPr id="30" name="TextBox 10"/>
            <p:cNvSpPr txBox="1"/>
            <p:nvPr/>
          </p:nvSpPr>
          <p:spPr>
            <a:xfrm>
              <a:off x="5003807" y="3530807"/>
              <a:ext cx="89066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Region proposer</a:t>
              </a:r>
            </a:p>
            <a:p>
              <a:r>
                <a:rPr lang="en-US" sz="800" dirty="0"/>
                <a:t>(2 convolutional layers)</a:t>
              </a:r>
            </a:p>
          </p:txBody>
        </p:sp>
        <p:sp>
          <p:nvSpPr>
            <p:cNvPr id="31" name="TextBox 11"/>
            <p:cNvSpPr txBox="1"/>
            <p:nvPr/>
          </p:nvSpPr>
          <p:spPr>
            <a:xfrm>
              <a:off x="5725307" y="3261795"/>
              <a:ext cx="82680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4k coordinates </a:t>
              </a:r>
              <a:r>
                <a:rPr lang="en-US" sz="800" dirty="0">
                  <a:solidFill>
                    <a:srgbClr val="FF0000"/>
                  </a:solidFill>
                </a:rPr>
                <a:t>2k scores</a:t>
              </a:r>
            </a:p>
          </p:txBody>
        </p:sp>
        <p:sp>
          <p:nvSpPr>
            <p:cNvPr id="32" name="TextBox 12"/>
            <p:cNvSpPr txBox="1"/>
            <p:nvPr/>
          </p:nvSpPr>
          <p:spPr>
            <a:xfrm>
              <a:off x="7289259" y="3495989"/>
              <a:ext cx="39058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ROIs </a:t>
              </a:r>
            </a:p>
          </p:txBody>
        </p:sp>
        <p:sp>
          <p:nvSpPr>
            <p:cNvPr id="33" name="TextBox 14"/>
            <p:cNvSpPr txBox="1"/>
            <p:nvPr/>
          </p:nvSpPr>
          <p:spPr>
            <a:xfrm>
              <a:off x="6429935" y="4594327"/>
              <a:ext cx="14047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FCN-ROI: a pooling layer with </a:t>
              </a:r>
              <a:r>
                <a:rPr lang="en-US" sz="800" dirty="0">
                  <a:solidFill>
                    <a:srgbClr val="FF0000"/>
                  </a:solidFill>
                </a:rPr>
                <a:t>fixed size output. </a:t>
              </a:r>
              <a:r>
                <a:rPr lang="en-US" sz="800" dirty="0"/>
                <a:t>It crops and resizes the feature maps according to these region proposals.</a:t>
              </a:r>
            </a:p>
          </p:txBody>
        </p:sp>
        <p:sp>
          <p:nvSpPr>
            <p:cNvPr id="34" name="TextBox 15"/>
            <p:cNvSpPr txBox="1"/>
            <p:nvPr/>
          </p:nvSpPr>
          <p:spPr>
            <a:xfrm>
              <a:off x="7797851" y="4658038"/>
              <a:ext cx="122077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A fully connected neural network: classifies ROIs and regresses coordinate output.</a:t>
              </a:r>
            </a:p>
          </p:txBody>
        </p:sp>
        <p:sp>
          <p:nvSpPr>
            <p:cNvPr id="35" name="Rectangle 34"/>
            <p:cNvSpPr/>
            <p:nvPr/>
          </p:nvSpPr>
          <p:spPr>
            <a:xfrm>
              <a:off x="3917453" y="3127274"/>
              <a:ext cx="1120552" cy="215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p>
          </p:txBody>
        </p:sp>
        <p:sp>
          <p:nvSpPr>
            <p:cNvPr id="36" name="TextBox 17"/>
            <p:cNvSpPr txBox="1"/>
            <p:nvPr/>
          </p:nvSpPr>
          <p:spPr>
            <a:xfrm>
              <a:off x="4010254" y="3138277"/>
              <a:ext cx="1396573"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Feature extraction:</a:t>
              </a:r>
            </a:p>
          </p:txBody>
        </p:sp>
        <p:sp>
          <p:nvSpPr>
            <p:cNvPr id="37" name="Rectangle 36"/>
            <p:cNvSpPr/>
            <p:nvPr/>
          </p:nvSpPr>
          <p:spPr>
            <a:xfrm>
              <a:off x="5064759" y="3127274"/>
              <a:ext cx="1367916" cy="215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p>
          </p:txBody>
        </p:sp>
        <p:sp>
          <p:nvSpPr>
            <p:cNvPr id="38" name="TextBox 19"/>
            <p:cNvSpPr txBox="1"/>
            <p:nvPr/>
          </p:nvSpPr>
          <p:spPr>
            <a:xfrm>
              <a:off x="5131248" y="3139178"/>
              <a:ext cx="1351855"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Region Proposal Network:</a:t>
              </a:r>
            </a:p>
          </p:txBody>
        </p:sp>
        <p:sp>
          <p:nvSpPr>
            <p:cNvPr id="39" name="Rectangle 38"/>
            <p:cNvSpPr/>
            <p:nvPr/>
          </p:nvSpPr>
          <p:spPr>
            <a:xfrm>
              <a:off x="6456966" y="3127274"/>
              <a:ext cx="1328274" cy="215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p>
          </p:txBody>
        </p:sp>
        <p:sp>
          <p:nvSpPr>
            <p:cNvPr id="40" name="TextBox 21"/>
            <p:cNvSpPr txBox="1"/>
            <p:nvPr/>
          </p:nvSpPr>
          <p:spPr>
            <a:xfrm>
              <a:off x="6461072" y="3139178"/>
              <a:ext cx="1396573"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solidFill>
                    <a:srgbClr val="FF0000"/>
                  </a:solidFill>
                </a:rPr>
                <a:t>FCN - ROI Pooling layer:</a:t>
              </a:r>
            </a:p>
            <a:p>
              <a:r>
                <a:rPr lang="en-US" sz="800" b="1" dirty="0">
                  <a:solidFill>
                    <a:srgbClr val="FF0000"/>
                  </a:solidFill>
                </a:rPr>
                <a:t>=&gt; </a:t>
              </a:r>
              <a:r>
                <a:rPr lang="en-US" sz="800" b="1" dirty="0" err="1">
                  <a:solidFill>
                    <a:srgbClr val="FF0000"/>
                  </a:solidFill>
                </a:rPr>
                <a:t>Upsampling</a:t>
              </a:r>
              <a:r>
                <a:rPr lang="en-US" sz="800" b="1" dirty="0">
                  <a:solidFill>
                    <a:srgbClr val="FF0000"/>
                  </a:solidFill>
                </a:rPr>
                <a:t>, fixed-size feature maps</a:t>
              </a:r>
            </a:p>
          </p:txBody>
        </p:sp>
        <p:sp>
          <p:nvSpPr>
            <p:cNvPr id="41" name="Rectangle 40"/>
            <p:cNvSpPr/>
            <p:nvPr/>
          </p:nvSpPr>
          <p:spPr>
            <a:xfrm>
              <a:off x="7806861" y="3127274"/>
              <a:ext cx="1199157" cy="215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p>
          </p:txBody>
        </p:sp>
        <p:sp>
          <p:nvSpPr>
            <p:cNvPr id="42" name="Rectangle 41"/>
            <p:cNvSpPr/>
            <p:nvPr/>
          </p:nvSpPr>
          <p:spPr>
            <a:xfrm>
              <a:off x="3429230" y="3127274"/>
              <a:ext cx="461639" cy="215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p>
          </p:txBody>
        </p:sp>
        <p:sp>
          <p:nvSpPr>
            <p:cNvPr id="43" name="TextBox 9"/>
            <p:cNvSpPr txBox="1"/>
            <p:nvPr/>
          </p:nvSpPr>
          <p:spPr>
            <a:xfrm>
              <a:off x="4359163" y="3592363"/>
              <a:ext cx="74710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High-res feature maps</a:t>
              </a:r>
            </a:p>
          </p:txBody>
        </p:sp>
        <p:cxnSp>
          <p:nvCxnSpPr>
            <p:cNvPr id="44" name="Elbow Connector 43"/>
            <p:cNvCxnSpPr/>
            <p:nvPr/>
          </p:nvCxnSpPr>
          <p:spPr>
            <a:xfrm>
              <a:off x="4936119" y="4203122"/>
              <a:ext cx="925032" cy="103691"/>
            </a:xfrm>
            <a:prstGeom prst="bentConnector3">
              <a:avLst>
                <a:gd name="adj1" fmla="val 24133"/>
              </a:avLst>
            </a:prstGeom>
            <a:ln w="31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1"/>
            <p:cNvSpPr txBox="1"/>
            <p:nvPr/>
          </p:nvSpPr>
          <p:spPr>
            <a:xfrm>
              <a:off x="5168726" y="4278998"/>
              <a:ext cx="715260" cy="2154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Feature map</a:t>
              </a:r>
            </a:p>
          </p:txBody>
        </p:sp>
        <p:sp>
          <p:nvSpPr>
            <p:cNvPr id="46" name="Rectangle 45"/>
            <p:cNvSpPr/>
            <p:nvPr/>
          </p:nvSpPr>
          <p:spPr>
            <a:xfrm>
              <a:off x="8510038" y="3341567"/>
              <a:ext cx="450310" cy="77724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solidFill>
                  <a:schemeClr val="tx1"/>
                </a:solidFill>
              </a:endParaRPr>
            </a:p>
          </p:txBody>
        </p:sp>
        <p:sp>
          <p:nvSpPr>
            <p:cNvPr id="47" name="Rectangle 46"/>
            <p:cNvSpPr/>
            <p:nvPr/>
          </p:nvSpPr>
          <p:spPr>
            <a:xfrm>
              <a:off x="8458040" y="4165470"/>
              <a:ext cx="516565" cy="496814"/>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solidFill>
                  <a:schemeClr val="tx1"/>
                </a:solidFill>
              </a:endParaRPr>
            </a:p>
          </p:txBody>
        </p:sp>
        <p:sp>
          <p:nvSpPr>
            <p:cNvPr id="48" name="TextBox 47"/>
            <p:cNvSpPr txBox="1"/>
            <p:nvPr/>
          </p:nvSpPr>
          <p:spPr>
            <a:xfrm>
              <a:off x="3493592" y="5308397"/>
              <a:ext cx="5656057" cy="307777"/>
            </a:xfrm>
            <a:prstGeom prst="rect">
              <a:avLst/>
            </a:prstGeom>
            <a:noFill/>
          </p:spPr>
          <p:txBody>
            <a:bodyPr wrap="square" rtlCol="0">
              <a:spAutoFit/>
            </a:bodyPr>
            <a:lstStyle/>
            <a:p>
              <a:pPr algn="ctr"/>
              <a:r>
                <a:rPr lang="en-US" sz="1400" i="1" dirty="0"/>
                <a:t>Fig. Overview of Faster R-CNN</a:t>
              </a:r>
            </a:p>
          </p:txBody>
        </p:sp>
        <p:sp>
          <p:nvSpPr>
            <p:cNvPr id="59" name="TextBox 5"/>
            <p:cNvSpPr txBox="1"/>
            <p:nvPr/>
          </p:nvSpPr>
          <p:spPr>
            <a:xfrm>
              <a:off x="3432494" y="4477400"/>
              <a:ext cx="51567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t>Rescale image. Shorter side = 600 pixels.</a:t>
              </a:r>
            </a:p>
          </p:txBody>
        </p:sp>
      </p:grpSp>
      <p:pic>
        <p:nvPicPr>
          <p:cNvPr id="49" name="Picture 48"/>
          <p:cNvPicPr>
            <a:picLocks noChangeAspect="1"/>
          </p:cNvPicPr>
          <p:nvPr/>
        </p:nvPicPr>
        <p:blipFill>
          <a:blip r:embed="rId5"/>
          <a:stretch>
            <a:fillRect/>
          </a:stretch>
        </p:blipFill>
        <p:spPr>
          <a:xfrm>
            <a:off x="127630" y="6031677"/>
            <a:ext cx="2647950" cy="342900"/>
          </a:xfrm>
          <a:prstGeom prst="rect">
            <a:avLst/>
          </a:prstGeom>
        </p:spPr>
      </p:pic>
      <p:sp>
        <p:nvSpPr>
          <p:cNvPr id="6" name="Rectangle 5"/>
          <p:cNvSpPr/>
          <p:nvPr/>
        </p:nvSpPr>
        <p:spPr>
          <a:xfrm>
            <a:off x="4104630" y="6613754"/>
            <a:ext cx="5331872" cy="215444"/>
          </a:xfrm>
          <a:prstGeom prst="rect">
            <a:avLst/>
          </a:prstGeom>
        </p:spPr>
        <p:txBody>
          <a:bodyPr wrap="square">
            <a:spAutoFit/>
          </a:bodyPr>
          <a:lstStyle/>
          <a:p>
            <a:r>
              <a:rPr lang="en-US" sz="800" dirty="0"/>
              <a:t>Image source: https://tryolabs.com/blog/2018/01/18/faster-r-cnn-down-the-rabbit-hole-of-modern-object-detection/</a:t>
            </a:r>
          </a:p>
        </p:txBody>
      </p:sp>
      <p:sp>
        <p:nvSpPr>
          <p:cNvPr id="51" name="標題 1"/>
          <p:cNvSpPr txBox="1">
            <a:spLocks/>
          </p:cNvSpPr>
          <p:nvPr/>
        </p:nvSpPr>
        <p:spPr>
          <a:xfrm>
            <a:off x="-2606" y="2404"/>
            <a:ext cx="8780688" cy="4392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500" dirty="0">
                <a:latin typeface="+mn-lt"/>
              </a:rPr>
              <a:t>3. Deep Learning Architecture</a:t>
            </a:r>
            <a:endParaRPr lang="en-US" altLang="zh-TW" sz="2500" dirty="0">
              <a:solidFill>
                <a:srgbClr val="FF0000"/>
              </a:solidFill>
              <a:latin typeface="+mn-lt"/>
            </a:endParaRPr>
          </a:p>
        </p:txBody>
      </p:sp>
      <p:sp>
        <p:nvSpPr>
          <p:cNvPr id="4" name="文字方塊 3"/>
          <p:cNvSpPr txBox="1"/>
          <p:nvPr/>
        </p:nvSpPr>
        <p:spPr>
          <a:xfrm>
            <a:off x="7771876" y="3629522"/>
            <a:ext cx="769258" cy="369332"/>
          </a:xfrm>
          <a:prstGeom prst="rect">
            <a:avLst/>
          </a:prstGeom>
          <a:noFill/>
        </p:spPr>
        <p:txBody>
          <a:bodyPr wrap="square" rtlCol="0">
            <a:spAutoFit/>
          </a:bodyPr>
          <a:lstStyle/>
          <a:p>
            <a:r>
              <a:rPr lang="en-US" altLang="zh-TW" sz="900" dirty="0">
                <a:solidFill>
                  <a:srgbClr val="FF0000"/>
                </a:solidFill>
              </a:rPr>
              <a:t>1) </a:t>
            </a:r>
            <a:r>
              <a:rPr lang="en-US" altLang="zh-TW" sz="900" dirty="0" err="1">
                <a:solidFill>
                  <a:srgbClr val="FF0000"/>
                </a:solidFill>
              </a:rPr>
              <a:t>Regressor</a:t>
            </a:r>
            <a:endParaRPr lang="en-US" altLang="zh-TW" sz="900" dirty="0">
              <a:solidFill>
                <a:srgbClr val="FF0000"/>
              </a:solidFill>
            </a:endParaRPr>
          </a:p>
          <a:p>
            <a:r>
              <a:rPr lang="en-US" altLang="zh-TW" sz="900" dirty="0">
                <a:solidFill>
                  <a:srgbClr val="FF0000"/>
                </a:solidFill>
              </a:rPr>
              <a:t>2) Classifier</a:t>
            </a:r>
            <a:endParaRPr lang="zh-TW" altLang="en-US" sz="900" dirty="0">
              <a:solidFill>
                <a:srgbClr val="FF0000"/>
              </a:solidFill>
            </a:endParaRPr>
          </a:p>
        </p:txBody>
      </p:sp>
      <p:grpSp>
        <p:nvGrpSpPr>
          <p:cNvPr id="2" name="Group 1"/>
          <p:cNvGrpSpPr/>
          <p:nvPr/>
        </p:nvGrpSpPr>
        <p:grpSpPr>
          <a:xfrm>
            <a:off x="1155279" y="543137"/>
            <a:ext cx="7299982" cy="1506938"/>
            <a:chOff x="1155279" y="543137"/>
            <a:chExt cx="7299982" cy="1506938"/>
          </a:xfrm>
        </p:grpSpPr>
        <p:cxnSp>
          <p:nvCxnSpPr>
            <p:cNvPr id="61" name="肘形接點 60"/>
            <p:cNvCxnSpPr/>
            <p:nvPr/>
          </p:nvCxnSpPr>
          <p:spPr>
            <a:xfrm flipV="1">
              <a:off x="4944566" y="1406734"/>
              <a:ext cx="1494359" cy="278414"/>
            </a:xfrm>
            <a:prstGeom prst="bentConnector3">
              <a:avLst>
                <a:gd name="adj1" fmla="val 82507"/>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935442" y="1178028"/>
              <a:ext cx="5034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p:cNvCxnSpPr>
            <p:nvPr/>
          </p:nvCxnSpPr>
          <p:spPr>
            <a:xfrm>
              <a:off x="7758138" y="1301853"/>
              <a:ext cx="447816" cy="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38925" y="1053461"/>
              <a:ext cx="1319213" cy="496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FCN: </a:t>
              </a:r>
            </a:p>
            <a:p>
              <a:pPr algn="ctr"/>
              <a:r>
                <a:rPr lang="en-US" sz="1400" dirty="0"/>
                <a:t>Fast R-CNN</a:t>
              </a:r>
            </a:p>
          </p:txBody>
        </p:sp>
        <p:sp>
          <p:nvSpPr>
            <p:cNvPr id="3" name="Rectangle 2"/>
            <p:cNvSpPr/>
            <p:nvPr/>
          </p:nvSpPr>
          <p:spPr>
            <a:xfrm>
              <a:off x="3978055" y="1053461"/>
              <a:ext cx="1957387" cy="496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Region Proposal</a:t>
              </a:r>
            </a:p>
          </p:txBody>
        </p:sp>
        <p:sp>
          <p:nvSpPr>
            <p:cNvPr id="11" name="TextBox 10"/>
            <p:cNvSpPr txBox="1"/>
            <p:nvPr/>
          </p:nvSpPr>
          <p:spPr>
            <a:xfrm>
              <a:off x="3750729" y="543137"/>
              <a:ext cx="2370535" cy="307777"/>
            </a:xfrm>
            <a:prstGeom prst="rect">
              <a:avLst/>
            </a:prstGeom>
            <a:noFill/>
          </p:spPr>
          <p:txBody>
            <a:bodyPr wrap="square" rtlCol="0">
              <a:spAutoFit/>
            </a:bodyPr>
            <a:lstStyle/>
            <a:p>
              <a:pPr algn="ctr"/>
              <a:r>
                <a:rPr lang="en-US" sz="1400" dirty="0">
                  <a:solidFill>
                    <a:srgbClr val="FF0000"/>
                  </a:solidFill>
                </a:rPr>
                <a:t>1.2 Region Proposal Network</a:t>
              </a:r>
            </a:p>
          </p:txBody>
        </p:sp>
        <p:sp>
          <p:nvSpPr>
            <p:cNvPr id="14" name="TextBox 13"/>
            <p:cNvSpPr txBox="1"/>
            <p:nvPr/>
          </p:nvSpPr>
          <p:spPr>
            <a:xfrm>
              <a:off x="6103819" y="593049"/>
              <a:ext cx="2351442" cy="523220"/>
            </a:xfrm>
            <a:prstGeom prst="rect">
              <a:avLst/>
            </a:prstGeom>
            <a:noFill/>
          </p:spPr>
          <p:txBody>
            <a:bodyPr wrap="square" rtlCol="0">
              <a:spAutoFit/>
            </a:bodyPr>
            <a:lstStyle/>
            <a:p>
              <a:pPr algn="ctr"/>
              <a:r>
                <a:rPr lang="en-US" sz="1400" dirty="0">
                  <a:solidFill>
                    <a:srgbClr val="FF0000"/>
                  </a:solidFill>
                </a:rPr>
                <a:t>2.0 FCN: Detect / ROI Classify object scores</a:t>
              </a:r>
            </a:p>
          </p:txBody>
        </p:sp>
        <p:sp>
          <p:nvSpPr>
            <p:cNvPr id="16" name="TextBox 15"/>
            <p:cNvSpPr txBox="1"/>
            <p:nvPr/>
          </p:nvSpPr>
          <p:spPr>
            <a:xfrm>
              <a:off x="2284223" y="1742298"/>
              <a:ext cx="5656057" cy="307777"/>
            </a:xfrm>
            <a:prstGeom prst="rect">
              <a:avLst/>
            </a:prstGeom>
            <a:noFill/>
          </p:spPr>
          <p:txBody>
            <a:bodyPr wrap="square" rtlCol="0">
              <a:spAutoFit/>
            </a:bodyPr>
            <a:lstStyle/>
            <a:p>
              <a:pPr algn="ctr"/>
              <a:r>
                <a:rPr lang="en-US" sz="1400" i="1" dirty="0"/>
                <a:t>Fig. Faster R-CNN scheme. A single, unified network for object detection.</a:t>
              </a:r>
            </a:p>
          </p:txBody>
        </p:sp>
        <p:cxnSp>
          <p:nvCxnSpPr>
            <p:cNvPr id="19" name="Straight Arrow Connector 18"/>
            <p:cNvCxnSpPr/>
            <p:nvPr/>
          </p:nvCxnSpPr>
          <p:spPr>
            <a:xfrm>
              <a:off x="3519654" y="1154987"/>
              <a:ext cx="458401" cy="3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519529" y="1059028"/>
              <a:ext cx="1000125" cy="477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(D-CNN)</a:t>
              </a:r>
            </a:p>
          </p:txBody>
        </p:sp>
        <p:cxnSp>
          <p:nvCxnSpPr>
            <p:cNvPr id="50" name="Straight Arrow Connector 18"/>
            <p:cNvCxnSpPr>
              <a:stCxn id="52" idx="3"/>
              <a:endCxn id="10" idx="1"/>
            </p:cNvCxnSpPr>
            <p:nvPr/>
          </p:nvCxnSpPr>
          <p:spPr>
            <a:xfrm flipV="1">
              <a:off x="2077489" y="1297862"/>
              <a:ext cx="442040" cy="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9"/>
            <p:cNvSpPr/>
            <p:nvPr/>
          </p:nvSpPr>
          <p:spPr>
            <a:xfrm>
              <a:off x="1316308" y="1063402"/>
              <a:ext cx="761181" cy="477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Image</a:t>
              </a:r>
            </a:p>
          </p:txBody>
        </p:sp>
        <p:sp>
          <p:nvSpPr>
            <p:cNvPr id="58" name="TextBox 10"/>
            <p:cNvSpPr txBox="1"/>
            <p:nvPr/>
          </p:nvSpPr>
          <p:spPr>
            <a:xfrm>
              <a:off x="1155279" y="594271"/>
              <a:ext cx="2371167" cy="307777"/>
            </a:xfrm>
            <a:prstGeom prst="rect">
              <a:avLst/>
            </a:prstGeom>
            <a:noFill/>
          </p:spPr>
          <p:txBody>
            <a:bodyPr wrap="square" rtlCol="0">
              <a:spAutoFit/>
            </a:bodyPr>
            <a:lstStyle/>
            <a:p>
              <a:pPr algn="ctr"/>
              <a:r>
                <a:rPr lang="en-US" sz="1400" dirty="0">
                  <a:solidFill>
                    <a:srgbClr val="FF0000"/>
                  </a:solidFill>
                </a:rPr>
                <a:t>1.1 Feature Extraction Layers</a:t>
              </a:r>
            </a:p>
          </p:txBody>
        </p:sp>
        <p:cxnSp>
          <p:nvCxnSpPr>
            <p:cNvPr id="67" name="肘形接點 66"/>
            <p:cNvCxnSpPr/>
            <p:nvPr/>
          </p:nvCxnSpPr>
          <p:spPr>
            <a:xfrm>
              <a:off x="3519654" y="1406734"/>
              <a:ext cx="1424912" cy="278414"/>
            </a:xfrm>
            <a:prstGeom prst="bentConnector3">
              <a:avLst>
                <a:gd name="adj1" fmla="val 16577"/>
              </a:avLst>
            </a:prstGeom>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165942" y="607221"/>
              <a:ext cx="2447460" cy="1019686"/>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902543" y="607221"/>
              <a:ext cx="2125764" cy="1019686"/>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274205" y="610385"/>
              <a:ext cx="2070031" cy="1019686"/>
            </a:xfrm>
            <a:prstGeom prst="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6435946" y="2774390"/>
            <a:ext cx="2636057" cy="2559353"/>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文字方塊 59"/>
          <p:cNvSpPr txBox="1"/>
          <p:nvPr/>
        </p:nvSpPr>
        <p:spPr>
          <a:xfrm>
            <a:off x="6701291" y="2766764"/>
            <a:ext cx="2214206" cy="338554"/>
          </a:xfrm>
          <a:prstGeom prst="rect">
            <a:avLst/>
          </a:prstGeom>
          <a:noFill/>
        </p:spPr>
        <p:txBody>
          <a:bodyPr wrap="square" rtlCol="0">
            <a:spAutoFit/>
          </a:bodyPr>
          <a:lstStyle/>
          <a:p>
            <a:r>
              <a:rPr lang="en-US" sz="1600" dirty="0"/>
              <a:t>2.0 FCN: Fast R-CNN</a:t>
            </a:r>
          </a:p>
        </p:txBody>
      </p:sp>
      <p:sp>
        <p:nvSpPr>
          <p:cNvPr id="62" name="文字方塊 61"/>
          <p:cNvSpPr txBox="1"/>
          <p:nvPr/>
        </p:nvSpPr>
        <p:spPr>
          <a:xfrm>
            <a:off x="4996989" y="2760535"/>
            <a:ext cx="1704302" cy="461665"/>
          </a:xfrm>
          <a:prstGeom prst="rect">
            <a:avLst/>
          </a:prstGeom>
          <a:noFill/>
        </p:spPr>
        <p:txBody>
          <a:bodyPr wrap="square" rtlCol="0">
            <a:spAutoFit/>
          </a:bodyPr>
          <a:lstStyle/>
          <a:p>
            <a:r>
              <a:rPr lang="en-US" sz="1200" dirty="0"/>
              <a:t>1.2 Region proposal Network</a:t>
            </a:r>
          </a:p>
        </p:txBody>
      </p:sp>
      <p:sp>
        <p:nvSpPr>
          <p:cNvPr id="63" name="Rectangle 17"/>
          <p:cNvSpPr/>
          <p:nvPr/>
        </p:nvSpPr>
        <p:spPr>
          <a:xfrm>
            <a:off x="3414687" y="2774390"/>
            <a:ext cx="1669202" cy="2572418"/>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17"/>
          <p:cNvSpPr/>
          <p:nvPr/>
        </p:nvSpPr>
        <p:spPr>
          <a:xfrm>
            <a:off x="5064759" y="2773344"/>
            <a:ext cx="1362172" cy="2572418"/>
          </a:xfrm>
          <a:prstGeom prst="rect">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文字方塊 64"/>
          <p:cNvSpPr txBox="1"/>
          <p:nvPr/>
        </p:nvSpPr>
        <p:spPr>
          <a:xfrm>
            <a:off x="3365894" y="2760535"/>
            <a:ext cx="1704302" cy="461665"/>
          </a:xfrm>
          <a:prstGeom prst="rect">
            <a:avLst/>
          </a:prstGeom>
          <a:noFill/>
        </p:spPr>
        <p:txBody>
          <a:bodyPr wrap="square" rtlCol="0">
            <a:spAutoFit/>
          </a:bodyPr>
          <a:lstStyle/>
          <a:p>
            <a:r>
              <a:rPr lang="en-US" sz="1200" dirty="0"/>
              <a:t>1.1 Feature Extraction Layers</a:t>
            </a:r>
          </a:p>
        </p:txBody>
      </p:sp>
      <p:sp>
        <p:nvSpPr>
          <p:cNvPr id="21" name="文字方塊 20"/>
          <p:cNvSpPr txBox="1"/>
          <p:nvPr/>
        </p:nvSpPr>
        <p:spPr>
          <a:xfrm>
            <a:off x="228383" y="3854857"/>
            <a:ext cx="1306289" cy="400110"/>
          </a:xfrm>
          <a:prstGeom prst="rect">
            <a:avLst/>
          </a:prstGeom>
          <a:noFill/>
        </p:spPr>
        <p:txBody>
          <a:bodyPr wrap="square" rtlCol="0">
            <a:spAutoFit/>
          </a:bodyPr>
          <a:lstStyle/>
          <a:p>
            <a:r>
              <a:rPr lang="en-US" altLang="zh-TW" sz="1000" dirty="0">
                <a:solidFill>
                  <a:srgbClr val="FF0000"/>
                </a:solidFill>
                <a:latin typeface="Times New Roman" panose="02020603050405020304" pitchFamily="18" charset="0"/>
                <a:cs typeface="Times New Roman" panose="02020603050405020304" pitchFamily="18" charset="0"/>
              </a:rPr>
              <a:t>Input: any size feature map </a:t>
            </a:r>
            <a:endParaRPr lang="zh-TW" altLang="en-US" sz="1000" dirty="0">
              <a:solidFill>
                <a:srgbClr val="FF0000"/>
              </a:solidFill>
              <a:latin typeface="Times New Roman" panose="02020603050405020304" pitchFamily="18" charset="0"/>
              <a:cs typeface="Times New Roman" panose="02020603050405020304" pitchFamily="18" charset="0"/>
            </a:endParaRPr>
          </a:p>
        </p:txBody>
      </p:sp>
      <p:sp>
        <p:nvSpPr>
          <p:cNvPr id="66" name="文字方塊 65"/>
          <p:cNvSpPr txBox="1"/>
          <p:nvPr/>
        </p:nvSpPr>
        <p:spPr>
          <a:xfrm>
            <a:off x="7834635" y="5363170"/>
            <a:ext cx="1211951" cy="1015663"/>
          </a:xfrm>
          <a:prstGeom prst="rect">
            <a:avLst/>
          </a:prstGeom>
          <a:noFill/>
          <a:ln>
            <a:solidFill>
              <a:srgbClr val="FFC000"/>
            </a:solidFill>
          </a:ln>
        </p:spPr>
        <p:txBody>
          <a:bodyPr wrap="square" rtlCol="0">
            <a:spAutoFit/>
          </a:bodyPr>
          <a:lstStyle/>
          <a:p>
            <a:r>
              <a:rPr lang="en-US" altLang="zh-TW" sz="1000" dirty="0">
                <a:solidFill>
                  <a:srgbClr val="FF0000"/>
                </a:solidFill>
                <a:latin typeface="Times New Roman" panose="02020603050405020304" pitchFamily="18" charset="0"/>
                <a:cs typeface="Times New Roman" panose="02020603050405020304" pitchFamily="18" charset="0"/>
              </a:rPr>
              <a:t>Output:</a:t>
            </a:r>
          </a:p>
          <a:p>
            <a:r>
              <a:rPr lang="en-US" altLang="zh-TW" sz="1000" dirty="0" err="1">
                <a:solidFill>
                  <a:srgbClr val="FF0000"/>
                </a:solidFill>
                <a:latin typeface="Times New Roman" panose="02020603050405020304" pitchFamily="18" charset="0"/>
                <a:cs typeface="Times New Roman" panose="02020603050405020304" pitchFamily="18" charset="0"/>
              </a:rPr>
              <a:t>x,y</a:t>
            </a:r>
            <a:r>
              <a:rPr lang="en-US" altLang="zh-TW" sz="1000" dirty="0">
                <a:solidFill>
                  <a:srgbClr val="FF0000"/>
                </a:solidFill>
                <a:latin typeface="Times New Roman" panose="02020603050405020304" pitchFamily="18" charset="0"/>
                <a:cs typeface="Times New Roman" panose="02020603050405020304" pitchFamily="18" charset="0"/>
              </a:rPr>
              <a:t> (top left point),</a:t>
            </a:r>
          </a:p>
          <a:p>
            <a:r>
              <a:rPr lang="en-US" altLang="zh-TW" sz="1000" dirty="0">
                <a:solidFill>
                  <a:srgbClr val="FF0000"/>
                </a:solidFill>
                <a:latin typeface="Times New Roman" panose="02020603050405020304" pitchFamily="18" charset="0"/>
                <a:cs typeface="Times New Roman" panose="02020603050405020304" pitchFamily="18" charset="0"/>
              </a:rPr>
              <a:t>w (width), h (height)</a:t>
            </a:r>
          </a:p>
          <a:p>
            <a:r>
              <a:rPr lang="en-US" altLang="zh-TW" sz="1000" dirty="0">
                <a:solidFill>
                  <a:srgbClr val="FF0000"/>
                </a:solidFill>
                <a:latin typeface="Times New Roman" panose="02020603050405020304" pitchFamily="18" charset="0"/>
                <a:cs typeface="Times New Roman" panose="02020603050405020304" pitchFamily="18" charset="0"/>
              </a:rPr>
              <a:t>-&gt; Object class</a:t>
            </a:r>
          </a:p>
          <a:p>
            <a:r>
              <a:rPr lang="zh-TW" altLang="en-US" sz="1000" dirty="0">
                <a:solidFill>
                  <a:srgbClr val="FF0000"/>
                </a:solidFill>
                <a:latin typeface="Times New Roman" panose="02020603050405020304" pitchFamily="18" charset="0"/>
                <a:cs typeface="Times New Roman" panose="02020603050405020304" pitchFamily="18" charset="0"/>
              </a:rPr>
              <a:t>對每個</a:t>
            </a:r>
            <a:r>
              <a:rPr lang="en-US" altLang="zh-TW" sz="1000" dirty="0">
                <a:solidFill>
                  <a:srgbClr val="FF0000"/>
                </a:solidFill>
                <a:latin typeface="Times New Roman" panose="02020603050405020304" pitchFamily="18" charset="0"/>
                <a:cs typeface="Times New Roman" panose="02020603050405020304" pitchFamily="18" charset="0"/>
              </a:rPr>
              <a:t>ROI output</a:t>
            </a:r>
            <a:r>
              <a:rPr lang="zh-TW" altLang="en-US" sz="1000" dirty="0">
                <a:solidFill>
                  <a:srgbClr val="FF0000"/>
                </a:solidFill>
                <a:latin typeface="Times New Roman" panose="02020603050405020304" pitchFamily="18" charset="0"/>
                <a:cs typeface="Times New Roman" panose="02020603050405020304" pitchFamily="18" charset="0"/>
              </a:rPr>
              <a:t>一個</a:t>
            </a:r>
            <a:r>
              <a:rPr lang="en-US" altLang="zh-TW" sz="1000" dirty="0">
                <a:solidFill>
                  <a:srgbClr val="FF0000"/>
                </a:solidFill>
                <a:latin typeface="Times New Roman" panose="02020603050405020304" pitchFamily="18" charset="0"/>
                <a:cs typeface="Times New Roman" panose="02020603050405020304" pitchFamily="18" charset="0"/>
              </a:rPr>
              <a:t>object class</a:t>
            </a:r>
            <a:endParaRPr lang="zh-TW" altLang="en-US" sz="1000" dirty="0">
              <a:solidFill>
                <a:srgbClr val="FF0000"/>
              </a:solidFill>
              <a:latin typeface="Times New Roman" panose="02020603050405020304" pitchFamily="18" charset="0"/>
              <a:cs typeface="Times New Roman" panose="02020603050405020304" pitchFamily="18" charset="0"/>
            </a:endParaRPr>
          </a:p>
        </p:txBody>
      </p:sp>
      <p:sp>
        <p:nvSpPr>
          <p:cNvPr id="25" name="橢圓 24"/>
          <p:cNvSpPr/>
          <p:nvPr/>
        </p:nvSpPr>
        <p:spPr>
          <a:xfrm>
            <a:off x="8550899" y="3496747"/>
            <a:ext cx="66634" cy="839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8" name="橢圓 67"/>
          <p:cNvSpPr/>
          <p:nvPr/>
        </p:nvSpPr>
        <p:spPr>
          <a:xfrm>
            <a:off x="8455261" y="4310963"/>
            <a:ext cx="66634" cy="839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3" name="矩形 52"/>
          <p:cNvSpPr/>
          <p:nvPr/>
        </p:nvSpPr>
        <p:spPr>
          <a:xfrm>
            <a:off x="8420373" y="3337593"/>
            <a:ext cx="472356" cy="215444"/>
          </a:xfrm>
          <a:prstGeom prst="rect">
            <a:avLst/>
          </a:prstGeom>
        </p:spPr>
        <p:txBody>
          <a:bodyPr wrap="square">
            <a:spAutoFit/>
          </a:bodyPr>
          <a:lstStyle/>
          <a:p>
            <a:r>
              <a:rPr lang="en-US" altLang="zh-TW" sz="800" dirty="0">
                <a:solidFill>
                  <a:srgbClr val="FF0000"/>
                </a:solidFill>
                <a:latin typeface="Times New Roman" panose="02020603050405020304" pitchFamily="18" charset="0"/>
                <a:cs typeface="Times New Roman" panose="02020603050405020304" pitchFamily="18" charset="0"/>
              </a:rPr>
              <a:t>(</a:t>
            </a:r>
            <a:r>
              <a:rPr lang="en-US" altLang="zh-TW" sz="800" dirty="0" err="1">
                <a:solidFill>
                  <a:srgbClr val="FF0000"/>
                </a:solidFill>
                <a:latin typeface="Times New Roman" panose="02020603050405020304" pitchFamily="18" charset="0"/>
                <a:cs typeface="Times New Roman" panose="02020603050405020304" pitchFamily="18" charset="0"/>
              </a:rPr>
              <a:t>x,y</a:t>
            </a:r>
            <a:r>
              <a:rPr lang="en-US" altLang="zh-TW" sz="800" dirty="0">
                <a:solidFill>
                  <a:srgbClr val="FF0000"/>
                </a:solidFill>
                <a:latin typeface="Times New Roman" panose="02020603050405020304" pitchFamily="18" charset="0"/>
                <a:cs typeface="Times New Roman" panose="02020603050405020304" pitchFamily="18" charset="0"/>
              </a:rPr>
              <a:t>)</a:t>
            </a:r>
            <a:endParaRPr lang="zh-TW" altLang="en-US" sz="800" dirty="0"/>
          </a:p>
        </p:txBody>
      </p:sp>
      <p:sp>
        <p:nvSpPr>
          <p:cNvPr id="69" name="矩形 68"/>
          <p:cNvSpPr/>
          <p:nvPr/>
        </p:nvSpPr>
        <p:spPr>
          <a:xfrm>
            <a:off x="8416670" y="4170634"/>
            <a:ext cx="472356" cy="215444"/>
          </a:xfrm>
          <a:prstGeom prst="rect">
            <a:avLst/>
          </a:prstGeom>
        </p:spPr>
        <p:txBody>
          <a:bodyPr wrap="square">
            <a:spAutoFit/>
          </a:bodyPr>
          <a:lstStyle/>
          <a:p>
            <a:r>
              <a:rPr lang="en-US" altLang="zh-TW" sz="800" dirty="0">
                <a:solidFill>
                  <a:srgbClr val="FF0000"/>
                </a:solidFill>
                <a:latin typeface="Times New Roman" panose="02020603050405020304" pitchFamily="18" charset="0"/>
                <a:cs typeface="Times New Roman" panose="02020603050405020304" pitchFamily="18" charset="0"/>
              </a:rPr>
              <a:t>(</a:t>
            </a:r>
            <a:r>
              <a:rPr lang="en-US" altLang="zh-TW" sz="800" dirty="0" err="1">
                <a:solidFill>
                  <a:srgbClr val="FF0000"/>
                </a:solidFill>
                <a:latin typeface="Times New Roman" panose="02020603050405020304" pitchFamily="18" charset="0"/>
                <a:cs typeface="Times New Roman" panose="02020603050405020304" pitchFamily="18" charset="0"/>
              </a:rPr>
              <a:t>x,y</a:t>
            </a:r>
            <a:r>
              <a:rPr lang="en-US" altLang="zh-TW" sz="800" dirty="0">
                <a:solidFill>
                  <a:srgbClr val="FF0000"/>
                </a:solidFill>
                <a:latin typeface="Times New Roman" panose="02020603050405020304" pitchFamily="18" charset="0"/>
                <a:cs typeface="Times New Roman" panose="02020603050405020304" pitchFamily="18" charset="0"/>
              </a:rPr>
              <a:t>)</a:t>
            </a:r>
            <a:endParaRPr lang="zh-TW" altLang="en-US" sz="800" dirty="0"/>
          </a:p>
        </p:txBody>
      </p:sp>
      <p:cxnSp>
        <p:nvCxnSpPr>
          <p:cNvPr id="70" name="直線單箭頭接點 69"/>
          <p:cNvCxnSpPr/>
          <p:nvPr/>
        </p:nvCxnSpPr>
        <p:spPr>
          <a:xfrm flipH="1">
            <a:off x="8889026" y="3495989"/>
            <a:ext cx="1" cy="6444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8819240" y="3720523"/>
            <a:ext cx="157515" cy="215444"/>
          </a:xfrm>
          <a:prstGeom prst="rect">
            <a:avLst/>
          </a:prstGeom>
        </p:spPr>
        <p:txBody>
          <a:bodyPr wrap="square">
            <a:spAutoFit/>
          </a:bodyPr>
          <a:lstStyle/>
          <a:p>
            <a:r>
              <a:rPr lang="en-US" altLang="zh-TW" sz="800" dirty="0">
                <a:solidFill>
                  <a:srgbClr val="FF0000"/>
                </a:solidFill>
              </a:rPr>
              <a:t>h</a:t>
            </a:r>
            <a:endParaRPr lang="zh-TW" altLang="en-US" sz="800" dirty="0">
              <a:solidFill>
                <a:srgbClr val="FF0000"/>
              </a:solidFill>
            </a:endParaRPr>
          </a:p>
        </p:txBody>
      </p:sp>
      <p:sp>
        <p:nvSpPr>
          <p:cNvPr id="74" name="矩形 73"/>
          <p:cNvSpPr/>
          <p:nvPr/>
        </p:nvSpPr>
        <p:spPr>
          <a:xfrm>
            <a:off x="8607921" y="4015066"/>
            <a:ext cx="157515" cy="215444"/>
          </a:xfrm>
          <a:prstGeom prst="rect">
            <a:avLst/>
          </a:prstGeom>
        </p:spPr>
        <p:txBody>
          <a:bodyPr wrap="square">
            <a:spAutoFit/>
          </a:bodyPr>
          <a:lstStyle/>
          <a:p>
            <a:r>
              <a:rPr lang="en-US" altLang="zh-TW" sz="800" dirty="0">
                <a:solidFill>
                  <a:srgbClr val="FF0000"/>
                </a:solidFill>
              </a:rPr>
              <a:t>w</a:t>
            </a:r>
            <a:endParaRPr lang="zh-TW" altLang="en-US" sz="800" dirty="0">
              <a:solidFill>
                <a:srgbClr val="FF0000"/>
              </a:solidFill>
            </a:endParaRPr>
          </a:p>
        </p:txBody>
      </p:sp>
      <p:cxnSp>
        <p:nvCxnSpPr>
          <p:cNvPr id="75" name="直線單箭頭接點 74"/>
          <p:cNvCxnSpPr/>
          <p:nvPr/>
        </p:nvCxnSpPr>
        <p:spPr>
          <a:xfrm>
            <a:off x="8567606" y="4165470"/>
            <a:ext cx="3176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8972883" y="4294683"/>
            <a:ext cx="1" cy="4325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8933006" y="4401728"/>
            <a:ext cx="157515" cy="215444"/>
          </a:xfrm>
          <a:prstGeom prst="rect">
            <a:avLst/>
          </a:prstGeom>
        </p:spPr>
        <p:txBody>
          <a:bodyPr wrap="square">
            <a:spAutoFit/>
          </a:bodyPr>
          <a:lstStyle/>
          <a:p>
            <a:r>
              <a:rPr lang="en-US" altLang="zh-TW" sz="800" dirty="0">
                <a:solidFill>
                  <a:srgbClr val="FF0000"/>
                </a:solidFill>
              </a:rPr>
              <a:t>h</a:t>
            </a:r>
            <a:endParaRPr lang="zh-TW" altLang="en-US" sz="800" dirty="0">
              <a:solidFill>
                <a:srgbClr val="FF0000"/>
              </a:solidFill>
            </a:endParaRPr>
          </a:p>
        </p:txBody>
      </p:sp>
      <p:sp>
        <p:nvSpPr>
          <p:cNvPr id="80" name="矩形 79"/>
          <p:cNvSpPr/>
          <p:nvPr/>
        </p:nvSpPr>
        <p:spPr>
          <a:xfrm>
            <a:off x="8577678" y="4576753"/>
            <a:ext cx="157515" cy="215444"/>
          </a:xfrm>
          <a:prstGeom prst="rect">
            <a:avLst/>
          </a:prstGeom>
        </p:spPr>
        <p:txBody>
          <a:bodyPr wrap="square">
            <a:spAutoFit/>
          </a:bodyPr>
          <a:lstStyle/>
          <a:p>
            <a:r>
              <a:rPr lang="en-US" altLang="zh-TW" sz="800" dirty="0">
                <a:solidFill>
                  <a:srgbClr val="FF0000"/>
                </a:solidFill>
              </a:rPr>
              <a:t>w</a:t>
            </a:r>
            <a:endParaRPr lang="zh-TW" altLang="en-US" sz="800" dirty="0">
              <a:solidFill>
                <a:srgbClr val="FF0000"/>
              </a:solidFill>
            </a:endParaRPr>
          </a:p>
        </p:txBody>
      </p:sp>
      <p:cxnSp>
        <p:nvCxnSpPr>
          <p:cNvPr id="81" name="直線單箭頭接點 80"/>
          <p:cNvCxnSpPr/>
          <p:nvPr/>
        </p:nvCxnSpPr>
        <p:spPr>
          <a:xfrm>
            <a:off x="8455261" y="4717942"/>
            <a:ext cx="5193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Rectangle 2"/>
          <p:cNvSpPr/>
          <p:nvPr/>
        </p:nvSpPr>
        <p:spPr>
          <a:xfrm>
            <a:off x="2375431" y="4228935"/>
            <a:ext cx="1045871" cy="830997"/>
          </a:xfrm>
          <a:prstGeom prst="rect">
            <a:avLst/>
          </a:prstGeom>
        </p:spPr>
        <p:txBody>
          <a:bodyPr wrap="square">
            <a:spAutoFit/>
          </a:bodyPr>
          <a:lstStyle/>
          <a:p>
            <a:r>
              <a:rPr lang="en-US" sz="800" dirty="0">
                <a:solidFill>
                  <a:srgbClr val="00B0F0"/>
                </a:solidFill>
              </a:rPr>
              <a:t>VGG-16: Feature map</a:t>
            </a:r>
          </a:p>
          <a:p>
            <a:r>
              <a:rPr lang="en-US" sz="800" dirty="0">
                <a:solidFill>
                  <a:srgbClr val="00B0F0"/>
                </a:solidFill>
              </a:rPr>
              <a:t>(After last (13</a:t>
            </a:r>
            <a:r>
              <a:rPr lang="en-US" sz="800" baseline="30000" dirty="0">
                <a:solidFill>
                  <a:srgbClr val="00B0F0"/>
                </a:solidFill>
              </a:rPr>
              <a:t>th</a:t>
            </a:r>
            <a:r>
              <a:rPr lang="en-US" sz="800" dirty="0">
                <a:solidFill>
                  <a:srgbClr val="00B0F0"/>
                </a:solidFill>
              </a:rPr>
              <a:t>) convolutional layer, without 5</a:t>
            </a:r>
            <a:r>
              <a:rPr lang="en-US" sz="800" baseline="30000" dirty="0">
                <a:solidFill>
                  <a:srgbClr val="00B0F0"/>
                </a:solidFill>
              </a:rPr>
              <a:t>th</a:t>
            </a:r>
            <a:r>
              <a:rPr lang="en-US" sz="800" dirty="0">
                <a:solidFill>
                  <a:srgbClr val="00B0F0"/>
                </a:solidFill>
              </a:rPr>
              <a:t> max pooling layer)</a:t>
            </a:r>
          </a:p>
        </p:txBody>
      </p:sp>
      <p:cxnSp>
        <p:nvCxnSpPr>
          <p:cNvPr id="84" name="直線接點 83"/>
          <p:cNvCxnSpPr/>
          <p:nvPr/>
        </p:nvCxnSpPr>
        <p:spPr>
          <a:xfrm flipV="1">
            <a:off x="-52107" y="2962256"/>
            <a:ext cx="3216047" cy="1147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442060" y="2914423"/>
            <a:ext cx="1077258" cy="369332"/>
          </a:xfrm>
          <a:prstGeom prst="rect">
            <a:avLst/>
          </a:prstGeom>
          <a:noFill/>
        </p:spPr>
        <p:txBody>
          <a:bodyPr wrap="square" rtlCol="0">
            <a:spAutoFit/>
          </a:bodyPr>
          <a:lstStyle/>
          <a:p>
            <a:r>
              <a:rPr lang="en-US" b="1" u="sng" dirty="0"/>
              <a:t>1.2) RPN</a:t>
            </a:r>
          </a:p>
        </p:txBody>
      </p:sp>
      <p:sp>
        <p:nvSpPr>
          <p:cNvPr id="86" name="文字方塊 85"/>
          <p:cNvSpPr txBox="1"/>
          <p:nvPr/>
        </p:nvSpPr>
        <p:spPr>
          <a:xfrm>
            <a:off x="2186117" y="2934082"/>
            <a:ext cx="1224573" cy="646331"/>
          </a:xfrm>
          <a:prstGeom prst="rect">
            <a:avLst/>
          </a:prstGeom>
          <a:noFill/>
        </p:spPr>
        <p:txBody>
          <a:bodyPr wrap="square" rtlCol="0">
            <a:spAutoFit/>
          </a:bodyPr>
          <a:lstStyle/>
          <a:p>
            <a:r>
              <a:rPr lang="en-US" sz="1200" b="1" u="sng" dirty="0"/>
              <a:t>1.1 Feature Extraction Layers</a:t>
            </a:r>
          </a:p>
        </p:txBody>
      </p:sp>
      <p:sp>
        <p:nvSpPr>
          <p:cNvPr id="87" name="文字方塊 86"/>
          <p:cNvSpPr txBox="1"/>
          <p:nvPr/>
        </p:nvSpPr>
        <p:spPr>
          <a:xfrm>
            <a:off x="7251" y="2066668"/>
            <a:ext cx="1142880" cy="646331"/>
          </a:xfrm>
          <a:prstGeom prst="rect">
            <a:avLst/>
          </a:prstGeom>
          <a:noFill/>
        </p:spPr>
        <p:txBody>
          <a:bodyPr wrap="square" rtlCol="0">
            <a:spAutoFit/>
          </a:bodyPr>
          <a:lstStyle/>
          <a:p>
            <a:r>
              <a:rPr lang="en-US" sz="1200" b="1" u="sng" dirty="0"/>
              <a:t>2.0) FCN: ROI Classification Layers</a:t>
            </a:r>
          </a:p>
        </p:txBody>
      </p:sp>
      <p:cxnSp>
        <p:nvCxnSpPr>
          <p:cNvPr id="88" name="直線接點 87"/>
          <p:cNvCxnSpPr/>
          <p:nvPr/>
        </p:nvCxnSpPr>
        <p:spPr>
          <a:xfrm flipV="1">
            <a:off x="6138709" y="378517"/>
            <a:ext cx="0" cy="145840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9" name="TextBox 13"/>
          <p:cNvSpPr txBox="1"/>
          <p:nvPr/>
        </p:nvSpPr>
        <p:spPr>
          <a:xfrm>
            <a:off x="5918443" y="943698"/>
            <a:ext cx="524261" cy="307777"/>
          </a:xfrm>
          <a:prstGeom prst="rect">
            <a:avLst/>
          </a:prstGeom>
          <a:noFill/>
        </p:spPr>
        <p:txBody>
          <a:bodyPr wrap="square" rtlCol="0">
            <a:spAutoFit/>
          </a:bodyPr>
          <a:lstStyle/>
          <a:p>
            <a:pPr algn="ctr"/>
            <a:r>
              <a:rPr lang="en-US" sz="1400" dirty="0"/>
              <a:t>ROIs</a:t>
            </a:r>
          </a:p>
        </p:txBody>
      </p:sp>
    </p:spTree>
    <p:extLst>
      <p:ext uri="{BB962C8B-B14F-4D97-AF65-F5344CB8AC3E}">
        <p14:creationId xmlns:p14="http://schemas.microsoft.com/office/powerpoint/2010/main" val="3164848322"/>
      </p:ext>
    </p:extLst>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2653</Words>
  <Application>Microsoft Office PowerPoint</Application>
  <PresentationFormat>如螢幕大小 (4:3)</PresentationFormat>
  <Paragraphs>397</Paragraphs>
  <Slides>13</Slides>
  <Notes>9</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13</vt:i4>
      </vt:variant>
    </vt:vector>
  </HeadingPairs>
  <TitlesOfParts>
    <vt:vector size="23" baseType="lpstr">
      <vt:lpstr>Noto Sans Symbols</vt:lpstr>
      <vt:lpstr>標楷體</vt:lpstr>
      <vt:lpstr>Arial</vt:lpstr>
      <vt:lpstr>Calibri</vt:lpstr>
      <vt:lpstr>Calibri Light</vt:lpstr>
      <vt:lpstr>Courier New</vt:lpstr>
      <vt:lpstr>Times New Roman</vt:lpstr>
      <vt:lpstr>Wingdings</vt:lpstr>
      <vt:lpstr>Office 佈景主題</vt:lpstr>
      <vt:lpstr>Office Theme</vt:lpstr>
      <vt:lpstr>電腦視覺與深度學習 (Computer Vision and Deep Learning) Final Project</vt:lpstr>
      <vt:lpstr>Notice (1/1)</vt:lpstr>
      <vt:lpstr>Grading </vt:lpstr>
      <vt:lpstr>1. (50%) Source code &amp; PPT file   </vt:lpstr>
      <vt:lpstr>2. (50%) Project Demo</vt:lpstr>
      <vt:lpstr>Faster R-CNN:  Towards Real-Time Object Detection with Region Proposal Networks</vt:lpstr>
      <vt:lpstr>1. Introduction</vt:lpstr>
      <vt:lpstr>2. System Framework: Training Process</vt:lpstr>
      <vt:lpstr>PowerPoint 簡報</vt:lpstr>
      <vt:lpstr>Or 3. Deep Learning Architecture</vt:lpstr>
      <vt:lpstr>4.1 Experimental Result – Correct Examples</vt:lpstr>
      <vt:lpstr>4.2 Experimental Result – Incorrect Examples</vt:lpstr>
      <vt:lpstr>5.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電腦視覺與深度學習 (Computer Vision and Deep Learning) Homework 2</dc:title>
  <dc:creator>RL</dc:creator>
  <cp:lastModifiedBy>robotic lab</cp:lastModifiedBy>
  <cp:revision>24</cp:revision>
  <dcterms:modified xsi:type="dcterms:W3CDTF">2019-12-30T07:34:32Z</dcterms:modified>
</cp:coreProperties>
</file>