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4" r:id="rId1"/>
  </p:sldMasterIdLst>
  <p:sldIdLst>
    <p:sldId id="256" r:id="rId2"/>
    <p:sldId id="257" r:id="rId3"/>
    <p:sldId id="264" r:id="rId4"/>
    <p:sldId id="258" r:id="rId5"/>
    <p:sldId id="259" r:id="rId6"/>
    <p:sldId id="261" r:id="rId7"/>
    <p:sldId id="262"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53F10-AAA7-EE5A-4F20-A504F62BAE2C}" v="152" dt="2023-01-23T06:18:48.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1/22/2023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83791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1/22/2023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229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1/22/2023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79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1/22/2023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8246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1/22/2023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9047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1/22/2023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99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1/22/2023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44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1/22/2023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277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1/22/2023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92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1/22/2023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19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1/22/2023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72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1/22/2023</a:t>
            </a:fld>
            <a:endParaRPr lang="en-US"/>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4110483108"/>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603CAE-5802-97C6-5847-6682DA82131E}"/>
              </a:ext>
            </a:extLst>
          </p:cNvPr>
          <p:cNvPicPr>
            <a:picLocks noChangeAspect="1"/>
          </p:cNvPicPr>
          <p:nvPr/>
        </p:nvPicPr>
        <p:blipFill rotWithShape="1">
          <a:blip r:embed="rId2"/>
          <a:srcRect t="22862" r="-2" b="1247"/>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105" y="1625608"/>
            <a:ext cx="8974577" cy="4664845"/>
          </a:xfrm>
        </p:spPr>
        <p:txBody>
          <a:bodyPr>
            <a:normAutofit/>
          </a:bodyPr>
          <a:lstStyle/>
          <a:p>
            <a:r>
              <a:rPr lang="en-US" sz="7400"/>
              <a:t>MOBILE PHONE JAMMER</a:t>
            </a:r>
            <a:br>
              <a:rPr lang="en-US"/>
            </a:br>
            <a:br>
              <a:rPr lang="en-US"/>
            </a:br>
            <a:r>
              <a:rPr lang="en-US" sz="2800"/>
              <a:t>Estimated deadline – 06/02/2022</a:t>
            </a:r>
          </a:p>
        </p:txBody>
      </p:sp>
    </p:spTree>
    <p:extLst>
      <p:ext uri="{BB962C8B-B14F-4D97-AF65-F5344CB8AC3E}">
        <p14:creationId xmlns:p14="http://schemas.microsoft.com/office/powerpoint/2010/main" val="38793463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6FE3F574-DA04-B750-AB9F-F318069077EF}"/>
              </a:ext>
            </a:extLst>
          </p:cNvPr>
          <p:cNvPicPr>
            <a:picLocks noGrp="1" noChangeAspect="1"/>
          </p:cNvPicPr>
          <p:nvPr>
            <p:ph type="pic" idx="1"/>
          </p:nvPr>
        </p:nvPicPr>
        <p:blipFill rotWithShape="1">
          <a:blip r:embed="rId2"/>
          <a:srcRect l="10877" r="10877"/>
          <a:stretch/>
        </p:blipFill>
        <p:spPr>
          <a:xfrm>
            <a:off x="6257079" y="1096772"/>
            <a:ext cx="4953271" cy="4461747"/>
          </a:xfrm>
        </p:spPr>
      </p:pic>
      <p:sp>
        <p:nvSpPr>
          <p:cNvPr id="4" name="Text Placeholder 3">
            <a:extLst>
              <a:ext uri="{FF2B5EF4-FFF2-40B4-BE49-F238E27FC236}">
                <a16:creationId xmlns:a16="http://schemas.microsoft.com/office/drawing/2014/main" id="{8545C213-D2F3-B725-927A-A0CC18EC34DE}"/>
              </a:ext>
            </a:extLst>
          </p:cNvPr>
          <p:cNvSpPr>
            <a:spLocks noGrp="1"/>
          </p:cNvSpPr>
          <p:nvPr>
            <p:ph type="body" sz="half" idx="2"/>
          </p:nvPr>
        </p:nvSpPr>
        <p:spPr/>
        <p:txBody>
          <a:bodyPr vert="horz" lIns="91440" tIns="45720" rIns="91440" bIns="45720" rtlCol="0" anchor="t">
            <a:normAutofit/>
          </a:bodyPr>
          <a:lstStyle/>
          <a:p>
            <a:r>
              <a:rPr lang="en-US" sz="1800">
                <a:ea typeface="+mn-lt"/>
                <a:cs typeface="+mn-lt"/>
              </a:rPr>
              <a:t>The device made will block the signal from the tower that the mobile generally receives. This will be done by using the frequency of the signal generated by 555 timer.</a:t>
            </a:r>
            <a:endParaRPr lang="en-US" sz="1800"/>
          </a:p>
        </p:txBody>
      </p:sp>
    </p:spTree>
    <p:extLst>
      <p:ext uri="{BB962C8B-B14F-4D97-AF65-F5344CB8AC3E}">
        <p14:creationId xmlns:p14="http://schemas.microsoft.com/office/powerpoint/2010/main" val="85034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2686-ACB9-CD4D-575C-3AA1C9E91964}"/>
              </a:ext>
            </a:extLst>
          </p:cNvPr>
          <p:cNvSpPr>
            <a:spLocks noGrp="1"/>
          </p:cNvSpPr>
          <p:nvPr>
            <p:ph type="title"/>
          </p:nvPr>
        </p:nvSpPr>
        <p:spPr>
          <a:xfrm>
            <a:off x="401863" y="211400"/>
            <a:ext cx="8267296" cy="1446550"/>
          </a:xfrm>
        </p:spPr>
        <p:txBody>
          <a:bodyPr/>
          <a:lstStyle/>
          <a:p>
            <a:r>
              <a:rPr lang="en-US" dirty="0"/>
              <a:t>Circuit Diagram</a:t>
            </a:r>
          </a:p>
        </p:txBody>
      </p:sp>
      <p:pic>
        <p:nvPicPr>
          <p:cNvPr id="3" name="Picture 3" descr="Diagram, schematic&#10;&#10;Description automatically generated">
            <a:extLst>
              <a:ext uri="{FF2B5EF4-FFF2-40B4-BE49-F238E27FC236}">
                <a16:creationId xmlns:a16="http://schemas.microsoft.com/office/drawing/2014/main" id="{40FEC502-77E0-361A-6875-350077FC77F5}"/>
              </a:ext>
            </a:extLst>
          </p:cNvPr>
          <p:cNvPicPr>
            <a:picLocks noChangeAspect="1"/>
          </p:cNvPicPr>
          <p:nvPr/>
        </p:nvPicPr>
        <p:blipFill>
          <a:blip r:embed="rId2"/>
          <a:stretch>
            <a:fillRect/>
          </a:stretch>
        </p:blipFill>
        <p:spPr>
          <a:xfrm>
            <a:off x="303590" y="1810023"/>
            <a:ext cx="5484283" cy="3449621"/>
          </a:xfrm>
          <a:prstGeom prst="rect">
            <a:avLst/>
          </a:prstGeom>
        </p:spPr>
      </p:pic>
      <p:pic>
        <p:nvPicPr>
          <p:cNvPr id="4" name="Picture 4" descr="Table&#10;&#10;Description automatically generated">
            <a:extLst>
              <a:ext uri="{FF2B5EF4-FFF2-40B4-BE49-F238E27FC236}">
                <a16:creationId xmlns:a16="http://schemas.microsoft.com/office/drawing/2014/main" id="{D013F62A-531C-D408-BF1A-6BC4B544D657}"/>
              </a:ext>
            </a:extLst>
          </p:cNvPr>
          <p:cNvPicPr>
            <a:picLocks noChangeAspect="1"/>
          </p:cNvPicPr>
          <p:nvPr/>
        </p:nvPicPr>
        <p:blipFill>
          <a:blip r:embed="rId3"/>
          <a:stretch>
            <a:fillRect/>
          </a:stretch>
        </p:blipFill>
        <p:spPr>
          <a:xfrm>
            <a:off x="5909735" y="1808180"/>
            <a:ext cx="5738282" cy="3199308"/>
          </a:xfrm>
          <a:prstGeom prst="rect">
            <a:avLst/>
          </a:prstGeom>
        </p:spPr>
      </p:pic>
    </p:spTree>
    <p:extLst>
      <p:ext uri="{BB962C8B-B14F-4D97-AF65-F5344CB8AC3E}">
        <p14:creationId xmlns:p14="http://schemas.microsoft.com/office/powerpoint/2010/main" val="95783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87C0-9FD1-2BDE-3E24-5B27FF2A655F}"/>
              </a:ext>
            </a:extLst>
          </p:cNvPr>
          <p:cNvSpPr>
            <a:spLocks noGrp="1"/>
          </p:cNvSpPr>
          <p:nvPr>
            <p:ph type="title"/>
          </p:nvPr>
        </p:nvSpPr>
        <p:spPr>
          <a:xfrm>
            <a:off x="565149" y="701257"/>
            <a:ext cx="7559725" cy="766194"/>
          </a:xfrm>
        </p:spPr>
        <p:txBody>
          <a:bodyPr/>
          <a:lstStyle/>
          <a:p>
            <a:r>
              <a:rPr lang="en-US"/>
              <a:t>Improved Circuit Diagram</a:t>
            </a:r>
          </a:p>
        </p:txBody>
      </p:sp>
      <p:pic>
        <p:nvPicPr>
          <p:cNvPr id="4" name="Picture 4" descr="Diagram, schematic&#10;&#10;Description automatically generated">
            <a:extLst>
              <a:ext uri="{FF2B5EF4-FFF2-40B4-BE49-F238E27FC236}">
                <a16:creationId xmlns:a16="http://schemas.microsoft.com/office/drawing/2014/main" id="{2070749B-814C-10AB-2991-D9D4B25B814E}"/>
              </a:ext>
            </a:extLst>
          </p:cNvPr>
          <p:cNvPicPr>
            <a:picLocks noGrp="1" noChangeAspect="1"/>
          </p:cNvPicPr>
          <p:nvPr>
            <p:ph idx="1"/>
          </p:nvPr>
        </p:nvPicPr>
        <p:blipFill>
          <a:blip r:embed="rId2"/>
          <a:stretch>
            <a:fillRect/>
          </a:stretch>
        </p:blipFill>
        <p:spPr>
          <a:xfrm>
            <a:off x="1271806" y="1752745"/>
            <a:ext cx="8187484" cy="4406425"/>
          </a:xfrm>
        </p:spPr>
      </p:pic>
    </p:spTree>
    <p:extLst>
      <p:ext uri="{BB962C8B-B14F-4D97-AF65-F5344CB8AC3E}">
        <p14:creationId xmlns:p14="http://schemas.microsoft.com/office/powerpoint/2010/main" val="26938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8D18-B6BB-6574-D40A-F3994A6ED116}"/>
              </a:ext>
            </a:extLst>
          </p:cNvPr>
          <p:cNvSpPr>
            <a:spLocks noGrp="1"/>
          </p:cNvSpPr>
          <p:nvPr>
            <p:ph type="title"/>
          </p:nvPr>
        </p:nvSpPr>
        <p:spPr>
          <a:xfrm>
            <a:off x="565149" y="970259"/>
            <a:ext cx="8099824" cy="743166"/>
          </a:xfrm>
        </p:spPr>
        <p:txBody>
          <a:bodyPr>
            <a:normAutofit fontScale="90000"/>
          </a:bodyPr>
          <a:lstStyle/>
          <a:p>
            <a:r>
              <a:rPr lang="en-US"/>
              <a:t>Components Required</a:t>
            </a:r>
          </a:p>
        </p:txBody>
      </p:sp>
      <p:sp>
        <p:nvSpPr>
          <p:cNvPr id="3" name="Content Placeholder 2">
            <a:extLst>
              <a:ext uri="{FF2B5EF4-FFF2-40B4-BE49-F238E27FC236}">
                <a16:creationId xmlns:a16="http://schemas.microsoft.com/office/drawing/2014/main" id="{AAAABBA4-F8F5-9152-A1D0-4E0696F98190}"/>
              </a:ext>
            </a:extLst>
          </p:cNvPr>
          <p:cNvSpPr>
            <a:spLocks noGrp="1"/>
          </p:cNvSpPr>
          <p:nvPr>
            <p:ph idx="1"/>
          </p:nvPr>
        </p:nvSpPr>
        <p:spPr>
          <a:xfrm>
            <a:off x="565150" y="1728671"/>
            <a:ext cx="8267296" cy="4151553"/>
          </a:xfrm>
        </p:spPr>
        <p:txBody>
          <a:bodyPr vert="horz" lIns="91440" tIns="45720" rIns="91440" bIns="45720" rtlCol="0" anchor="t">
            <a:normAutofit fontScale="92500" lnSpcReduction="20000"/>
          </a:bodyPr>
          <a:lstStyle/>
          <a:p>
            <a:r>
              <a:rPr lang="en-US"/>
              <a:t>NE-555 timer IC –1</a:t>
            </a:r>
          </a:p>
          <a:p>
            <a:r>
              <a:rPr lang="en-US"/>
              <a:t>PCB Board</a:t>
            </a:r>
          </a:p>
          <a:p>
            <a:r>
              <a:rPr lang="en-US"/>
              <a:t>NE-555Timer IC Holder – 1</a:t>
            </a:r>
          </a:p>
          <a:p>
            <a:r>
              <a:rPr lang="en-US"/>
              <a:t>BF495 IC – 1</a:t>
            </a:r>
          </a:p>
          <a:p>
            <a:r>
              <a:rPr lang="en-US"/>
              <a:t>1-30PF Timmer(variable capacitance) - 1</a:t>
            </a:r>
          </a:p>
          <a:p>
            <a:r>
              <a:rPr lang="en-US"/>
              <a:t>Slide Switch – 1</a:t>
            </a:r>
          </a:p>
          <a:p>
            <a:r>
              <a:rPr lang="en-US"/>
              <a:t>Power Connector</a:t>
            </a:r>
          </a:p>
          <a:p>
            <a:r>
              <a:rPr lang="en-US"/>
              <a:t>LED – 1</a:t>
            </a:r>
          </a:p>
          <a:p>
            <a:r>
              <a:rPr lang="en-US"/>
              <a:t>Copper Wire</a:t>
            </a:r>
          </a:p>
          <a:p>
            <a:r>
              <a:rPr lang="en-US"/>
              <a:t>Battery</a:t>
            </a:r>
          </a:p>
          <a:p>
            <a:endParaRPr lang="en-US"/>
          </a:p>
        </p:txBody>
      </p:sp>
    </p:spTree>
    <p:extLst>
      <p:ext uri="{BB962C8B-B14F-4D97-AF65-F5344CB8AC3E}">
        <p14:creationId xmlns:p14="http://schemas.microsoft.com/office/powerpoint/2010/main" val="68980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A3B4-F16A-8322-17C8-F0FE4A7BE8D8}"/>
              </a:ext>
            </a:extLst>
          </p:cNvPr>
          <p:cNvSpPr>
            <a:spLocks noGrp="1"/>
          </p:cNvSpPr>
          <p:nvPr>
            <p:ph type="title"/>
          </p:nvPr>
        </p:nvSpPr>
        <p:spPr/>
        <p:txBody>
          <a:bodyPr/>
          <a:lstStyle/>
          <a:p>
            <a:r>
              <a:rPr lang="en-IN"/>
              <a:t>Application of  BF495 IC:</a:t>
            </a:r>
          </a:p>
        </p:txBody>
      </p:sp>
      <p:sp>
        <p:nvSpPr>
          <p:cNvPr id="3" name="Content Placeholder 2">
            <a:extLst>
              <a:ext uri="{FF2B5EF4-FFF2-40B4-BE49-F238E27FC236}">
                <a16:creationId xmlns:a16="http://schemas.microsoft.com/office/drawing/2014/main" id="{7D9F7E77-C15D-E2BF-48C3-A21116FA9DE6}"/>
              </a:ext>
            </a:extLst>
          </p:cNvPr>
          <p:cNvSpPr>
            <a:spLocks noGrp="1"/>
          </p:cNvSpPr>
          <p:nvPr>
            <p:ph idx="1"/>
          </p:nvPr>
        </p:nvSpPr>
        <p:spPr/>
        <p:txBody>
          <a:bodyPr>
            <a:normAutofit lnSpcReduction="10000"/>
          </a:bodyPr>
          <a:lstStyle/>
          <a:p>
            <a:pPr fontAlgn="base">
              <a:spcAft>
                <a:spcPts val="1200"/>
              </a:spcAft>
            </a:pPr>
            <a:r>
              <a:rPr lang="en-IN" sz="1800">
                <a:solidFill>
                  <a:srgbClr val="666666"/>
                </a:solidFill>
                <a:effectLst/>
                <a:latin typeface="Open Sans" panose="020B0606030504020204" pitchFamily="34" charset="0"/>
                <a:ea typeface="Times New Roman" panose="02020603050405020304" pitchFamily="18" charset="0"/>
              </a:rPr>
              <a:t>BF495 is an NPN transistor</a:t>
            </a:r>
            <a:r>
              <a:rPr lang="en-IN" sz="1800">
                <a:effectLst/>
                <a:latin typeface="Times New Roman" panose="02020603050405020304" pitchFamily="18" charset="0"/>
                <a:ea typeface="Times New Roman" panose="02020603050405020304" pitchFamily="18" charset="0"/>
              </a:rPr>
              <a:t>. </a:t>
            </a:r>
            <a:r>
              <a:rPr lang="en-IN" sz="1800">
                <a:solidFill>
                  <a:srgbClr val="666666"/>
                </a:solidFill>
                <a:effectLst/>
                <a:latin typeface="Open Sans" panose="020B0606030504020204" pitchFamily="34" charset="0"/>
                <a:ea typeface="Times New Roman" panose="02020603050405020304" pitchFamily="18" charset="0"/>
              </a:rPr>
              <a:t>It is a medium frequency transistor designed to use in RF and radio applications. The first pin of the transistor is base, second is emitter and third is collector. </a:t>
            </a:r>
            <a:endParaRPr lang="en-IN" sz="1800">
              <a:effectLst/>
              <a:latin typeface="Times New Roman" panose="02020603050405020304" pitchFamily="18" charset="0"/>
              <a:ea typeface="Times New Roman" panose="02020603050405020304" pitchFamily="18" charset="0"/>
            </a:endParaRPr>
          </a:p>
          <a:p>
            <a:pPr fontAlgn="base">
              <a:lnSpc>
                <a:spcPct val="107000"/>
              </a:lnSpc>
              <a:spcAft>
                <a:spcPts val="1200"/>
              </a:spcAft>
            </a:pPr>
            <a:r>
              <a:rPr lang="en-IN" sz="1800" kern="0">
                <a:solidFill>
                  <a:srgbClr val="666666"/>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IN" sz="1800" b="1" kern="0" spc="-25">
                <a:solidFill>
                  <a:srgbClr val="444444"/>
                </a:solidFill>
                <a:effectLst/>
                <a:latin typeface="inherit"/>
                <a:ea typeface="Times New Roman" panose="02020603050405020304" pitchFamily="18" charset="0"/>
                <a:cs typeface="Open Sans" panose="020B0606030504020204" pitchFamily="34" charset="0"/>
              </a:rPr>
              <a:t>Where We Can Use It &amp; How to Use: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200"/>
              </a:spcAft>
            </a:pPr>
            <a:r>
              <a:rPr lang="en-IN" sz="1800" kern="0">
                <a:solidFill>
                  <a:srgbClr val="666666"/>
                </a:solidFill>
                <a:effectLst/>
                <a:latin typeface="Open Sans" panose="020B0606030504020204" pitchFamily="34" charset="0"/>
                <a:ea typeface="Times New Roman" panose="02020603050405020304" pitchFamily="18" charset="0"/>
                <a:cs typeface="Times New Roman" panose="02020603050405020304" pitchFamily="18" charset="0"/>
              </a:rPr>
              <a:t>As mentioned above BF495 is primarily designed or radio and RF applications and can be used in variety of this type of applications such as High frequency circuits is televisions and radios, FM Radios, AM Oscillators of low noise type, IF amplifiers etc. But it can also be for audio amplification purposes and other general purposes.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5" name="Picture 4">
            <a:extLst>
              <a:ext uri="{FF2B5EF4-FFF2-40B4-BE49-F238E27FC236}">
                <a16:creationId xmlns:a16="http://schemas.microsoft.com/office/drawing/2014/main" id="{D6803589-3822-A6D3-61CF-342F12268AAD}"/>
              </a:ext>
            </a:extLst>
          </p:cNvPr>
          <p:cNvPicPr>
            <a:picLocks noChangeAspect="1"/>
          </p:cNvPicPr>
          <p:nvPr/>
        </p:nvPicPr>
        <p:blipFill>
          <a:blip r:embed="rId2"/>
          <a:stretch>
            <a:fillRect/>
          </a:stretch>
        </p:blipFill>
        <p:spPr>
          <a:xfrm>
            <a:off x="9326880" y="4433674"/>
            <a:ext cx="2162811" cy="1446550"/>
          </a:xfrm>
          <a:prstGeom prst="rect">
            <a:avLst/>
          </a:prstGeom>
        </p:spPr>
      </p:pic>
    </p:spTree>
    <p:extLst>
      <p:ext uri="{BB962C8B-B14F-4D97-AF65-F5344CB8AC3E}">
        <p14:creationId xmlns:p14="http://schemas.microsoft.com/office/powerpoint/2010/main" val="120806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FFD3-1875-A3D2-4992-84509820C05A}"/>
              </a:ext>
            </a:extLst>
          </p:cNvPr>
          <p:cNvSpPr>
            <a:spLocks noGrp="1"/>
          </p:cNvSpPr>
          <p:nvPr>
            <p:ph type="title"/>
          </p:nvPr>
        </p:nvSpPr>
        <p:spPr/>
        <p:txBody>
          <a:bodyPr/>
          <a:lstStyle/>
          <a:p>
            <a:r>
              <a:rPr lang="en-IN"/>
              <a:t>Application of NE-555 Timer IC:</a:t>
            </a:r>
          </a:p>
        </p:txBody>
      </p:sp>
      <p:sp>
        <p:nvSpPr>
          <p:cNvPr id="3" name="Content Placeholder 2">
            <a:extLst>
              <a:ext uri="{FF2B5EF4-FFF2-40B4-BE49-F238E27FC236}">
                <a16:creationId xmlns:a16="http://schemas.microsoft.com/office/drawing/2014/main" id="{95193F97-E214-5619-8700-B7030A6F5D77}"/>
              </a:ext>
            </a:extLst>
          </p:cNvPr>
          <p:cNvSpPr>
            <a:spLocks noGrp="1"/>
          </p:cNvSpPr>
          <p:nvPr>
            <p:ph idx="1"/>
          </p:nvPr>
        </p:nvSpPr>
        <p:spPr>
          <a:xfrm>
            <a:off x="565150" y="2691637"/>
            <a:ext cx="8267296" cy="3886445"/>
          </a:xfrm>
        </p:spPr>
        <p:txBody>
          <a:bodyPr>
            <a:normAutofit fontScale="25000" lnSpcReduction="20000"/>
          </a:bodyPr>
          <a:lstStyle/>
          <a:p>
            <a:pPr algn="just">
              <a:lnSpc>
                <a:spcPts val="1950"/>
              </a:lnSpc>
            </a:pPr>
            <a:r>
              <a:rPr lang="en-IN" sz="5600">
                <a:solidFill>
                  <a:srgbClr val="2C2F34"/>
                </a:solidFill>
                <a:effectLst/>
                <a:latin typeface="Open Sans" panose="020B0606030504020204" pitchFamily="34" charset="0"/>
                <a:ea typeface="Times New Roman" panose="02020603050405020304" pitchFamily="18" charset="0"/>
              </a:rPr>
              <a:t>555 timer is one of the most important integrated circuits used in digital electronics. Some common uses and application of 555 timer IC are as follow:</a:t>
            </a:r>
            <a:endParaRPr lang="en-IN" sz="560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100">
                <a:solidFill>
                  <a:srgbClr val="2C2F34"/>
                </a:solidFill>
                <a:effectLst/>
                <a:latin typeface="Open Sans" panose="020B0606030504020204" pitchFamily="34" charset="0"/>
                <a:ea typeface="Calibri" panose="020F0502020204030204" pitchFamily="34" charset="0"/>
                <a:cs typeface="Times New Roman" panose="02020603050405020304" pitchFamily="18" charset="0"/>
              </a:rPr>
              <a:t>Duty Cycle Oscillator</a:t>
            </a:r>
            <a:endParaRPr lang="en-IN" sz="56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100">
                <a:solidFill>
                  <a:srgbClr val="2C2F34"/>
                </a:solidFill>
                <a:effectLst/>
                <a:latin typeface="Open Sans" panose="020B0606030504020204" pitchFamily="34" charset="0"/>
                <a:ea typeface="Calibri" panose="020F0502020204030204" pitchFamily="34" charset="0"/>
                <a:cs typeface="Times New Roman" panose="02020603050405020304" pitchFamily="18" charset="0"/>
              </a:rPr>
              <a:t>To provide Accurate time delays</a:t>
            </a:r>
            <a:endParaRPr lang="en-IN" sz="56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100">
                <a:solidFill>
                  <a:srgbClr val="2C2F34"/>
                </a:solidFill>
                <a:effectLst/>
                <a:latin typeface="Open Sans" panose="020B0606030504020204" pitchFamily="34" charset="0"/>
                <a:ea typeface="Calibri" panose="020F0502020204030204" pitchFamily="34" charset="0"/>
                <a:cs typeface="Times New Roman" panose="02020603050405020304" pitchFamily="18" charset="0"/>
              </a:rPr>
              <a:t>As a flip-flop element</a:t>
            </a:r>
            <a:endParaRPr lang="en-IN" sz="56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100">
                <a:solidFill>
                  <a:srgbClr val="2C2F34"/>
                </a:solidFill>
                <a:effectLst/>
                <a:latin typeface="Open Sans" panose="020B0606030504020204" pitchFamily="34" charset="0"/>
                <a:ea typeface="Calibri" panose="020F0502020204030204" pitchFamily="34" charset="0"/>
                <a:cs typeface="Times New Roman" panose="02020603050405020304" pitchFamily="18" charset="0"/>
              </a:rPr>
              <a:t>Quad Timer applications</a:t>
            </a:r>
            <a:endParaRPr lang="en-IN" sz="56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100">
                <a:solidFill>
                  <a:srgbClr val="2C2F34"/>
                </a:solidFill>
                <a:effectLst/>
                <a:latin typeface="Open Sans" panose="020B0606030504020204" pitchFamily="34" charset="0"/>
                <a:ea typeface="Calibri" panose="020F0502020204030204" pitchFamily="34" charset="0"/>
                <a:cs typeface="Times New Roman" panose="02020603050405020304" pitchFamily="18" charset="0"/>
              </a:rPr>
              <a:t>Pulse, Waveform, and square wave generation</a:t>
            </a:r>
            <a:endParaRPr lang="en-IN" sz="56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100">
                <a:solidFill>
                  <a:srgbClr val="2C2F34"/>
                </a:solidFill>
                <a:effectLst/>
                <a:latin typeface="Open Sans" panose="020B0606030504020204" pitchFamily="34" charset="0"/>
                <a:ea typeface="Calibri" panose="020F0502020204030204" pitchFamily="34" charset="0"/>
                <a:cs typeface="Times New Roman" panose="02020603050405020304" pitchFamily="18" charset="0"/>
              </a:rPr>
              <a:t>It can be used as monostable multivibrator and astable multivibrator </a:t>
            </a:r>
            <a:endParaRPr lang="en-IN" sz="56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0">
                <a:solidFill>
                  <a:srgbClr val="2C2F34"/>
                </a:solidFill>
                <a:effectLst/>
                <a:latin typeface="Open Sans" panose="020B0606030504020204" pitchFamily="34" charset="0"/>
                <a:ea typeface="Times New Roman" panose="02020603050405020304" pitchFamily="18" charset="0"/>
                <a:cs typeface="Times New Roman" panose="02020603050405020304" pitchFamily="18" charset="0"/>
              </a:rPr>
              <a:t>DC Voltage Regulators</a:t>
            </a:r>
            <a:endParaRPr lang="en-IN" sz="5600" kern="100">
              <a:solidFill>
                <a:srgbClr val="2C2F3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0">
                <a:solidFill>
                  <a:srgbClr val="2C2F34"/>
                </a:solidFill>
                <a:effectLst/>
                <a:latin typeface="Open Sans" panose="020B0606030504020204" pitchFamily="34" charset="0"/>
                <a:ea typeface="Times New Roman" panose="02020603050405020304" pitchFamily="18" charset="0"/>
                <a:cs typeface="Times New Roman" panose="02020603050405020304" pitchFamily="18" charset="0"/>
              </a:rPr>
              <a:t>Voltage to Frequency Converter</a:t>
            </a:r>
            <a:endParaRPr lang="en-IN" sz="5600" kern="100">
              <a:solidFill>
                <a:srgbClr val="2C2F3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0">
                <a:solidFill>
                  <a:srgbClr val="2C2F34"/>
                </a:solidFill>
                <a:effectLst/>
                <a:latin typeface="Open Sans" panose="020B0606030504020204" pitchFamily="34" charset="0"/>
                <a:ea typeface="Times New Roman" panose="02020603050405020304" pitchFamily="18" charset="0"/>
                <a:cs typeface="Times New Roman" panose="02020603050405020304" pitchFamily="18" charset="0"/>
              </a:rPr>
              <a:t>Frequency Divider</a:t>
            </a:r>
            <a:endParaRPr lang="en-IN" sz="5600" kern="100">
              <a:solidFill>
                <a:srgbClr val="2C2F3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0">
                <a:solidFill>
                  <a:srgbClr val="2C2F34"/>
                </a:solidFill>
                <a:effectLst/>
                <a:latin typeface="Open Sans" panose="020B0606030504020204" pitchFamily="34" charset="0"/>
                <a:ea typeface="Times New Roman" panose="02020603050405020304" pitchFamily="18" charset="0"/>
                <a:cs typeface="Times New Roman" panose="02020603050405020304" pitchFamily="18" charset="0"/>
              </a:rPr>
              <a:t>Schmitt trigger</a:t>
            </a:r>
            <a:endParaRPr lang="en-IN" sz="5600" kern="100">
              <a:solidFill>
                <a:srgbClr val="2C2F3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0">
                <a:solidFill>
                  <a:srgbClr val="2C2F34"/>
                </a:solidFill>
                <a:effectLst/>
                <a:latin typeface="Open Sans" panose="020B0606030504020204" pitchFamily="34" charset="0"/>
                <a:ea typeface="Times New Roman" panose="02020603050405020304" pitchFamily="18" charset="0"/>
                <a:cs typeface="Times New Roman" panose="02020603050405020304" pitchFamily="18" charset="0"/>
              </a:rPr>
              <a:t>Pulse detector</a:t>
            </a:r>
            <a:endParaRPr lang="en-IN" sz="5600" kern="100">
              <a:solidFill>
                <a:srgbClr val="2C2F3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0">
                <a:solidFill>
                  <a:srgbClr val="2C2F34"/>
                </a:solidFill>
                <a:effectLst/>
                <a:latin typeface="Open Sans" panose="020B0606030504020204" pitchFamily="34" charset="0"/>
                <a:ea typeface="Times New Roman" panose="02020603050405020304" pitchFamily="18" charset="0"/>
                <a:cs typeface="Times New Roman" panose="02020603050405020304" pitchFamily="18" charset="0"/>
              </a:rPr>
              <a:t>Wiper speed control</a:t>
            </a:r>
            <a:endParaRPr lang="en-IN" sz="5600" kern="100">
              <a:solidFill>
                <a:srgbClr val="2C2F3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0">
                <a:solidFill>
                  <a:srgbClr val="2C2F34"/>
                </a:solidFill>
                <a:effectLst/>
                <a:latin typeface="Open Sans" panose="020B0606030504020204" pitchFamily="34" charset="0"/>
                <a:ea typeface="Times New Roman" panose="02020603050405020304" pitchFamily="18" charset="0"/>
                <a:cs typeface="Times New Roman" panose="02020603050405020304" pitchFamily="18" charset="0"/>
              </a:rPr>
              <a:t>Timer Switch</a:t>
            </a:r>
            <a:endParaRPr lang="en-IN" sz="5600" kern="100">
              <a:solidFill>
                <a:srgbClr val="2C2F3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5600" kern="0">
                <a:solidFill>
                  <a:srgbClr val="2C2F34"/>
                </a:solidFill>
                <a:effectLst/>
                <a:latin typeface="Open Sans" panose="020B0606030504020204" pitchFamily="34" charset="0"/>
                <a:ea typeface="Times New Roman" panose="02020603050405020304" pitchFamily="18" charset="0"/>
                <a:cs typeface="Times New Roman" panose="02020603050405020304" pitchFamily="18" charset="0"/>
              </a:rPr>
              <a:t>Time delay generation, precision timing and sequential timing</a:t>
            </a:r>
            <a:endParaRPr lang="en-IN" sz="5600" kern="100">
              <a:solidFill>
                <a:srgbClr val="2C2F34"/>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5" name="Picture 4">
            <a:extLst>
              <a:ext uri="{FF2B5EF4-FFF2-40B4-BE49-F238E27FC236}">
                <a16:creationId xmlns:a16="http://schemas.microsoft.com/office/drawing/2014/main" id="{A59DBDCD-A66D-8DB5-2272-C604EBB3474A}"/>
              </a:ext>
            </a:extLst>
          </p:cNvPr>
          <p:cNvPicPr>
            <a:picLocks noChangeAspect="1"/>
          </p:cNvPicPr>
          <p:nvPr/>
        </p:nvPicPr>
        <p:blipFill>
          <a:blip r:embed="rId2"/>
          <a:stretch>
            <a:fillRect/>
          </a:stretch>
        </p:blipFill>
        <p:spPr>
          <a:xfrm>
            <a:off x="7100570" y="3886200"/>
            <a:ext cx="4526280" cy="2971800"/>
          </a:xfrm>
          <a:prstGeom prst="rect">
            <a:avLst/>
          </a:prstGeom>
        </p:spPr>
      </p:pic>
    </p:spTree>
    <p:extLst>
      <p:ext uri="{BB962C8B-B14F-4D97-AF65-F5344CB8AC3E}">
        <p14:creationId xmlns:p14="http://schemas.microsoft.com/office/powerpoint/2010/main" val="153045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on table">
            <a:extLst>
              <a:ext uri="{FF2B5EF4-FFF2-40B4-BE49-F238E27FC236}">
                <a16:creationId xmlns:a16="http://schemas.microsoft.com/office/drawing/2014/main" id="{A48432F7-3E06-F3E6-3F97-D306F41137B3}"/>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4"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36" name="Rectangle 35">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B9EDC-FA0D-0B62-B5DE-06C2BAFEB0F8}"/>
              </a:ext>
            </a:extLst>
          </p:cNvPr>
          <p:cNvSpPr>
            <a:spLocks noGrp="1"/>
          </p:cNvSpPr>
          <p:nvPr>
            <p:ph type="title"/>
          </p:nvPr>
        </p:nvSpPr>
        <p:spPr>
          <a:xfrm>
            <a:off x="565149" y="1204721"/>
            <a:ext cx="8267296" cy="1446550"/>
          </a:xfrm>
        </p:spPr>
        <p:txBody>
          <a:bodyPr vert="horz" lIns="91440" tIns="45720" rIns="91440" bIns="45720" rtlCol="0" anchor="t">
            <a:normAutofit/>
          </a:bodyPr>
          <a:lstStyle/>
          <a:p>
            <a:r>
              <a:rPr lang="en-US" sz="4400" kern="1200" spc="-150">
                <a:solidFill>
                  <a:schemeClr val="tx1"/>
                </a:solidFill>
                <a:latin typeface="+mj-lt"/>
                <a:ea typeface="+mj-ea"/>
                <a:cs typeface="+mj-cs"/>
              </a:rPr>
              <a:t>Timeline</a:t>
            </a:r>
          </a:p>
        </p:txBody>
      </p:sp>
      <p:sp>
        <p:nvSpPr>
          <p:cNvPr id="3" name="Content Placeholder 2">
            <a:extLst>
              <a:ext uri="{FF2B5EF4-FFF2-40B4-BE49-F238E27FC236}">
                <a16:creationId xmlns:a16="http://schemas.microsoft.com/office/drawing/2014/main" id="{30C8A4A4-3548-ED76-8BC4-DE7FAEA42ED5}"/>
              </a:ext>
            </a:extLst>
          </p:cNvPr>
          <p:cNvSpPr>
            <a:spLocks noGrp="1"/>
          </p:cNvSpPr>
          <p:nvPr>
            <p:ph idx="1"/>
          </p:nvPr>
        </p:nvSpPr>
        <p:spPr>
          <a:xfrm>
            <a:off x="565150" y="2691638"/>
            <a:ext cx="8267296" cy="3188586"/>
          </a:xfrm>
        </p:spPr>
        <p:txBody>
          <a:bodyPr vert="horz" lIns="91440" tIns="45720" rIns="91440" bIns="45720" rtlCol="0" anchor="t">
            <a:normAutofit/>
          </a:bodyPr>
          <a:lstStyle/>
          <a:p>
            <a:pPr marL="0"/>
            <a:r>
              <a:rPr lang="en-US"/>
              <a:t>We are expecting to complete the time project within 2 weeks of time i.e. 6/2/2022. </a:t>
            </a:r>
          </a:p>
          <a:p>
            <a:pPr marL="0"/>
            <a:r>
              <a:rPr lang="en-US"/>
              <a:t>Keeping in mind our end semester exams.</a:t>
            </a:r>
          </a:p>
          <a:p>
            <a:pPr marL="0"/>
            <a:endParaRPr lang="en-US"/>
          </a:p>
        </p:txBody>
      </p:sp>
      <p:sp>
        <p:nvSpPr>
          <p:cNvPr id="38" name="Cross 37">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8312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s holding each other's wrists and interlinked to form a circle">
            <a:extLst>
              <a:ext uri="{FF2B5EF4-FFF2-40B4-BE49-F238E27FC236}">
                <a16:creationId xmlns:a16="http://schemas.microsoft.com/office/drawing/2014/main" id="{4ECFF56E-8D9E-C2E1-A7E4-60A1A78D70F6}"/>
              </a:ext>
            </a:extLst>
          </p:cNvPr>
          <p:cNvPicPr>
            <a:picLocks noChangeAspect="1"/>
          </p:cNvPicPr>
          <p:nvPr/>
        </p:nvPicPr>
        <p:blipFill rotWithShape="1">
          <a:blip r:embed="rId2"/>
          <a:srcRect r="-2" b="15603"/>
          <a:stretch/>
        </p:blipFill>
        <p:spPr>
          <a:xfrm>
            <a:off x="20" y="10"/>
            <a:ext cx="12191980" cy="6857990"/>
          </a:xfrm>
          <a:prstGeom prst="rect">
            <a:avLst/>
          </a:prstGeom>
        </p:spPr>
      </p:pic>
      <p:sp>
        <p:nvSpPr>
          <p:cNvPr id="17" name="Rectangle">
            <a:extLst>
              <a:ext uri="{FF2B5EF4-FFF2-40B4-BE49-F238E27FC236}">
                <a16:creationId xmlns:a16="http://schemas.microsoft.com/office/drawing/2014/main" id="{86E439A5-A7E3-5047-A686-06C27A818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7506"/>
            <a:ext cx="10549940" cy="2374362"/>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19" name="Cross 18">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A86E0-9531-4677-6A17-D3F78BD65869}"/>
              </a:ext>
            </a:extLst>
          </p:cNvPr>
          <p:cNvSpPr>
            <a:spLocks noGrp="1"/>
          </p:cNvSpPr>
          <p:nvPr>
            <p:ph type="title"/>
          </p:nvPr>
        </p:nvSpPr>
        <p:spPr>
          <a:xfrm>
            <a:off x="565149" y="4162776"/>
            <a:ext cx="9316409" cy="1453896"/>
          </a:xfrm>
        </p:spPr>
        <p:txBody>
          <a:bodyPr vert="horz" lIns="91440" tIns="45720" rIns="91440" bIns="45720" rtlCol="0" anchor="b">
            <a:normAutofit/>
          </a:bodyPr>
          <a:lstStyle/>
          <a:p>
            <a:pPr>
              <a:lnSpc>
                <a:spcPct val="90000"/>
              </a:lnSpc>
            </a:pPr>
            <a:r>
              <a:rPr lang="en-US" sz="5000" kern="1200" spc="-150" dirty="0">
                <a:latin typeface="+mj-lt"/>
                <a:ea typeface="+mj-ea"/>
                <a:cs typeface="+mj-cs"/>
              </a:rPr>
              <a:t>Team Name – Aryaman</a:t>
            </a:r>
            <a:r>
              <a:rPr lang="en-US" sz="5000" dirty="0"/>
              <a:t> </a:t>
            </a:r>
            <a:r>
              <a:rPr lang="en-US" sz="5000" kern="1200" spc="-150" dirty="0">
                <a:latin typeface="+mj-lt"/>
                <a:ea typeface="+mj-ea"/>
                <a:cs typeface="+mj-cs"/>
              </a:rPr>
              <a:t>&amp;</a:t>
            </a:r>
            <a:r>
              <a:rPr lang="en-US" sz="5000" dirty="0"/>
              <a:t> </a:t>
            </a:r>
            <a:r>
              <a:rPr lang="en-US" sz="5000" kern="1200" spc="-150" dirty="0">
                <a:latin typeface="+mj-lt"/>
                <a:ea typeface="+mj-ea"/>
                <a:cs typeface="+mj-cs"/>
              </a:rPr>
              <a:t>Dikshant</a:t>
            </a:r>
            <a:endParaRPr lang="en-US" sz="5000" kern="1200" spc="-150" dirty="0">
              <a:latin typeface="+mj-lt"/>
            </a:endParaRPr>
          </a:p>
        </p:txBody>
      </p:sp>
      <p:sp>
        <p:nvSpPr>
          <p:cNvPr id="3" name="Text Placeholder 2">
            <a:extLst>
              <a:ext uri="{FF2B5EF4-FFF2-40B4-BE49-F238E27FC236}">
                <a16:creationId xmlns:a16="http://schemas.microsoft.com/office/drawing/2014/main" id="{794D4F8E-E07C-B5E6-9214-20BD8A7D14ED}"/>
              </a:ext>
            </a:extLst>
          </p:cNvPr>
          <p:cNvSpPr>
            <a:spLocks noGrp="1"/>
          </p:cNvSpPr>
          <p:nvPr>
            <p:ph type="body" idx="1"/>
          </p:nvPr>
        </p:nvSpPr>
        <p:spPr>
          <a:xfrm>
            <a:off x="565149" y="5650781"/>
            <a:ext cx="9316409" cy="457200"/>
          </a:xfrm>
        </p:spPr>
        <p:txBody>
          <a:bodyPr vert="horz" lIns="91440" tIns="45720" rIns="91440" bIns="45720" rtlCol="0" anchor="t">
            <a:normAutofit/>
          </a:bodyPr>
          <a:lstStyle/>
          <a:p>
            <a:r>
              <a:rPr lang="en-US"/>
              <a:t>Made By - Dikshant</a:t>
            </a:r>
          </a:p>
        </p:txBody>
      </p:sp>
    </p:spTree>
    <p:extLst>
      <p:ext uri="{BB962C8B-B14F-4D97-AF65-F5344CB8AC3E}">
        <p14:creationId xmlns:p14="http://schemas.microsoft.com/office/powerpoint/2010/main" val="405169062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382029"/>
      </a:dk2>
      <a:lt2>
        <a:srgbClr val="E2E3E8"/>
      </a:lt2>
      <a:accent1>
        <a:srgbClr val="B5A020"/>
      </a:accent1>
      <a:accent2>
        <a:srgbClr val="D56B17"/>
      </a:accent2>
      <a:accent3>
        <a:srgbClr val="E72E29"/>
      </a:accent3>
      <a:accent4>
        <a:srgbClr val="D51761"/>
      </a:accent4>
      <a:accent5>
        <a:srgbClr val="E729C2"/>
      </a:accent5>
      <a:accent6>
        <a:srgbClr val="AB17D5"/>
      </a:accent6>
      <a:hlink>
        <a:srgbClr val="BF3F91"/>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Wood Type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MadridVTI</vt:lpstr>
      <vt:lpstr>MOBILE PHONE JAMMER  Estimated deadline – 06/02/2022</vt:lpstr>
      <vt:lpstr>PowerPoint Presentation</vt:lpstr>
      <vt:lpstr>Circuit Diagram</vt:lpstr>
      <vt:lpstr>Improved Circuit Diagram</vt:lpstr>
      <vt:lpstr>Components Required</vt:lpstr>
      <vt:lpstr>Application of  BF495 IC:</vt:lpstr>
      <vt:lpstr>Application of NE-555 Timer IC:</vt:lpstr>
      <vt:lpstr>Timeline</vt:lpstr>
      <vt:lpstr>Team Name – Aryaman &amp; Dikshant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Aryaman Mahajan</dc:creator>
  <cp:revision>3</cp:revision>
  <dcterms:created xsi:type="dcterms:W3CDTF">2023-01-21T18:18:02Z</dcterms:created>
  <dcterms:modified xsi:type="dcterms:W3CDTF">2023-01-23T06:19:20Z</dcterms:modified>
</cp:coreProperties>
</file>