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embedTrueTypeFonts="1" saveSubsetFonts="1">
  <p:sldMasterIdLst>
    <p:sldMasterId id="2147483729" r:id="rId25"/>
  </p:sldMasterIdLst>
  <p:notesMasterIdLst>
    <p:notesMasterId r:id="rId29"/>
  </p:notesMasterIdLst>
  <p:handoutMasterIdLst>
    <p:handoutMasterId r:id="rId27"/>
  </p:handoutMasterIdLst>
  <p:sldIdLst>
    <p:sldId id="360" r:id="rId31"/>
    <p:sldId id="361" r:id="rId32"/>
    <p:sldId id="370" r:id="rId33"/>
    <p:sldId id="372" r:id="rId34"/>
    <p:sldId id="373" r:id="rId35"/>
    <p:sldId id="374" r:id="rId36"/>
    <p:sldId id="371" r:id="rId37"/>
    <p:sldId id="367" r:id="rId38"/>
  </p:sldIdLst>
  <p:sldSz cx="9906000" cy="6858000"/>
  <p:notesSz cx="6797675" cy="987425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5pPr>
    <a:lvl6pPr marL="2286000" algn="l" defTabSz="914400" rtl="0" eaLnBrk="1" latinLnBrk="1" hangingPunct="1"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6pPr>
    <a:lvl7pPr marL="2743200" algn="l" defTabSz="914400" rtl="0" eaLnBrk="1" latinLnBrk="1" hangingPunct="1"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7pPr>
    <a:lvl8pPr marL="3200400" algn="l" defTabSz="914400" rtl="0" eaLnBrk="1" latinLnBrk="1" hangingPunct="1"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8pPr>
    <a:lvl9pPr marL="3657600" algn="l" defTabSz="914400" rtl="0" eaLnBrk="1" latinLnBrk="1" hangingPunct="1">
      <a:defRPr sz="1000" kern="1200">
        <a:solidFill>
          <a:srgbClr val="1C1C1C"/>
        </a:solidFill>
        <a:latin typeface="HY강B" pitchFamily="18" charset="-127"/>
        <a:ea typeface="HY강B" pitchFamily="18" charset="-127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301" userDrawn="0">
          <p15:clr>
            <a:srgbClr val="A4A3A4"/>
          </p15:clr>
        </p15:guide>
        <p15:guide id="2" pos="1122" userDrawn="0">
          <p15:clr>
            <a:srgbClr val="A4A3A4"/>
          </p15:clr>
        </p15:guide>
      </p15:sldGuideLst>
    </p:ext>
  </p:extLst>
  <p:embeddedFontLst>
    <p:embeddedFont>
      <p:font typeface="Wingdings 3" panose="05040102010807070707" pitchFamily="18" charset="2">
        <p:regular r:id="rId1"/>
      </p:font>
    </p:embeddedFont>
    <p:embeddedFont>
      <p:font typeface="Gill Sans MT" panose="020B0502020104020203" pitchFamily="34" charset="0">
        <p:regular r:id="rId12"/>
        <p:bold r:id="rId10"/>
        <p:italic r:id="rId7"/>
        <p:boldItalic r:id="rId4"/>
      </p:font>
    </p:embeddedFont>
    <p:embeddedFont>
      <p:font typeface="Bookman Old Style" panose="02050604050505020204" pitchFamily="18" charset="0">
        <p:regular r:id="rId2"/>
        <p:bold r:id="rId13"/>
        <p:italic r:id="rId8"/>
        <p:boldItalic r:id="rId6"/>
      </p:font>
    </p:embeddedFont>
    <p:embeddedFont>
      <p:font typeface="맑은 고딕" panose="020B0503020000020004" pitchFamily="50" charset="-127">
        <p:regular r:id="rId5"/>
        <p:bold r:id="rId3"/>
      </p:font>
    </p:embeddedFont>
    <p:embeddedFont>
      <p:font typeface="HY강B" panose="02030600000101010101" pitchFamily="18" charset="-127">
        <p:regular r:id="rId1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6600"/>
    <a:srgbClr val="3333CC"/>
    <a:srgbClr val="FF0000"/>
    <a:srgbClr val="6666FF"/>
    <a:srgbClr val="CCFFFF"/>
    <a:srgbClr val="6699FF"/>
    <a:srgbClr val="CC3300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6" autoAdjust="0"/>
    <p:restoredTop sz="98460" autoAdjust="0"/>
  </p:normalViewPr>
  <p:slideViewPr>
    <p:cSldViewPr snapToGrid="1" snapToObjects="1">
      <p:cViewPr varScale="1">
        <p:scale>
          <a:sx n="112" d="100"/>
          <a:sy n="112" d="100"/>
        </p:scale>
        <p:origin x="1332" y="114"/>
      </p:cViewPr>
      <p:guideLst>
        <p:guide orient="horz" pos="2301"/>
        <p:guide pos="1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1" snapToObjects="1">
      <p:cViewPr>
        <p:scale>
          <a:sx n="66" d="100"/>
          <a:sy n="66" d="100"/>
        </p:scale>
        <p:origin x="-978" y="-60"/>
      </p:cViewPr>
      <p:guideLst>
        <p:guide orient="horz" pos="2301"/>
        <p:guide pos="1122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6.fntdata"></Relationship><Relationship Id="rId3" Type="http://schemas.openxmlformats.org/officeDocument/2006/relationships/font" Target="fonts/font11.fntdata"></Relationship><Relationship Id="rId4" Type="http://schemas.openxmlformats.org/officeDocument/2006/relationships/font" Target="fonts/font5.fntdata"></Relationship><Relationship Id="rId5" Type="http://schemas.openxmlformats.org/officeDocument/2006/relationships/font" Target="fonts/font10.fntdata"></Relationship><Relationship Id="rId6" Type="http://schemas.openxmlformats.org/officeDocument/2006/relationships/font" Target="fonts/font9.fntdata"></Relationship><Relationship Id="rId7" Type="http://schemas.openxmlformats.org/officeDocument/2006/relationships/font" Target="fonts/font4.fntdata"></Relationship><Relationship Id="rId8" Type="http://schemas.openxmlformats.org/officeDocument/2006/relationships/font" Target="fonts/font8.fntdata"></Relationship><Relationship Id="rId9" Type="http://schemas.openxmlformats.org/officeDocument/2006/relationships/tableStyles" Target="tableStyles.xml"></Relationship><Relationship Id="rId10" Type="http://schemas.openxmlformats.org/officeDocument/2006/relationships/font" Target="fonts/font3.fntdata"></Relationship><Relationship Id="rId11" Type="http://schemas.openxmlformats.org/officeDocument/2006/relationships/font" Target="fonts/font12.fntdata"></Relationship><Relationship Id="rId12" Type="http://schemas.openxmlformats.org/officeDocument/2006/relationships/font" Target="fonts/font2.fntdata"></Relationship><Relationship Id="rId13" Type="http://schemas.openxmlformats.org/officeDocument/2006/relationships/font" Target="fonts/font7.fntdata"></Relationship><Relationship Id="rId25" Type="http://schemas.openxmlformats.org/officeDocument/2006/relationships/slideMaster" Target="slideMasters/slideMaster1.xml"></Relationship><Relationship Id="rId26" Type="http://schemas.openxmlformats.org/officeDocument/2006/relationships/theme" Target="theme/theme1.xml"></Relationship><Relationship Id="rId27" Type="http://schemas.openxmlformats.org/officeDocument/2006/relationships/handoutMaster" Target="handoutMasters/handoutMaster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4" Type="http://schemas.openxmlformats.org/officeDocument/2006/relationships/slide" Target="slides/slide4.xml"></Relationship><Relationship Id="rId35" Type="http://schemas.openxmlformats.org/officeDocument/2006/relationships/slide" Target="slides/slide5.xml"></Relationship><Relationship Id="rId36" Type="http://schemas.openxmlformats.org/officeDocument/2006/relationships/slide" Target="slides/slide6.xml"></Relationship><Relationship Id="rId37" Type="http://schemas.openxmlformats.org/officeDocument/2006/relationships/slide" Target="slides/slide7.xml"></Relationship><Relationship Id="rId38" Type="http://schemas.openxmlformats.org/officeDocument/2006/relationships/slide" Target="slides/slide8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drawings/_rels/vmlDrawing1.vml.rels><?xml version="1.0" encoding="UTF-8"?>
<Relationships xmlns="http://schemas.openxmlformats.org/package/2006/relationships"><Relationship Id="rId1" Type="http://schemas.openxmlformats.org/officeDocument/2006/relationships/image" Target="../media/image2.wmf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9" rIns="92218" bIns="46109" numCol="1" anchor="t" anchorCtr="0" compatLnSpc="1">
            <a:prstTxWarp prst="textNoShape">
              <a:avLst/>
            </a:prstTxWarp>
          </a:bodyPr>
          <a:lstStyle>
            <a:lvl1pPr algn="l" defTabSz="920750" latinLnBrk="1">
              <a:defRPr kumimoji="1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9" rIns="92218" bIns="46109" numCol="1" anchor="t" anchorCtr="0" compatLnSpc="1">
            <a:prstTxWarp prst="textNoShape">
              <a:avLst/>
            </a:prstTxWarp>
          </a:bodyPr>
          <a:lstStyle>
            <a:lvl1pPr algn="r" defTabSz="920750" latinLnBrk="1">
              <a:defRPr kumimoji="1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2000/04</a:t>
            </a: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9" rIns="92218" bIns="46109" numCol="1" anchor="b" anchorCtr="0" compatLnSpc="1">
            <a:prstTxWarp prst="textNoShape">
              <a:avLst/>
            </a:prstTxWarp>
          </a:bodyPr>
          <a:lstStyle>
            <a:lvl1pPr algn="l" defTabSz="920750" latinLnBrk="1">
              <a:defRPr kumimoji="1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Copyright@2000 Linux One, Inc All rights reserved. 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9" rIns="92218" bIns="46109" numCol="1" anchor="b" anchorCtr="0" compatLnSpc="1">
            <a:prstTxWarp prst="textNoShape">
              <a:avLst/>
            </a:prstTxWarp>
          </a:bodyPr>
          <a:lstStyle>
            <a:lvl1pPr algn="r" defTabSz="920750" latinLnBrk="1">
              <a:defRPr kumimoji="1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F2D4458-2CA7-467C-9B6D-A6364ACAC8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58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9" rIns="92218" bIns="46109" numCol="1" anchor="t" anchorCtr="0" compatLnSpc="1">
            <a:prstTxWarp prst="textNoShape">
              <a:avLst/>
            </a:prstTxWarp>
          </a:bodyPr>
          <a:lstStyle>
            <a:lvl1pPr algn="l" defTabSz="920750" latinLnBrk="1">
              <a:defRPr kumimoji="1" sz="12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463088"/>
            <a:ext cx="6797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9" rIns="92218" bIns="46109" numCol="1" anchor="b" anchorCtr="0" compatLnSpc="1">
            <a:prstTxWarp prst="textNoShape">
              <a:avLst/>
            </a:prstTxWarp>
          </a:bodyPr>
          <a:lstStyle>
            <a:lvl1pPr defTabSz="920750" latinLnBrk="1">
              <a:defRPr kumimoji="1" sz="9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 Page </a:t>
            </a:r>
            <a:fld id="{EE01FEE9-252B-47B0-9A6F-1FBACAD61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25425" y="4546600"/>
            <a:ext cx="626745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18" tIns="46109" rIns="92218" bIns="46109">
            <a:spAutoFit/>
          </a:bodyPr>
          <a:lstStyle/>
          <a:p>
            <a:pPr algn="l" defTabSz="920750" latinLnBrk="1">
              <a:defRPr/>
            </a:pPr>
            <a:endParaRPr kumimoji="1" lang="en-US" sz="9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681538"/>
            <a:ext cx="622935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5" tIns="47198" rIns="90765" bIns="471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86770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320800" y="3886200"/>
            <a:ext cx="74295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20800" y="5124450"/>
            <a:ext cx="74295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934200" y="6355080"/>
            <a:ext cx="24765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5/14/2022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3140202" y="6355080"/>
            <a:ext cx="376428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317498" y="6355080"/>
            <a:ext cx="1320800" cy="365760"/>
          </a:xfrm>
        </p:spPr>
        <p:txBody>
          <a:bodyPr/>
          <a:lstStyle/>
          <a:p>
            <a:pPr>
              <a:defRPr/>
            </a:pPr>
            <a:fld id="{51036357-E96B-445A-8F1A-0D39A0CCDCE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980281" y="3648075"/>
            <a:ext cx="79248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80281" y="3648075"/>
            <a:ext cx="24765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81A2F-9850-4EF0-BAFD-8C17A7AC4A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126EF-4ED9-41BF-AE8F-9C84830F52C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4175914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F27DF-CDFA-4BC6-BB43-16597E4B7D4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95300" y="1219200"/>
            <a:ext cx="89154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0800" y="2971800"/>
            <a:ext cx="74295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03350" y="4267200"/>
            <a:ext cx="734695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4200" y="6355080"/>
            <a:ext cx="24765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40202" y="6355080"/>
            <a:ext cx="376428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9002" y="6355080"/>
            <a:ext cx="1647698" cy="365760"/>
          </a:xfrm>
        </p:spPr>
        <p:txBody>
          <a:bodyPr/>
          <a:lstStyle/>
          <a:p>
            <a:pPr>
              <a:defRPr/>
            </a:pPr>
            <a:fld id="{5A0EBE1B-483C-45BF-886E-EE5898DC03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90600" y="2819400"/>
            <a:ext cx="79248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90600" y="2819400"/>
            <a:ext cx="24765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CB8FD-1927-4BEF-B1B1-271FB42D9A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95300" y="1219200"/>
            <a:ext cx="4378452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5018215" y="1216152"/>
            <a:ext cx="4378452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85875"/>
            <a:ext cx="4376870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5035550" y="1295400"/>
            <a:ext cx="4378590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8CAD5-DD5F-453F-9862-A054678C1CF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5300" y="2133600"/>
            <a:ext cx="437515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5035550" y="2133600"/>
            <a:ext cx="437515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E4AC4-1A74-4BE1-94BF-FEDAE425D0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9742E-24E5-4C83-B7F0-9345DECD195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1650" y="304800"/>
            <a:ext cx="272415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1650" y="1219201"/>
            <a:ext cx="272415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84810-92CD-4912-93F9-C6599E8273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675492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30200" y="304800"/>
            <a:ext cx="619125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500856"/>
            <a:ext cx="89154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95300" y="1905000"/>
            <a:ext cx="89154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219200"/>
            <a:ext cx="89154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61A84-F187-4021-9E98-AE1E994BF78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95300" y="500856"/>
            <a:ext cx="19812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95300" y="1219200"/>
            <a:ext cx="89154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80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5/14/2022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40202" y="6356350"/>
            <a:ext cx="37973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63702" y="6356350"/>
            <a:ext cx="21463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EAE5241-1450-4E20-B994-81F50B9602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61978" y="6462462"/>
            <a:ext cx="190849" cy="13034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oleObject" Target="../embeddings/oleObject1.bin"></Relationship><Relationship Id="rId1" Type="http://schemas.openxmlformats.org/officeDocument/2006/relationships/vmlDrawing" Target="../drawings/vmlDrawing1.vml"></Relationship><Relationship Id="rId5" Type="http://schemas.openxmlformats.org/officeDocument/2006/relationships/image" Target="../media/fImage3914612441.png"></Relationship><Relationship Id="rId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531558467.png"></Relationship><Relationship Id="rId3" Type="http://schemas.openxmlformats.org/officeDocument/2006/relationships/image" Target="../media/fImage727421576334.png"></Relationship><Relationship Id="rId4" Type="http://schemas.openxmlformats.org/officeDocument/2006/relationships/image" Target="../media/fImage97083161650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16911639169.png"></Relationship><Relationship Id="rId3" Type="http://schemas.openxmlformats.org/officeDocument/2006/relationships/image" Target="../media/fImage72742174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08630" y="3717290"/>
            <a:ext cx="5616575" cy="11188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Lab 09: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sz="4000" b="0" dirty="0" smtClean="0">
                <a:ea typeface="굴림" pitchFamily="50" charset="-127"/>
              </a:rPr>
              <a:t>General CPU design 1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124450"/>
            <a:ext cx="7430135" cy="534035"/>
          </a:xfrm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eaLnBrk="1" latinLnBrk="0" hangingPunct="1">
              <a:buFontTx/>
              <a:buNone/>
            </a:pPr>
            <a:r>
              <a:rPr lang="en-US" altLang="ko-KR"/>
              <a:t>휴먼지능 정보공학과 201810766 김필규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495300" y="48895"/>
            <a:ext cx="89160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Lab 09  RTL viewer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63575" y="6356350"/>
            <a:ext cx="2146935" cy="366395"/>
          </a:xfrm>
        </p:spPr>
        <p:txBody>
          <a:bodyPr/>
          <a:lstStyle/>
          <a:p>
            <a:pPr>
              <a:defRPr/>
            </a:pPr>
            <a:fld id="{A81F27DF-CDFA-4BC6-BB43-16597E4B7D4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300" y="1219200"/>
            <a:ext cx="8916035" cy="493839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/>
          </a:p>
        </p:txBody>
      </p:sp>
      <p:pic>
        <p:nvPicPr>
          <p:cNvPr id="5" name="그림 1" descr="C:/Users/SW중심대학사업단/AppData/Roaming/PolarisOffice/ETemp/34292_20028192/fImage39146124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188085"/>
            <a:ext cx="9115425" cy="3645535"/>
          </a:xfrm>
          <a:prstGeom prst="rect"/>
          <a:noFill/>
        </p:spPr>
      </p:pic>
      <p:sp>
        <p:nvSpPr>
          <p:cNvPr id="6" name="텍스트 상자 2"/>
          <p:cNvSpPr txBox="1">
            <a:spLocks/>
          </p:cNvSpPr>
          <p:nvPr/>
        </p:nvSpPr>
        <p:spPr>
          <a:xfrm rot="0">
            <a:off x="589915" y="5151120"/>
            <a:ext cx="75291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Top level 의 mp file 을 컴파일후 RTL viewer 로 확인해보았다.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크게는 data path , cu 로 구성되어있다  cu 는 finite state machine 으로 구성되어 dp를 control 한다. CPU 의 기본적인 구조이다.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48895"/>
            <a:ext cx="89160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Lab 09  DP , CU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63575" y="6356350"/>
            <a:ext cx="2146935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ko-KR" sz="1400">
                <a:latin typeface="Gill Sans MT" charset="0"/>
                <a:ea typeface="맑은 고딕" charset="0"/>
                <a:cs typeface="+mn-cs"/>
              </a:rPr>
              <a:t>3</a:t>
            </a:fld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219200"/>
            <a:ext cx="89160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000">
              <a:latin typeface="Gill Sans MT" charset="0"/>
              <a:ea typeface="맑은 고딕" charset="0"/>
              <a:cs typeface="+mn-cs"/>
            </a:endParaRPr>
          </a:p>
        </p:txBody>
      </p:sp>
      <p:pic>
        <p:nvPicPr>
          <p:cNvPr id="6" name="그림 8" descr="C:/Users/SW중심대학사업단/AppData/Roaming/PolarisOffice/ETemp/34292_20028192/fImage65315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267335" cy="286385"/>
          </a:xfrm>
          <a:prstGeom prst="rect"/>
          <a:noFill/>
        </p:spPr>
      </p:pic>
      <p:pic>
        <p:nvPicPr>
          <p:cNvPr id="7" name="그림 9" descr="C:/Users/SW중심대학사업단/AppData/Roaming/PolarisOffice/ETemp/34292_20028192/fImage72742157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5805" y="3836035"/>
            <a:ext cx="5639435" cy="2416810"/>
          </a:xfrm>
          <a:prstGeom prst="rect"/>
          <a:noFill/>
        </p:spPr>
      </p:pic>
      <p:sp>
        <p:nvSpPr>
          <p:cNvPr id="8" name="텍스트 상자 11"/>
          <p:cNvSpPr txBox="1">
            <a:spLocks/>
          </p:cNvSpPr>
          <p:nvPr/>
        </p:nvSpPr>
        <p:spPr>
          <a:xfrm rot="0">
            <a:off x="6562725" y="1570355"/>
            <a:ext cx="29273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Dp 에서는 다음과같은 내장 된 lpm_rom 을 사용하는데 parameter 을 결정하는 형태로 모듈을 사용한다. program.mif 는 데이터의 크기를 1 씩 줄이는 연산을 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2" descr="C:/Users/SW중심대학사업단/AppData/Roaming/PolarisOffice/ETemp/34292_20028192/fImage97083161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220" y="1920875"/>
            <a:ext cx="6134735" cy="1326515"/>
          </a:xfrm>
          <a:prstGeom prst="rect"/>
          <a:noFill/>
        </p:spPr>
      </p:pic>
      <p:sp>
        <p:nvSpPr>
          <p:cNvPr id="10" name="텍스트 상자 13"/>
          <p:cNvSpPr txBox="1">
            <a:spLocks/>
          </p:cNvSpPr>
          <p:nvPr/>
        </p:nvSpPr>
        <p:spPr>
          <a:xfrm rot="0">
            <a:off x="6698615" y="3987165"/>
            <a:ext cx="292735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Cu 는 다음과같은 table 의 state machine 으로 코딩되어있다. state에따라 data path 를 control 하는 역할 을 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48895"/>
            <a:ext cx="89160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Lab 09  VHDL Testbench code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63575" y="6356350"/>
            <a:ext cx="2146935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ko-KR" sz="1400">
                <a:latin typeface="Gill Sans MT" charset="0"/>
                <a:ea typeface="맑은 고딕" charset="0"/>
                <a:cs typeface="+mn-cs"/>
              </a:rPr>
              <a:t>4</a:t>
            </a:fld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219200"/>
            <a:ext cx="89160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0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5" name="텍스트 상자 15"/>
          <p:cNvSpPr txBox="1">
            <a:spLocks/>
          </p:cNvSpPr>
          <p:nvPr/>
        </p:nvSpPr>
        <p:spPr>
          <a:xfrm rot="0">
            <a:off x="1339215" y="1299845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6"/>
          <p:cNvSpPr txBox="1">
            <a:spLocks/>
          </p:cNvSpPr>
          <p:nvPr/>
        </p:nvSpPr>
        <p:spPr>
          <a:xfrm rot="0">
            <a:off x="1809750" y="1339850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7"/>
          <p:cNvSpPr txBox="1">
            <a:spLocks/>
          </p:cNvSpPr>
          <p:nvPr/>
        </p:nvSpPr>
        <p:spPr>
          <a:xfrm rot="0">
            <a:off x="4951730" y="1044575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8"/>
          <p:cNvSpPr txBox="1">
            <a:spLocks/>
          </p:cNvSpPr>
          <p:nvPr/>
        </p:nvSpPr>
        <p:spPr>
          <a:xfrm rot="0">
            <a:off x="605790" y="1219835"/>
            <a:ext cx="3900170" cy="52362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library ieee;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use ieee.std_logic_1164.all;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entity mp_tb is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end mp_tb;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architecture tb of mp_tb is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component mp PORT (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Clock, Reset: IN STD_LOGIC;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Input: IN STD_LOGIC_VECTOR(7 DOWNTO 0);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Output: OUT STD_LOGIC_VECTOR(7 DOWNTO 0);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Halt: OUT STD_LOGIC);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END component;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Clock, Reset: STD_LOGIC := '0';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Input: STD_LOGIC_VECTOR(7 DOWNTO 0) := "00000100";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Output: STD_LOGIC_VECTOR(7 DOWNTO 0);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Halt: STD_LOGIC; -- outputs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 constant period: time := 100 ns;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9"/>
          <p:cNvSpPr txBox="1">
            <a:spLocks/>
          </p:cNvSpPr>
          <p:nvPr/>
        </p:nvSpPr>
        <p:spPr>
          <a:xfrm rot="0">
            <a:off x="5071110" y="1179830"/>
            <a:ext cx="3949065" cy="48977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begin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-- connecting testbench signals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UUT : mp port map (clock =&gt; clock, Reset =&gt; Reset, Input =&gt; Input, Output =&gt; Output, halt=&gt; halt);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clk: process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begin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	clock &lt;= '0';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wait for period/2;  --for 50 ns signal is '0'.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clock &lt;= '1';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wait for period/2; --for next 50 ns signal is '1'.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end process;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process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begin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  reset &lt;= '1';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 wait for period;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	reset &lt;= '0';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	wait;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end process;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end tb ;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48895"/>
            <a:ext cx="89160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Lab 09  VHDL Testbench code 1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63575" y="6356350"/>
            <a:ext cx="2146935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ko-KR" sz="1400">
                <a:latin typeface="Gill Sans MT" charset="0"/>
                <a:ea typeface="맑은 고딕" charset="0"/>
                <a:cs typeface="+mn-cs"/>
              </a:rPr>
              <a:t>5</a:t>
            </a:fld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219200"/>
            <a:ext cx="89160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0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39215" y="1299845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809750" y="1339850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951730" y="1044575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605790" y="1219835"/>
            <a:ext cx="3900170" cy="52362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library ieee;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use ieee.std_logic_1164.all;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entity mp_tb is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end mp_tb;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architecture tb of mp_tb is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component mp PORT (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Clock, Reset: IN STD_LOGIC;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Input: IN STD_LOGIC_VECTOR(7 DOWNTO 0);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Output: OUT STD_LOGIC_VECTOR(7 DOWNTO 0);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Halt: OUT STD_LOGIC);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END component;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Clock, Reset: STD_LOGIC := '0';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Input: STD_LOGIC_VECTOR(7 DOWNTO 0) := "00000100";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Output: STD_LOGIC_VECTOR(7 DOWNTO 0);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signal Halt: STD_LOGIC; -- outputs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 constant period: time := 100 ns;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4672965" y="2719070"/>
            <a:ext cx="4394835" cy="1937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 b="0">
                <a:latin typeface="맑은 고딕" charset="0"/>
                <a:ea typeface="맑은 고딕" charset="0"/>
              </a:rPr>
              <a:t>* Library work 에 mp unit 이 없다는 오류가 떠서 component mp 를 따로 선언해줬다. </a:t>
            </a:r>
            <a:endParaRPr lang="ko-KR" altLang="en-US" sz="20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 b="0">
                <a:latin typeface="맑은 고딕" charset="0"/>
                <a:ea typeface="맑은 고딕" charset="0"/>
              </a:rPr>
              <a:t>Clock 은 0으로 초기화 시켜주고 input 으로 4를 넣어줬다. </a:t>
            </a:r>
            <a:endParaRPr lang="ko-KR" altLang="en-US" sz="2000" b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000" b="0">
                <a:latin typeface="맑은 고딕" charset="0"/>
                <a:ea typeface="맑은 고딕" charset="0"/>
              </a:rPr>
              <a:t>time 간격을 100 ns 로 나눠줬다.</a:t>
            </a:r>
            <a:endParaRPr lang="ko-KR" altLang="en-US" sz="20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48895"/>
            <a:ext cx="89160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Lab 09  VHDL Testbench code 2 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63575" y="6356350"/>
            <a:ext cx="2146935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ko-KR" sz="1400">
                <a:latin typeface="Gill Sans MT" charset="0"/>
                <a:ea typeface="맑은 고딕" charset="0"/>
                <a:cs typeface="+mn-cs"/>
              </a:rPr>
              <a:t>6</a:t>
            </a:fld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219200"/>
            <a:ext cx="89160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0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339215" y="1299845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809750" y="1339850"/>
            <a:ext cx="3573780" cy="4777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5286375" y="2576195"/>
            <a:ext cx="440309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Signal  과 component 의 port 를 연결해주었다. 시그널명은 같은편이 헷갈리지 않을거 같아서 같게 해줬다.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Clock process 를 따로 정의하여 100ns 를 주기로 움직이게 했고 reset 은 100ns  동안 1로 initialize했다.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5367020" y="1307465"/>
            <a:ext cx="39001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32790" y="1387475"/>
            <a:ext cx="4371340" cy="4712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begin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-- connecting testbench signals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UUT : mp port map (clock =&gt; clock, Reset =&gt; Reset, Input =&gt; Input, Output =&gt; Output, halt=&gt; halt);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clk: process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begin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	clock &lt;= '0';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wait for period/2;  --for 50 ns signal is '0'.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clock &lt;= '1';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wait for period/2; --for next 50 ns signal is '1'.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end process;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process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begin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  reset &lt;= '1';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     wait for period;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	reset &lt;= '0';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			wait;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    end process;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end tb ;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48895"/>
            <a:ext cx="89160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Lab 09  Simulation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63575" y="6356350"/>
            <a:ext cx="2146935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ko-KR" sz="1400">
                <a:latin typeface="Gill Sans MT" charset="0"/>
                <a:ea typeface="맑은 고딕" charset="0"/>
                <a:cs typeface="+mn-cs"/>
              </a:rPr>
              <a:t>7</a:t>
            </a:fld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219200"/>
            <a:ext cx="89160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000">
              <a:latin typeface="Gill Sans MT" charset="0"/>
              <a:ea typeface="맑은 고딕" charset="0"/>
              <a:cs typeface="+mn-cs"/>
            </a:endParaRPr>
          </a:p>
        </p:txBody>
      </p:sp>
      <p:pic>
        <p:nvPicPr>
          <p:cNvPr id="5" name="그림 14" descr="C:/Users/SW중심대학사업단/AppData/Roaming/PolarisOffice/ETemp/34292_20028192/fImage7169116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409700"/>
            <a:ext cx="9906635" cy="2156460"/>
          </a:xfrm>
          <a:prstGeom prst="rect"/>
          <a:noFill/>
        </p:spPr>
      </p:pic>
      <p:sp>
        <p:nvSpPr>
          <p:cNvPr id="6" name="텍스트 상자 20"/>
          <p:cNvSpPr txBox="1">
            <a:spLocks/>
          </p:cNvSpPr>
          <p:nvPr/>
        </p:nvSpPr>
        <p:spPr>
          <a:xfrm rot="0">
            <a:off x="5207000" y="3796030"/>
            <a:ext cx="445897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State 에따라 000 에서 외부입력값을 받고 011 이되며 INMUX 와 aload 를 1 로 바꿔준다 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Input 값은 resister 에서 출력되서 Output으로 나온다.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그후 감소state 101 0확인 state 110 out state 100이 루프하다가 0이되면 jump not zero 로부터 halt state 로 넘어간다. 그시점에 halt 가 1이 됨을 확인할 수 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21" descr="C:/Users/SW중심대학사업단/AppData/Roaming/PolarisOffice/ETemp/34292_20028192/fImage72742174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95275" y="3979545"/>
            <a:ext cx="5335270" cy="2289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95300" y="48895"/>
            <a:ext cx="89160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>
                <a:latin typeface="Bookman Old Style" charset="0"/>
                <a:ea typeface="돋움" charset="0"/>
                <a:cs typeface="+mj-cs"/>
              </a:rPr>
              <a:t>Lab 09 discussion</a:t>
            </a:r>
            <a:endParaRPr lang="ko-KR" altLang="en-US" sz="3200">
              <a:latin typeface="Bookman Old Style" charset="0"/>
              <a:ea typeface="돋움" charset="0"/>
              <a:cs typeface="+mj-cs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63575" y="6356350"/>
            <a:ext cx="2146935" cy="3663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fld id="{B9320F77-B9A0-41C5-862A-B4B631284C64}" type="slidenum">
              <a:rPr lang="en-US" altLang="ko-KR" sz="1400">
                <a:latin typeface="Gill Sans MT" charset="0"/>
                <a:ea typeface="맑은 고딕" charset="0"/>
                <a:cs typeface="+mn-cs"/>
              </a:rPr>
              <a:t>8</a:t>
            </a:fld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300" y="1219200"/>
            <a:ext cx="8916035" cy="493839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300">
              <a:latin typeface="Gill Sans MT" charset="0"/>
              <a:ea typeface="맑은 고딕" charset="0"/>
              <a:cs typeface="+mn-cs"/>
            </a:endParaRPr>
          </a:p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r>
              <a:rPr lang="en-US" altLang="ko-KR" sz="2300">
                <a:latin typeface="Gill Sans MT" charset="0"/>
                <a:ea typeface="맑은 고딕" charset="0"/>
                <a:cs typeface="+mn-cs"/>
              </a:rPr>
              <a:t>Test bench 사용하는것에 꽤 고전했습니다. 사용법 이 익숙치않았는데 컴파일을 한번 시켜보니 더욱 편리한 시뮬레이션 방식이라는 것을 깨달았습니다. </a:t>
            </a:r>
            <a:endParaRPr lang="ko-KR" altLang="en-US" sz="2300">
              <a:latin typeface="Gill Sans MT" charset="0"/>
              <a:ea typeface="맑은 고딕" charset="0"/>
              <a:cs typeface="+mn-cs"/>
            </a:endParaRPr>
          </a:p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r>
              <a:rPr lang="en-US" altLang="ko-KR" sz="2300">
                <a:latin typeface="Gill Sans MT" charset="0"/>
                <a:ea typeface="맑은 고딕" charset="0"/>
                <a:cs typeface="+mn-cs"/>
              </a:rPr>
              <a:t>문제점이 있었던 부분은 top level 이 아닌 그 하위 레벨의 signal에 접근할때 따로 testbench 에서 component 선언을 해주어야 하는것인가에대한 의구심이었는데 여러번 시도끝에 그럴 필요 없이 상위레벨에 포함되어있다는 것이었습니다. </a:t>
            </a:r>
            <a:endParaRPr lang="ko-KR" altLang="en-US" sz="2300">
              <a:latin typeface="Gill Sans MT" charset="0"/>
              <a:ea typeface="맑은 고딕" charset="0"/>
              <a:cs typeface="+mn-cs"/>
            </a:endParaRPr>
          </a:p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r>
              <a:rPr lang="en-US" altLang="ko-KR" sz="2300">
                <a:latin typeface="Gill Sans MT" charset="0"/>
                <a:ea typeface="맑은 고딕" charset="0"/>
                <a:cs typeface="+mn-cs"/>
              </a:rPr>
              <a:t>CPU design 에 점점 근접해 가는것 같습니다. data path 에서 필요한 산술을 하고 , control unit 을 통해 statemachine으로 다루는 과정이 지금 까지 배운것들을 통합하며 그 이유에대해 느끼게 하였습니다.</a:t>
            </a:r>
            <a:endParaRPr lang="ko-KR" altLang="en-US" sz="2300">
              <a:latin typeface="Gill Sans MT" charset="0"/>
              <a:ea typeface="맑은 고딕" charset="0"/>
              <a:cs typeface="+mn-cs"/>
            </a:endParaRPr>
          </a:p>
          <a:p>
            <a:pPr marL="274320" indent="-274320" latinLnBrk="0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300">
              <a:latin typeface="Gill Sans MT" charset="0"/>
              <a:ea typeface="맑은 고딕" charset="0"/>
              <a:cs typeface="+mn-cs"/>
            </a:endParaRPr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</a:pPr>
            <a:endParaRPr lang="ko-KR" altLang="en-US" sz="2000">
              <a:latin typeface="Gill Sans MT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linux1</Company>
  <DocSecurity>0</DocSecurity>
  <HyperlinksChanged>false</HyperlinksChanged>
  <Lines>0</Lines>
  <LinksUpToDate>false</LinksUpToDate>
  <Pages>8</Pages>
  <Paragraphs>23</Paragraphs>
  <Words>130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coolwind</dc:creator>
  <cp:lastModifiedBy>po_user</cp:lastModifiedBy>
  <dc:title>Network Admin</dc:title>
  <dcterms:modified xsi:type="dcterms:W3CDTF">2022-05-14T03:43:56Z</dcterms:modified>
</cp:coreProperties>
</file>