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818" r:id="rId28"/>
  </p:sldMasterIdLst>
  <p:sldIdLst>
    <p:sldId id="282" r:id="rId30"/>
    <p:sldId id="280" r:id="rId31"/>
    <p:sldId id="267" r:id="rId32"/>
    <p:sldId id="295" r:id="rId33"/>
    <p:sldId id="293" r:id="rId34"/>
    <p:sldId id="288" r:id="rId35"/>
    <p:sldId id="286" r:id="rId36"/>
    <p:sldId id="287" r:id="rId37"/>
    <p:sldId id="291" r:id="rId38"/>
    <p:sldId id="292" r:id="rId39"/>
    <p:sldId id="294" r:id="rId40"/>
  </p:sldIdLst>
  <p:sldSz cx="9144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0">
          <p15:clr>
            <a:srgbClr val="A4A3A4"/>
          </p15:clr>
        </p15:guide>
        <p15:guide id="2" pos="2875" userDrawn="0">
          <p15:clr>
            <a:srgbClr val="A4A3A4"/>
          </p15:clr>
        </p15:guide>
      </p15:sldGuideLst>
    </p:ext>
  </p:extLst>
  <p:embeddedFontLst>
    <p:embeddedFont>
      <p:font typeface="Gill Sans MT" panose="020B0502020104020203" pitchFamily="34" charset="0">
        <p:regular r:id="rId1"/>
        <p:bold r:id="rId14"/>
        <p:italic r:id="rId12"/>
        <p:boldItalic r:id="rId10"/>
      </p:font>
    </p:embeddedFont>
    <p:embeddedFont>
      <p:font typeface="Bookman Old Style" panose="02050604050505020204" pitchFamily="18" charset="0">
        <p:regular r:id="rId6"/>
        <p:bold r:id="rId2"/>
        <p:italic r:id="rId15"/>
        <p:boldItalic r:id="rId11"/>
      </p:font>
    </p:embeddedFont>
    <p:embeddedFont>
      <p:font typeface="맑은 고딕" panose="020B0503020000020004" pitchFamily="50" charset="-127">
        <p:regular r:id="rId8"/>
        <p:bold r:id="rId7"/>
      </p:font>
    </p:embeddedFont>
    <p:embeddedFont>
      <p:font typeface="Wingdings 3" panose="05040102010807070707" pitchFamily="18" charset="2">
        <p:regular r:id="rId3"/>
      </p:font>
    </p:embeddedFont>
    <p:embeddedFont>
      <p:font typeface="Trebuchet MS" panose="020B0603020202020204" pitchFamily="34" charset="0">
        <p:regular r:id="rId13"/>
        <p:bold r:id="rId9"/>
        <p:italic r:id="rId5"/>
        <p:boldItalic r:id="rId16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06" d="100"/>
          <a:sy n="106" d="100"/>
        </p:scale>
        <p:origin x="1686" y="108"/>
      </p:cViewPr>
      <p:guideLst>
        <p:guide orient="horz" pos="215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font" Target="fonts/font6.fntdata"></Relationship><Relationship Id="rId3" Type="http://schemas.openxmlformats.org/officeDocument/2006/relationships/font" Target="fonts/font11.fntdata"></Relationship><Relationship Id="rId4" Type="http://schemas.openxmlformats.org/officeDocument/2006/relationships/tableStyles" Target="tableStyles.xml"></Relationship><Relationship Id="rId5" Type="http://schemas.openxmlformats.org/officeDocument/2006/relationships/font" Target="fonts/font14.fntdata"></Relationship><Relationship Id="rId6" Type="http://schemas.openxmlformats.org/officeDocument/2006/relationships/font" Target="fonts/font5.fntdata"></Relationship><Relationship Id="rId7" Type="http://schemas.openxmlformats.org/officeDocument/2006/relationships/font" Target="fonts/font10.fntdata"></Relationship><Relationship Id="rId8" Type="http://schemas.openxmlformats.org/officeDocument/2006/relationships/font" Target="fonts/font9.fntdata"></Relationship><Relationship Id="rId9" Type="http://schemas.openxmlformats.org/officeDocument/2006/relationships/font" Target="fonts/font13.fntdata"></Relationship><Relationship Id="rId10" Type="http://schemas.openxmlformats.org/officeDocument/2006/relationships/font" Target="fonts/font4.fntdata"></Relationship><Relationship Id="rId11" Type="http://schemas.openxmlformats.org/officeDocument/2006/relationships/font" Target="fonts/font8.fntdata"></Relationship><Relationship Id="rId12" Type="http://schemas.openxmlformats.org/officeDocument/2006/relationships/font" Target="fonts/font3.fntdata"></Relationship><Relationship Id="rId13" Type="http://schemas.openxmlformats.org/officeDocument/2006/relationships/font" Target="fonts/font12.fntdata"></Relationship><Relationship Id="rId14" Type="http://schemas.openxmlformats.org/officeDocument/2006/relationships/font" Target="fonts/font2.fntdata"></Relationship><Relationship Id="rId15" Type="http://schemas.openxmlformats.org/officeDocument/2006/relationships/font" Target="fonts/font7.fntdata"></Relationship><Relationship Id="rId16" Type="http://schemas.openxmlformats.org/officeDocument/2006/relationships/font" Target="fonts/font15.fntdata"></Relationship><Relationship Id="rId28" Type="http://schemas.openxmlformats.org/officeDocument/2006/relationships/slideMaster" Target="slideMasters/slideMaster1.xml"></Relationship><Relationship Id="rId29" Type="http://schemas.openxmlformats.org/officeDocument/2006/relationships/theme" Target="theme/theme1.xml"></Relationship><Relationship Id="rId30" Type="http://schemas.openxmlformats.org/officeDocument/2006/relationships/slide" Target="slides/slide1.xml"></Relationship><Relationship Id="rId31" Type="http://schemas.openxmlformats.org/officeDocument/2006/relationships/slide" Target="slides/slide2.xml"></Relationship><Relationship Id="rId32" Type="http://schemas.openxmlformats.org/officeDocument/2006/relationships/slide" Target="slides/slide3.xml"></Relationship><Relationship Id="rId33" Type="http://schemas.openxmlformats.org/officeDocument/2006/relationships/slide" Target="slides/slide4.xml"></Relationship><Relationship Id="rId34" Type="http://schemas.openxmlformats.org/officeDocument/2006/relationships/slide" Target="slides/slide5.xml"></Relationship><Relationship Id="rId35" Type="http://schemas.openxmlformats.org/officeDocument/2006/relationships/slide" Target="slides/slide6.xml"></Relationship><Relationship Id="rId36" Type="http://schemas.openxmlformats.org/officeDocument/2006/relationships/slide" Target="slides/slide7.xml"></Relationship><Relationship Id="rId37" Type="http://schemas.openxmlformats.org/officeDocument/2006/relationships/slide" Target="slides/slide8.xml"></Relationship><Relationship Id="rId38" Type="http://schemas.openxmlformats.org/officeDocument/2006/relationships/slide" Target="slides/slide9.xml"></Relationship><Relationship Id="rId39" Type="http://schemas.openxmlformats.org/officeDocument/2006/relationships/slide" Target="slides/slide10.xml"></Relationship><Relationship Id="rId40" Type="http://schemas.openxmlformats.org/officeDocument/2006/relationships/slide" Target="slides/slide11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3/22/2022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B5D938F2-E73B-4578-B979-C54DDAA402E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14B31-B121-4916-B6A6-632B3664B70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266A1-106E-46A2-A565-8E10B48343F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0235" cy="991235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810" cy="366395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835" cy="36639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835" cy="366395"/>
          </a:xfrm>
        </p:spPr>
        <p:txBody>
          <a:bodyPr/>
          <a:lstStyle/>
          <a:p>
            <a:pPr>
              <a:defRPr/>
            </a:pPr>
            <a:fld id="{325D6BB4-06DF-443E-835D-72F49326E6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AE4A7DFD-3608-4ADF-A982-141661072B7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22F3F-62E3-4A6B-82EE-62FC73709C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068F18-3F98-496E-85DF-55E53213ACE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2F96A-BB55-4580-9FB4-79BB54F544E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1A18CE-B72F-4ABF-BD2D-57B044EDC78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77207-A383-46E4-B96B-AD1C89BA012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8/25/2007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13363-3479-4101-BCA4-0249182192C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4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3/22/2022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6A3BA3-33FD-421D-874C-AA6DB67C3CF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1135" cy="1200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533400" y="6435725"/>
            <a:ext cx="80772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9900FF"/>
              </a:buClr>
              <a:buFont typeface="굴림체" pitchFamily="49" charset="-127"/>
              <a:buChar char="◈"/>
              <a:defRPr/>
            </a:pPr>
            <a:endParaRPr lang="ko-KR" altLang="ko-KR" b="1">
              <a:solidFill>
                <a:srgbClr val="006600"/>
              </a:solidFill>
              <a:latin typeface="Trebuchet MS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457200" y="63246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50000"/>
              </a:spcBef>
              <a:buClr>
                <a:srgbClr val="9900FF"/>
              </a:buClr>
              <a:buFont typeface="굴림체" pitchFamily="49" charset="-127"/>
              <a:buNone/>
              <a:defRPr/>
            </a:pPr>
            <a:r>
              <a:rPr lang="en-US" altLang="ko-KR" sz="1200">
                <a:solidFill>
                  <a:schemeClr val="accent2"/>
                </a:solidFill>
                <a:latin typeface="Trebuchet MS" pitchFamily="34" charset="0"/>
              </a:rPr>
              <a:t>		 		   </a:t>
            </a:r>
            <a:fld id="{2485B042-A4FB-4821-B217-8B76D79640E5}" type="slidenum">
              <a:rPr lang="en-US" altLang="ko-KR" sz="1200">
                <a:solidFill>
                  <a:schemeClr val="accent2"/>
                </a:solidFill>
                <a:latin typeface="Trebuchet MS" pitchFamily="34" charset="0"/>
              </a:rPr>
              <a:pPr algn="r">
                <a:lnSpc>
                  <a:spcPct val="120000"/>
                </a:lnSpc>
                <a:spcBef>
                  <a:spcPct val="50000"/>
                </a:spcBef>
                <a:buClr>
                  <a:srgbClr val="9900FF"/>
                </a:buClr>
                <a:buFont typeface="굴림체" pitchFamily="49" charset="-127"/>
                <a:buNone/>
                <a:defRPr/>
              </a:pPr>
              <a:t>‹#›</a:t>
            </a:fld>
            <a:r>
              <a:rPr lang="en-US" altLang="ko-KR" sz="500" b="1">
                <a:solidFill>
                  <a:srgbClr val="006600"/>
                </a:solidFill>
                <a:latin typeface="Trebuchet MS" pitchFamily="34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4699156935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284316441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84791358467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7712125633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04421306500.png"></Relationship><Relationship Id="rId3" Type="http://schemas.openxmlformats.org/officeDocument/2006/relationships/image" Target="../media/fImage2304421659169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76721505724.png"></Relationship><Relationship Id="rId3" Type="http://schemas.openxmlformats.org/officeDocument/2006/relationships/image" Target="../media/fImage6704168147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635" cy="1067435"/>
          </a:xfrm>
        </p:spPr>
        <p:txBody>
          <a:bodyPr wrap="square" lIns="91440" tIns="45720" rIns="91440" bIns="45720" numCol="1" vert="horz" anchor="t">
            <a:normAutofit fontScale="90000" lnSpcReduction="0"/>
          </a:bodyPr>
          <a:lstStyle/>
          <a:p>
            <a:pPr marL="0" indent="0" algn="ctr" latinLnBrk="0">
              <a:buFontTx/>
              <a:buNone/>
            </a:pPr>
            <a:r>
              <a:rPr lang="en-US" altLang="ko-KR"/>
              <a:t>컴퓨터구조 과제 1.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000" cap="none" b="0">
                <a:latin typeface="+mj-lt"/>
                <a:ea typeface="+mj-ea"/>
                <a:cs typeface="+mj-cs"/>
              </a:rPr>
              <a:t>One_counter Design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sp>
        <p:nvSpPr>
          <p:cNvPr id="5" name="텍스트 상자 1"/>
          <p:cNvSpPr txBox="1">
            <a:spLocks/>
          </p:cNvSpPr>
          <p:nvPr/>
        </p:nvSpPr>
        <p:spPr>
          <a:xfrm rot="0">
            <a:off x="4398645" y="4302760"/>
            <a:ext cx="3907154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휴먼지능정보공학과 18 김필규 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152400"/>
            <a:ext cx="82302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/>
            <a:r>
              <a:rPr lang="ko-KR" altLang="en-US"/>
              <a:t>최종 성공 시뮬레이터 </a:t>
            </a:r>
            <a:endParaRPr lang="ko-KR" altLang="en-US"/>
          </a:p>
        </p:txBody>
      </p:sp>
      <p:sp>
        <p:nvSpPr>
          <p:cNvPr id="3" name="내용 개체 틀 7"/>
          <p:cNvSpPr txBox="1">
            <a:spLocks/>
          </p:cNvSpPr>
          <p:nvPr>
            <p:ph type="obj" idx="1"/>
          </p:nvPr>
        </p:nvSpPr>
        <p:spPr>
          <a:xfrm rot="0">
            <a:off x="315595" y="3637915"/>
            <a:ext cx="8230235" cy="15316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600">
                <a:latin typeface="+mn-lt"/>
                <a:ea typeface="+mn-ea"/>
                <a:cs typeface="+mn-cs"/>
              </a:rPr>
              <a:t>A 값을 확인해보고싶어서 갖다 붙였다. LOAD = 1에서 값을 받고, S=1 에서 COUNT ,SHIFT 를 하는 모습이다. RESET_N 으로 구현하여 0 일때 값들이 초기화된다. STATE 는 STATE_OUT 으로 연결해서 따로 빼주었고 A 가 00000000 이 되었을때 DONE 값을 1 로 바꿔주면서 다음 STATE 로 넘어가는것 까지 구현해보았다.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endParaRPr lang="ko-KR" altLang="en-US"/>
          </a:p>
        </p:txBody>
      </p:sp>
      <p:pic>
        <p:nvPicPr>
          <p:cNvPr id="4" name="그림 8" descr="C:/Users/SMU11/AppData/Roaming/PolarisOffice/ETemp/8648_15966248/fImage224699156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9" t="18922" r="11338" b="60080"/>
          <a:stretch>
            <a:fillRect/>
          </a:stretch>
        </p:blipFill>
        <p:spPr>
          <a:xfrm rot="0">
            <a:off x="67310" y="1590040"/>
            <a:ext cx="9080500" cy="17233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152400"/>
            <a:ext cx="82302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/>
            <a:r>
              <a:rPr lang="ko-KR" altLang="en-US" sz="3200">
                <a:solidFill>
                  <a:srgbClr val="7DCD00"/>
                </a:solidFill>
                <a:latin typeface="+mj-lt"/>
                <a:ea typeface="+mj-ea"/>
                <a:cs typeface="+mj-cs"/>
              </a:rPr>
              <a:t>DISCUSSION</a:t>
            </a:r>
            <a:endParaRPr lang="ko-KR" altLang="en-US">
              <a:solidFill>
                <a:srgbClr val="7DCD00"/>
              </a:solidFill>
            </a:endParaRPr>
          </a:p>
        </p:txBody>
      </p:sp>
      <p:sp>
        <p:nvSpPr>
          <p:cNvPr id="3" name="내용 개체 틀 7"/>
          <p:cNvSpPr txBox="1">
            <a:spLocks/>
          </p:cNvSpPr>
          <p:nvPr>
            <p:ph type="obj" idx="1"/>
          </p:nvPr>
        </p:nvSpPr>
        <p:spPr>
          <a:xfrm rot="0">
            <a:off x="457200" y="1219200"/>
            <a:ext cx="8230235" cy="49383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eaLnBrk="1" latinLnBrk="0" hangingPunct="1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		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	처음에 너무 막막했습니다. 군대를 다녀온후 QUARTUS 라던지 MODELSIM을 이용해서 VHDL 을 구현하는것이 감이 오질 않았습니다. 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	그래서  교수님이 올려주신 2강 부터 5강의 피피티를 2주동안 하나하나 구글링과 더불어 공부했고, 어느정도 이해하고 있었다고 느꼈지만 실제로 코드를 써보는것은 참 어려운일이었습니다. 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	심지어 맥북에서 쿼터스가 작동하지않아 학교컴퓨터를 사용했고, 과제를 위해서 매일 과방에서 10시까지 컴파일 시키는데에 몰두했습니다. 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	막막했지만 조금씩 해내다보니 컴파일해냈습니다. 이제는 VHDL 의 전반적인 내용에대해 이해도가생겨 다음과제부터는 비교적 순탄히 해낼 수 있을거라 믿습니다. 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	자료로 공부하는것보다 실제로 프로젝트구현을해보는것이 실질적인 도움이 된다는것을 배웠습니다 </a:t>
            </a:r>
            <a:endParaRPr lang="ko-KR" altLang="en-US" sz="16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FontTx/>
              <a:buNone/>
            </a:pPr>
            <a:endParaRPr lang="ko-KR" altLang="en-US" sz="16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FontTx/>
              <a:buNone/>
            </a:pPr>
            <a:r>
              <a:rPr lang="ko-KR" altLang="en-US" sz="1600">
                <a:latin typeface="+mn-lt"/>
                <a:ea typeface="+mn-ea"/>
                <a:cs typeface="+mn-cs"/>
              </a:rPr>
              <a:t>	시뮬레이터 사용법, VHDL 문법,  state machin, 8 bit shift , counter , behavioral 구조,  signal 과 buffer,  clock 사용법 등을  공부해보는 기회가 되었습니다.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30870" cy="991870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Lab 1. One-Counter design 설계</a:t>
            </a:r>
            <a:endParaRPr lang="ko-KR" altLang="en-US"/>
          </a:p>
        </p:txBody>
      </p:sp>
      <p:sp>
        <p:nvSpPr>
          <p:cNvPr id="2051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31505" cy="4939665"/>
          </a:xfrm>
        </p:spPr>
        <p:txBody>
          <a:bodyPr wrap="square" lIns="91440" tIns="45720" rIns="91440" bIns="45720" numCol="1" vert="horz" anchor="t">
            <a:normAutofit fontScale="77500" lnSpcReduction="20000"/>
          </a:bodyPr>
          <a:lstStyle/>
          <a:p>
            <a:pPr marL="274320" indent="-274320" latinLnBrk="0">
              <a:lnSpc>
                <a:spcPct val="120000"/>
              </a:lnSpc>
              <a:buFontTx/>
              <a:buNone/>
              <a:defRPr/>
            </a:pPr>
            <a:endParaRPr lang="ko-KR" altLang="en-US"/>
          </a:p>
          <a:p>
            <a:pPr marL="548640" indent="-274320" latinLnBrk="0" lvl="1">
              <a:lnSpc>
                <a:spcPct val="120000"/>
              </a:lnSpc>
              <a:buSzPct val="76000"/>
              <a:buFont typeface="Wingdings 3"/>
              <a:buChar char="}"/>
              <a:defRPr/>
            </a:pPr>
            <a:r>
              <a:rPr lang="en-US" altLang="ko-KR"/>
              <a:t>Inputs:</a:t>
            </a:r>
            <a:endParaRPr lang="ko-KR" altLang="en-US"/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  <a:defRPr/>
            </a:pPr>
            <a:r>
              <a:rPr lang="en-US" altLang="ko-KR"/>
              <a:t>: 8 bit data</a:t>
            </a:r>
            <a:endParaRPr lang="ko-KR" altLang="en-US"/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  <a:defRPr/>
            </a:pPr>
            <a:r>
              <a:rPr lang="en-US" altLang="ko-KR"/>
              <a:t>Load_A (LA)</a:t>
            </a:r>
            <a:endParaRPr lang="ko-KR" altLang="en-US"/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  <a:defRPr/>
            </a:pPr>
            <a:r>
              <a:rPr lang="en-US" altLang="ko-KR"/>
              <a:t>S: Start counting indicator</a:t>
            </a:r>
            <a:endParaRPr lang="ko-KR" altLang="en-US"/>
          </a:p>
          <a:p>
            <a:pPr marL="822960" indent="-228600" latinLnBrk="0" lvl="2">
              <a:lnSpc>
                <a:spcPct val="120000"/>
              </a:lnSpc>
              <a:buFontTx/>
              <a:buNone/>
              <a:defRPr/>
            </a:pPr>
            <a:endParaRPr lang="ko-KR" altLang="en-US"/>
          </a:p>
          <a:p>
            <a:pPr marL="548640" indent="-274320" latinLnBrk="0" lvl="1">
              <a:lnSpc>
                <a:spcPct val="120000"/>
              </a:lnSpc>
              <a:buSzPct val="76000"/>
              <a:buFont typeface="Wingdings 3"/>
              <a:buChar char="}"/>
              <a:defRPr/>
            </a:pPr>
            <a:r>
              <a:rPr lang="en-US" altLang="ko-KR"/>
              <a:t>Outputs:</a:t>
            </a:r>
            <a:endParaRPr lang="ko-KR" altLang="en-US"/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  <a:defRPr/>
            </a:pPr>
            <a:r>
              <a:rPr lang="en-US" altLang="ko-KR"/>
              <a:t>B: 4 bit data</a:t>
            </a:r>
            <a:endParaRPr lang="ko-KR" altLang="en-US"/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  <a:defRPr/>
            </a:pPr>
            <a:r>
              <a:rPr lang="en-US" altLang="ko-KR"/>
              <a:t>Done</a:t>
            </a:r>
            <a:endParaRPr lang="ko-KR" altLang="en-US"/>
          </a:p>
          <a:p>
            <a:pPr marL="822960" indent="-228600" latinLnBrk="0" lvl="2">
              <a:lnSpc>
                <a:spcPct val="120000"/>
              </a:lnSpc>
              <a:buFontTx/>
              <a:buNone/>
              <a:defRPr/>
            </a:pPr>
            <a:endParaRPr lang="ko-KR" altLang="en-US"/>
          </a:p>
          <a:p>
            <a:pPr marL="548640" indent="-274320" latinLnBrk="0" lvl="1">
              <a:lnSpc>
                <a:spcPct val="120000"/>
              </a:lnSpc>
              <a:buSzPct val="76000"/>
              <a:buFont typeface="Wingdings 3"/>
              <a:buChar char="}"/>
              <a:defRPr/>
            </a:pPr>
            <a:r>
              <a:rPr lang="en-US" altLang="ko-KR"/>
              <a:t>Function: </a:t>
            </a:r>
            <a:endParaRPr lang="ko-KR" altLang="en-US"/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  <a:defRPr/>
            </a:pPr>
            <a:r>
              <a:rPr lang="en-US" altLang="ko-KR"/>
              <a:t>If ‘Load’</a:t>
            </a:r>
            <a:r>
              <a:rPr lang="ko-KR" altLang="en-US"/>
              <a:t> </a:t>
            </a:r>
            <a:r>
              <a:rPr lang="en-US" altLang="ko-KR"/>
              <a:t>is</a:t>
            </a:r>
            <a:r>
              <a:rPr lang="ko-KR" altLang="en-US"/>
              <a:t> </a:t>
            </a:r>
            <a:r>
              <a:rPr lang="en-US" altLang="ko-KR"/>
              <a:t>‘true’ then receive 8 bit data input</a:t>
            </a:r>
            <a:r>
              <a:rPr lang="ko-KR" altLang="en-US"/>
              <a:t> </a:t>
            </a:r>
            <a:r>
              <a:rPr lang="en-US" altLang="ko-KR"/>
              <a:t>A</a:t>
            </a:r>
            <a:endParaRPr lang="ko-KR" altLang="en-US"/>
          </a:p>
          <a:p>
            <a:pPr marL="822960" indent="-228600" latinLnBrk="0" lvl="2">
              <a:lnSpc>
                <a:spcPct val="120000"/>
              </a:lnSpc>
              <a:buSzPct val="76000"/>
              <a:buFont typeface="Wingdings 3"/>
              <a:buChar char="}"/>
              <a:defRPr/>
            </a:pPr>
            <a:r>
              <a:rPr lang="en-US" altLang="ko-KR"/>
              <a:t>If S</a:t>
            </a:r>
            <a:r>
              <a:rPr lang="ko-KR" altLang="en-US"/>
              <a:t> </a:t>
            </a:r>
            <a:r>
              <a:rPr lang="en-US" altLang="ko-KR"/>
              <a:t>is</a:t>
            </a:r>
            <a:r>
              <a:rPr lang="ko-KR" altLang="en-US"/>
              <a:t> </a:t>
            </a:r>
            <a:r>
              <a:rPr lang="en-US" altLang="ko-KR"/>
              <a:t>‘1’then count ‘1’s in A’s bitstream, and output the number to B, and set Done</a:t>
            </a:r>
            <a:r>
              <a:rPr lang="ko-KR" altLang="en-US"/>
              <a:t> </a:t>
            </a:r>
            <a:r>
              <a:rPr lang="en-US" altLang="ko-KR"/>
              <a:t>to</a:t>
            </a:r>
            <a:r>
              <a:rPr lang="ko-KR" altLang="en-US"/>
              <a:t> </a:t>
            </a:r>
            <a:r>
              <a:rPr lang="en-US" altLang="ko-KR"/>
              <a:t>‘1’. (example: if A is</a:t>
            </a:r>
            <a:r>
              <a:rPr lang="ko-KR" altLang="en-US"/>
              <a:t> </a:t>
            </a:r>
            <a:r>
              <a:rPr lang="en-US" altLang="ko-KR"/>
              <a:t>11010010 then</a:t>
            </a:r>
            <a:r>
              <a:rPr lang="ko-KR" altLang="en-US"/>
              <a:t> </a:t>
            </a:r>
            <a:r>
              <a:rPr lang="en-US" altLang="ko-KR"/>
              <a:t>B=4.)</a:t>
            </a:r>
            <a:endParaRPr lang="ko-KR" altLang="en-US"/>
          </a:p>
          <a:p>
            <a:pPr marL="548640" indent="-274320" latinLnBrk="0" lvl="1">
              <a:lnSpc>
                <a:spcPct val="120000"/>
              </a:lnSpc>
              <a:buSzPct val="76000"/>
              <a:buFont typeface="Wingdings 3"/>
              <a:buChar char="}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30870" cy="991870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274320" indent="-274320" latinLnBrk="0">
              <a:buSzPct val="76000"/>
              <a:buFont typeface="Wingdings 3"/>
              <a:buChar char="}"/>
            </a:pPr>
            <a:r>
              <a:rPr lang="en-US" altLang="ko-KR" sz="2600">
                <a:latin typeface="Gill Sans MT" charset="0"/>
                <a:ea typeface="맑은 고딕" charset="0"/>
                <a:cs typeface="+mn-cs"/>
              </a:rPr>
              <a:t>VHDL code (1)  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</p:txBody>
      </p:sp>
      <p:sp>
        <p:nvSpPr>
          <p:cNvPr id="5123" name="Rectangle 3"/>
          <p:cNvSpPr txBox="1">
            <a:spLocks noChangeArrowheads="1" noGrp="1"/>
          </p:cNvSpPr>
          <p:nvPr>
            <p:ph type="obj" sz="quarter" idx="1"/>
          </p:nvPr>
        </p:nvSpPr>
        <p:spPr>
          <a:xfrm rot="0">
            <a:off x="607060" y="1690370"/>
            <a:ext cx="3314065" cy="38696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library ieee;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use ieee.std_logic_1164.all;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use IEEE.STD_LOGIC_ARITH.ALL;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use IEEE.STD_LOGIC_UNSIGNED.ALL;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 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 entity one_counter is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     port (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         Output:out std_logic_vector (3 downto 0);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Done : out std_logic;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State_out: out std_lOGIC_vector ( 1 downto 0);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Input : in std_logic_vector(7 downto 0);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         load :in  std_logic;  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S: in std_logic;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         clk,reset_n  :in  std_logic                           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    );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end entity;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</p:txBody>
      </p:sp>
      <p:sp>
        <p:nvSpPr>
          <p:cNvPr id="5124" name="Rectangle 2"/>
          <p:cNvSpPr txBox="1">
            <a:spLocks/>
          </p:cNvSpPr>
          <p:nvPr/>
        </p:nvSpPr>
        <p:spPr>
          <a:xfrm rot="0">
            <a:off x="4036695" y="1240155"/>
            <a:ext cx="4337050" cy="504444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20000"/>
          </a:bodyPr>
          <a:lstStyle/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architecture behav of one_counter is 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signal A : std_logic_vector (7 downto 0); 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signal B : std_logic_vector (3 downto 0); 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signal state:std_logic_vector ( 1 downto 0);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begin 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process (reset_n, clk) is begin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if (reset_n = '0') then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 state &lt;= "00";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 B &lt;= "0000";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 A &lt;= "00000000";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 Done &lt;= '0';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 Output &lt;= "0000";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elsif rising_edge(clk) then  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case (state) is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when "00" =&gt; if  (load = '1') then				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	state &lt;= "01";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	State_out &lt;= state;				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	end if;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when "01" =&gt;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	A &lt;= Input;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	if (S = '1') then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	state &lt;="10";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	State_out &lt;= state;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ko-KR" sz="1000">
                <a:latin typeface="Gill Sans MT" charset="0"/>
                <a:ea typeface="맑은 고딕" charset="0"/>
                <a:cs typeface="Arial" charset="0"/>
              </a:rPr>
              <a:t>			end if;</a:t>
            </a:r>
            <a:endParaRPr lang="ko-KR" altLang="en-US" sz="1000">
              <a:latin typeface="Gill Sans MT" charset="0"/>
              <a:ea typeface="맑은 고딕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210820"/>
            <a:ext cx="8230870" cy="991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274320" indent="-274320" latinLnBrk="0">
              <a:buSzPct val="76000"/>
              <a:buFont typeface="Wingdings 3"/>
              <a:buChar char="}"/>
            </a:pPr>
            <a:r>
              <a:rPr lang="en-US" altLang="ko-KR" sz="2600">
                <a:latin typeface="Gill Sans MT" charset="0"/>
                <a:ea typeface="맑은 고딕" charset="0"/>
                <a:cs typeface="+mn-cs"/>
              </a:rPr>
              <a:t>VHDL code (2)</a:t>
            </a:r>
            <a:endParaRPr lang="ko-KR" altLang="en-US"/>
          </a:p>
        </p:txBody>
      </p:sp>
      <p:sp>
        <p:nvSpPr>
          <p:cNvPr id="3" name="내용 개체 틀 7"/>
          <p:cNvSpPr txBox="1">
            <a:spLocks/>
          </p:cNvSpPr>
          <p:nvPr>
            <p:ph type="obj" idx="1"/>
          </p:nvPr>
        </p:nvSpPr>
        <p:spPr>
          <a:xfrm rot="0">
            <a:off x="1530985" y="1194435"/>
            <a:ext cx="4645660" cy="5132070"/>
          </a:xfrm>
          <a:prstGeom prst="rect"/>
        </p:spPr>
        <p:txBody>
          <a:bodyPr wrap="square" lIns="91440" tIns="45720" rIns="91440" bIns="45720" numCol="1" vert="horz" anchor="t">
            <a:normAutofit fontScale="47500" lnSpcReduction="20000"/>
          </a:bodyPr>
          <a:lstStyle/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when "10" =&gt;  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	A &lt;= '0' &amp; A( 7 downto 1);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	if A(0) = '1' then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	B &lt;= B+1;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	Output &lt;= B;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	end if;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	if A = "00000000" then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	Done &lt;= '1'; 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	state &lt;= "11";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	State_out &lt;= state;F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	end if;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when "11" =&gt;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	state &lt;= "11"; 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	State_out &lt;= state;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													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	end case;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	end if; 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end process;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  <a:p>
            <a:pPr marL="274320" indent="-274320" rtl="0" algn="l" fontAlgn="base" eaLnBrk="1" latinLnBrk="0" hangingPunct="1">
              <a:spcBef>
                <a:spcPts val="600"/>
              </a:spcBef>
              <a:spcAft>
                <a:spcPct val="0"/>
              </a:spcAft>
            </a:pPr>
            <a:r>
              <a:rPr lang="ko-KR" altLang="en-US" sz="2600">
                <a:latin typeface="Gill Sans MT" charset="0"/>
                <a:ea typeface="맑은 고딕" charset="0"/>
                <a:cs typeface="+mn-cs"/>
              </a:rPr>
              <a:t>end architecture;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152400"/>
            <a:ext cx="8230870" cy="991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274320" indent="-274320" latinLnBrk="0">
              <a:buSzPct val="76000"/>
              <a:buFont typeface="Wingdings 3"/>
              <a:buChar char="}"/>
            </a:pPr>
            <a:r>
              <a:rPr lang="en-US" altLang="ko-KR" sz="2600">
                <a:latin typeface="Gill Sans MT" charset="0"/>
                <a:ea typeface="맑은 고딕" charset="0"/>
                <a:cs typeface="+mn-cs"/>
              </a:rPr>
              <a:t>VHDL code  _ architecture </a:t>
            </a:r>
            <a:endParaRPr lang="ko-KR" altLang="en-US" sz="2600">
              <a:latin typeface="Gill Sans MT" charset="0"/>
              <a:ea typeface="맑은 고딕" charset="0"/>
              <a:cs typeface="+mn-cs"/>
            </a:endParaRPr>
          </a:p>
        </p:txBody>
      </p:sp>
      <p:sp>
        <p:nvSpPr>
          <p:cNvPr id="3" name="내용 개체 틀 7"/>
          <p:cNvSpPr txBox="1">
            <a:spLocks/>
          </p:cNvSpPr>
          <p:nvPr>
            <p:ph type="obj" idx="1"/>
          </p:nvPr>
        </p:nvSpPr>
        <p:spPr>
          <a:xfrm>
            <a:off x="4161790" y="1285240"/>
            <a:ext cx="4745355" cy="49390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Signal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에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대한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개념이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잘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와닿지않아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구글링해보면서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바로잡았다.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endParaRPr lang="ko-KR" altLang="en-US" sz="1400">
              <a:latin typeface="Gill Sans MT" charset="0"/>
              <a:ea typeface="+mn-ea"/>
              <a:cs typeface="+mn-cs"/>
            </a:endParaRPr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디버깅하면서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가장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오래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놓쳐서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애먹었던것이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바로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reset할때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output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을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함께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reset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했어야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했던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부분이었다.</a:t>
            </a:r>
            <a:endParaRPr lang="ko-KR" altLang="en-US" sz="1400">
              <a:latin typeface="Gill Sans MT" charset="0"/>
              <a:ea typeface="맑은 고딕" charset="0"/>
              <a:cs typeface="+mn-cs"/>
            </a:endParaRPr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State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machine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을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이용해서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when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과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if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를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적절히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조합한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코드를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구현하였고,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state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machine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의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동작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원리에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대해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급격한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성장을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이뤄냈다.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endParaRPr lang="ko-KR" altLang="en-US" sz="1400">
              <a:latin typeface="Gill Sans MT" charset="0"/>
              <a:ea typeface="+mn-ea"/>
              <a:cs typeface="+mn-cs"/>
            </a:endParaRPr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A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를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Right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Shift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하는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부분은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‘0’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&amp;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A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(7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Downto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1)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로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해결할수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있었다.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처음에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While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구문으로</a:t>
            </a:r>
            <a:endParaRPr lang="ko-KR" altLang="en-US" sz="1400">
              <a:latin typeface="Gill Sans MT" charset="0"/>
              <a:ea typeface="맑은 고딕" charset="0"/>
              <a:cs typeface="+mn-cs"/>
            </a:endParaRPr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sz="975" i="0" b="0">
                <a:latin typeface="inherit" charset="0"/>
                <a:ea typeface="inherit" charset="0"/>
              </a:rPr>
              <a:t>when "10"=&gt; WHILE(A /= 0) loop ifA(0) = '1' thenB &lt;= B+1; Output &lt;= B; end if; A &lt;= '0'&amp; A(7 downto 1); END loop;</a:t>
            </a:r>
            <a:endParaRPr lang="ko-KR" altLang="en-US" sz="975" i="0" b="0">
              <a:latin typeface="inherit" charset="0"/>
              <a:ea typeface="inherit" charset="0"/>
            </a:endParaRPr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sz="975" i="0" b="0">
                <a:latin typeface="inherit" charset="0"/>
                <a:ea typeface="inherit" charset="0"/>
              </a:rPr>
              <a:t>이렇게 접근했는데 무한루프에걸렸었다. 코드를 분석해보니 while 을 사용해야한다는 강박에서 벗어나야 했었다.</a:t>
            </a:r>
            <a:endParaRPr lang="ko-KR" altLang="en-US" sz="975" i="0" b="0">
              <a:latin typeface="inherit" charset="0"/>
              <a:ea typeface="inherit" charset="0"/>
            </a:endParaRPr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endParaRPr lang="ko-KR" altLang="en-US" sz="975" i="0" b="0">
              <a:latin typeface="inherit" charset="0"/>
              <a:ea typeface="inherit" charset="0"/>
            </a:endParaRPr>
          </a:p>
          <a:p>
            <a:pPr marL="274320" indent="-274320" eaLnBrk="1" latinLnBrk="0" hangingPunct="1">
              <a:buFontTx/>
              <a:buNone/>
            </a:pP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WHEN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“11”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=&gt;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부분에서는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도저히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어떤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코드를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써야할지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감이안왔었는데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간단하게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STATE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를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유지시켜주는것으로</a:t>
            </a:r>
            <a:r>
              <a:rPr lang="ko-KR" altLang="en-US" sz="1400">
                <a:latin typeface="Gill Sans MT" charset="0"/>
                <a:ea typeface="+mn-ea"/>
                <a:cs typeface="+mn-cs"/>
              </a:rPr>
              <a:t> </a:t>
            </a:r>
            <a:r>
              <a:rPr lang="ko-KR" altLang="en-US" sz="1400">
                <a:latin typeface="Gill Sans MT" charset="0"/>
                <a:ea typeface="맑은 고딕" charset="0"/>
                <a:cs typeface="+mn-cs"/>
              </a:rPr>
              <a:t>해결하였다...</a:t>
            </a:r>
            <a:endParaRPr lang="ko-KR" altLang="en-US" sz="1400">
              <a:latin typeface="Gill Sans MT" charset="0"/>
              <a:ea typeface="맑은 고딕" charset="0"/>
              <a:cs typeface="+mn-cs"/>
            </a:endParaRPr>
          </a:p>
        </p:txBody>
      </p:sp>
      <p:pic>
        <p:nvPicPr>
          <p:cNvPr id="4" name="그림 14" descr="C:/Users/SMU11/AppData/Roaming/PolarisOffice/ETemp/8640_15112968/fImage22843164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1005" y="1139825"/>
            <a:ext cx="3475990" cy="5561965"/>
          </a:xfrm>
          <a:prstGeom prst="rect"/>
          <a:noFill/>
        </p:spPr>
      </p:pic>
      <p:cxnSp>
        <p:nvCxnSpPr>
          <p:cNvPr id="5" name="도형 3"/>
          <p:cNvCxnSpPr/>
          <p:nvPr/>
        </p:nvCxnSpPr>
        <p:spPr>
          <a:xfrm rot="0" flipH="1" flipV="1">
            <a:off x="3479165" y="1464945"/>
            <a:ext cx="824865" cy="889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4"/>
          <p:cNvCxnSpPr/>
          <p:nvPr/>
        </p:nvCxnSpPr>
        <p:spPr>
          <a:xfrm rot="0" flipH="1">
            <a:off x="2455545" y="1981200"/>
            <a:ext cx="1815465" cy="5245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5"/>
          <p:cNvCxnSpPr/>
          <p:nvPr/>
        </p:nvCxnSpPr>
        <p:spPr>
          <a:xfrm rot="0" flipH="1">
            <a:off x="3154680" y="3204210"/>
            <a:ext cx="1149350" cy="109093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6"/>
          <p:cNvCxnSpPr/>
          <p:nvPr/>
        </p:nvCxnSpPr>
        <p:spPr>
          <a:xfrm rot="0" flipH="1">
            <a:off x="2272030" y="4518660"/>
            <a:ext cx="1982470" cy="114173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-330200"/>
            <a:ext cx="82302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/>
            <a:r>
              <a:rPr lang="ko-KR" altLang="en-US"/>
              <a:t>처음으로 일주일만에 컴파일에 성공했을때,</a:t>
            </a:r>
            <a:endParaRPr lang="ko-KR" altLang="en-US"/>
          </a:p>
        </p:txBody>
      </p:sp>
      <p:sp>
        <p:nvSpPr>
          <p:cNvPr id="3" name="내용 개체 틀 7"/>
          <p:cNvSpPr txBox="1">
            <a:spLocks/>
          </p:cNvSpPr>
          <p:nvPr>
            <p:ph type="obj" idx="1"/>
          </p:nvPr>
        </p:nvSpPr>
        <p:spPr>
          <a:xfrm rot="0">
            <a:off x="5235575" y="1235710"/>
            <a:ext cx="3451860" cy="49383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/>
              <a:t>첫 컴파일 성공했을때의 스크린샷.</a:t>
            </a:r>
            <a:endParaRPr lang="ko-KR" altLang="en-US" sz="14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400">
                <a:latin typeface="+mn-lt"/>
                <a:ea typeface="+mn-ea"/>
                <a:cs typeface="+mn-cs"/>
              </a:rPr>
              <a:t>시뮬레이션을 해보며 잘못된 부분이 많다는것을 인지했다. </a:t>
            </a:r>
            <a:endParaRPr lang="ko-KR" altLang="en-US" sz="14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400">
                <a:latin typeface="+mn-lt"/>
                <a:ea typeface="+mn-ea"/>
                <a:cs typeface="+mn-cs"/>
              </a:rPr>
              <a:t>처음엔 DONE 도 SIGNAL 로 받아서 처리해야하는줄 알았는데 굳이 그럴필요가 없었다. </a:t>
            </a:r>
            <a:endParaRPr lang="ko-KR" altLang="en-US" sz="14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400">
                <a:latin typeface="+mn-lt"/>
                <a:ea typeface="+mn-ea"/>
                <a:cs typeface="+mn-cs"/>
              </a:rPr>
              <a:t>과정들중에 0 이나 1 을 대입해야하는 경우가 많았는데 그 때마다 에러메세지를 직면했다. 이유는 1BIT 로 표현하는 ‘0’, 문자열로 표현되는 “0000”, 그리고 16진수 표현인 그냥 0 . 이런것들을 구분하는것 조차 너무 힘들었지만 지금은 완전히 정복했다.</a:t>
            </a:r>
            <a:endParaRPr lang="ko-KR" altLang="en-US" sz="14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endParaRPr lang="ko-KR" altLang="en-US" sz="1400">
              <a:latin typeface="+mn-lt"/>
              <a:ea typeface="+mn-ea"/>
              <a:cs typeface="+mn-cs"/>
            </a:endParaRPr>
          </a:p>
        </p:txBody>
      </p:sp>
      <p:pic>
        <p:nvPicPr>
          <p:cNvPr id="4" name="그림 3" descr="C:/Users/SMU11/AppData/Roaming/PolarisOffice/ETemp/8648_15966248/fImage178479135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08"/>
          <a:stretch>
            <a:fillRect/>
          </a:stretch>
        </p:blipFill>
        <p:spPr>
          <a:xfrm rot="0">
            <a:off x="158115" y="756920"/>
            <a:ext cx="4827905" cy="5144135"/>
          </a:xfrm>
          <a:prstGeom prst="rect"/>
          <a:noFill/>
        </p:spPr>
      </p:pic>
      <p:cxnSp>
        <p:nvCxnSpPr>
          <p:cNvPr id="5" name="도형 25"/>
          <p:cNvCxnSpPr/>
          <p:nvPr/>
        </p:nvCxnSpPr>
        <p:spPr>
          <a:xfrm rot="0" flipH="1" flipV="1">
            <a:off x="3063240" y="2546985"/>
            <a:ext cx="2264410" cy="6496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26"/>
          <p:cNvCxnSpPr/>
          <p:nvPr/>
        </p:nvCxnSpPr>
        <p:spPr>
          <a:xfrm rot="0" flipH="1" flipV="1">
            <a:off x="3529330" y="3379470"/>
            <a:ext cx="1839595" cy="5664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152400"/>
            <a:ext cx="82302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/>
            <a:r>
              <a:rPr lang="ko-KR" altLang="en-US"/>
              <a:t>잘못된 시뮬레이터</a:t>
            </a:r>
            <a:endParaRPr lang="ko-KR" altLang="en-US"/>
          </a:p>
        </p:txBody>
      </p:sp>
      <p:sp>
        <p:nvSpPr>
          <p:cNvPr id="3" name="내용 개체 틀 7"/>
          <p:cNvSpPr txBox="1">
            <a:spLocks/>
          </p:cNvSpPr>
          <p:nvPr>
            <p:ph type="obj" idx="1"/>
          </p:nvPr>
        </p:nvSpPr>
        <p:spPr>
          <a:xfrm rot="0">
            <a:off x="457200" y="5168900"/>
            <a:ext cx="8230235" cy="13989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400">
                <a:latin typeface="+mn-lt"/>
                <a:ea typeface="+mn-ea"/>
                <a:cs typeface="+mn-cs"/>
              </a:rPr>
              <a:t>시작하자마자 Done 이 1 이되어 난장판인 모습.  이유는 이전의 설명과 같이 output 또한 초기화 시켜줬어야 했다. 더불어 D 와 Done 을 따로 정의해 혼란스러워 하나로 정리하였다.</a:t>
            </a:r>
            <a:endParaRPr lang="ko-KR" altLang="en-US" sz="14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FontTx/>
              <a:buNone/>
            </a:pPr>
            <a:endParaRPr lang="ko-KR" altLang="en-US" sz="1400">
              <a:latin typeface="+mn-lt"/>
              <a:ea typeface="+mn-ea"/>
              <a:cs typeface="+mn-cs"/>
            </a:endParaRPr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endParaRPr lang="ko-KR" altLang="en-US"/>
          </a:p>
        </p:txBody>
      </p:sp>
      <p:pic>
        <p:nvPicPr>
          <p:cNvPr id="4" name="그림 1" descr="C:/Users/SMU11/AppData/Roaming/PolarisOffice/ETemp/8648_15966248/fImage237712125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7" t="16604" r="29663" b="48920"/>
          <a:stretch>
            <a:fillRect/>
          </a:stretch>
        </p:blipFill>
        <p:spPr>
          <a:xfrm rot="0">
            <a:off x="374015" y="1214755"/>
            <a:ext cx="6468110" cy="3837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7"/>
          <p:cNvSpPr txBox="1">
            <a:spLocks/>
          </p:cNvSpPr>
          <p:nvPr>
            <p:ph type="obj" idx="1"/>
          </p:nvPr>
        </p:nvSpPr>
        <p:spPr>
          <a:xfrm rot="0">
            <a:off x="457200" y="5102225"/>
            <a:ext cx="8230235" cy="10553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400"/>
              <a:t>시뮬레이션 도중 마주친 에러,</a:t>
            </a:r>
            <a:endParaRPr lang="ko-KR" altLang="en-US" sz="1400"/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400"/>
              <a:t>CLOCK 의 CLOCK PERIOD를 50 으로 설정했던것이 문제.</a:t>
            </a:r>
            <a:endParaRPr lang="ko-KR" altLang="en-US" sz="1400"/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400"/>
              <a:t>100으로 설정한이후 해결되었다.</a:t>
            </a:r>
            <a:endParaRPr lang="ko-KR" altLang="en-US" sz="1400"/>
          </a:p>
          <a:p>
            <a:pPr marL="274320" indent="-274320" eaLnBrk="1" latinLnBrk="0" hangingPunct="1">
              <a:buFontTx/>
              <a:buNone/>
            </a:pPr>
            <a:endParaRPr lang="ko-KR" altLang="en-US"/>
          </a:p>
        </p:txBody>
      </p:sp>
      <p:pic>
        <p:nvPicPr>
          <p:cNvPr id="4" name="그림 2" descr="C:/Users/SMU11/AppData/Roaming/PolarisOffice/ETemp/8648_15966248/fImage23044213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5215" y="1131570"/>
            <a:ext cx="6426200" cy="3613150"/>
          </a:xfrm>
          <a:prstGeom prst="rect"/>
          <a:noFill/>
        </p:spPr>
      </p:pic>
      <p:pic>
        <p:nvPicPr>
          <p:cNvPr id="5" name="그림 15" descr="C:/Users/SMU11/AppData/Roaming/PolarisOffice/ETemp/8648_15966248/fImage230442165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0" t="80594" r="46963" b="6525"/>
          <a:stretch>
            <a:fillRect/>
          </a:stretch>
        </p:blipFill>
        <p:spPr>
          <a:xfrm rot="0">
            <a:off x="316230" y="3953510"/>
            <a:ext cx="8465185" cy="1024255"/>
          </a:xfrm>
          <a:prstGeom prst="rect"/>
          <a:noFill/>
        </p:spPr>
      </p:pic>
      <p:sp>
        <p:nvSpPr>
          <p:cNvPr id="6" name="텍스트 상자 24"/>
          <p:cNvSpPr txBox="1">
            <a:spLocks/>
          </p:cNvSpPr>
          <p:nvPr/>
        </p:nvSpPr>
        <p:spPr>
          <a:xfrm rot="0">
            <a:off x="982345" y="449580"/>
            <a:ext cx="494474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400">
                <a:latin typeface="맑은 고딕" charset="0"/>
                <a:ea typeface="맑은 고딕" charset="0"/>
              </a:rPr>
              <a:t>Clock period error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152400"/>
            <a:ext cx="8230235" cy="991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/>
            <a:r>
              <a:rPr lang="ko-KR" altLang="en-US"/>
              <a:t>카운트가 하나 덜된 이유?</a:t>
            </a:r>
            <a:endParaRPr lang="ko-KR" altLang="en-US"/>
          </a:p>
        </p:txBody>
      </p:sp>
      <p:sp>
        <p:nvSpPr>
          <p:cNvPr id="3" name="내용 개체 틀 7"/>
          <p:cNvSpPr txBox="1">
            <a:spLocks/>
          </p:cNvSpPr>
          <p:nvPr>
            <p:ph type="obj" idx="1"/>
          </p:nvPr>
        </p:nvSpPr>
        <p:spPr>
          <a:xfrm rot="0">
            <a:off x="457200" y="3112770"/>
            <a:ext cx="8230235" cy="30448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400"/>
              <a:t>성공인줄 알았지만 Output을 확인해보니 하나가 모자랐다. 1를 5개 넣었는데 4개만 카운트 된것. </a:t>
            </a:r>
            <a:endParaRPr lang="ko-KR" altLang="en-US" sz="1400"/>
          </a:p>
          <a:p>
            <a:pPr marL="274320" indent="-274320" eaLnBrk="1" latinLnBrk="0" hangingPunct="1">
              <a:buSzPct val="76000"/>
              <a:buFont typeface="Wingdings 3"/>
              <a:buChar char="}"/>
            </a:pPr>
            <a:r>
              <a:rPr lang="ko-KR" altLang="en-US" sz="1400"/>
              <a:t> 첫 카운트가 되지않았던 이유를 확인해보았다.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4" name="그림 6" descr="C:/Users/SMU11/AppData/Roaming/PolarisOffice/ETemp/8648_15966248/fImage217672150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3" t="12299" r="15272" b="68276"/>
          <a:stretch>
            <a:fillRect/>
          </a:stretch>
        </p:blipFill>
        <p:spPr>
          <a:xfrm rot="0">
            <a:off x="0" y="1140460"/>
            <a:ext cx="9139555" cy="1673225"/>
          </a:xfrm>
          <a:prstGeom prst="rect"/>
          <a:noFill/>
        </p:spPr>
      </p:pic>
      <p:sp>
        <p:nvSpPr>
          <p:cNvPr id="5" name="도형 16"/>
          <p:cNvSpPr>
            <a:spLocks/>
          </p:cNvSpPr>
          <p:nvPr/>
        </p:nvSpPr>
        <p:spPr>
          <a:xfrm rot="0">
            <a:off x="7765415" y="1847850"/>
            <a:ext cx="607695" cy="525145"/>
          </a:xfrm>
          <a:prstGeom prst="ellipse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7"/>
          <p:cNvSpPr>
            <a:spLocks/>
          </p:cNvSpPr>
          <p:nvPr/>
        </p:nvSpPr>
        <p:spPr>
          <a:xfrm rot="0">
            <a:off x="4877435" y="1847215"/>
            <a:ext cx="341630" cy="824865"/>
          </a:xfrm>
          <a:prstGeom prst="ellipse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18" descr="C:/Users/SMU11/AppData/Roaming/PolarisOffice/ETemp/8648_15966248/fImage6704168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835" y="4042410"/>
            <a:ext cx="3267710" cy="2019935"/>
          </a:xfrm>
          <a:prstGeom prst="rect"/>
          <a:noFill/>
        </p:spPr>
      </p:pic>
      <p:sp>
        <p:nvSpPr>
          <p:cNvPr id="8" name="도형 19"/>
          <p:cNvSpPr>
            <a:spLocks/>
          </p:cNvSpPr>
          <p:nvPr/>
        </p:nvSpPr>
        <p:spPr>
          <a:xfrm rot="0">
            <a:off x="1747520" y="5184775"/>
            <a:ext cx="941705" cy="266700"/>
          </a:xfrm>
          <a:prstGeom prst="ellipse"/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0"/>
          <p:cNvSpPr txBox="1">
            <a:spLocks/>
          </p:cNvSpPr>
          <p:nvPr/>
        </p:nvSpPr>
        <p:spPr>
          <a:xfrm rot="0">
            <a:off x="3978275" y="4844415"/>
            <a:ext cx="3787775" cy="739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바로 A에 input을 대입하는 과정이 어이없게도 state 01 일때 들어가 있었다. 빠르게 다시 load = ‘1’ 아래로 수정하고 시뮬레이션했다.. 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21"/>
          <p:cNvCxnSpPr>
            <a:stCxn id="9" idx="1"/>
          </p:cNvCxnSpPr>
          <p:nvPr/>
        </p:nvCxnSpPr>
        <p:spPr>
          <a:xfrm rot="0" flipH="1">
            <a:off x="2788285" y="5213350"/>
            <a:ext cx="1190625" cy="7239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22"/>
          <p:cNvCxnSpPr/>
          <p:nvPr/>
        </p:nvCxnSpPr>
        <p:spPr>
          <a:xfrm rot="0" flipH="1" flipV="1">
            <a:off x="8135620" y="2505710"/>
            <a:ext cx="321310" cy="87439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23"/>
          <p:cNvCxnSpPr/>
          <p:nvPr/>
        </p:nvCxnSpPr>
        <p:spPr>
          <a:xfrm rot="0" flipV="1">
            <a:off x="4394835" y="2729865"/>
            <a:ext cx="633095" cy="9582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29</Paragraphs>
  <Words>149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정진우</dc:creator>
  <cp:lastModifiedBy>po_user</cp:lastModifiedBy>
  <dc:title>Lab #7</dc:title>
  <cp:version>9.104.123.46490</cp:version>
  <dcterms:modified xsi:type="dcterms:W3CDTF">2022-03-22T06:52:32Z</dcterms:modified>
</cp:coreProperties>
</file>