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091" r:id="rId28"/>
  </p:sldMasterIdLst>
  <p:notesMasterIdLst>
    <p:notesMasterId r:id="rId30"/>
  </p:notesMasterIdLst>
  <p:sldIdLst>
    <p:sldId id="285" r:id="rId32"/>
    <p:sldId id="298" r:id="rId33"/>
    <p:sldId id="299" r:id="rId34"/>
    <p:sldId id="297" r:id="rId35"/>
    <p:sldId id="300" r:id="rId36"/>
    <p:sldId id="305" r:id="rId37"/>
    <p:sldId id="302" r:id="rId38"/>
    <p:sldId id="301" r:id="rId39"/>
    <p:sldId id="306" r:id="rId40"/>
    <p:sldId id="303" r:id="rId41"/>
    <p:sldId id="304" r:id="rId42"/>
    <p:sldId id="307" r:id="rId43"/>
  </p:sldIdLst>
  <p:sldSz cx="9144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2877" userDrawn="0">
          <p15:clr>
            <a:srgbClr val="A4A3A4"/>
          </p15:clr>
        </p15:guide>
      </p15:sldGuideLst>
    </p:ext>
  </p:extLst>
  <p:embeddedFontLst>
    <p:embeddedFont>
      <p:font typeface="Wingdings 3" panose="05040102010807070707" pitchFamily="18" charset="2">
        <p:regular r:id="rId5"/>
      </p:font>
    </p:embeddedFont>
    <p:embeddedFont>
      <p:font typeface="Trebuchet MS" panose="020B0603020202020204" pitchFamily="34" charset="0">
        <p:regular r:id="rId1"/>
        <p:bold r:id="rId15"/>
        <p:italic r:id="rId13"/>
        <p:boldItalic r:id="rId11"/>
      </p:font>
    </p:embeddedFont>
    <p:embeddedFont>
      <p:font typeface="Gill Sans MT" panose="020B0502020104020203" pitchFamily="34" charset="0">
        <p:regular r:id="rId6"/>
        <p:bold r:id="rId2"/>
        <p:italic r:id="rId16"/>
        <p:boldItalic r:id="rId12"/>
      </p:font>
    </p:embeddedFont>
    <p:embeddedFont>
      <p:font typeface="Bookman Old Style" panose="02050604050505020204" pitchFamily="18" charset="0">
        <p:regular r:id="rId9"/>
        <p:bold r:id="rId7"/>
        <p:italic r:id="rId3"/>
        <p:boldItalic r:id="rId14"/>
      </p:font>
    </p:embeddedFont>
    <p:embeddedFont>
      <p:font typeface="맑은 고딕" panose="020B0503020000020004" pitchFamily="50" charset="-127">
        <p:regular r:id="rId10"/>
        <p:bold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56" autoAdjust="0"/>
  </p:normalViewPr>
  <p:slideViewPr>
    <p:cSldViewPr snapToGrid="1" snapToObjects="1">
      <p:cViewPr varScale="1">
        <p:scale>
          <a:sx n="108" d="100"/>
          <a:sy n="108" d="100"/>
        </p:scale>
        <p:origin x="1626" y="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7.fntdata"></Relationship><Relationship Id="rId3" Type="http://schemas.openxmlformats.org/officeDocument/2006/relationships/font" Target="fonts/font12.fntdata"></Relationship><Relationship Id="rId4" Type="http://schemas.openxmlformats.org/officeDocument/2006/relationships/font" Target="fonts/font15.fntdata"></Relationship><Relationship Id="rId5" Type="http://schemas.openxmlformats.org/officeDocument/2006/relationships/font" Target="fonts/font1.fntdata"></Relationship><Relationship Id="rId6" Type="http://schemas.openxmlformats.org/officeDocument/2006/relationships/font" Target="fonts/font6.fntdata"></Relationship><Relationship Id="rId7" Type="http://schemas.openxmlformats.org/officeDocument/2006/relationships/font" Target="fonts/font11.fntdata"></Relationship><Relationship Id="rId8" Type="http://schemas.openxmlformats.org/officeDocument/2006/relationships/tableStyles" Target="tableStyles.xml"></Relationship><Relationship Id="rId9" Type="http://schemas.openxmlformats.org/officeDocument/2006/relationships/font" Target="fonts/font10.fntdata"></Relationship><Relationship Id="rId10" Type="http://schemas.openxmlformats.org/officeDocument/2006/relationships/font" Target="fonts/font14.fntdata"></Relationship><Relationship Id="rId11" Type="http://schemas.openxmlformats.org/officeDocument/2006/relationships/font" Target="fonts/font5.fntdata"></Relationship><Relationship Id="rId12" Type="http://schemas.openxmlformats.org/officeDocument/2006/relationships/font" Target="fonts/font9.fntdata"></Relationship><Relationship Id="rId13" Type="http://schemas.openxmlformats.org/officeDocument/2006/relationships/font" Target="fonts/font4.fntdata"></Relationship><Relationship Id="rId14" Type="http://schemas.openxmlformats.org/officeDocument/2006/relationships/font" Target="fonts/font13.fntdata"></Relationship><Relationship Id="rId15" Type="http://schemas.openxmlformats.org/officeDocument/2006/relationships/font" Target="fonts/font3.fntdata"></Relationship><Relationship Id="rId16" Type="http://schemas.openxmlformats.org/officeDocument/2006/relationships/font" Target="fonts/font8.fntdata"></Relationship><Relationship Id="rId28" Type="http://schemas.openxmlformats.org/officeDocument/2006/relationships/slideMaster" Target="slideMasters/slideMaster1.xml"></Relationship><Relationship Id="rId29" Type="http://schemas.openxmlformats.org/officeDocument/2006/relationships/theme" Target="theme/theme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921-B1D0-4496-9406-86A249C7B33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AF1A-87F5-4B1A-AE9C-A01C8F7B6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4/5/2022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5D938F2-E73B-4578-B979-C54DDAA402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14B31-B121-4916-B6A6-632B3664B70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266A1-106E-46A2-A565-8E10B48343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0235" cy="991235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810" cy="366395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835" cy="36639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835" cy="366395"/>
          </a:xfrm>
        </p:spPr>
        <p:txBody>
          <a:bodyPr/>
          <a:lstStyle/>
          <a:p>
            <a:pPr>
              <a:defRPr/>
            </a:pPr>
            <a:fld id="{325D6BB4-06DF-443E-835D-72F49326E6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AE4A7DFD-3608-4ADF-A982-141661072B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22F3F-62E3-4A6B-82EE-62FC73709C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68F18-3F98-496E-85DF-55E53213ACE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2F96A-BB55-4580-9FB4-79BB54F544E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A18CE-B72F-4ABF-BD2D-57B044EDC7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77207-A383-46E4-B96B-AD1C89BA012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13363-3479-4101-BCA4-0249182192C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6A3BA3-33FD-421D-874C-AA6DB67C3C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11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533400" y="6435725"/>
            <a:ext cx="8077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9900FF"/>
              </a:buClr>
              <a:buFont typeface="굴림체" pitchFamily="49" charset="-127"/>
              <a:buChar char="◈"/>
              <a:defRPr/>
            </a:pPr>
            <a:endParaRPr lang="ko-KR" altLang="ko-KR" b="1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  <a:buClr>
                <a:srgbClr val="9900FF"/>
              </a:buClr>
              <a:buFont typeface="굴림체" pitchFamily="49" charset="-127"/>
              <a:buNone/>
              <a:defRPr/>
            </a:pPr>
            <a:r>
              <a:rPr lang="en-US" altLang="ko-KR" sz="1200">
                <a:solidFill>
                  <a:schemeClr val="accent2"/>
                </a:solidFill>
                <a:latin typeface="Trebuchet MS" pitchFamily="34" charset="0"/>
              </a:rPr>
              <a:t>		 		   </a:t>
            </a:r>
            <a:fld id="{2485B042-A4FB-4821-B217-8B76D79640E5}" type="slidenum">
              <a:rPr lang="en-US" altLang="ko-KR" sz="1200">
                <a:solidFill>
                  <a:schemeClr val="accent2"/>
                </a:solidFill>
                <a:latin typeface="Trebuchet MS" pitchFamily="34" charset="0"/>
              </a:rPr>
              <a:pPr algn="r">
                <a:lnSpc>
                  <a:spcPct val="120000"/>
                </a:lnSpc>
                <a:spcBef>
                  <a:spcPct val="50000"/>
                </a:spcBef>
                <a:buClr>
                  <a:srgbClr val="9900FF"/>
                </a:buClr>
                <a:buFont typeface="굴림체" pitchFamily="49" charset="-127"/>
                <a:buNone/>
                <a:defRPr/>
              </a:pPr>
              <a:t>‹#›</a:t>
            </a:fld>
            <a:r>
              <a:rPr lang="en-US" altLang="ko-KR" sz="500" b="1">
                <a:solidFill>
                  <a:srgbClr val="006600"/>
                </a:solidFill>
                <a:latin typeface="Trebuchet MS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086190733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195669741.png"></Relationship><Relationship Id="rId2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6934197529.jpe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3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400159350.png"></Relationship><Relationship Id="rId3" Type="http://schemas.openxmlformats.org/officeDocument/2006/relationships/image" Target="../media/fImage2872716266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294165598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610168950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6101749511.png"></Relationship><Relationship Id="rId3" Type="http://schemas.openxmlformats.org/officeDocument/2006/relationships/image" Target="../media/image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635" cy="9912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 Microprogramming Logic</a:t>
            </a:r>
            <a:r>
              <a:rPr lang="ko-KR" altLang="en-US"/>
              <a:t> </a:t>
            </a:r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219200" y="5133340"/>
            <a:ext cx="6858635" cy="5340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201810766 김필규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전자자물쇠와의 차이점: no key의 유무.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219200"/>
            <a:ext cx="82302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전자자물쇠실습에서는 입력이 없어도 계속 state 가 유지 되어있었다. 그이유는 no key condition이 true 일때는 next state 가 현재 state이기 때문이었다.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이번 과제는 입력이 있을때와 없을때를 따로 구분해서 예외처리한 경우가 아니다.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1400">
                <a:solidFill>
                  <a:srgbClr val="36B700"/>
                </a:solidFill>
                <a:latin typeface="+mn-lt"/>
                <a:ea typeface="+mn-ea"/>
                <a:cs typeface="+mn-cs"/>
              </a:rPr>
              <a:t>한마디로 전자자물쇠처럼 한눈팔다가는 state 0 으로 회귀해버리는 스테이트머신인것이다</a:t>
            </a:r>
            <a:endParaRPr lang="ko-KR" altLang="en-US" sz="1400">
              <a:solidFill>
                <a:srgbClr val="36B7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텍스트 상자 47"/>
          <p:cNvSpPr txBox="1">
            <a:spLocks/>
          </p:cNvSpPr>
          <p:nvPr/>
        </p:nvSpPr>
        <p:spPr>
          <a:xfrm rot="0">
            <a:off x="339090" y="4080510"/>
            <a:ext cx="7213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[실습의 시뮬레이션예시]. nokey condition 이 state를 유지시키는 모습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6" name="그림 49" descr="/Users/Phil/Library/Group Containers/L48J367XN4.com.infraware.PolarisOffice/EngineTemp/26832/fImage2508619073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040" y="4547235"/>
            <a:ext cx="8839835" cy="1954530"/>
          </a:xfrm>
          <a:prstGeom prst="rect"/>
          <a:noFill/>
        </p:spPr>
      </p:pic>
      <p:cxnSp>
        <p:nvCxnSpPr>
          <p:cNvPr id="7" name="도형 50"/>
          <p:cNvCxnSpPr/>
          <p:nvPr/>
        </p:nvCxnSpPr>
        <p:spPr>
          <a:xfrm rot="0" flipH="1">
            <a:off x="3500120" y="4399280"/>
            <a:ext cx="658495" cy="10972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51"/>
          <p:cNvCxnSpPr/>
          <p:nvPr/>
        </p:nvCxnSpPr>
        <p:spPr>
          <a:xfrm rot="0">
            <a:off x="4399915" y="4391660"/>
            <a:ext cx="612775" cy="10668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>
            <a:off x="5495925" y="4429760"/>
            <a:ext cx="1050925" cy="10896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57200" y="152400"/>
            <a:ext cx="8230870" cy="991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Simulation2 (	</a:t>
            </a:r>
            <a:r>
              <a:rPr lang="en-US" altLang="ko-KR" sz="3200" b="1">
                <a:latin typeface="Bookman Old Style" charset="0"/>
                <a:ea typeface="돋움" charset="0"/>
                <a:cs typeface="+mj-cs"/>
              </a:rPr>
              <a:t>최종</a:t>
            </a: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)</a:t>
            </a:r>
            <a:r>
              <a:rPr lang="en-US" altLang="ko-KR" sz="1600">
                <a:latin typeface="Bookman Old Style" charset="0"/>
                <a:ea typeface="돋움" charset="0"/>
                <a:cs typeface="+mj-cs"/>
              </a:rPr>
              <a:t> </a:t>
            </a: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4065270"/>
            <a:ext cx="8230870" cy="20929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Condition_cel 에 해당하는 INPUT값을 0으로 바꿔줌으로써 state가 증가하고, 그에따른 control_data값이 변화하는 시뮬레이션. 예제와 유사하게 작동하였다.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  <p:pic>
        <p:nvPicPr>
          <p:cNvPr id="4" name="그림 1" descr="C:/Users/TDA/AppData/Roaming/PolarisOffice/ETemp/8956_22116904/fImage1956697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740" y="1920240"/>
            <a:ext cx="8325485" cy="2086610"/>
          </a:xfrm>
          <a:prstGeom prst="rect"/>
          <a:noFill/>
        </p:spPr>
      </p:pic>
      <p:sp>
        <p:nvSpPr>
          <p:cNvPr id="5" name="텍스트 상자 2"/>
          <p:cNvSpPr txBox="1">
            <a:spLocks/>
          </p:cNvSpPr>
          <p:nvPr/>
        </p:nvSpPr>
        <p:spPr>
          <a:xfrm rot="0">
            <a:off x="448945" y="1271905"/>
            <a:ext cx="855472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en-US" altLang="ko-KR" sz="1600">
                <a:latin typeface="Bookman Old Style" charset="0"/>
                <a:ea typeface="돋움" charset="0"/>
                <a:cs typeface="+mj-cs"/>
              </a:rPr>
              <a:t>그래서 다음클럭에서 nextstation에의해 복귀하기전에 입력값을 0으로 바꿔줬다.</a:t>
            </a:r>
            <a:endParaRPr lang="ko-KR" altLang="en-US" sz="1600">
              <a:latin typeface="Bookman Old Style" charset="0"/>
              <a:ea typeface="돋움" charset="0"/>
              <a:cs typeface="+mj-cs"/>
            </a:endParaRPr>
          </a:p>
          <a:p>
            <a:pPr marL="0" indent="0" algn="l" hangingPunct="1"/>
            <a:r>
              <a:rPr lang="en-US" altLang="ko-KR" sz="1600">
                <a:latin typeface="Bookman Old Style" charset="0"/>
                <a:ea typeface="돋움" charset="0"/>
                <a:cs typeface="+mj-cs"/>
              </a:rPr>
              <a:t>문제없이 진행되었음을 확인할 수 있었다.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"/>
          <p:cNvSpPr>
            <a:spLocks/>
          </p:cNvSpPr>
          <p:nvPr/>
        </p:nvSpPr>
        <p:spPr>
          <a:xfrm rot="0">
            <a:off x="4761230" y="1734820"/>
            <a:ext cx="335280" cy="2555240"/>
          </a:xfrm>
          <a:prstGeom prst="ellipse"/>
          <a:noFill/>
          <a:ln w="1905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도형 4"/>
          <p:cNvSpPr>
            <a:spLocks/>
          </p:cNvSpPr>
          <p:nvPr/>
        </p:nvSpPr>
        <p:spPr>
          <a:xfrm rot="0">
            <a:off x="5343525" y="1684655"/>
            <a:ext cx="335280" cy="2555240"/>
          </a:xfrm>
          <a:prstGeom prst="ellipse"/>
          <a:noFill/>
          <a:ln w="1905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Discussion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219200"/>
            <a:ext cx="82302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2000">
                <a:latin typeface="+mn-lt"/>
                <a:ea typeface="+mn-ea"/>
                <a:cs typeface="+mn-cs"/>
              </a:rPr>
              <a:t>이번 MicroProgramming 실습은 매우 흥미로웠습니다. 자물쇠 내부의 회로가 입력에대해 state를 바꿔가며 대응하는 구조가 신기했습니다.  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2000">
                <a:latin typeface="+mn-lt"/>
                <a:ea typeface="+mn-ea"/>
                <a:cs typeface="+mn-cs"/>
              </a:rPr>
              <a:t>그중에서도 adress를 Increase 시키는 경우와 next address 를 load 시키는 경우로 나뉘어 2개의 clock 으로 설계 한것, 또 moore머신처럼 input의 combinational logic 에 의한 state 변화가 한번의 clock에 이루어지는것이 아닌 condition mux 에서 select하는 비트를 따로두어서 각 input 마다의결과를 한클럭에 하나씩 확인하는것 이 재밌었습니다. 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1600">
                <a:latin typeface="+mn-lt"/>
                <a:ea typeface="+mn-ea"/>
                <a:cs typeface="+mn-cs"/>
              </a:rPr>
              <a:t>high level의 코딩할때 예외처리에 관해 간단한 코드만을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1600">
                <a:latin typeface="+mn-lt"/>
                <a:ea typeface="+mn-ea"/>
                <a:cs typeface="+mn-cs"/>
              </a:rPr>
              <a:t>입력했었는데 내부에서는 꽤나 복잡한 구조가 있다는것을 알게되었습니다.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1600">
                <a:latin typeface="+mn-lt"/>
                <a:ea typeface="+mn-ea"/>
                <a:cs typeface="+mn-cs"/>
              </a:rPr>
              <a:t>CPU 구조를 배우기 전 이해하면 좋은 구조라는 생각이들어서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latinLnBrk="0">
              <a:buSzPct val="76000"/>
              <a:buFont typeface="Wingdings 3"/>
              <a:buChar char="}"/>
            </a:pPr>
            <a:r>
              <a:rPr lang="ko-KR" altLang="en-US" sz="1600">
                <a:latin typeface="+mn-lt"/>
                <a:ea typeface="+mn-ea"/>
                <a:cs typeface="+mn-cs"/>
              </a:rPr>
              <a:t>이번 전자자물쇠의 State diagram을 오랜시간 분석했고,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Study의 개념에서 Industry와 좀더 가까워진 듯한 느낌을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받아 컴퓨터 사이언스에 흥미가 더  생겼습니다.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54" descr="/Users/Phil/Library/Group Containers/L48J367XN4.com.infraware.PolarisOffice/EngineTemp/26832/fImage51693419752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809105" y="3445510"/>
            <a:ext cx="1891665" cy="2786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/Users/Phil/Library/Group Containers/L48J367XN4.com.infraware.PolarisOffice/EngineTemp/26832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5545" y="2783840"/>
            <a:ext cx="1903094" cy="3030220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0235" cy="991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전자자물쇠 형식의 로직구현 </a:t>
            </a:r>
            <a:endParaRPr lang="ko-KR" altLang="en-US"/>
          </a:p>
        </p:txBody>
      </p:sp>
      <p:sp>
        <p:nvSpPr>
          <p:cNvPr id="7" name="도형 1"/>
          <p:cNvSpPr>
            <a:spLocks/>
          </p:cNvSpPr>
          <p:nvPr/>
        </p:nvSpPr>
        <p:spPr>
          <a:xfrm rot="0">
            <a:off x="3815715" y="4667885"/>
            <a:ext cx="1889760" cy="1470025"/>
          </a:xfrm>
          <a:prstGeom prst="wedgeRoundRectCallout">
            <a:avLst>
              <a:gd name="adj1" fmla="val 70126"/>
              <a:gd name="adj2" fmla="val -311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w,x,y,z 값에 따라 state가 1씩 증가하도록 하고, 예외의 경우에 이전 state으로 회귀하도록 설계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2" descr="/Users/Phil/Library/Group Containers/L48J367XN4.com.infraware.PolarisOffice/EngineTemp/26832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60905" y="1549400"/>
            <a:ext cx="2760980" cy="3096895"/>
          </a:xfrm>
          <a:prstGeom prst="rect"/>
          <a:noFill/>
        </p:spPr>
      </p:pic>
      <p:sp>
        <p:nvSpPr>
          <p:cNvPr id="9" name="도형 3"/>
          <p:cNvSpPr>
            <a:spLocks/>
          </p:cNvSpPr>
          <p:nvPr/>
        </p:nvSpPr>
        <p:spPr>
          <a:xfrm rot="0">
            <a:off x="457835" y="2992120"/>
            <a:ext cx="1538605" cy="880745"/>
          </a:xfrm>
          <a:prstGeom prst="wedgeRoundRectCallout">
            <a:avLst>
              <a:gd name="adj1" fmla="val 82790"/>
              <a:gd name="adj2" fmla="val 31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MUX의 출력이 0이면 현재 address를 1 증가. 1이면 next-address load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4"/>
          <p:cNvSpPr txBox="1">
            <a:spLocks/>
          </p:cNvSpPr>
          <p:nvPr/>
        </p:nvSpPr>
        <p:spPr>
          <a:xfrm rot="0">
            <a:off x="523874" y="4761865"/>
            <a:ext cx="288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4개의 input값에 따른 state 의 변화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0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Moore State Machine 과의 차이점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32865" y="5139055"/>
            <a:ext cx="6600825" cy="2206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85750" indent="-285750" rtl="0" algn="l" defTabSz="914400" eaLnBrk="1" latinLnBrk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state machine의 경우 combinational logic으로 단번에 “next state”을 결정하지만 Microprogramming에서는 모든 입력 값을 한 clock에 하나씩 검사한다.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742950" indent="-285750" rtl="0" algn="l" defTabSz="914400" eaLnBrk="1" latinLnBrk="0" hangingPunct="1">
              <a:buFont typeface="Arial"/>
              <a:buChar char="•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  <p:pic>
        <p:nvPicPr>
          <p:cNvPr id="7" name="그림 6" descr="/Users/Phil/Library/Group Containers/L48J367XN4.com.infraware.PolarisOffice/EngineTemp/26832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8115" y="271780"/>
            <a:ext cx="3742690" cy="6326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0235" cy="991235"/>
          </a:xfrm>
        </p:spPr>
        <p:txBody>
          <a:bodyPr/>
          <a:lstStyle/>
          <a:p>
            <a:r>
              <a:rPr lang="en-US" altLang="ko-KR" dirty="0" smtClean="0"/>
              <a:t>Microprogram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30235" cy="493839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ROM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content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97835" y="-773430"/>
            <a:ext cx="2135505" cy="6917055"/>
          </a:xfrm>
          <a:prstGeom prst="rect">
            <a:avLst/>
          </a:prstGeom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689610" y="3934460"/>
            <a:ext cx="70700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condition_sel 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6" name="그림 8" descr="/Users/Phil/Library/Group Containers/L48J367XN4.com.infraware.PolarisOffice/EngineTemp/26832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1260" y="2877820"/>
            <a:ext cx="2739390" cy="4634230"/>
          </a:xfrm>
          <a:prstGeom prst="rect"/>
          <a:noFill/>
        </p:spPr>
      </p:pic>
      <p:sp>
        <p:nvSpPr>
          <p:cNvPr id="7" name="도형 9"/>
          <p:cNvSpPr>
            <a:spLocks/>
          </p:cNvSpPr>
          <p:nvPr/>
        </p:nvSpPr>
        <p:spPr>
          <a:xfrm rot="0">
            <a:off x="459740" y="4476750"/>
            <a:ext cx="3402330" cy="1738630"/>
          </a:xfrm>
          <a:prstGeom prst="wedgeRectCallout">
            <a:avLst>
              <a:gd name="adj1" fmla="val 77009"/>
              <a:gd name="adj2" fmla="val -5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381000" indent="0"/>
            <a:r>
              <a:rPr>
                <a:solidFill>
                  <a:schemeClr val="tx1"/>
                </a:solidFill>
              </a:rPr>
              <a:t> MUX 로 부터 온값이 1이면 Load 가 되어 next address 가 present address 가 되고</a:t>
            </a:r>
            <a:endParaRPr lang="ko-KR" altLang="en-US">
              <a:solidFill>
                <a:schemeClr val="tx1"/>
              </a:solidFill>
            </a:endParaRPr>
          </a:p>
          <a:p>
            <a:pPr marL="381000" indent="0"/>
            <a:r>
              <a:rPr>
                <a:solidFill>
                  <a:schemeClr val="tx1"/>
                </a:solidFill>
              </a:rPr>
              <a:t>0이면 Increase 되서 address + 1 되는것.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4"/>
          <p:cNvSpPr>
            <a:spLocks/>
          </p:cNvSpPr>
          <p:nvPr/>
        </p:nvSpPr>
        <p:spPr>
          <a:xfrm rot="0">
            <a:off x="6067425" y="156210"/>
            <a:ext cx="2785745" cy="1367155"/>
          </a:xfrm>
          <a:prstGeom prst="wedgeRectCallout">
            <a:avLst>
              <a:gd name="adj1" fmla="val -69116"/>
              <a:gd name="adj2" fmla="val 101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000000"/>
                </a:solidFill>
                <a:latin typeface="나눔고딕" charset="0"/>
                <a:ea typeface="나눔고딕" charset="0"/>
              </a:rPr>
              <a:t>state 의 변화에 따라서 달라지기 때문에 입력값을 변화시키는 타이밍을 유의해야한다. </a:t>
            </a:r>
            <a:endParaRPr lang="ko-KR" altLang="en-US" sz="18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9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VHDL CODE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01955" y="1292860"/>
            <a:ext cx="4038600" cy="49383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sz="2800">
                <a:latin typeface="맑은 고딕" charset="0"/>
                <a:ea typeface="맑은 고딕" charset="0"/>
              </a:rPr>
              <a:t>library ieee;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use ieee.std_logic_1164.all;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use ieee.std_logic_unsigned.all;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use ieee.numeric_std.all;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entity key1 is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port( clk, reset : in std_logic;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    x,y,z,w : in std_logic;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ld_inc_out : out std_logic;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condition_sel_out : out std_logic_vector(1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next_address_out : out std_logic_vector(1 downto 0);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q_out : out std_logic_vector(6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control_data: out std_logic_vector(2 downto 0));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end key1;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architecture rtl of key1 is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signal address: std_logic_vector(1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signal next_address: std_logic_vector(1 downto 0);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signal condition_sel: std_logic_vector(1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signal ld_inc: std_logic;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signal q : std_logic_vector(6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type ROM is array(0 to 3) of std_logic_vector(6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constant rom_7x4: ROM := (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"0000001",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"0001010",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"0110100",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"1011111"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74320" indent="-274320" latinLnBrk="0"/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4" name="내용 개체 틀 16"/>
          <p:cNvSpPr txBox="1">
            <a:spLocks/>
          </p:cNvSpPr>
          <p:nvPr/>
        </p:nvSpPr>
        <p:spPr>
          <a:xfrm rot="0">
            <a:off x="4373880" y="1228090"/>
            <a:ext cx="4038600" cy="4938395"/>
          </a:xfrm>
          <a:prstGeom prst="rect"/>
        </p:spPr>
        <p:txBody>
          <a:bodyPr wrap="square" lIns="91440" tIns="45720" rIns="91440" bIns="45720" numCol="1" vert="horz" anchor="t">
            <a:normAutofit fontScale="32500" lnSpcReduction="0"/>
          </a:bodyPr>
          <a:lstStyle/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SzPct val="76000"/>
              <a:buFont typeface="Wingdings 3"/>
              <a:buChar char="}"/>
            </a:pPr>
            <a:r>
              <a:rPr sz="2800">
                <a:latin typeface="맑은 고딕" charset="0"/>
                <a:ea typeface="맑은 고딕" charset="0"/>
              </a:rPr>
              <a:t>begin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reg : process (clk, reset)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begin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if reset = '1' then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   address &lt;= "00";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 elsif clk'event and clk='1' then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   if ld_inc ='1' then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address &lt;= next_address;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else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 address &lt;= address + 1;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end if;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end if;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end process;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con_mux: process(condition_sel,w,x,y,z)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begin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  case condition_sel is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    when "00" =&gt; ld_inc &lt;= w;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when "01" =&gt; ld_inc &lt;= x;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when "10" =&gt; ld_inc &lt;= y;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when "11" =&gt; ld_inc &lt;= z;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when others =&gt; ld_inc &lt;= '1';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end case;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end process;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	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q &lt;= rom_7x4(to_integer(unsigned(address)));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	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ld_inc_out &lt;= ld_inc;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condition_sel_out &lt;= condition_sel;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next_address_out &lt;= next_address;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next_address &lt;= q(6 downto 5);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condition_sel &lt;= q(4 downto 3);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control_data &lt;=q(2 downto 0);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q_out &lt;= q;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end rtl;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VHDL CODE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pic>
        <p:nvPicPr>
          <p:cNvPr id="3" name="그림 18" descr="/Users/Phil/Library/Group Containers/L48J367XN4.com.infraware.PolarisOffice/EngineTemp/26832/fImage4040015935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9740" y="1381125"/>
            <a:ext cx="3895089" cy="5230495"/>
          </a:xfrm>
          <a:prstGeom prst="rect"/>
          <a:noFill/>
        </p:spPr>
      </p:pic>
      <p:pic>
        <p:nvPicPr>
          <p:cNvPr id="4" name="그림 20" descr="/Users/Phil/Library/Group Containers/L48J367XN4.com.infraware.PolarisOffice/EngineTemp/26832/fImage2872716266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70095" y="1177290"/>
            <a:ext cx="3766820" cy="543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RTL VIEWER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pic>
        <p:nvPicPr>
          <p:cNvPr id="7" name="그림 22" descr="/Users/Phil/Library/Group Containers/L48J367XN4.com.infraware.PolarisOffice/EngineTemp/26832/fImage48294165598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02920" y="1297305"/>
            <a:ext cx="8143239" cy="4789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Simulation 1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776605" y="4695190"/>
            <a:ext cx="58908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무언가 잘못된 첫번째 시뮬레이션..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예상과 다르게  ㅇ  이 부분에서 이전 state 로 회귀해 버렸다. 다음 state 로 넘어가지 않으면서 다시 state 00으로 돌아가 버렸다.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grpSp>
        <p:nvGrpSpPr>
          <p:cNvPr id="6" name="그룹 29"/>
          <p:cNvGrpSpPr/>
          <p:nvPr/>
        </p:nvGrpSpPr>
        <p:grpSpPr>
          <a:xfrm rot="0">
            <a:off x="8255" y="1320165"/>
            <a:ext cx="9133205" cy="3877310"/>
            <a:chOff x="8255" y="1320165"/>
            <a:chExt cx="9133205" cy="3877310"/>
          </a:xfrm>
        </p:grpSpPr>
        <p:pic>
          <p:nvPicPr>
            <p:cNvPr id="3" name="그림 24" descr="/Users/Phil/Library/Group Containers/L48J367XN4.com.infraware.PolarisOffice/EngineTemp/26832/fImage29610168950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255" y="1320165"/>
              <a:ext cx="9133205" cy="2281555"/>
            </a:xfrm>
            <a:prstGeom prst="rect"/>
            <a:noFill/>
          </p:spPr>
        </p:pic>
        <p:cxnSp>
          <p:nvCxnSpPr>
            <p:cNvPr id="5" name="도형 26"/>
            <p:cNvCxnSpPr/>
            <p:nvPr/>
          </p:nvCxnSpPr>
          <p:spPr>
            <a:xfrm rot="0" flipV="1">
              <a:off x="2439670" y="2732405"/>
              <a:ext cx="2582545" cy="2465070"/>
            </a:xfrm>
            <a:prstGeom prst="straightConnector1"/>
            <a:ln w="9525" cap="flat" cmpd="sng">
              <a:solidFill>
                <a:srgbClr val="FF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상자 41"/>
          <p:cNvSpPr txBox="1">
            <a:spLocks/>
          </p:cNvSpPr>
          <p:nvPr/>
        </p:nvSpPr>
        <p:spPr>
          <a:xfrm rot="0">
            <a:off x="5280660" y="3859530"/>
            <a:ext cx="3735704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문제는 이전에도 살짝 언급한 “State 에 따라 달라지는 conditional_sel 때문이다. </a:t>
            </a:r>
            <a:endParaRPr lang="ko-KR" altLang="en-US" sz="1800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Simulation 1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pic>
        <p:nvPicPr>
          <p:cNvPr id="3" name="그림 30" descr="/Users/Phil/Library/Group Containers/L48J367XN4.com.infraware.PolarisOffice/EngineTemp/26832/fImage2961017495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493" t="2320" r="25264" b="-569"/>
          <a:stretch>
            <a:fillRect/>
          </a:stretch>
        </p:blipFill>
        <p:spPr>
          <a:xfrm rot="0">
            <a:off x="3750945" y="1253490"/>
            <a:ext cx="5114925" cy="3367405"/>
          </a:xfrm>
          <a:prstGeom prst="rect"/>
          <a:noFill/>
          <a:ln w="0" cap="flat" cmpd="sng">
            <a:prstDash/>
          </a:ln>
        </p:spPr>
      </p:pic>
      <p:sp>
        <p:nvSpPr>
          <p:cNvPr id="6" name="도형 37"/>
          <p:cNvSpPr>
            <a:spLocks/>
          </p:cNvSpPr>
          <p:nvPr/>
        </p:nvSpPr>
        <p:spPr>
          <a:xfrm rot="0">
            <a:off x="626110" y="1837690"/>
            <a:ext cx="2665730" cy="3685540"/>
          </a:xfrm>
          <a:prstGeom prst="wedgeRectCallout">
            <a:avLst>
              <a:gd name="adj1" fmla="val 158815"/>
              <a:gd name="adj2" fmla="val -52940"/>
            </a:avLst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3E5D78"/>
                </a:solidFill>
                <a:latin typeface="나눔고딕" charset="0"/>
                <a:ea typeface="나눔고딕" charset="0"/>
              </a:rPr>
              <a:t>단순히 x에 0 을 입력하는 시간을 길게 빼면 유지된다고 착각했었다.</a:t>
            </a:r>
            <a:endParaRPr lang="ko-KR" altLang="en-US" sz="1800">
              <a:solidFill>
                <a:srgbClr val="3E5D78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solidFill>
                  <a:srgbClr val="3E5D78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>
              <a:solidFill>
                <a:srgbClr val="3E5D78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solidFill>
                  <a:srgbClr val="3E5D78"/>
                </a:solidFill>
                <a:latin typeface="나눔고딕" charset="0"/>
                <a:ea typeface="나눔고딕" charset="0"/>
              </a:rPr>
              <a:t>다음 라이징 클락에서 y 값이 0이 되지않자, next address 가 load 되어 이전의 state 로 돌아갔다. 그 이후 y값의 변화는 의미가 없었다.</a:t>
            </a:r>
            <a:endParaRPr lang="ko-KR" altLang="en-US" sz="1800">
              <a:solidFill>
                <a:srgbClr val="3E5D78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7" name="그림 40" descr="/Users/Phil/Library/Group Containers/L48J367XN4.com.infraware.PolarisOffice/EngineTemp/26832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81650" y="3141980"/>
            <a:ext cx="1454150" cy="4763135"/>
          </a:xfrm>
          <a:prstGeom prst="rect"/>
          <a:noFill/>
        </p:spPr>
      </p:pic>
      <p:sp>
        <p:nvSpPr>
          <p:cNvPr id="8" name="도형 42"/>
          <p:cNvSpPr>
            <a:spLocks/>
          </p:cNvSpPr>
          <p:nvPr/>
        </p:nvSpPr>
        <p:spPr>
          <a:xfrm rot="0">
            <a:off x="6124575" y="1111250"/>
            <a:ext cx="334645" cy="3334385"/>
          </a:xfrm>
          <a:prstGeom prst="ellipse"/>
          <a:noFill/>
          <a:ln w="1905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9</Paragraphs>
  <Words>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정진우</dc:creator>
  <cp:lastModifiedBy>po_user</cp:lastModifiedBy>
  <dc:title>Lab #7</dc:title>
  <dcterms:modified xsi:type="dcterms:W3CDTF">2022-04-05T03:06:31Z</dcterms:modified>
</cp:coreProperties>
</file>