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8" r:id="rId3"/>
  </p:sldMasterIdLst>
  <p:notesMasterIdLst>
    <p:notesMasterId r:id="rId14"/>
  </p:notesMasterIdLst>
  <p:handoutMasterIdLst>
    <p:handoutMasterId r:id="rId15"/>
  </p:handoutMasterIdLst>
  <p:sldIdLst>
    <p:sldId id="376" r:id="rId4"/>
    <p:sldId id="346" r:id="rId5"/>
    <p:sldId id="389" r:id="rId6"/>
    <p:sldId id="392" r:id="rId7"/>
    <p:sldId id="391" r:id="rId8"/>
    <p:sldId id="390" r:id="rId9"/>
    <p:sldId id="393" r:id="rId10"/>
    <p:sldId id="395" r:id="rId11"/>
    <p:sldId id="396" r:id="rId12"/>
    <p:sldId id="394" r:id="rId13"/>
  </p:sldIdLst>
  <p:sldSz cx="9906000" cy="6858000" type="A4"/>
  <p:notesSz cx="6742113" cy="9872663"/>
  <p:defaultTextStyle>
    <a:defPPr>
      <a:defRPr lang="es-ES"/>
    </a:defPPr>
    <a:lvl1pPr marL="0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  <a:srgbClr val="5EAFA6"/>
    <a:srgbClr val="9BBB59"/>
    <a:srgbClr val="4D5357"/>
    <a:srgbClr val="C75B12"/>
    <a:srgbClr val="898989"/>
    <a:srgbClr val="B71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26" autoAdjust="0"/>
    <p:restoredTop sz="96370" autoAdjust="0"/>
  </p:normalViewPr>
  <p:slideViewPr>
    <p:cSldViewPr showGuides="1">
      <p:cViewPr varScale="1">
        <p:scale>
          <a:sx n="114" d="100"/>
          <a:sy n="114" d="100"/>
        </p:scale>
        <p:origin x="1698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4008" y="90"/>
      </p:cViewPr>
      <p:guideLst>
        <p:guide orient="horz" pos="3109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AA74C-03E7-46CE-9E9B-7DFD080749A5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5CF60-0054-4194-B922-B2B9B3DE62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702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58E7-F0D3-4D9D-A085-19285E04598F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828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4688" y="4689475"/>
            <a:ext cx="5392737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A02D3-A65E-47B9-B53D-A5F83B1E0C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8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A02D3-A65E-47B9-B53D-A5F83B1E0CB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1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A02D3-A65E-47B9-B53D-A5F83B1E0CB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84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Permitir a los viajeros encontrar destinos sostenibles con cultura, tradiciones y familias locales, quedarse en su casa, conocer sus costumbres, visitar lugares ancestrales y vivir la verdadera tradición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A02D3-A65E-47B9-B53D-A5F83B1E0CB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4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B762-B7C5-4462-8676-FCB4B900BBD8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13D-1ABB-419F-AC56-A59B5257D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17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C183D6-98D6-4ED4-9E0D-983C7EF5DF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9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C183D6-98D6-4ED4-9E0D-983C7EF5DF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2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C183D6-98D6-4ED4-9E0D-983C7EF5DF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1" y="6356355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B762-B7C5-4462-8676-FCB4B900BBD8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1" y="6356355"/>
            <a:ext cx="31369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913D-1ABB-419F-AC56-A59B5257D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3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57838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89" indent="-359189" algn="l" defTabSz="957838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44" indent="-299324" algn="l" defTabSz="957838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98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17" indent="-239460" algn="l" defTabSz="95783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136" indent="-239460" algn="l" defTabSz="957838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659216" y="6597352"/>
            <a:ext cx="26052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rgbClr val="7E7E7E"/>
                </a:solidFill>
                <a:latin typeface="Trebuchet MS" pitchFamily="34" charset="0"/>
              </a:rPr>
              <a:t>#Hack4SD. Grupo 5. 23 y 24 de Junio 2018</a:t>
            </a:r>
            <a:endParaRPr lang="es-ES" sz="1000" dirty="0">
              <a:solidFill>
                <a:srgbClr val="7E7E7E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9317122" y="6482767"/>
            <a:ext cx="588878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es-ES"/>
            </a:defPPr>
            <a:lvl1pPr marL="0" algn="r" defTabSz="957838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C913D-1ABB-419F-AC56-A59B5257D078}" type="slidenum">
              <a:rPr lang="es-ES" sz="1400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rPr>
              <a:pPr algn="l"/>
              <a:t>‹Nº›</a:t>
            </a:fld>
            <a:endParaRPr lang="es-ES" sz="1400" dirty="0">
              <a:solidFill>
                <a:srgbClr val="4D5357"/>
              </a:solidFill>
              <a:latin typeface="Frutiger LT Std 45 Light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9317122" y="6512420"/>
            <a:ext cx="0" cy="305817"/>
          </a:xfrm>
          <a:prstGeom prst="line">
            <a:avLst/>
          </a:prstGeom>
          <a:ln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778E0F8F-EA10-42DA-829C-98AEE0DD970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238393" y="34708"/>
            <a:ext cx="606734" cy="536606"/>
            <a:chOff x="2432720" y="1380226"/>
            <a:chExt cx="3456384" cy="305688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A4FF55A-043D-4ACC-BFD9-D1B21DFCC3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58" r="40550" b="34831"/>
            <a:stretch/>
          </p:blipFill>
          <p:spPr>
            <a:xfrm>
              <a:off x="2432720" y="1380226"/>
              <a:ext cx="3456384" cy="1616726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9AE9B5A-936E-48DF-AB66-D7BF784C19A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07" r="6955" b="33241"/>
            <a:stretch/>
          </p:blipFill>
          <p:spPr>
            <a:xfrm>
              <a:off x="2504728" y="2780928"/>
              <a:ext cx="3312368" cy="1656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17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845004" y="6413266"/>
            <a:ext cx="2324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rgbClr val="7E7E7E"/>
                </a:solidFill>
                <a:latin typeface="Trebuchet MS" pitchFamily="34" charset="0"/>
              </a:rPr>
              <a:t>Propuesta de colaboración Nº 026521</a:t>
            </a:r>
          </a:p>
          <a:p>
            <a:pPr algn="ctr" defTabSz="914400" eaLnBrk="1" hangingPunct="1">
              <a:defRPr/>
            </a:pPr>
            <a:r>
              <a:rPr lang="es-ES" sz="1000" dirty="0">
                <a:solidFill>
                  <a:srgbClr val="7E7E7E"/>
                </a:solidFill>
                <a:latin typeface="Trebuchet MS" pitchFamily="34" charset="0"/>
              </a:rPr>
              <a:t>Confidencial </a:t>
            </a:r>
            <a:r>
              <a:rPr lang="es-ES" sz="1000" dirty="0">
                <a:solidFill>
                  <a:srgbClr val="7E7E7E"/>
                </a:solidFill>
                <a:latin typeface="Trebuchet MS" pitchFamily="34" charset="0"/>
                <a:cs typeface="Arial" pitchFamily="34" charset="0"/>
              </a:rPr>
              <a:t>© 2013 TECNALIA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6" y="241200"/>
            <a:ext cx="296201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128464" y="6249600"/>
            <a:ext cx="504056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es-ES"/>
            </a:defPPr>
            <a:lvl1pPr marL="0" algn="r" defTabSz="957838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59C913D-1ABB-419F-AC56-A59B5257D078}" type="slidenum">
              <a:rPr lang="es-ES" sz="1400" smtClean="0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rPr>
              <a:pPr algn="ctr"/>
              <a:t>‹Nº›</a:t>
            </a:fld>
            <a:endParaRPr lang="es-ES" sz="1400" dirty="0">
              <a:solidFill>
                <a:srgbClr val="4D5357"/>
              </a:solidFill>
              <a:latin typeface="Frutiger LT Std 45 Light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554177" y="6278400"/>
            <a:ext cx="0" cy="306000"/>
          </a:xfrm>
          <a:prstGeom prst="line">
            <a:avLst/>
          </a:prstGeom>
          <a:ln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56456" y="5622339"/>
            <a:ext cx="6822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C75B12"/>
                </a:solidFill>
                <a:latin typeface="Arial" pitchFamily="34" charset="0"/>
                <a:cs typeface="Arial" pitchFamily="34" charset="0"/>
              </a:rPr>
              <a:t>Desarrollado por:</a:t>
            </a:r>
          </a:p>
          <a:p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Elwin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Huaman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     Jorge Paz (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Climate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Service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Scientist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  <a:endParaRPr lang="es-ES" sz="1600" dirty="0">
              <a:solidFill>
                <a:srgbClr val="C75B12"/>
              </a:solidFill>
              <a:latin typeface="Arial Rounded MT Bold" pitchFamily="34" charset="0"/>
              <a:cs typeface="Arial" pitchFamily="34" charset="0"/>
            </a:endParaRP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Rosa García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       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Hyelim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Park (Data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Scientist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9DB97D-935E-42CE-9410-8379AF1B5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42"/>
          <a:stretch/>
        </p:blipFill>
        <p:spPr>
          <a:xfrm>
            <a:off x="247128" y="1380226"/>
            <a:ext cx="2432720" cy="24808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E1BB3B-040A-441A-B47B-D5BB880037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b="32267"/>
          <a:stretch/>
        </p:blipFill>
        <p:spPr>
          <a:xfrm>
            <a:off x="2679848" y="1748655"/>
            <a:ext cx="7457728" cy="16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5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BBF2EF31-C63A-47A8-AF5E-0BFCCB9CE338}"/>
              </a:ext>
            </a:extLst>
          </p:cNvPr>
          <p:cNvSpPr txBox="1"/>
          <p:nvPr/>
        </p:nvSpPr>
        <p:spPr>
          <a:xfrm>
            <a:off x="200472" y="44624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EQUIPO</a:t>
            </a:r>
          </a:p>
        </p:txBody>
      </p:sp>
      <p:sp>
        <p:nvSpPr>
          <p:cNvPr id="7" name="8 CuadroTexto">
            <a:extLst>
              <a:ext uri="{FF2B5EF4-FFF2-40B4-BE49-F238E27FC236}">
                <a16:creationId xmlns:a16="http://schemas.microsoft.com/office/drawing/2014/main" id="{CD7B8372-0808-4902-B0EE-388A2E28ABE1}"/>
              </a:ext>
            </a:extLst>
          </p:cNvPr>
          <p:cNvSpPr txBox="1"/>
          <p:nvPr/>
        </p:nvSpPr>
        <p:spPr>
          <a:xfrm>
            <a:off x="560512" y="1484784"/>
            <a:ext cx="6822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C75B12"/>
                </a:solidFill>
                <a:latin typeface="Arial" pitchFamily="34" charset="0"/>
                <a:cs typeface="Arial" pitchFamily="34" charset="0"/>
              </a:rPr>
              <a:t>Desarrollado por:</a:t>
            </a:r>
          </a:p>
          <a:p>
            <a:endParaRPr lang="es-ES" sz="1600" dirty="0">
              <a:solidFill>
                <a:srgbClr val="4D5357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Elwin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Huaman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    </a:t>
            </a: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Jorge Paz (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Climate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Service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Scientist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  <a:endParaRPr lang="es-ES" sz="1600" dirty="0">
              <a:solidFill>
                <a:srgbClr val="C75B12"/>
              </a:solidFill>
              <a:latin typeface="Arial Rounded MT Bold" pitchFamily="34" charset="0"/>
              <a:cs typeface="Arial" pitchFamily="34" charset="0"/>
            </a:endParaRPr>
          </a:p>
          <a:p>
            <a:endParaRPr lang="es-ES" sz="1600" dirty="0">
              <a:solidFill>
                <a:srgbClr val="4D5357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Rosa García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        </a:t>
            </a:r>
          </a:p>
          <a:p>
            <a:endParaRPr lang="es-ES" sz="1600" dirty="0">
              <a:solidFill>
                <a:srgbClr val="4D5357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Hyelim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Park (Data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Scientist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E402D36-E688-4FC0-8EE0-C5A74AFFF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1556792"/>
            <a:ext cx="5148064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4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CuadroTexto">
            <a:extLst>
              <a:ext uri="{FF2B5EF4-FFF2-40B4-BE49-F238E27FC236}">
                <a16:creationId xmlns:a16="http://schemas.microsoft.com/office/drawing/2014/main" id="{75FDB52E-FD24-4238-866E-58BEA1ED5579}"/>
              </a:ext>
            </a:extLst>
          </p:cNvPr>
          <p:cNvSpPr txBox="1"/>
          <p:nvPr/>
        </p:nvSpPr>
        <p:spPr>
          <a:xfrm>
            <a:off x="416496" y="169476"/>
            <a:ext cx="571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EL RETO: Sostenibilidad del turismo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E2FC7C6-DA43-40D2-AAF1-A45E1780862B}"/>
              </a:ext>
            </a:extLst>
          </p:cNvPr>
          <p:cNvGrpSpPr/>
          <p:nvPr/>
        </p:nvGrpSpPr>
        <p:grpSpPr>
          <a:xfrm>
            <a:off x="2288704" y="990526"/>
            <a:ext cx="5888958" cy="5318794"/>
            <a:chOff x="413976" y="1677405"/>
            <a:chExt cx="4016750" cy="3791221"/>
          </a:xfrm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8E99988C-C36F-418D-A9AD-5984FD2C3C3D}"/>
                </a:ext>
              </a:extLst>
            </p:cNvPr>
            <p:cNvSpPr/>
            <p:nvPr/>
          </p:nvSpPr>
          <p:spPr>
            <a:xfrm>
              <a:off x="1255822" y="1677405"/>
              <a:ext cx="2333059" cy="2333059"/>
            </a:xfrm>
            <a:custGeom>
              <a:avLst/>
              <a:gdLst>
                <a:gd name="connsiteX0" fmla="*/ 0 w 2333059"/>
                <a:gd name="connsiteY0" fmla="*/ 1166530 h 2333059"/>
                <a:gd name="connsiteX1" fmla="*/ 1166530 w 2333059"/>
                <a:gd name="connsiteY1" fmla="*/ 0 h 2333059"/>
                <a:gd name="connsiteX2" fmla="*/ 2333060 w 2333059"/>
                <a:gd name="connsiteY2" fmla="*/ 1166530 h 2333059"/>
                <a:gd name="connsiteX3" fmla="*/ 1166530 w 2333059"/>
                <a:gd name="connsiteY3" fmla="*/ 2333060 h 2333059"/>
                <a:gd name="connsiteX4" fmla="*/ 0 w 2333059"/>
                <a:gd name="connsiteY4" fmla="*/ 1166530 h 23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59" h="2333059">
                  <a:moveTo>
                    <a:pt x="0" y="1166530"/>
                  </a:moveTo>
                  <a:cubicBezTo>
                    <a:pt x="0" y="522273"/>
                    <a:pt x="522273" y="0"/>
                    <a:pt x="1166530" y="0"/>
                  </a:cubicBezTo>
                  <a:cubicBezTo>
                    <a:pt x="1810787" y="0"/>
                    <a:pt x="2333060" y="522273"/>
                    <a:pt x="2333060" y="1166530"/>
                  </a:cubicBezTo>
                  <a:cubicBezTo>
                    <a:pt x="2333060" y="1810787"/>
                    <a:pt x="1810787" y="2333060"/>
                    <a:pt x="1166530" y="2333060"/>
                  </a:cubicBezTo>
                  <a:cubicBezTo>
                    <a:pt x="522273" y="2333060"/>
                    <a:pt x="0" y="1810787"/>
                    <a:pt x="0" y="1166530"/>
                  </a:cubicBezTo>
                  <a:close/>
                </a:path>
              </a:pathLst>
            </a:custGeom>
            <a:solidFill>
              <a:srgbClr val="9BBB5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11074" tIns="408285" rIns="311075" bIns="874898" numCol="1" spcCol="1270" anchor="ctr" anchorCtr="0">
              <a:noAutofit/>
            </a:bodyPr>
            <a:lstStyle/>
            <a:p>
              <a:pPr marL="285750" lvl="0" indent="-285750" algn="ctr" defTabSz="957838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s-ES" sz="2800" kern="1200" dirty="0">
                  <a:solidFill>
                    <a:schemeClr val="bg1"/>
                  </a:solidFill>
                  <a:latin typeface="Franklin Gothic Demi Cond" pitchFamily="34" charset="0"/>
                  <a:ea typeface="+mn-ea"/>
                  <a:cs typeface="Arial" pitchFamily="34" charset="0"/>
                </a:rPr>
                <a:t>Medio ambiente</a:t>
              </a:r>
            </a:p>
            <a:p>
              <a:pPr marL="0"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dirty="0">
                  <a:solidFill>
                    <a:schemeClr val="bg1"/>
                  </a:solidFill>
                </a:rPr>
                <a:t>Bajas emisiones de CO</a:t>
              </a:r>
              <a:r>
                <a:rPr lang="es-ES" sz="800" dirty="0">
                  <a:solidFill>
                    <a:schemeClr val="bg1"/>
                  </a:solidFill>
                </a:rPr>
                <a:t>2</a:t>
              </a:r>
              <a:endParaRPr lang="es-ES" sz="800" kern="1200" dirty="0">
                <a:solidFill>
                  <a:schemeClr val="bg1"/>
                </a:solidFill>
              </a:endParaRPr>
            </a:p>
            <a:p>
              <a:pPr marL="0"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Turismo responsable, ecológico, alternativo, etc.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56BBCF42-6932-4169-886E-20EEF5CD2501}"/>
                </a:ext>
              </a:extLst>
            </p:cNvPr>
            <p:cNvSpPr/>
            <p:nvPr/>
          </p:nvSpPr>
          <p:spPr>
            <a:xfrm>
              <a:off x="2097667" y="3135567"/>
              <a:ext cx="2333059" cy="2333059"/>
            </a:xfrm>
            <a:custGeom>
              <a:avLst/>
              <a:gdLst>
                <a:gd name="connsiteX0" fmla="*/ 0 w 2333059"/>
                <a:gd name="connsiteY0" fmla="*/ 1166530 h 2333059"/>
                <a:gd name="connsiteX1" fmla="*/ 1166530 w 2333059"/>
                <a:gd name="connsiteY1" fmla="*/ 0 h 2333059"/>
                <a:gd name="connsiteX2" fmla="*/ 2333060 w 2333059"/>
                <a:gd name="connsiteY2" fmla="*/ 1166530 h 2333059"/>
                <a:gd name="connsiteX3" fmla="*/ 1166530 w 2333059"/>
                <a:gd name="connsiteY3" fmla="*/ 2333060 h 2333059"/>
                <a:gd name="connsiteX4" fmla="*/ 0 w 2333059"/>
                <a:gd name="connsiteY4" fmla="*/ 1166530 h 23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59" h="2333059">
                  <a:moveTo>
                    <a:pt x="0" y="1166530"/>
                  </a:moveTo>
                  <a:cubicBezTo>
                    <a:pt x="0" y="522273"/>
                    <a:pt x="522273" y="0"/>
                    <a:pt x="1166530" y="0"/>
                  </a:cubicBezTo>
                  <a:cubicBezTo>
                    <a:pt x="1810787" y="0"/>
                    <a:pt x="2333060" y="522273"/>
                    <a:pt x="2333060" y="1166530"/>
                  </a:cubicBezTo>
                  <a:cubicBezTo>
                    <a:pt x="2333060" y="1810787"/>
                    <a:pt x="1810787" y="2333060"/>
                    <a:pt x="1166530" y="2333060"/>
                  </a:cubicBezTo>
                  <a:cubicBezTo>
                    <a:pt x="522273" y="2333060"/>
                    <a:pt x="0" y="1810787"/>
                    <a:pt x="0" y="1166530"/>
                  </a:cubicBezTo>
                  <a:close/>
                </a:path>
              </a:pathLst>
            </a:custGeom>
            <a:solidFill>
              <a:srgbClr val="5EAFA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5625132"/>
                <a:satOff val="-8440"/>
                <a:lumOff val="-1373"/>
                <a:alphaOff val="0"/>
              </a:schemeClr>
            </a:fillRef>
            <a:effectRef idx="0">
              <a:schemeClr val="accent3">
                <a:alpha val="50000"/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13528" tIns="602707" rIns="219696" bIns="447170" numCol="1" spcCol="1270" anchor="ctr" anchorCtr="0">
              <a:noAutofit/>
            </a:bodyPr>
            <a:lstStyle/>
            <a:p>
              <a:pPr marL="285750" lvl="0" indent="-285750" algn="ctr" defTabSz="957838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s-ES" sz="2800" kern="1200" dirty="0">
                  <a:solidFill>
                    <a:schemeClr val="bg1"/>
                  </a:solidFill>
                  <a:latin typeface="Franklin Gothic Demi Cond" pitchFamily="34" charset="0"/>
                  <a:ea typeface="+mn-ea"/>
                  <a:cs typeface="Arial" pitchFamily="34" charset="0"/>
                </a:rPr>
                <a:t>      Vitalidad económica</a:t>
              </a:r>
            </a:p>
            <a:p>
              <a:pPr marL="0"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>
                  <a:solidFill>
                    <a:schemeClr val="bg1"/>
                  </a:solidFill>
                </a:rPr>
                <a:t>   Consumo local, responsable, economía circular, etc.</a:t>
              </a: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B09846C-23AF-47EB-93BE-6ECDB126506C}"/>
                </a:ext>
              </a:extLst>
            </p:cNvPr>
            <p:cNvSpPr/>
            <p:nvPr/>
          </p:nvSpPr>
          <p:spPr>
            <a:xfrm>
              <a:off x="413976" y="3135567"/>
              <a:ext cx="2333059" cy="2333059"/>
            </a:xfrm>
            <a:custGeom>
              <a:avLst/>
              <a:gdLst>
                <a:gd name="connsiteX0" fmla="*/ 0 w 2333059"/>
                <a:gd name="connsiteY0" fmla="*/ 1166530 h 2333059"/>
                <a:gd name="connsiteX1" fmla="*/ 1166530 w 2333059"/>
                <a:gd name="connsiteY1" fmla="*/ 0 h 2333059"/>
                <a:gd name="connsiteX2" fmla="*/ 2333060 w 2333059"/>
                <a:gd name="connsiteY2" fmla="*/ 1166530 h 2333059"/>
                <a:gd name="connsiteX3" fmla="*/ 1166530 w 2333059"/>
                <a:gd name="connsiteY3" fmla="*/ 2333060 h 2333059"/>
                <a:gd name="connsiteX4" fmla="*/ 0 w 2333059"/>
                <a:gd name="connsiteY4" fmla="*/ 1166530 h 23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59" h="2333059">
                  <a:moveTo>
                    <a:pt x="0" y="1166530"/>
                  </a:moveTo>
                  <a:cubicBezTo>
                    <a:pt x="0" y="522273"/>
                    <a:pt x="522273" y="0"/>
                    <a:pt x="1166530" y="0"/>
                  </a:cubicBezTo>
                  <a:cubicBezTo>
                    <a:pt x="1810787" y="0"/>
                    <a:pt x="2333060" y="522273"/>
                    <a:pt x="2333060" y="1166530"/>
                  </a:cubicBezTo>
                  <a:cubicBezTo>
                    <a:pt x="2333060" y="1810787"/>
                    <a:pt x="1810787" y="2333060"/>
                    <a:pt x="1166530" y="2333060"/>
                  </a:cubicBezTo>
                  <a:cubicBezTo>
                    <a:pt x="522273" y="2333060"/>
                    <a:pt x="0" y="1810787"/>
                    <a:pt x="0" y="1166530"/>
                  </a:cubicBezTo>
                  <a:close/>
                </a:path>
              </a:pathLst>
            </a:custGeom>
            <a:solidFill>
              <a:srgbClr val="8064A2">
                <a:alpha val="85098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alpha val="50000"/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9697" tIns="602707" rIns="713527" bIns="447170" numCol="1" spcCol="1270" anchor="ctr" anchorCtr="0">
              <a:noAutofit/>
            </a:bodyPr>
            <a:lstStyle/>
            <a:p>
              <a:pPr marL="285750" lvl="0" indent="-285750" algn="ctr" defTabSz="957838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s-ES" sz="2800" kern="1200" dirty="0">
                  <a:solidFill>
                    <a:schemeClr val="bg1"/>
                  </a:solidFill>
                  <a:latin typeface="Franklin Gothic Demi Cond" pitchFamily="34" charset="0"/>
                  <a:ea typeface="+mn-ea"/>
                  <a:cs typeface="Arial" pitchFamily="34" charset="0"/>
                </a:rPr>
                <a:t>Socio – Cultural 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Comunidades locales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Patrimonio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Cultura,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88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2" descr="Image result for intelligent profile drawing">
            <a:extLst>
              <a:ext uri="{FF2B5EF4-FFF2-40B4-BE49-F238E27FC236}">
                <a16:creationId xmlns:a16="http://schemas.microsoft.com/office/drawing/2014/main" id="{002EDC0F-1180-4A9C-97DB-1871DAB52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249" y="4450257"/>
            <a:ext cx="798698" cy="7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A64D2139-60F3-4755-8CFD-26E2F16EB915}"/>
              </a:ext>
            </a:extLst>
          </p:cNvPr>
          <p:cNvSpPr/>
          <p:nvPr/>
        </p:nvSpPr>
        <p:spPr>
          <a:xfrm>
            <a:off x="8723469" y="4498673"/>
            <a:ext cx="504056" cy="5496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9 CuadroTexto">
            <a:extLst>
              <a:ext uri="{FF2B5EF4-FFF2-40B4-BE49-F238E27FC236}">
                <a16:creationId xmlns:a16="http://schemas.microsoft.com/office/drawing/2014/main" id="{3FCC190F-993E-4C29-9E0A-78598DE50256}"/>
              </a:ext>
            </a:extLst>
          </p:cNvPr>
          <p:cNvSpPr txBox="1"/>
          <p:nvPr/>
        </p:nvSpPr>
        <p:spPr>
          <a:xfrm>
            <a:off x="2734961" y="5439708"/>
            <a:ext cx="15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Sugerencias personalizadas</a:t>
            </a: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2F106B71-ECC2-4EC3-B653-76AEF9AEA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8" b="30797"/>
          <a:stretch/>
        </p:blipFill>
        <p:spPr bwMode="auto">
          <a:xfrm>
            <a:off x="148174" y="1609811"/>
            <a:ext cx="1256054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deus logo">
            <a:extLst>
              <a:ext uri="{FF2B5EF4-FFF2-40B4-BE49-F238E27FC236}">
                <a16:creationId xmlns:a16="http://schemas.microsoft.com/office/drawing/2014/main" id="{BBABC5C2-C413-4E81-AC96-D68455E3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01" y="1031399"/>
            <a:ext cx="2583345" cy="3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opernicus climate change service">
            <a:extLst>
              <a:ext uri="{FF2B5EF4-FFF2-40B4-BE49-F238E27FC236}">
                <a16:creationId xmlns:a16="http://schemas.microsoft.com/office/drawing/2014/main" id="{D161CD21-EDBE-4A07-A61D-6888E7280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5" r="426"/>
          <a:stretch/>
        </p:blipFill>
        <p:spPr bwMode="auto">
          <a:xfrm>
            <a:off x="3015516" y="1553326"/>
            <a:ext cx="2120318" cy="89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embudo esquema">
            <a:extLst>
              <a:ext uri="{FF2B5EF4-FFF2-40B4-BE49-F238E27FC236}">
                <a16:creationId xmlns:a16="http://schemas.microsoft.com/office/drawing/2014/main" id="{A4AF0682-FA40-4CFF-8ACF-2762A11CF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51" y="2413521"/>
            <a:ext cx="1374133" cy="137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circular 6">
            <a:extLst>
              <a:ext uri="{FF2B5EF4-FFF2-40B4-BE49-F238E27FC236}">
                <a16:creationId xmlns:a16="http://schemas.microsoft.com/office/drawing/2014/main" id="{22ED6F57-B51A-4989-A5A4-155E3237D9D2}"/>
              </a:ext>
            </a:extLst>
          </p:cNvPr>
          <p:cNvSpPr/>
          <p:nvPr/>
        </p:nvSpPr>
        <p:spPr>
          <a:xfrm>
            <a:off x="1198110" y="1851256"/>
            <a:ext cx="792088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sp>
        <p:nvSpPr>
          <p:cNvPr id="14" name="Flecha: circular 13">
            <a:extLst>
              <a:ext uri="{FF2B5EF4-FFF2-40B4-BE49-F238E27FC236}">
                <a16:creationId xmlns:a16="http://schemas.microsoft.com/office/drawing/2014/main" id="{EEBDCA5F-72A5-4440-ADE6-A00CEF7FEED3}"/>
              </a:ext>
            </a:extLst>
          </p:cNvPr>
          <p:cNvSpPr/>
          <p:nvPr/>
        </p:nvSpPr>
        <p:spPr>
          <a:xfrm flipH="1">
            <a:off x="2504728" y="1858623"/>
            <a:ext cx="684076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sp>
        <p:nvSpPr>
          <p:cNvPr id="15" name="Flecha: circular 14">
            <a:extLst>
              <a:ext uri="{FF2B5EF4-FFF2-40B4-BE49-F238E27FC236}">
                <a16:creationId xmlns:a16="http://schemas.microsoft.com/office/drawing/2014/main" id="{21C7E641-F0C5-4D89-9A46-015D00F32266}"/>
              </a:ext>
            </a:extLst>
          </p:cNvPr>
          <p:cNvSpPr/>
          <p:nvPr/>
        </p:nvSpPr>
        <p:spPr>
          <a:xfrm flipH="1">
            <a:off x="2360712" y="1177231"/>
            <a:ext cx="684076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pic>
        <p:nvPicPr>
          <p:cNvPr id="2060" name="Picture 12" descr="https://epi.envirocenter.yale.edu/sites/default/files/epi_lockup_52.png">
            <a:extLst>
              <a:ext uri="{FF2B5EF4-FFF2-40B4-BE49-F238E27FC236}">
                <a16:creationId xmlns:a16="http://schemas.microsoft.com/office/drawing/2014/main" id="{B045D20C-F787-4BB8-A4ED-9BAAC69D2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4" y="908720"/>
            <a:ext cx="21240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: circular 16">
            <a:extLst>
              <a:ext uri="{FF2B5EF4-FFF2-40B4-BE49-F238E27FC236}">
                <a16:creationId xmlns:a16="http://schemas.microsoft.com/office/drawing/2014/main" id="{F0FE855C-43CC-4231-8460-74B9AF6239ED}"/>
              </a:ext>
            </a:extLst>
          </p:cNvPr>
          <p:cNvSpPr/>
          <p:nvPr/>
        </p:nvSpPr>
        <p:spPr>
          <a:xfrm>
            <a:off x="1496616" y="1268760"/>
            <a:ext cx="792088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pic>
        <p:nvPicPr>
          <p:cNvPr id="2062" name="Picture 14" descr="Image result for bombilla dibujo">
            <a:extLst>
              <a:ext uri="{FF2B5EF4-FFF2-40B4-BE49-F238E27FC236}">
                <a16:creationId xmlns:a16="http://schemas.microsoft.com/office/drawing/2014/main" id="{2F1EDA17-166E-4DF1-88C5-82A81F35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50" y="4332435"/>
            <a:ext cx="642833" cy="105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quimica dibujo">
            <a:extLst>
              <a:ext uri="{FF2B5EF4-FFF2-40B4-BE49-F238E27FC236}">
                <a16:creationId xmlns:a16="http://schemas.microsoft.com/office/drawing/2014/main" id="{3D113CF5-1E2B-48BD-BBFA-745A158E4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7"/>
          <a:stretch/>
        </p:blipFill>
        <p:spPr bwMode="auto">
          <a:xfrm>
            <a:off x="1277451" y="4080192"/>
            <a:ext cx="1700808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219114CE-28DC-47D0-8B45-502F710AA1B6}"/>
              </a:ext>
            </a:extLst>
          </p:cNvPr>
          <p:cNvSpPr/>
          <p:nvPr/>
        </p:nvSpPr>
        <p:spPr>
          <a:xfrm>
            <a:off x="2066349" y="3996553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F4636421-AFF7-4E99-9422-A98E8C8B97B2}"/>
              </a:ext>
            </a:extLst>
          </p:cNvPr>
          <p:cNvSpPr/>
          <p:nvPr/>
        </p:nvSpPr>
        <p:spPr>
          <a:xfrm rot="16200000">
            <a:off x="2744186" y="4746321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9 CuadroTexto">
            <a:extLst>
              <a:ext uri="{FF2B5EF4-FFF2-40B4-BE49-F238E27FC236}">
                <a16:creationId xmlns:a16="http://schemas.microsoft.com/office/drawing/2014/main" id="{A154AA4F-7B6E-4CC9-9F7A-9D28B9ADAB86}"/>
              </a:ext>
            </a:extLst>
          </p:cNvPr>
          <p:cNvSpPr txBox="1"/>
          <p:nvPr/>
        </p:nvSpPr>
        <p:spPr>
          <a:xfrm>
            <a:off x="488504" y="2971861"/>
            <a:ext cx="1509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Adquisición </a:t>
            </a:r>
          </a:p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de datos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23" name="9 CuadroTexto">
            <a:extLst>
              <a:ext uri="{FF2B5EF4-FFF2-40B4-BE49-F238E27FC236}">
                <a16:creationId xmlns:a16="http://schemas.microsoft.com/office/drawing/2014/main" id="{7B5CFF05-150C-46F0-9968-E2ADFEE53F5A}"/>
              </a:ext>
            </a:extLst>
          </p:cNvPr>
          <p:cNvSpPr txBox="1"/>
          <p:nvPr/>
        </p:nvSpPr>
        <p:spPr>
          <a:xfrm>
            <a:off x="1357377" y="5578207"/>
            <a:ext cx="15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Procesamiento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9934D38-B328-43CD-9F64-8853360B3F80}"/>
              </a:ext>
            </a:extLst>
          </p:cNvPr>
          <p:cNvGrpSpPr/>
          <p:nvPr/>
        </p:nvGrpSpPr>
        <p:grpSpPr>
          <a:xfrm>
            <a:off x="5596762" y="4098683"/>
            <a:ext cx="2354882" cy="1195158"/>
            <a:chOff x="7656088" y="4149080"/>
            <a:chExt cx="2354882" cy="1195158"/>
          </a:xfrm>
        </p:grpSpPr>
        <p:pic>
          <p:nvPicPr>
            <p:cNvPr id="36" name="Picture 20" descr="Image result for asturias mapa dibujo">
              <a:extLst>
                <a:ext uri="{FF2B5EF4-FFF2-40B4-BE49-F238E27FC236}">
                  <a16:creationId xmlns:a16="http://schemas.microsoft.com/office/drawing/2014/main" id="{4C539F79-78D0-4B06-B1E0-03F6DCA4F0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647"/>
            <a:stretch/>
          </p:blipFill>
          <p:spPr bwMode="auto">
            <a:xfrm>
              <a:off x="7657526" y="4176316"/>
              <a:ext cx="2353444" cy="116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Image result for asturias mapa dibujo">
              <a:extLst>
                <a:ext uri="{FF2B5EF4-FFF2-40B4-BE49-F238E27FC236}">
                  <a16:creationId xmlns:a16="http://schemas.microsoft.com/office/drawing/2014/main" id="{C235D754-B8DC-4ABA-9327-B31BC6431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647"/>
            <a:stretch/>
          </p:blipFill>
          <p:spPr bwMode="auto">
            <a:xfrm>
              <a:off x="7656088" y="4149080"/>
              <a:ext cx="2353444" cy="116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CC97182-2E85-4871-8699-2EA772651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510" y="4500654"/>
              <a:ext cx="286037" cy="438184"/>
            </a:xfrm>
            <a:prstGeom prst="rect">
              <a:avLst/>
            </a:prstGeom>
          </p:spPr>
        </p:pic>
      </p:grpSp>
      <p:sp>
        <p:nvSpPr>
          <p:cNvPr id="34" name="9 CuadroTexto">
            <a:extLst>
              <a:ext uri="{FF2B5EF4-FFF2-40B4-BE49-F238E27FC236}">
                <a16:creationId xmlns:a16="http://schemas.microsoft.com/office/drawing/2014/main" id="{5F1EFBF2-623F-4A42-AFAF-87A2A33F8686}"/>
              </a:ext>
            </a:extLst>
          </p:cNvPr>
          <p:cNvSpPr txBox="1"/>
          <p:nvPr/>
        </p:nvSpPr>
        <p:spPr>
          <a:xfrm>
            <a:off x="5918010" y="5439708"/>
            <a:ext cx="15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Destinos sostenibles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A3C781DE-37FE-4F35-95DF-9B8C9DF166AE}"/>
              </a:ext>
            </a:extLst>
          </p:cNvPr>
          <p:cNvSpPr/>
          <p:nvPr/>
        </p:nvSpPr>
        <p:spPr>
          <a:xfrm rot="16200000">
            <a:off x="4048842" y="4746321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78" name="Picture 30" descr="Image result for minube">
            <a:extLst>
              <a:ext uri="{FF2B5EF4-FFF2-40B4-BE49-F238E27FC236}">
                <a16:creationId xmlns:a16="http://schemas.microsoft.com/office/drawing/2014/main" id="{F12CA72C-1B9D-4049-A4B4-C78FDD2E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746" y="2600979"/>
            <a:ext cx="2509038" cy="107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Image result for LOCAL COMMUNITIES">
            <a:extLst>
              <a:ext uri="{FF2B5EF4-FFF2-40B4-BE49-F238E27FC236}">
                <a16:creationId xmlns:a16="http://schemas.microsoft.com/office/drawing/2014/main" id="{603C7114-01A9-4A93-9649-15E8AB8FE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7" r="23808" b="36924"/>
          <a:stretch/>
        </p:blipFill>
        <p:spPr bwMode="auto">
          <a:xfrm>
            <a:off x="6063481" y="3530039"/>
            <a:ext cx="663800" cy="71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9 CuadroTexto">
            <a:extLst>
              <a:ext uri="{FF2B5EF4-FFF2-40B4-BE49-F238E27FC236}">
                <a16:creationId xmlns:a16="http://schemas.microsoft.com/office/drawing/2014/main" id="{73AA62B3-7731-40CD-A237-B893D998AB6C}"/>
              </a:ext>
            </a:extLst>
          </p:cNvPr>
          <p:cNvSpPr txBox="1"/>
          <p:nvPr/>
        </p:nvSpPr>
        <p:spPr>
          <a:xfrm>
            <a:off x="6636647" y="3574757"/>
            <a:ext cx="141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Comunidades Locales</a:t>
            </a:r>
            <a:endParaRPr lang="es-ES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pic>
        <p:nvPicPr>
          <p:cNvPr id="2080" name="Picture 32" descr="Image result for intelligent profile drawing">
            <a:extLst>
              <a:ext uri="{FF2B5EF4-FFF2-40B4-BE49-F238E27FC236}">
                <a16:creationId xmlns:a16="http://schemas.microsoft.com/office/drawing/2014/main" id="{7C83BD52-48F5-4C8B-B801-43157CF4F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34" y="4383227"/>
            <a:ext cx="798698" cy="7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9 CuadroTexto">
            <a:extLst>
              <a:ext uri="{FF2B5EF4-FFF2-40B4-BE49-F238E27FC236}">
                <a16:creationId xmlns:a16="http://schemas.microsoft.com/office/drawing/2014/main" id="{806C9E4E-5D1D-45F5-81F6-9D935F55CBF7}"/>
              </a:ext>
            </a:extLst>
          </p:cNvPr>
          <p:cNvSpPr txBox="1"/>
          <p:nvPr/>
        </p:nvSpPr>
        <p:spPr>
          <a:xfrm>
            <a:off x="4084594" y="5301208"/>
            <a:ext cx="1569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Viajeros climática y ecológicamente inteligentes</a:t>
            </a:r>
          </a:p>
        </p:txBody>
      </p:sp>
      <p:sp>
        <p:nvSpPr>
          <p:cNvPr id="51" name="Flecha: hacia abajo 50">
            <a:extLst>
              <a:ext uri="{FF2B5EF4-FFF2-40B4-BE49-F238E27FC236}">
                <a16:creationId xmlns:a16="http://schemas.microsoft.com/office/drawing/2014/main" id="{41E9371C-862A-4055-A60C-15C0D1D06AE9}"/>
              </a:ext>
            </a:extLst>
          </p:cNvPr>
          <p:cNvSpPr/>
          <p:nvPr/>
        </p:nvSpPr>
        <p:spPr>
          <a:xfrm rot="16200000">
            <a:off x="5489002" y="4760897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C3498746-4EEA-4E90-AFD8-F87DE41A098F}"/>
              </a:ext>
            </a:extLst>
          </p:cNvPr>
          <p:cNvSpPr/>
          <p:nvPr/>
        </p:nvSpPr>
        <p:spPr>
          <a:xfrm rot="16200000">
            <a:off x="8070748" y="4565064"/>
            <a:ext cx="152024" cy="61620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Flecha: circular 52">
            <a:extLst>
              <a:ext uri="{FF2B5EF4-FFF2-40B4-BE49-F238E27FC236}">
                <a16:creationId xmlns:a16="http://schemas.microsoft.com/office/drawing/2014/main" id="{FDA6F2FB-C773-4117-965C-4C36A1002615}"/>
              </a:ext>
            </a:extLst>
          </p:cNvPr>
          <p:cNvSpPr/>
          <p:nvPr/>
        </p:nvSpPr>
        <p:spPr>
          <a:xfrm>
            <a:off x="7396962" y="4183683"/>
            <a:ext cx="792088" cy="66592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67895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sp>
        <p:nvSpPr>
          <p:cNvPr id="54" name="Flecha: circular 53">
            <a:extLst>
              <a:ext uri="{FF2B5EF4-FFF2-40B4-BE49-F238E27FC236}">
                <a16:creationId xmlns:a16="http://schemas.microsoft.com/office/drawing/2014/main" id="{E57B12E7-52AF-43D6-B9B1-2B40153E4DCB}"/>
              </a:ext>
            </a:extLst>
          </p:cNvPr>
          <p:cNvSpPr/>
          <p:nvPr/>
        </p:nvSpPr>
        <p:spPr>
          <a:xfrm>
            <a:off x="7504402" y="3319587"/>
            <a:ext cx="950456" cy="2413669"/>
          </a:xfrm>
          <a:prstGeom prst="circularArrow">
            <a:avLst>
              <a:gd name="adj1" fmla="val 8646"/>
              <a:gd name="adj2" fmla="val 1142319"/>
              <a:gd name="adj3" fmla="val 20457680"/>
              <a:gd name="adj4" fmla="val 16239687"/>
              <a:gd name="adj5" fmla="val 1090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47AFACD0-6240-42A7-8E65-080C277129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1872" y="4485742"/>
            <a:ext cx="547249" cy="516708"/>
          </a:xfrm>
          <a:prstGeom prst="rect">
            <a:avLst/>
          </a:prstGeom>
        </p:spPr>
      </p:pic>
      <p:sp>
        <p:nvSpPr>
          <p:cNvPr id="59" name="9 CuadroTexto">
            <a:extLst>
              <a:ext uri="{FF2B5EF4-FFF2-40B4-BE49-F238E27FC236}">
                <a16:creationId xmlns:a16="http://schemas.microsoft.com/office/drawing/2014/main" id="{F56F6FAD-CA75-4B5A-A609-6B3AF8E0E882}"/>
              </a:ext>
            </a:extLst>
          </p:cNvPr>
          <p:cNvSpPr txBox="1"/>
          <p:nvPr/>
        </p:nvSpPr>
        <p:spPr>
          <a:xfrm>
            <a:off x="8189050" y="5439708"/>
            <a:ext cx="15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Viajeros sostenibles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38" name="1 CuadroTexto">
            <a:extLst>
              <a:ext uri="{FF2B5EF4-FFF2-40B4-BE49-F238E27FC236}">
                <a16:creationId xmlns:a16="http://schemas.microsoft.com/office/drawing/2014/main" id="{8E71742A-FE59-4D3F-891E-92DD01834830}"/>
              </a:ext>
            </a:extLst>
          </p:cNvPr>
          <p:cNvSpPr txBox="1"/>
          <p:nvPr/>
        </p:nvSpPr>
        <p:spPr>
          <a:xfrm>
            <a:off x="416496" y="169476"/>
            <a:ext cx="339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NUESTRA SOLUCIÓN</a:t>
            </a:r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BD330116-AB69-465D-A61B-AA6C8F940547}"/>
              </a:ext>
            </a:extLst>
          </p:cNvPr>
          <p:cNvSpPr/>
          <p:nvPr/>
        </p:nvSpPr>
        <p:spPr>
          <a:xfrm rot="5400000">
            <a:off x="8065409" y="4845087"/>
            <a:ext cx="152024" cy="61620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95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Image result for amadeus logo">
            <a:extLst>
              <a:ext uri="{FF2B5EF4-FFF2-40B4-BE49-F238E27FC236}">
                <a16:creationId xmlns:a16="http://schemas.microsoft.com/office/drawing/2014/main" id="{643BE418-78D5-4A38-A068-37701A7C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57375"/>
            <a:ext cx="1825367" cy="26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EA6FD0F5-F3D1-4A1E-A4CA-7F6472693C31}"/>
              </a:ext>
            </a:extLst>
          </p:cNvPr>
          <p:cNvSpPr/>
          <p:nvPr/>
        </p:nvSpPr>
        <p:spPr>
          <a:xfrm>
            <a:off x="1416600" y="1196752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pic>
        <p:nvPicPr>
          <p:cNvPr id="5126" name="Picture 6" descr="Image result for european environment agency">
            <a:extLst>
              <a:ext uri="{FF2B5EF4-FFF2-40B4-BE49-F238E27FC236}">
                <a16:creationId xmlns:a16="http://schemas.microsoft.com/office/drawing/2014/main" id="{865515CC-E414-42CC-B65E-8F4B2489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07" y="1290565"/>
            <a:ext cx="1814629" cy="120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9 CuadroTexto">
            <a:extLst>
              <a:ext uri="{FF2B5EF4-FFF2-40B4-BE49-F238E27FC236}">
                <a16:creationId xmlns:a16="http://schemas.microsoft.com/office/drawing/2014/main" id="{746E3F06-AFBB-4867-A466-56229247E8DB}"/>
              </a:ext>
            </a:extLst>
          </p:cNvPr>
          <p:cNvSpPr txBox="1"/>
          <p:nvPr/>
        </p:nvSpPr>
        <p:spPr>
          <a:xfrm>
            <a:off x="704528" y="1484784"/>
            <a:ext cx="1509841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 err="1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Inspiration</a:t>
            </a: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Flight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 err="1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Airplane</a:t>
            </a: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Flight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Hotel Price</a:t>
            </a:r>
            <a:endParaRPr lang="es-ES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0FABD654-B4D0-49F1-945C-636C0DD2506D}"/>
              </a:ext>
            </a:extLst>
          </p:cNvPr>
          <p:cNvSpPr/>
          <p:nvPr/>
        </p:nvSpPr>
        <p:spPr>
          <a:xfrm rot="16200000">
            <a:off x="5290601" y="814269"/>
            <a:ext cx="116890" cy="295233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/>
          </a:p>
        </p:txBody>
      </p:sp>
      <p:pic>
        <p:nvPicPr>
          <p:cNvPr id="5128" name="Picture 8" descr="Image result for landing takeoff simple">
            <a:extLst>
              <a:ext uri="{FF2B5EF4-FFF2-40B4-BE49-F238E27FC236}">
                <a16:creationId xmlns:a16="http://schemas.microsoft.com/office/drawing/2014/main" id="{5DDB6A70-97C4-4894-A5FB-B5EE7F5C9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0"/>
          <a:stretch/>
        </p:blipFill>
        <p:spPr bwMode="auto">
          <a:xfrm>
            <a:off x="2451291" y="2043123"/>
            <a:ext cx="611232" cy="5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landing takeoff simple">
            <a:extLst>
              <a:ext uri="{FF2B5EF4-FFF2-40B4-BE49-F238E27FC236}">
                <a16:creationId xmlns:a16="http://schemas.microsoft.com/office/drawing/2014/main" id="{021E70D2-01C3-42FA-966F-B6827EE2A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0"/>
          <a:stretch/>
        </p:blipFill>
        <p:spPr bwMode="auto">
          <a:xfrm>
            <a:off x="3036216" y="2006547"/>
            <a:ext cx="611232" cy="5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Image result for co2 airplane">
            <a:extLst>
              <a:ext uri="{FF2B5EF4-FFF2-40B4-BE49-F238E27FC236}">
                <a16:creationId xmlns:a16="http://schemas.microsoft.com/office/drawing/2014/main" id="{861CC6DD-9C6E-451A-8A41-B458041E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71" y="1636026"/>
            <a:ext cx="1838233" cy="12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Image result for big mac index">
            <a:extLst>
              <a:ext uri="{FF2B5EF4-FFF2-40B4-BE49-F238E27FC236}">
                <a16:creationId xmlns:a16="http://schemas.microsoft.com/office/drawing/2014/main" id="{C8978FF6-8C2F-419B-B6CC-21C0455A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3617033"/>
            <a:ext cx="4283968" cy="30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lated image">
            <a:extLst>
              <a:ext uri="{FF2B5EF4-FFF2-40B4-BE49-F238E27FC236}">
                <a16:creationId xmlns:a16="http://schemas.microsoft.com/office/drawing/2014/main" id="{42F01CF9-640E-449F-89D9-94E73B755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8" b="30797"/>
          <a:stretch/>
        </p:blipFill>
        <p:spPr bwMode="auto">
          <a:xfrm>
            <a:off x="507977" y="4869160"/>
            <a:ext cx="1498389" cy="6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107A531-C2BD-4FB3-95DC-AFB14462CDAA}"/>
              </a:ext>
            </a:extLst>
          </p:cNvPr>
          <p:cNvSpPr/>
          <p:nvPr/>
        </p:nvSpPr>
        <p:spPr>
          <a:xfrm rot="16200000">
            <a:off x="2320165" y="5005083"/>
            <a:ext cx="135772" cy="3473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4217BBC4-2D08-46F3-8ACF-98FB879055AD}"/>
              </a:ext>
            </a:extLst>
          </p:cNvPr>
          <p:cNvSpPr/>
          <p:nvPr/>
        </p:nvSpPr>
        <p:spPr>
          <a:xfrm rot="16200000">
            <a:off x="5097578" y="848274"/>
            <a:ext cx="107187" cy="517887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794EE5B4-ED85-4FE9-96D9-35DA2E0B26BD}"/>
              </a:ext>
            </a:extLst>
          </p:cNvPr>
          <p:cNvSpPr/>
          <p:nvPr/>
        </p:nvSpPr>
        <p:spPr>
          <a:xfrm rot="16200000">
            <a:off x="7481826" y="4822355"/>
            <a:ext cx="116890" cy="4006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7" name="Cerrar corchete 6">
            <a:extLst>
              <a:ext uri="{FF2B5EF4-FFF2-40B4-BE49-F238E27FC236}">
                <a16:creationId xmlns:a16="http://schemas.microsoft.com/office/drawing/2014/main" id="{A9A3C708-B441-4C1C-A640-08C4570134A4}"/>
              </a:ext>
            </a:extLst>
          </p:cNvPr>
          <p:cNvSpPr/>
          <p:nvPr/>
        </p:nvSpPr>
        <p:spPr>
          <a:xfrm>
            <a:off x="7977336" y="3329560"/>
            <a:ext cx="216024" cy="1781319"/>
          </a:xfrm>
          <a:prstGeom prst="rightBracke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8F4BC7B8-04A9-4B45-BA04-D2302DE10A57}"/>
              </a:ext>
            </a:extLst>
          </p:cNvPr>
          <p:cNvSpPr/>
          <p:nvPr/>
        </p:nvSpPr>
        <p:spPr>
          <a:xfrm rot="16200000">
            <a:off x="8510761" y="3962308"/>
            <a:ext cx="116890" cy="4006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FA7635D-6186-4BBC-BFB9-B2C0B0DA5B7D}"/>
              </a:ext>
            </a:extLst>
          </p:cNvPr>
          <p:cNvSpPr/>
          <p:nvPr/>
        </p:nvSpPr>
        <p:spPr>
          <a:xfrm>
            <a:off x="8668756" y="3564627"/>
            <a:ext cx="936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Precio del viaje</a:t>
            </a:r>
          </a:p>
        </p:txBody>
      </p:sp>
      <p:pic>
        <p:nvPicPr>
          <p:cNvPr id="5150" name="Picture 30" descr="Image result for usd symbol">
            <a:extLst>
              <a:ext uri="{FF2B5EF4-FFF2-40B4-BE49-F238E27FC236}">
                <a16:creationId xmlns:a16="http://schemas.microsoft.com/office/drawing/2014/main" id="{F1D3AC87-800B-480A-A12D-9962E4C56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0" t="18727" r="26923" b="21175"/>
          <a:stretch/>
        </p:blipFill>
        <p:spPr bwMode="auto">
          <a:xfrm>
            <a:off x="8901052" y="4861153"/>
            <a:ext cx="471512" cy="6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 CuadroTexto">
            <a:extLst>
              <a:ext uri="{FF2B5EF4-FFF2-40B4-BE49-F238E27FC236}">
                <a16:creationId xmlns:a16="http://schemas.microsoft.com/office/drawing/2014/main" id="{2175C597-FDBD-4892-BC31-1E5DAEA224F2}"/>
              </a:ext>
            </a:extLst>
          </p:cNvPr>
          <p:cNvSpPr txBox="1"/>
          <p:nvPr/>
        </p:nvSpPr>
        <p:spPr>
          <a:xfrm>
            <a:off x="200472" y="44624"/>
            <a:ext cx="4840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Dimensión económica</a:t>
            </a:r>
          </a:p>
        </p:txBody>
      </p:sp>
    </p:spTree>
    <p:extLst>
      <p:ext uri="{BB962C8B-B14F-4D97-AF65-F5344CB8AC3E}">
        <p14:creationId xmlns:p14="http://schemas.microsoft.com/office/powerpoint/2010/main" val="64727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https://epi.envirocenter.yale.edu/sites/default/files/epi_lockup_52.png">
            <a:extLst>
              <a:ext uri="{FF2B5EF4-FFF2-40B4-BE49-F238E27FC236}">
                <a16:creationId xmlns:a16="http://schemas.microsoft.com/office/drawing/2014/main" id="{316A5F4E-35EB-492E-AFAD-4980E490A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93" y="1052736"/>
            <a:ext cx="2432879" cy="5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yale university logo">
            <a:extLst>
              <a:ext uri="{FF2B5EF4-FFF2-40B4-BE49-F238E27FC236}">
                <a16:creationId xmlns:a16="http://schemas.microsoft.com/office/drawing/2014/main" id="{DB976000-6187-4963-B520-64C3145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2" y="1810047"/>
            <a:ext cx="1080120" cy="4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pi.envirocenter.yale.edu/sites/default/files/images/framework.jpg">
            <a:extLst>
              <a:ext uri="{FF2B5EF4-FFF2-40B4-BE49-F238E27FC236}">
                <a16:creationId xmlns:a16="http://schemas.microsoft.com/office/drawing/2014/main" id="{A81AA900-C43F-4C08-93A6-444A498D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4" y="44624"/>
            <a:ext cx="6813376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CuadroTexto">
            <a:extLst>
              <a:ext uri="{FF2B5EF4-FFF2-40B4-BE49-F238E27FC236}">
                <a16:creationId xmlns:a16="http://schemas.microsoft.com/office/drawing/2014/main" id="{DA7D1933-0B7C-487D-963D-35E39AE31922}"/>
              </a:ext>
            </a:extLst>
          </p:cNvPr>
          <p:cNvSpPr txBox="1"/>
          <p:nvPr/>
        </p:nvSpPr>
        <p:spPr>
          <a:xfrm>
            <a:off x="200472" y="44624"/>
            <a:ext cx="4716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Dimensión ambiental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30F85A-D420-4BF1-AFEE-9111709030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379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Image result for copernicus climate change service">
            <a:extLst>
              <a:ext uri="{FF2B5EF4-FFF2-40B4-BE49-F238E27FC236}">
                <a16:creationId xmlns:a16="http://schemas.microsoft.com/office/drawing/2014/main" id="{B0DB9E7A-57D7-4448-AEBB-71429B481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 bwMode="auto">
          <a:xfrm>
            <a:off x="5129808" y="89469"/>
            <a:ext cx="3096344" cy="6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climate information seasonal decadal">
            <a:extLst>
              <a:ext uri="{FF2B5EF4-FFF2-40B4-BE49-F238E27FC236}">
                <a16:creationId xmlns:a16="http://schemas.microsoft.com/office/drawing/2014/main" id="{2B23BDAA-7C85-4C46-9899-B1F493431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639852"/>
            <a:ext cx="5466184" cy="30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E17FB9-8B59-4555-ABF2-F27936193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281964"/>
            <a:ext cx="4464496" cy="20273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CA4F31-93E5-45AD-A9CB-80F27D58A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4292176"/>
            <a:ext cx="4487414" cy="201714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5D51182-9A25-4E90-B33E-DF91DB4A406A}"/>
              </a:ext>
            </a:extLst>
          </p:cNvPr>
          <p:cNvSpPr/>
          <p:nvPr/>
        </p:nvSpPr>
        <p:spPr>
          <a:xfrm>
            <a:off x="848544" y="2817504"/>
            <a:ext cx="3312368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9 CuadroTexto">
            <a:extLst>
              <a:ext uri="{FF2B5EF4-FFF2-40B4-BE49-F238E27FC236}">
                <a16:creationId xmlns:a16="http://schemas.microsoft.com/office/drawing/2014/main" id="{31FE2D31-C9A0-4CBD-B605-9AD301A4344C}"/>
              </a:ext>
            </a:extLst>
          </p:cNvPr>
          <p:cNvSpPr txBox="1"/>
          <p:nvPr/>
        </p:nvSpPr>
        <p:spPr>
          <a:xfrm>
            <a:off x="1424608" y="2908282"/>
            <a:ext cx="8712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900" b="1" dirty="0" err="1">
                <a:latin typeface="+mj-lt"/>
                <a:cs typeface="Arial" pitchFamily="34" charset="0"/>
              </a:rPr>
              <a:t>Observation</a:t>
            </a:r>
            <a:endParaRPr lang="es-ES_tradnl" sz="900" b="1" dirty="0">
              <a:latin typeface="+mj-lt"/>
              <a:cs typeface="Arial" pitchFamily="34" charset="0"/>
            </a:endParaRPr>
          </a:p>
          <a:p>
            <a:r>
              <a:rPr lang="es-ES_tradnl" sz="900" b="1" dirty="0">
                <a:latin typeface="+mj-lt"/>
                <a:cs typeface="Arial" pitchFamily="34" charset="0"/>
              </a:rPr>
              <a:t>/ </a:t>
            </a:r>
            <a:r>
              <a:rPr lang="es-ES_tradnl" sz="900" b="1" dirty="0" err="1">
                <a:latin typeface="+mj-lt"/>
                <a:cs typeface="Arial" pitchFamily="34" charset="0"/>
              </a:rPr>
              <a:t>Reanalysis</a:t>
            </a:r>
            <a:endParaRPr lang="es-ES_tradnl" sz="900" b="1" dirty="0">
              <a:latin typeface="+mj-lt"/>
              <a:cs typeface="Arial" pitchFamily="34" charset="0"/>
            </a:endParaRPr>
          </a:p>
          <a:p>
            <a:endParaRPr lang="es-ES" sz="900" dirty="0">
              <a:solidFill>
                <a:srgbClr val="4D5357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C33D42EE-A8C0-42C7-9054-80E4622D20DD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 rot="5400000">
            <a:off x="3788437" y="2289308"/>
            <a:ext cx="996979" cy="2988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F39E023C-600D-4B1E-8888-CE87DDD42C0E}"/>
              </a:ext>
            </a:extLst>
          </p:cNvPr>
          <p:cNvCxnSpPr>
            <a:cxnSpLocks/>
            <a:stCxn id="26" idx="2"/>
            <a:endCxn id="6" idx="0"/>
          </p:cNvCxnSpPr>
          <p:nvPr/>
        </p:nvCxnSpPr>
        <p:spPr>
          <a:xfrm rot="16200000" flipH="1">
            <a:off x="6057312" y="3008764"/>
            <a:ext cx="1007191" cy="1559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CuadroTexto">
            <a:extLst>
              <a:ext uri="{FF2B5EF4-FFF2-40B4-BE49-F238E27FC236}">
                <a16:creationId xmlns:a16="http://schemas.microsoft.com/office/drawing/2014/main" id="{86E39683-2045-4D39-B9EB-A8BF6CCC1CE3}"/>
              </a:ext>
            </a:extLst>
          </p:cNvPr>
          <p:cNvSpPr txBox="1"/>
          <p:nvPr/>
        </p:nvSpPr>
        <p:spPr>
          <a:xfrm>
            <a:off x="200472" y="44624"/>
            <a:ext cx="2306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Clima</a:t>
            </a:r>
          </a:p>
        </p:txBody>
      </p:sp>
      <p:pic>
        <p:nvPicPr>
          <p:cNvPr id="13" name="Picture 4" descr="Image result for climate change drawing tourist">
            <a:extLst>
              <a:ext uri="{FF2B5EF4-FFF2-40B4-BE49-F238E27FC236}">
                <a16:creationId xmlns:a16="http://schemas.microsoft.com/office/drawing/2014/main" id="{CB18FDFB-8965-48C6-9E52-48F54EB0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96029"/>
            <a:ext cx="2341437" cy="17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4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CuadroTexto">
            <a:extLst>
              <a:ext uri="{FF2B5EF4-FFF2-40B4-BE49-F238E27FC236}">
                <a16:creationId xmlns:a16="http://schemas.microsoft.com/office/drawing/2014/main" id="{86E39683-2045-4D39-B9EB-A8BF6CCC1CE3}"/>
              </a:ext>
            </a:extLst>
          </p:cNvPr>
          <p:cNvSpPr txBox="1"/>
          <p:nvPr/>
        </p:nvSpPr>
        <p:spPr>
          <a:xfrm>
            <a:off x="200472" y="44624"/>
            <a:ext cx="2306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Clima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D353E6C-7B66-44DE-A3E5-F7E17A89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048"/>
            <a:ext cx="9906000" cy="49399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E915981-AFCF-47A9-AFB1-9F3786150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24" r="44911" b="21570"/>
          <a:stretch/>
        </p:blipFill>
        <p:spPr>
          <a:xfrm>
            <a:off x="2360712" y="1433604"/>
            <a:ext cx="5184576" cy="34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3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4.googleusercontent.com/EJZCV5RRr9L-0XW7WwbSoZuqLZcizIAJHa9D9bTMWEGvcgZm2brFuOCH8J9NiT0UF1R1gZtAcGVh2g2P3_aUD-ANBO7fikBBgL1Vzcd_DP54JzvWs3Zu8dyFBRsqwSWuCC-ZfOvDnx4">
            <a:extLst>
              <a:ext uri="{FF2B5EF4-FFF2-40B4-BE49-F238E27FC236}">
                <a16:creationId xmlns:a16="http://schemas.microsoft.com/office/drawing/2014/main" id="{A78A02E8-C78B-452E-A971-AF5B30B9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5692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73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lh6.googleusercontent.com/L1qjBYOhMCGrmPi5IaQT3ks9Rj94E7dBALmRockBpp1LTr1SWErTfLrP-NvHG_9UYdV763kMsZ4ydQNTWfBaKvpDiVIpC-sexHCzNru4hogxnUF5OneRWEs66n32krRpmqZA9YoZV1A">
            <a:extLst>
              <a:ext uri="{FF2B5EF4-FFF2-40B4-BE49-F238E27FC236}">
                <a16:creationId xmlns:a16="http://schemas.microsoft.com/office/drawing/2014/main" id="{EB3984A7-80FD-4E2F-B74A-B23131B41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1" t="3522" r="11436" b="5032"/>
          <a:stretch/>
        </p:blipFill>
        <p:spPr bwMode="auto">
          <a:xfrm>
            <a:off x="400422" y="794149"/>
            <a:ext cx="2581488" cy="526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4A7424-66DD-43C1-B12D-A939D1D3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3" y="1476517"/>
            <a:ext cx="2232248" cy="4092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F4E4EC-C9F0-459E-97D0-5B8FCC4F9B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1" b="16641"/>
          <a:stretch/>
        </p:blipFill>
        <p:spPr>
          <a:xfrm>
            <a:off x="5247495" y="2996361"/>
            <a:ext cx="1301496" cy="1301496"/>
          </a:xfrm>
          <a:prstGeom prst="ellipse">
            <a:avLst/>
          </a:prstGeom>
        </p:spPr>
      </p:pic>
      <p:pic>
        <p:nvPicPr>
          <p:cNvPr id="4103" name="Picture 7" descr="Image result for reservar boton">
            <a:extLst>
              <a:ext uri="{FF2B5EF4-FFF2-40B4-BE49-F238E27FC236}">
                <a16:creationId xmlns:a16="http://schemas.microsoft.com/office/drawing/2014/main" id="{B2BC024F-B7F5-4B4C-A59C-DFA66483C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545" y="5169945"/>
            <a:ext cx="28575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D2CEC54C-6C1E-41AB-80A3-EA8A66457CD3}"/>
              </a:ext>
            </a:extLst>
          </p:cNvPr>
          <p:cNvSpPr/>
          <p:nvPr/>
        </p:nvSpPr>
        <p:spPr>
          <a:xfrm rot="16200000">
            <a:off x="3269149" y="768816"/>
            <a:ext cx="576064" cy="6480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B056437-2EFC-40B5-8423-D9859AF434B5}"/>
              </a:ext>
            </a:extLst>
          </p:cNvPr>
          <p:cNvSpPr/>
          <p:nvPr/>
        </p:nvSpPr>
        <p:spPr>
          <a:xfrm rot="2319341">
            <a:off x="3842761" y="2074821"/>
            <a:ext cx="576064" cy="6480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9" descr="Related image">
            <a:extLst>
              <a:ext uri="{FF2B5EF4-FFF2-40B4-BE49-F238E27FC236}">
                <a16:creationId xmlns:a16="http://schemas.microsoft.com/office/drawing/2014/main" id="{768D2CE1-A9D3-4304-9ADF-61705A81B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91883" y="730135"/>
            <a:ext cx="1301497" cy="13014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Image result for Peru map">
            <a:extLst>
              <a:ext uri="{FF2B5EF4-FFF2-40B4-BE49-F238E27FC236}">
                <a16:creationId xmlns:a16="http://schemas.microsoft.com/office/drawing/2014/main" id="{1F649F31-6EB0-4462-9568-3D26F4691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7" t="3767" r="3275" b="61420"/>
          <a:stretch/>
        </p:blipFill>
        <p:spPr bwMode="auto">
          <a:xfrm>
            <a:off x="3297342" y="2806685"/>
            <a:ext cx="1081281" cy="114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5621AA0-FEB0-47D2-A655-0DB41083F91A}"/>
              </a:ext>
            </a:extLst>
          </p:cNvPr>
          <p:cNvSpPr/>
          <p:nvPr/>
        </p:nvSpPr>
        <p:spPr>
          <a:xfrm rot="16200000">
            <a:off x="4540420" y="3104964"/>
            <a:ext cx="576064" cy="6480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B988181-BC6F-42FD-9FF3-017D036187D8}"/>
              </a:ext>
            </a:extLst>
          </p:cNvPr>
          <p:cNvSpPr/>
          <p:nvPr/>
        </p:nvSpPr>
        <p:spPr>
          <a:xfrm rot="1817770">
            <a:off x="4959462" y="4368354"/>
            <a:ext cx="576064" cy="6480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https://lh6.googleusercontent.com/L1qjBYOhMCGrmPi5IaQT3ks9Rj94E7dBALmRockBpp1LTr1SWErTfLrP-NvHG_9UYdV763kMsZ4ydQNTWfBaKvpDiVIpC-sexHCzNru4hogxnUF5OneRWEs66n32krRpmqZA9YoZV1A">
            <a:extLst>
              <a:ext uri="{FF2B5EF4-FFF2-40B4-BE49-F238E27FC236}">
                <a16:creationId xmlns:a16="http://schemas.microsoft.com/office/drawing/2014/main" id="{60154F94-B3F0-4966-8AF5-31D9B2A28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1" t="3522" r="11436" b="5032"/>
          <a:stretch/>
        </p:blipFill>
        <p:spPr bwMode="auto">
          <a:xfrm>
            <a:off x="7206054" y="698516"/>
            <a:ext cx="2581488" cy="526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D07A54-5BD5-4515-9079-28989B68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285" y="1380884"/>
            <a:ext cx="2232248" cy="40924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8B0B58A-64FD-4E65-B5F7-28D6178A6A6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920" t="21556" r="46365" b="11212"/>
          <a:stretch/>
        </p:blipFill>
        <p:spPr>
          <a:xfrm>
            <a:off x="7373654" y="1380884"/>
            <a:ext cx="2301648" cy="35201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E0B093D-D008-4860-A29D-C232EF37139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920" t="73273" r="46365" b="16384"/>
          <a:stretch/>
        </p:blipFill>
        <p:spPr>
          <a:xfrm>
            <a:off x="7373654" y="4899163"/>
            <a:ext cx="2301648" cy="54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3325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da/Contraporta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ginas Impa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ginas pa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185</Words>
  <Application>Microsoft Office PowerPoint</Application>
  <PresentationFormat>A4 (210 x 297 mm)</PresentationFormat>
  <Paragraphs>52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21" baseType="lpstr">
      <vt:lpstr>ＭＳ Ｐゴシック</vt:lpstr>
      <vt:lpstr>Arial</vt:lpstr>
      <vt:lpstr>Arial Narrow</vt:lpstr>
      <vt:lpstr>Arial Rounded MT Bold</vt:lpstr>
      <vt:lpstr>Calibri</vt:lpstr>
      <vt:lpstr>Franklin Gothic Demi Cond</vt:lpstr>
      <vt:lpstr>Frutiger LT Std 45 Light</vt:lpstr>
      <vt:lpstr>Trebuchet MS</vt:lpstr>
      <vt:lpstr>Portada/Contraportada</vt:lpstr>
      <vt:lpstr>Paginas Impares</vt:lpstr>
      <vt:lpstr>Paginas pares</vt:lpstr>
      <vt:lpstr>Presentación de PowerPoint</vt:lpstr>
      <vt:lpstr>Presentación de PowerPoint</vt:lpstr>
      <vt:lpstr>Presentación de PowerPoint</vt:lpstr>
      <vt:lpstr>Presentación de PowerPoint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Labein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104795</dc:creator>
  <cp:lastModifiedBy>Paz Jimenez, Jorge</cp:lastModifiedBy>
  <cp:revision>218</cp:revision>
  <cp:lastPrinted>2013-07-16T09:39:36Z</cp:lastPrinted>
  <dcterms:created xsi:type="dcterms:W3CDTF">2013-04-25T10:50:10Z</dcterms:created>
  <dcterms:modified xsi:type="dcterms:W3CDTF">2018-06-24T11:48:46Z</dcterms:modified>
</cp:coreProperties>
</file>