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51"/>
  </p:notesMasterIdLst>
  <p:sldIdLst>
    <p:sldId id="669" r:id="rId5"/>
    <p:sldId id="721" r:id="rId6"/>
    <p:sldId id="725" r:id="rId7"/>
    <p:sldId id="673" r:id="rId8"/>
    <p:sldId id="679" r:id="rId9"/>
    <p:sldId id="681" r:id="rId10"/>
    <p:sldId id="682" r:id="rId11"/>
    <p:sldId id="683" r:id="rId12"/>
    <p:sldId id="717" r:id="rId13"/>
    <p:sldId id="684" r:id="rId14"/>
    <p:sldId id="685" r:id="rId15"/>
    <p:sldId id="718" r:id="rId16"/>
    <p:sldId id="686" r:id="rId17"/>
    <p:sldId id="687" r:id="rId18"/>
    <p:sldId id="688" r:id="rId19"/>
    <p:sldId id="689" r:id="rId20"/>
    <p:sldId id="690" r:id="rId21"/>
    <p:sldId id="691" r:id="rId22"/>
    <p:sldId id="692" r:id="rId23"/>
    <p:sldId id="693" r:id="rId24"/>
    <p:sldId id="694" r:id="rId25"/>
    <p:sldId id="695" r:id="rId26"/>
    <p:sldId id="696" r:id="rId27"/>
    <p:sldId id="719" r:id="rId28"/>
    <p:sldId id="697" r:id="rId29"/>
    <p:sldId id="698" r:id="rId30"/>
    <p:sldId id="699" r:id="rId31"/>
    <p:sldId id="674" r:id="rId32"/>
    <p:sldId id="701" r:id="rId33"/>
    <p:sldId id="702" r:id="rId34"/>
    <p:sldId id="703" r:id="rId35"/>
    <p:sldId id="704" r:id="rId36"/>
    <p:sldId id="709" r:id="rId37"/>
    <p:sldId id="675" r:id="rId38"/>
    <p:sldId id="712" r:id="rId39"/>
    <p:sldId id="676" r:id="rId40"/>
    <p:sldId id="713" r:id="rId41"/>
    <p:sldId id="677" r:id="rId42"/>
    <p:sldId id="714" r:id="rId43"/>
    <p:sldId id="715" r:id="rId44"/>
    <p:sldId id="716" r:id="rId45"/>
    <p:sldId id="678" r:id="rId46"/>
    <p:sldId id="720" r:id="rId47"/>
    <p:sldId id="722" r:id="rId48"/>
    <p:sldId id="723" r:id="rId49"/>
    <p:sldId id="72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73561" autoAdjust="0"/>
  </p:normalViewPr>
  <p:slideViewPr>
    <p:cSldViewPr>
      <p:cViewPr varScale="1">
        <p:scale>
          <a:sx n="54" d="100"/>
          <a:sy n="54" d="100"/>
        </p:scale>
        <p:origin x="7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A4F92-5157-4BCF-A6FE-643476386B1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7B26A5E-C8D4-4B05-AF21-58AF2F9F6C02}">
      <dgm:prSet custT="1"/>
      <dgm:spPr>
        <a:noFill/>
        <a:ln>
          <a:solidFill>
            <a:schemeClr val="accent1"/>
          </a:solidFill>
        </a:ln>
      </dgm:spPr>
      <dgm:t>
        <a:bodyPr/>
        <a:lstStyle/>
        <a:p>
          <a:pPr rtl="0"/>
          <a:r>
            <a:rPr lang="en-US" sz="1600" b="1" dirty="0" smtClean="0">
              <a:solidFill>
                <a:schemeClr val="bg1"/>
              </a:solidFill>
            </a:rPr>
            <a:t>Syntax</a:t>
          </a:r>
          <a:endParaRPr lang="en-US" sz="1600" dirty="0">
            <a:solidFill>
              <a:schemeClr val="bg1"/>
            </a:solidFill>
          </a:endParaRPr>
        </a:p>
      </dgm:t>
    </dgm:pt>
    <dgm:pt modelId="{E864304E-57F3-4FE3-AC6F-14D411D831A4}" type="parTrans" cxnId="{AC083E71-9DC4-440F-AF2A-0A0A16F2F185}">
      <dgm:prSet/>
      <dgm:spPr/>
      <dgm:t>
        <a:bodyPr/>
        <a:lstStyle/>
        <a:p>
          <a:endParaRPr lang="en-US"/>
        </a:p>
      </dgm:t>
    </dgm:pt>
    <dgm:pt modelId="{D9298E52-3E88-4986-8AFE-EFC5EDEFA1ED}" type="sibTrans" cxnId="{AC083E71-9DC4-440F-AF2A-0A0A16F2F185}">
      <dgm:prSet/>
      <dgm:spPr/>
      <dgm:t>
        <a:bodyPr/>
        <a:lstStyle/>
        <a:p>
          <a:endParaRPr lang="en-US"/>
        </a:p>
      </dgm:t>
    </dgm:pt>
    <dgm:pt modelId="{5EC8B62C-5872-40A8-9E1D-66335E3C87DB}">
      <dgm:prSet custT="1"/>
      <dgm:spPr>
        <a:noFill/>
        <a:ln>
          <a:solidFill>
            <a:schemeClr val="accent1"/>
          </a:solidFill>
        </a:ln>
      </dgm:spPr>
      <dgm:t>
        <a:bodyPr/>
        <a:lstStyle/>
        <a:p>
          <a:pPr rtl="0"/>
          <a:r>
            <a:rPr lang="en-US" sz="1600" b="1" dirty="0" err="1" smtClean="0">
              <a:solidFill>
                <a:schemeClr val="bg1"/>
              </a:solidFill>
            </a:rPr>
            <a:t>sqlCommand.ExecuteNonQuery</a:t>
          </a:r>
          <a:r>
            <a:rPr lang="en-US" sz="1600" b="1" dirty="0" smtClean="0">
              <a:solidFill>
                <a:schemeClr val="bg1"/>
              </a:solidFill>
            </a:rPr>
            <a:t>()</a:t>
          </a:r>
          <a:endParaRPr lang="en-US" sz="1600" b="1" dirty="0">
            <a:solidFill>
              <a:schemeClr val="bg1"/>
            </a:solidFill>
          </a:endParaRPr>
        </a:p>
      </dgm:t>
    </dgm:pt>
    <dgm:pt modelId="{15168957-24FD-480B-8DDA-BD49CA31B5E0}" type="parTrans" cxnId="{B5A34837-59F6-457F-8824-BFFDEDC9B840}">
      <dgm:prSet/>
      <dgm:spPr/>
      <dgm:t>
        <a:bodyPr/>
        <a:lstStyle/>
        <a:p>
          <a:endParaRPr lang="en-US"/>
        </a:p>
      </dgm:t>
    </dgm:pt>
    <dgm:pt modelId="{D332E312-20A9-4CC9-BDD1-46118CCB8CD0}" type="sibTrans" cxnId="{B5A34837-59F6-457F-8824-BFFDEDC9B840}">
      <dgm:prSet/>
      <dgm:spPr/>
      <dgm:t>
        <a:bodyPr/>
        <a:lstStyle/>
        <a:p>
          <a:endParaRPr lang="en-US"/>
        </a:p>
      </dgm:t>
    </dgm:pt>
    <dgm:pt modelId="{77B26704-5897-4414-90F8-FC2BD827B40E}">
      <dgm:prSet custT="1"/>
      <dgm:spPr>
        <a:noFill/>
        <a:ln>
          <a:solidFill>
            <a:schemeClr val="accent1"/>
          </a:solidFill>
        </a:ln>
      </dgm:spPr>
      <dgm:t>
        <a:bodyPr/>
        <a:lstStyle/>
        <a:p>
          <a:pPr rtl="0"/>
          <a:r>
            <a:rPr lang="en-US" sz="1600" b="1" dirty="0" smtClean="0">
              <a:solidFill>
                <a:schemeClr val="bg1"/>
              </a:solidFill>
            </a:rPr>
            <a:t>Description</a:t>
          </a:r>
          <a:endParaRPr lang="en-US" sz="1600" dirty="0">
            <a:solidFill>
              <a:schemeClr val="bg1"/>
            </a:solidFill>
          </a:endParaRPr>
        </a:p>
      </dgm:t>
    </dgm:pt>
    <dgm:pt modelId="{BCFBE99B-F10A-4E74-875E-3A0A7CB76E5E}" type="parTrans" cxnId="{954F0196-FB91-47D4-9073-2DEA222C78F5}">
      <dgm:prSet/>
      <dgm:spPr/>
      <dgm:t>
        <a:bodyPr/>
        <a:lstStyle/>
        <a:p>
          <a:endParaRPr lang="en-US"/>
        </a:p>
      </dgm:t>
    </dgm:pt>
    <dgm:pt modelId="{A508B7B8-064C-4238-AC80-5E178FD25E9E}" type="sibTrans" cxnId="{954F0196-FB91-47D4-9073-2DEA222C78F5}">
      <dgm:prSet/>
      <dgm:spPr/>
      <dgm:t>
        <a:bodyPr/>
        <a:lstStyle/>
        <a:p>
          <a:endParaRPr lang="en-US"/>
        </a:p>
      </dgm:t>
    </dgm:pt>
    <dgm:pt modelId="{F3E4E8CA-496B-4C97-A2A0-EEC43BB397C1}">
      <dgm:prSet custT="1"/>
      <dgm:spPr>
        <a:noFill/>
        <a:ln>
          <a:solidFill>
            <a:schemeClr val="accent1"/>
          </a:solidFill>
        </a:ln>
      </dgm:spPr>
      <dgm:t>
        <a:bodyPr/>
        <a:lstStyle/>
        <a:p>
          <a:pPr rtl="0"/>
          <a:r>
            <a:rPr lang="en-US" sz="1600" b="1" dirty="0" smtClean="0">
              <a:solidFill>
                <a:schemeClr val="bg1"/>
              </a:solidFill>
            </a:rPr>
            <a:t>The ExecuteNonQuery() method executes the command text against the database specified in the Connection object. </a:t>
          </a:r>
        </a:p>
        <a:p>
          <a:pPr rtl="0"/>
          <a:r>
            <a:rPr lang="en-US" sz="1600" b="1" dirty="0" smtClean="0">
              <a:solidFill>
                <a:schemeClr val="bg1"/>
              </a:solidFill>
            </a:rPr>
            <a:t>This method is optimized for queries that do not return any information</a:t>
          </a:r>
        </a:p>
        <a:p>
          <a:pPr rtl="0"/>
          <a:r>
            <a:rPr lang="en-US" sz="1600" b="1" dirty="0" smtClean="0">
              <a:solidFill>
                <a:schemeClr val="bg1"/>
              </a:solidFill>
            </a:rPr>
            <a:t> (for example, DELETE and UPDATE queries). </a:t>
          </a:r>
          <a:endParaRPr lang="en-US" sz="1600" b="1" dirty="0">
            <a:solidFill>
              <a:schemeClr val="bg1"/>
            </a:solidFill>
          </a:endParaRPr>
        </a:p>
      </dgm:t>
    </dgm:pt>
    <dgm:pt modelId="{08D90F7A-280E-483E-9120-6282BE8F7FEA}" type="parTrans" cxnId="{6678D8EC-8BDE-4B9F-83A9-5FF75237E7E4}">
      <dgm:prSet/>
      <dgm:spPr/>
      <dgm:t>
        <a:bodyPr/>
        <a:lstStyle/>
        <a:p>
          <a:endParaRPr lang="en-US"/>
        </a:p>
      </dgm:t>
    </dgm:pt>
    <dgm:pt modelId="{1403B5D2-8569-4F9C-A5E3-2EBA6519999A}" type="sibTrans" cxnId="{6678D8EC-8BDE-4B9F-83A9-5FF75237E7E4}">
      <dgm:prSet/>
      <dgm:spPr/>
      <dgm:t>
        <a:bodyPr/>
        <a:lstStyle/>
        <a:p>
          <a:endParaRPr lang="en-US"/>
        </a:p>
      </dgm:t>
    </dgm:pt>
    <dgm:pt modelId="{398BFD67-3A7C-4506-9ADF-805874C034B4}">
      <dgm:prSet custT="1"/>
      <dgm:spPr>
        <a:noFill/>
        <a:ln>
          <a:solidFill>
            <a:schemeClr val="accent1"/>
          </a:solidFill>
        </a:ln>
      </dgm:spPr>
      <dgm:t>
        <a:bodyPr/>
        <a:lstStyle/>
        <a:p>
          <a:pPr rtl="0"/>
          <a:r>
            <a:rPr lang="en-US" sz="1600" b="1" dirty="0" smtClean="0">
              <a:solidFill>
                <a:schemeClr val="bg1"/>
              </a:solidFill>
            </a:rPr>
            <a:t>Example</a:t>
          </a:r>
          <a:endParaRPr lang="en-US" sz="1600" dirty="0">
            <a:solidFill>
              <a:schemeClr val="bg1"/>
            </a:solidFill>
          </a:endParaRPr>
        </a:p>
      </dgm:t>
    </dgm:pt>
    <dgm:pt modelId="{7F4239AC-65C6-45B1-85E9-0102C331D285}" type="parTrans" cxnId="{955E74A2-BA76-4769-B39A-C18BB4F7BA72}">
      <dgm:prSet/>
      <dgm:spPr/>
      <dgm:t>
        <a:bodyPr/>
        <a:lstStyle/>
        <a:p>
          <a:endParaRPr lang="en-US"/>
        </a:p>
      </dgm:t>
    </dgm:pt>
    <dgm:pt modelId="{B9769DCE-1309-4D4B-9A7B-7BBD744280DA}" type="sibTrans" cxnId="{955E74A2-BA76-4769-B39A-C18BB4F7BA72}">
      <dgm:prSet/>
      <dgm:spPr/>
      <dgm:t>
        <a:bodyPr/>
        <a:lstStyle/>
        <a:p>
          <a:endParaRPr lang="en-US"/>
        </a:p>
      </dgm:t>
    </dgm:pt>
    <dgm:pt modelId="{86D796B8-1019-46F3-9427-4E308C2907F7}">
      <dgm:prSet custT="1"/>
      <dgm:spPr>
        <a:noFill/>
        <a:ln>
          <a:solidFill>
            <a:schemeClr val="accent1"/>
          </a:solidFill>
        </a:ln>
      </dgm:spPr>
      <dgm:t>
        <a:bodyPr/>
        <a:lstStyle/>
        <a:p>
          <a:pPr rtl="0"/>
          <a:r>
            <a:rPr lang="en-US" sz="1600" b="1" dirty="0" smtClean="0">
              <a:solidFill>
                <a:schemeClr val="bg1"/>
              </a:solidFill>
            </a:rPr>
            <a:t>SqlCommand cmd = new SqlCommand("DELETE FROM Customers WHERE </a:t>
          </a:r>
          <a:r>
            <a:rPr lang="en-US" sz="1600" b="1" dirty="0" err="1" smtClean="0">
              <a:solidFill>
                <a:schemeClr val="bg1"/>
              </a:solidFill>
            </a:rPr>
            <a:t>LastName</a:t>
          </a:r>
          <a:r>
            <a:rPr lang="en-US" sz="1600" b="1" dirty="0" smtClean="0">
              <a:solidFill>
                <a:schemeClr val="bg1"/>
              </a:solidFill>
            </a:rPr>
            <a:t>='Jones'", conn); </a:t>
          </a:r>
        </a:p>
        <a:p>
          <a:pPr rtl="0"/>
          <a:r>
            <a:rPr lang="en-US" sz="1600" b="1" dirty="0" err="1" smtClean="0">
              <a:solidFill>
                <a:schemeClr val="bg1"/>
              </a:solidFill>
            </a:rPr>
            <a:t>cmd.ExecuteNonQuery</a:t>
          </a:r>
          <a:r>
            <a:rPr lang="en-US" sz="1600" b="1" dirty="0" smtClean="0">
              <a:solidFill>
                <a:schemeClr val="bg1"/>
              </a:solidFill>
            </a:rPr>
            <a:t>(); </a:t>
          </a:r>
          <a:endParaRPr lang="en-US" sz="1600" b="1" dirty="0">
            <a:solidFill>
              <a:schemeClr val="bg1"/>
            </a:solidFill>
          </a:endParaRPr>
        </a:p>
      </dgm:t>
    </dgm:pt>
    <dgm:pt modelId="{30E38D69-FB9C-44D9-92E2-18461BE4F2A2}" type="parTrans" cxnId="{AD08ADEC-4D0F-4970-9E2E-09B25AB3DB42}">
      <dgm:prSet/>
      <dgm:spPr/>
      <dgm:t>
        <a:bodyPr/>
        <a:lstStyle/>
        <a:p>
          <a:endParaRPr lang="en-US"/>
        </a:p>
      </dgm:t>
    </dgm:pt>
    <dgm:pt modelId="{6B487151-11BA-4F2E-8D4C-102527A41A09}" type="sibTrans" cxnId="{AD08ADEC-4D0F-4970-9E2E-09B25AB3DB42}">
      <dgm:prSet/>
      <dgm:spPr/>
      <dgm:t>
        <a:bodyPr/>
        <a:lstStyle/>
        <a:p>
          <a:endParaRPr lang="en-US"/>
        </a:p>
      </dgm:t>
    </dgm:pt>
    <dgm:pt modelId="{272BA685-FC41-4164-A469-AC3B85F6BE9B}" type="pres">
      <dgm:prSet presAssocID="{7D8A4F92-5157-4BCF-A6FE-643476386B14}" presName="linear" presStyleCnt="0">
        <dgm:presLayoutVars>
          <dgm:animLvl val="lvl"/>
          <dgm:resizeHandles val="exact"/>
        </dgm:presLayoutVars>
      </dgm:prSet>
      <dgm:spPr/>
      <dgm:t>
        <a:bodyPr/>
        <a:lstStyle/>
        <a:p>
          <a:endParaRPr lang="en-US"/>
        </a:p>
      </dgm:t>
    </dgm:pt>
    <dgm:pt modelId="{2E8F9311-3272-468D-9E27-26EF29A7FBBC}" type="pres">
      <dgm:prSet presAssocID="{77B26A5E-C8D4-4B05-AF21-58AF2F9F6C02}" presName="parentText" presStyleLbl="node1" presStyleIdx="0" presStyleCnt="6" custAng="10800000" custFlipVert="1" custScaleY="34429">
        <dgm:presLayoutVars>
          <dgm:chMax val="0"/>
          <dgm:bulletEnabled val="1"/>
        </dgm:presLayoutVars>
      </dgm:prSet>
      <dgm:spPr/>
      <dgm:t>
        <a:bodyPr/>
        <a:lstStyle/>
        <a:p>
          <a:endParaRPr lang="en-US"/>
        </a:p>
      </dgm:t>
    </dgm:pt>
    <dgm:pt modelId="{25835F47-7A7F-4D9F-9C6A-358EEF7A79A2}" type="pres">
      <dgm:prSet presAssocID="{D9298E52-3E88-4986-8AFE-EFC5EDEFA1ED}" presName="spacer" presStyleCnt="0"/>
      <dgm:spPr/>
    </dgm:pt>
    <dgm:pt modelId="{99309ABC-AE10-40AB-B799-A83F469040F0}" type="pres">
      <dgm:prSet presAssocID="{5EC8B62C-5872-40A8-9E1D-66335E3C87DB}" presName="parentText" presStyleLbl="node1" presStyleIdx="1" presStyleCnt="6" custScaleY="45559">
        <dgm:presLayoutVars>
          <dgm:chMax val="0"/>
          <dgm:bulletEnabled val="1"/>
        </dgm:presLayoutVars>
      </dgm:prSet>
      <dgm:spPr/>
      <dgm:t>
        <a:bodyPr/>
        <a:lstStyle/>
        <a:p>
          <a:endParaRPr lang="en-US"/>
        </a:p>
      </dgm:t>
    </dgm:pt>
    <dgm:pt modelId="{0A669840-894D-4783-AE12-A9D37AA603FF}" type="pres">
      <dgm:prSet presAssocID="{D332E312-20A9-4CC9-BDD1-46118CCB8CD0}" presName="spacer" presStyleCnt="0"/>
      <dgm:spPr/>
    </dgm:pt>
    <dgm:pt modelId="{34D009FC-9713-49B1-B48B-9B1D2BB9C028}" type="pres">
      <dgm:prSet presAssocID="{77B26704-5897-4414-90F8-FC2BD827B40E}" presName="parentText" presStyleLbl="node1" presStyleIdx="2" presStyleCnt="6" custAng="10800000" custFlipVert="1" custScaleY="27689">
        <dgm:presLayoutVars>
          <dgm:chMax val="0"/>
          <dgm:bulletEnabled val="1"/>
        </dgm:presLayoutVars>
      </dgm:prSet>
      <dgm:spPr/>
      <dgm:t>
        <a:bodyPr/>
        <a:lstStyle/>
        <a:p>
          <a:endParaRPr lang="en-US"/>
        </a:p>
      </dgm:t>
    </dgm:pt>
    <dgm:pt modelId="{61DC1CD3-134D-49AD-AD24-EC0930D7AD7C}" type="pres">
      <dgm:prSet presAssocID="{A508B7B8-064C-4238-AC80-5E178FD25E9E}" presName="spacer" presStyleCnt="0"/>
      <dgm:spPr/>
    </dgm:pt>
    <dgm:pt modelId="{090207BD-C61A-4E65-8A72-7163ACF8F4CE}" type="pres">
      <dgm:prSet presAssocID="{F3E4E8CA-496B-4C97-A2A0-EEC43BB397C1}" presName="parentText" presStyleLbl="node1" presStyleIdx="3" presStyleCnt="6">
        <dgm:presLayoutVars>
          <dgm:chMax val="0"/>
          <dgm:bulletEnabled val="1"/>
        </dgm:presLayoutVars>
      </dgm:prSet>
      <dgm:spPr/>
      <dgm:t>
        <a:bodyPr/>
        <a:lstStyle/>
        <a:p>
          <a:endParaRPr lang="en-US"/>
        </a:p>
      </dgm:t>
    </dgm:pt>
    <dgm:pt modelId="{A2AEA209-1920-499E-9E1A-8A44349710B0}" type="pres">
      <dgm:prSet presAssocID="{1403B5D2-8569-4F9C-A5E3-2EBA6519999A}" presName="spacer" presStyleCnt="0"/>
      <dgm:spPr/>
    </dgm:pt>
    <dgm:pt modelId="{0823D543-F84B-48E7-9F54-6B45A5BEB981}" type="pres">
      <dgm:prSet presAssocID="{398BFD67-3A7C-4506-9ADF-805874C034B4}" presName="parentText" presStyleLbl="node1" presStyleIdx="4" presStyleCnt="6" custAng="10800000" custFlipVert="1" custScaleY="22391">
        <dgm:presLayoutVars>
          <dgm:chMax val="0"/>
          <dgm:bulletEnabled val="1"/>
        </dgm:presLayoutVars>
      </dgm:prSet>
      <dgm:spPr/>
      <dgm:t>
        <a:bodyPr/>
        <a:lstStyle/>
        <a:p>
          <a:endParaRPr lang="en-US"/>
        </a:p>
      </dgm:t>
    </dgm:pt>
    <dgm:pt modelId="{AF989E32-6BB5-42A5-A159-DD76DDA76CCC}" type="pres">
      <dgm:prSet presAssocID="{B9769DCE-1309-4D4B-9A7B-7BBD744280DA}" presName="spacer" presStyleCnt="0"/>
      <dgm:spPr/>
    </dgm:pt>
    <dgm:pt modelId="{92F1A266-EC15-48AC-8740-DCE792B7A96A}" type="pres">
      <dgm:prSet presAssocID="{86D796B8-1019-46F3-9427-4E308C2907F7}" presName="parentText" presStyleLbl="node1" presStyleIdx="5" presStyleCnt="6" custScaleY="116186">
        <dgm:presLayoutVars>
          <dgm:chMax val="0"/>
          <dgm:bulletEnabled val="1"/>
        </dgm:presLayoutVars>
      </dgm:prSet>
      <dgm:spPr/>
      <dgm:t>
        <a:bodyPr/>
        <a:lstStyle/>
        <a:p>
          <a:endParaRPr lang="en-US"/>
        </a:p>
      </dgm:t>
    </dgm:pt>
  </dgm:ptLst>
  <dgm:cxnLst>
    <dgm:cxn modelId="{B600DA2B-7DF0-4084-A6F1-A876F1DC6D53}" type="presOf" srcId="{86D796B8-1019-46F3-9427-4E308C2907F7}" destId="{92F1A266-EC15-48AC-8740-DCE792B7A96A}" srcOrd="0" destOrd="0" presId="urn:microsoft.com/office/officeart/2005/8/layout/vList2"/>
    <dgm:cxn modelId="{AD08ADEC-4D0F-4970-9E2E-09B25AB3DB42}" srcId="{7D8A4F92-5157-4BCF-A6FE-643476386B14}" destId="{86D796B8-1019-46F3-9427-4E308C2907F7}" srcOrd="5" destOrd="0" parTransId="{30E38D69-FB9C-44D9-92E2-18461BE4F2A2}" sibTransId="{6B487151-11BA-4F2E-8D4C-102527A41A09}"/>
    <dgm:cxn modelId="{D6AF70FA-52A2-40F1-98F2-A3D980D668B1}" type="presOf" srcId="{77B26704-5897-4414-90F8-FC2BD827B40E}" destId="{34D009FC-9713-49B1-B48B-9B1D2BB9C028}" srcOrd="0" destOrd="0" presId="urn:microsoft.com/office/officeart/2005/8/layout/vList2"/>
    <dgm:cxn modelId="{954F0196-FB91-47D4-9073-2DEA222C78F5}" srcId="{7D8A4F92-5157-4BCF-A6FE-643476386B14}" destId="{77B26704-5897-4414-90F8-FC2BD827B40E}" srcOrd="2" destOrd="0" parTransId="{BCFBE99B-F10A-4E74-875E-3A0A7CB76E5E}" sibTransId="{A508B7B8-064C-4238-AC80-5E178FD25E9E}"/>
    <dgm:cxn modelId="{877412B9-8434-4F34-A9B6-CEA2D9E814D0}" type="presOf" srcId="{F3E4E8CA-496B-4C97-A2A0-EEC43BB397C1}" destId="{090207BD-C61A-4E65-8A72-7163ACF8F4CE}" srcOrd="0" destOrd="0" presId="urn:microsoft.com/office/officeart/2005/8/layout/vList2"/>
    <dgm:cxn modelId="{F30B59EC-708A-4DE6-A1C7-5A28047A437D}" type="presOf" srcId="{5EC8B62C-5872-40A8-9E1D-66335E3C87DB}" destId="{99309ABC-AE10-40AB-B799-A83F469040F0}" srcOrd="0" destOrd="0" presId="urn:microsoft.com/office/officeart/2005/8/layout/vList2"/>
    <dgm:cxn modelId="{6DFE1019-049C-4C5F-AA65-C9B0A4D5C582}" type="presOf" srcId="{77B26A5E-C8D4-4B05-AF21-58AF2F9F6C02}" destId="{2E8F9311-3272-468D-9E27-26EF29A7FBBC}" srcOrd="0" destOrd="0" presId="urn:microsoft.com/office/officeart/2005/8/layout/vList2"/>
    <dgm:cxn modelId="{955E74A2-BA76-4769-B39A-C18BB4F7BA72}" srcId="{7D8A4F92-5157-4BCF-A6FE-643476386B14}" destId="{398BFD67-3A7C-4506-9ADF-805874C034B4}" srcOrd="4" destOrd="0" parTransId="{7F4239AC-65C6-45B1-85E9-0102C331D285}" sibTransId="{B9769DCE-1309-4D4B-9A7B-7BBD744280DA}"/>
    <dgm:cxn modelId="{0E6B2D5D-D91D-455F-8110-AA74D6A8191F}" type="presOf" srcId="{398BFD67-3A7C-4506-9ADF-805874C034B4}" destId="{0823D543-F84B-48E7-9F54-6B45A5BEB981}" srcOrd="0" destOrd="0" presId="urn:microsoft.com/office/officeart/2005/8/layout/vList2"/>
    <dgm:cxn modelId="{B5A34837-59F6-457F-8824-BFFDEDC9B840}" srcId="{7D8A4F92-5157-4BCF-A6FE-643476386B14}" destId="{5EC8B62C-5872-40A8-9E1D-66335E3C87DB}" srcOrd="1" destOrd="0" parTransId="{15168957-24FD-480B-8DDA-BD49CA31B5E0}" sibTransId="{D332E312-20A9-4CC9-BDD1-46118CCB8CD0}"/>
    <dgm:cxn modelId="{AC083E71-9DC4-440F-AF2A-0A0A16F2F185}" srcId="{7D8A4F92-5157-4BCF-A6FE-643476386B14}" destId="{77B26A5E-C8D4-4B05-AF21-58AF2F9F6C02}" srcOrd="0" destOrd="0" parTransId="{E864304E-57F3-4FE3-AC6F-14D411D831A4}" sibTransId="{D9298E52-3E88-4986-8AFE-EFC5EDEFA1ED}"/>
    <dgm:cxn modelId="{6678D8EC-8BDE-4B9F-83A9-5FF75237E7E4}" srcId="{7D8A4F92-5157-4BCF-A6FE-643476386B14}" destId="{F3E4E8CA-496B-4C97-A2A0-EEC43BB397C1}" srcOrd="3" destOrd="0" parTransId="{08D90F7A-280E-483E-9120-6282BE8F7FEA}" sibTransId="{1403B5D2-8569-4F9C-A5E3-2EBA6519999A}"/>
    <dgm:cxn modelId="{CBBA33EE-25F6-4EF9-A014-25496C254420}" type="presOf" srcId="{7D8A4F92-5157-4BCF-A6FE-643476386B14}" destId="{272BA685-FC41-4164-A469-AC3B85F6BE9B}" srcOrd="0" destOrd="0" presId="urn:microsoft.com/office/officeart/2005/8/layout/vList2"/>
    <dgm:cxn modelId="{06126735-AA22-44EF-98A7-917C51422E8C}" type="presParOf" srcId="{272BA685-FC41-4164-A469-AC3B85F6BE9B}" destId="{2E8F9311-3272-468D-9E27-26EF29A7FBBC}" srcOrd="0" destOrd="0" presId="urn:microsoft.com/office/officeart/2005/8/layout/vList2"/>
    <dgm:cxn modelId="{B2743D7C-313C-4090-8A64-514CD9708EFB}" type="presParOf" srcId="{272BA685-FC41-4164-A469-AC3B85F6BE9B}" destId="{25835F47-7A7F-4D9F-9C6A-358EEF7A79A2}" srcOrd="1" destOrd="0" presId="urn:microsoft.com/office/officeart/2005/8/layout/vList2"/>
    <dgm:cxn modelId="{344312CE-5CD3-4D01-BA95-BE2236814DBF}" type="presParOf" srcId="{272BA685-FC41-4164-A469-AC3B85F6BE9B}" destId="{99309ABC-AE10-40AB-B799-A83F469040F0}" srcOrd="2" destOrd="0" presId="urn:microsoft.com/office/officeart/2005/8/layout/vList2"/>
    <dgm:cxn modelId="{41A4045A-8342-469E-8392-F8344FA86744}" type="presParOf" srcId="{272BA685-FC41-4164-A469-AC3B85F6BE9B}" destId="{0A669840-894D-4783-AE12-A9D37AA603FF}" srcOrd="3" destOrd="0" presId="urn:microsoft.com/office/officeart/2005/8/layout/vList2"/>
    <dgm:cxn modelId="{7B38AC4A-FA89-4C70-B786-5C64D93C6E41}" type="presParOf" srcId="{272BA685-FC41-4164-A469-AC3B85F6BE9B}" destId="{34D009FC-9713-49B1-B48B-9B1D2BB9C028}" srcOrd="4" destOrd="0" presId="urn:microsoft.com/office/officeart/2005/8/layout/vList2"/>
    <dgm:cxn modelId="{E7E5A887-E34A-45E6-B7E9-465990EACD4B}" type="presParOf" srcId="{272BA685-FC41-4164-A469-AC3B85F6BE9B}" destId="{61DC1CD3-134D-49AD-AD24-EC0930D7AD7C}" srcOrd="5" destOrd="0" presId="urn:microsoft.com/office/officeart/2005/8/layout/vList2"/>
    <dgm:cxn modelId="{25F35E59-33A0-4A07-A849-AC7E92B25D55}" type="presParOf" srcId="{272BA685-FC41-4164-A469-AC3B85F6BE9B}" destId="{090207BD-C61A-4E65-8A72-7163ACF8F4CE}" srcOrd="6" destOrd="0" presId="urn:microsoft.com/office/officeart/2005/8/layout/vList2"/>
    <dgm:cxn modelId="{2C6D99D1-26D0-4DFC-8D9A-A8A06331789B}" type="presParOf" srcId="{272BA685-FC41-4164-A469-AC3B85F6BE9B}" destId="{A2AEA209-1920-499E-9E1A-8A44349710B0}" srcOrd="7" destOrd="0" presId="urn:microsoft.com/office/officeart/2005/8/layout/vList2"/>
    <dgm:cxn modelId="{8AC43A30-B5A6-435E-A485-7086893B996D}" type="presParOf" srcId="{272BA685-FC41-4164-A469-AC3B85F6BE9B}" destId="{0823D543-F84B-48E7-9F54-6B45A5BEB981}" srcOrd="8" destOrd="0" presId="urn:microsoft.com/office/officeart/2005/8/layout/vList2"/>
    <dgm:cxn modelId="{9CFC932A-8060-4728-8451-F518AB612DD9}" type="presParOf" srcId="{272BA685-FC41-4164-A469-AC3B85F6BE9B}" destId="{AF989E32-6BB5-42A5-A159-DD76DDA76CCC}" srcOrd="9" destOrd="0" presId="urn:microsoft.com/office/officeart/2005/8/layout/vList2"/>
    <dgm:cxn modelId="{DD6879FE-D68C-412F-8AB4-2747EA733D92}" type="presParOf" srcId="{272BA685-FC41-4164-A469-AC3B85F6BE9B}" destId="{92F1A266-EC15-48AC-8740-DCE792B7A96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E414B-2375-440C-98B1-DBD445261F58}"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en-US"/>
        </a:p>
      </dgm:t>
    </dgm:pt>
    <dgm:pt modelId="{19BD00BF-4F8B-4A28-B55D-50A71313823D}">
      <dgm:prSet custT="1"/>
      <dgm:spPr>
        <a:noFill/>
        <a:ln>
          <a:solidFill>
            <a:schemeClr val="accent1"/>
          </a:solidFill>
        </a:ln>
      </dgm:spPr>
      <dgm:t>
        <a:bodyPr/>
        <a:lstStyle/>
        <a:p>
          <a:pPr rtl="0"/>
          <a:r>
            <a:rPr lang="en-US" sz="1600" b="1" dirty="0" smtClean="0">
              <a:solidFill>
                <a:schemeClr val="bg1"/>
              </a:solidFill>
            </a:rPr>
            <a:t>Syntax</a:t>
          </a:r>
          <a:endParaRPr lang="en-US" sz="1600" dirty="0">
            <a:solidFill>
              <a:schemeClr val="bg1"/>
            </a:solidFill>
          </a:endParaRPr>
        </a:p>
      </dgm:t>
    </dgm:pt>
    <dgm:pt modelId="{8A00A062-7558-4117-AD7D-AB5750ED7362}" type="parTrans" cxnId="{8FC203AB-0927-4335-B7FF-F098AB71BACF}">
      <dgm:prSet/>
      <dgm:spPr/>
      <dgm:t>
        <a:bodyPr/>
        <a:lstStyle/>
        <a:p>
          <a:endParaRPr lang="en-US"/>
        </a:p>
      </dgm:t>
    </dgm:pt>
    <dgm:pt modelId="{F6606B51-96E6-42DE-B47F-438994A47FF9}" type="sibTrans" cxnId="{8FC203AB-0927-4335-B7FF-F098AB71BACF}">
      <dgm:prSet/>
      <dgm:spPr/>
      <dgm:t>
        <a:bodyPr/>
        <a:lstStyle/>
        <a:p>
          <a:endParaRPr lang="en-US"/>
        </a:p>
      </dgm:t>
    </dgm:pt>
    <dgm:pt modelId="{BED48D02-2A90-48EB-9B21-AB41F8AA9C29}">
      <dgm:prSet custT="1"/>
      <dgm:spPr>
        <a:noFill/>
        <a:ln>
          <a:solidFill>
            <a:schemeClr val="accent1"/>
          </a:solidFill>
        </a:ln>
      </dgm:spPr>
      <dgm:t>
        <a:bodyPr/>
        <a:lstStyle/>
        <a:p>
          <a:pPr rtl="0"/>
          <a:r>
            <a:rPr lang="en-US" sz="1600" b="1" dirty="0" smtClean="0">
              <a:solidFill>
                <a:schemeClr val="bg1"/>
              </a:solidFill>
            </a:rPr>
            <a:t>SqlDataReader ExecuteReader()</a:t>
          </a:r>
          <a:br>
            <a:rPr lang="en-US" sz="1600" b="1" dirty="0" smtClean="0">
              <a:solidFill>
                <a:schemeClr val="bg1"/>
              </a:solidFill>
            </a:rPr>
          </a:br>
          <a:endParaRPr lang="en-US" sz="1600" b="1" dirty="0" smtClean="0">
            <a:solidFill>
              <a:schemeClr val="bg1"/>
            </a:solidFill>
          </a:endParaRPr>
        </a:p>
      </dgm:t>
    </dgm:pt>
    <dgm:pt modelId="{F964A412-E7EF-4C1A-B67C-8099D4C3555A}" type="parTrans" cxnId="{203A7408-6A1F-415F-A170-374411373D99}">
      <dgm:prSet/>
      <dgm:spPr/>
      <dgm:t>
        <a:bodyPr/>
        <a:lstStyle/>
        <a:p>
          <a:endParaRPr lang="en-US"/>
        </a:p>
      </dgm:t>
    </dgm:pt>
    <dgm:pt modelId="{24DA5A2A-2667-4FD8-BE2A-9DECB0FE70CA}" type="sibTrans" cxnId="{203A7408-6A1F-415F-A170-374411373D99}">
      <dgm:prSet/>
      <dgm:spPr/>
      <dgm:t>
        <a:bodyPr/>
        <a:lstStyle/>
        <a:p>
          <a:endParaRPr lang="en-US"/>
        </a:p>
      </dgm:t>
    </dgm:pt>
    <dgm:pt modelId="{37E8888E-3D9E-405C-AC5C-8C1915EE84C2}">
      <dgm:prSet custT="1"/>
      <dgm:spPr>
        <a:noFill/>
        <a:ln>
          <a:solidFill>
            <a:schemeClr val="accent1"/>
          </a:solidFill>
        </a:ln>
      </dgm:spPr>
      <dgm:t>
        <a:bodyPr/>
        <a:lstStyle/>
        <a:p>
          <a:pPr rtl="0"/>
          <a:r>
            <a:rPr lang="en-US" sz="1600" b="1" dirty="0" smtClean="0">
              <a:solidFill>
                <a:schemeClr val="bg1"/>
              </a:solidFill>
            </a:rPr>
            <a:t>Description</a:t>
          </a:r>
          <a:endParaRPr lang="en-US" sz="1600" dirty="0">
            <a:solidFill>
              <a:schemeClr val="bg1"/>
            </a:solidFill>
          </a:endParaRPr>
        </a:p>
      </dgm:t>
    </dgm:pt>
    <dgm:pt modelId="{59A209ED-08D4-492C-B096-B2BE4DB3E918}" type="parTrans" cxnId="{DB78D83A-8559-4624-9434-462D08E9D7C7}">
      <dgm:prSet/>
      <dgm:spPr/>
      <dgm:t>
        <a:bodyPr/>
        <a:lstStyle/>
        <a:p>
          <a:endParaRPr lang="en-US"/>
        </a:p>
      </dgm:t>
    </dgm:pt>
    <dgm:pt modelId="{79A760DB-8307-4993-BE0C-A2D2FDFAA506}" type="sibTrans" cxnId="{DB78D83A-8559-4624-9434-462D08E9D7C7}">
      <dgm:prSet/>
      <dgm:spPr/>
      <dgm:t>
        <a:bodyPr/>
        <a:lstStyle/>
        <a:p>
          <a:endParaRPr lang="en-US"/>
        </a:p>
      </dgm:t>
    </dgm:pt>
    <dgm:pt modelId="{D5BF452E-CFD3-4020-9C79-7DEFD991F612}">
      <dgm:prSet custT="1"/>
      <dgm:spPr>
        <a:noFill/>
        <a:ln>
          <a:solidFill>
            <a:schemeClr val="accent1"/>
          </a:solidFill>
        </a:ln>
      </dgm:spPr>
      <dgm:t>
        <a:bodyPr/>
        <a:lstStyle/>
        <a:p>
          <a:pPr rtl="0"/>
          <a:r>
            <a:rPr lang="en-US" sz="1600" b="1" dirty="0" smtClean="0">
              <a:solidFill>
                <a:schemeClr val="bg1"/>
              </a:solidFill>
            </a:rPr>
            <a:t>The ExecuteReader() method executes the command text against the database specified in the Connection object and returns a SqlDataReader object with the results of the query.</a:t>
          </a:r>
        </a:p>
      </dgm:t>
    </dgm:pt>
    <dgm:pt modelId="{4DD5048A-22C5-422A-985B-535EFBE8AB32}" type="parTrans" cxnId="{74FAC290-DD4E-4530-8D3C-99B6E8FF4DE9}">
      <dgm:prSet/>
      <dgm:spPr/>
      <dgm:t>
        <a:bodyPr/>
        <a:lstStyle/>
        <a:p>
          <a:endParaRPr lang="en-US"/>
        </a:p>
      </dgm:t>
    </dgm:pt>
    <dgm:pt modelId="{9541E479-33FA-4AAD-B0B9-D18E5290C0CA}" type="sibTrans" cxnId="{74FAC290-DD4E-4530-8D3C-99B6E8FF4DE9}">
      <dgm:prSet/>
      <dgm:spPr/>
      <dgm:t>
        <a:bodyPr/>
        <a:lstStyle/>
        <a:p>
          <a:endParaRPr lang="en-US"/>
        </a:p>
      </dgm:t>
    </dgm:pt>
    <dgm:pt modelId="{14120ED2-959C-45C0-8A4C-9F26BF503A2A}">
      <dgm:prSet custT="1"/>
      <dgm:spPr>
        <a:noFill/>
        <a:ln>
          <a:solidFill>
            <a:schemeClr val="accent1"/>
          </a:solidFill>
        </a:ln>
      </dgm:spPr>
      <dgm:t>
        <a:bodyPr/>
        <a:lstStyle/>
        <a:p>
          <a:pPr rtl="0"/>
          <a:r>
            <a:rPr lang="en-US" sz="1600" b="1" dirty="0" smtClean="0">
              <a:solidFill>
                <a:schemeClr val="bg1"/>
              </a:solidFill>
            </a:rPr>
            <a:t>Example</a:t>
          </a:r>
          <a:endParaRPr lang="en-US" sz="1600" dirty="0">
            <a:solidFill>
              <a:schemeClr val="bg1"/>
            </a:solidFill>
          </a:endParaRPr>
        </a:p>
      </dgm:t>
    </dgm:pt>
    <dgm:pt modelId="{9DF0413D-DF4F-4E48-9139-B9673253EA6D}" type="parTrans" cxnId="{5DEBA863-B6D0-409C-A72D-7959C4489CA1}">
      <dgm:prSet/>
      <dgm:spPr/>
      <dgm:t>
        <a:bodyPr/>
        <a:lstStyle/>
        <a:p>
          <a:endParaRPr lang="en-US"/>
        </a:p>
      </dgm:t>
    </dgm:pt>
    <dgm:pt modelId="{654E8D7C-E0ED-4391-B327-E30F8B0F38D7}" type="sibTrans" cxnId="{5DEBA863-B6D0-409C-A72D-7959C4489CA1}">
      <dgm:prSet/>
      <dgm:spPr/>
      <dgm:t>
        <a:bodyPr/>
        <a:lstStyle/>
        <a:p>
          <a:endParaRPr lang="en-US"/>
        </a:p>
      </dgm:t>
    </dgm:pt>
    <dgm:pt modelId="{FED7ED7D-F02F-4E91-A3DF-892099CC75FE}">
      <dgm:prSet custT="1"/>
      <dgm:spPr>
        <a:noFill/>
        <a:ln>
          <a:solidFill>
            <a:schemeClr val="accent1"/>
          </a:solidFill>
        </a:ln>
      </dgm:spPr>
      <dgm:t>
        <a:bodyPr/>
        <a:lstStyle/>
        <a:p>
          <a:pPr rtl="0"/>
          <a:r>
            <a:rPr lang="en-US" sz="1600" b="1" dirty="0" smtClean="0">
              <a:solidFill>
                <a:schemeClr val="bg1"/>
              </a:solidFill>
            </a:rPr>
            <a:t>SqlCommand cmd = new SqlCommand("SELECT Name, City FROM Customers", conn); </a:t>
          </a:r>
        </a:p>
        <a:p>
          <a:pPr rtl="0"/>
          <a:r>
            <a:rPr lang="en-US" sz="1600" b="1" dirty="0" smtClean="0">
              <a:solidFill>
                <a:schemeClr val="bg1"/>
              </a:solidFill>
            </a:rPr>
            <a:t>SqlDataReader reader = </a:t>
          </a:r>
          <a:r>
            <a:rPr lang="en-US" sz="1600" b="1" dirty="0" err="1" smtClean="0">
              <a:solidFill>
                <a:schemeClr val="bg1"/>
              </a:solidFill>
            </a:rPr>
            <a:t>cmd.ExecuteReader</a:t>
          </a:r>
          <a:r>
            <a:rPr lang="en-US" sz="1600" b="1" dirty="0" smtClean="0">
              <a:solidFill>
                <a:schemeClr val="bg1"/>
              </a:solidFill>
            </a:rPr>
            <a:t>();</a:t>
          </a:r>
        </a:p>
      </dgm:t>
    </dgm:pt>
    <dgm:pt modelId="{86E827D4-C6CF-43E5-BDB6-D0A37375E48F}" type="parTrans" cxnId="{984D9273-0469-4897-AB15-64F95FAAAD9F}">
      <dgm:prSet/>
      <dgm:spPr/>
      <dgm:t>
        <a:bodyPr/>
        <a:lstStyle/>
        <a:p>
          <a:endParaRPr lang="en-US"/>
        </a:p>
      </dgm:t>
    </dgm:pt>
    <dgm:pt modelId="{D1D6A447-6E83-401C-884F-5C6610CB50EA}" type="sibTrans" cxnId="{984D9273-0469-4897-AB15-64F95FAAAD9F}">
      <dgm:prSet/>
      <dgm:spPr/>
      <dgm:t>
        <a:bodyPr/>
        <a:lstStyle/>
        <a:p>
          <a:endParaRPr lang="en-US"/>
        </a:p>
      </dgm:t>
    </dgm:pt>
    <dgm:pt modelId="{8290505D-7C8B-439A-9B20-B0CF223D4A66}" type="pres">
      <dgm:prSet presAssocID="{476E414B-2375-440C-98B1-DBD445261F58}" presName="linear" presStyleCnt="0">
        <dgm:presLayoutVars>
          <dgm:animLvl val="lvl"/>
          <dgm:resizeHandles val="exact"/>
        </dgm:presLayoutVars>
      </dgm:prSet>
      <dgm:spPr/>
      <dgm:t>
        <a:bodyPr/>
        <a:lstStyle/>
        <a:p>
          <a:endParaRPr lang="en-US"/>
        </a:p>
      </dgm:t>
    </dgm:pt>
    <dgm:pt modelId="{CA39EC85-CBA6-45CE-8CF7-DA5FCBC5CCDC}" type="pres">
      <dgm:prSet presAssocID="{19BD00BF-4F8B-4A28-B55D-50A71313823D}" presName="parentText" presStyleLbl="node1" presStyleIdx="0" presStyleCnt="6" custScaleY="32266" custLinFactNeighborX="-9804" custLinFactNeighborY="-22661">
        <dgm:presLayoutVars>
          <dgm:chMax val="0"/>
          <dgm:bulletEnabled val="1"/>
        </dgm:presLayoutVars>
      </dgm:prSet>
      <dgm:spPr/>
      <dgm:t>
        <a:bodyPr/>
        <a:lstStyle/>
        <a:p>
          <a:endParaRPr lang="en-US"/>
        </a:p>
      </dgm:t>
    </dgm:pt>
    <dgm:pt modelId="{216CF61D-4FB2-4949-A9F9-8BA24E44DB74}" type="pres">
      <dgm:prSet presAssocID="{F6606B51-96E6-42DE-B47F-438994A47FF9}" presName="spacer" presStyleCnt="0"/>
      <dgm:spPr/>
    </dgm:pt>
    <dgm:pt modelId="{1347FABB-9A0F-4749-9F2A-FE9106CB6B56}" type="pres">
      <dgm:prSet presAssocID="{BED48D02-2A90-48EB-9B21-AB41F8AA9C29}" presName="parentText" presStyleLbl="node1" presStyleIdx="1" presStyleCnt="6" custScaleY="33341" custLinFactNeighborY="-76688">
        <dgm:presLayoutVars>
          <dgm:chMax val="0"/>
          <dgm:bulletEnabled val="1"/>
        </dgm:presLayoutVars>
      </dgm:prSet>
      <dgm:spPr/>
      <dgm:t>
        <a:bodyPr/>
        <a:lstStyle/>
        <a:p>
          <a:endParaRPr lang="en-US"/>
        </a:p>
      </dgm:t>
    </dgm:pt>
    <dgm:pt modelId="{84373A16-8310-43AA-9B29-6F7D7686A602}" type="pres">
      <dgm:prSet presAssocID="{24DA5A2A-2667-4FD8-BE2A-9DECB0FE70CA}" presName="spacer" presStyleCnt="0"/>
      <dgm:spPr/>
    </dgm:pt>
    <dgm:pt modelId="{3E7E15D8-216D-4280-84D2-98C3C13623BD}" type="pres">
      <dgm:prSet presAssocID="{37E8888E-3D9E-405C-AC5C-8C1915EE84C2}" presName="parentText" presStyleLbl="node1" presStyleIdx="2" presStyleCnt="6" custScaleY="36422" custLinFactY="-10300" custLinFactNeighborY="-100000">
        <dgm:presLayoutVars>
          <dgm:chMax val="0"/>
          <dgm:bulletEnabled val="1"/>
        </dgm:presLayoutVars>
      </dgm:prSet>
      <dgm:spPr/>
      <dgm:t>
        <a:bodyPr/>
        <a:lstStyle/>
        <a:p>
          <a:endParaRPr lang="en-US"/>
        </a:p>
      </dgm:t>
    </dgm:pt>
    <dgm:pt modelId="{24D26C80-6117-4783-BB10-2BA9AA0EEDE4}" type="pres">
      <dgm:prSet presAssocID="{79A760DB-8307-4993-BE0C-A2D2FDFAA506}" presName="spacer" presStyleCnt="0"/>
      <dgm:spPr/>
    </dgm:pt>
    <dgm:pt modelId="{1E89A124-8261-4F18-9EC7-0824635EADBA}" type="pres">
      <dgm:prSet presAssocID="{D5BF452E-CFD3-4020-9C79-7DEFD991F612}" presName="parentText" presStyleLbl="node1" presStyleIdx="3" presStyleCnt="6" custLinFactY="-7154" custLinFactNeighborX="-980" custLinFactNeighborY="-100000">
        <dgm:presLayoutVars>
          <dgm:chMax val="0"/>
          <dgm:bulletEnabled val="1"/>
        </dgm:presLayoutVars>
      </dgm:prSet>
      <dgm:spPr/>
      <dgm:t>
        <a:bodyPr/>
        <a:lstStyle/>
        <a:p>
          <a:endParaRPr lang="en-US"/>
        </a:p>
      </dgm:t>
    </dgm:pt>
    <dgm:pt modelId="{DB5910A3-37D3-492C-B16E-BFB2B38CBA10}" type="pres">
      <dgm:prSet presAssocID="{9541E479-33FA-4AAD-B0B9-D18E5290C0CA}" presName="spacer" presStyleCnt="0"/>
      <dgm:spPr/>
    </dgm:pt>
    <dgm:pt modelId="{12D873E6-C1C5-43F4-9F57-2A72F5F9456B}" type="pres">
      <dgm:prSet presAssocID="{14120ED2-959C-45C0-8A4C-9F26BF503A2A}" presName="parentText" presStyleLbl="node1" presStyleIdx="4" presStyleCnt="6" custScaleY="43038" custLinFactY="-6801" custLinFactNeighborY="-100000">
        <dgm:presLayoutVars>
          <dgm:chMax val="0"/>
          <dgm:bulletEnabled val="1"/>
        </dgm:presLayoutVars>
      </dgm:prSet>
      <dgm:spPr/>
      <dgm:t>
        <a:bodyPr/>
        <a:lstStyle/>
        <a:p>
          <a:endParaRPr lang="en-US"/>
        </a:p>
      </dgm:t>
    </dgm:pt>
    <dgm:pt modelId="{8B1AED07-59FF-4CAC-9FF6-88C193CA864B}" type="pres">
      <dgm:prSet presAssocID="{654E8D7C-E0ED-4391-B327-E30F8B0F38D7}" presName="spacer" presStyleCnt="0"/>
      <dgm:spPr/>
    </dgm:pt>
    <dgm:pt modelId="{8D57A146-86FB-47F2-983B-2B394CBAD9BB}" type="pres">
      <dgm:prSet presAssocID="{FED7ED7D-F02F-4E91-A3DF-892099CC75FE}" presName="parentText" presStyleLbl="node1" presStyleIdx="5" presStyleCnt="6" custScaleY="150406" custLinFactY="-5737" custLinFactNeighborY="-100000">
        <dgm:presLayoutVars>
          <dgm:chMax val="0"/>
          <dgm:bulletEnabled val="1"/>
        </dgm:presLayoutVars>
      </dgm:prSet>
      <dgm:spPr/>
      <dgm:t>
        <a:bodyPr/>
        <a:lstStyle/>
        <a:p>
          <a:endParaRPr lang="en-US"/>
        </a:p>
      </dgm:t>
    </dgm:pt>
  </dgm:ptLst>
  <dgm:cxnLst>
    <dgm:cxn modelId="{74FAC290-DD4E-4530-8D3C-99B6E8FF4DE9}" srcId="{476E414B-2375-440C-98B1-DBD445261F58}" destId="{D5BF452E-CFD3-4020-9C79-7DEFD991F612}" srcOrd="3" destOrd="0" parTransId="{4DD5048A-22C5-422A-985B-535EFBE8AB32}" sibTransId="{9541E479-33FA-4AAD-B0B9-D18E5290C0CA}"/>
    <dgm:cxn modelId="{7AB0A4D7-AEE2-45BF-A480-7FF0BD8452A8}" type="presOf" srcId="{19BD00BF-4F8B-4A28-B55D-50A71313823D}" destId="{CA39EC85-CBA6-45CE-8CF7-DA5FCBC5CCDC}" srcOrd="0" destOrd="0" presId="urn:microsoft.com/office/officeart/2005/8/layout/vList2"/>
    <dgm:cxn modelId="{5DEBA863-B6D0-409C-A72D-7959C4489CA1}" srcId="{476E414B-2375-440C-98B1-DBD445261F58}" destId="{14120ED2-959C-45C0-8A4C-9F26BF503A2A}" srcOrd="4" destOrd="0" parTransId="{9DF0413D-DF4F-4E48-9139-B9673253EA6D}" sibTransId="{654E8D7C-E0ED-4391-B327-E30F8B0F38D7}"/>
    <dgm:cxn modelId="{3527A1A4-9D68-4DC5-8471-B5D06592D409}" type="presOf" srcId="{14120ED2-959C-45C0-8A4C-9F26BF503A2A}" destId="{12D873E6-C1C5-43F4-9F57-2A72F5F9456B}" srcOrd="0" destOrd="0" presId="urn:microsoft.com/office/officeart/2005/8/layout/vList2"/>
    <dgm:cxn modelId="{203A7408-6A1F-415F-A170-374411373D99}" srcId="{476E414B-2375-440C-98B1-DBD445261F58}" destId="{BED48D02-2A90-48EB-9B21-AB41F8AA9C29}" srcOrd="1" destOrd="0" parTransId="{F964A412-E7EF-4C1A-B67C-8099D4C3555A}" sibTransId="{24DA5A2A-2667-4FD8-BE2A-9DECB0FE70CA}"/>
    <dgm:cxn modelId="{FE4BB885-1ADC-4DC9-8541-DE93509F64EA}" type="presOf" srcId="{37E8888E-3D9E-405C-AC5C-8C1915EE84C2}" destId="{3E7E15D8-216D-4280-84D2-98C3C13623BD}" srcOrd="0" destOrd="0" presId="urn:microsoft.com/office/officeart/2005/8/layout/vList2"/>
    <dgm:cxn modelId="{8FC203AB-0927-4335-B7FF-F098AB71BACF}" srcId="{476E414B-2375-440C-98B1-DBD445261F58}" destId="{19BD00BF-4F8B-4A28-B55D-50A71313823D}" srcOrd="0" destOrd="0" parTransId="{8A00A062-7558-4117-AD7D-AB5750ED7362}" sibTransId="{F6606B51-96E6-42DE-B47F-438994A47FF9}"/>
    <dgm:cxn modelId="{E020FED7-7E07-43CF-B4B8-70417A9FD61D}" type="presOf" srcId="{BED48D02-2A90-48EB-9B21-AB41F8AA9C29}" destId="{1347FABB-9A0F-4749-9F2A-FE9106CB6B56}" srcOrd="0" destOrd="0" presId="urn:microsoft.com/office/officeart/2005/8/layout/vList2"/>
    <dgm:cxn modelId="{E6C4DB0E-C4AB-4718-81AB-61112D618019}" type="presOf" srcId="{D5BF452E-CFD3-4020-9C79-7DEFD991F612}" destId="{1E89A124-8261-4F18-9EC7-0824635EADBA}" srcOrd="0" destOrd="0" presId="urn:microsoft.com/office/officeart/2005/8/layout/vList2"/>
    <dgm:cxn modelId="{DB78D83A-8559-4624-9434-462D08E9D7C7}" srcId="{476E414B-2375-440C-98B1-DBD445261F58}" destId="{37E8888E-3D9E-405C-AC5C-8C1915EE84C2}" srcOrd="2" destOrd="0" parTransId="{59A209ED-08D4-492C-B096-B2BE4DB3E918}" sibTransId="{79A760DB-8307-4993-BE0C-A2D2FDFAA506}"/>
    <dgm:cxn modelId="{2DDB8F11-735D-451B-B00A-678103978733}" type="presOf" srcId="{476E414B-2375-440C-98B1-DBD445261F58}" destId="{8290505D-7C8B-439A-9B20-B0CF223D4A66}" srcOrd="0" destOrd="0" presId="urn:microsoft.com/office/officeart/2005/8/layout/vList2"/>
    <dgm:cxn modelId="{984D9273-0469-4897-AB15-64F95FAAAD9F}" srcId="{476E414B-2375-440C-98B1-DBD445261F58}" destId="{FED7ED7D-F02F-4E91-A3DF-892099CC75FE}" srcOrd="5" destOrd="0" parTransId="{86E827D4-C6CF-43E5-BDB6-D0A37375E48F}" sibTransId="{D1D6A447-6E83-401C-884F-5C6610CB50EA}"/>
    <dgm:cxn modelId="{B103C1EA-9852-4BF0-9E4B-E20B70B4F431}" type="presOf" srcId="{FED7ED7D-F02F-4E91-A3DF-892099CC75FE}" destId="{8D57A146-86FB-47F2-983B-2B394CBAD9BB}" srcOrd="0" destOrd="0" presId="urn:microsoft.com/office/officeart/2005/8/layout/vList2"/>
    <dgm:cxn modelId="{A567C888-5CE7-45C5-9542-F92F996B7AA7}" type="presParOf" srcId="{8290505D-7C8B-439A-9B20-B0CF223D4A66}" destId="{CA39EC85-CBA6-45CE-8CF7-DA5FCBC5CCDC}" srcOrd="0" destOrd="0" presId="urn:microsoft.com/office/officeart/2005/8/layout/vList2"/>
    <dgm:cxn modelId="{4E6FCBC4-50CC-4ABD-843F-E482CF9BA0C4}" type="presParOf" srcId="{8290505D-7C8B-439A-9B20-B0CF223D4A66}" destId="{216CF61D-4FB2-4949-A9F9-8BA24E44DB74}" srcOrd="1" destOrd="0" presId="urn:microsoft.com/office/officeart/2005/8/layout/vList2"/>
    <dgm:cxn modelId="{96BBA363-6AA0-410B-82C9-A042D5F7F255}" type="presParOf" srcId="{8290505D-7C8B-439A-9B20-B0CF223D4A66}" destId="{1347FABB-9A0F-4749-9F2A-FE9106CB6B56}" srcOrd="2" destOrd="0" presId="urn:microsoft.com/office/officeart/2005/8/layout/vList2"/>
    <dgm:cxn modelId="{56D44037-EC29-40B7-B692-4906D367AF19}" type="presParOf" srcId="{8290505D-7C8B-439A-9B20-B0CF223D4A66}" destId="{84373A16-8310-43AA-9B29-6F7D7686A602}" srcOrd="3" destOrd="0" presId="urn:microsoft.com/office/officeart/2005/8/layout/vList2"/>
    <dgm:cxn modelId="{1DF4BFEC-C690-4BBB-992D-10AE27214749}" type="presParOf" srcId="{8290505D-7C8B-439A-9B20-B0CF223D4A66}" destId="{3E7E15D8-216D-4280-84D2-98C3C13623BD}" srcOrd="4" destOrd="0" presId="urn:microsoft.com/office/officeart/2005/8/layout/vList2"/>
    <dgm:cxn modelId="{3B897D9D-FBF7-49FE-896B-419F35D710AE}" type="presParOf" srcId="{8290505D-7C8B-439A-9B20-B0CF223D4A66}" destId="{24D26C80-6117-4783-BB10-2BA9AA0EEDE4}" srcOrd="5" destOrd="0" presId="urn:microsoft.com/office/officeart/2005/8/layout/vList2"/>
    <dgm:cxn modelId="{FAA30309-8B2D-4A6D-9B3C-B742003DB9A0}" type="presParOf" srcId="{8290505D-7C8B-439A-9B20-B0CF223D4A66}" destId="{1E89A124-8261-4F18-9EC7-0824635EADBA}" srcOrd="6" destOrd="0" presId="urn:microsoft.com/office/officeart/2005/8/layout/vList2"/>
    <dgm:cxn modelId="{13F59F62-A54A-4FB8-BCE0-B46B660D591B}" type="presParOf" srcId="{8290505D-7C8B-439A-9B20-B0CF223D4A66}" destId="{DB5910A3-37D3-492C-B16E-BFB2B38CBA10}" srcOrd="7" destOrd="0" presId="urn:microsoft.com/office/officeart/2005/8/layout/vList2"/>
    <dgm:cxn modelId="{032B4237-C6FF-4BA7-824B-37148FBD66F7}" type="presParOf" srcId="{8290505D-7C8B-439A-9B20-B0CF223D4A66}" destId="{12D873E6-C1C5-43F4-9F57-2A72F5F9456B}" srcOrd="8" destOrd="0" presId="urn:microsoft.com/office/officeart/2005/8/layout/vList2"/>
    <dgm:cxn modelId="{1F029CD3-6642-4A33-9351-F954FEA963B5}" type="presParOf" srcId="{8290505D-7C8B-439A-9B20-B0CF223D4A66}" destId="{8B1AED07-59FF-4CAC-9FF6-88C193CA864B}" srcOrd="9" destOrd="0" presId="urn:microsoft.com/office/officeart/2005/8/layout/vList2"/>
    <dgm:cxn modelId="{4BB1A5B0-E15C-4D0E-BD4C-8CE1E05809B2}" type="presParOf" srcId="{8290505D-7C8B-439A-9B20-B0CF223D4A66}" destId="{8D57A146-86FB-47F2-983B-2B394CBAD9BB}" srcOrd="10"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8B06D0-C0C2-48F9-98F0-A3A9D37D1F66}"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en-US"/>
        </a:p>
      </dgm:t>
    </dgm:pt>
    <dgm:pt modelId="{621D69EE-1FC7-4801-A350-0CD47602F2C7}">
      <dgm:prSet custT="1"/>
      <dgm:spPr>
        <a:noFill/>
      </dgm:spPr>
      <dgm:t>
        <a:bodyPr/>
        <a:lstStyle/>
        <a:p>
          <a:pPr rtl="0"/>
          <a:endParaRPr lang="en-US" sz="1600" dirty="0">
            <a:solidFill>
              <a:schemeClr val="bg1"/>
            </a:solidFill>
          </a:endParaRPr>
        </a:p>
      </dgm:t>
    </dgm:pt>
    <dgm:pt modelId="{E5E645E6-398F-4B31-BF6B-94C22FA85F9B}" type="parTrans" cxnId="{88ED1D06-7540-4B1D-9FDA-E9AFA09A028D}">
      <dgm:prSet/>
      <dgm:spPr/>
      <dgm:t>
        <a:bodyPr/>
        <a:lstStyle/>
        <a:p>
          <a:endParaRPr lang="en-US"/>
        </a:p>
      </dgm:t>
    </dgm:pt>
    <dgm:pt modelId="{A51DAB24-60B0-47F4-8043-B687BCEC1AF8}" type="sibTrans" cxnId="{88ED1D06-7540-4B1D-9FDA-E9AFA09A028D}">
      <dgm:prSet/>
      <dgm:spPr/>
      <dgm:t>
        <a:bodyPr/>
        <a:lstStyle/>
        <a:p>
          <a:endParaRPr lang="en-US"/>
        </a:p>
      </dgm:t>
    </dgm:pt>
    <dgm:pt modelId="{DB48F3D3-D817-4168-8DD1-AA947094A49B}">
      <dgm:prSet custT="1"/>
      <dgm:spPr>
        <a:noFill/>
        <a:ln>
          <a:solidFill>
            <a:schemeClr val="accent1"/>
          </a:solidFill>
        </a:ln>
      </dgm:spPr>
      <dgm:t>
        <a:bodyPr/>
        <a:lstStyle/>
        <a:p>
          <a:pPr rtl="0"/>
          <a:r>
            <a:rPr lang="en-US" sz="1600" dirty="0" smtClean="0">
              <a:solidFill>
                <a:schemeClr val="bg1"/>
              </a:solidFill>
            </a:rPr>
            <a:t>Object ExecuteScalar()</a:t>
          </a:r>
          <a:endParaRPr lang="en-US" sz="1600" dirty="0">
            <a:solidFill>
              <a:schemeClr val="bg1"/>
            </a:solidFill>
          </a:endParaRPr>
        </a:p>
      </dgm:t>
    </dgm:pt>
    <dgm:pt modelId="{A0433E0C-BCC7-4B57-B6CE-C683D817E901}" type="parTrans" cxnId="{2591D7D2-E078-4CF0-8C85-8C42F4DBAC5A}">
      <dgm:prSet/>
      <dgm:spPr/>
      <dgm:t>
        <a:bodyPr/>
        <a:lstStyle/>
        <a:p>
          <a:endParaRPr lang="en-US"/>
        </a:p>
      </dgm:t>
    </dgm:pt>
    <dgm:pt modelId="{05B47320-2EA9-4F42-A25D-C51999500988}" type="sibTrans" cxnId="{2591D7D2-E078-4CF0-8C85-8C42F4DBAC5A}">
      <dgm:prSet/>
      <dgm:spPr/>
      <dgm:t>
        <a:bodyPr/>
        <a:lstStyle/>
        <a:p>
          <a:endParaRPr lang="en-US"/>
        </a:p>
      </dgm:t>
    </dgm:pt>
    <dgm:pt modelId="{3C3733C1-36C1-41FD-A0C6-0082A790441B}">
      <dgm:prSet custT="1"/>
      <dgm:spPr>
        <a:noFill/>
        <a:ln>
          <a:solidFill>
            <a:schemeClr val="accent1"/>
          </a:solidFill>
        </a:ln>
      </dgm:spPr>
      <dgm:t>
        <a:bodyPr/>
        <a:lstStyle/>
        <a:p>
          <a:pPr rtl="0"/>
          <a:r>
            <a:rPr lang="en-US" sz="1600" b="1" dirty="0" smtClean="0">
              <a:solidFill>
                <a:schemeClr val="bg1"/>
              </a:solidFill>
            </a:rPr>
            <a:t>Description</a:t>
          </a:r>
          <a:endParaRPr lang="en-US" sz="1600" dirty="0">
            <a:solidFill>
              <a:schemeClr val="bg1"/>
            </a:solidFill>
          </a:endParaRPr>
        </a:p>
      </dgm:t>
    </dgm:pt>
    <dgm:pt modelId="{632D07C8-4585-449A-A3B0-D5043DED7BFB}" type="parTrans" cxnId="{8E31B337-0AFD-4A06-BD11-1263071FABEF}">
      <dgm:prSet/>
      <dgm:spPr/>
      <dgm:t>
        <a:bodyPr/>
        <a:lstStyle/>
        <a:p>
          <a:endParaRPr lang="en-US"/>
        </a:p>
      </dgm:t>
    </dgm:pt>
    <dgm:pt modelId="{E544E113-E043-4D81-843F-9E3735D2D89E}" type="sibTrans" cxnId="{8E31B337-0AFD-4A06-BD11-1263071FABEF}">
      <dgm:prSet/>
      <dgm:spPr/>
      <dgm:t>
        <a:bodyPr/>
        <a:lstStyle/>
        <a:p>
          <a:endParaRPr lang="en-US"/>
        </a:p>
      </dgm:t>
    </dgm:pt>
    <dgm:pt modelId="{E95490B0-3392-4F3B-874B-DE6F6167A2C2}">
      <dgm:prSet custT="1"/>
      <dgm:spPr>
        <a:noFill/>
        <a:ln>
          <a:solidFill>
            <a:schemeClr val="accent1"/>
          </a:solidFill>
        </a:ln>
      </dgm:spPr>
      <dgm:t>
        <a:bodyPr/>
        <a:lstStyle/>
        <a:p>
          <a:pPr rtl="0"/>
          <a:r>
            <a:rPr lang="en-US" sz="1600" b="1" dirty="0" smtClean="0">
              <a:solidFill>
                <a:schemeClr val="bg1"/>
              </a:solidFill>
            </a:rPr>
            <a:t>The ExecuteScalar() method executes the command text against the database specified in the Connection object and returns a single object.</a:t>
          </a:r>
        </a:p>
        <a:p>
          <a:pPr rtl="0"/>
          <a:r>
            <a:rPr lang="en-US" sz="1600" b="1" dirty="0" smtClean="0">
              <a:solidFill>
                <a:schemeClr val="bg1"/>
              </a:solidFill>
            </a:rPr>
            <a:t> The ExecuteScalar() method exists because it is wasteful to return a dataset for a single value. </a:t>
          </a:r>
        </a:p>
        <a:p>
          <a:pPr rtl="0"/>
          <a:r>
            <a:rPr lang="en-US" sz="1600" b="1" dirty="0" smtClean="0">
              <a:solidFill>
                <a:schemeClr val="bg1"/>
              </a:solidFill>
            </a:rPr>
            <a:t>The overhead for the dataset would be much larger than the actual value being returned. </a:t>
          </a:r>
        </a:p>
      </dgm:t>
    </dgm:pt>
    <dgm:pt modelId="{4C3A38A1-A7CB-4E19-B0C4-5C0E0A3F91F1}" type="parTrans" cxnId="{E1CE5E1A-19BE-4B3D-8C7A-D1953BC32439}">
      <dgm:prSet/>
      <dgm:spPr/>
      <dgm:t>
        <a:bodyPr/>
        <a:lstStyle/>
        <a:p>
          <a:endParaRPr lang="en-US"/>
        </a:p>
      </dgm:t>
    </dgm:pt>
    <dgm:pt modelId="{C0B8E822-90A3-4C1C-9B05-414A57E22A8C}" type="sibTrans" cxnId="{E1CE5E1A-19BE-4B3D-8C7A-D1953BC32439}">
      <dgm:prSet/>
      <dgm:spPr/>
      <dgm:t>
        <a:bodyPr/>
        <a:lstStyle/>
        <a:p>
          <a:endParaRPr lang="en-US"/>
        </a:p>
      </dgm:t>
    </dgm:pt>
    <dgm:pt modelId="{E97736CD-1D70-4B09-8AF3-4946D140DB63}">
      <dgm:prSet custT="1"/>
      <dgm:spPr>
        <a:noFill/>
        <a:ln>
          <a:solidFill>
            <a:schemeClr val="accent1"/>
          </a:solidFill>
        </a:ln>
      </dgm:spPr>
      <dgm:t>
        <a:bodyPr/>
        <a:lstStyle/>
        <a:p>
          <a:pPr rtl="0"/>
          <a:r>
            <a:rPr lang="en-US" sz="1600" b="1" dirty="0" smtClean="0">
              <a:solidFill>
                <a:schemeClr val="bg1"/>
              </a:solidFill>
            </a:rPr>
            <a:t>Example</a:t>
          </a:r>
          <a:endParaRPr lang="en-US" sz="1600" dirty="0">
            <a:solidFill>
              <a:schemeClr val="bg1"/>
            </a:solidFill>
          </a:endParaRPr>
        </a:p>
      </dgm:t>
    </dgm:pt>
    <dgm:pt modelId="{78B2B905-63E6-4BF8-8E6F-C08EE83DE82B}" type="parTrans" cxnId="{F8C00AB2-2790-4683-9841-8DA185B2F540}">
      <dgm:prSet/>
      <dgm:spPr/>
      <dgm:t>
        <a:bodyPr/>
        <a:lstStyle/>
        <a:p>
          <a:endParaRPr lang="en-US"/>
        </a:p>
      </dgm:t>
    </dgm:pt>
    <dgm:pt modelId="{106BF94D-079C-4FBD-852F-36CC578747E5}" type="sibTrans" cxnId="{F8C00AB2-2790-4683-9841-8DA185B2F540}">
      <dgm:prSet/>
      <dgm:spPr/>
      <dgm:t>
        <a:bodyPr/>
        <a:lstStyle/>
        <a:p>
          <a:endParaRPr lang="en-US"/>
        </a:p>
      </dgm:t>
    </dgm:pt>
    <dgm:pt modelId="{D4F3E18F-E289-442A-B90D-C875B0B8B3A5}">
      <dgm:prSet custT="1"/>
      <dgm:spPr>
        <a:noFill/>
        <a:ln>
          <a:solidFill>
            <a:schemeClr val="accent1"/>
          </a:solidFill>
        </a:ln>
      </dgm:spPr>
      <dgm:t>
        <a:bodyPr/>
        <a:lstStyle/>
        <a:p>
          <a:pPr rtl="0"/>
          <a:endParaRPr lang="en-US" sz="1600" b="1" dirty="0" smtClean="0">
            <a:solidFill>
              <a:schemeClr val="bg1"/>
            </a:solidFill>
          </a:endParaRPr>
        </a:p>
        <a:p>
          <a:pPr rtl="0"/>
          <a:r>
            <a:rPr lang="en-US" sz="1600" b="1" dirty="0" smtClean="0">
              <a:solidFill>
                <a:schemeClr val="bg1"/>
              </a:solidFill>
            </a:rPr>
            <a:t>SqlCommand cmd = new SqlCommand("SELECT count(*) FROM Customers", conn); </a:t>
          </a:r>
        </a:p>
        <a:p>
          <a:pPr rtl="0"/>
          <a:r>
            <a:rPr lang="en-US" sz="1600" b="1" dirty="0" err="1" smtClean="0">
              <a:solidFill>
                <a:schemeClr val="bg1"/>
              </a:solidFill>
            </a:rPr>
            <a:t>Int</a:t>
          </a:r>
          <a:r>
            <a:rPr lang="en-US" sz="1600" b="1" dirty="0" smtClean="0">
              <a:solidFill>
                <a:schemeClr val="bg1"/>
              </a:solidFill>
            </a:rPr>
            <a:t> </a:t>
          </a:r>
          <a:r>
            <a:rPr lang="en-US" sz="1600" b="1" dirty="0" err="1" smtClean="0">
              <a:solidFill>
                <a:schemeClr val="bg1"/>
              </a:solidFill>
            </a:rPr>
            <a:t>customerCount</a:t>
          </a:r>
          <a:r>
            <a:rPr lang="en-US" sz="1600" b="1" dirty="0" smtClean="0">
              <a:solidFill>
                <a:schemeClr val="bg1"/>
              </a:solidFill>
            </a:rPr>
            <a:t> = (</a:t>
          </a:r>
          <a:r>
            <a:rPr lang="en-US" sz="1600" b="1" dirty="0" err="1" smtClean="0">
              <a:solidFill>
                <a:schemeClr val="bg1"/>
              </a:solidFill>
            </a:rPr>
            <a:t>Int</a:t>
          </a:r>
          <a:r>
            <a:rPr lang="en-US" sz="1600" b="1" dirty="0" smtClean="0">
              <a:solidFill>
                <a:schemeClr val="bg1"/>
              </a:solidFill>
            </a:rPr>
            <a:t>)</a:t>
          </a:r>
          <a:r>
            <a:rPr lang="en-US" sz="1600" b="1" dirty="0" err="1" smtClean="0">
              <a:solidFill>
                <a:schemeClr val="bg1"/>
              </a:solidFill>
            </a:rPr>
            <a:t>cmd.ExecuteScalar</a:t>
          </a:r>
          <a:r>
            <a:rPr lang="en-US" sz="1600" b="1" dirty="0" smtClean="0">
              <a:solidFill>
                <a:schemeClr val="bg1"/>
              </a:solidFill>
            </a:rPr>
            <a:t>(); </a:t>
          </a:r>
        </a:p>
        <a:p>
          <a:pPr rtl="0"/>
          <a:r>
            <a:rPr lang="en-US" sz="1600" b="1" dirty="0" err="1" smtClean="0">
              <a:solidFill>
                <a:schemeClr val="bg1"/>
              </a:solidFill>
            </a:rPr>
            <a:t>msg.Text</a:t>
          </a:r>
          <a:r>
            <a:rPr lang="en-US" sz="1600" b="1" dirty="0" smtClean="0">
              <a:solidFill>
                <a:schemeClr val="bg1"/>
              </a:solidFill>
            </a:rPr>
            <a:t> = "There are "+</a:t>
          </a:r>
          <a:r>
            <a:rPr lang="en-US" sz="1600" b="1" dirty="0" err="1" smtClean="0">
              <a:solidFill>
                <a:schemeClr val="bg1"/>
              </a:solidFill>
            </a:rPr>
            <a:t>customerCount.ToString</a:t>
          </a:r>
          <a:r>
            <a:rPr lang="en-US" sz="1600" b="1" dirty="0" smtClean="0">
              <a:solidFill>
                <a:schemeClr val="bg1"/>
              </a:solidFill>
            </a:rPr>
            <a:t>()+" customers in the database.";</a:t>
          </a:r>
        </a:p>
      </dgm:t>
    </dgm:pt>
    <dgm:pt modelId="{62B08C4A-7DB2-4D86-8D01-2A6EFAD11139}" type="parTrans" cxnId="{0C4CEFB2-E74E-4F65-8008-3CE184E9C186}">
      <dgm:prSet/>
      <dgm:spPr/>
      <dgm:t>
        <a:bodyPr/>
        <a:lstStyle/>
        <a:p>
          <a:endParaRPr lang="en-US"/>
        </a:p>
      </dgm:t>
    </dgm:pt>
    <dgm:pt modelId="{1533E344-A095-429E-82BA-70F617924CB5}" type="sibTrans" cxnId="{0C4CEFB2-E74E-4F65-8008-3CE184E9C186}">
      <dgm:prSet/>
      <dgm:spPr/>
      <dgm:t>
        <a:bodyPr/>
        <a:lstStyle/>
        <a:p>
          <a:endParaRPr lang="en-US"/>
        </a:p>
      </dgm:t>
    </dgm:pt>
    <dgm:pt modelId="{D054D86B-E7D4-4C81-AB9E-0E244B6C48BC}" type="pres">
      <dgm:prSet presAssocID="{928B06D0-C0C2-48F9-98F0-A3A9D37D1F66}" presName="linear" presStyleCnt="0">
        <dgm:presLayoutVars>
          <dgm:animLvl val="lvl"/>
          <dgm:resizeHandles val="exact"/>
        </dgm:presLayoutVars>
      </dgm:prSet>
      <dgm:spPr/>
      <dgm:t>
        <a:bodyPr/>
        <a:lstStyle/>
        <a:p>
          <a:endParaRPr lang="en-US"/>
        </a:p>
      </dgm:t>
    </dgm:pt>
    <dgm:pt modelId="{5B5384A3-FC1E-401D-A5F6-4A63F8D2AD6F}" type="pres">
      <dgm:prSet presAssocID="{621D69EE-1FC7-4801-A350-0CD47602F2C7}" presName="parentText" presStyleLbl="node1" presStyleIdx="0" presStyleCnt="6" custScaleY="31999" custLinFactY="-8105" custLinFactNeighborY="-100000">
        <dgm:presLayoutVars>
          <dgm:chMax val="0"/>
          <dgm:bulletEnabled val="1"/>
        </dgm:presLayoutVars>
      </dgm:prSet>
      <dgm:spPr/>
      <dgm:t>
        <a:bodyPr/>
        <a:lstStyle/>
        <a:p>
          <a:endParaRPr lang="en-US"/>
        </a:p>
      </dgm:t>
    </dgm:pt>
    <dgm:pt modelId="{103C0B0C-4FBF-42AE-B1EC-0212A474B546}" type="pres">
      <dgm:prSet presAssocID="{A51DAB24-60B0-47F4-8043-B687BCEC1AF8}" presName="spacer" presStyleCnt="0"/>
      <dgm:spPr/>
    </dgm:pt>
    <dgm:pt modelId="{A68D9171-BC29-4E03-BD7E-D252375D98E7}" type="pres">
      <dgm:prSet presAssocID="{DB48F3D3-D817-4168-8DD1-AA947094A49B}" presName="parentText" presStyleLbl="node1" presStyleIdx="1" presStyleCnt="6" custScaleY="53094" custLinFactY="-29642" custLinFactNeighborX="-11765" custLinFactNeighborY="-100000">
        <dgm:presLayoutVars>
          <dgm:chMax val="0"/>
          <dgm:bulletEnabled val="1"/>
        </dgm:presLayoutVars>
      </dgm:prSet>
      <dgm:spPr/>
      <dgm:t>
        <a:bodyPr/>
        <a:lstStyle/>
        <a:p>
          <a:endParaRPr lang="en-US"/>
        </a:p>
      </dgm:t>
    </dgm:pt>
    <dgm:pt modelId="{77FAB7A2-5331-480B-A747-DD8FA17FA5C6}" type="pres">
      <dgm:prSet presAssocID="{05B47320-2EA9-4F42-A25D-C51999500988}" presName="spacer" presStyleCnt="0"/>
      <dgm:spPr/>
    </dgm:pt>
    <dgm:pt modelId="{70A6A31C-AC5A-45ED-A1D2-CFE30A163DC7}" type="pres">
      <dgm:prSet presAssocID="{3C3733C1-36C1-41FD-A0C6-0082A790441B}" presName="parentText" presStyleLbl="node1" presStyleIdx="2" presStyleCnt="6" custScaleY="31289" custLinFactY="-41107" custLinFactNeighborY="-100000">
        <dgm:presLayoutVars>
          <dgm:chMax val="0"/>
          <dgm:bulletEnabled val="1"/>
        </dgm:presLayoutVars>
      </dgm:prSet>
      <dgm:spPr/>
      <dgm:t>
        <a:bodyPr/>
        <a:lstStyle/>
        <a:p>
          <a:endParaRPr lang="en-US"/>
        </a:p>
      </dgm:t>
    </dgm:pt>
    <dgm:pt modelId="{59ECEEF0-6FBD-411E-A731-7A2E45E6CEC0}" type="pres">
      <dgm:prSet presAssocID="{E544E113-E043-4D81-843F-9E3735D2D89E}" presName="spacer" presStyleCnt="0"/>
      <dgm:spPr/>
    </dgm:pt>
    <dgm:pt modelId="{05195600-47D2-4527-82F1-C7BF66E20712}" type="pres">
      <dgm:prSet presAssocID="{E95490B0-3392-4F3B-874B-DE6F6167A2C2}" presName="parentText" presStyleLbl="node1" presStyleIdx="3" presStyleCnt="6" custScaleY="148651" custLinFactY="-39811" custLinFactNeighborY="-100000">
        <dgm:presLayoutVars>
          <dgm:chMax val="0"/>
          <dgm:bulletEnabled val="1"/>
        </dgm:presLayoutVars>
      </dgm:prSet>
      <dgm:spPr/>
      <dgm:t>
        <a:bodyPr/>
        <a:lstStyle/>
        <a:p>
          <a:endParaRPr lang="en-US"/>
        </a:p>
      </dgm:t>
    </dgm:pt>
    <dgm:pt modelId="{589F452E-7158-4F42-A634-8942C0EF2B97}" type="pres">
      <dgm:prSet presAssocID="{C0B8E822-90A3-4C1C-9B05-414A57E22A8C}" presName="spacer" presStyleCnt="0"/>
      <dgm:spPr/>
    </dgm:pt>
    <dgm:pt modelId="{6B870AC7-803E-4C55-B2CA-A3F511D584DA}" type="pres">
      <dgm:prSet presAssocID="{E97736CD-1D70-4B09-8AF3-4946D140DB63}" presName="parentText" presStyleLbl="node1" presStyleIdx="4" presStyleCnt="6" custScaleY="22076" custLinFactY="-40450" custLinFactNeighborY="-100000">
        <dgm:presLayoutVars>
          <dgm:chMax val="0"/>
          <dgm:bulletEnabled val="1"/>
        </dgm:presLayoutVars>
      </dgm:prSet>
      <dgm:spPr/>
      <dgm:t>
        <a:bodyPr/>
        <a:lstStyle/>
        <a:p>
          <a:endParaRPr lang="en-US"/>
        </a:p>
      </dgm:t>
    </dgm:pt>
    <dgm:pt modelId="{7B707DBD-A890-47B4-B058-E0FBD2F2E204}" type="pres">
      <dgm:prSet presAssocID="{106BF94D-079C-4FBD-852F-36CC578747E5}" presName="spacer" presStyleCnt="0"/>
      <dgm:spPr/>
    </dgm:pt>
    <dgm:pt modelId="{7FF733D4-20C3-4361-B020-D7E35B1AFA16}" type="pres">
      <dgm:prSet presAssocID="{D4F3E18F-E289-442A-B90D-C875B0B8B3A5}" presName="parentText" presStyleLbl="node1" presStyleIdx="5" presStyleCnt="6" custScaleY="182214" custLinFactY="-45428" custLinFactNeighborY="-100000">
        <dgm:presLayoutVars>
          <dgm:chMax val="0"/>
          <dgm:bulletEnabled val="1"/>
        </dgm:presLayoutVars>
      </dgm:prSet>
      <dgm:spPr/>
      <dgm:t>
        <a:bodyPr/>
        <a:lstStyle/>
        <a:p>
          <a:endParaRPr lang="en-US"/>
        </a:p>
      </dgm:t>
    </dgm:pt>
  </dgm:ptLst>
  <dgm:cxnLst>
    <dgm:cxn modelId="{8E31B337-0AFD-4A06-BD11-1263071FABEF}" srcId="{928B06D0-C0C2-48F9-98F0-A3A9D37D1F66}" destId="{3C3733C1-36C1-41FD-A0C6-0082A790441B}" srcOrd="2" destOrd="0" parTransId="{632D07C8-4585-449A-A3B0-D5043DED7BFB}" sibTransId="{E544E113-E043-4D81-843F-9E3735D2D89E}"/>
    <dgm:cxn modelId="{BB8AECB1-C040-4768-8D9C-CE77A614F338}" type="presOf" srcId="{621D69EE-1FC7-4801-A350-0CD47602F2C7}" destId="{5B5384A3-FC1E-401D-A5F6-4A63F8D2AD6F}" srcOrd="0" destOrd="0" presId="urn:microsoft.com/office/officeart/2005/8/layout/vList2"/>
    <dgm:cxn modelId="{1ACA18C2-C079-49B8-97CF-545A0D3FF567}" type="presOf" srcId="{3C3733C1-36C1-41FD-A0C6-0082A790441B}" destId="{70A6A31C-AC5A-45ED-A1D2-CFE30A163DC7}" srcOrd="0" destOrd="0" presId="urn:microsoft.com/office/officeart/2005/8/layout/vList2"/>
    <dgm:cxn modelId="{F8C00AB2-2790-4683-9841-8DA185B2F540}" srcId="{928B06D0-C0C2-48F9-98F0-A3A9D37D1F66}" destId="{E97736CD-1D70-4B09-8AF3-4946D140DB63}" srcOrd="4" destOrd="0" parTransId="{78B2B905-63E6-4BF8-8E6F-C08EE83DE82B}" sibTransId="{106BF94D-079C-4FBD-852F-36CC578747E5}"/>
    <dgm:cxn modelId="{608D3C55-BEA2-4DD1-A98C-B526B4A2573D}" type="presOf" srcId="{928B06D0-C0C2-48F9-98F0-A3A9D37D1F66}" destId="{D054D86B-E7D4-4C81-AB9E-0E244B6C48BC}" srcOrd="0" destOrd="0" presId="urn:microsoft.com/office/officeart/2005/8/layout/vList2"/>
    <dgm:cxn modelId="{2591D7D2-E078-4CF0-8C85-8C42F4DBAC5A}" srcId="{928B06D0-C0C2-48F9-98F0-A3A9D37D1F66}" destId="{DB48F3D3-D817-4168-8DD1-AA947094A49B}" srcOrd="1" destOrd="0" parTransId="{A0433E0C-BCC7-4B57-B6CE-C683D817E901}" sibTransId="{05B47320-2EA9-4F42-A25D-C51999500988}"/>
    <dgm:cxn modelId="{2E3411D8-4B9F-4625-AD20-7638F71BCBD7}" type="presOf" srcId="{D4F3E18F-E289-442A-B90D-C875B0B8B3A5}" destId="{7FF733D4-20C3-4361-B020-D7E35B1AFA16}" srcOrd="0" destOrd="0" presId="urn:microsoft.com/office/officeart/2005/8/layout/vList2"/>
    <dgm:cxn modelId="{85EA0FDF-9C2C-47C9-BD27-88EB4CDFBE1C}" type="presOf" srcId="{DB48F3D3-D817-4168-8DD1-AA947094A49B}" destId="{A68D9171-BC29-4E03-BD7E-D252375D98E7}" srcOrd="0" destOrd="0" presId="urn:microsoft.com/office/officeart/2005/8/layout/vList2"/>
    <dgm:cxn modelId="{88ED1D06-7540-4B1D-9FDA-E9AFA09A028D}" srcId="{928B06D0-C0C2-48F9-98F0-A3A9D37D1F66}" destId="{621D69EE-1FC7-4801-A350-0CD47602F2C7}" srcOrd="0" destOrd="0" parTransId="{E5E645E6-398F-4B31-BF6B-94C22FA85F9B}" sibTransId="{A51DAB24-60B0-47F4-8043-B687BCEC1AF8}"/>
    <dgm:cxn modelId="{E1CE5E1A-19BE-4B3D-8C7A-D1953BC32439}" srcId="{928B06D0-C0C2-48F9-98F0-A3A9D37D1F66}" destId="{E95490B0-3392-4F3B-874B-DE6F6167A2C2}" srcOrd="3" destOrd="0" parTransId="{4C3A38A1-A7CB-4E19-B0C4-5C0E0A3F91F1}" sibTransId="{C0B8E822-90A3-4C1C-9B05-414A57E22A8C}"/>
    <dgm:cxn modelId="{BA688247-904E-43DC-A2F0-B9A2C6C90ECE}" type="presOf" srcId="{E97736CD-1D70-4B09-8AF3-4946D140DB63}" destId="{6B870AC7-803E-4C55-B2CA-A3F511D584DA}" srcOrd="0" destOrd="0" presId="urn:microsoft.com/office/officeart/2005/8/layout/vList2"/>
    <dgm:cxn modelId="{7DD838EF-918A-412D-8DA7-DD5655AA2417}" type="presOf" srcId="{E95490B0-3392-4F3B-874B-DE6F6167A2C2}" destId="{05195600-47D2-4527-82F1-C7BF66E20712}" srcOrd="0" destOrd="0" presId="urn:microsoft.com/office/officeart/2005/8/layout/vList2"/>
    <dgm:cxn modelId="{0C4CEFB2-E74E-4F65-8008-3CE184E9C186}" srcId="{928B06D0-C0C2-48F9-98F0-A3A9D37D1F66}" destId="{D4F3E18F-E289-442A-B90D-C875B0B8B3A5}" srcOrd="5" destOrd="0" parTransId="{62B08C4A-7DB2-4D86-8D01-2A6EFAD11139}" sibTransId="{1533E344-A095-429E-82BA-70F617924CB5}"/>
    <dgm:cxn modelId="{00D7552B-40A2-467C-97DC-7F8084A626F3}" type="presParOf" srcId="{D054D86B-E7D4-4C81-AB9E-0E244B6C48BC}" destId="{5B5384A3-FC1E-401D-A5F6-4A63F8D2AD6F}" srcOrd="0" destOrd="0" presId="urn:microsoft.com/office/officeart/2005/8/layout/vList2"/>
    <dgm:cxn modelId="{9213CE33-0220-4E09-87B5-C9A30D3D76FC}" type="presParOf" srcId="{D054D86B-E7D4-4C81-AB9E-0E244B6C48BC}" destId="{103C0B0C-4FBF-42AE-B1EC-0212A474B546}" srcOrd="1" destOrd="0" presId="urn:microsoft.com/office/officeart/2005/8/layout/vList2"/>
    <dgm:cxn modelId="{E0DC2A33-6F92-4B83-B99E-B8480A0DA857}" type="presParOf" srcId="{D054D86B-E7D4-4C81-AB9E-0E244B6C48BC}" destId="{A68D9171-BC29-4E03-BD7E-D252375D98E7}" srcOrd="2" destOrd="0" presId="urn:microsoft.com/office/officeart/2005/8/layout/vList2"/>
    <dgm:cxn modelId="{E6B0F64B-23A7-46AA-B983-1C1F134F8A12}" type="presParOf" srcId="{D054D86B-E7D4-4C81-AB9E-0E244B6C48BC}" destId="{77FAB7A2-5331-480B-A747-DD8FA17FA5C6}" srcOrd="3" destOrd="0" presId="urn:microsoft.com/office/officeart/2005/8/layout/vList2"/>
    <dgm:cxn modelId="{23D1EA6E-FED0-4FCF-948F-D30FF248B6E4}" type="presParOf" srcId="{D054D86B-E7D4-4C81-AB9E-0E244B6C48BC}" destId="{70A6A31C-AC5A-45ED-A1D2-CFE30A163DC7}" srcOrd="4" destOrd="0" presId="urn:microsoft.com/office/officeart/2005/8/layout/vList2"/>
    <dgm:cxn modelId="{BBF196E6-141B-4A22-900D-9E983C0D0C73}" type="presParOf" srcId="{D054D86B-E7D4-4C81-AB9E-0E244B6C48BC}" destId="{59ECEEF0-6FBD-411E-A731-7A2E45E6CEC0}" srcOrd="5" destOrd="0" presId="urn:microsoft.com/office/officeart/2005/8/layout/vList2"/>
    <dgm:cxn modelId="{32ADD2FF-1989-44D4-B85B-D8F35CDCB861}" type="presParOf" srcId="{D054D86B-E7D4-4C81-AB9E-0E244B6C48BC}" destId="{05195600-47D2-4527-82F1-C7BF66E20712}" srcOrd="6" destOrd="0" presId="urn:microsoft.com/office/officeart/2005/8/layout/vList2"/>
    <dgm:cxn modelId="{5FA90E09-9FF7-4DC2-A04C-53FD2BC7BC58}" type="presParOf" srcId="{D054D86B-E7D4-4C81-AB9E-0E244B6C48BC}" destId="{589F452E-7158-4F42-A634-8942C0EF2B97}" srcOrd="7" destOrd="0" presId="urn:microsoft.com/office/officeart/2005/8/layout/vList2"/>
    <dgm:cxn modelId="{1BC234B1-EA37-4547-A7DE-A2277F05961B}" type="presParOf" srcId="{D054D86B-E7D4-4C81-AB9E-0E244B6C48BC}" destId="{6B870AC7-803E-4C55-B2CA-A3F511D584DA}" srcOrd="8" destOrd="0" presId="urn:microsoft.com/office/officeart/2005/8/layout/vList2"/>
    <dgm:cxn modelId="{0A86FDE9-C71F-4F90-B2E6-CD3DAC258572}" type="presParOf" srcId="{D054D86B-E7D4-4C81-AB9E-0E244B6C48BC}" destId="{7B707DBD-A890-47B4-B058-E0FBD2F2E204}" srcOrd="9" destOrd="0" presId="urn:microsoft.com/office/officeart/2005/8/layout/vList2"/>
    <dgm:cxn modelId="{C270D903-CDA5-419D-9D3D-0F5D1BCEDB24}" type="presParOf" srcId="{D054D86B-E7D4-4C81-AB9E-0E244B6C48BC}" destId="{7FF733D4-20C3-4361-B020-D7E35B1AFA1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8A4F92-5157-4BCF-A6FE-643476386B1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7B26A5E-C8D4-4B05-AF21-58AF2F9F6C02}">
      <dgm:prSet custT="1"/>
      <dgm:spPr>
        <a:noFill/>
        <a:ln>
          <a:solidFill>
            <a:schemeClr val="accent1"/>
          </a:solidFill>
        </a:ln>
      </dgm:spPr>
      <dgm:t>
        <a:bodyPr/>
        <a:lstStyle/>
        <a:p>
          <a:pPr rtl="0"/>
          <a:r>
            <a:rPr lang="en-US" sz="1400" b="1" dirty="0" smtClean="0">
              <a:solidFill>
                <a:schemeClr val="bg1"/>
              </a:solidFill>
            </a:rPr>
            <a:t>Syntax</a:t>
          </a:r>
          <a:endParaRPr lang="en-US" sz="1400" dirty="0">
            <a:solidFill>
              <a:schemeClr val="bg1"/>
            </a:solidFill>
          </a:endParaRPr>
        </a:p>
      </dgm:t>
    </dgm:pt>
    <dgm:pt modelId="{E864304E-57F3-4FE3-AC6F-14D411D831A4}" type="parTrans" cxnId="{AC083E71-9DC4-440F-AF2A-0A0A16F2F185}">
      <dgm:prSet/>
      <dgm:spPr/>
      <dgm:t>
        <a:bodyPr/>
        <a:lstStyle/>
        <a:p>
          <a:endParaRPr lang="en-US"/>
        </a:p>
      </dgm:t>
    </dgm:pt>
    <dgm:pt modelId="{D9298E52-3E88-4986-8AFE-EFC5EDEFA1ED}" type="sibTrans" cxnId="{AC083E71-9DC4-440F-AF2A-0A0A16F2F185}">
      <dgm:prSet/>
      <dgm:spPr/>
      <dgm:t>
        <a:bodyPr/>
        <a:lstStyle/>
        <a:p>
          <a:endParaRPr lang="en-US"/>
        </a:p>
      </dgm:t>
    </dgm:pt>
    <dgm:pt modelId="{5EC8B62C-5872-40A8-9E1D-66335E3C87DB}">
      <dgm:prSet custT="1"/>
      <dgm:spPr>
        <a:noFill/>
        <a:ln>
          <a:solidFill>
            <a:schemeClr val="accent1"/>
          </a:solidFill>
        </a:ln>
      </dgm:spPr>
      <dgm:t>
        <a:bodyPr/>
        <a:lstStyle/>
        <a:p>
          <a:pPr rtl="0"/>
          <a:r>
            <a:rPr lang="en-US" sz="1600" b="1" dirty="0" err="1" smtClean="0">
              <a:solidFill>
                <a:schemeClr val="bg1"/>
              </a:solidFill>
            </a:rPr>
            <a:t>sqlCommand.ExecuteNonQuery</a:t>
          </a:r>
          <a:r>
            <a:rPr lang="en-US" sz="1600" b="1" dirty="0" smtClean="0">
              <a:solidFill>
                <a:schemeClr val="bg1"/>
              </a:solidFill>
            </a:rPr>
            <a:t>()</a:t>
          </a:r>
          <a:endParaRPr lang="en-US" sz="1600" b="1" dirty="0">
            <a:solidFill>
              <a:schemeClr val="bg1"/>
            </a:solidFill>
          </a:endParaRPr>
        </a:p>
      </dgm:t>
    </dgm:pt>
    <dgm:pt modelId="{15168957-24FD-480B-8DDA-BD49CA31B5E0}" type="parTrans" cxnId="{B5A34837-59F6-457F-8824-BFFDEDC9B840}">
      <dgm:prSet/>
      <dgm:spPr/>
      <dgm:t>
        <a:bodyPr/>
        <a:lstStyle/>
        <a:p>
          <a:endParaRPr lang="en-US"/>
        </a:p>
      </dgm:t>
    </dgm:pt>
    <dgm:pt modelId="{D332E312-20A9-4CC9-BDD1-46118CCB8CD0}" type="sibTrans" cxnId="{B5A34837-59F6-457F-8824-BFFDEDC9B840}">
      <dgm:prSet/>
      <dgm:spPr/>
      <dgm:t>
        <a:bodyPr/>
        <a:lstStyle/>
        <a:p>
          <a:endParaRPr lang="en-US"/>
        </a:p>
      </dgm:t>
    </dgm:pt>
    <dgm:pt modelId="{77B26704-5897-4414-90F8-FC2BD827B40E}">
      <dgm:prSet custT="1"/>
      <dgm:spPr>
        <a:noFill/>
        <a:ln>
          <a:solidFill>
            <a:schemeClr val="accent1"/>
          </a:solidFill>
        </a:ln>
      </dgm:spPr>
      <dgm:t>
        <a:bodyPr/>
        <a:lstStyle/>
        <a:p>
          <a:pPr rtl="0"/>
          <a:r>
            <a:rPr lang="en-US" sz="1400" b="1" dirty="0" smtClean="0">
              <a:solidFill>
                <a:schemeClr val="bg1"/>
              </a:solidFill>
            </a:rPr>
            <a:t>Description</a:t>
          </a:r>
          <a:endParaRPr lang="en-US" sz="1400" dirty="0">
            <a:solidFill>
              <a:schemeClr val="bg1"/>
            </a:solidFill>
          </a:endParaRPr>
        </a:p>
      </dgm:t>
    </dgm:pt>
    <dgm:pt modelId="{BCFBE99B-F10A-4E74-875E-3A0A7CB76E5E}" type="parTrans" cxnId="{954F0196-FB91-47D4-9073-2DEA222C78F5}">
      <dgm:prSet/>
      <dgm:spPr/>
      <dgm:t>
        <a:bodyPr/>
        <a:lstStyle/>
        <a:p>
          <a:endParaRPr lang="en-US"/>
        </a:p>
      </dgm:t>
    </dgm:pt>
    <dgm:pt modelId="{A508B7B8-064C-4238-AC80-5E178FD25E9E}" type="sibTrans" cxnId="{954F0196-FB91-47D4-9073-2DEA222C78F5}">
      <dgm:prSet/>
      <dgm:spPr/>
      <dgm:t>
        <a:bodyPr/>
        <a:lstStyle/>
        <a:p>
          <a:endParaRPr lang="en-US"/>
        </a:p>
      </dgm:t>
    </dgm:pt>
    <dgm:pt modelId="{F3E4E8CA-496B-4C97-A2A0-EEC43BB397C1}">
      <dgm:prSet custT="1"/>
      <dgm:spPr>
        <a:noFill/>
        <a:ln>
          <a:solidFill>
            <a:schemeClr val="accent1"/>
          </a:solidFill>
        </a:ln>
      </dgm:spPr>
      <dgm:t>
        <a:bodyPr/>
        <a:lstStyle/>
        <a:p>
          <a:pPr rtl="0"/>
          <a:r>
            <a:rPr lang="en-US" sz="1400" b="1" dirty="0" smtClean="0">
              <a:solidFill>
                <a:schemeClr val="bg1"/>
              </a:solidFill>
            </a:rPr>
            <a:t>The ExecuteNonQuery() method executes the command text against the database specified in the Connection object. </a:t>
          </a:r>
        </a:p>
        <a:p>
          <a:pPr rtl="0"/>
          <a:r>
            <a:rPr lang="en-US" sz="1400" b="1" dirty="0" smtClean="0">
              <a:solidFill>
                <a:schemeClr val="bg1"/>
              </a:solidFill>
            </a:rPr>
            <a:t>This method is optimized for queries that do not return any information</a:t>
          </a:r>
        </a:p>
        <a:p>
          <a:pPr rtl="0"/>
          <a:r>
            <a:rPr lang="en-US" sz="1400" b="1" dirty="0" smtClean="0">
              <a:solidFill>
                <a:schemeClr val="bg1"/>
              </a:solidFill>
            </a:rPr>
            <a:t> (for example, DELETE and UPDATE queries). </a:t>
          </a:r>
          <a:endParaRPr lang="en-US" sz="1400" b="1" dirty="0">
            <a:solidFill>
              <a:schemeClr val="bg1"/>
            </a:solidFill>
          </a:endParaRPr>
        </a:p>
      </dgm:t>
    </dgm:pt>
    <dgm:pt modelId="{08D90F7A-280E-483E-9120-6282BE8F7FEA}" type="parTrans" cxnId="{6678D8EC-8BDE-4B9F-83A9-5FF75237E7E4}">
      <dgm:prSet/>
      <dgm:spPr/>
      <dgm:t>
        <a:bodyPr/>
        <a:lstStyle/>
        <a:p>
          <a:endParaRPr lang="en-US"/>
        </a:p>
      </dgm:t>
    </dgm:pt>
    <dgm:pt modelId="{1403B5D2-8569-4F9C-A5E3-2EBA6519999A}" type="sibTrans" cxnId="{6678D8EC-8BDE-4B9F-83A9-5FF75237E7E4}">
      <dgm:prSet/>
      <dgm:spPr/>
      <dgm:t>
        <a:bodyPr/>
        <a:lstStyle/>
        <a:p>
          <a:endParaRPr lang="en-US"/>
        </a:p>
      </dgm:t>
    </dgm:pt>
    <dgm:pt modelId="{398BFD67-3A7C-4506-9ADF-805874C034B4}">
      <dgm:prSet custT="1"/>
      <dgm:spPr>
        <a:noFill/>
        <a:ln>
          <a:solidFill>
            <a:schemeClr val="accent1"/>
          </a:solidFill>
        </a:ln>
      </dgm:spPr>
      <dgm:t>
        <a:bodyPr/>
        <a:lstStyle/>
        <a:p>
          <a:pPr rtl="0"/>
          <a:r>
            <a:rPr lang="en-US" sz="1400" b="1" dirty="0" smtClean="0">
              <a:solidFill>
                <a:schemeClr val="bg1"/>
              </a:solidFill>
            </a:rPr>
            <a:t>Example</a:t>
          </a:r>
          <a:endParaRPr lang="en-US" sz="1400" dirty="0">
            <a:solidFill>
              <a:schemeClr val="bg1"/>
            </a:solidFill>
          </a:endParaRPr>
        </a:p>
      </dgm:t>
    </dgm:pt>
    <dgm:pt modelId="{7F4239AC-65C6-45B1-85E9-0102C331D285}" type="parTrans" cxnId="{955E74A2-BA76-4769-B39A-C18BB4F7BA72}">
      <dgm:prSet/>
      <dgm:spPr/>
      <dgm:t>
        <a:bodyPr/>
        <a:lstStyle/>
        <a:p>
          <a:endParaRPr lang="en-US"/>
        </a:p>
      </dgm:t>
    </dgm:pt>
    <dgm:pt modelId="{B9769DCE-1309-4D4B-9A7B-7BBD744280DA}" type="sibTrans" cxnId="{955E74A2-BA76-4769-B39A-C18BB4F7BA72}">
      <dgm:prSet/>
      <dgm:spPr/>
      <dgm:t>
        <a:bodyPr/>
        <a:lstStyle/>
        <a:p>
          <a:endParaRPr lang="en-US"/>
        </a:p>
      </dgm:t>
    </dgm:pt>
    <dgm:pt modelId="{86D796B8-1019-46F3-9427-4E308C2907F7}">
      <dgm:prSet custT="1"/>
      <dgm:spPr>
        <a:noFill/>
        <a:ln>
          <a:solidFill>
            <a:schemeClr val="accent1"/>
          </a:solidFill>
        </a:ln>
      </dgm:spPr>
      <dgm:t>
        <a:bodyPr/>
        <a:lstStyle/>
        <a:p>
          <a:pPr rtl="0"/>
          <a:r>
            <a:rPr lang="en-US" sz="1400" b="1" dirty="0" smtClean="0">
              <a:solidFill>
                <a:schemeClr val="bg1"/>
              </a:solidFill>
            </a:rPr>
            <a:t>SqlCommand cmd = new </a:t>
          </a:r>
          <a:r>
            <a:rPr lang="en-US" sz="1400" b="1" dirty="0" err="1" smtClean="0">
              <a:solidFill>
                <a:schemeClr val="bg1"/>
              </a:solidFill>
            </a:rPr>
            <a:t>SqlCommand</a:t>
          </a:r>
          <a:r>
            <a:rPr lang="en-US" sz="1400" b="1" dirty="0" smtClean="0">
              <a:solidFill>
                <a:schemeClr val="bg1"/>
              </a:solidFill>
            </a:rPr>
            <a:t>("DELETE FROM Customers WHERE </a:t>
          </a:r>
          <a:r>
            <a:rPr lang="en-US" sz="1400" b="1" dirty="0" err="1" smtClean="0">
              <a:solidFill>
                <a:schemeClr val="bg1"/>
              </a:solidFill>
            </a:rPr>
            <a:t>LastName</a:t>
          </a:r>
          <a:r>
            <a:rPr lang="en-US" sz="1400" b="1" dirty="0" smtClean="0">
              <a:solidFill>
                <a:schemeClr val="bg1"/>
              </a:solidFill>
            </a:rPr>
            <a:t>='Jones'", conn); </a:t>
          </a:r>
        </a:p>
        <a:p>
          <a:pPr rtl="0"/>
          <a:r>
            <a:rPr lang="en-US" sz="1400" b="1" dirty="0" err="1" smtClean="0">
              <a:solidFill>
                <a:schemeClr val="bg1"/>
              </a:solidFill>
            </a:rPr>
            <a:t>cmd.ExecuteNonQuery</a:t>
          </a:r>
          <a:r>
            <a:rPr lang="en-US" sz="1400" b="1" dirty="0" smtClean="0">
              <a:solidFill>
                <a:schemeClr val="bg1"/>
              </a:solidFill>
            </a:rPr>
            <a:t>(); </a:t>
          </a:r>
          <a:endParaRPr lang="en-US" sz="1400" b="1" dirty="0">
            <a:solidFill>
              <a:schemeClr val="bg1"/>
            </a:solidFill>
          </a:endParaRPr>
        </a:p>
      </dgm:t>
    </dgm:pt>
    <dgm:pt modelId="{30E38D69-FB9C-44D9-92E2-18461BE4F2A2}" type="parTrans" cxnId="{AD08ADEC-4D0F-4970-9E2E-09B25AB3DB42}">
      <dgm:prSet/>
      <dgm:spPr/>
      <dgm:t>
        <a:bodyPr/>
        <a:lstStyle/>
        <a:p>
          <a:endParaRPr lang="en-US"/>
        </a:p>
      </dgm:t>
    </dgm:pt>
    <dgm:pt modelId="{6B487151-11BA-4F2E-8D4C-102527A41A09}" type="sibTrans" cxnId="{AD08ADEC-4D0F-4970-9E2E-09B25AB3DB42}">
      <dgm:prSet/>
      <dgm:spPr/>
      <dgm:t>
        <a:bodyPr/>
        <a:lstStyle/>
        <a:p>
          <a:endParaRPr lang="en-US"/>
        </a:p>
      </dgm:t>
    </dgm:pt>
    <dgm:pt modelId="{272BA685-FC41-4164-A469-AC3B85F6BE9B}" type="pres">
      <dgm:prSet presAssocID="{7D8A4F92-5157-4BCF-A6FE-643476386B14}" presName="linear" presStyleCnt="0">
        <dgm:presLayoutVars>
          <dgm:animLvl val="lvl"/>
          <dgm:resizeHandles val="exact"/>
        </dgm:presLayoutVars>
      </dgm:prSet>
      <dgm:spPr/>
      <dgm:t>
        <a:bodyPr/>
        <a:lstStyle/>
        <a:p>
          <a:endParaRPr lang="en-US"/>
        </a:p>
      </dgm:t>
    </dgm:pt>
    <dgm:pt modelId="{2E8F9311-3272-468D-9E27-26EF29A7FBBC}" type="pres">
      <dgm:prSet presAssocID="{77B26A5E-C8D4-4B05-AF21-58AF2F9F6C02}" presName="parentText" presStyleLbl="node1" presStyleIdx="0" presStyleCnt="6" custAng="10800000" custFlipVert="1" custScaleY="34429">
        <dgm:presLayoutVars>
          <dgm:chMax val="0"/>
          <dgm:bulletEnabled val="1"/>
        </dgm:presLayoutVars>
      </dgm:prSet>
      <dgm:spPr/>
      <dgm:t>
        <a:bodyPr/>
        <a:lstStyle/>
        <a:p>
          <a:endParaRPr lang="en-US"/>
        </a:p>
      </dgm:t>
    </dgm:pt>
    <dgm:pt modelId="{25835F47-7A7F-4D9F-9C6A-358EEF7A79A2}" type="pres">
      <dgm:prSet presAssocID="{D9298E52-3E88-4986-8AFE-EFC5EDEFA1ED}" presName="spacer" presStyleCnt="0"/>
      <dgm:spPr/>
    </dgm:pt>
    <dgm:pt modelId="{99309ABC-AE10-40AB-B799-A83F469040F0}" type="pres">
      <dgm:prSet presAssocID="{5EC8B62C-5872-40A8-9E1D-66335E3C87DB}" presName="parentText" presStyleLbl="node1" presStyleIdx="1" presStyleCnt="6" custScaleY="45559">
        <dgm:presLayoutVars>
          <dgm:chMax val="0"/>
          <dgm:bulletEnabled val="1"/>
        </dgm:presLayoutVars>
      </dgm:prSet>
      <dgm:spPr/>
      <dgm:t>
        <a:bodyPr/>
        <a:lstStyle/>
        <a:p>
          <a:endParaRPr lang="en-US"/>
        </a:p>
      </dgm:t>
    </dgm:pt>
    <dgm:pt modelId="{0A669840-894D-4783-AE12-A9D37AA603FF}" type="pres">
      <dgm:prSet presAssocID="{D332E312-20A9-4CC9-BDD1-46118CCB8CD0}" presName="spacer" presStyleCnt="0"/>
      <dgm:spPr/>
    </dgm:pt>
    <dgm:pt modelId="{34D009FC-9713-49B1-B48B-9B1D2BB9C028}" type="pres">
      <dgm:prSet presAssocID="{77B26704-5897-4414-90F8-FC2BD827B40E}" presName="parentText" presStyleLbl="node1" presStyleIdx="2" presStyleCnt="6" custAng="10800000" custFlipVert="1" custScaleY="27689">
        <dgm:presLayoutVars>
          <dgm:chMax val="0"/>
          <dgm:bulletEnabled val="1"/>
        </dgm:presLayoutVars>
      </dgm:prSet>
      <dgm:spPr/>
      <dgm:t>
        <a:bodyPr/>
        <a:lstStyle/>
        <a:p>
          <a:endParaRPr lang="en-US"/>
        </a:p>
      </dgm:t>
    </dgm:pt>
    <dgm:pt modelId="{61DC1CD3-134D-49AD-AD24-EC0930D7AD7C}" type="pres">
      <dgm:prSet presAssocID="{A508B7B8-064C-4238-AC80-5E178FD25E9E}" presName="spacer" presStyleCnt="0"/>
      <dgm:spPr/>
    </dgm:pt>
    <dgm:pt modelId="{090207BD-C61A-4E65-8A72-7163ACF8F4CE}" type="pres">
      <dgm:prSet presAssocID="{F3E4E8CA-496B-4C97-A2A0-EEC43BB397C1}" presName="parentText" presStyleLbl="node1" presStyleIdx="3" presStyleCnt="6">
        <dgm:presLayoutVars>
          <dgm:chMax val="0"/>
          <dgm:bulletEnabled val="1"/>
        </dgm:presLayoutVars>
      </dgm:prSet>
      <dgm:spPr/>
      <dgm:t>
        <a:bodyPr/>
        <a:lstStyle/>
        <a:p>
          <a:endParaRPr lang="en-US"/>
        </a:p>
      </dgm:t>
    </dgm:pt>
    <dgm:pt modelId="{A2AEA209-1920-499E-9E1A-8A44349710B0}" type="pres">
      <dgm:prSet presAssocID="{1403B5D2-8569-4F9C-A5E3-2EBA6519999A}" presName="spacer" presStyleCnt="0"/>
      <dgm:spPr/>
    </dgm:pt>
    <dgm:pt modelId="{0823D543-F84B-48E7-9F54-6B45A5BEB981}" type="pres">
      <dgm:prSet presAssocID="{398BFD67-3A7C-4506-9ADF-805874C034B4}" presName="parentText" presStyleLbl="node1" presStyleIdx="4" presStyleCnt="6" custAng="10800000" custFlipVert="1" custScaleY="22391">
        <dgm:presLayoutVars>
          <dgm:chMax val="0"/>
          <dgm:bulletEnabled val="1"/>
        </dgm:presLayoutVars>
      </dgm:prSet>
      <dgm:spPr/>
      <dgm:t>
        <a:bodyPr/>
        <a:lstStyle/>
        <a:p>
          <a:endParaRPr lang="en-US"/>
        </a:p>
      </dgm:t>
    </dgm:pt>
    <dgm:pt modelId="{AF989E32-6BB5-42A5-A159-DD76DDA76CCC}" type="pres">
      <dgm:prSet presAssocID="{B9769DCE-1309-4D4B-9A7B-7BBD744280DA}" presName="spacer" presStyleCnt="0"/>
      <dgm:spPr/>
    </dgm:pt>
    <dgm:pt modelId="{92F1A266-EC15-48AC-8740-DCE792B7A96A}" type="pres">
      <dgm:prSet presAssocID="{86D796B8-1019-46F3-9427-4E308C2907F7}" presName="parentText" presStyleLbl="node1" presStyleIdx="5" presStyleCnt="6" custScaleY="116186">
        <dgm:presLayoutVars>
          <dgm:chMax val="0"/>
          <dgm:bulletEnabled val="1"/>
        </dgm:presLayoutVars>
      </dgm:prSet>
      <dgm:spPr/>
      <dgm:t>
        <a:bodyPr/>
        <a:lstStyle/>
        <a:p>
          <a:endParaRPr lang="en-US"/>
        </a:p>
      </dgm:t>
    </dgm:pt>
  </dgm:ptLst>
  <dgm:cxnLst>
    <dgm:cxn modelId="{B600DA2B-7DF0-4084-A6F1-A876F1DC6D53}" type="presOf" srcId="{86D796B8-1019-46F3-9427-4E308C2907F7}" destId="{92F1A266-EC15-48AC-8740-DCE792B7A96A}" srcOrd="0" destOrd="0" presId="urn:microsoft.com/office/officeart/2005/8/layout/vList2"/>
    <dgm:cxn modelId="{AD08ADEC-4D0F-4970-9E2E-09B25AB3DB42}" srcId="{7D8A4F92-5157-4BCF-A6FE-643476386B14}" destId="{86D796B8-1019-46F3-9427-4E308C2907F7}" srcOrd="5" destOrd="0" parTransId="{30E38D69-FB9C-44D9-92E2-18461BE4F2A2}" sibTransId="{6B487151-11BA-4F2E-8D4C-102527A41A09}"/>
    <dgm:cxn modelId="{D6AF70FA-52A2-40F1-98F2-A3D980D668B1}" type="presOf" srcId="{77B26704-5897-4414-90F8-FC2BD827B40E}" destId="{34D009FC-9713-49B1-B48B-9B1D2BB9C028}" srcOrd="0" destOrd="0" presId="urn:microsoft.com/office/officeart/2005/8/layout/vList2"/>
    <dgm:cxn modelId="{954F0196-FB91-47D4-9073-2DEA222C78F5}" srcId="{7D8A4F92-5157-4BCF-A6FE-643476386B14}" destId="{77B26704-5897-4414-90F8-FC2BD827B40E}" srcOrd="2" destOrd="0" parTransId="{BCFBE99B-F10A-4E74-875E-3A0A7CB76E5E}" sibTransId="{A508B7B8-064C-4238-AC80-5E178FD25E9E}"/>
    <dgm:cxn modelId="{877412B9-8434-4F34-A9B6-CEA2D9E814D0}" type="presOf" srcId="{F3E4E8CA-496B-4C97-A2A0-EEC43BB397C1}" destId="{090207BD-C61A-4E65-8A72-7163ACF8F4CE}" srcOrd="0" destOrd="0" presId="urn:microsoft.com/office/officeart/2005/8/layout/vList2"/>
    <dgm:cxn modelId="{F30B59EC-708A-4DE6-A1C7-5A28047A437D}" type="presOf" srcId="{5EC8B62C-5872-40A8-9E1D-66335E3C87DB}" destId="{99309ABC-AE10-40AB-B799-A83F469040F0}" srcOrd="0" destOrd="0" presId="urn:microsoft.com/office/officeart/2005/8/layout/vList2"/>
    <dgm:cxn modelId="{6DFE1019-049C-4C5F-AA65-C9B0A4D5C582}" type="presOf" srcId="{77B26A5E-C8D4-4B05-AF21-58AF2F9F6C02}" destId="{2E8F9311-3272-468D-9E27-26EF29A7FBBC}" srcOrd="0" destOrd="0" presId="urn:microsoft.com/office/officeart/2005/8/layout/vList2"/>
    <dgm:cxn modelId="{955E74A2-BA76-4769-B39A-C18BB4F7BA72}" srcId="{7D8A4F92-5157-4BCF-A6FE-643476386B14}" destId="{398BFD67-3A7C-4506-9ADF-805874C034B4}" srcOrd="4" destOrd="0" parTransId="{7F4239AC-65C6-45B1-85E9-0102C331D285}" sibTransId="{B9769DCE-1309-4D4B-9A7B-7BBD744280DA}"/>
    <dgm:cxn modelId="{0E6B2D5D-D91D-455F-8110-AA74D6A8191F}" type="presOf" srcId="{398BFD67-3A7C-4506-9ADF-805874C034B4}" destId="{0823D543-F84B-48E7-9F54-6B45A5BEB981}" srcOrd="0" destOrd="0" presId="urn:microsoft.com/office/officeart/2005/8/layout/vList2"/>
    <dgm:cxn modelId="{B5A34837-59F6-457F-8824-BFFDEDC9B840}" srcId="{7D8A4F92-5157-4BCF-A6FE-643476386B14}" destId="{5EC8B62C-5872-40A8-9E1D-66335E3C87DB}" srcOrd="1" destOrd="0" parTransId="{15168957-24FD-480B-8DDA-BD49CA31B5E0}" sibTransId="{D332E312-20A9-4CC9-BDD1-46118CCB8CD0}"/>
    <dgm:cxn modelId="{AC083E71-9DC4-440F-AF2A-0A0A16F2F185}" srcId="{7D8A4F92-5157-4BCF-A6FE-643476386B14}" destId="{77B26A5E-C8D4-4B05-AF21-58AF2F9F6C02}" srcOrd="0" destOrd="0" parTransId="{E864304E-57F3-4FE3-AC6F-14D411D831A4}" sibTransId="{D9298E52-3E88-4986-8AFE-EFC5EDEFA1ED}"/>
    <dgm:cxn modelId="{6678D8EC-8BDE-4B9F-83A9-5FF75237E7E4}" srcId="{7D8A4F92-5157-4BCF-A6FE-643476386B14}" destId="{F3E4E8CA-496B-4C97-A2A0-EEC43BB397C1}" srcOrd="3" destOrd="0" parTransId="{08D90F7A-280E-483E-9120-6282BE8F7FEA}" sibTransId="{1403B5D2-8569-4F9C-A5E3-2EBA6519999A}"/>
    <dgm:cxn modelId="{CBBA33EE-25F6-4EF9-A014-25496C254420}" type="presOf" srcId="{7D8A4F92-5157-4BCF-A6FE-643476386B14}" destId="{272BA685-FC41-4164-A469-AC3B85F6BE9B}" srcOrd="0" destOrd="0" presId="urn:microsoft.com/office/officeart/2005/8/layout/vList2"/>
    <dgm:cxn modelId="{06126735-AA22-44EF-98A7-917C51422E8C}" type="presParOf" srcId="{272BA685-FC41-4164-A469-AC3B85F6BE9B}" destId="{2E8F9311-3272-468D-9E27-26EF29A7FBBC}" srcOrd="0" destOrd="0" presId="urn:microsoft.com/office/officeart/2005/8/layout/vList2"/>
    <dgm:cxn modelId="{B2743D7C-313C-4090-8A64-514CD9708EFB}" type="presParOf" srcId="{272BA685-FC41-4164-A469-AC3B85F6BE9B}" destId="{25835F47-7A7F-4D9F-9C6A-358EEF7A79A2}" srcOrd="1" destOrd="0" presId="urn:microsoft.com/office/officeart/2005/8/layout/vList2"/>
    <dgm:cxn modelId="{344312CE-5CD3-4D01-BA95-BE2236814DBF}" type="presParOf" srcId="{272BA685-FC41-4164-A469-AC3B85F6BE9B}" destId="{99309ABC-AE10-40AB-B799-A83F469040F0}" srcOrd="2" destOrd="0" presId="urn:microsoft.com/office/officeart/2005/8/layout/vList2"/>
    <dgm:cxn modelId="{41A4045A-8342-469E-8392-F8344FA86744}" type="presParOf" srcId="{272BA685-FC41-4164-A469-AC3B85F6BE9B}" destId="{0A669840-894D-4783-AE12-A9D37AA603FF}" srcOrd="3" destOrd="0" presId="urn:microsoft.com/office/officeart/2005/8/layout/vList2"/>
    <dgm:cxn modelId="{7B38AC4A-FA89-4C70-B786-5C64D93C6E41}" type="presParOf" srcId="{272BA685-FC41-4164-A469-AC3B85F6BE9B}" destId="{34D009FC-9713-49B1-B48B-9B1D2BB9C028}" srcOrd="4" destOrd="0" presId="urn:microsoft.com/office/officeart/2005/8/layout/vList2"/>
    <dgm:cxn modelId="{E7E5A887-E34A-45E6-B7E9-465990EACD4B}" type="presParOf" srcId="{272BA685-FC41-4164-A469-AC3B85F6BE9B}" destId="{61DC1CD3-134D-49AD-AD24-EC0930D7AD7C}" srcOrd="5" destOrd="0" presId="urn:microsoft.com/office/officeart/2005/8/layout/vList2"/>
    <dgm:cxn modelId="{25F35E59-33A0-4A07-A849-AC7E92B25D55}" type="presParOf" srcId="{272BA685-FC41-4164-A469-AC3B85F6BE9B}" destId="{090207BD-C61A-4E65-8A72-7163ACF8F4CE}" srcOrd="6" destOrd="0" presId="urn:microsoft.com/office/officeart/2005/8/layout/vList2"/>
    <dgm:cxn modelId="{2C6D99D1-26D0-4DFC-8D9A-A8A06331789B}" type="presParOf" srcId="{272BA685-FC41-4164-A469-AC3B85F6BE9B}" destId="{A2AEA209-1920-499E-9E1A-8A44349710B0}" srcOrd="7" destOrd="0" presId="urn:microsoft.com/office/officeart/2005/8/layout/vList2"/>
    <dgm:cxn modelId="{8AC43A30-B5A6-435E-A485-7086893B996D}" type="presParOf" srcId="{272BA685-FC41-4164-A469-AC3B85F6BE9B}" destId="{0823D543-F84B-48E7-9F54-6B45A5BEB981}" srcOrd="8" destOrd="0" presId="urn:microsoft.com/office/officeart/2005/8/layout/vList2"/>
    <dgm:cxn modelId="{9CFC932A-8060-4728-8451-F518AB612DD9}" type="presParOf" srcId="{272BA685-FC41-4164-A469-AC3B85F6BE9B}" destId="{AF989E32-6BB5-42A5-A159-DD76DDA76CCC}" srcOrd="9" destOrd="0" presId="urn:microsoft.com/office/officeart/2005/8/layout/vList2"/>
    <dgm:cxn modelId="{DD6879FE-D68C-412F-8AB4-2747EA733D92}" type="presParOf" srcId="{272BA685-FC41-4164-A469-AC3B85F6BE9B}" destId="{92F1A266-EC15-48AC-8740-DCE792B7A96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F9311-3272-468D-9E27-26EF29A7FBBC}">
      <dsp:nvSpPr>
        <dsp:cNvPr id="0" name=""/>
        <dsp:cNvSpPr/>
      </dsp:nvSpPr>
      <dsp:spPr>
        <a:xfrm rot="10800000" flipV="1">
          <a:off x="0" y="154762"/>
          <a:ext cx="7772400" cy="438267"/>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Syntax</a:t>
          </a:r>
          <a:endParaRPr lang="en-US" sz="1600" kern="1200" dirty="0">
            <a:solidFill>
              <a:schemeClr val="bg1"/>
            </a:solidFill>
          </a:endParaRPr>
        </a:p>
      </dsp:txBody>
      <dsp:txXfrm rot="-10800000">
        <a:off x="21394" y="176156"/>
        <a:ext cx="7729612" cy="395479"/>
      </dsp:txXfrm>
    </dsp:sp>
    <dsp:sp modelId="{99309ABC-AE10-40AB-B799-A83F469040F0}">
      <dsp:nvSpPr>
        <dsp:cNvPr id="0" name=""/>
        <dsp:cNvSpPr/>
      </dsp:nvSpPr>
      <dsp:spPr>
        <a:xfrm>
          <a:off x="0" y="777349"/>
          <a:ext cx="7772400" cy="579947"/>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err="1" smtClean="0">
              <a:solidFill>
                <a:schemeClr val="bg1"/>
              </a:solidFill>
            </a:rPr>
            <a:t>sqlCommand.ExecuteNonQuery</a:t>
          </a:r>
          <a:r>
            <a:rPr lang="en-US" sz="1600" b="1" kern="1200" dirty="0" smtClean="0">
              <a:solidFill>
                <a:schemeClr val="bg1"/>
              </a:solidFill>
            </a:rPr>
            <a:t>()</a:t>
          </a:r>
          <a:endParaRPr lang="en-US" sz="1600" b="1" kern="1200" dirty="0">
            <a:solidFill>
              <a:schemeClr val="bg1"/>
            </a:solidFill>
          </a:endParaRPr>
        </a:p>
      </dsp:txBody>
      <dsp:txXfrm>
        <a:off x="28311" y="805660"/>
        <a:ext cx="7715778" cy="523325"/>
      </dsp:txXfrm>
    </dsp:sp>
    <dsp:sp modelId="{34D009FC-9713-49B1-B48B-9B1D2BB9C028}">
      <dsp:nvSpPr>
        <dsp:cNvPr id="0" name=""/>
        <dsp:cNvSpPr/>
      </dsp:nvSpPr>
      <dsp:spPr>
        <a:xfrm rot="10800000" flipV="1">
          <a:off x="0" y="1541617"/>
          <a:ext cx="7772400" cy="352469"/>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Description</a:t>
          </a:r>
          <a:endParaRPr lang="en-US" sz="1600" kern="1200" dirty="0">
            <a:solidFill>
              <a:schemeClr val="bg1"/>
            </a:solidFill>
          </a:endParaRPr>
        </a:p>
      </dsp:txBody>
      <dsp:txXfrm rot="-10800000">
        <a:off x="17206" y="1558823"/>
        <a:ext cx="7737988" cy="318057"/>
      </dsp:txXfrm>
    </dsp:sp>
    <dsp:sp modelId="{090207BD-C61A-4E65-8A72-7163ACF8F4CE}">
      <dsp:nvSpPr>
        <dsp:cNvPr id="0" name=""/>
        <dsp:cNvSpPr/>
      </dsp:nvSpPr>
      <dsp:spPr>
        <a:xfrm>
          <a:off x="0" y="2078407"/>
          <a:ext cx="7772400" cy="1272960"/>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ExecuteNonQuery() method executes the command text against the database specified in the Connection object. </a:t>
          </a:r>
        </a:p>
        <a:p>
          <a:pPr lvl="0" algn="l" defTabSz="711200" rtl="0">
            <a:lnSpc>
              <a:spcPct val="90000"/>
            </a:lnSpc>
            <a:spcBef>
              <a:spcPct val="0"/>
            </a:spcBef>
            <a:spcAft>
              <a:spcPct val="35000"/>
            </a:spcAft>
          </a:pPr>
          <a:r>
            <a:rPr lang="en-US" sz="1600" b="1" kern="1200" dirty="0" smtClean="0">
              <a:solidFill>
                <a:schemeClr val="bg1"/>
              </a:solidFill>
            </a:rPr>
            <a:t>This method is optimized for queries that do not return any information</a:t>
          </a:r>
        </a:p>
        <a:p>
          <a:pPr lvl="0" algn="l" defTabSz="711200" rtl="0">
            <a:lnSpc>
              <a:spcPct val="90000"/>
            </a:lnSpc>
            <a:spcBef>
              <a:spcPct val="0"/>
            </a:spcBef>
            <a:spcAft>
              <a:spcPct val="35000"/>
            </a:spcAft>
          </a:pPr>
          <a:r>
            <a:rPr lang="en-US" sz="1600" b="1" kern="1200" dirty="0" smtClean="0">
              <a:solidFill>
                <a:schemeClr val="bg1"/>
              </a:solidFill>
            </a:rPr>
            <a:t> (for example, DELETE and UPDATE queries). </a:t>
          </a:r>
          <a:endParaRPr lang="en-US" sz="1600" b="1" kern="1200" dirty="0">
            <a:solidFill>
              <a:schemeClr val="bg1"/>
            </a:solidFill>
          </a:endParaRPr>
        </a:p>
      </dsp:txBody>
      <dsp:txXfrm>
        <a:off x="62141" y="2140548"/>
        <a:ext cx="7648118" cy="1148678"/>
      </dsp:txXfrm>
    </dsp:sp>
    <dsp:sp modelId="{0823D543-F84B-48E7-9F54-6B45A5BEB981}">
      <dsp:nvSpPr>
        <dsp:cNvPr id="0" name=""/>
        <dsp:cNvSpPr/>
      </dsp:nvSpPr>
      <dsp:spPr>
        <a:xfrm rot="10800000" flipV="1">
          <a:off x="0" y="3535687"/>
          <a:ext cx="7772400" cy="285028"/>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Example</a:t>
          </a:r>
          <a:endParaRPr lang="en-US" sz="1600" kern="1200" dirty="0">
            <a:solidFill>
              <a:schemeClr val="bg1"/>
            </a:solidFill>
          </a:endParaRPr>
        </a:p>
      </dsp:txBody>
      <dsp:txXfrm rot="-10800000">
        <a:off x="13914" y="3549601"/>
        <a:ext cx="7744572" cy="257200"/>
      </dsp:txXfrm>
    </dsp:sp>
    <dsp:sp modelId="{92F1A266-EC15-48AC-8740-DCE792B7A96A}">
      <dsp:nvSpPr>
        <dsp:cNvPr id="0" name=""/>
        <dsp:cNvSpPr/>
      </dsp:nvSpPr>
      <dsp:spPr>
        <a:xfrm>
          <a:off x="0" y="4005036"/>
          <a:ext cx="7772400" cy="1479001"/>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SqlCommand cmd = new SqlCommand("DELETE FROM Customers WHERE </a:t>
          </a:r>
          <a:r>
            <a:rPr lang="en-US" sz="1600" b="1" kern="1200" dirty="0" err="1" smtClean="0">
              <a:solidFill>
                <a:schemeClr val="bg1"/>
              </a:solidFill>
            </a:rPr>
            <a:t>LastName</a:t>
          </a:r>
          <a:r>
            <a:rPr lang="en-US" sz="1600" b="1" kern="1200" dirty="0" smtClean="0">
              <a:solidFill>
                <a:schemeClr val="bg1"/>
              </a:solidFill>
            </a:rPr>
            <a:t>='Jones'", conn); </a:t>
          </a:r>
        </a:p>
        <a:p>
          <a:pPr lvl="0" algn="l" defTabSz="711200" rtl="0">
            <a:lnSpc>
              <a:spcPct val="90000"/>
            </a:lnSpc>
            <a:spcBef>
              <a:spcPct val="0"/>
            </a:spcBef>
            <a:spcAft>
              <a:spcPct val="35000"/>
            </a:spcAft>
          </a:pPr>
          <a:r>
            <a:rPr lang="en-US" sz="1600" b="1" kern="1200" dirty="0" err="1" smtClean="0">
              <a:solidFill>
                <a:schemeClr val="bg1"/>
              </a:solidFill>
            </a:rPr>
            <a:t>cmd.ExecuteNonQuery</a:t>
          </a:r>
          <a:r>
            <a:rPr lang="en-US" sz="1600" b="1" kern="1200" dirty="0" smtClean="0">
              <a:solidFill>
                <a:schemeClr val="bg1"/>
              </a:solidFill>
            </a:rPr>
            <a:t>(); </a:t>
          </a:r>
          <a:endParaRPr lang="en-US" sz="1600" b="1" kern="1200" dirty="0">
            <a:solidFill>
              <a:schemeClr val="bg1"/>
            </a:solidFill>
          </a:endParaRPr>
        </a:p>
      </dsp:txBody>
      <dsp:txXfrm>
        <a:off x="72199" y="4077235"/>
        <a:ext cx="7628002" cy="1334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9EC85-CBA6-45CE-8CF7-DA5FCBC5CCDC}">
      <dsp:nvSpPr>
        <dsp:cNvPr id="0" name=""/>
        <dsp:cNvSpPr/>
      </dsp:nvSpPr>
      <dsp:spPr>
        <a:xfrm>
          <a:off x="0" y="0"/>
          <a:ext cx="7772400" cy="386572"/>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Syntax</a:t>
          </a:r>
          <a:endParaRPr lang="en-US" sz="1600" kern="1200" dirty="0">
            <a:solidFill>
              <a:schemeClr val="bg1"/>
            </a:solidFill>
          </a:endParaRPr>
        </a:p>
      </dsp:txBody>
      <dsp:txXfrm>
        <a:off x="18871" y="18871"/>
        <a:ext cx="7734658" cy="348830"/>
      </dsp:txXfrm>
    </dsp:sp>
    <dsp:sp modelId="{1347FABB-9A0F-4749-9F2A-FE9106CB6B56}">
      <dsp:nvSpPr>
        <dsp:cNvPr id="0" name=""/>
        <dsp:cNvSpPr/>
      </dsp:nvSpPr>
      <dsp:spPr>
        <a:xfrm>
          <a:off x="0" y="457199"/>
          <a:ext cx="7772400" cy="399451"/>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SqlDataReader ExecuteReader()</a:t>
          </a:r>
          <a:br>
            <a:rPr lang="en-US" sz="1600" b="1" kern="1200" dirty="0" smtClean="0">
              <a:solidFill>
                <a:schemeClr val="bg1"/>
              </a:solidFill>
            </a:rPr>
          </a:br>
          <a:endParaRPr lang="en-US" sz="1600" b="1" kern="1200" dirty="0" smtClean="0">
            <a:solidFill>
              <a:schemeClr val="bg1"/>
            </a:solidFill>
          </a:endParaRPr>
        </a:p>
      </dsp:txBody>
      <dsp:txXfrm>
        <a:off x="19500" y="476699"/>
        <a:ext cx="7733400" cy="360451"/>
      </dsp:txXfrm>
    </dsp:sp>
    <dsp:sp modelId="{3E7E15D8-216D-4280-84D2-98C3C13623BD}">
      <dsp:nvSpPr>
        <dsp:cNvPr id="0" name=""/>
        <dsp:cNvSpPr/>
      </dsp:nvSpPr>
      <dsp:spPr>
        <a:xfrm>
          <a:off x="0" y="874600"/>
          <a:ext cx="7772400" cy="436364"/>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Description</a:t>
          </a:r>
          <a:endParaRPr lang="en-US" sz="1600" kern="1200" dirty="0">
            <a:solidFill>
              <a:schemeClr val="bg1"/>
            </a:solidFill>
          </a:endParaRPr>
        </a:p>
      </dsp:txBody>
      <dsp:txXfrm>
        <a:off x="21302" y="895902"/>
        <a:ext cx="7729796" cy="393760"/>
      </dsp:txXfrm>
    </dsp:sp>
    <dsp:sp modelId="{1E89A124-8261-4F18-9EC7-0824635EADBA}">
      <dsp:nvSpPr>
        <dsp:cNvPr id="0" name=""/>
        <dsp:cNvSpPr/>
      </dsp:nvSpPr>
      <dsp:spPr>
        <a:xfrm>
          <a:off x="0" y="1532976"/>
          <a:ext cx="7772400" cy="1198080"/>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ExecuteReader() method executes the command text against the database specified in the Connection object and returns a SqlDataReader object with the results of the query.</a:t>
          </a:r>
        </a:p>
      </dsp:txBody>
      <dsp:txXfrm>
        <a:off x="58485" y="1591461"/>
        <a:ext cx="7655430" cy="1081110"/>
      </dsp:txXfrm>
    </dsp:sp>
    <dsp:sp modelId="{12D873E6-C1C5-43F4-9F57-2A72F5F9456B}">
      <dsp:nvSpPr>
        <dsp:cNvPr id="0" name=""/>
        <dsp:cNvSpPr/>
      </dsp:nvSpPr>
      <dsp:spPr>
        <a:xfrm>
          <a:off x="0" y="2919606"/>
          <a:ext cx="7772400" cy="515629"/>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Example</a:t>
          </a:r>
          <a:endParaRPr lang="en-US" sz="1600" kern="1200" dirty="0">
            <a:solidFill>
              <a:schemeClr val="bg1"/>
            </a:solidFill>
          </a:endParaRPr>
        </a:p>
      </dsp:txBody>
      <dsp:txXfrm>
        <a:off x="25171" y="2944777"/>
        <a:ext cx="7722058" cy="465287"/>
      </dsp:txXfrm>
    </dsp:sp>
    <dsp:sp modelId="{8D57A146-86FB-47F2-983B-2B394CBAD9BB}">
      <dsp:nvSpPr>
        <dsp:cNvPr id="0" name=""/>
        <dsp:cNvSpPr/>
      </dsp:nvSpPr>
      <dsp:spPr>
        <a:xfrm>
          <a:off x="0" y="3632303"/>
          <a:ext cx="7772400" cy="1801984"/>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SqlCommand cmd = new SqlCommand("SELECT Name, City FROM Customers", conn); </a:t>
          </a:r>
        </a:p>
        <a:p>
          <a:pPr lvl="0" algn="l" defTabSz="711200" rtl="0">
            <a:lnSpc>
              <a:spcPct val="90000"/>
            </a:lnSpc>
            <a:spcBef>
              <a:spcPct val="0"/>
            </a:spcBef>
            <a:spcAft>
              <a:spcPct val="35000"/>
            </a:spcAft>
          </a:pPr>
          <a:r>
            <a:rPr lang="en-US" sz="1600" b="1" kern="1200" dirty="0" smtClean="0">
              <a:solidFill>
                <a:schemeClr val="bg1"/>
              </a:solidFill>
            </a:rPr>
            <a:t>SqlDataReader reader = </a:t>
          </a:r>
          <a:r>
            <a:rPr lang="en-US" sz="1600" b="1" kern="1200" dirty="0" err="1" smtClean="0">
              <a:solidFill>
                <a:schemeClr val="bg1"/>
              </a:solidFill>
            </a:rPr>
            <a:t>cmd.ExecuteReader</a:t>
          </a:r>
          <a:r>
            <a:rPr lang="en-US" sz="1600" b="1" kern="1200" dirty="0" smtClean="0">
              <a:solidFill>
                <a:schemeClr val="bg1"/>
              </a:solidFill>
            </a:rPr>
            <a:t>();</a:t>
          </a:r>
        </a:p>
      </dsp:txBody>
      <dsp:txXfrm>
        <a:off x="87966" y="3720269"/>
        <a:ext cx="7596468" cy="1626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384A3-FC1E-401D-A5F6-4A63F8D2AD6F}">
      <dsp:nvSpPr>
        <dsp:cNvPr id="0" name=""/>
        <dsp:cNvSpPr/>
      </dsp:nvSpPr>
      <dsp:spPr>
        <a:xfrm>
          <a:off x="0" y="0"/>
          <a:ext cx="7772400" cy="342214"/>
        </a:xfrm>
        <a:prstGeom prst="round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endParaRPr lang="en-US" sz="1600" kern="1200" dirty="0">
            <a:solidFill>
              <a:schemeClr val="bg1"/>
            </a:solidFill>
          </a:endParaRPr>
        </a:p>
      </dsp:txBody>
      <dsp:txXfrm>
        <a:off x="16706" y="16706"/>
        <a:ext cx="7738988" cy="308802"/>
      </dsp:txXfrm>
    </dsp:sp>
    <dsp:sp modelId="{A68D9171-BC29-4E03-BD7E-D252375D98E7}">
      <dsp:nvSpPr>
        <dsp:cNvPr id="0" name=""/>
        <dsp:cNvSpPr/>
      </dsp:nvSpPr>
      <dsp:spPr>
        <a:xfrm>
          <a:off x="0" y="28156"/>
          <a:ext cx="7772400" cy="567815"/>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bg1"/>
              </a:solidFill>
            </a:rPr>
            <a:t>Object ExecuteScalar()</a:t>
          </a:r>
          <a:endParaRPr lang="en-US" sz="1600" kern="1200" dirty="0">
            <a:solidFill>
              <a:schemeClr val="bg1"/>
            </a:solidFill>
          </a:endParaRPr>
        </a:p>
      </dsp:txBody>
      <dsp:txXfrm>
        <a:off x="27718" y="55874"/>
        <a:ext cx="7716964" cy="512379"/>
      </dsp:txXfrm>
    </dsp:sp>
    <dsp:sp modelId="{70A6A31C-AC5A-45ED-A1D2-CFE30A163DC7}">
      <dsp:nvSpPr>
        <dsp:cNvPr id="0" name=""/>
        <dsp:cNvSpPr/>
      </dsp:nvSpPr>
      <dsp:spPr>
        <a:xfrm>
          <a:off x="0" y="474181"/>
          <a:ext cx="7772400" cy="334621"/>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Description</a:t>
          </a:r>
          <a:endParaRPr lang="en-US" sz="1600" kern="1200" dirty="0">
            <a:solidFill>
              <a:schemeClr val="bg1"/>
            </a:solidFill>
          </a:endParaRPr>
        </a:p>
      </dsp:txBody>
      <dsp:txXfrm>
        <a:off x="16335" y="490516"/>
        <a:ext cx="7739730" cy="301951"/>
      </dsp:txXfrm>
    </dsp:sp>
    <dsp:sp modelId="{05195600-47D2-4527-82F1-C7BF66E20712}">
      <dsp:nvSpPr>
        <dsp:cNvPr id="0" name=""/>
        <dsp:cNvSpPr/>
      </dsp:nvSpPr>
      <dsp:spPr>
        <a:xfrm>
          <a:off x="0" y="823485"/>
          <a:ext cx="7772400" cy="1589752"/>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ExecuteScalar() method executes the command text against the database specified in the Connection object and returns a single object.</a:t>
          </a:r>
        </a:p>
        <a:p>
          <a:pPr lvl="0" algn="l" defTabSz="711200" rtl="0">
            <a:lnSpc>
              <a:spcPct val="90000"/>
            </a:lnSpc>
            <a:spcBef>
              <a:spcPct val="0"/>
            </a:spcBef>
            <a:spcAft>
              <a:spcPct val="35000"/>
            </a:spcAft>
          </a:pPr>
          <a:r>
            <a:rPr lang="en-US" sz="1600" b="1" kern="1200" dirty="0" smtClean="0">
              <a:solidFill>
                <a:schemeClr val="bg1"/>
              </a:solidFill>
            </a:rPr>
            <a:t> The ExecuteScalar() method exists because it is wasteful to return a dataset for a single value. </a:t>
          </a:r>
        </a:p>
        <a:p>
          <a:pPr lvl="0" algn="l" defTabSz="711200" rtl="0">
            <a:lnSpc>
              <a:spcPct val="90000"/>
            </a:lnSpc>
            <a:spcBef>
              <a:spcPct val="0"/>
            </a:spcBef>
            <a:spcAft>
              <a:spcPct val="35000"/>
            </a:spcAft>
          </a:pPr>
          <a:r>
            <a:rPr lang="en-US" sz="1600" b="1" kern="1200" dirty="0" smtClean="0">
              <a:solidFill>
                <a:schemeClr val="bg1"/>
              </a:solidFill>
            </a:rPr>
            <a:t>The overhead for the dataset would be much larger than the actual value being returned. </a:t>
          </a:r>
        </a:p>
      </dsp:txBody>
      <dsp:txXfrm>
        <a:off x="77605" y="901090"/>
        <a:ext cx="7617190" cy="1434542"/>
      </dsp:txXfrm>
    </dsp:sp>
    <dsp:sp modelId="{6B870AC7-803E-4C55-B2CA-A3F511D584DA}">
      <dsp:nvSpPr>
        <dsp:cNvPr id="0" name=""/>
        <dsp:cNvSpPr/>
      </dsp:nvSpPr>
      <dsp:spPr>
        <a:xfrm>
          <a:off x="0" y="2407226"/>
          <a:ext cx="7772400" cy="236092"/>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Example</a:t>
          </a:r>
          <a:endParaRPr lang="en-US" sz="1600" kern="1200" dirty="0">
            <a:solidFill>
              <a:schemeClr val="bg1"/>
            </a:solidFill>
          </a:endParaRPr>
        </a:p>
      </dsp:txBody>
      <dsp:txXfrm>
        <a:off x="11525" y="2418751"/>
        <a:ext cx="7749350" cy="213042"/>
      </dsp:txXfrm>
    </dsp:sp>
    <dsp:sp modelId="{7FF733D4-20C3-4361-B020-D7E35B1AFA16}">
      <dsp:nvSpPr>
        <dsp:cNvPr id="0" name=""/>
        <dsp:cNvSpPr/>
      </dsp:nvSpPr>
      <dsp:spPr>
        <a:xfrm>
          <a:off x="0" y="2590903"/>
          <a:ext cx="7772400" cy="1948693"/>
        </a:xfrm>
        <a:prstGeom prst="roundRect">
          <a:avLst/>
        </a:prstGeom>
        <a:noFill/>
        <a:ln>
          <a:solidFill>
            <a:schemeClr val="accent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endParaRPr lang="en-US" sz="1600" b="1" kern="1200" dirty="0" smtClean="0">
            <a:solidFill>
              <a:schemeClr val="bg1"/>
            </a:solidFill>
          </a:endParaRPr>
        </a:p>
        <a:p>
          <a:pPr lvl="0" algn="l" defTabSz="711200" rtl="0">
            <a:lnSpc>
              <a:spcPct val="90000"/>
            </a:lnSpc>
            <a:spcBef>
              <a:spcPct val="0"/>
            </a:spcBef>
            <a:spcAft>
              <a:spcPct val="35000"/>
            </a:spcAft>
          </a:pPr>
          <a:r>
            <a:rPr lang="en-US" sz="1600" b="1" kern="1200" dirty="0" smtClean="0">
              <a:solidFill>
                <a:schemeClr val="bg1"/>
              </a:solidFill>
            </a:rPr>
            <a:t>SqlCommand cmd = new SqlCommand("SELECT count(*) FROM Customers", conn); </a:t>
          </a:r>
        </a:p>
        <a:p>
          <a:pPr lvl="0" algn="l" defTabSz="711200" rtl="0">
            <a:lnSpc>
              <a:spcPct val="90000"/>
            </a:lnSpc>
            <a:spcBef>
              <a:spcPct val="0"/>
            </a:spcBef>
            <a:spcAft>
              <a:spcPct val="35000"/>
            </a:spcAft>
          </a:pPr>
          <a:r>
            <a:rPr lang="en-US" sz="1600" b="1" kern="1200" dirty="0" err="1" smtClean="0">
              <a:solidFill>
                <a:schemeClr val="bg1"/>
              </a:solidFill>
            </a:rPr>
            <a:t>Int</a:t>
          </a:r>
          <a:r>
            <a:rPr lang="en-US" sz="1600" b="1" kern="1200" dirty="0" smtClean="0">
              <a:solidFill>
                <a:schemeClr val="bg1"/>
              </a:solidFill>
            </a:rPr>
            <a:t> </a:t>
          </a:r>
          <a:r>
            <a:rPr lang="en-US" sz="1600" b="1" kern="1200" dirty="0" err="1" smtClean="0">
              <a:solidFill>
                <a:schemeClr val="bg1"/>
              </a:solidFill>
            </a:rPr>
            <a:t>customerCount</a:t>
          </a:r>
          <a:r>
            <a:rPr lang="en-US" sz="1600" b="1" kern="1200" dirty="0" smtClean="0">
              <a:solidFill>
                <a:schemeClr val="bg1"/>
              </a:solidFill>
            </a:rPr>
            <a:t> = (</a:t>
          </a:r>
          <a:r>
            <a:rPr lang="en-US" sz="1600" b="1" kern="1200" dirty="0" err="1" smtClean="0">
              <a:solidFill>
                <a:schemeClr val="bg1"/>
              </a:solidFill>
            </a:rPr>
            <a:t>Int</a:t>
          </a:r>
          <a:r>
            <a:rPr lang="en-US" sz="1600" b="1" kern="1200" dirty="0" smtClean="0">
              <a:solidFill>
                <a:schemeClr val="bg1"/>
              </a:solidFill>
            </a:rPr>
            <a:t>)</a:t>
          </a:r>
          <a:r>
            <a:rPr lang="en-US" sz="1600" b="1" kern="1200" dirty="0" err="1" smtClean="0">
              <a:solidFill>
                <a:schemeClr val="bg1"/>
              </a:solidFill>
            </a:rPr>
            <a:t>cmd.ExecuteScalar</a:t>
          </a:r>
          <a:r>
            <a:rPr lang="en-US" sz="1600" b="1" kern="1200" dirty="0" smtClean="0">
              <a:solidFill>
                <a:schemeClr val="bg1"/>
              </a:solidFill>
            </a:rPr>
            <a:t>(); </a:t>
          </a:r>
        </a:p>
        <a:p>
          <a:pPr lvl="0" algn="l" defTabSz="711200" rtl="0">
            <a:lnSpc>
              <a:spcPct val="90000"/>
            </a:lnSpc>
            <a:spcBef>
              <a:spcPct val="0"/>
            </a:spcBef>
            <a:spcAft>
              <a:spcPct val="35000"/>
            </a:spcAft>
          </a:pPr>
          <a:r>
            <a:rPr lang="en-US" sz="1600" b="1" kern="1200" dirty="0" err="1" smtClean="0">
              <a:solidFill>
                <a:schemeClr val="bg1"/>
              </a:solidFill>
            </a:rPr>
            <a:t>msg.Text</a:t>
          </a:r>
          <a:r>
            <a:rPr lang="en-US" sz="1600" b="1" kern="1200" dirty="0" smtClean="0">
              <a:solidFill>
                <a:schemeClr val="bg1"/>
              </a:solidFill>
            </a:rPr>
            <a:t> = "There are "+</a:t>
          </a:r>
          <a:r>
            <a:rPr lang="en-US" sz="1600" b="1" kern="1200" dirty="0" err="1" smtClean="0">
              <a:solidFill>
                <a:schemeClr val="bg1"/>
              </a:solidFill>
            </a:rPr>
            <a:t>customerCount.ToString</a:t>
          </a:r>
          <a:r>
            <a:rPr lang="en-US" sz="1600" b="1" kern="1200" dirty="0" smtClean="0">
              <a:solidFill>
                <a:schemeClr val="bg1"/>
              </a:solidFill>
            </a:rPr>
            <a:t>()+" customers in the database.";</a:t>
          </a:r>
        </a:p>
      </dsp:txBody>
      <dsp:txXfrm>
        <a:off x="95127" y="2686030"/>
        <a:ext cx="7582146" cy="1758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F9311-3272-468D-9E27-26EF29A7FBBC}">
      <dsp:nvSpPr>
        <dsp:cNvPr id="0" name=""/>
        <dsp:cNvSpPr/>
      </dsp:nvSpPr>
      <dsp:spPr>
        <a:xfrm rot="10800000" flipV="1">
          <a:off x="0" y="284400"/>
          <a:ext cx="7772400" cy="412486"/>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bg1"/>
              </a:solidFill>
            </a:rPr>
            <a:t>Syntax</a:t>
          </a:r>
          <a:endParaRPr lang="en-US" sz="1400" kern="1200" dirty="0">
            <a:solidFill>
              <a:schemeClr val="bg1"/>
            </a:solidFill>
          </a:endParaRPr>
        </a:p>
      </dsp:txBody>
      <dsp:txXfrm rot="-10800000">
        <a:off x="20136" y="304536"/>
        <a:ext cx="7732128" cy="372214"/>
      </dsp:txXfrm>
    </dsp:sp>
    <dsp:sp modelId="{99309ABC-AE10-40AB-B799-A83F469040F0}">
      <dsp:nvSpPr>
        <dsp:cNvPr id="0" name=""/>
        <dsp:cNvSpPr/>
      </dsp:nvSpPr>
      <dsp:spPr>
        <a:xfrm>
          <a:off x="0" y="881207"/>
          <a:ext cx="7772400" cy="545833"/>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err="1" smtClean="0">
              <a:solidFill>
                <a:schemeClr val="bg1"/>
              </a:solidFill>
            </a:rPr>
            <a:t>sqlCommand.ExecuteNonQuery</a:t>
          </a:r>
          <a:r>
            <a:rPr lang="en-US" sz="1600" b="1" kern="1200" dirty="0" smtClean="0">
              <a:solidFill>
                <a:schemeClr val="bg1"/>
              </a:solidFill>
            </a:rPr>
            <a:t>()</a:t>
          </a:r>
          <a:endParaRPr lang="en-US" sz="1600" b="1" kern="1200" dirty="0">
            <a:solidFill>
              <a:schemeClr val="bg1"/>
            </a:solidFill>
          </a:endParaRPr>
        </a:p>
      </dsp:txBody>
      <dsp:txXfrm>
        <a:off x="26645" y="907852"/>
        <a:ext cx="7719110" cy="492543"/>
      </dsp:txXfrm>
    </dsp:sp>
    <dsp:sp modelId="{34D009FC-9713-49B1-B48B-9B1D2BB9C028}">
      <dsp:nvSpPr>
        <dsp:cNvPr id="0" name=""/>
        <dsp:cNvSpPr/>
      </dsp:nvSpPr>
      <dsp:spPr>
        <a:xfrm rot="10800000" flipV="1">
          <a:off x="0" y="1611360"/>
          <a:ext cx="7772400" cy="331736"/>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bg1"/>
              </a:solidFill>
            </a:rPr>
            <a:t>Description</a:t>
          </a:r>
          <a:endParaRPr lang="en-US" sz="1400" kern="1200" dirty="0">
            <a:solidFill>
              <a:schemeClr val="bg1"/>
            </a:solidFill>
          </a:endParaRPr>
        </a:p>
      </dsp:txBody>
      <dsp:txXfrm rot="-10800000">
        <a:off x="16194" y="1627554"/>
        <a:ext cx="7740012" cy="299348"/>
      </dsp:txXfrm>
    </dsp:sp>
    <dsp:sp modelId="{090207BD-C61A-4E65-8A72-7163ACF8F4CE}">
      <dsp:nvSpPr>
        <dsp:cNvPr id="0" name=""/>
        <dsp:cNvSpPr/>
      </dsp:nvSpPr>
      <dsp:spPr>
        <a:xfrm>
          <a:off x="0" y="2127416"/>
          <a:ext cx="7772400" cy="1198080"/>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bg1"/>
              </a:solidFill>
            </a:rPr>
            <a:t>The ExecuteNonQuery() method executes the command text against the database specified in the Connection object. </a:t>
          </a:r>
        </a:p>
        <a:p>
          <a:pPr lvl="0" algn="l" defTabSz="622300" rtl="0">
            <a:lnSpc>
              <a:spcPct val="90000"/>
            </a:lnSpc>
            <a:spcBef>
              <a:spcPct val="0"/>
            </a:spcBef>
            <a:spcAft>
              <a:spcPct val="35000"/>
            </a:spcAft>
          </a:pPr>
          <a:r>
            <a:rPr lang="en-US" sz="1400" b="1" kern="1200" dirty="0" smtClean="0">
              <a:solidFill>
                <a:schemeClr val="bg1"/>
              </a:solidFill>
            </a:rPr>
            <a:t>This method is optimized for queries that do not return any information</a:t>
          </a:r>
        </a:p>
        <a:p>
          <a:pPr lvl="0" algn="l" defTabSz="622300" rtl="0">
            <a:lnSpc>
              <a:spcPct val="90000"/>
            </a:lnSpc>
            <a:spcBef>
              <a:spcPct val="0"/>
            </a:spcBef>
            <a:spcAft>
              <a:spcPct val="35000"/>
            </a:spcAft>
          </a:pPr>
          <a:r>
            <a:rPr lang="en-US" sz="1400" b="1" kern="1200" dirty="0" smtClean="0">
              <a:solidFill>
                <a:schemeClr val="bg1"/>
              </a:solidFill>
            </a:rPr>
            <a:t> (for example, DELETE and UPDATE queries). </a:t>
          </a:r>
          <a:endParaRPr lang="en-US" sz="1400" b="1" kern="1200" dirty="0">
            <a:solidFill>
              <a:schemeClr val="bg1"/>
            </a:solidFill>
          </a:endParaRPr>
        </a:p>
      </dsp:txBody>
      <dsp:txXfrm>
        <a:off x="58485" y="2185901"/>
        <a:ext cx="7655430" cy="1081110"/>
      </dsp:txXfrm>
    </dsp:sp>
    <dsp:sp modelId="{0823D543-F84B-48E7-9F54-6B45A5BEB981}">
      <dsp:nvSpPr>
        <dsp:cNvPr id="0" name=""/>
        <dsp:cNvSpPr/>
      </dsp:nvSpPr>
      <dsp:spPr>
        <a:xfrm rot="10800000" flipV="1">
          <a:off x="0" y="3509816"/>
          <a:ext cx="7772400" cy="268262"/>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bg1"/>
              </a:solidFill>
            </a:rPr>
            <a:t>Example</a:t>
          </a:r>
          <a:endParaRPr lang="en-US" sz="1400" kern="1200" dirty="0">
            <a:solidFill>
              <a:schemeClr val="bg1"/>
            </a:solidFill>
          </a:endParaRPr>
        </a:p>
      </dsp:txBody>
      <dsp:txXfrm rot="-10800000">
        <a:off x="13095" y="3522911"/>
        <a:ext cx="7746210" cy="242072"/>
      </dsp:txXfrm>
    </dsp:sp>
    <dsp:sp modelId="{92F1A266-EC15-48AC-8740-DCE792B7A96A}">
      <dsp:nvSpPr>
        <dsp:cNvPr id="0" name=""/>
        <dsp:cNvSpPr/>
      </dsp:nvSpPr>
      <dsp:spPr>
        <a:xfrm>
          <a:off x="0" y="3962398"/>
          <a:ext cx="7772400" cy="1392001"/>
        </a:xfrm>
        <a:prstGeom prst="roundRect">
          <a:avLst/>
        </a:prstGeom>
        <a:no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bg1"/>
              </a:solidFill>
            </a:rPr>
            <a:t>SqlCommand cmd = new </a:t>
          </a:r>
          <a:r>
            <a:rPr lang="en-US" sz="1400" b="1" kern="1200" dirty="0" err="1" smtClean="0">
              <a:solidFill>
                <a:schemeClr val="bg1"/>
              </a:solidFill>
            </a:rPr>
            <a:t>SqlCommand</a:t>
          </a:r>
          <a:r>
            <a:rPr lang="en-US" sz="1400" b="1" kern="1200" dirty="0" smtClean="0">
              <a:solidFill>
                <a:schemeClr val="bg1"/>
              </a:solidFill>
            </a:rPr>
            <a:t>("DELETE FROM Customers WHERE </a:t>
          </a:r>
          <a:r>
            <a:rPr lang="en-US" sz="1400" b="1" kern="1200" dirty="0" err="1" smtClean="0">
              <a:solidFill>
                <a:schemeClr val="bg1"/>
              </a:solidFill>
            </a:rPr>
            <a:t>LastName</a:t>
          </a:r>
          <a:r>
            <a:rPr lang="en-US" sz="1400" b="1" kern="1200" dirty="0" smtClean="0">
              <a:solidFill>
                <a:schemeClr val="bg1"/>
              </a:solidFill>
            </a:rPr>
            <a:t>='Jones'", conn); </a:t>
          </a:r>
        </a:p>
        <a:p>
          <a:pPr lvl="0" algn="l" defTabSz="622300" rtl="0">
            <a:lnSpc>
              <a:spcPct val="90000"/>
            </a:lnSpc>
            <a:spcBef>
              <a:spcPct val="0"/>
            </a:spcBef>
            <a:spcAft>
              <a:spcPct val="35000"/>
            </a:spcAft>
          </a:pPr>
          <a:r>
            <a:rPr lang="en-US" sz="1400" b="1" kern="1200" dirty="0" err="1" smtClean="0">
              <a:solidFill>
                <a:schemeClr val="bg1"/>
              </a:solidFill>
            </a:rPr>
            <a:t>cmd.ExecuteNonQuery</a:t>
          </a:r>
          <a:r>
            <a:rPr lang="en-US" sz="1400" b="1" kern="1200" dirty="0" smtClean="0">
              <a:solidFill>
                <a:schemeClr val="bg1"/>
              </a:solidFill>
            </a:rPr>
            <a:t>(); </a:t>
          </a:r>
          <a:endParaRPr lang="en-US" sz="1400" b="1" kern="1200" dirty="0">
            <a:solidFill>
              <a:schemeClr val="bg1"/>
            </a:solidFill>
          </a:endParaRPr>
        </a:p>
      </dsp:txBody>
      <dsp:txXfrm>
        <a:off x="67952" y="4030350"/>
        <a:ext cx="7636496" cy="12560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6/11/2019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394563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1730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fld id="{B2B302A3-5060-49B8-B4DA-7C3662103C1F}" type="slidenum">
              <a:rPr lang="en-US" altLang="en-US" sz="1200" b="0">
                <a:latin typeface="Arial" panose="020B0604020202020204" pitchFamily="34" charset="0"/>
              </a:rPr>
              <a:pPr/>
              <a:t>22</a:t>
            </a:fld>
            <a:endParaRPr lang="en-US" altLang="en-US" sz="1200" b="0">
              <a:latin typeface="Arial" panose="020B0604020202020204" pitchFamily="34" charset="0"/>
            </a:endParaRPr>
          </a:p>
        </p:txBody>
      </p:sp>
    </p:spTree>
    <p:extLst>
      <p:ext uri="{BB962C8B-B14F-4D97-AF65-F5344CB8AC3E}">
        <p14:creationId xmlns:p14="http://schemas.microsoft.com/office/powerpoint/2010/main" val="3958971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fld id="{A365F50D-5A5F-488E-8493-87CFE5A8E6BB}" type="slidenum">
              <a:rPr lang="en-US" altLang="en-US" sz="1200" b="0">
                <a:latin typeface="Arial" panose="020B0604020202020204" pitchFamily="34" charset="0"/>
              </a:rPr>
              <a:pPr/>
              <a:t>32</a:t>
            </a:fld>
            <a:endParaRPr lang="en-US" altLang="en-US" sz="1200" b="0">
              <a:latin typeface="Arial" panose="020B0604020202020204" pitchFamily="34" charset="0"/>
            </a:endParaRPr>
          </a:p>
        </p:txBody>
      </p:sp>
      <p:sp>
        <p:nvSpPr>
          <p:cNvPr id="72707" name="Rectangle 7"/>
          <p:cNvSpPr txBox="1">
            <a:spLocks noGrp="1" noChangeArrowheads="1"/>
          </p:cNvSpPr>
          <p:nvPr/>
        </p:nvSpPr>
        <p:spPr bwMode="auto">
          <a:xfrm>
            <a:off x="5180013"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pPr algn="r" eaLnBrk="1" hangingPunct="1"/>
            <a:fld id="{EEB5CFB8-48A1-4EAD-8F3E-C8913143DC46}" type="slidenum">
              <a:rPr lang="en-US" altLang="en-US" sz="1200" b="0">
                <a:latin typeface="Arial" panose="020B0604020202020204" pitchFamily="34" charset="0"/>
              </a:rPr>
              <a:pPr algn="r" eaLnBrk="1" hangingPunct="1"/>
              <a:t>32</a:t>
            </a:fld>
            <a:endParaRPr lang="en-US" altLang="en-US" sz="1200" b="0">
              <a:latin typeface="Arial" panose="020B0604020202020204" pitchFamily="34" charset="0"/>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2838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fld id="{BA977F4A-1F0A-4B72-95DB-F005D3765B67}" type="datetime8">
              <a:rPr lang="en-US" altLang="en-US" sz="1200" b="0" smtClean="0">
                <a:latin typeface="Arial" panose="020B0604020202020204" pitchFamily="34" charset="0"/>
              </a:rPr>
              <a:pPr/>
              <a:t>6/11/2019 11:34 AM</a:t>
            </a:fld>
            <a:endParaRPr lang="en-US" altLang="en-US" sz="1200" b="0" smtClean="0">
              <a:latin typeface="Arial" panose="020B0604020202020204" pitchFamily="34" charset="0"/>
            </a:endParaRPr>
          </a:p>
        </p:txBody>
      </p:sp>
      <p:sp>
        <p:nvSpPr>
          <p:cNvPr id="28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r>
              <a:rPr lang="en-US" altLang="en-US" sz="1200" b="0" smtClean="0">
                <a:latin typeface="Arial" panose="020B0604020202020204" pitchFamily="34" charset="0"/>
              </a:rPr>
              <a:t>© 2006 Microsoft Corporation. All rights reserved. Microsoft, Windows, Windows Vista and other product names are or may be registered trademarks and/or trademarks in the U.S. and/or other countries.</a:t>
            </a:r>
          </a:p>
          <a:p>
            <a:r>
              <a:rPr lang="en-US" altLang="en-US" sz="1200" b="0" smtClean="0">
                <a:latin typeface="Arial" panose="020B0604020202020204"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1200" b="0" smtClean="0">
                <a:latin typeface="Arial" panose="020B0604020202020204" pitchFamily="34" charset="0"/>
              </a:rPr>
            </a:br>
            <a:r>
              <a:rPr lang="en-US" altLang="en-US" sz="1200" b="0" smtClean="0">
                <a:latin typeface="Arial" panose="020B0604020202020204" pitchFamily="34" charset="0"/>
              </a:rPr>
              <a:t>MICROSOFT MAKES NO WARRANTIES, EXPRESS, IMPLIED OR STATUTORY, AS TO THE INFORMATION IN THIS PRESENTATION.</a:t>
            </a:r>
          </a:p>
        </p:txBody>
      </p:sp>
      <p:sp>
        <p:nvSpPr>
          <p:cNvPr id="28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fld id="{42E12FEB-7001-4A36-8F71-72A02AA13457}" type="slidenum">
              <a:rPr lang="en-US" altLang="en-US" sz="1200" b="0">
                <a:latin typeface="Arial" panose="020B0604020202020204" pitchFamily="34" charset="0"/>
              </a:rPr>
              <a:pPr/>
              <a:t>39</a:t>
            </a:fld>
            <a:endParaRPr lang="en-US" altLang="en-US" sz="1200" b="0">
              <a:latin typeface="Arial" panose="020B0604020202020204" pitchFamily="34" charset="0"/>
            </a:endParaRPr>
          </a:p>
        </p:txBody>
      </p:sp>
      <p:sp>
        <p:nvSpPr>
          <p:cNvPr id="28677" name="Shape 2"/>
          <p:cNvSpPr txBox="1">
            <a:spLocks noGrp="1" noChangeArrowheads="1"/>
          </p:cNvSpPr>
          <p:nvPr/>
        </p:nvSpPr>
        <p:spPr bwMode="auto">
          <a:xfrm>
            <a:off x="5180013" y="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pPr algn="r"/>
            <a:fld id="{D6B94967-24EC-41E4-9BB0-4CD49BDB621F}" type="datetime8">
              <a:rPr lang="en-US" altLang="en-US" sz="1300"/>
              <a:pPr algn="r"/>
              <a:t>6/11/2019 11:34 AM</a:t>
            </a:fld>
            <a:endParaRPr lang="en-US" altLang="en-US" sz="1300"/>
          </a:p>
        </p:txBody>
      </p:sp>
      <p:sp>
        <p:nvSpPr>
          <p:cNvPr id="28678" name="Shape 3"/>
          <p:cNvSpPr txBox="1">
            <a:spLocks noGrp="1" noChangeArrowheads="1"/>
          </p:cNvSpPr>
          <p:nvPr/>
        </p:nvSpPr>
        <p:spPr bwMode="auto">
          <a:xfrm>
            <a:off x="5180013"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pPr algn="r"/>
            <a:fld id="{BCCEFE84-E17D-4CE6-95AB-72288624C73D}" type="slidenum">
              <a:rPr lang="en-US" altLang="en-US" sz="1300"/>
              <a:pPr algn="r"/>
              <a:t>39</a:t>
            </a:fld>
            <a:endParaRPr lang="en-US" altLang="en-US" sz="1300"/>
          </a:p>
        </p:txBody>
      </p:sp>
      <p:sp>
        <p:nvSpPr>
          <p:cNvPr id="28679" name="Shape 4"/>
          <p:cNvSpPr txBox="1">
            <a:spLocks noGrp="1" noChangeArrowheads="1"/>
          </p:cNvSpPr>
          <p:nvPr/>
        </p:nvSpPr>
        <p:spPr bwMode="auto">
          <a:xfrm>
            <a:off x="0"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pPr algn="l"/>
            <a:r>
              <a:rPr lang="en-US" altLang="en-US" sz="1300">
                <a:cs typeface="Arial" panose="020B0604020202020204" pitchFamily="34" charset="0"/>
              </a:rPr>
              <a:t>©2005 Microsoft Corporation. All rights reserved.</a:t>
            </a:r>
          </a:p>
          <a:p>
            <a:pPr algn="l"/>
            <a:r>
              <a:rPr lang="en-US" altLang="en-US" sz="1300">
                <a:cs typeface="Arial" panose="020B0604020202020204" pitchFamily="34" charset="0"/>
              </a:rPr>
              <a:t>This presentation is for informational purposes only. Microsoft makes no warranties, express or implied, in this summary.</a:t>
            </a:r>
          </a:p>
        </p:txBody>
      </p:sp>
      <p:sp>
        <p:nvSpPr>
          <p:cNvPr id="28680" name="Rectangle 14339"/>
          <p:cNvSpPr>
            <a:spLocks noGrp="1" noRot="1" noChangeAspect="1" noChangeArrowheads="1" noTextEdit="1"/>
          </p:cNvSpPr>
          <p:nvPr>
            <p:ph type="sldImg"/>
          </p:nvPr>
        </p:nvSpPr>
        <p:spPr>
          <a:ln cap="flat" algn="ctr">
            <a:headEnd type="none" w="med" len="med"/>
            <a:tailEnd type="none" w="med" len="med"/>
          </a:ln>
        </p:spPr>
      </p:sp>
    </p:spTree>
    <p:extLst>
      <p:ext uri="{BB962C8B-B14F-4D97-AF65-F5344CB8AC3E}">
        <p14:creationId xmlns:p14="http://schemas.microsoft.com/office/powerpoint/2010/main" val="2448428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http://msdn.microsoft.com/en-us/library/bb397942.aspx</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fld id="{8D89270F-9FE3-4584-B33C-2F6A83632D87}" type="slidenum">
              <a:rPr lang="en-US" altLang="en-US" sz="1200" b="0">
                <a:latin typeface="Arial" panose="020B0604020202020204" pitchFamily="34" charset="0"/>
              </a:rPr>
              <a:pPr/>
              <a:t>40</a:t>
            </a:fld>
            <a:endParaRPr lang="en-US" altLang="en-US" sz="1200" b="0">
              <a:latin typeface="Arial" panose="020B0604020202020204" pitchFamily="34" charset="0"/>
            </a:endParaRPr>
          </a:p>
        </p:txBody>
      </p:sp>
    </p:spTree>
    <p:extLst>
      <p:ext uri="{BB962C8B-B14F-4D97-AF65-F5344CB8AC3E}">
        <p14:creationId xmlns:p14="http://schemas.microsoft.com/office/powerpoint/2010/main" val="773436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http://msdn.microsoft.com/en-us/library/bb397942.asp</a:t>
            </a:r>
          </a:p>
          <a:p>
            <a:endParaRPr lang="en-US" altLang="en-US" smtClean="0">
              <a:latin typeface="Arial" panose="020B0604020202020204" pitchFamily="34" charset="0"/>
            </a:endParaRPr>
          </a:p>
          <a:p>
            <a:r>
              <a:rPr lang="en-IN" altLang="en-US" smtClean="0">
                <a:latin typeface="Arial" panose="020B0604020202020204" pitchFamily="34" charset="0"/>
              </a:rPr>
              <a:t>The list is made of </a:t>
            </a:r>
            <a:r>
              <a:rPr lang="en-IN" altLang="en-US" i="1" smtClean="0">
                <a:latin typeface="Arial" panose="020B0604020202020204" pitchFamily="34" charset="0"/>
              </a:rPr>
              <a:t>DataRow</a:t>
            </a:r>
            <a:r>
              <a:rPr lang="en-IN" altLang="en-US" smtClean="0">
                <a:latin typeface="Arial" panose="020B0604020202020204" pitchFamily="34" charset="0"/>
              </a:rPr>
              <a:t> objects; thus, you must access </a:t>
            </a:r>
            <a:r>
              <a:rPr lang="en-IN" altLang="en-US" i="1" smtClean="0">
                <a:latin typeface="Arial" panose="020B0604020202020204" pitchFamily="34" charset="0"/>
              </a:rPr>
              <a:t>DataRow</a:t>
            </a:r>
            <a:r>
              <a:rPr lang="en-IN" altLang="en-US" smtClean="0">
                <a:latin typeface="Arial" panose="020B0604020202020204" pitchFamily="34" charset="0"/>
              </a:rPr>
              <a:t> member properties to get a field value. This arrangement allows the call of any </a:t>
            </a:r>
            <a:r>
              <a:rPr lang="en-IN" altLang="en-US" i="1" smtClean="0">
                <a:latin typeface="Arial" panose="020B0604020202020204" pitchFamily="34" charset="0"/>
              </a:rPr>
              <a:t>DataRow</a:t>
            </a:r>
            <a:r>
              <a:rPr lang="en-IN" altLang="en-US" smtClean="0">
                <a:latin typeface="Arial" panose="020B0604020202020204" pitchFamily="34" charset="0"/>
              </a:rPr>
              <a:t> member instead of using a query expression over a </a:t>
            </a:r>
            <a:r>
              <a:rPr lang="en-IN" altLang="en-US" i="1" smtClean="0">
                <a:latin typeface="Arial" panose="020B0604020202020204" pitchFamily="34" charset="0"/>
              </a:rPr>
              <a:t>DataTable</a:t>
            </a:r>
            <a:r>
              <a:rPr lang="en-IN" altLang="en-US" smtClean="0">
                <a:latin typeface="Arial" panose="020B0604020202020204" pitchFamily="34" charset="0"/>
              </a:rPr>
              <a:t>. You can use the </a:t>
            </a:r>
            <a:r>
              <a:rPr lang="en-IN" altLang="en-US" i="1" smtClean="0">
                <a:latin typeface="Arial" panose="020B0604020202020204" pitchFamily="34" charset="0"/>
              </a:rPr>
              <a:t>Field&lt;T&gt;</a:t>
            </a:r>
            <a:r>
              <a:rPr lang="en-IN" altLang="en-US" smtClean="0">
                <a:latin typeface="Arial" panose="020B0604020202020204" pitchFamily="34" charset="0"/>
              </a:rPr>
              <a:t> accessor method instead of using a direct cast on the result of the standard </a:t>
            </a:r>
            <a:r>
              <a:rPr lang="en-IN" altLang="en-US" i="1" smtClean="0">
                <a:latin typeface="Arial" panose="020B0604020202020204" pitchFamily="34" charset="0"/>
              </a:rPr>
              <a:t>DataRow</a:t>
            </a:r>
            <a:r>
              <a:rPr lang="en-IN" altLang="en-US" smtClean="0">
                <a:latin typeface="Arial" panose="020B0604020202020204" pitchFamily="34" charset="0"/>
              </a:rPr>
              <a:t> accessor (such as </a:t>
            </a:r>
            <a:r>
              <a:rPr lang="en-IN" altLang="en-US" i="1" smtClean="0">
                <a:latin typeface="Arial" panose="020B0604020202020204" pitchFamily="34" charset="0"/>
              </a:rPr>
              <a:t>o[“OnlineOrderFlag"]</a:t>
            </a:r>
            <a:r>
              <a:rPr lang="en-IN" altLang="en-US" smtClean="0">
                <a:latin typeface="Arial" panose="020B0604020202020204" pitchFamily="34" charset="0"/>
              </a:rPr>
              <a:t>). </a:t>
            </a:r>
            <a:endParaRPr lang="en-US" altLang="en-US"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Verdana" panose="020B0604030504040204" pitchFamily="34" charset="0"/>
              </a:defRPr>
            </a:lvl1pPr>
            <a:lvl2pPr marL="742950" indent="-285750">
              <a:defRPr sz="2400" b="1">
                <a:solidFill>
                  <a:schemeClr val="tx1"/>
                </a:solidFill>
                <a:latin typeface="Verdana" panose="020B0604030504040204" pitchFamily="34" charset="0"/>
              </a:defRPr>
            </a:lvl2pPr>
            <a:lvl3pPr marL="1143000" indent="-228600">
              <a:defRPr sz="2400" b="1">
                <a:solidFill>
                  <a:schemeClr val="tx1"/>
                </a:solidFill>
                <a:latin typeface="Verdana" panose="020B0604030504040204" pitchFamily="34" charset="0"/>
              </a:defRPr>
            </a:lvl3pPr>
            <a:lvl4pPr marL="1600200" indent="-228600">
              <a:defRPr sz="2400" b="1">
                <a:solidFill>
                  <a:schemeClr val="tx1"/>
                </a:solidFill>
                <a:latin typeface="Verdana" panose="020B0604030504040204" pitchFamily="34" charset="0"/>
              </a:defRPr>
            </a:lvl4pPr>
            <a:lvl5pPr marL="2057400" indent="-228600">
              <a:defRPr sz="2400" b="1">
                <a:solidFill>
                  <a:schemeClr val="tx1"/>
                </a:solidFill>
                <a:latin typeface="Verdana" panose="020B0604030504040204" pitchFamily="34" charset="0"/>
              </a:defRPr>
            </a:lvl5pPr>
            <a:lvl6pPr marL="2514600" indent="-228600" algn="ctr" eaLnBrk="0" fontAlgn="base" hangingPunct="0">
              <a:spcBef>
                <a:spcPct val="0"/>
              </a:spcBef>
              <a:spcAft>
                <a:spcPct val="0"/>
              </a:spcAft>
              <a:defRPr sz="2400" b="1">
                <a:solidFill>
                  <a:schemeClr val="tx1"/>
                </a:solidFill>
                <a:latin typeface="Verdana" panose="020B0604030504040204" pitchFamily="34" charset="0"/>
              </a:defRPr>
            </a:lvl6pPr>
            <a:lvl7pPr marL="2971800" indent="-228600" algn="ctr" eaLnBrk="0" fontAlgn="base" hangingPunct="0">
              <a:spcBef>
                <a:spcPct val="0"/>
              </a:spcBef>
              <a:spcAft>
                <a:spcPct val="0"/>
              </a:spcAft>
              <a:defRPr sz="2400" b="1">
                <a:solidFill>
                  <a:schemeClr val="tx1"/>
                </a:solidFill>
                <a:latin typeface="Verdana" panose="020B0604030504040204" pitchFamily="34" charset="0"/>
              </a:defRPr>
            </a:lvl7pPr>
            <a:lvl8pPr marL="3429000" indent="-228600" algn="ctr" eaLnBrk="0" fontAlgn="base" hangingPunct="0">
              <a:spcBef>
                <a:spcPct val="0"/>
              </a:spcBef>
              <a:spcAft>
                <a:spcPct val="0"/>
              </a:spcAft>
              <a:defRPr sz="2400" b="1">
                <a:solidFill>
                  <a:schemeClr val="tx1"/>
                </a:solidFill>
                <a:latin typeface="Verdana" panose="020B0604030504040204" pitchFamily="34" charset="0"/>
              </a:defRPr>
            </a:lvl8pPr>
            <a:lvl9pPr marL="3886200" indent="-228600" algn="ctr" eaLnBrk="0" fontAlgn="base" hangingPunct="0">
              <a:spcBef>
                <a:spcPct val="0"/>
              </a:spcBef>
              <a:spcAft>
                <a:spcPct val="0"/>
              </a:spcAft>
              <a:defRPr sz="2400" b="1">
                <a:solidFill>
                  <a:schemeClr val="tx1"/>
                </a:solidFill>
                <a:latin typeface="Verdana" panose="020B0604030504040204" pitchFamily="34" charset="0"/>
              </a:defRPr>
            </a:lvl9pPr>
          </a:lstStyle>
          <a:p>
            <a:fld id="{EB6FB06C-0F40-4DC4-92F5-9C6D14201619}" type="slidenum">
              <a:rPr lang="en-US" altLang="en-US" sz="1200" b="0">
                <a:latin typeface="Arial" panose="020B0604020202020204" pitchFamily="34" charset="0"/>
              </a:rPr>
              <a:pPr/>
              <a:t>41</a:t>
            </a:fld>
            <a:endParaRPr lang="en-US" altLang="en-US" sz="1200" b="0">
              <a:latin typeface="Arial" panose="020B0604020202020204" pitchFamily="34" charset="0"/>
            </a:endParaRPr>
          </a:p>
        </p:txBody>
      </p:sp>
    </p:spTree>
    <p:extLst>
      <p:ext uri="{BB962C8B-B14F-4D97-AF65-F5344CB8AC3E}">
        <p14:creationId xmlns:p14="http://schemas.microsoft.com/office/powerpoint/2010/main" val="1412229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2422818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6575983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785489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18280887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939666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146813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6296124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960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76624695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773346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43918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871368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2286000" y="0"/>
            <a:ext cx="6858000" cy="533400"/>
          </a:xfrm>
          <a:prstGeom prst="rect">
            <a:avLst/>
          </a:prstGeom>
        </p:spPr>
        <p:txBody>
          <a:bodyPr/>
          <a:lstStyle>
            <a:lvl1pPr>
              <a:defRPr>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382000" y="6629400"/>
            <a:ext cx="736600" cy="228600"/>
          </a:xfrm>
          <a:prstGeom prst="rect">
            <a:avLst/>
          </a:prstGeom>
        </p:spPr>
        <p:txBody>
          <a:bodyPr/>
          <a:lstStyle>
            <a:lvl1pPr>
              <a:defRPr/>
            </a:lvl1pPr>
          </a:lstStyle>
          <a:p>
            <a:pPr>
              <a:defRPr/>
            </a:pPr>
            <a:fld id="{2477BD3A-29CC-40F2-A7CA-C5475BAFE576}" type="slidenum">
              <a:rPr lang="en-US" altLang="en-US"/>
              <a:pPr>
                <a:defRPr/>
              </a:pPr>
              <a:t>‹#›</a:t>
            </a:fld>
            <a:endParaRPr lang="en-US" altLang="en-US" dirty="0"/>
          </a:p>
        </p:txBody>
      </p:sp>
    </p:spTree>
    <p:extLst>
      <p:ext uri="{BB962C8B-B14F-4D97-AF65-F5344CB8AC3E}">
        <p14:creationId xmlns:p14="http://schemas.microsoft.com/office/powerpoint/2010/main" val="2012008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21166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Rectangle 5"/>
          <p:cNvSpPr/>
          <p:nvPr userDrawn="1"/>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2286000" y="0"/>
            <a:ext cx="6858000" cy="533400"/>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152400" y="6400800"/>
            <a:ext cx="1371600" cy="365125"/>
          </a:xfrm>
          <a:prstGeom prst="rect">
            <a:avLst/>
          </a:prstGeom>
        </p:spPr>
        <p:txBody>
          <a:bodyPr/>
          <a:lstStyle/>
          <a:p>
            <a:r>
              <a:rPr lang="en-US" dirty="0" smtClean="0"/>
              <a:t>© Cognizant 2015</a:t>
            </a:r>
            <a:endParaRPr lang="en-US" dirty="0"/>
          </a:p>
        </p:txBody>
      </p:sp>
      <p:sp>
        <p:nvSpPr>
          <p:cNvPr id="4" name="Slide Number Placeholder 3"/>
          <p:cNvSpPr>
            <a:spLocks noGrp="1"/>
          </p:cNvSpPr>
          <p:nvPr>
            <p:ph type="sldNum" sz="quarter" idx="11"/>
          </p:nvPr>
        </p:nvSpPr>
        <p:spPr>
          <a:xfrm>
            <a:off x="8382000" y="6629400"/>
            <a:ext cx="736596" cy="228597"/>
          </a:xfrm>
          <a:prstGeom prst="rect">
            <a:avLst/>
          </a:prstGeom>
        </p:spPr>
        <p:txBody>
          <a:bodyPr/>
          <a:lstStyle/>
          <a:p>
            <a:fld id="{CC02088F-ACB3-4364-A9F4-9A26DC80E75E}" type="slidenum">
              <a:rPr lang="en-US" smtClean="0"/>
              <a:t>‹#›</a:t>
            </a:fld>
            <a:endParaRPr lang="en-US" dirty="0"/>
          </a:p>
        </p:txBody>
      </p:sp>
      <p:pic>
        <p:nvPicPr>
          <p:cNvPr id="5" name="Picture 3" descr="D:\Images\Images\Objective\shutterstock_56129899.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0803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69913" y="249238"/>
            <a:ext cx="7467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219200"/>
            <a:ext cx="3810000" cy="4876800"/>
          </a:xfrm>
        </p:spPr>
        <p:txBody>
          <a:bodyPr/>
          <a:lstStyle/>
          <a:p>
            <a:pPr lvl="0"/>
            <a:endParaRPr lang="en-US" noProof="0" smtClean="0"/>
          </a:p>
        </p:txBody>
      </p:sp>
      <p:sp>
        <p:nvSpPr>
          <p:cNvPr id="5" name="Rectangle 4"/>
          <p:cNvSpPr>
            <a:spLocks noGrp="1" noChangeArrowheads="1"/>
          </p:cNvSpPr>
          <p:nvPr>
            <p:ph type="sldNum" sz="quarter" idx="10"/>
          </p:nvPr>
        </p:nvSpPr>
        <p:spPr>
          <a:ln/>
        </p:spPr>
        <p:txBody>
          <a:bodyPr/>
          <a:lstStyle>
            <a:lvl1pPr>
              <a:defRPr/>
            </a:lvl1pPr>
          </a:lstStyle>
          <a:p>
            <a:fld id="{B90146A9-A7FE-4A9A-9E4E-2CCA41956AB5}" type="slidenum">
              <a:rPr lang="en-US" altLang="en-US"/>
              <a:pPr/>
              <a:t>‹#›</a:t>
            </a:fld>
            <a:endParaRPr lang="en-US" altLang="en-US"/>
          </a:p>
        </p:txBody>
      </p:sp>
    </p:spTree>
    <p:extLst>
      <p:ext uri="{BB962C8B-B14F-4D97-AF65-F5344CB8AC3E}">
        <p14:creationId xmlns:p14="http://schemas.microsoft.com/office/powerpoint/2010/main" val="23078717"/>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3887DD85-E347-43A6-A3EB-2186DE048C43}" type="slidenum">
              <a:rPr lang="en-US" altLang="en-US"/>
              <a:pPr/>
              <a:t>‹#›</a:t>
            </a:fld>
            <a:endParaRPr lang="en-US" altLang="en-US"/>
          </a:p>
        </p:txBody>
      </p:sp>
    </p:spTree>
    <p:extLst>
      <p:ext uri="{BB962C8B-B14F-4D97-AF65-F5344CB8AC3E}">
        <p14:creationId xmlns:p14="http://schemas.microsoft.com/office/powerpoint/2010/main" val="2415567594"/>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8D26F623-1D32-4E5B-AE8C-32A9A2004D51}" type="slidenum">
              <a:rPr lang="en-US" altLang="en-US"/>
              <a:pPr/>
              <a:t>‹#›</a:t>
            </a:fld>
            <a:endParaRPr lang="en-US" altLang="en-US"/>
          </a:p>
        </p:txBody>
      </p:sp>
    </p:spTree>
    <p:extLst>
      <p:ext uri="{BB962C8B-B14F-4D97-AF65-F5344CB8AC3E}">
        <p14:creationId xmlns:p14="http://schemas.microsoft.com/office/powerpoint/2010/main" val="259715720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lvl1pPr>
              <a:defRPr>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26916555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778223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1566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276112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576224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30555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778169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7"/>
    </p:custDataLst>
    <p:extLst>
      <p:ext uri="{BB962C8B-B14F-4D97-AF65-F5344CB8AC3E}">
        <p14:creationId xmlns:p14="http://schemas.microsoft.com/office/powerpoint/2010/main" val="123659506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5" name="Text Placeholder 4"/>
          <p:cNvSpPr>
            <a:spLocks noGrp="1"/>
          </p:cNvSpPr>
          <p:nvPr>
            <p:ph type="body" sz="quarter" idx="15"/>
          </p:nvPr>
        </p:nvSpPr>
        <p:spPr>
          <a:xfrm flipH="1" flipV="1">
            <a:off x="8545111" y="4152899"/>
            <a:ext cx="65489" cy="45719"/>
          </a:xfrm>
        </p:spPr>
        <p:txBody>
          <a:bodyPr>
            <a:normAutofit fontScale="25000" lnSpcReduction="20000"/>
          </a:bodyPr>
          <a:lstStyle/>
          <a:p>
            <a:endParaRPr lang="en-US" dirty="0"/>
          </a:p>
        </p:txBody>
      </p:sp>
      <p:sp>
        <p:nvSpPr>
          <p:cNvPr id="3" name="Text Placeholder 2"/>
          <p:cNvSpPr>
            <a:spLocks noGrp="1"/>
          </p:cNvSpPr>
          <p:nvPr>
            <p:ph type="body" sz="quarter" idx="14"/>
          </p:nvPr>
        </p:nvSpPr>
        <p:spPr>
          <a:xfrm>
            <a:off x="462343" y="2209803"/>
            <a:ext cx="8284633" cy="1015663"/>
          </a:xfrm>
        </p:spPr>
        <p:txBody>
          <a:bodyPr/>
          <a:lstStyle/>
          <a:p>
            <a:r>
              <a:rPr lang="en-US" sz="6000" dirty="0" smtClean="0">
                <a:solidFill>
                  <a:schemeClr val="bg2"/>
                </a:solidFill>
              </a:rPr>
              <a:t>ADO.NET</a:t>
            </a:r>
            <a:endParaRPr lang="en-US" sz="6000" dirty="0">
              <a:solidFill>
                <a:schemeClr val="bg2"/>
              </a:solidFill>
            </a:endParaRPr>
          </a:p>
        </p:txBody>
      </p:sp>
    </p:spTree>
    <p:extLst>
      <p:ext uri="{BB962C8B-B14F-4D97-AF65-F5344CB8AC3E}">
        <p14:creationId xmlns:p14="http://schemas.microsoft.com/office/powerpoint/2010/main" val="801873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smtClean="0"/>
              <a:t>Connected Architecture in  ADO.NET</a:t>
            </a:r>
            <a:endParaRPr lang="en-US" sz="2800"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a:xfrm>
            <a:off x="-1" y="0"/>
            <a:ext cx="373339" cy="129950"/>
          </a:xfrm>
          <a:prstGeom prst="rect">
            <a:avLst/>
          </a:prstGeom>
        </p:spPr>
        <p:txBody>
          <a:bodyPr/>
          <a:lstStyle/>
          <a:p>
            <a:fld id="{CC02088F-ACB3-4364-A9F4-9A26DC80E75E}" type="slidenum">
              <a:rPr lang="en-US" smtClean="0"/>
              <a:t>10</a:t>
            </a:fld>
            <a:endParaRPr lang="en-US" dirty="0"/>
          </a:p>
        </p:txBody>
      </p:sp>
      <p:sp>
        <p:nvSpPr>
          <p:cNvPr id="3" name="Rectangle 2"/>
          <p:cNvSpPr/>
          <p:nvPr/>
        </p:nvSpPr>
        <p:spPr>
          <a:xfrm>
            <a:off x="381000" y="1137831"/>
            <a:ext cx="8382000" cy="2862322"/>
          </a:xfrm>
          <a:prstGeom prst="rect">
            <a:avLst/>
          </a:prstGeom>
        </p:spPr>
        <p:txBody>
          <a:bodyPr wrap="square">
            <a:spAutoFit/>
          </a:bodyPr>
          <a:lstStyle/>
          <a:p>
            <a:pPr marL="342900"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In the Connection </a:t>
            </a:r>
            <a:r>
              <a:rPr lang="en-US" sz="2000" dirty="0">
                <a:solidFill>
                  <a:schemeClr val="bg2"/>
                </a:solidFill>
                <a:latin typeface="Arial" panose="020B0604020202020204" pitchFamily="34" charset="0"/>
                <a:cs typeface="Arial" panose="020B0604020202020204" pitchFamily="34" charset="0"/>
              </a:rPr>
              <a:t>O</a:t>
            </a:r>
            <a:r>
              <a:rPr lang="en-US" sz="2000" dirty="0" smtClean="0">
                <a:solidFill>
                  <a:schemeClr val="bg2"/>
                </a:solidFill>
                <a:latin typeface="Arial" panose="020B0604020202020204" pitchFamily="34" charset="0"/>
                <a:cs typeface="Arial" panose="020B0604020202020204" pitchFamily="34" charset="0"/>
              </a:rPr>
              <a:t>riented Data Access Architecture the application makes a connection to the Data Source and then interact with it through SQL requests using the same connection.</a:t>
            </a:r>
          </a:p>
          <a:p>
            <a:pPr marL="342900"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In these cases the application stays connected to the database system even when it is not using any Database Operation.</a:t>
            </a:r>
          </a:p>
          <a:p>
            <a:pPr lvl="2">
              <a:lnSpc>
                <a:spcPct val="150000"/>
              </a:lnSpc>
            </a:pPr>
            <a:endParaRPr lang="en-US" sz="2000" dirty="0" smtClean="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170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smtClean="0"/>
              <a:t>Connected Environment in ADO.NET</a:t>
            </a:r>
            <a:endParaRPr lang="en-US" sz="2800"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a:xfrm>
            <a:off x="-1" y="0"/>
            <a:ext cx="609601" cy="533400"/>
          </a:xfrm>
          <a:prstGeom prst="rect">
            <a:avLst/>
          </a:prstGeom>
        </p:spPr>
        <p:txBody>
          <a:bodyPr/>
          <a:lstStyle/>
          <a:p>
            <a:fld id="{CC02088F-ACB3-4364-A9F4-9A26DC80E75E}" type="slidenum">
              <a:rPr lang="en-US" smtClean="0"/>
              <a:t>11</a:t>
            </a:fld>
            <a:endParaRPr lang="en-US" dirty="0"/>
          </a:p>
        </p:txBody>
      </p:sp>
      <p:sp>
        <p:nvSpPr>
          <p:cNvPr id="3" name="Rectangle 2"/>
          <p:cNvSpPr/>
          <p:nvPr/>
        </p:nvSpPr>
        <p:spPr>
          <a:xfrm>
            <a:off x="381000" y="1137831"/>
            <a:ext cx="8382000" cy="4708981"/>
          </a:xfrm>
          <a:prstGeom prst="rect">
            <a:avLst/>
          </a:prstGeom>
        </p:spPr>
        <p:txBody>
          <a:bodyPr wrap="square">
            <a:spAutoFit/>
          </a:bodyPr>
          <a:lstStyle/>
          <a:p>
            <a:pPr marL="342900"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Working with data directly via Open connection.</a:t>
            </a:r>
          </a:p>
          <a:p>
            <a:pPr marL="342900"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Advantages:</a:t>
            </a:r>
          </a:p>
          <a:p>
            <a:pPr marL="800100" lvl="1"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Simple security realization</a:t>
            </a:r>
          </a:p>
          <a:p>
            <a:pPr marL="800100" lvl="1"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Work with real data</a:t>
            </a:r>
          </a:p>
          <a:p>
            <a:pPr marL="800100" lvl="1"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Simple Organization of distributed work </a:t>
            </a:r>
          </a:p>
          <a:p>
            <a:pPr marL="342900" lvl="1"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Drawbacks:</a:t>
            </a:r>
          </a:p>
          <a:p>
            <a:pPr marL="800100" lvl="1"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Continual Connection</a:t>
            </a:r>
          </a:p>
          <a:p>
            <a:pPr marL="800100" lvl="1"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Not available Via Internet</a:t>
            </a:r>
          </a:p>
          <a:p>
            <a:pPr lvl="1">
              <a:lnSpc>
                <a:spcPct val="150000"/>
              </a:lnSpc>
            </a:pPr>
            <a:endParaRPr lang="en-US" sz="2000" dirty="0" smtClean="0">
              <a:solidFill>
                <a:schemeClr val="bg2"/>
              </a:solidFill>
              <a:latin typeface="Arial" panose="020B0604020202020204" pitchFamily="34" charset="0"/>
              <a:cs typeface="Arial" panose="020B0604020202020204" pitchFamily="34" charset="0"/>
            </a:endParaRPr>
          </a:p>
          <a:p>
            <a:pPr lvl="2">
              <a:lnSpc>
                <a:spcPct val="150000"/>
              </a:lnSpc>
            </a:pPr>
            <a:endParaRPr lang="en-US" sz="2000" dirty="0" smtClean="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256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smtClean="0"/>
              <a:t>Components </a:t>
            </a:r>
            <a:r>
              <a:rPr lang="en-US" dirty="0"/>
              <a:t>of SQL connection</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0068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0" dirty="0"/>
              <a:t>Creating a </a:t>
            </a:r>
            <a:r>
              <a:rPr lang="en-US" altLang="en-US" sz="2800" b="0" dirty="0" err="1"/>
              <a:t>SqlConnection</a:t>
            </a:r>
            <a:r>
              <a:rPr lang="en-US" altLang="en-US" sz="2800" b="0" dirty="0"/>
              <a:t> Object</a:t>
            </a:r>
            <a:endParaRPr lang="en-US" sz="2800" b="0" dirty="0"/>
          </a:p>
        </p:txBody>
      </p:sp>
      <p:sp>
        <p:nvSpPr>
          <p:cNvPr id="3" name="Text Placeholder 2"/>
          <p:cNvSpPr>
            <a:spLocks noGrp="1"/>
          </p:cNvSpPr>
          <p:nvPr>
            <p:ph type="body" sz="quarter" idx="13"/>
          </p:nvPr>
        </p:nvSpPr>
        <p:spPr/>
        <p:txBody>
          <a:bodyPr/>
          <a:lstStyle/>
          <a:p>
            <a:pPr marL="457200" indent="-457200">
              <a:buFont typeface="Arial" panose="020B0604020202020204" pitchFamily="34" charset="0"/>
              <a:buChar char="•"/>
            </a:pPr>
            <a:r>
              <a:rPr lang="en-US" altLang="en-US" sz="2000" dirty="0"/>
              <a:t>The </a:t>
            </a:r>
            <a:r>
              <a:rPr lang="en-US" altLang="en-US" sz="2000" dirty="0" err="1"/>
              <a:t>SqlConnection</a:t>
            </a:r>
            <a:r>
              <a:rPr lang="en-US" altLang="en-US" sz="2000" dirty="0"/>
              <a:t> object uses a constructor with a single argument of type string.</a:t>
            </a:r>
          </a:p>
          <a:p>
            <a:pPr marL="457200" indent="-457200">
              <a:buFont typeface="Arial" panose="020B0604020202020204" pitchFamily="34" charset="0"/>
              <a:buChar char="•"/>
            </a:pPr>
            <a:r>
              <a:rPr lang="en-US" altLang="en-US" sz="2000" dirty="0"/>
              <a:t> This argument is called a connection string. </a:t>
            </a:r>
          </a:p>
          <a:p>
            <a:endParaRPr lang="en-US" altLang="en-US" sz="2000" b="1" dirty="0">
              <a:solidFill>
                <a:srgbClr val="0070C0"/>
              </a:solidFill>
            </a:endParaRPr>
          </a:p>
          <a:p>
            <a:r>
              <a:rPr lang="en-US" altLang="en-US" sz="2000" i="1" dirty="0" err="1">
                <a:solidFill>
                  <a:schemeClr val="bg1"/>
                </a:solidFill>
              </a:rPr>
              <a:t>SqlConnection</a:t>
            </a:r>
            <a:r>
              <a:rPr lang="en-US" altLang="en-US" sz="2000" i="1" dirty="0">
                <a:solidFill>
                  <a:schemeClr val="bg1"/>
                </a:solidFill>
              </a:rPr>
              <a:t> conn = new </a:t>
            </a:r>
            <a:r>
              <a:rPr lang="en-US" altLang="en-US" sz="2000" i="1" dirty="0" err="1">
                <a:solidFill>
                  <a:schemeClr val="bg1"/>
                </a:solidFill>
              </a:rPr>
              <a:t>SqlConnection</a:t>
            </a:r>
            <a:r>
              <a:rPr lang="en-US" altLang="en-US" sz="2000" i="1" dirty="0">
                <a:solidFill>
                  <a:schemeClr val="bg1"/>
                </a:solidFill>
              </a:rPr>
              <a:t>( "Data Source=(local);Initial Catalog=</a:t>
            </a:r>
            <a:r>
              <a:rPr lang="en-US" altLang="en-US" sz="2000" i="1" dirty="0" err="1">
                <a:solidFill>
                  <a:schemeClr val="bg1"/>
                </a:solidFill>
              </a:rPr>
              <a:t>Northwind</a:t>
            </a:r>
            <a:r>
              <a:rPr lang="en-US" altLang="en-US" sz="2000" i="1" dirty="0">
                <a:solidFill>
                  <a:schemeClr val="bg1"/>
                </a:solidFill>
              </a:rPr>
              <a:t>; Integrated Security=SSPI"); </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62139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The </a:t>
            </a:r>
            <a:r>
              <a:rPr lang="en-US" altLang="en-US" sz="2800" dirty="0" err="1"/>
              <a:t>SqlCommand</a:t>
            </a:r>
            <a:r>
              <a:rPr lang="en-US" altLang="en-US" sz="2800" dirty="0"/>
              <a:t> Object</a:t>
            </a:r>
            <a:endParaRPr lang="en-US" sz="2800" dirty="0"/>
          </a:p>
        </p:txBody>
      </p:sp>
      <p:sp>
        <p:nvSpPr>
          <p:cNvPr id="3" name="Text Placeholder 2"/>
          <p:cNvSpPr>
            <a:spLocks noGrp="1"/>
          </p:cNvSpPr>
          <p:nvPr>
            <p:ph type="body" sz="quarter" idx="13"/>
          </p:nvPr>
        </p:nvSpPr>
        <p:spPr/>
        <p:txBody>
          <a:bodyPr>
            <a:normAutofit/>
          </a:bodyPr>
          <a:lstStyle/>
          <a:p>
            <a:pPr marL="457200" indent="-457200">
              <a:buFont typeface="Arial" panose="020B0604020202020204" pitchFamily="34" charset="0"/>
              <a:buChar char="•"/>
            </a:pPr>
            <a:r>
              <a:rPr lang="en-US" altLang="en-US" sz="2000" dirty="0"/>
              <a:t>A </a:t>
            </a:r>
            <a:r>
              <a:rPr lang="en-US" altLang="en-US" sz="2000" dirty="0" err="1"/>
              <a:t>SqlCommand</a:t>
            </a:r>
            <a:r>
              <a:rPr lang="en-US" altLang="en-US" sz="2000" dirty="0"/>
              <a:t> object allows you to specify what type of interaction you want to perform with a database. </a:t>
            </a:r>
          </a:p>
          <a:p>
            <a:pPr marL="457200" indent="-457200">
              <a:buFont typeface="Arial" panose="020B0604020202020204" pitchFamily="34" charset="0"/>
              <a:buChar char="•"/>
            </a:pPr>
            <a:endParaRPr lang="en-US" altLang="en-US" sz="2000" dirty="0"/>
          </a:p>
          <a:p>
            <a:pPr marL="457200" indent="-457200">
              <a:buFont typeface="Arial" panose="020B0604020202020204" pitchFamily="34" charset="0"/>
              <a:buChar char="•"/>
            </a:pPr>
            <a:r>
              <a:rPr lang="en-US" altLang="en-US" sz="2000" dirty="0"/>
              <a:t>For example, you can do select, insert, modify, and delete commands on rows of data in a database table. </a:t>
            </a:r>
          </a:p>
          <a:p>
            <a:pPr marL="457200" indent="-457200">
              <a:buFont typeface="Arial" panose="020B0604020202020204" pitchFamily="34" charset="0"/>
              <a:buChar char="•"/>
            </a:pPr>
            <a:endParaRPr lang="en-US" altLang="en-US" sz="2000" dirty="0"/>
          </a:p>
          <a:p>
            <a:pPr marL="457200" indent="-457200">
              <a:buFont typeface="Arial" panose="020B0604020202020204" pitchFamily="34" charset="0"/>
              <a:buChar char="•"/>
            </a:pPr>
            <a:r>
              <a:rPr lang="en-US" altLang="en-US" sz="2000" dirty="0"/>
              <a:t>The </a:t>
            </a:r>
            <a:r>
              <a:rPr lang="en-US" altLang="en-US" sz="2000" dirty="0" err="1"/>
              <a:t>SqlCommand</a:t>
            </a:r>
            <a:r>
              <a:rPr lang="en-US" altLang="en-US" sz="2000" dirty="0"/>
              <a:t> object can be used to support disconnected data management scenarios</a:t>
            </a:r>
          </a:p>
          <a:p>
            <a:pPr marL="457200" indent="-457200">
              <a:buFont typeface="Arial" panose="020B0604020202020204" pitchFamily="34" charset="0"/>
              <a:buChar char="•"/>
            </a:pPr>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293079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Creating a </a:t>
            </a:r>
            <a:r>
              <a:rPr lang="en-US" altLang="en-US" sz="2800" dirty="0" err="1"/>
              <a:t>SqlCommand</a:t>
            </a:r>
            <a:r>
              <a:rPr lang="en-US" altLang="en-US" sz="2800" dirty="0"/>
              <a:t> Object</a:t>
            </a:r>
            <a:endParaRPr lang="en-US" sz="2800" dirty="0"/>
          </a:p>
        </p:txBody>
      </p:sp>
      <p:sp>
        <p:nvSpPr>
          <p:cNvPr id="3" name="Text Placeholder 2"/>
          <p:cNvSpPr>
            <a:spLocks noGrp="1"/>
          </p:cNvSpPr>
          <p:nvPr>
            <p:ph type="body" sz="quarter" idx="13"/>
          </p:nvPr>
        </p:nvSpPr>
        <p:spPr>
          <a:xfrm>
            <a:off x="403578" y="1143000"/>
            <a:ext cx="8382000" cy="4622800"/>
          </a:xfrm>
        </p:spPr>
        <p:txBody>
          <a:bodyPr>
            <a:normAutofit/>
          </a:bodyPr>
          <a:lstStyle/>
          <a:p>
            <a:r>
              <a:rPr lang="en-US" altLang="en-US" sz="2200" dirty="0"/>
              <a:t>The </a:t>
            </a:r>
            <a:r>
              <a:rPr lang="en-US" altLang="en-US" sz="2200" dirty="0" err="1"/>
              <a:t>SqlCommand</a:t>
            </a:r>
            <a:r>
              <a:rPr lang="en-US" altLang="en-US" sz="2200" dirty="0"/>
              <a:t> class is at the heart of the </a:t>
            </a:r>
            <a:r>
              <a:rPr lang="en-US" altLang="en-US" sz="2200" dirty="0" err="1"/>
              <a:t>System.SqlClient</a:t>
            </a:r>
            <a:r>
              <a:rPr lang="en-US" altLang="en-US" sz="2200" dirty="0"/>
              <a:t> namespace.</a:t>
            </a:r>
          </a:p>
          <a:p>
            <a:endParaRPr lang="en-US" altLang="en-US" sz="2200" dirty="0"/>
          </a:p>
          <a:p>
            <a:r>
              <a:rPr lang="en-US" altLang="en-US" sz="2200" dirty="0"/>
              <a:t> It is used to execute operations on a database and retrieve data. </a:t>
            </a:r>
          </a:p>
          <a:p>
            <a:endParaRPr lang="en-US" altLang="en-US" sz="2200" b="1" dirty="0">
              <a:solidFill>
                <a:srgbClr val="0070C0"/>
              </a:solidFill>
            </a:endParaRPr>
          </a:p>
          <a:p>
            <a:r>
              <a:rPr lang="en-US" altLang="en-US" sz="2200" dirty="0" err="1"/>
              <a:t>SqlCommand</a:t>
            </a:r>
            <a:r>
              <a:rPr lang="en-US" altLang="en-US" sz="2200" dirty="0"/>
              <a:t> object takes a string parameter that holds the command you want to execute and a reference to a </a:t>
            </a:r>
            <a:r>
              <a:rPr lang="en-US" altLang="en-US" sz="2200" dirty="0" err="1"/>
              <a:t>SqlConnection</a:t>
            </a:r>
            <a:r>
              <a:rPr lang="en-US" altLang="en-US" sz="2200" dirty="0"/>
              <a:t> object</a:t>
            </a:r>
          </a:p>
          <a:p>
            <a:endParaRPr lang="en-US" altLang="en-US" sz="2200" dirty="0"/>
          </a:p>
          <a:p>
            <a:r>
              <a:rPr lang="en-US" altLang="en-US" sz="2200" b="1" i="1" dirty="0" err="1">
                <a:solidFill>
                  <a:schemeClr val="bg1"/>
                </a:solidFill>
              </a:rPr>
              <a:t>Eg</a:t>
            </a:r>
            <a:r>
              <a:rPr lang="en-US" altLang="en-US" sz="2200" b="1" i="1" dirty="0">
                <a:solidFill>
                  <a:schemeClr val="bg1"/>
                </a:solidFill>
              </a:rPr>
              <a:t> : </a:t>
            </a:r>
            <a:r>
              <a:rPr lang="en-US" altLang="en-US" sz="2200" b="1" i="1" dirty="0" err="1">
                <a:solidFill>
                  <a:schemeClr val="bg1"/>
                </a:solidFill>
              </a:rPr>
              <a:t>SqlCommand</a:t>
            </a:r>
            <a:r>
              <a:rPr lang="en-US" altLang="en-US" sz="2200" b="1" i="1" dirty="0">
                <a:solidFill>
                  <a:schemeClr val="bg1"/>
                </a:solidFill>
              </a:rPr>
              <a:t> </a:t>
            </a:r>
            <a:r>
              <a:rPr lang="en-US" altLang="en-US" sz="2200" b="1" i="1" dirty="0" err="1">
                <a:solidFill>
                  <a:schemeClr val="bg1"/>
                </a:solidFill>
              </a:rPr>
              <a:t>cmd</a:t>
            </a:r>
            <a:r>
              <a:rPr lang="en-US" altLang="en-US" sz="2200" b="1" i="1" dirty="0">
                <a:solidFill>
                  <a:schemeClr val="bg1"/>
                </a:solidFill>
              </a:rPr>
              <a:t> = new </a:t>
            </a:r>
            <a:r>
              <a:rPr lang="en-US" altLang="en-US" sz="2200" b="1" i="1" dirty="0" err="1">
                <a:solidFill>
                  <a:schemeClr val="bg1"/>
                </a:solidFill>
              </a:rPr>
              <a:t>SqlCommand</a:t>
            </a:r>
            <a:r>
              <a:rPr lang="en-US" altLang="en-US" sz="2200" b="1" i="1" dirty="0">
                <a:solidFill>
                  <a:schemeClr val="bg1"/>
                </a:solidFill>
              </a:rPr>
              <a:t>("select </a:t>
            </a:r>
            <a:r>
              <a:rPr lang="en-US" altLang="en-US" sz="2200" b="1" i="1" dirty="0" err="1">
                <a:solidFill>
                  <a:schemeClr val="bg1"/>
                </a:solidFill>
              </a:rPr>
              <a:t>CategoryName</a:t>
            </a:r>
            <a:r>
              <a:rPr lang="en-US" altLang="en-US" sz="2200" b="1" i="1" dirty="0">
                <a:solidFill>
                  <a:schemeClr val="bg1"/>
                </a:solidFill>
              </a:rPr>
              <a:t> from Categories", conn);</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29777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err="1"/>
              <a:t>SqlCommand</a:t>
            </a:r>
            <a:r>
              <a:rPr lang="en-US" altLang="en-US" sz="2800" dirty="0"/>
              <a:t> Properties</a:t>
            </a:r>
            <a:endParaRPr lang="en-US" sz="2800"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54634918"/>
              </p:ext>
            </p:extLst>
          </p:nvPr>
        </p:nvGraphicFramePr>
        <p:xfrm>
          <a:off x="304800" y="1137831"/>
          <a:ext cx="8458200" cy="4879732"/>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31636346"/>
                    </a:ext>
                  </a:extLst>
                </a:gridCol>
                <a:gridCol w="4229100">
                  <a:extLst>
                    <a:ext uri="{9D8B030D-6E8A-4147-A177-3AD203B41FA5}">
                      <a16:colId xmlns:a16="http://schemas.microsoft.com/office/drawing/2014/main" val="1523551335"/>
                    </a:ext>
                  </a:extLst>
                </a:gridCol>
              </a:tblGrid>
              <a:tr h="690969">
                <a:tc>
                  <a:txBody>
                    <a:bodyPr/>
                    <a:lstStyle/>
                    <a:p>
                      <a:pPr algn="ctr"/>
                      <a:r>
                        <a:rPr lang="en-US" sz="1800" dirty="0">
                          <a:solidFill>
                            <a:schemeClr val="bg1"/>
                          </a:solidFill>
                        </a:rPr>
                        <a:t>Item</a:t>
                      </a:r>
                    </a:p>
                  </a:txBody>
                  <a:tcPr marL="19050" marR="19050" marT="19050" marB="19050">
                    <a:noFill/>
                  </a:tcPr>
                </a:tc>
                <a:tc>
                  <a:txBody>
                    <a:bodyPr/>
                    <a:lstStyle/>
                    <a:p>
                      <a:pPr algn="ctr"/>
                      <a:r>
                        <a:rPr lang="en-US" sz="1800" dirty="0">
                          <a:solidFill>
                            <a:schemeClr val="bg1"/>
                          </a:solidFill>
                        </a:rPr>
                        <a:t>Description</a:t>
                      </a:r>
                    </a:p>
                  </a:txBody>
                  <a:tcPr marL="19050" marR="19050" marT="19050" marB="19050">
                    <a:noFill/>
                  </a:tcPr>
                </a:tc>
                <a:extLst>
                  <a:ext uri="{0D108BD9-81ED-4DB2-BD59-A6C34878D82A}">
                    <a16:rowId xmlns:a16="http://schemas.microsoft.com/office/drawing/2014/main" val="1644656569"/>
                  </a:ext>
                </a:extLst>
              </a:tr>
              <a:tr h="434038">
                <a:tc>
                  <a:txBody>
                    <a:bodyPr/>
                    <a:lstStyle/>
                    <a:p>
                      <a:pPr algn="l"/>
                      <a:r>
                        <a:rPr lang="en-US" sz="1800" kern="1200" baseline="0" dirty="0" err="1" smtClean="0">
                          <a:solidFill>
                            <a:schemeClr val="bg1"/>
                          </a:solidFill>
                          <a:latin typeface="Arial" panose="020B0604020202020204" pitchFamily="34" charset="0"/>
                          <a:ea typeface="+mn-ea"/>
                          <a:cs typeface="+mn-cs"/>
                        </a:rPr>
                        <a:t>CommandText</a:t>
                      </a:r>
                      <a:endParaRPr lang="en-US" sz="1800" kern="1200" baseline="0" dirty="0">
                        <a:solidFill>
                          <a:schemeClr val="bg1"/>
                        </a:solidFill>
                        <a:latin typeface="Arial" panose="020B0604020202020204" pitchFamily="34" charset="0"/>
                        <a:ea typeface="+mn-ea"/>
                        <a:cs typeface="+mn-cs"/>
                      </a:endParaRPr>
                    </a:p>
                  </a:txBody>
                  <a:tcPr marL="19050" marR="19050" marT="19050" marB="19050">
                    <a:noFill/>
                  </a:tcPr>
                </a:tc>
                <a:tc>
                  <a:txBody>
                    <a:bodyPr/>
                    <a:lstStyle/>
                    <a:p>
                      <a:pPr algn="l"/>
                      <a:r>
                        <a:rPr lang="en-US" sz="1800" dirty="0">
                          <a:solidFill>
                            <a:schemeClr val="bg1"/>
                          </a:solidFill>
                        </a:rPr>
                        <a:t>Contains the text of a SQL query </a:t>
                      </a:r>
                    </a:p>
                  </a:txBody>
                  <a:tcPr marL="19050" marR="19050" marT="19050" marB="19050">
                    <a:noFill/>
                  </a:tcPr>
                </a:tc>
                <a:extLst>
                  <a:ext uri="{0D108BD9-81ED-4DB2-BD59-A6C34878D82A}">
                    <a16:rowId xmlns:a16="http://schemas.microsoft.com/office/drawing/2014/main" val="1691122410"/>
                  </a:ext>
                </a:extLst>
              </a:tr>
              <a:tr h="686731">
                <a:tc>
                  <a:txBody>
                    <a:bodyPr/>
                    <a:lstStyle/>
                    <a:p>
                      <a:pPr algn="l"/>
                      <a:r>
                        <a:rPr lang="en-US" sz="1800" dirty="0" err="1" smtClean="0">
                          <a:solidFill>
                            <a:schemeClr val="bg1"/>
                          </a:solidFill>
                        </a:rPr>
                        <a:t>CommandTimeout</a:t>
                      </a:r>
                      <a:endParaRPr lang="en-US" sz="1800" dirty="0">
                        <a:solidFill>
                          <a:schemeClr val="bg1"/>
                        </a:solidFill>
                      </a:endParaRPr>
                    </a:p>
                  </a:txBody>
                  <a:tcPr marL="19050" marR="19050" marT="19050" marB="19050">
                    <a:noFill/>
                  </a:tcPr>
                </a:tc>
                <a:tc>
                  <a:txBody>
                    <a:bodyPr/>
                    <a:lstStyle/>
                    <a:p>
                      <a:pPr algn="l"/>
                      <a:r>
                        <a:rPr lang="en-US" sz="1800" dirty="0">
                          <a:solidFill>
                            <a:schemeClr val="bg1"/>
                          </a:solidFill>
                        </a:rPr>
                        <a:t>Contains the length of the timeout of a query, in seconds </a:t>
                      </a:r>
                    </a:p>
                  </a:txBody>
                  <a:tcPr marL="19050" marR="19050" marT="19050" marB="19050">
                    <a:noFill/>
                  </a:tcPr>
                </a:tc>
                <a:extLst>
                  <a:ext uri="{0D108BD9-81ED-4DB2-BD59-A6C34878D82A}">
                    <a16:rowId xmlns:a16="http://schemas.microsoft.com/office/drawing/2014/main" val="1752459209"/>
                  </a:ext>
                </a:extLst>
              </a:tr>
              <a:tr h="686731">
                <a:tc>
                  <a:txBody>
                    <a:bodyPr/>
                    <a:lstStyle/>
                    <a:p>
                      <a:pPr algn="l"/>
                      <a:r>
                        <a:rPr lang="en-US" sz="1800" dirty="0" err="1" smtClean="0">
                          <a:solidFill>
                            <a:schemeClr val="bg1"/>
                          </a:solidFill>
                        </a:rPr>
                        <a:t>CommandType</a:t>
                      </a:r>
                      <a:endParaRPr lang="en-US" sz="1800" dirty="0">
                        <a:solidFill>
                          <a:schemeClr val="bg1"/>
                        </a:solidFill>
                      </a:endParaRPr>
                    </a:p>
                  </a:txBody>
                  <a:tcPr marL="19050" marR="19050" marT="19050" marB="19050">
                    <a:noFill/>
                  </a:tcPr>
                </a:tc>
                <a:tc>
                  <a:txBody>
                    <a:bodyPr/>
                    <a:lstStyle/>
                    <a:p>
                      <a:pPr algn="l"/>
                      <a:r>
                        <a:rPr lang="en-US" sz="1800" dirty="0">
                          <a:solidFill>
                            <a:schemeClr val="bg1"/>
                          </a:solidFill>
                        </a:rPr>
                        <a:t>Specifies the type of command to be executed </a:t>
                      </a:r>
                    </a:p>
                  </a:txBody>
                  <a:tcPr marL="19050" marR="19050" marT="19050" marB="19050">
                    <a:noFill/>
                  </a:tcPr>
                </a:tc>
                <a:extLst>
                  <a:ext uri="{0D108BD9-81ED-4DB2-BD59-A6C34878D82A}">
                    <a16:rowId xmlns:a16="http://schemas.microsoft.com/office/drawing/2014/main" val="3632666209"/>
                  </a:ext>
                </a:extLst>
              </a:tr>
              <a:tr h="686731">
                <a:tc>
                  <a:txBody>
                    <a:bodyPr/>
                    <a:lstStyle/>
                    <a:p>
                      <a:pPr algn="l"/>
                      <a:r>
                        <a:rPr lang="en-US" sz="1800" dirty="0" smtClean="0">
                          <a:solidFill>
                            <a:schemeClr val="bg1"/>
                          </a:solidFill>
                        </a:rPr>
                        <a:t>Connection</a:t>
                      </a:r>
                      <a:endParaRPr lang="en-US" sz="1800" dirty="0">
                        <a:solidFill>
                          <a:schemeClr val="bg1"/>
                        </a:solidFill>
                      </a:endParaRPr>
                    </a:p>
                  </a:txBody>
                  <a:tcPr marL="19050" marR="19050" marT="19050" marB="19050">
                    <a:noFill/>
                  </a:tcPr>
                </a:tc>
                <a:tc>
                  <a:txBody>
                    <a:bodyPr/>
                    <a:lstStyle/>
                    <a:p>
                      <a:pPr algn="l"/>
                      <a:r>
                        <a:rPr lang="en-US" sz="1800" dirty="0">
                          <a:solidFill>
                            <a:schemeClr val="bg1"/>
                          </a:solidFill>
                        </a:rPr>
                        <a:t>Specifies the connection to the database </a:t>
                      </a:r>
                    </a:p>
                  </a:txBody>
                  <a:tcPr marL="19050" marR="19050" marT="19050" marB="19050">
                    <a:noFill/>
                  </a:tcPr>
                </a:tc>
                <a:extLst>
                  <a:ext uri="{0D108BD9-81ED-4DB2-BD59-A6C34878D82A}">
                    <a16:rowId xmlns:a16="http://schemas.microsoft.com/office/drawing/2014/main" val="213307022"/>
                  </a:ext>
                </a:extLst>
              </a:tr>
              <a:tr h="686731">
                <a:tc>
                  <a:txBody>
                    <a:bodyPr/>
                    <a:lstStyle/>
                    <a:p>
                      <a:pPr algn="l"/>
                      <a:r>
                        <a:rPr lang="en-US" sz="1800" dirty="0" smtClean="0">
                          <a:solidFill>
                            <a:schemeClr val="bg1"/>
                          </a:solidFill>
                        </a:rPr>
                        <a:t>Parameters</a:t>
                      </a:r>
                      <a:endParaRPr lang="en-US" sz="1800" dirty="0">
                        <a:solidFill>
                          <a:schemeClr val="bg1"/>
                        </a:solidFill>
                      </a:endParaRPr>
                    </a:p>
                  </a:txBody>
                  <a:tcPr marL="19050" marR="19050" marT="19050" marB="19050">
                    <a:noFill/>
                  </a:tcPr>
                </a:tc>
                <a:tc>
                  <a:txBody>
                    <a:bodyPr/>
                    <a:lstStyle/>
                    <a:p>
                      <a:pPr algn="l"/>
                      <a:r>
                        <a:rPr lang="en-US" sz="1800" dirty="0">
                          <a:solidFill>
                            <a:schemeClr val="bg1"/>
                          </a:solidFill>
                        </a:rPr>
                        <a:t>Specifies a collection of parameters for the SQL query </a:t>
                      </a:r>
                    </a:p>
                  </a:txBody>
                  <a:tcPr marL="19050" marR="19050" marT="19050" marB="19050">
                    <a:noFill/>
                  </a:tcPr>
                </a:tc>
                <a:extLst>
                  <a:ext uri="{0D108BD9-81ED-4DB2-BD59-A6C34878D82A}">
                    <a16:rowId xmlns:a16="http://schemas.microsoft.com/office/drawing/2014/main" val="2803591845"/>
                  </a:ext>
                </a:extLst>
              </a:tr>
              <a:tr h="1007801">
                <a:tc>
                  <a:txBody>
                    <a:bodyPr/>
                    <a:lstStyle/>
                    <a:p>
                      <a:pPr algn="l"/>
                      <a:r>
                        <a:rPr lang="en-US" sz="1800" dirty="0" smtClean="0">
                          <a:solidFill>
                            <a:schemeClr val="bg1"/>
                          </a:solidFill>
                        </a:rPr>
                        <a:t>Transaction</a:t>
                      </a:r>
                      <a:endParaRPr lang="en-US" sz="1800" dirty="0">
                        <a:solidFill>
                          <a:schemeClr val="bg1"/>
                        </a:solidFill>
                      </a:endParaRPr>
                    </a:p>
                  </a:txBody>
                  <a:tcPr marL="19050" marR="19050" marT="19050" marB="19050">
                    <a:noFill/>
                  </a:tcPr>
                </a:tc>
                <a:tc>
                  <a:txBody>
                    <a:bodyPr/>
                    <a:lstStyle/>
                    <a:p>
                      <a:pPr algn="l"/>
                      <a:r>
                        <a:rPr lang="en-US" sz="1800" dirty="0">
                          <a:solidFill>
                            <a:schemeClr val="bg1"/>
                          </a:solidFill>
                        </a:rPr>
                        <a:t>Specifies a transaction object, which enables developers to run queries in a transaction </a:t>
                      </a:r>
                    </a:p>
                  </a:txBody>
                  <a:tcPr marL="19050" marR="19050" marT="19050" marB="19050">
                    <a:noFill/>
                  </a:tcPr>
                </a:tc>
                <a:extLst>
                  <a:ext uri="{0D108BD9-81ED-4DB2-BD59-A6C34878D82A}">
                    <a16:rowId xmlns:a16="http://schemas.microsoft.com/office/drawing/2014/main" val="3958539796"/>
                  </a:ext>
                </a:extLst>
              </a:tr>
            </a:tbl>
          </a:graphicData>
        </a:graphic>
      </p:graphicFrame>
    </p:spTree>
    <p:extLst>
      <p:ext uri="{BB962C8B-B14F-4D97-AF65-F5344CB8AC3E}">
        <p14:creationId xmlns:p14="http://schemas.microsoft.com/office/powerpoint/2010/main" val="59858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71437"/>
            <a:ext cx="6858000" cy="533400"/>
          </a:xfrm>
        </p:spPr>
        <p:txBody>
          <a:bodyPr/>
          <a:lstStyle/>
          <a:p>
            <a:r>
              <a:rPr lang="en-US" altLang="en-US" b="1" dirty="0"/>
              <a:t>P</a:t>
            </a:r>
            <a:r>
              <a:rPr lang="en-US" altLang="en-US" b="1" dirty="0" smtClean="0"/>
              <a:t>reparing a </a:t>
            </a:r>
            <a:r>
              <a:rPr lang="en-US" altLang="en-US" b="1" dirty="0" err="1" smtClean="0"/>
              <a:t>SqlCommand</a:t>
            </a:r>
            <a:r>
              <a:rPr lang="en-US" altLang="en-US" b="1" dirty="0" smtClean="0"/>
              <a:t> Object for Parameters</a:t>
            </a:r>
            <a:br>
              <a:rPr lang="en-US" altLang="en-US" b="1" dirty="0" smtClean="0"/>
            </a:br>
            <a:endParaRPr lang="en-US" altLang="en-US" dirty="0" smtClean="0"/>
          </a:p>
        </p:txBody>
      </p:sp>
      <p:sp>
        <p:nvSpPr>
          <p:cNvPr id="17411" name="Content Placeholder 2"/>
          <p:cNvSpPr>
            <a:spLocks noGrp="1"/>
          </p:cNvSpPr>
          <p:nvPr>
            <p:ph idx="1"/>
          </p:nvPr>
        </p:nvSpPr>
        <p:spPr/>
        <p:txBody>
          <a:bodyPr/>
          <a:lstStyle/>
          <a:p>
            <a:r>
              <a:rPr lang="en-US" altLang="en-US" sz="2000" dirty="0" smtClean="0"/>
              <a:t>The first step in using parameters in SQL queries is to build a command string containing parameter placeholders.</a:t>
            </a:r>
          </a:p>
          <a:p>
            <a:pPr marL="0" indent="0">
              <a:buNone/>
            </a:pPr>
            <a:r>
              <a:rPr lang="en-US" altLang="en-US" sz="2000" dirty="0" smtClean="0"/>
              <a:t> </a:t>
            </a:r>
          </a:p>
          <a:p>
            <a:r>
              <a:rPr lang="en-US" altLang="en-US" sz="2000" dirty="0" smtClean="0"/>
              <a:t>These placeholders are filled in with actual parameter values when the </a:t>
            </a:r>
            <a:r>
              <a:rPr lang="en-US" altLang="en-US" sz="2000" dirty="0" err="1" smtClean="0"/>
              <a:t>SqlCommand</a:t>
            </a:r>
            <a:r>
              <a:rPr lang="en-US" altLang="en-US" sz="2000" dirty="0" smtClean="0"/>
              <a:t> executes. Proper syntax of a parameter is to use an '@' symbol prefix on the parameter name as shown below:</a:t>
            </a:r>
          </a:p>
          <a:p>
            <a:endParaRPr lang="en-US" altLang="en-US" sz="2000" dirty="0" smtClean="0"/>
          </a:p>
        </p:txBody>
      </p:sp>
      <p:sp>
        <p:nvSpPr>
          <p:cNvPr id="1741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E45FF9C9-7293-47EF-91B8-6CE6A356E0FA}" type="slidenum">
              <a:rPr lang="en-US" altLang="en-US" sz="900">
                <a:solidFill>
                  <a:srgbClr val="DF7A1C"/>
                </a:solidFill>
              </a:rPr>
              <a:pPr algn="ctr">
                <a:spcBef>
                  <a:spcPct val="0"/>
                </a:spcBef>
                <a:buClrTx/>
                <a:buFontTx/>
                <a:buNone/>
              </a:pPr>
              <a:t>17</a:t>
            </a:fld>
            <a:endParaRPr lang="en-US" altLang="en-US" sz="900">
              <a:solidFill>
                <a:srgbClr val="DF7A1C"/>
              </a:solidFill>
            </a:endParaRPr>
          </a:p>
        </p:txBody>
      </p:sp>
      <p:sp>
        <p:nvSpPr>
          <p:cNvPr id="6" name="Rectangle 7"/>
          <p:cNvSpPr>
            <a:spLocks noChangeArrowheads="1"/>
          </p:cNvSpPr>
          <p:nvPr/>
        </p:nvSpPr>
        <p:spPr bwMode="auto">
          <a:xfrm>
            <a:off x="685800" y="3962400"/>
            <a:ext cx="7796213" cy="1016000"/>
          </a:xfrm>
          <a:prstGeom prst="rect">
            <a:avLst/>
          </a:prstGeom>
          <a:noFill/>
          <a:ln>
            <a:noFill/>
          </a:ln>
          <a:extLst/>
        </p:spPr>
        <p:txBody>
          <a:bodyPr>
            <a:spAutoFit/>
          </a:bodyPr>
          <a:lstStyle>
            <a:lvl1pPr algn="l">
              <a:spcBef>
                <a:spcPct val="20000"/>
              </a:spcBef>
              <a:buClr>
                <a:schemeClr val="tx1"/>
              </a:buClr>
              <a:buFont typeface="Wingdings" panose="05000000000000000000" pitchFamily="2" charset="2"/>
              <a:buChar char="§"/>
              <a:tabLst>
                <a:tab pos="177800" algn="l"/>
                <a:tab pos="536575" algn="l"/>
                <a:tab pos="812800" algn="l"/>
                <a:tab pos="1160463" algn="l"/>
                <a:tab pos="1524000" algn="l"/>
                <a:tab pos="1887538" algn="l"/>
                <a:tab pos="2235200" algn="l"/>
              </a:tabLst>
              <a:defRPr sz="2400">
                <a:solidFill>
                  <a:schemeClr val="tx1"/>
                </a:solidFill>
                <a:latin typeface="Verdana" panose="020B0604030504040204" pitchFamily="34" charset="0"/>
              </a:defRPr>
            </a:lvl1pPr>
            <a:lvl2pPr marL="742950" indent="-285750" algn="l">
              <a:spcBef>
                <a:spcPct val="20000"/>
              </a:spcBef>
              <a:buClr>
                <a:srgbClr val="DF7A1C"/>
              </a:buClr>
              <a:buChar char="»"/>
              <a:tabLst>
                <a:tab pos="177800" algn="l"/>
                <a:tab pos="536575" algn="l"/>
                <a:tab pos="812800" algn="l"/>
                <a:tab pos="1160463" algn="l"/>
                <a:tab pos="1524000" algn="l"/>
                <a:tab pos="1887538" algn="l"/>
                <a:tab pos="2235200" algn="l"/>
              </a:tabLst>
              <a:defRPr sz="2000">
                <a:solidFill>
                  <a:schemeClr val="tx1"/>
                </a:solidFill>
                <a:latin typeface="Verdana" panose="020B0604030504040204" pitchFamily="34" charset="0"/>
              </a:defRPr>
            </a:lvl2pPr>
            <a:lvl3pPr marL="1143000" indent="-228600" algn="l">
              <a:spcBef>
                <a:spcPct val="20000"/>
              </a:spcBef>
              <a:buChar char="•"/>
              <a:tabLst>
                <a:tab pos="177800" algn="l"/>
                <a:tab pos="536575" algn="l"/>
                <a:tab pos="812800" algn="l"/>
                <a:tab pos="1160463" algn="l"/>
                <a:tab pos="1524000" algn="l"/>
                <a:tab pos="1887538" algn="l"/>
                <a:tab pos="2235200" algn="l"/>
              </a:tabLst>
              <a:defRPr sz="2400">
                <a:solidFill>
                  <a:schemeClr val="tx1"/>
                </a:solidFill>
                <a:latin typeface="Verdana" panose="020B0604030504040204" pitchFamily="34" charset="0"/>
              </a:defRPr>
            </a:lvl3pPr>
            <a:lvl4pPr marL="1600200" indent="-228600" algn="l">
              <a:spcBef>
                <a:spcPct val="20000"/>
              </a:spcBef>
              <a:buChar char="–"/>
              <a:tabLst>
                <a:tab pos="177800" algn="l"/>
                <a:tab pos="536575" algn="l"/>
                <a:tab pos="812800" algn="l"/>
                <a:tab pos="1160463" algn="l"/>
                <a:tab pos="1524000" algn="l"/>
                <a:tab pos="1887538" algn="l"/>
                <a:tab pos="2235200" algn="l"/>
              </a:tabLst>
              <a:defRPr sz="1600">
                <a:solidFill>
                  <a:schemeClr val="tx1"/>
                </a:solidFill>
                <a:latin typeface="Verdana" panose="020B0604030504040204" pitchFamily="34" charset="0"/>
              </a:defRPr>
            </a:lvl4pPr>
            <a:lvl5pPr marL="2057400" indent="-228600" algn="l">
              <a:spcBef>
                <a:spcPct val="20000"/>
              </a:spcBef>
              <a:buChar char="»"/>
              <a:tabLst>
                <a:tab pos="177800" algn="l"/>
                <a:tab pos="536575" algn="l"/>
                <a:tab pos="812800" algn="l"/>
                <a:tab pos="1160463" algn="l"/>
                <a:tab pos="1524000" algn="l"/>
                <a:tab pos="1887538" algn="l"/>
                <a:tab pos="2235200" algn="l"/>
              </a:tabLst>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177800" algn="l"/>
                <a:tab pos="536575" algn="l"/>
                <a:tab pos="812800" algn="l"/>
                <a:tab pos="1160463" algn="l"/>
                <a:tab pos="1524000" algn="l"/>
                <a:tab pos="1887538" algn="l"/>
                <a:tab pos="2235200" algn="l"/>
              </a:tabLst>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177800" algn="l"/>
                <a:tab pos="536575" algn="l"/>
                <a:tab pos="812800" algn="l"/>
                <a:tab pos="1160463" algn="l"/>
                <a:tab pos="1524000" algn="l"/>
                <a:tab pos="1887538" algn="l"/>
                <a:tab pos="2235200" algn="l"/>
              </a:tabLst>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177800" algn="l"/>
                <a:tab pos="536575" algn="l"/>
                <a:tab pos="812800" algn="l"/>
                <a:tab pos="1160463" algn="l"/>
                <a:tab pos="1524000" algn="l"/>
                <a:tab pos="1887538" algn="l"/>
                <a:tab pos="2235200" algn="l"/>
              </a:tabLst>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177800" algn="l"/>
                <a:tab pos="536575" algn="l"/>
                <a:tab pos="812800" algn="l"/>
                <a:tab pos="1160463" algn="l"/>
                <a:tab pos="1524000" algn="l"/>
                <a:tab pos="1887538" algn="l"/>
                <a:tab pos="2235200" algn="l"/>
              </a:tabLst>
              <a:defRPr sz="1600">
                <a:solidFill>
                  <a:schemeClr val="tx1"/>
                </a:solidFill>
                <a:latin typeface="Verdana" panose="020B0604030504040204" pitchFamily="34" charset="0"/>
              </a:defRPr>
            </a:lvl9pPr>
          </a:lstStyle>
          <a:p>
            <a:pPr eaLnBrk="1" hangingPunct="1">
              <a:spcBef>
                <a:spcPct val="0"/>
              </a:spcBef>
              <a:buClrTx/>
              <a:buFontTx/>
              <a:buNone/>
            </a:pPr>
            <a:r>
              <a:rPr lang="en-GB" altLang="en-US" sz="2000" i="1" dirty="0" err="1">
                <a:solidFill>
                  <a:schemeClr val="bg1"/>
                </a:solidFill>
                <a:latin typeface="Arial" panose="020B0604020202020204" pitchFamily="34" charset="0"/>
              </a:rPr>
              <a:t>SqlCommand</a:t>
            </a:r>
            <a:r>
              <a:rPr lang="en-GB" altLang="en-US" sz="2000" i="1" dirty="0">
                <a:solidFill>
                  <a:schemeClr val="bg1"/>
                </a:solidFill>
                <a:latin typeface="Arial" panose="020B0604020202020204" pitchFamily="34" charset="0"/>
              </a:rPr>
              <a:t> </a:t>
            </a:r>
            <a:r>
              <a:rPr lang="en-GB" altLang="en-US" sz="2000" i="1" dirty="0" err="1">
                <a:solidFill>
                  <a:schemeClr val="bg1"/>
                </a:solidFill>
                <a:latin typeface="Arial" panose="020B0604020202020204" pitchFamily="34" charset="0"/>
              </a:rPr>
              <a:t>cmd</a:t>
            </a:r>
            <a:r>
              <a:rPr lang="en-GB" altLang="en-US" sz="2000" i="1" dirty="0">
                <a:solidFill>
                  <a:schemeClr val="bg1"/>
                </a:solidFill>
                <a:latin typeface="Arial" panose="020B0604020202020204" pitchFamily="34" charset="0"/>
              </a:rPr>
              <a:t> = new </a:t>
            </a:r>
            <a:r>
              <a:rPr lang="en-GB" altLang="en-US" sz="2000" i="1" dirty="0" err="1">
                <a:solidFill>
                  <a:schemeClr val="bg1"/>
                </a:solidFill>
                <a:latin typeface="Arial" panose="020B0604020202020204" pitchFamily="34" charset="0"/>
              </a:rPr>
              <a:t>SqlCommand</a:t>
            </a:r>
            <a:r>
              <a:rPr lang="en-GB" altLang="en-US" sz="2000" i="1" dirty="0">
                <a:solidFill>
                  <a:schemeClr val="bg1"/>
                </a:solidFill>
                <a:latin typeface="Arial" panose="020B0604020202020204" pitchFamily="34" charset="0"/>
              </a:rPr>
              <a:t>(); </a:t>
            </a:r>
          </a:p>
          <a:p>
            <a:pPr eaLnBrk="1" hangingPunct="1">
              <a:spcBef>
                <a:spcPct val="0"/>
              </a:spcBef>
              <a:buClrTx/>
              <a:buFontTx/>
              <a:buNone/>
            </a:pPr>
            <a:r>
              <a:rPr lang="en-GB" altLang="en-US" sz="2000" i="1" dirty="0" err="1">
                <a:solidFill>
                  <a:schemeClr val="bg1"/>
                </a:solidFill>
                <a:latin typeface="Arial" panose="020B0604020202020204" pitchFamily="34" charset="0"/>
              </a:rPr>
              <a:t>cmd.CommandText</a:t>
            </a:r>
            <a:r>
              <a:rPr lang="en-GB" altLang="en-US" sz="2000" i="1" dirty="0">
                <a:solidFill>
                  <a:schemeClr val="bg1"/>
                </a:solidFill>
                <a:latin typeface="Arial" panose="020B0604020202020204" pitchFamily="34" charset="0"/>
              </a:rPr>
              <a:t> = "DELETE FROM </a:t>
            </a:r>
            <a:r>
              <a:rPr lang="en-GB" altLang="en-US" sz="2000" i="1" dirty="0" err="1">
                <a:solidFill>
                  <a:schemeClr val="bg1"/>
                </a:solidFill>
                <a:latin typeface="Arial" panose="020B0604020202020204" pitchFamily="34" charset="0"/>
              </a:rPr>
              <a:t>Empls</a:t>
            </a:r>
            <a:r>
              <a:rPr lang="en-GB" altLang="en-US" sz="2000" i="1" dirty="0">
                <a:solidFill>
                  <a:schemeClr val="bg1"/>
                </a:solidFill>
                <a:latin typeface="Arial" panose="020B0604020202020204" pitchFamily="34" charset="0"/>
              </a:rPr>
              <a:t> WHERE </a:t>
            </a:r>
            <a:r>
              <a:rPr lang="en-GB" altLang="en-US" sz="2000" i="1" dirty="0" err="1">
                <a:solidFill>
                  <a:schemeClr val="bg1"/>
                </a:solidFill>
                <a:latin typeface="Arial" panose="020B0604020202020204" pitchFamily="34" charset="0"/>
              </a:rPr>
              <a:t>EmployeeID</a:t>
            </a:r>
            <a:r>
              <a:rPr lang="en-GB" altLang="en-US" sz="2000" i="1" dirty="0">
                <a:solidFill>
                  <a:schemeClr val="bg1"/>
                </a:solidFill>
                <a:latin typeface="Arial" panose="020B0604020202020204" pitchFamily="34" charset="0"/>
              </a:rPr>
              <a:t> = @ID";</a:t>
            </a:r>
          </a:p>
        </p:txBody>
      </p:sp>
    </p:spTree>
    <p:extLst>
      <p:ext uri="{BB962C8B-B14F-4D97-AF65-F5344CB8AC3E}">
        <p14:creationId xmlns:p14="http://schemas.microsoft.com/office/powerpoint/2010/main" val="276663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40267" y="0"/>
            <a:ext cx="6858000" cy="533400"/>
          </a:xfrm>
        </p:spPr>
        <p:txBody>
          <a:bodyPr/>
          <a:lstStyle/>
          <a:p>
            <a:r>
              <a:rPr lang="en-US" altLang="en-US" b="1" dirty="0"/>
              <a:t>P</a:t>
            </a:r>
            <a:r>
              <a:rPr lang="en-US" altLang="en-US" b="1" dirty="0" smtClean="0"/>
              <a:t>reparing a </a:t>
            </a:r>
            <a:r>
              <a:rPr lang="en-US" altLang="en-US" b="1" dirty="0" err="1" smtClean="0"/>
              <a:t>SqlCommand</a:t>
            </a:r>
            <a:r>
              <a:rPr lang="en-US" altLang="en-US" b="1" dirty="0" smtClean="0"/>
              <a:t> Object for Parameters</a:t>
            </a:r>
            <a:endParaRPr lang="en-US" altLang="en-US" dirty="0" smtClean="0"/>
          </a:p>
        </p:txBody>
      </p:sp>
      <p:sp>
        <p:nvSpPr>
          <p:cNvPr id="18435" name="Content Placeholder 2"/>
          <p:cNvSpPr>
            <a:spLocks noGrp="1"/>
          </p:cNvSpPr>
          <p:nvPr>
            <p:ph idx="1"/>
          </p:nvPr>
        </p:nvSpPr>
        <p:spPr/>
        <p:txBody>
          <a:bodyPr/>
          <a:lstStyle/>
          <a:p>
            <a:pPr>
              <a:buFont typeface="Wingdings" panose="05000000000000000000" pitchFamily="2" charset="2"/>
              <a:buNone/>
            </a:pPr>
            <a:r>
              <a:rPr lang="en-US" altLang="en-US" sz="2400" dirty="0" smtClean="0">
                <a:solidFill>
                  <a:schemeClr val="bg1"/>
                </a:solidFill>
              </a:rPr>
              <a:t>// </a:t>
            </a:r>
            <a:r>
              <a:rPr lang="en-US" altLang="en-US" sz="2000" dirty="0" smtClean="0">
                <a:solidFill>
                  <a:schemeClr val="bg1"/>
                </a:solidFill>
              </a:rPr>
              <a:t>1. declare command object with parameter </a:t>
            </a:r>
          </a:p>
          <a:p>
            <a:pPr>
              <a:buFont typeface="Wingdings" panose="05000000000000000000" pitchFamily="2" charset="2"/>
              <a:buNone/>
            </a:pPr>
            <a:r>
              <a:rPr lang="en-US" altLang="en-US" sz="2000" b="1" i="1" dirty="0" err="1" smtClean="0">
                <a:solidFill>
                  <a:schemeClr val="bg1"/>
                </a:solidFill>
              </a:rPr>
              <a:t>SqlCommand</a:t>
            </a:r>
            <a:r>
              <a:rPr lang="en-US" altLang="en-US" sz="2000" b="1" i="1" dirty="0" smtClean="0">
                <a:solidFill>
                  <a:schemeClr val="bg1"/>
                </a:solidFill>
              </a:rPr>
              <a:t> </a:t>
            </a:r>
            <a:r>
              <a:rPr lang="en-US" altLang="en-US" sz="2000" b="1" i="1" dirty="0" err="1" smtClean="0">
                <a:solidFill>
                  <a:schemeClr val="bg1"/>
                </a:solidFill>
              </a:rPr>
              <a:t>cmd</a:t>
            </a:r>
            <a:r>
              <a:rPr lang="en-US" altLang="en-US" sz="2000" b="1" i="1" dirty="0" smtClean="0">
                <a:solidFill>
                  <a:schemeClr val="bg1"/>
                </a:solidFill>
              </a:rPr>
              <a:t> = new </a:t>
            </a:r>
            <a:r>
              <a:rPr lang="en-US" altLang="en-US" sz="2000" b="1" i="1" dirty="0" err="1" smtClean="0">
                <a:solidFill>
                  <a:schemeClr val="bg1"/>
                </a:solidFill>
              </a:rPr>
              <a:t>SqlCommand</a:t>
            </a:r>
            <a:r>
              <a:rPr lang="en-US" altLang="en-US" sz="2000" b="1" i="1" dirty="0" smtClean="0">
                <a:solidFill>
                  <a:schemeClr val="bg1"/>
                </a:solidFill>
              </a:rPr>
              <a:t>( "select * from Customers where city = @City", conn);</a:t>
            </a:r>
          </a:p>
          <a:p>
            <a:pPr>
              <a:buFont typeface="Wingdings" panose="05000000000000000000" pitchFamily="2" charset="2"/>
              <a:buNone/>
            </a:pPr>
            <a:endParaRPr lang="en-US" altLang="en-US" sz="2000" b="1" i="1" dirty="0" smtClean="0">
              <a:solidFill>
                <a:srgbClr val="00B0F0"/>
              </a:solidFill>
            </a:endParaRPr>
          </a:p>
          <a:p>
            <a:r>
              <a:rPr lang="en-US" altLang="en-US" sz="2000" dirty="0" smtClean="0"/>
              <a:t> In the </a:t>
            </a:r>
            <a:r>
              <a:rPr lang="en-US" altLang="en-US" sz="2000" dirty="0" err="1" smtClean="0"/>
              <a:t>SqlCommand</a:t>
            </a:r>
            <a:r>
              <a:rPr lang="en-US" altLang="en-US" sz="2000" dirty="0" smtClean="0"/>
              <a:t> constructor above, the first argument contains a parameter declaration, </a:t>
            </a:r>
            <a:r>
              <a:rPr lang="en-US" altLang="en-US" sz="2000" i="1" dirty="0" smtClean="0"/>
              <a:t>@City</a:t>
            </a:r>
            <a:r>
              <a:rPr lang="en-US" altLang="en-US" sz="2000" dirty="0" smtClean="0"/>
              <a:t>.</a:t>
            </a:r>
          </a:p>
          <a:p>
            <a:endParaRPr lang="en-US" altLang="en-US" sz="2000" dirty="0" smtClean="0"/>
          </a:p>
          <a:p>
            <a:r>
              <a:rPr lang="en-US" altLang="en-US" sz="2000" dirty="0" smtClean="0"/>
              <a:t> This example used one parameter, but you can have as many parameters as needed to customize the query.</a:t>
            </a:r>
          </a:p>
          <a:p>
            <a:endParaRPr lang="en-US" altLang="en-US" sz="2000" dirty="0" smtClean="0"/>
          </a:p>
          <a:p>
            <a:r>
              <a:rPr lang="en-US" altLang="en-US" sz="2000" dirty="0" smtClean="0"/>
              <a:t> Each parameter will match a </a:t>
            </a:r>
            <a:r>
              <a:rPr lang="en-US" altLang="en-US" sz="2000" dirty="0" err="1" smtClean="0"/>
              <a:t>SqlParameter</a:t>
            </a:r>
            <a:r>
              <a:rPr lang="en-US" altLang="en-US" sz="2000" dirty="0" smtClean="0"/>
              <a:t> object that must be assigned to this </a:t>
            </a:r>
            <a:r>
              <a:rPr lang="en-US" altLang="en-US" sz="2000" dirty="0" err="1" smtClean="0"/>
              <a:t>SqlCommand</a:t>
            </a:r>
            <a:r>
              <a:rPr lang="en-US" altLang="en-US" sz="2000" dirty="0" smtClean="0"/>
              <a:t> object.</a:t>
            </a:r>
          </a:p>
          <a:p>
            <a:endParaRPr lang="en-US" altLang="en-US" dirty="0" smtClean="0"/>
          </a:p>
        </p:txBody>
      </p:sp>
      <p:sp>
        <p:nvSpPr>
          <p:cNvPr id="1843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D09ECF6E-006A-42C7-9C98-3D2928311A5E}" type="slidenum">
              <a:rPr lang="en-US" altLang="en-US" sz="900">
                <a:solidFill>
                  <a:srgbClr val="DF7A1C"/>
                </a:solidFill>
              </a:rPr>
              <a:pPr algn="ctr">
                <a:spcBef>
                  <a:spcPct val="0"/>
                </a:spcBef>
                <a:buClrTx/>
                <a:buFontTx/>
                <a:buNone/>
              </a:pPr>
              <a:t>18</a:t>
            </a:fld>
            <a:endParaRPr lang="en-US" altLang="en-US" sz="900">
              <a:solidFill>
                <a:srgbClr val="DF7A1C"/>
              </a:solidFill>
            </a:endParaRPr>
          </a:p>
        </p:txBody>
      </p:sp>
    </p:spTree>
    <p:extLst>
      <p:ext uri="{BB962C8B-B14F-4D97-AF65-F5344CB8AC3E}">
        <p14:creationId xmlns:p14="http://schemas.microsoft.com/office/powerpoint/2010/main" val="2707361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40267" y="228600"/>
            <a:ext cx="6858000" cy="533400"/>
          </a:xfrm>
        </p:spPr>
        <p:txBody>
          <a:bodyPr/>
          <a:lstStyle/>
          <a:p>
            <a:r>
              <a:rPr lang="en-US" altLang="en-US" b="1" dirty="0" smtClean="0"/>
              <a:t>Declaring a </a:t>
            </a:r>
            <a:r>
              <a:rPr lang="en-US" altLang="en-US" b="1" dirty="0" err="1" smtClean="0"/>
              <a:t>SqlParameter</a:t>
            </a:r>
            <a:r>
              <a:rPr lang="en-US" altLang="en-US" b="1" dirty="0" smtClean="0"/>
              <a:t> Object</a:t>
            </a:r>
            <a:br>
              <a:rPr lang="en-US" altLang="en-US" b="1" dirty="0" smtClean="0"/>
            </a:br>
            <a:endParaRPr lang="en-US" altLang="en-US" dirty="0" smtClean="0"/>
          </a:p>
        </p:txBody>
      </p:sp>
      <p:sp>
        <p:nvSpPr>
          <p:cNvPr id="19459" name="Content Placeholder 2"/>
          <p:cNvSpPr>
            <a:spLocks noGrp="1"/>
          </p:cNvSpPr>
          <p:nvPr>
            <p:ph idx="1"/>
          </p:nvPr>
        </p:nvSpPr>
        <p:spPr/>
        <p:txBody>
          <a:bodyPr/>
          <a:lstStyle/>
          <a:p>
            <a:r>
              <a:rPr lang="en-US" altLang="en-US" sz="2000" dirty="0" smtClean="0"/>
              <a:t>Each parameter in a SQL statement must be defined. </a:t>
            </a:r>
          </a:p>
          <a:p>
            <a:pPr>
              <a:buFont typeface="Wingdings" panose="05000000000000000000" pitchFamily="2" charset="2"/>
              <a:buNone/>
            </a:pPr>
            <a:r>
              <a:rPr lang="en-US" altLang="en-US" sz="2000" dirty="0" smtClean="0">
                <a:solidFill>
                  <a:schemeClr val="bg1"/>
                </a:solidFill>
              </a:rPr>
              <a:t>// 2. define parameters used in command object </a:t>
            </a:r>
          </a:p>
          <a:p>
            <a:pPr>
              <a:buFont typeface="Wingdings" panose="05000000000000000000" pitchFamily="2" charset="2"/>
              <a:buNone/>
            </a:pPr>
            <a:r>
              <a:rPr lang="en-US" altLang="en-US" sz="2000" b="1" i="1" dirty="0" err="1" smtClean="0">
                <a:solidFill>
                  <a:schemeClr val="bg1"/>
                </a:solidFill>
              </a:rPr>
              <a:t>SqlParameter</a:t>
            </a:r>
            <a:r>
              <a:rPr lang="en-US" altLang="en-US" sz="2000" b="1" i="1" dirty="0" smtClean="0">
                <a:solidFill>
                  <a:schemeClr val="bg1"/>
                </a:solidFill>
              </a:rPr>
              <a:t> </a:t>
            </a:r>
            <a:r>
              <a:rPr lang="en-US" altLang="en-US" sz="2000" b="1" i="1" dirty="0" err="1" smtClean="0">
                <a:solidFill>
                  <a:schemeClr val="bg1"/>
                </a:solidFill>
              </a:rPr>
              <a:t>param</a:t>
            </a:r>
            <a:r>
              <a:rPr lang="en-US" altLang="en-US" sz="2000" b="1" i="1" dirty="0" smtClean="0">
                <a:solidFill>
                  <a:schemeClr val="bg1"/>
                </a:solidFill>
              </a:rPr>
              <a:t> = new </a:t>
            </a:r>
            <a:r>
              <a:rPr lang="en-US" altLang="en-US" sz="2000" b="1" i="1" dirty="0" err="1" smtClean="0">
                <a:solidFill>
                  <a:schemeClr val="bg1"/>
                </a:solidFill>
              </a:rPr>
              <a:t>SqlParameter</a:t>
            </a:r>
            <a:r>
              <a:rPr lang="en-US" altLang="en-US" sz="2000" b="1" i="1" dirty="0" smtClean="0">
                <a:solidFill>
                  <a:schemeClr val="bg1"/>
                </a:solidFill>
              </a:rPr>
              <a:t>(); </a:t>
            </a:r>
            <a:r>
              <a:rPr lang="en-US" altLang="en-US" sz="2000" b="1" i="1" dirty="0" err="1" smtClean="0">
                <a:solidFill>
                  <a:schemeClr val="bg1"/>
                </a:solidFill>
              </a:rPr>
              <a:t>param.ParameterName</a:t>
            </a:r>
            <a:r>
              <a:rPr lang="en-US" altLang="en-US" sz="2000" b="1" i="1" dirty="0" smtClean="0">
                <a:solidFill>
                  <a:schemeClr val="bg1"/>
                </a:solidFill>
              </a:rPr>
              <a:t> = "@City"; </a:t>
            </a:r>
          </a:p>
          <a:p>
            <a:pPr>
              <a:buFont typeface="Wingdings" panose="05000000000000000000" pitchFamily="2" charset="2"/>
              <a:buNone/>
            </a:pPr>
            <a:r>
              <a:rPr lang="en-US" altLang="en-US" sz="2000" b="1" i="1" dirty="0" smtClean="0">
                <a:solidFill>
                  <a:schemeClr val="bg1"/>
                </a:solidFill>
              </a:rPr>
              <a:t>    </a:t>
            </a:r>
            <a:r>
              <a:rPr lang="en-US" altLang="en-US" sz="2000" b="1" i="1" dirty="0" err="1" smtClean="0">
                <a:solidFill>
                  <a:schemeClr val="bg1"/>
                </a:solidFill>
              </a:rPr>
              <a:t>param.Value</a:t>
            </a:r>
            <a:r>
              <a:rPr lang="en-US" altLang="en-US" sz="2000" b="1" i="1" dirty="0" smtClean="0">
                <a:solidFill>
                  <a:schemeClr val="bg1"/>
                </a:solidFill>
              </a:rPr>
              <a:t> = </a:t>
            </a:r>
            <a:r>
              <a:rPr lang="en-US" altLang="en-US" sz="2000" b="1" i="1" dirty="0" err="1" smtClean="0">
                <a:solidFill>
                  <a:schemeClr val="bg1"/>
                </a:solidFill>
              </a:rPr>
              <a:t>inputCity</a:t>
            </a:r>
            <a:r>
              <a:rPr lang="en-US" altLang="en-US" sz="2000" b="1" i="1" dirty="0" smtClean="0">
                <a:solidFill>
                  <a:schemeClr val="bg1"/>
                </a:solidFill>
              </a:rPr>
              <a:t>; </a:t>
            </a:r>
          </a:p>
          <a:p>
            <a:pPr>
              <a:buFont typeface="Wingdings" panose="05000000000000000000" pitchFamily="2" charset="2"/>
              <a:buNone/>
            </a:pPr>
            <a:endParaRPr lang="en-US" altLang="en-US" sz="2000" b="1" i="1" dirty="0" smtClean="0">
              <a:solidFill>
                <a:srgbClr val="00B0F0"/>
              </a:solidFill>
            </a:endParaRPr>
          </a:p>
          <a:p>
            <a:r>
              <a:rPr lang="en-US" altLang="en-US" sz="2000" dirty="0" smtClean="0"/>
              <a:t>Notice that the </a:t>
            </a:r>
            <a:r>
              <a:rPr lang="en-US" altLang="en-US" sz="2000" dirty="0" err="1" smtClean="0"/>
              <a:t>ParameterName</a:t>
            </a:r>
            <a:r>
              <a:rPr lang="en-US" altLang="en-US" sz="2000" dirty="0" smtClean="0"/>
              <a:t> property of the </a:t>
            </a:r>
            <a:r>
              <a:rPr lang="en-US" altLang="en-US" sz="2000" dirty="0" err="1" smtClean="0"/>
              <a:t>SqlParameter</a:t>
            </a:r>
            <a:r>
              <a:rPr lang="en-US" altLang="en-US" sz="2000" dirty="0" smtClean="0"/>
              <a:t> instance must be spelled exactly as the parameter that is used in the </a:t>
            </a:r>
            <a:r>
              <a:rPr lang="en-US" altLang="en-US" sz="2000" dirty="0" err="1" smtClean="0"/>
              <a:t>SqlCommand</a:t>
            </a:r>
            <a:r>
              <a:rPr lang="en-US" altLang="en-US" sz="2000" dirty="0" smtClean="0"/>
              <a:t> SQL command string.</a:t>
            </a:r>
          </a:p>
          <a:p>
            <a:endParaRPr lang="en-US" altLang="en-US" sz="2000" dirty="0" smtClean="0"/>
          </a:p>
          <a:p>
            <a:r>
              <a:rPr lang="en-US" altLang="en-US" sz="2000" dirty="0" smtClean="0"/>
              <a:t> You must also specify a value for the command. When the </a:t>
            </a:r>
            <a:r>
              <a:rPr lang="en-US" altLang="en-US" sz="2000" dirty="0" err="1" smtClean="0"/>
              <a:t>SqlCommand</a:t>
            </a:r>
            <a:r>
              <a:rPr lang="en-US" altLang="en-US" sz="2000" dirty="0" smtClean="0"/>
              <a:t> object executes, the parameter will be replaced with this value.</a:t>
            </a:r>
          </a:p>
          <a:p>
            <a:endParaRPr lang="en-US" altLang="en-US" sz="2000" dirty="0" smtClean="0"/>
          </a:p>
        </p:txBody>
      </p:sp>
      <p:sp>
        <p:nvSpPr>
          <p:cNvPr id="19460"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E096857D-1BBA-49BD-9BD6-0F5DB835687D}" type="slidenum">
              <a:rPr lang="en-US" altLang="en-US" sz="900">
                <a:solidFill>
                  <a:srgbClr val="DF7A1C"/>
                </a:solidFill>
              </a:rPr>
              <a:pPr algn="ctr">
                <a:spcBef>
                  <a:spcPct val="0"/>
                </a:spcBef>
                <a:buClrTx/>
                <a:buFontTx/>
                <a:buNone/>
              </a:pPr>
              <a:t>19</a:t>
            </a:fld>
            <a:endParaRPr lang="en-US" altLang="en-US" sz="900">
              <a:solidFill>
                <a:srgbClr val="DF7A1C"/>
              </a:solidFill>
            </a:endParaRPr>
          </a:p>
        </p:txBody>
      </p:sp>
    </p:spTree>
    <p:extLst>
      <p:ext uri="{BB962C8B-B14F-4D97-AF65-F5344CB8AC3E}">
        <p14:creationId xmlns:p14="http://schemas.microsoft.com/office/powerpoint/2010/main" val="126062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Enabling Objectives</a:t>
            </a:r>
            <a:endParaRPr lang="en-US"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2</a:t>
            </a:fld>
            <a:endParaRPr lang="en-US" dirty="0"/>
          </a:p>
        </p:txBody>
      </p:sp>
      <p:sp>
        <p:nvSpPr>
          <p:cNvPr id="3" name="Rectangle 2"/>
          <p:cNvSpPr/>
          <p:nvPr/>
        </p:nvSpPr>
        <p:spPr>
          <a:xfrm>
            <a:off x="228600" y="947591"/>
            <a:ext cx="8915400" cy="2769989"/>
          </a:xfrm>
          <a:prstGeom prst="rect">
            <a:avLst/>
          </a:prstGeom>
        </p:spPr>
        <p:txBody>
          <a:bodyPr wrap="square">
            <a:spAutoFit/>
          </a:bodyPr>
          <a:lstStyle/>
          <a:p>
            <a:r>
              <a:rPr lang="en-US" dirty="0">
                <a:solidFill>
                  <a:schemeClr val="bg1"/>
                </a:solidFill>
              </a:rPr>
              <a:t>After completing this chapter, </a:t>
            </a:r>
            <a:r>
              <a:rPr lang="en-US" dirty="0" smtClean="0">
                <a:solidFill>
                  <a:schemeClr val="bg1"/>
                </a:solidFill>
              </a:rPr>
              <a:t>you </a:t>
            </a:r>
            <a:r>
              <a:rPr lang="en-US" dirty="0">
                <a:solidFill>
                  <a:schemeClr val="bg1"/>
                </a:solidFill>
              </a:rPr>
              <a:t>will be able to </a:t>
            </a:r>
            <a:r>
              <a:rPr lang="en-US" dirty="0" smtClean="0">
                <a:solidFill>
                  <a:schemeClr val="bg1"/>
                </a:solidFill>
              </a:rPr>
              <a:t>explain about</a:t>
            </a:r>
            <a:r>
              <a:rPr lang="en-US" dirty="0">
                <a:solidFill>
                  <a:schemeClr val="bg1"/>
                </a:solidFill>
              </a:rPr>
              <a:t> </a:t>
            </a:r>
            <a:r>
              <a:rPr lang="en-US" dirty="0" smtClean="0">
                <a:solidFill>
                  <a:schemeClr val="bg1"/>
                </a:solidFill>
              </a:rPr>
              <a:t>the basics of </a:t>
            </a:r>
            <a:r>
              <a:rPr lang="en-US" dirty="0" err="1" smtClean="0">
                <a:solidFill>
                  <a:schemeClr val="bg1"/>
                </a:solidFill>
              </a:rPr>
              <a:t>ADO.Net</a:t>
            </a:r>
            <a:endParaRPr lang="en-US" dirty="0">
              <a:solidFill>
                <a:schemeClr val="bg1"/>
              </a:solidFill>
            </a:endParaRPr>
          </a:p>
          <a:p>
            <a:endParaRPr lang="en-US"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2586943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228600"/>
            <a:ext cx="6858000" cy="533400"/>
          </a:xfrm>
        </p:spPr>
        <p:txBody>
          <a:bodyPr/>
          <a:lstStyle/>
          <a:p>
            <a:r>
              <a:rPr lang="en-US" altLang="en-US" b="1" dirty="0" smtClean="0"/>
              <a:t>Associate a </a:t>
            </a:r>
            <a:r>
              <a:rPr lang="en-US" altLang="en-US" b="1" dirty="0" err="1" smtClean="0"/>
              <a:t>SqlParameter</a:t>
            </a:r>
            <a:r>
              <a:rPr lang="en-US" altLang="en-US" b="1" dirty="0" smtClean="0"/>
              <a:t> Object with a </a:t>
            </a:r>
            <a:r>
              <a:rPr lang="en-US" altLang="en-US" b="1" dirty="0" err="1" smtClean="0"/>
              <a:t>SqlCommand</a:t>
            </a:r>
            <a:r>
              <a:rPr lang="en-US" altLang="en-US" b="1" dirty="0" smtClean="0"/>
              <a:t> Object</a:t>
            </a:r>
            <a:r>
              <a:rPr lang="en-US" altLang="en-US" sz="2400" b="1" dirty="0" smtClean="0"/>
              <a:t/>
            </a:r>
            <a:br>
              <a:rPr lang="en-US" altLang="en-US" sz="2400" b="1" dirty="0" smtClean="0"/>
            </a:br>
            <a:endParaRPr lang="en-US" altLang="en-US" sz="2400" dirty="0" smtClean="0"/>
          </a:p>
        </p:txBody>
      </p:sp>
      <p:sp>
        <p:nvSpPr>
          <p:cNvPr id="20483" name="Content Placeholder 2"/>
          <p:cNvSpPr>
            <a:spLocks noGrp="1"/>
          </p:cNvSpPr>
          <p:nvPr>
            <p:ph idx="1"/>
          </p:nvPr>
        </p:nvSpPr>
        <p:spPr/>
        <p:txBody>
          <a:bodyPr/>
          <a:lstStyle/>
          <a:p>
            <a:r>
              <a:rPr lang="en-US" altLang="en-US" sz="2000" dirty="0" smtClean="0"/>
              <a:t>For each parameter defined in the SQL command string argument to a </a:t>
            </a:r>
            <a:r>
              <a:rPr lang="en-US" altLang="en-US" sz="2000" dirty="0" err="1" smtClean="0"/>
              <a:t>SqlCommand</a:t>
            </a:r>
            <a:r>
              <a:rPr lang="en-US" altLang="en-US" sz="2000" dirty="0" smtClean="0"/>
              <a:t> object, you must define a </a:t>
            </a:r>
            <a:r>
              <a:rPr lang="en-US" altLang="en-US" sz="2000" dirty="0" err="1" smtClean="0"/>
              <a:t>SqlParameter</a:t>
            </a:r>
            <a:r>
              <a:rPr lang="en-US" altLang="en-US" sz="2000" dirty="0" smtClean="0"/>
              <a:t>. </a:t>
            </a:r>
          </a:p>
          <a:p>
            <a:r>
              <a:rPr lang="en-US" altLang="en-US" sz="2000" dirty="0" smtClean="0">
                <a:solidFill>
                  <a:schemeClr val="bg1"/>
                </a:solidFill>
              </a:rPr>
              <a:t>// 3. add new parameter to command object </a:t>
            </a:r>
            <a:r>
              <a:rPr lang="en-US" altLang="en-US" sz="2000" b="1" i="1" dirty="0" err="1" smtClean="0">
                <a:solidFill>
                  <a:schemeClr val="bg1"/>
                </a:solidFill>
              </a:rPr>
              <a:t>cmd.Parameters.Add</a:t>
            </a:r>
            <a:r>
              <a:rPr lang="en-US" altLang="en-US" sz="2000" b="1" i="1" dirty="0" smtClean="0">
                <a:solidFill>
                  <a:schemeClr val="bg1"/>
                </a:solidFill>
              </a:rPr>
              <a:t>(“@City”,</a:t>
            </a:r>
            <a:r>
              <a:rPr lang="en-US" altLang="en-US" sz="2000" b="1" i="1" dirty="0" err="1" smtClean="0">
                <a:solidFill>
                  <a:schemeClr val="bg1"/>
                </a:solidFill>
              </a:rPr>
              <a:t>SQLDBType.String</a:t>
            </a:r>
            <a:r>
              <a:rPr lang="en-US" altLang="en-US" sz="2000" b="1" i="1" dirty="0" smtClean="0">
                <a:solidFill>
                  <a:schemeClr val="bg1"/>
                </a:solidFill>
              </a:rPr>
              <a:t>);</a:t>
            </a:r>
          </a:p>
          <a:p>
            <a:pPr>
              <a:buFont typeface="Wingdings" panose="05000000000000000000" pitchFamily="2" charset="2"/>
              <a:buNone/>
            </a:pPr>
            <a:r>
              <a:rPr lang="en-US" altLang="en-US" sz="2000" b="1" i="1" dirty="0" smtClean="0">
                <a:solidFill>
                  <a:schemeClr val="bg1"/>
                </a:solidFill>
              </a:rPr>
              <a:t>    </a:t>
            </a:r>
            <a:r>
              <a:rPr lang="en-US" altLang="en-US" sz="2000" b="1" i="1" dirty="0" err="1" smtClean="0">
                <a:solidFill>
                  <a:schemeClr val="bg1"/>
                </a:solidFill>
              </a:rPr>
              <a:t>cmd.Parameters</a:t>
            </a:r>
            <a:r>
              <a:rPr lang="en-US" altLang="en-US" sz="2000" b="1" i="1" dirty="0" smtClean="0">
                <a:solidFill>
                  <a:schemeClr val="bg1"/>
                </a:solidFill>
              </a:rPr>
              <a:t>[“@City”].Value=“Boston”;</a:t>
            </a:r>
          </a:p>
          <a:p>
            <a:endParaRPr lang="en-US" altLang="en-US" sz="2000" dirty="0" smtClean="0"/>
          </a:p>
          <a:p>
            <a:r>
              <a:rPr lang="en-US" altLang="en-US" sz="2000" dirty="0" smtClean="0"/>
              <a:t>The </a:t>
            </a:r>
            <a:r>
              <a:rPr lang="en-US" altLang="en-US" sz="2000" dirty="0" err="1" smtClean="0"/>
              <a:t>SqlParameter</a:t>
            </a:r>
            <a:r>
              <a:rPr lang="en-US" altLang="en-US" sz="2000" dirty="0" smtClean="0"/>
              <a:t> instance is the argument to the Add method of the Parameters property for the </a:t>
            </a:r>
            <a:r>
              <a:rPr lang="en-US" altLang="en-US" sz="2000" dirty="0" err="1" smtClean="0"/>
              <a:t>SqlCommand</a:t>
            </a:r>
            <a:r>
              <a:rPr lang="en-US" altLang="en-US" sz="2000" dirty="0" smtClean="0"/>
              <a:t> object above.</a:t>
            </a:r>
          </a:p>
          <a:p>
            <a:endParaRPr lang="en-US" altLang="en-US" sz="2000" dirty="0" smtClean="0"/>
          </a:p>
          <a:p>
            <a:r>
              <a:rPr lang="en-US" altLang="en-US" sz="2000" dirty="0" smtClean="0"/>
              <a:t> You must add a unique </a:t>
            </a:r>
            <a:r>
              <a:rPr lang="en-US" altLang="en-US" sz="2000" dirty="0" err="1" smtClean="0"/>
              <a:t>SqlParameter</a:t>
            </a:r>
            <a:r>
              <a:rPr lang="en-US" altLang="en-US" sz="2000" dirty="0" smtClean="0"/>
              <a:t> for each parameter defined in the </a:t>
            </a:r>
            <a:r>
              <a:rPr lang="en-US" altLang="en-US" sz="2000" dirty="0" err="1" smtClean="0"/>
              <a:t>SqlCommand</a:t>
            </a:r>
            <a:r>
              <a:rPr lang="en-US" altLang="en-US" sz="2000" dirty="0" smtClean="0"/>
              <a:t> object's SQL command string.</a:t>
            </a:r>
          </a:p>
          <a:p>
            <a:endParaRPr lang="en-US" altLang="en-US" sz="2000" dirty="0" smtClean="0"/>
          </a:p>
        </p:txBody>
      </p:sp>
      <p:sp>
        <p:nvSpPr>
          <p:cNvPr id="2048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FF051B55-BF80-42D0-AB12-2410E3FB0DEF}" type="slidenum">
              <a:rPr lang="en-US" altLang="en-US" sz="900">
                <a:solidFill>
                  <a:srgbClr val="DF7A1C"/>
                </a:solidFill>
              </a:rPr>
              <a:pPr algn="ctr">
                <a:spcBef>
                  <a:spcPct val="0"/>
                </a:spcBef>
                <a:buClrTx/>
                <a:buFontTx/>
                <a:buNone/>
              </a:pPr>
              <a:t>20</a:t>
            </a:fld>
            <a:endParaRPr lang="en-US" altLang="en-US" sz="900">
              <a:solidFill>
                <a:srgbClr val="DF7A1C"/>
              </a:solidFill>
            </a:endParaRPr>
          </a:p>
        </p:txBody>
      </p:sp>
    </p:spTree>
    <p:extLst>
      <p:ext uri="{BB962C8B-B14F-4D97-AF65-F5344CB8AC3E}">
        <p14:creationId xmlns:p14="http://schemas.microsoft.com/office/powerpoint/2010/main" val="247174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sz="half" idx="1"/>
          </p:nvPr>
        </p:nvSpPr>
        <p:spPr>
          <a:xfrm>
            <a:off x="457200" y="1066800"/>
            <a:ext cx="7620000" cy="5105400"/>
          </a:xfrm>
        </p:spPr>
        <p:txBody>
          <a:bodyPr/>
          <a:lstStyle/>
          <a:p>
            <a:r>
              <a:rPr lang="en-US" altLang="en-US" sz="2000" dirty="0">
                <a:solidFill>
                  <a:schemeClr val="bg2"/>
                </a:solidFill>
              </a:rPr>
              <a:t>The </a:t>
            </a:r>
            <a:r>
              <a:rPr lang="en-US" altLang="en-US" sz="2000" dirty="0" err="1">
                <a:solidFill>
                  <a:schemeClr val="bg2"/>
                </a:solidFill>
              </a:rPr>
              <a:t>DataSet</a:t>
            </a:r>
            <a:r>
              <a:rPr lang="en-US" altLang="en-US" sz="2000" dirty="0">
                <a:solidFill>
                  <a:schemeClr val="bg2"/>
                </a:solidFill>
              </a:rPr>
              <a:t> is a memory-resident representation of data that provides a consistent relational programming model regardless of the data source. </a:t>
            </a:r>
          </a:p>
          <a:p>
            <a:r>
              <a:rPr lang="en-US" altLang="en-US" sz="2000" dirty="0">
                <a:solidFill>
                  <a:schemeClr val="bg2"/>
                </a:solidFill>
              </a:rPr>
              <a:t>The </a:t>
            </a:r>
            <a:r>
              <a:rPr lang="en-US" altLang="en-US" sz="2000" dirty="0" err="1">
                <a:solidFill>
                  <a:schemeClr val="bg2"/>
                </a:solidFill>
              </a:rPr>
              <a:t>DataSet</a:t>
            </a:r>
            <a:r>
              <a:rPr lang="en-US" altLang="en-US" sz="2000" dirty="0">
                <a:solidFill>
                  <a:schemeClr val="bg2"/>
                </a:solidFill>
              </a:rPr>
              <a:t> object supports disconnected, distributed data scenarios with ADO.NET. </a:t>
            </a:r>
          </a:p>
          <a:p>
            <a:r>
              <a:rPr lang="en-US" altLang="en-US" sz="2000" dirty="0">
                <a:solidFill>
                  <a:schemeClr val="bg2"/>
                </a:solidFill>
              </a:rPr>
              <a:t>The </a:t>
            </a:r>
            <a:r>
              <a:rPr lang="en-US" altLang="en-US" sz="2000" dirty="0" err="1">
                <a:solidFill>
                  <a:schemeClr val="bg2"/>
                </a:solidFill>
              </a:rPr>
              <a:t>DataSet</a:t>
            </a:r>
            <a:r>
              <a:rPr lang="en-US" altLang="en-US" sz="2000" dirty="0">
                <a:solidFill>
                  <a:schemeClr val="bg2"/>
                </a:solidFill>
              </a:rPr>
              <a:t> represents a complete set of data, including related tables, constraints, and relationships among the tables</a:t>
            </a:r>
            <a:r>
              <a:rPr lang="en-US" altLang="en-US" sz="2000" dirty="0" smtClean="0"/>
              <a:t>. </a:t>
            </a:r>
          </a:p>
        </p:txBody>
      </p:sp>
      <p:sp>
        <p:nvSpPr>
          <p:cNvPr id="1229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B9DF475D-A57C-46FA-AAA2-15755A83275E}" type="slidenum">
              <a:rPr lang="en-US" altLang="en-US" sz="900">
                <a:solidFill>
                  <a:srgbClr val="DF7A1C"/>
                </a:solidFill>
              </a:rPr>
              <a:pPr algn="ctr">
                <a:spcBef>
                  <a:spcPct val="0"/>
                </a:spcBef>
                <a:buClrTx/>
                <a:buFontTx/>
                <a:buNone/>
              </a:pPr>
              <a:t>21</a:t>
            </a:fld>
            <a:endParaRPr lang="en-US" altLang="en-US" sz="900">
              <a:solidFill>
                <a:srgbClr val="DF7A1C"/>
              </a:solidFill>
            </a:endParaRPr>
          </a:p>
        </p:txBody>
      </p:sp>
      <p:sp>
        <p:nvSpPr>
          <p:cNvPr id="12292" name="Rectangle 2"/>
          <p:cNvSpPr>
            <a:spLocks noGrp="1" noChangeArrowheads="1"/>
          </p:cNvSpPr>
          <p:nvPr>
            <p:ph type="title"/>
          </p:nvPr>
        </p:nvSpPr>
        <p:spPr>
          <a:xfrm>
            <a:off x="457200" y="304800"/>
            <a:ext cx="7580313" cy="741363"/>
          </a:xfrm>
        </p:spPr>
        <p:txBody>
          <a:bodyPr/>
          <a:lstStyle/>
          <a:p>
            <a:pPr>
              <a:spcBef>
                <a:spcPct val="20000"/>
              </a:spcBef>
            </a:pPr>
            <a:r>
              <a:rPr lang="en-US" altLang="en-US" dirty="0">
                <a:solidFill>
                  <a:schemeClr val="bg2"/>
                </a:solidFill>
                <a:latin typeface="+mn-lt"/>
                <a:ea typeface="+mn-ea"/>
                <a:cs typeface="+mn-cs"/>
              </a:rPr>
              <a:t>ADO.NET </a:t>
            </a:r>
            <a:r>
              <a:rPr lang="en-US" altLang="en-US" dirty="0" err="1">
                <a:solidFill>
                  <a:schemeClr val="bg2"/>
                </a:solidFill>
                <a:latin typeface="+mn-lt"/>
                <a:ea typeface="+mn-ea"/>
                <a:cs typeface="+mn-cs"/>
              </a:rPr>
              <a:t>DataSets</a:t>
            </a:r>
            <a:endParaRPr lang="en-US" altLang="en-US" dirty="0">
              <a:solidFill>
                <a:schemeClr val="bg2"/>
              </a:solidFill>
              <a:latin typeface="+mn-lt"/>
              <a:ea typeface="+mn-ea"/>
              <a:cs typeface="+mn-cs"/>
            </a:endParaRPr>
          </a:p>
        </p:txBody>
      </p:sp>
      <p:sp>
        <p:nvSpPr>
          <p:cNvPr id="4" name="Rectangle 3"/>
          <p:cNvSpPr/>
          <p:nvPr/>
        </p:nvSpPr>
        <p:spPr bwMode="auto">
          <a:xfrm>
            <a:off x="4191000" y="4608513"/>
            <a:ext cx="3733800" cy="954087"/>
          </a:xfrm>
          <a:prstGeom prst="rect">
            <a:avLst/>
          </a:prstGeom>
          <a:solidFill>
            <a:schemeClr val="bg1"/>
          </a:solidFill>
          <a:ln w="9525" cap="flat" cmpd="sng" algn="ctr">
            <a:solidFill>
              <a:schemeClr val="bg1">
                <a:lumMod val="50000"/>
              </a:schemeClr>
            </a:solidFill>
            <a:prstDash val="solid"/>
            <a:round/>
            <a:headEnd type="none" w="med" len="med"/>
            <a:tailEnd type="stealth" w="med" len="med"/>
          </a:ln>
          <a:effectLst/>
        </p:spPr>
        <p:txBody>
          <a:bodyPr anchor="ctr">
            <a:spAutoFit/>
          </a:bodyPr>
          <a:lstStyle/>
          <a:p>
            <a:pPr algn="just">
              <a:defRPr/>
            </a:pPr>
            <a:r>
              <a:rPr lang="en-US" sz="1400" b="0" dirty="0"/>
              <a:t>The </a:t>
            </a:r>
            <a:r>
              <a:rPr lang="en-US" sz="1400" dirty="0"/>
              <a:t>DataSet</a:t>
            </a:r>
            <a:r>
              <a:rPr lang="en-US" sz="1400" b="0" dirty="0"/>
              <a:t> can also persist and reload its contents as XML, and its schema as XML schema definition language (XSD) schema.</a:t>
            </a:r>
          </a:p>
        </p:txBody>
      </p:sp>
      <p:pic>
        <p:nvPicPr>
          <p:cNvPr id="1229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1863" y="3886200"/>
            <a:ext cx="295433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896743"/>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sz="half" idx="1"/>
          </p:nvPr>
        </p:nvSpPr>
        <p:spPr>
          <a:xfrm>
            <a:off x="457200" y="1066800"/>
            <a:ext cx="7620000" cy="4648200"/>
          </a:xfrm>
        </p:spPr>
        <p:txBody>
          <a:bodyPr/>
          <a:lstStyle/>
          <a:p>
            <a:r>
              <a:rPr lang="en-US" altLang="en-US" sz="2000" dirty="0">
                <a:solidFill>
                  <a:schemeClr val="bg2"/>
                </a:solidFill>
              </a:rPr>
              <a:t>The two key components of ADO.NET are Data Providers and </a:t>
            </a:r>
            <a:r>
              <a:rPr lang="en-US" altLang="en-US" sz="2000" dirty="0" err="1">
                <a:solidFill>
                  <a:schemeClr val="bg2"/>
                </a:solidFill>
              </a:rPr>
              <a:t>DataSet</a:t>
            </a:r>
            <a:r>
              <a:rPr lang="en-US" altLang="en-US" sz="2000" dirty="0">
                <a:solidFill>
                  <a:schemeClr val="bg2"/>
                </a:solidFill>
              </a:rPr>
              <a:t> </a:t>
            </a:r>
          </a:p>
          <a:p>
            <a:r>
              <a:rPr lang="en-US" altLang="en-US" sz="2000" dirty="0">
                <a:solidFill>
                  <a:schemeClr val="bg2"/>
                </a:solidFill>
              </a:rPr>
              <a:t>The </a:t>
            </a:r>
            <a:r>
              <a:rPr lang="en-US" altLang="en-US" sz="2000" dirty="0" err="1">
                <a:solidFill>
                  <a:schemeClr val="bg2"/>
                </a:solidFill>
              </a:rPr>
              <a:t>.Net</a:t>
            </a:r>
            <a:r>
              <a:rPr lang="en-US" altLang="en-US" sz="2000" dirty="0">
                <a:solidFill>
                  <a:schemeClr val="bg2"/>
                </a:solidFill>
              </a:rPr>
              <a:t> Framework includes mainly three Data Providers for ADO.NET. They are the following:</a:t>
            </a:r>
          </a:p>
          <a:p>
            <a:pPr marL="342900" lvl="1" indent="-342900">
              <a:buFont typeface="Arial"/>
              <a:buChar char="•"/>
            </a:pPr>
            <a:r>
              <a:rPr lang="en-US" altLang="en-US" sz="2000" dirty="0">
                <a:solidFill>
                  <a:schemeClr val="bg2"/>
                </a:solidFill>
              </a:rPr>
              <a:t>Microsoft SQL Server Data Provider </a:t>
            </a:r>
          </a:p>
          <a:p>
            <a:pPr marL="342900" lvl="1" indent="-342900">
              <a:buFont typeface="Arial"/>
              <a:buChar char="•"/>
            </a:pPr>
            <a:r>
              <a:rPr lang="en-US" altLang="en-US" sz="2000" dirty="0">
                <a:solidFill>
                  <a:schemeClr val="bg2"/>
                </a:solidFill>
              </a:rPr>
              <a:t>OLEDB Data Provider </a:t>
            </a:r>
          </a:p>
          <a:p>
            <a:pPr marL="342900" lvl="1" indent="-342900">
              <a:buFont typeface="Arial"/>
              <a:buChar char="•"/>
            </a:pPr>
            <a:r>
              <a:rPr lang="en-US" altLang="en-US" sz="2000" dirty="0">
                <a:solidFill>
                  <a:schemeClr val="bg2"/>
                </a:solidFill>
              </a:rPr>
              <a:t>ODBC Data Provider </a:t>
            </a:r>
          </a:p>
        </p:txBody>
      </p:sp>
      <p:sp>
        <p:nvSpPr>
          <p:cNvPr id="1331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26AE489F-2208-45F0-9A26-E6A2DADEBA0C}" type="slidenum">
              <a:rPr lang="en-US" altLang="en-US" sz="900">
                <a:solidFill>
                  <a:srgbClr val="DF7A1C"/>
                </a:solidFill>
              </a:rPr>
              <a:pPr algn="ctr">
                <a:spcBef>
                  <a:spcPct val="0"/>
                </a:spcBef>
                <a:buClrTx/>
                <a:buFontTx/>
                <a:buNone/>
              </a:pPr>
              <a:t>22</a:t>
            </a:fld>
            <a:endParaRPr lang="en-US" altLang="en-US" sz="900">
              <a:solidFill>
                <a:srgbClr val="DF7A1C"/>
              </a:solidFill>
            </a:endParaRPr>
          </a:p>
        </p:txBody>
      </p:sp>
      <p:sp>
        <p:nvSpPr>
          <p:cNvPr id="13316" name="Rectangle 2"/>
          <p:cNvSpPr>
            <a:spLocks noGrp="1" noChangeArrowheads="1"/>
          </p:cNvSpPr>
          <p:nvPr>
            <p:ph type="title"/>
          </p:nvPr>
        </p:nvSpPr>
        <p:spPr>
          <a:xfrm>
            <a:off x="457200" y="304800"/>
            <a:ext cx="7620000" cy="741363"/>
          </a:xfrm>
        </p:spPr>
        <p:txBody>
          <a:bodyPr/>
          <a:lstStyle/>
          <a:p>
            <a:pPr>
              <a:spcBef>
                <a:spcPct val="20000"/>
              </a:spcBef>
            </a:pPr>
            <a:r>
              <a:rPr lang="en-US" altLang="en-US" dirty="0">
                <a:solidFill>
                  <a:schemeClr val="bg2"/>
                </a:solidFill>
                <a:latin typeface="+mn-lt"/>
                <a:ea typeface="+mn-ea"/>
                <a:cs typeface="+mn-cs"/>
              </a:rPr>
              <a:t>ADO.NET Data Providers </a:t>
            </a:r>
          </a:p>
        </p:txBody>
      </p:sp>
      <p:pic>
        <p:nvPicPr>
          <p:cNvPr id="1331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3762375"/>
            <a:ext cx="3524250" cy="1754188"/>
          </a:xfrm>
          <a:prstGeom prst="rect">
            <a:avLst/>
          </a:prstGeom>
          <a:noFill/>
          <a:ln w="9525">
            <a:solidFill>
              <a:srgbClr val="3270CC"/>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4572000" y="3730625"/>
            <a:ext cx="3429000" cy="1816100"/>
          </a:xfrm>
          <a:prstGeom prst="rect">
            <a:avLst/>
          </a:prstGeom>
          <a:solidFill>
            <a:schemeClr val="bg1"/>
          </a:solidFill>
          <a:ln w="9525" cap="flat" cmpd="sng" algn="ctr">
            <a:solidFill>
              <a:srgbClr val="3270CC"/>
            </a:solidFill>
            <a:prstDash val="solid"/>
            <a:round/>
            <a:headEnd type="none" w="med" len="med"/>
            <a:tailEnd type="stealth" w="med" len="med"/>
          </a:ln>
          <a:effectLst/>
        </p:spPr>
        <p:txBody>
          <a:bodyPr anchor="ctr">
            <a:spAutoFit/>
          </a:bodyPr>
          <a:lstStyle/>
          <a:p>
            <a:pPr algn="just">
              <a:defRPr/>
            </a:pPr>
            <a:r>
              <a:rPr lang="en-US" sz="1600" b="0" dirty="0"/>
              <a:t>Components of data provider include:</a:t>
            </a:r>
            <a:endParaRPr lang="en-US" sz="1600" b="0" dirty="0">
              <a:solidFill>
                <a:srgbClr val="0099FF"/>
              </a:solidFill>
            </a:endParaRPr>
          </a:p>
          <a:p>
            <a:pPr marL="285750" indent="-285750" algn="just">
              <a:buFont typeface="Wingdings" pitchFamily="2" charset="2"/>
              <a:buChar char="Ø"/>
              <a:defRPr/>
            </a:pPr>
            <a:r>
              <a:rPr lang="en-US" sz="1400" b="0" dirty="0">
                <a:solidFill>
                  <a:srgbClr val="0099FF"/>
                </a:solidFill>
              </a:rPr>
              <a:t>Connection</a:t>
            </a:r>
            <a:endParaRPr lang="en-US" sz="1400" b="0" dirty="0"/>
          </a:p>
          <a:p>
            <a:pPr marL="285750" indent="-285750" algn="just">
              <a:buFont typeface="Wingdings" pitchFamily="2" charset="2"/>
              <a:buChar char="Ø"/>
              <a:defRPr/>
            </a:pPr>
            <a:r>
              <a:rPr lang="en-US" sz="1400" b="0" dirty="0">
                <a:solidFill>
                  <a:srgbClr val="0099FF"/>
                </a:solidFill>
              </a:rPr>
              <a:t>Command</a:t>
            </a:r>
            <a:endParaRPr lang="en-US" sz="1400" b="0" dirty="0"/>
          </a:p>
          <a:p>
            <a:pPr marL="285750" indent="-285750" algn="just">
              <a:buFont typeface="Wingdings" pitchFamily="2" charset="2"/>
              <a:buChar char="Ø"/>
              <a:defRPr/>
            </a:pPr>
            <a:r>
              <a:rPr lang="en-US" sz="1400" b="0" dirty="0">
                <a:solidFill>
                  <a:srgbClr val="0099FF"/>
                </a:solidFill>
              </a:rPr>
              <a:t>DataReader</a:t>
            </a:r>
            <a:endParaRPr lang="en-US" sz="1400" b="0" dirty="0"/>
          </a:p>
          <a:p>
            <a:pPr marL="285750" indent="-285750" algn="just">
              <a:buFont typeface="Wingdings" pitchFamily="2" charset="2"/>
              <a:buChar char="Ø"/>
              <a:defRPr/>
            </a:pPr>
            <a:r>
              <a:rPr lang="en-US" sz="1400" b="0" dirty="0">
                <a:solidFill>
                  <a:srgbClr val="0099FF"/>
                </a:solidFill>
              </a:rPr>
              <a:t>DataAdapter</a:t>
            </a:r>
          </a:p>
          <a:p>
            <a:pPr algn="just">
              <a:defRPr/>
            </a:pPr>
            <a:endParaRPr lang="en-US" dirty="0"/>
          </a:p>
        </p:txBody>
      </p:sp>
    </p:spTree>
    <p:extLst>
      <p:ext uri="{BB962C8B-B14F-4D97-AF65-F5344CB8AC3E}">
        <p14:creationId xmlns:p14="http://schemas.microsoft.com/office/powerpoint/2010/main" val="178079917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304800"/>
            <a:ext cx="7580313" cy="741363"/>
          </a:xfrm>
        </p:spPr>
        <p:txBody>
          <a:bodyPr/>
          <a:lstStyle/>
          <a:p>
            <a:r>
              <a:rPr lang="en-US" altLang="en-US" b="1" dirty="0" smtClean="0">
                <a:solidFill>
                  <a:schemeClr val="bg1"/>
                </a:solidFill>
              </a:rPr>
              <a:t>ADO.NET- .NET Data Providers</a:t>
            </a:r>
          </a:p>
        </p:txBody>
      </p:sp>
      <p:sp>
        <p:nvSpPr>
          <p:cNvPr id="1433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DE7AD3C0-C126-494C-A325-09CF54E77C07}" type="slidenum">
              <a:rPr lang="en-US" altLang="en-US" sz="900">
                <a:solidFill>
                  <a:srgbClr val="DF7A1C"/>
                </a:solidFill>
              </a:rPr>
              <a:pPr algn="ctr">
                <a:spcBef>
                  <a:spcPct val="0"/>
                </a:spcBef>
                <a:buClrTx/>
                <a:buFontTx/>
                <a:buNone/>
              </a:pPr>
              <a:t>23</a:t>
            </a:fld>
            <a:endParaRPr lang="en-US" altLang="en-US" sz="900">
              <a:solidFill>
                <a:srgbClr val="DF7A1C"/>
              </a:solidFill>
            </a:endParaRPr>
          </a:p>
        </p:txBody>
      </p:sp>
      <p:graphicFrame>
        <p:nvGraphicFramePr>
          <p:cNvPr id="2" name="Table 1"/>
          <p:cNvGraphicFramePr>
            <a:graphicFrameLocks noGrp="1"/>
          </p:cNvGraphicFramePr>
          <p:nvPr/>
        </p:nvGraphicFramePr>
        <p:xfrm>
          <a:off x="533400" y="2098675"/>
          <a:ext cx="7162800" cy="3687947"/>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579071">
                <a:tc>
                  <a:txBody>
                    <a:bodyPr/>
                    <a:lstStyle/>
                    <a:p>
                      <a:r>
                        <a:rPr lang="en-US" sz="1600" dirty="0" smtClean="0"/>
                        <a:t>.NET</a:t>
                      </a:r>
                      <a:r>
                        <a:rPr lang="en-US" sz="1600" baseline="0" dirty="0" smtClean="0"/>
                        <a:t> Framework data provider</a:t>
                      </a:r>
                      <a:endParaRPr lang="en-US" sz="1600" dirty="0"/>
                    </a:p>
                  </a:txBody>
                  <a:tcPr marT="45713" marB="45713">
                    <a:solidFill>
                      <a:srgbClr val="0099FF"/>
                    </a:solidFill>
                  </a:tcPr>
                </a:tc>
                <a:tc>
                  <a:txBody>
                    <a:bodyPr/>
                    <a:lstStyle/>
                    <a:p>
                      <a:r>
                        <a:rPr lang="en-US" sz="1600" dirty="0" smtClean="0"/>
                        <a:t>Description</a:t>
                      </a:r>
                      <a:endParaRPr lang="en-US" sz="1600" dirty="0"/>
                    </a:p>
                  </a:txBody>
                  <a:tcPr marT="45713" marB="45713">
                    <a:solidFill>
                      <a:srgbClr val="0099FF"/>
                    </a:solidFill>
                  </a:tcPr>
                </a:tc>
                <a:extLst>
                  <a:ext uri="{0D108BD9-81ED-4DB2-BD59-A6C34878D82A}">
                    <a16:rowId xmlns:a16="http://schemas.microsoft.com/office/drawing/2014/main" val="10000"/>
                  </a:ext>
                </a:extLst>
              </a:tr>
              <a:tr h="518115">
                <a:tc>
                  <a:txBody>
                    <a:bodyPr/>
                    <a:lstStyle/>
                    <a:p>
                      <a:r>
                        <a:rPr lang="en-US" sz="1400" dirty="0" smtClean="0"/>
                        <a:t>.NET Framework</a:t>
                      </a:r>
                      <a:r>
                        <a:rPr lang="en-US" sz="1400" baseline="0" dirty="0" smtClean="0"/>
                        <a:t> Data Provider for SQL Server</a:t>
                      </a:r>
                      <a:endParaRPr lang="en-US" sz="1400" dirty="0"/>
                    </a:p>
                  </a:txBody>
                  <a:tcPr marT="45713" marB="45713"/>
                </a:tc>
                <a:tc>
                  <a:txBody>
                    <a:bodyPr/>
                    <a:lstStyle/>
                    <a:p>
                      <a:pPr algn="just"/>
                      <a:r>
                        <a:rPr lang="en-US" sz="1400" dirty="0" smtClean="0">
                          <a:effectLst/>
                        </a:rPr>
                        <a:t>Provides data access for Microsoft SQL Server.</a:t>
                      </a:r>
                      <a:endParaRPr lang="en-US" sz="1400" dirty="0"/>
                    </a:p>
                  </a:txBody>
                  <a:tcPr marT="45713" marB="45713"/>
                </a:tc>
                <a:extLst>
                  <a:ext uri="{0D108BD9-81ED-4DB2-BD59-A6C34878D82A}">
                    <a16:rowId xmlns:a16="http://schemas.microsoft.com/office/drawing/2014/main" val="10001"/>
                  </a:ext>
                </a:extLst>
              </a:tr>
              <a:tr h="518115">
                <a:tc>
                  <a:txBody>
                    <a:bodyPr/>
                    <a:lstStyle/>
                    <a:p>
                      <a:r>
                        <a:rPr lang="en-US" sz="1400" dirty="0" smtClean="0"/>
                        <a:t>.NET Framework Data</a:t>
                      </a:r>
                      <a:r>
                        <a:rPr lang="en-US" sz="1400" baseline="0" dirty="0" smtClean="0"/>
                        <a:t> Provider for OLE DB</a:t>
                      </a:r>
                      <a:endParaRPr lang="en-US" sz="1400" dirty="0"/>
                    </a:p>
                  </a:txBody>
                  <a:tcPr marT="45713" marB="45713"/>
                </a:tc>
                <a:tc>
                  <a:txBody>
                    <a:bodyPr/>
                    <a:lstStyle/>
                    <a:p>
                      <a:pPr algn="just"/>
                      <a:r>
                        <a:rPr lang="en-US" sz="1400" dirty="0" smtClean="0">
                          <a:effectLst/>
                        </a:rPr>
                        <a:t>For data sources exposed by using OLE DB. </a:t>
                      </a:r>
                      <a:endParaRPr lang="en-US" sz="1400" dirty="0"/>
                    </a:p>
                  </a:txBody>
                  <a:tcPr marT="45713" marB="45713"/>
                </a:tc>
                <a:extLst>
                  <a:ext uri="{0D108BD9-81ED-4DB2-BD59-A6C34878D82A}">
                    <a16:rowId xmlns:a16="http://schemas.microsoft.com/office/drawing/2014/main" val="10002"/>
                  </a:ext>
                </a:extLst>
              </a:tr>
              <a:tr h="518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n-NO" sz="1400" dirty="0" smtClean="0">
                          <a:effectLst/>
                        </a:rPr>
                        <a:t>.NET Framework Data Provider for ODBC</a:t>
                      </a:r>
                      <a:endParaRPr lang="en-US" sz="1400" dirty="0"/>
                    </a:p>
                  </a:txBody>
                  <a:tcPr marT="45713" marB="45713"/>
                </a:tc>
                <a:tc>
                  <a:txBody>
                    <a:bodyPr/>
                    <a:lstStyle/>
                    <a:p>
                      <a:pPr algn="just"/>
                      <a:r>
                        <a:rPr lang="en-US" sz="1400" dirty="0" smtClean="0">
                          <a:effectLst/>
                        </a:rPr>
                        <a:t>For data sources exposed by using ODBC.</a:t>
                      </a:r>
                      <a:endParaRPr lang="en-US" sz="1400" dirty="0"/>
                    </a:p>
                  </a:txBody>
                  <a:tcPr marT="45713" marB="45713"/>
                </a:tc>
                <a:extLst>
                  <a:ext uri="{0D108BD9-81ED-4DB2-BD59-A6C34878D82A}">
                    <a16:rowId xmlns:a16="http://schemas.microsoft.com/office/drawing/2014/main" val="10003"/>
                  </a:ext>
                </a:extLst>
              </a:tr>
              <a:tr h="518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.NET Framework Data Provider for Oracle</a:t>
                      </a:r>
                      <a:endParaRPr lang="en-US" sz="1400" dirty="0"/>
                    </a:p>
                  </a:txBody>
                  <a:tcPr marT="45713" marB="45713"/>
                </a:tc>
                <a:tc>
                  <a:txBody>
                    <a:bodyPr/>
                    <a:lstStyle/>
                    <a:p>
                      <a:r>
                        <a:rPr lang="en-US" sz="1400" dirty="0" smtClean="0">
                          <a:effectLst/>
                        </a:rPr>
                        <a:t>For Oracle data sources. </a:t>
                      </a:r>
                      <a:endParaRPr lang="en-US" sz="1400" dirty="0"/>
                    </a:p>
                  </a:txBody>
                  <a:tcPr marT="45713" marB="45713"/>
                </a:tc>
                <a:extLst>
                  <a:ext uri="{0D108BD9-81ED-4DB2-BD59-A6C34878D82A}">
                    <a16:rowId xmlns:a16="http://schemas.microsoft.com/office/drawing/2014/main" val="10004"/>
                  </a:ext>
                </a:extLst>
              </a:tr>
              <a:tr h="51811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effectLst/>
                        </a:rPr>
                        <a:t>EntityClient Provider</a:t>
                      </a:r>
                    </a:p>
                    <a:p>
                      <a:pPr algn="just"/>
                      <a:endParaRPr lang="en-US" sz="1400" dirty="0"/>
                    </a:p>
                  </a:txBody>
                  <a:tcPr marT="45713" marB="45713"/>
                </a:tc>
                <a:tc>
                  <a:txBody>
                    <a:bodyPr/>
                    <a:lstStyle/>
                    <a:p>
                      <a:pPr algn="just"/>
                      <a:r>
                        <a:rPr lang="en-US" sz="1400" dirty="0" smtClean="0">
                          <a:effectLst/>
                        </a:rPr>
                        <a:t>Provides data access for Entity Data Model (EDM) applications. </a:t>
                      </a:r>
                      <a:endParaRPr lang="en-US" sz="1400" dirty="0"/>
                    </a:p>
                  </a:txBody>
                  <a:tcPr marT="45713" marB="45713"/>
                </a:tc>
                <a:extLst>
                  <a:ext uri="{0D108BD9-81ED-4DB2-BD59-A6C34878D82A}">
                    <a16:rowId xmlns:a16="http://schemas.microsoft.com/office/drawing/2014/main" val="10005"/>
                  </a:ext>
                </a:extLst>
              </a:tr>
              <a:tr h="518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.NET Framework Data Provider for SQL Server Compact 4.0.</a:t>
                      </a:r>
                      <a:endParaRPr lang="en-US" sz="1400" dirty="0"/>
                    </a:p>
                  </a:txBody>
                  <a:tcPr marT="45713" marB="45713"/>
                </a:tc>
                <a:tc>
                  <a:txBody>
                    <a:bodyPr/>
                    <a:lstStyle/>
                    <a:p>
                      <a:pPr algn="just"/>
                      <a:r>
                        <a:rPr lang="en-US" sz="1400" dirty="0" smtClean="0">
                          <a:effectLst/>
                        </a:rPr>
                        <a:t>Provides data access for Microsoft SQL Server Compact 4.0. </a:t>
                      </a:r>
                      <a:endParaRPr lang="en-US" sz="1400" dirty="0"/>
                    </a:p>
                  </a:txBody>
                  <a:tcPr marT="45713" marB="45713"/>
                </a:tc>
                <a:extLst>
                  <a:ext uri="{0D108BD9-81ED-4DB2-BD59-A6C34878D82A}">
                    <a16:rowId xmlns:a16="http://schemas.microsoft.com/office/drawing/2014/main" val="10006"/>
                  </a:ext>
                </a:extLst>
              </a:tr>
            </a:tbl>
          </a:graphicData>
        </a:graphic>
      </p:graphicFrame>
      <p:sp>
        <p:nvSpPr>
          <p:cNvPr id="3" name="Rectangle 2"/>
          <p:cNvSpPr/>
          <p:nvPr/>
        </p:nvSpPr>
        <p:spPr bwMode="auto">
          <a:xfrm>
            <a:off x="457200" y="1047750"/>
            <a:ext cx="7315200" cy="708025"/>
          </a:xfrm>
          <a:prstGeom prst="rect">
            <a:avLst/>
          </a:prstGeom>
          <a:solidFill>
            <a:schemeClr val="bg1"/>
          </a:solidFill>
          <a:ln w="9525" cap="flat" cmpd="sng" algn="ctr">
            <a:solidFill>
              <a:schemeClr val="bg1"/>
            </a:solidFill>
            <a:prstDash val="solid"/>
            <a:round/>
            <a:headEnd type="none" w="med" len="med"/>
            <a:tailEnd type="stealth" w="med" len="med"/>
          </a:ln>
          <a:effectLst/>
        </p:spPr>
        <p:txBody>
          <a:bodyPr anchor="ctr">
            <a:spAutoFit/>
          </a:bodyPr>
          <a:lstStyle/>
          <a:p>
            <a:pPr algn="l">
              <a:defRPr/>
            </a:pPr>
            <a:r>
              <a:rPr lang="en-US" sz="2000" b="0" dirty="0">
                <a:latin typeface="+mn-lt"/>
                <a:cs typeface="Shruti" pitchFamily="34" charset="0"/>
              </a:rPr>
              <a:t>The following table lists the data providers that are included in the .NET Framework.</a:t>
            </a:r>
          </a:p>
        </p:txBody>
      </p:sp>
    </p:spTree>
    <p:extLst>
      <p:ext uri="{BB962C8B-B14F-4D97-AF65-F5344CB8AC3E}">
        <p14:creationId xmlns:p14="http://schemas.microsoft.com/office/powerpoint/2010/main" val="1620052353"/>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smtClean="0"/>
              <a:t>Components for querying</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475741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680156" y="115711"/>
            <a:ext cx="6858000" cy="533400"/>
          </a:xfrm>
        </p:spPr>
        <p:txBody>
          <a:bodyPr/>
          <a:lstStyle/>
          <a:p>
            <a:r>
              <a:rPr lang="en-US" altLang="en-US" b="1" dirty="0" err="1" smtClean="0"/>
              <a:t>SqlCommand</a:t>
            </a:r>
            <a:r>
              <a:rPr lang="en-US" altLang="en-US" b="1" dirty="0" smtClean="0"/>
              <a:t>. </a:t>
            </a:r>
            <a:r>
              <a:rPr lang="en-US" altLang="en-US" b="1" dirty="0" err="1" smtClean="0"/>
              <a:t>ExecuteNonQuery</a:t>
            </a:r>
            <a:r>
              <a:rPr lang="en-US" altLang="en-US" b="1" dirty="0" smtClean="0"/>
              <a:t>()</a:t>
            </a:r>
            <a:r>
              <a:rPr lang="en-US" altLang="en-US" sz="2400" b="1" dirty="0" smtClean="0"/>
              <a:t/>
            </a:r>
            <a:br>
              <a:rPr lang="en-US" altLang="en-US" sz="2400" b="1" dirty="0" smtClean="0"/>
            </a:br>
            <a:endParaRPr lang="en-US" altLang="en-US" sz="2400"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59365804"/>
              </p:ext>
            </p:extLst>
          </p:nvPr>
        </p:nvGraphicFramePr>
        <p:xfrm>
          <a:off x="685800" y="685800"/>
          <a:ext cx="7772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40"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92F82E0E-A2F6-4B00-8155-89AC829A5E48}" type="slidenum">
              <a:rPr lang="en-US" altLang="en-US" sz="900">
                <a:solidFill>
                  <a:srgbClr val="DF7A1C"/>
                </a:solidFill>
              </a:rPr>
              <a:pPr algn="ctr">
                <a:spcBef>
                  <a:spcPct val="0"/>
                </a:spcBef>
                <a:buClrTx/>
                <a:buFontTx/>
                <a:buNone/>
              </a:pPr>
              <a:t>25</a:t>
            </a:fld>
            <a:endParaRPr lang="en-US" altLang="en-US" sz="900">
              <a:solidFill>
                <a:srgbClr val="DF7A1C"/>
              </a:solidFill>
            </a:endParaRPr>
          </a:p>
        </p:txBody>
      </p:sp>
    </p:spTree>
    <p:extLst>
      <p:ext uri="{BB962C8B-B14F-4D97-AF65-F5344CB8AC3E}">
        <p14:creationId xmlns:p14="http://schemas.microsoft.com/office/powerpoint/2010/main" val="244097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81000" y="-14288"/>
            <a:ext cx="6858000" cy="533400"/>
          </a:xfrm>
        </p:spPr>
        <p:txBody>
          <a:bodyPr/>
          <a:lstStyle/>
          <a:p>
            <a:r>
              <a:rPr lang="en-US" altLang="en-US" b="1" dirty="0" err="1" smtClean="0"/>
              <a:t>SqlCommand.ExecuteReader</a:t>
            </a:r>
            <a:r>
              <a:rPr lang="en-US" altLang="en-US" b="1" dirty="0" smtClean="0"/>
              <a:t>()</a:t>
            </a:r>
            <a:br>
              <a:rPr lang="en-US" altLang="en-US" b="1" dirty="0" smtClean="0"/>
            </a:br>
            <a:endParaRPr lang="en-US" alt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9478025"/>
              </p:ext>
            </p:extLst>
          </p:nvPr>
        </p:nvGraphicFramePr>
        <p:xfrm>
          <a:off x="457200" y="533400"/>
          <a:ext cx="7772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4"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B801031E-C964-4D40-92C5-8CF2FCDBFBC9}" type="slidenum">
              <a:rPr lang="en-US" altLang="en-US" sz="900">
                <a:solidFill>
                  <a:srgbClr val="DF7A1C"/>
                </a:solidFill>
              </a:rPr>
              <a:pPr algn="ctr">
                <a:spcBef>
                  <a:spcPct val="0"/>
                </a:spcBef>
                <a:buClrTx/>
                <a:buFontTx/>
                <a:buNone/>
              </a:pPr>
              <a:t>26</a:t>
            </a:fld>
            <a:endParaRPr lang="en-US" altLang="en-US" sz="900">
              <a:solidFill>
                <a:srgbClr val="DF7A1C"/>
              </a:solidFill>
            </a:endParaRPr>
          </a:p>
        </p:txBody>
      </p:sp>
    </p:spTree>
    <p:extLst>
      <p:ext uri="{BB962C8B-B14F-4D97-AF65-F5344CB8AC3E}">
        <p14:creationId xmlns:p14="http://schemas.microsoft.com/office/powerpoint/2010/main" val="2885876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46451"/>
            <a:ext cx="6858000" cy="533400"/>
          </a:xfrm>
        </p:spPr>
        <p:txBody>
          <a:bodyPr/>
          <a:lstStyle/>
          <a:p>
            <a:r>
              <a:rPr lang="en-US" altLang="en-US" b="1" dirty="0" err="1" smtClean="0"/>
              <a:t>SqlCommand.ExecuteScalar</a:t>
            </a:r>
            <a:r>
              <a:rPr lang="en-US" altLang="en-US" b="1" dirty="0" smtClean="0"/>
              <a:t>()</a:t>
            </a:r>
            <a:br>
              <a:rPr lang="en-US" altLang="en-US" b="1" dirty="0" smtClean="0"/>
            </a:br>
            <a:endParaRPr lang="en-US" alt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86272622"/>
              </p:ext>
            </p:extLst>
          </p:nvPr>
        </p:nvGraphicFramePr>
        <p:xfrm>
          <a:off x="685800" y="914400"/>
          <a:ext cx="7772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38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425B0536-85A4-46FF-81ED-D769EB6AE44D}" type="slidenum">
              <a:rPr lang="en-US" altLang="en-US" sz="900">
                <a:solidFill>
                  <a:srgbClr val="DF7A1C"/>
                </a:solidFill>
              </a:rPr>
              <a:pPr algn="ctr">
                <a:spcBef>
                  <a:spcPct val="0"/>
                </a:spcBef>
                <a:buClrTx/>
                <a:buFontTx/>
                <a:buNone/>
              </a:pPr>
              <a:t>27</a:t>
            </a:fld>
            <a:endParaRPr lang="en-US" altLang="en-US" sz="900">
              <a:solidFill>
                <a:srgbClr val="DF7A1C"/>
              </a:solidFill>
            </a:endParaRPr>
          </a:p>
        </p:txBody>
      </p:sp>
      <p:sp>
        <p:nvSpPr>
          <p:cNvPr id="7" name="Rounded Rectangle 6"/>
          <p:cNvSpPr/>
          <p:nvPr/>
        </p:nvSpPr>
        <p:spPr>
          <a:xfrm>
            <a:off x="685800" y="533400"/>
            <a:ext cx="7772400" cy="465551"/>
          </a:xfrm>
          <a:prstGeom prst="roundRect">
            <a:avLst/>
          </a:prstGeom>
          <a:noFill/>
          <a:ln>
            <a:solidFill>
              <a:schemeClr val="accent1"/>
            </a:solidFill>
          </a:ln>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pPr algn="l">
              <a:defRPr/>
            </a:pPr>
            <a:r>
              <a:rPr lang="en-US" sz="1400" dirty="0" err="1">
                <a:solidFill>
                  <a:schemeClr val="bg1"/>
                </a:solidFill>
              </a:rPr>
              <a:t>Synatx</a:t>
            </a:r>
            <a:endParaRPr lang="en-US" sz="1400" dirty="0">
              <a:solidFill>
                <a:schemeClr val="bg1"/>
              </a:solidFill>
            </a:endParaRPr>
          </a:p>
        </p:txBody>
      </p:sp>
    </p:spTree>
    <p:extLst>
      <p:ext uri="{BB962C8B-B14F-4D97-AF65-F5344CB8AC3E}">
        <p14:creationId xmlns:p14="http://schemas.microsoft.com/office/powerpoint/2010/main" val="3703967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Querying database</a:t>
            </a:r>
          </a:p>
        </p:txBody>
      </p:sp>
    </p:spTree>
    <p:extLst>
      <p:ext uri="{BB962C8B-B14F-4D97-AF65-F5344CB8AC3E}">
        <p14:creationId xmlns:p14="http://schemas.microsoft.com/office/powerpoint/2010/main" val="48618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solidFill>
                  <a:schemeClr val="bg2"/>
                </a:solidFill>
              </a:rPr>
              <a:t>    </a:t>
            </a:r>
            <a:br>
              <a:rPr lang="en-US" altLang="en-US" dirty="0" smtClean="0">
                <a:solidFill>
                  <a:schemeClr val="bg2"/>
                </a:solidFill>
              </a:rPr>
            </a:br>
            <a:r>
              <a:rPr lang="en-US" altLang="en-US" dirty="0">
                <a:solidFill>
                  <a:schemeClr val="bg2"/>
                </a:solidFill>
              </a:rPr>
              <a:t> </a:t>
            </a:r>
            <a:r>
              <a:rPr lang="en-US" altLang="en-US" dirty="0" smtClean="0">
                <a:solidFill>
                  <a:schemeClr val="bg2"/>
                </a:solidFill>
              </a:rPr>
              <a:t>Data Set</a:t>
            </a:r>
          </a:p>
        </p:txBody>
      </p:sp>
      <p:sp>
        <p:nvSpPr>
          <p:cNvPr id="9219" name="Content Placeholder 2"/>
          <p:cNvSpPr>
            <a:spLocks noGrp="1"/>
          </p:cNvSpPr>
          <p:nvPr>
            <p:ph sz="half" idx="1"/>
          </p:nvPr>
        </p:nvSpPr>
        <p:spPr>
          <a:xfrm>
            <a:off x="457200" y="914400"/>
            <a:ext cx="4648200" cy="4876800"/>
          </a:xfrm>
        </p:spPr>
        <p:txBody>
          <a:bodyPr/>
          <a:lstStyle/>
          <a:p>
            <a:endParaRPr lang="en-US" altLang="en-US" sz="2000" dirty="0" smtClean="0"/>
          </a:p>
          <a:p>
            <a:r>
              <a:rPr lang="en-US" altLang="en-US" sz="2000" dirty="0" smtClean="0">
                <a:solidFill>
                  <a:schemeClr val="bg2"/>
                </a:solidFill>
              </a:rPr>
              <a:t>A Dataset is an in-memory data store that can hold numerous tables.</a:t>
            </a:r>
          </a:p>
          <a:p>
            <a:endParaRPr lang="en-US" altLang="en-US" sz="2000" dirty="0" smtClean="0">
              <a:solidFill>
                <a:schemeClr val="bg2"/>
              </a:solidFill>
            </a:endParaRPr>
          </a:p>
          <a:p>
            <a:r>
              <a:rPr lang="en-US" altLang="en-US" sz="2000" dirty="0" smtClean="0">
                <a:solidFill>
                  <a:schemeClr val="bg2"/>
                </a:solidFill>
              </a:rPr>
              <a:t>Datasets only hold data and do not interact with a data source. </a:t>
            </a:r>
          </a:p>
          <a:p>
            <a:pPr>
              <a:buFont typeface="Wingdings" panose="05000000000000000000" pitchFamily="2" charset="2"/>
              <a:buNone/>
            </a:pPr>
            <a:endParaRPr lang="en-US" altLang="en-US" sz="2000" dirty="0" smtClean="0">
              <a:solidFill>
                <a:schemeClr val="bg2"/>
              </a:solidFill>
            </a:endParaRPr>
          </a:p>
          <a:p>
            <a:pPr>
              <a:buFont typeface="Wingdings" panose="05000000000000000000" pitchFamily="2" charset="2"/>
              <a:buNone/>
            </a:pPr>
            <a:r>
              <a:rPr lang="en-US" altLang="en-US" sz="2000" b="1" i="1" dirty="0" err="1" smtClean="0">
                <a:solidFill>
                  <a:schemeClr val="bg2"/>
                </a:solidFill>
              </a:rPr>
              <a:t>Eg</a:t>
            </a:r>
            <a:r>
              <a:rPr lang="en-US" altLang="en-US" sz="2000" b="1" i="1" dirty="0" smtClean="0">
                <a:solidFill>
                  <a:schemeClr val="bg2"/>
                </a:solidFill>
              </a:rPr>
              <a:t> : </a:t>
            </a:r>
            <a:r>
              <a:rPr lang="en-US" altLang="en-US" sz="2000" b="1" i="1" dirty="0" err="1" smtClean="0">
                <a:solidFill>
                  <a:schemeClr val="bg2"/>
                </a:solidFill>
              </a:rPr>
              <a:t>DataSet</a:t>
            </a:r>
            <a:r>
              <a:rPr lang="en-US" altLang="en-US" sz="2000" b="1" i="1" dirty="0" smtClean="0">
                <a:solidFill>
                  <a:schemeClr val="bg2"/>
                </a:solidFill>
              </a:rPr>
              <a:t> </a:t>
            </a:r>
            <a:r>
              <a:rPr lang="en-US" altLang="en-US" sz="2000" b="1" i="1" dirty="0" err="1" smtClean="0">
                <a:solidFill>
                  <a:schemeClr val="bg2"/>
                </a:solidFill>
              </a:rPr>
              <a:t>dsCustomers</a:t>
            </a:r>
            <a:r>
              <a:rPr lang="en-US" altLang="en-US" sz="2000" b="1" i="1" dirty="0" smtClean="0">
                <a:solidFill>
                  <a:schemeClr val="bg2"/>
                </a:solidFill>
              </a:rPr>
              <a:t> = new </a:t>
            </a:r>
            <a:r>
              <a:rPr lang="en-US" altLang="en-US" sz="2000" b="1" i="1" dirty="0" err="1" smtClean="0">
                <a:solidFill>
                  <a:schemeClr val="bg2"/>
                </a:solidFill>
              </a:rPr>
              <a:t>DataSet</a:t>
            </a:r>
            <a:r>
              <a:rPr lang="en-US" altLang="en-US" sz="2000" b="1" i="1" dirty="0" smtClean="0">
                <a:solidFill>
                  <a:schemeClr val="bg2"/>
                </a:solidFill>
              </a:rPr>
              <a:t>();</a:t>
            </a:r>
          </a:p>
          <a:p>
            <a:pPr>
              <a:buFont typeface="Wingdings" panose="05000000000000000000" pitchFamily="2" charset="2"/>
              <a:buNone/>
            </a:pPr>
            <a:endParaRPr lang="en-US" altLang="en-US" sz="2000" dirty="0" smtClean="0"/>
          </a:p>
          <a:p>
            <a:pPr>
              <a:buFont typeface="Wingdings" panose="05000000000000000000" pitchFamily="2" charset="2"/>
              <a:buNone/>
            </a:pPr>
            <a:endParaRPr lang="en-US" altLang="en-US" sz="2000" dirty="0" smtClean="0"/>
          </a:p>
        </p:txBody>
      </p:sp>
      <p:sp>
        <p:nvSpPr>
          <p:cNvPr id="32772" name="Content Placeholder 17"/>
          <p:cNvSpPr>
            <a:spLocks noGrp="1"/>
          </p:cNvSpPr>
          <p:nvPr>
            <p:ph sz="half" idx="2"/>
          </p:nvPr>
        </p:nvSpPr>
        <p:spPr/>
        <p:txBody>
          <a:bodyPr/>
          <a:lstStyle/>
          <a:p>
            <a:endParaRPr lang="en-US" altLang="en-US" sz="2000" dirty="0" smtClean="0"/>
          </a:p>
        </p:txBody>
      </p:sp>
      <p:sp>
        <p:nvSpPr>
          <p:cNvPr id="3277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6A788D5E-DD11-4648-838E-1171EE2274E7}" type="slidenum">
              <a:rPr lang="en-US" altLang="en-US" sz="700" smtClean="0">
                <a:solidFill>
                  <a:srgbClr val="DF7A1C"/>
                </a:solidFill>
              </a:rPr>
              <a:pPr algn="ctr">
                <a:spcBef>
                  <a:spcPct val="0"/>
                </a:spcBef>
                <a:buClrTx/>
                <a:buFontTx/>
                <a:buNone/>
              </a:pPr>
              <a:t>29</a:t>
            </a:fld>
            <a:endParaRPr lang="en-US" altLang="en-US" sz="700" dirty="0">
              <a:solidFill>
                <a:srgbClr val="DF7A1C"/>
              </a:solidFill>
            </a:endParaRPr>
          </a:p>
        </p:txBody>
      </p:sp>
      <p:grpSp>
        <p:nvGrpSpPr>
          <p:cNvPr id="2" name="Group 18"/>
          <p:cNvGrpSpPr>
            <a:grpSpLocks/>
          </p:cNvGrpSpPr>
          <p:nvPr/>
        </p:nvGrpSpPr>
        <p:grpSpPr bwMode="auto">
          <a:xfrm>
            <a:off x="5246828" y="1219200"/>
            <a:ext cx="3017838" cy="4211638"/>
            <a:chOff x="5410200" y="1143000"/>
            <a:chExt cx="3017838" cy="4211638"/>
          </a:xfrm>
        </p:grpSpPr>
        <p:pic>
          <p:nvPicPr>
            <p:cNvPr id="32775" name="Picture 7" descr="6_orange_boxes"/>
            <p:cNvPicPr>
              <a:picLocks noChangeAspect="1" noChangeArrowheads="1"/>
            </p:cNvPicPr>
            <p:nvPr/>
          </p:nvPicPr>
          <p:blipFill>
            <a:blip r:embed="rId2">
              <a:extLst>
                <a:ext uri="{28A0092B-C50C-407E-A947-70E740481C1C}">
                  <a14:useLocalDpi xmlns:a14="http://schemas.microsoft.com/office/drawing/2010/main" val="0"/>
                </a:ext>
              </a:extLst>
            </a:blip>
            <a:srcRect l="66713" t="11253" b="26804"/>
            <a:stretch>
              <a:fillRect/>
            </a:stretch>
          </p:blipFill>
          <p:spPr bwMode="auto">
            <a:xfrm>
              <a:off x="5410200" y="1143000"/>
              <a:ext cx="3017838" cy="4211638"/>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p:nvSpPr>
          <p:spPr bwMode="auto">
            <a:xfrm>
              <a:off x="5583238" y="1225550"/>
              <a:ext cx="923925" cy="261938"/>
            </a:xfrm>
            <a:prstGeom prst="rect">
              <a:avLst/>
            </a:prstGeom>
            <a:noFill/>
            <a:ln w="9525">
              <a:noFill/>
              <a:miter lim="800000"/>
              <a:headEnd/>
              <a:tailEnd/>
            </a:ln>
            <a:effectLst/>
          </p:spPr>
          <p:txBody>
            <a:bodyPr>
              <a:spAutoFit/>
            </a:bodyPr>
            <a:lstStyle/>
            <a:p>
              <a:pPr>
                <a:defRPr/>
              </a:pPr>
              <a:r>
                <a:rPr lang="en-US" sz="1100" dirty="0">
                  <a:solidFill>
                    <a:schemeClr val="bg1"/>
                  </a:solidFill>
                  <a:effectLst>
                    <a:outerShdw blurRad="38100" dist="38100" dir="2700000" algn="tl">
                      <a:srgbClr val="000000"/>
                    </a:outerShdw>
                  </a:effectLst>
                  <a:latin typeface="Arial" charset="0"/>
                </a:rPr>
                <a:t>DataSet</a:t>
              </a:r>
            </a:p>
          </p:txBody>
        </p:sp>
        <p:sp>
          <p:nvSpPr>
            <p:cNvPr id="8" name="Text Box 9"/>
            <p:cNvSpPr txBox="1">
              <a:spLocks noChangeArrowheads="1"/>
            </p:cNvSpPr>
            <p:nvPr/>
          </p:nvSpPr>
          <p:spPr bwMode="auto">
            <a:xfrm>
              <a:off x="6408738" y="1771650"/>
              <a:ext cx="1243012" cy="261938"/>
            </a:xfrm>
            <a:prstGeom prst="rect">
              <a:avLst/>
            </a:prstGeom>
            <a:noFill/>
            <a:ln w="9525">
              <a:noFill/>
              <a:miter lim="800000"/>
              <a:headEnd/>
              <a:tailEnd/>
            </a:ln>
            <a:effectLst/>
          </p:spPr>
          <p:txBody>
            <a:bodyPr>
              <a:spAutoFit/>
            </a:bodyPr>
            <a:lstStyle/>
            <a:p>
              <a:pPr>
                <a:defRPr/>
              </a:pPr>
              <a:r>
                <a:rPr lang="en-US" sz="1100" dirty="0">
                  <a:solidFill>
                    <a:schemeClr val="bg1"/>
                  </a:solidFill>
                  <a:effectLst>
                    <a:outerShdw blurRad="38100" dist="38100" dir="2700000" algn="tl">
                      <a:srgbClr val="000000"/>
                    </a:outerShdw>
                  </a:effectLst>
                  <a:latin typeface="Arial" charset="0"/>
                </a:rPr>
                <a:t>Tables</a:t>
              </a:r>
            </a:p>
          </p:txBody>
        </p:sp>
        <p:sp>
          <p:nvSpPr>
            <p:cNvPr id="9" name="Rectangle 10"/>
            <p:cNvSpPr>
              <a:spLocks noChangeArrowheads="1"/>
            </p:cNvSpPr>
            <p:nvPr/>
          </p:nvSpPr>
          <p:spPr bwMode="auto">
            <a:xfrm>
              <a:off x="6338888" y="1947863"/>
              <a:ext cx="706437" cy="261937"/>
            </a:xfrm>
            <a:prstGeom prst="rect">
              <a:avLst/>
            </a:prstGeom>
            <a:noFill/>
            <a:ln w="9525">
              <a:noFill/>
              <a:miter lim="800000"/>
              <a:headEnd/>
              <a:tailEnd/>
            </a:ln>
            <a:effectLst/>
          </p:spPr>
          <p:txBody>
            <a:bodyPr>
              <a:spAutoFit/>
            </a:bodyPr>
            <a:lstStyle/>
            <a:p>
              <a:pPr>
                <a:defRPr/>
              </a:pPr>
              <a:r>
                <a:rPr lang="en-US" sz="1100">
                  <a:solidFill>
                    <a:schemeClr val="bg1"/>
                  </a:solidFill>
                  <a:effectLst>
                    <a:outerShdw blurRad="38100" dist="38100" dir="2700000" algn="tl">
                      <a:srgbClr val="000000"/>
                    </a:outerShdw>
                  </a:effectLst>
                  <a:latin typeface="Arial" charset="0"/>
                </a:rPr>
                <a:t>Table</a:t>
              </a:r>
            </a:p>
          </p:txBody>
        </p:sp>
        <p:sp>
          <p:nvSpPr>
            <p:cNvPr id="10" name="Text Box 11"/>
            <p:cNvSpPr txBox="1">
              <a:spLocks noChangeArrowheads="1"/>
            </p:cNvSpPr>
            <p:nvPr/>
          </p:nvSpPr>
          <p:spPr bwMode="auto">
            <a:xfrm>
              <a:off x="7104063" y="2468563"/>
              <a:ext cx="1244600" cy="261937"/>
            </a:xfrm>
            <a:prstGeom prst="rect">
              <a:avLst/>
            </a:prstGeom>
            <a:noFill/>
            <a:ln w="9525">
              <a:noFill/>
              <a:miter lim="800000"/>
              <a:headEnd/>
              <a:tailEnd/>
            </a:ln>
            <a:effectLst/>
          </p:spPr>
          <p:txBody>
            <a:bodyPr>
              <a:spAutoFit/>
            </a:bodyPr>
            <a:lstStyle/>
            <a:p>
              <a:pPr>
                <a:defRPr/>
              </a:pPr>
              <a:r>
                <a:rPr lang="en-US" sz="1100">
                  <a:solidFill>
                    <a:schemeClr val="bg1"/>
                  </a:solidFill>
                  <a:effectLst>
                    <a:outerShdw blurRad="38100" dist="38100" dir="2700000" algn="tl">
                      <a:srgbClr val="000000"/>
                    </a:outerShdw>
                  </a:effectLst>
                  <a:latin typeface="Arial" charset="0"/>
                </a:rPr>
                <a:t>Columns</a:t>
              </a:r>
            </a:p>
          </p:txBody>
        </p:sp>
        <p:sp>
          <p:nvSpPr>
            <p:cNvPr id="11" name="Rectangle 12"/>
            <p:cNvSpPr>
              <a:spLocks noChangeArrowheads="1"/>
            </p:cNvSpPr>
            <p:nvPr/>
          </p:nvSpPr>
          <p:spPr bwMode="auto">
            <a:xfrm>
              <a:off x="7007225" y="2657475"/>
              <a:ext cx="923925" cy="261938"/>
            </a:xfrm>
            <a:prstGeom prst="rect">
              <a:avLst/>
            </a:prstGeom>
            <a:noFill/>
            <a:ln w="9525">
              <a:noFill/>
              <a:miter lim="800000"/>
              <a:headEnd/>
              <a:tailEnd/>
            </a:ln>
            <a:effectLst/>
          </p:spPr>
          <p:txBody>
            <a:bodyPr>
              <a:spAutoFit/>
            </a:bodyPr>
            <a:lstStyle/>
            <a:p>
              <a:pPr>
                <a:defRPr/>
              </a:pPr>
              <a:r>
                <a:rPr lang="en-US" sz="1100">
                  <a:solidFill>
                    <a:schemeClr val="bg1"/>
                  </a:solidFill>
                  <a:effectLst>
                    <a:outerShdw blurRad="38100" dist="38100" dir="2700000" algn="tl">
                      <a:srgbClr val="000000"/>
                    </a:outerShdw>
                  </a:effectLst>
                  <a:latin typeface="Arial" charset="0"/>
                </a:rPr>
                <a:t>Column</a:t>
              </a:r>
            </a:p>
          </p:txBody>
        </p:sp>
        <p:sp>
          <p:nvSpPr>
            <p:cNvPr id="12" name="Text Box 13"/>
            <p:cNvSpPr txBox="1">
              <a:spLocks noChangeArrowheads="1"/>
            </p:cNvSpPr>
            <p:nvPr/>
          </p:nvSpPr>
          <p:spPr bwMode="auto">
            <a:xfrm>
              <a:off x="6570663" y="2967038"/>
              <a:ext cx="1244600" cy="261937"/>
            </a:xfrm>
            <a:prstGeom prst="rect">
              <a:avLst/>
            </a:prstGeom>
            <a:noFill/>
            <a:ln w="9525">
              <a:noFill/>
              <a:miter lim="800000"/>
              <a:headEnd/>
              <a:tailEnd/>
            </a:ln>
            <a:effectLst/>
          </p:spPr>
          <p:txBody>
            <a:bodyPr>
              <a:spAutoFit/>
            </a:bodyPr>
            <a:lstStyle/>
            <a:p>
              <a:pPr>
                <a:defRPr/>
              </a:pPr>
              <a:r>
                <a:rPr lang="en-US" sz="1100" dirty="0">
                  <a:solidFill>
                    <a:schemeClr val="bg1"/>
                  </a:solidFill>
                  <a:effectLst>
                    <a:outerShdw blurRad="38100" dist="38100" dir="2700000" algn="tl">
                      <a:srgbClr val="000000"/>
                    </a:outerShdw>
                  </a:effectLst>
                  <a:latin typeface="Arial" charset="0"/>
                </a:rPr>
                <a:t>Constraints</a:t>
              </a:r>
            </a:p>
          </p:txBody>
        </p:sp>
        <p:sp>
          <p:nvSpPr>
            <p:cNvPr id="13" name="Rectangle 14"/>
            <p:cNvSpPr>
              <a:spLocks noChangeArrowheads="1"/>
            </p:cNvSpPr>
            <p:nvPr/>
          </p:nvSpPr>
          <p:spPr bwMode="auto">
            <a:xfrm>
              <a:off x="7007225" y="3389313"/>
              <a:ext cx="890588" cy="261937"/>
            </a:xfrm>
            <a:prstGeom prst="rect">
              <a:avLst/>
            </a:prstGeom>
            <a:noFill/>
            <a:ln w="9525">
              <a:noFill/>
              <a:miter lim="800000"/>
              <a:headEnd/>
              <a:tailEnd/>
            </a:ln>
            <a:effectLst/>
          </p:spPr>
          <p:txBody>
            <a:bodyPr wrap="none">
              <a:spAutoFit/>
            </a:bodyPr>
            <a:lstStyle/>
            <a:p>
              <a:pPr>
                <a:defRPr/>
              </a:pPr>
              <a:r>
                <a:rPr lang="en-US" sz="1050">
                  <a:solidFill>
                    <a:schemeClr val="bg1"/>
                  </a:solidFill>
                  <a:effectLst>
                    <a:outerShdw blurRad="38100" dist="38100" dir="2700000" algn="tl">
                      <a:srgbClr val="000000"/>
                    </a:outerShdw>
                  </a:effectLst>
                  <a:latin typeface="Arial" charset="0"/>
                </a:rPr>
                <a:t>Constraint</a:t>
              </a:r>
            </a:p>
          </p:txBody>
        </p:sp>
        <p:sp>
          <p:nvSpPr>
            <p:cNvPr id="14" name="Text Box 15"/>
            <p:cNvSpPr txBox="1">
              <a:spLocks noChangeArrowheads="1"/>
            </p:cNvSpPr>
            <p:nvPr/>
          </p:nvSpPr>
          <p:spPr bwMode="auto">
            <a:xfrm>
              <a:off x="6570663" y="3662363"/>
              <a:ext cx="1244600" cy="261937"/>
            </a:xfrm>
            <a:prstGeom prst="rect">
              <a:avLst/>
            </a:prstGeom>
            <a:noFill/>
            <a:ln w="9525">
              <a:noFill/>
              <a:miter lim="800000"/>
              <a:headEnd/>
              <a:tailEnd/>
            </a:ln>
            <a:effectLst/>
          </p:spPr>
          <p:txBody>
            <a:bodyPr>
              <a:spAutoFit/>
            </a:bodyPr>
            <a:lstStyle/>
            <a:p>
              <a:pPr>
                <a:defRPr/>
              </a:pPr>
              <a:r>
                <a:rPr lang="en-US" sz="1100" dirty="0">
                  <a:solidFill>
                    <a:schemeClr val="bg1"/>
                  </a:solidFill>
                  <a:effectLst>
                    <a:outerShdw blurRad="38100" dist="38100" dir="2700000" algn="tl">
                      <a:srgbClr val="000000"/>
                    </a:outerShdw>
                  </a:effectLst>
                  <a:latin typeface="Arial" charset="0"/>
                </a:rPr>
                <a:t>Rows</a:t>
              </a:r>
            </a:p>
          </p:txBody>
        </p:sp>
        <p:sp>
          <p:nvSpPr>
            <p:cNvPr id="15" name="Rectangle 16"/>
            <p:cNvSpPr>
              <a:spLocks noChangeArrowheads="1"/>
            </p:cNvSpPr>
            <p:nvPr/>
          </p:nvSpPr>
          <p:spPr bwMode="auto">
            <a:xfrm>
              <a:off x="7007225" y="4071938"/>
              <a:ext cx="611188" cy="261937"/>
            </a:xfrm>
            <a:prstGeom prst="rect">
              <a:avLst/>
            </a:prstGeom>
            <a:noFill/>
            <a:ln w="9525">
              <a:noFill/>
              <a:miter lim="800000"/>
              <a:headEnd/>
              <a:tailEnd/>
            </a:ln>
            <a:effectLst/>
          </p:spPr>
          <p:txBody>
            <a:bodyPr>
              <a:spAutoFit/>
            </a:bodyPr>
            <a:lstStyle/>
            <a:p>
              <a:pPr>
                <a:defRPr/>
              </a:pPr>
              <a:r>
                <a:rPr lang="en-US" sz="1100">
                  <a:solidFill>
                    <a:schemeClr val="bg1"/>
                  </a:solidFill>
                  <a:effectLst>
                    <a:outerShdw blurRad="38100" dist="38100" dir="2700000" algn="tl">
                      <a:srgbClr val="000000"/>
                    </a:outerShdw>
                  </a:effectLst>
                  <a:latin typeface="Arial" charset="0"/>
                </a:rPr>
                <a:t>Row</a:t>
              </a:r>
            </a:p>
          </p:txBody>
        </p:sp>
        <p:sp>
          <p:nvSpPr>
            <p:cNvPr id="16" name="Text Box 17"/>
            <p:cNvSpPr txBox="1">
              <a:spLocks noChangeArrowheads="1"/>
            </p:cNvSpPr>
            <p:nvPr/>
          </p:nvSpPr>
          <p:spPr bwMode="auto">
            <a:xfrm>
              <a:off x="5875338" y="4379913"/>
              <a:ext cx="1243012" cy="261937"/>
            </a:xfrm>
            <a:prstGeom prst="rect">
              <a:avLst/>
            </a:prstGeom>
            <a:noFill/>
            <a:ln w="9525">
              <a:noFill/>
              <a:miter lim="800000"/>
              <a:headEnd/>
              <a:tailEnd/>
            </a:ln>
            <a:effectLst/>
          </p:spPr>
          <p:txBody>
            <a:bodyPr>
              <a:spAutoFit/>
            </a:bodyPr>
            <a:lstStyle/>
            <a:p>
              <a:pPr>
                <a:defRPr/>
              </a:pPr>
              <a:r>
                <a:rPr lang="en-US" sz="1100">
                  <a:solidFill>
                    <a:schemeClr val="bg1"/>
                  </a:solidFill>
                  <a:effectLst>
                    <a:outerShdw blurRad="38100" dist="38100" dir="2700000" algn="tl">
                      <a:srgbClr val="000000"/>
                    </a:outerShdw>
                  </a:effectLst>
                  <a:latin typeface="Arial" charset="0"/>
                </a:rPr>
                <a:t>Relations</a:t>
              </a:r>
            </a:p>
          </p:txBody>
        </p:sp>
        <p:sp>
          <p:nvSpPr>
            <p:cNvPr id="17" name="Rectangle 18"/>
            <p:cNvSpPr>
              <a:spLocks noChangeArrowheads="1"/>
            </p:cNvSpPr>
            <p:nvPr/>
          </p:nvSpPr>
          <p:spPr bwMode="auto">
            <a:xfrm>
              <a:off x="6338888" y="4803775"/>
              <a:ext cx="965200" cy="261938"/>
            </a:xfrm>
            <a:prstGeom prst="rect">
              <a:avLst/>
            </a:prstGeom>
            <a:noFill/>
            <a:ln w="9525">
              <a:noFill/>
              <a:miter lim="800000"/>
              <a:headEnd/>
              <a:tailEnd/>
            </a:ln>
            <a:effectLst/>
          </p:spPr>
          <p:txBody>
            <a:bodyPr>
              <a:spAutoFit/>
            </a:bodyPr>
            <a:lstStyle/>
            <a:p>
              <a:pPr>
                <a:defRPr/>
              </a:pPr>
              <a:r>
                <a:rPr lang="en-US" sz="1100">
                  <a:solidFill>
                    <a:schemeClr val="bg1"/>
                  </a:solidFill>
                  <a:effectLst>
                    <a:outerShdw blurRad="38100" dist="38100" dir="2700000" algn="tl">
                      <a:srgbClr val="000000"/>
                    </a:outerShdw>
                  </a:effectLst>
                  <a:latin typeface="Arial" charset="0"/>
                </a:rPr>
                <a:t>Relation</a:t>
              </a:r>
            </a:p>
          </p:txBody>
        </p:sp>
      </p:grpSp>
    </p:spTree>
    <p:extLst>
      <p:ext uri="{BB962C8B-B14F-4D97-AF65-F5344CB8AC3E}">
        <p14:creationId xmlns:p14="http://schemas.microsoft.com/office/powerpoint/2010/main" val="1725180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Key Topics</a:t>
            </a:r>
            <a:endParaRPr lang="en-US"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3</a:t>
            </a:fld>
            <a:endParaRPr lang="en-US" dirty="0"/>
          </a:p>
        </p:txBody>
      </p:sp>
      <p:sp>
        <p:nvSpPr>
          <p:cNvPr id="3" name="Rectangle 2"/>
          <p:cNvSpPr/>
          <p:nvPr/>
        </p:nvSpPr>
        <p:spPr>
          <a:xfrm>
            <a:off x="228600" y="947591"/>
            <a:ext cx="8915400" cy="5878532"/>
          </a:xfrm>
          <a:prstGeom prst="rect">
            <a:avLst/>
          </a:prstGeom>
        </p:spPr>
        <p:txBody>
          <a:bodyPr wrap="square">
            <a:spAutoFit/>
          </a:bodyPr>
          <a:lstStyle/>
          <a:p>
            <a:endParaRPr lang="en-US"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Connected &amp; Disconnected architecture</a:t>
            </a:r>
            <a:endParaRPr lang="en-US" alt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Querying database</a:t>
            </a:r>
          </a:p>
          <a:p>
            <a:pPr marL="342900" lvl="0" indent="-3429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Data binding</a:t>
            </a:r>
            <a:endParaRPr 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Managing Local </a:t>
            </a:r>
            <a:r>
              <a:rPr lang="en-US" sz="2000" dirty="0" smtClean="0">
                <a:solidFill>
                  <a:schemeClr val="bg1"/>
                </a:solidFill>
              </a:rPr>
              <a:t>Transactions</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Usage of LINQ</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Integration with </a:t>
            </a:r>
            <a:r>
              <a:rPr lang="en-US" sz="2000" dirty="0" err="1">
                <a:solidFill>
                  <a:schemeClr val="bg1"/>
                </a:solidFill>
              </a:rPr>
              <a:t>ASP.Net</a:t>
            </a: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326201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5"/>
          <p:cNvSpPr>
            <a:spLocks noGrp="1"/>
          </p:cNvSpPr>
          <p:nvPr>
            <p:ph type="title"/>
          </p:nvPr>
        </p:nvSpPr>
        <p:spPr>
          <a:xfrm>
            <a:off x="304800" y="128587"/>
            <a:ext cx="6858000" cy="533400"/>
          </a:xfrm>
        </p:spPr>
        <p:txBody>
          <a:bodyPr/>
          <a:lstStyle/>
          <a:p>
            <a:r>
              <a:rPr lang="en-US" altLang="en-US" dirty="0" smtClean="0"/>
              <a:t>The </a:t>
            </a:r>
            <a:r>
              <a:rPr lang="en-US" altLang="en-US" dirty="0" err="1" smtClean="0"/>
              <a:t>DataSet</a:t>
            </a:r>
            <a:r>
              <a:rPr lang="en-US" altLang="en-US" dirty="0" smtClean="0"/>
              <a:t> Object Model</a:t>
            </a:r>
          </a:p>
        </p:txBody>
      </p:sp>
      <p:sp>
        <p:nvSpPr>
          <p:cNvPr id="33795" name="Content Placeholder 6"/>
          <p:cNvSpPr>
            <a:spLocks noGrp="1"/>
          </p:cNvSpPr>
          <p:nvPr>
            <p:ph idx="1"/>
          </p:nvPr>
        </p:nvSpPr>
        <p:spPr/>
        <p:txBody>
          <a:bodyPr/>
          <a:lstStyle/>
          <a:p>
            <a:pPr>
              <a:buClr>
                <a:schemeClr val="accent2"/>
              </a:buClr>
            </a:pPr>
            <a:r>
              <a:rPr lang="en-US" altLang="en-US" sz="2000" dirty="0" smtClean="0"/>
              <a:t>Common collections</a:t>
            </a:r>
          </a:p>
          <a:p>
            <a:pPr lvl="1">
              <a:buFont typeface="Arial" panose="020B0604020202020204" pitchFamily="34" charset="0"/>
              <a:buChar char="•"/>
            </a:pPr>
            <a:r>
              <a:rPr lang="en-US" altLang="en-US" sz="2000" dirty="0" smtClean="0"/>
              <a:t>Tables (collection of </a:t>
            </a:r>
            <a:r>
              <a:rPr lang="en-US" altLang="en-US" sz="2000" dirty="0" err="1" smtClean="0"/>
              <a:t>DataTable</a:t>
            </a:r>
            <a:r>
              <a:rPr lang="en-US" altLang="en-US" sz="2000" dirty="0" smtClean="0"/>
              <a:t> objects)</a:t>
            </a:r>
          </a:p>
          <a:p>
            <a:pPr lvl="1">
              <a:buFont typeface="Arial" panose="020B0604020202020204" pitchFamily="34" charset="0"/>
              <a:buChar char="•"/>
            </a:pPr>
            <a:r>
              <a:rPr lang="en-US" altLang="en-US" sz="2000" dirty="0" smtClean="0"/>
              <a:t>Relations (collection of </a:t>
            </a:r>
            <a:r>
              <a:rPr lang="en-US" altLang="en-US" sz="2000" dirty="0" err="1" smtClean="0"/>
              <a:t>DataRelation</a:t>
            </a:r>
            <a:r>
              <a:rPr lang="en-US" altLang="en-US" sz="2000" dirty="0" smtClean="0"/>
              <a:t> objects</a:t>
            </a:r>
            <a:r>
              <a:rPr lang="en-US" altLang="en-US" sz="2400" dirty="0" smtClean="0"/>
              <a:t>)</a:t>
            </a:r>
            <a:endParaRPr lang="en-US" altLang="en-US" dirty="0" smtClean="0"/>
          </a:p>
        </p:txBody>
      </p:sp>
      <p:sp>
        <p:nvSpPr>
          <p:cNvPr id="33796"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B194FC8C-C811-4551-B9EC-8195C5300644}" type="slidenum">
              <a:rPr lang="en-US" altLang="en-US" sz="900">
                <a:solidFill>
                  <a:srgbClr val="DF7A1C"/>
                </a:solidFill>
              </a:rPr>
              <a:pPr algn="ctr">
                <a:spcBef>
                  <a:spcPct val="0"/>
                </a:spcBef>
                <a:buClrTx/>
                <a:buFontTx/>
                <a:buNone/>
              </a:pPr>
              <a:t>30</a:t>
            </a:fld>
            <a:endParaRPr lang="en-US" altLang="en-US" sz="900">
              <a:solidFill>
                <a:srgbClr val="DF7A1C"/>
              </a:solidFill>
            </a:endParaRPr>
          </a:p>
        </p:txBody>
      </p:sp>
      <p:sp>
        <p:nvSpPr>
          <p:cNvPr id="33797" name="AutoShape 4"/>
          <p:cNvSpPr>
            <a:spLocks noChangeArrowheads="1"/>
          </p:cNvSpPr>
          <p:nvPr/>
        </p:nvSpPr>
        <p:spPr bwMode="auto">
          <a:xfrm>
            <a:off x="1339850" y="3581400"/>
            <a:ext cx="5257800" cy="2057400"/>
          </a:xfrm>
          <a:prstGeom prst="roundRect">
            <a:avLst>
              <a:gd name="adj" fmla="val 16667"/>
            </a:avLst>
          </a:prstGeom>
          <a:solidFill>
            <a:srgbClr val="CCECFF"/>
          </a:solidFill>
          <a:ln w="25400" algn="ctr">
            <a:solidFill>
              <a:schemeClr val="tx1"/>
            </a:solidFill>
            <a:round/>
            <a:headEnd/>
            <a:tailEnd/>
          </a:ln>
        </p:spPr>
        <p:txBody>
          <a:bodyPr wrap="none" anchor="ct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endParaRPr lang="en-US" altLang="en-US"/>
          </a:p>
        </p:txBody>
      </p:sp>
      <p:sp>
        <p:nvSpPr>
          <p:cNvPr id="33798" name="Rectangle 5"/>
          <p:cNvSpPr>
            <a:spLocks noChangeArrowheads="1"/>
          </p:cNvSpPr>
          <p:nvPr/>
        </p:nvSpPr>
        <p:spPr bwMode="auto">
          <a:xfrm>
            <a:off x="5454650" y="4572000"/>
            <a:ext cx="1076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r>
              <a:rPr lang="en-US" altLang="en-US" sz="2000">
                <a:latin typeface="Arial Narrow" panose="020B0606020202030204" pitchFamily="34" charset="0"/>
              </a:rPr>
              <a:t>DataRow</a:t>
            </a:r>
          </a:p>
        </p:txBody>
      </p:sp>
      <p:sp>
        <p:nvSpPr>
          <p:cNvPr id="33799" name="Rectangle 6"/>
          <p:cNvSpPr>
            <a:spLocks noChangeArrowheads="1"/>
          </p:cNvSpPr>
          <p:nvPr/>
        </p:nvSpPr>
        <p:spPr bwMode="auto">
          <a:xfrm>
            <a:off x="4159250" y="358140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r>
              <a:rPr lang="en-US" altLang="en-US" sz="2000">
                <a:latin typeface="Arial Narrow" panose="020B0606020202030204" pitchFamily="34" charset="0"/>
              </a:rPr>
              <a:t>DataColumn</a:t>
            </a:r>
          </a:p>
        </p:txBody>
      </p:sp>
      <p:graphicFrame>
        <p:nvGraphicFramePr>
          <p:cNvPr id="11" name="Group 8"/>
          <p:cNvGraphicFramePr>
            <a:graphicFrameLocks/>
          </p:cNvGraphicFramePr>
          <p:nvPr/>
        </p:nvGraphicFramePr>
        <p:xfrm>
          <a:off x="3602038" y="4249738"/>
          <a:ext cx="1724025" cy="974968"/>
        </p:xfrm>
        <a:graphic>
          <a:graphicData uri="http://schemas.openxmlformats.org/drawingml/2006/table">
            <a:tbl>
              <a:tblPr/>
              <a:tblGrid>
                <a:gridCol w="574675">
                  <a:extLst>
                    <a:ext uri="{9D8B030D-6E8A-4147-A177-3AD203B41FA5}">
                      <a16:colId xmlns:a16="http://schemas.microsoft.com/office/drawing/2014/main" val="20000"/>
                    </a:ext>
                  </a:extLst>
                </a:gridCol>
                <a:gridCol w="574675">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1"/>
                  </a:ext>
                </a:extLst>
              </a:tr>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bl>
          </a:graphicData>
        </a:graphic>
      </p:graphicFrame>
      <p:graphicFrame>
        <p:nvGraphicFramePr>
          <p:cNvPr id="12" name="Group 30"/>
          <p:cNvGraphicFramePr>
            <a:graphicFrameLocks/>
          </p:cNvGraphicFramePr>
          <p:nvPr/>
        </p:nvGraphicFramePr>
        <p:xfrm>
          <a:off x="1219200" y="3870325"/>
          <a:ext cx="1500188" cy="974968"/>
        </p:xfrm>
        <a:graphic>
          <a:graphicData uri="http://schemas.openxmlformats.org/drawingml/2006/table">
            <a:tbl>
              <a:tblPr/>
              <a:tblGrid>
                <a:gridCol w="5000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tblGrid>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2436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bl>
          </a:graphicData>
        </a:graphic>
      </p:graphicFrame>
      <p:sp>
        <p:nvSpPr>
          <p:cNvPr id="33844" name="Line 52"/>
          <p:cNvSpPr>
            <a:spLocks noChangeShapeType="1"/>
          </p:cNvSpPr>
          <p:nvPr/>
        </p:nvSpPr>
        <p:spPr bwMode="auto">
          <a:xfrm flipH="1">
            <a:off x="4311650" y="3962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45" name="Line 53"/>
          <p:cNvSpPr>
            <a:spLocks noChangeShapeType="1"/>
          </p:cNvSpPr>
          <p:nvPr/>
        </p:nvSpPr>
        <p:spPr bwMode="auto">
          <a:xfrm>
            <a:off x="2863850" y="4038600"/>
            <a:ext cx="762000" cy="381000"/>
          </a:xfrm>
          <a:prstGeom prst="line">
            <a:avLst/>
          </a:prstGeom>
          <a:noFill/>
          <a:ln w="508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3846" name="Line 54"/>
          <p:cNvSpPr>
            <a:spLocks noChangeShapeType="1"/>
          </p:cNvSpPr>
          <p:nvPr/>
        </p:nvSpPr>
        <p:spPr bwMode="auto">
          <a:xfrm flipH="1" flipV="1">
            <a:off x="4845050" y="44196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47" name="Rectangle 55"/>
          <p:cNvSpPr>
            <a:spLocks noChangeArrowheads="1"/>
          </p:cNvSpPr>
          <p:nvPr/>
        </p:nvSpPr>
        <p:spPr bwMode="auto">
          <a:xfrm>
            <a:off x="1949450" y="5257800"/>
            <a:ext cx="1457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r>
              <a:rPr lang="en-US" altLang="en-US" sz="2000">
                <a:latin typeface="Arial Narrow" panose="020B0606020202030204" pitchFamily="34" charset="0"/>
              </a:rPr>
              <a:t>DataRelation</a:t>
            </a:r>
          </a:p>
        </p:txBody>
      </p:sp>
      <p:sp>
        <p:nvSpPr>
          <p:cNvPr id="33848" name="Line 56"/>
          <p:cNvSpPr>
            <a:spLocks noChangeShapeType="1"/>
          </p:cNvSpPr>
          <p:nvPr/>
        </p:nvSpPr>
        <p:spPr bwMode="auto">
          <a:xfrm flipV="1">
            <a:off x="2635250" y="4343400"/>
            <a:ext cx="609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49" name="Rectangle 57"/>
          <p:cNvSpPr>
            <a:spLocks noChangeArrowheads="1"/>
          </p:cNvSpPr>
          <p:nvPr/>
        </p:nvSpPr>
        <p:spPr bwMode="auto">
          <a:xfrm>
            <a:off x="4616450" y="5181600"/>
            <a:ext cx="134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r>
              <a:rPr lang="en-US" altLang="en-US" sz="2000">
                <a:latin typeface="Arial Narrow" panose="020B0606020202030204" pitchFamily="34" charset="0"/>
              </a:rPr>
              <a:t>Constraints</a:t>
            </a:r>
          </a:p>
        </p:txBody>
      </p:sp>
      <p:sp>
        <p:nvSpPr>
          <p:cNvPr id="33850" name="Line 58"/>
          <p:cNvSpPr>
            <a:spLocks noChangeShapeType="1"/>
          </p:cNvSpPr>
          <p:nvPr/>
        </p:nvSpPr>
        <p:spPr bwMode="auto">
          <a:xfrm flipH="1" flipV="1">
            <a:off x="4311650" y="4800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51" name="Rectangle 7"/>
          <p:cNvSpPr>
            <a:spLocks noChangeArrowheads="1"/>
          </p:cNvSpPr>
          <p:nvPr/>
        </p:nvSpPr>
        <p:spPr bwMode="auto">
          <a:xfrm>
            <a:off x="1371600" y="4784725"/>
            <a:ext cx="1179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r>
              <a:rPr lang="en-US" altLang="en-US" sz="2000">
                <a:latin typeface="Arial Narrow" panose="020B0606020202030204" pitchFamily="34" charset="0"/>
              </a:rPr>
              <a:t>DataTable</a:t>
            </a:r>
          </a:p>
        </p:txBody>
      </p:sp>
    </p:spTree>
    <p:extLst>
      <p:ext uri="{BB962C8B-B14F-4D97-AF65-F5344CB8AC3E}">
        <p14:creationId xmlns:p14="http://schemas.microsoft.com/office/powerpoint/2010/main" val="3794432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solidFill>
                  <a:schemeClr val="bg2"/>
                </a:solidFill>
              </a:rPr>
              <a:t/>
            </a:r>
            <a:br>
              <a:rPr lang="en-US" altLang="en-US" dirty="0" smtClean="0">
                <a:solidFill>
                  <a:schemeClr val="bg2"/>
                </a:solidFill>
              </a:rPr>
            </a:br>
            <a:r>
              <a:rPr lang="en-US" altLang="en-US" dirty="0">
                <a:solidFill>
                  <a:schemeClr val="bg2"/>
                </a:solidFill>
              </a:rPr>
              <a:t> </a:t>
            </a:r>
            <a:r>
              <a:rPr lang="en-US" altLang="en-US" dirty="0" smtClean="0">
                <a:solidFill>
                  <a:schemeClr val="bg2"/>
                </a:solidFill>
              </a:rPr>
              <a:t> Data Adapter</a:t>
            </a:r>
          </a:p>
        </p:txBody>
      </p:sp>
      <p:sp>
        <p:nvSpPr>
          <p:cNvPr id="10243" name="Content Placeholder 2"/>
          <p:cNvSpPr>
            <a:spLocks noGrp="1"/>
          </p:cNvSpPr>
          <p:nvPr>
            <p:ph sz="half" idx="1"/>
          </p:nvPr>
        </p:nvSpPr>
        <p:spPr>
          <a:xfrm>
            <a:off x="685800" y="1219200"/>
            <a:ext cx="5638800" cy="4876800"/>
          </a:xfrm>
        </p:spPr>
        <p:txBody>
          <a:bodyPr/>
          <a:lstStyle/>
          <a:p>
            <a:endParaRPr lang="en-US" altLang="en-US" sz="2000" dirty="0" smtClean="0"/>
          </a:p>
          <a:p>
            <a:r>
              <a:rPr lang="en-US" altLang="en-US" sz="2000" dirty="0" smtClean="0">
                <a:solidFill>
                  <a:schemeClr val="bg2"/>
                </a:solidFill>
              </a:rPr>
              <a:t>It is the </a:t>
            </a:r>
            <a:r>
              <a:rPr lang="en-US" altLang="en-US" sz="2000" dirty="0" err="1" smtClean="0">
                <a:solidFill>
                  <a:schemeClr val="bg2"/>
                </a:solidFill>
              </a:rPr>
              <a:t>SqlDataAdapter</a:t>
            </a:r>
            <a:r>
              <a:rPr lang="en-US" altLang="en-US" sz="2000" dirty="0" smtClean="0">
                <a:solidFill>
                  <a:schemeClr val="bg2"/>
                </a:solidFill>
              </a:rPr>
              <a:t> that manages connections with the data source and gives us disconnected behavior. </a:t>
            </a:r>
          </a:p>
          <a:p>
            <a:endParaRPr lang="en-US" altLang="en-US" sz="2000" dirty="0" smtClean="0">
              <a:solidFill>
                <a:schemeClr val="bg2"/>
              </a:solidFill>
            </a:endParaRPr>
          </a:p>
          <a:p>
            <a:r>
              <a:rPr lang="en-US" altLang="en-US" sz="2000" dirty="0" smtClean="0">
                <a:solidFill>
                  <a:schemeClr val="bg2"/>
                </a:solidFill>
              </a:rPr>
              <a:t>The </a:t>
            </a:r>
            <a:r>
              <a:rPr lang="en-US" altLang="en-US" sz="2000" dirty="0" err="1" smtClean="0">
                <a:solidFill>
                  <a:schemeClr val="bg2"/>
                </a:solidFill>
              </a:rPr>
              <a:t>SqlDataAdapter</a:t>
            </a:r>
            <a:r>
              <a:rPr lang="en-US" altLang="en-US" sz="2000" dirty="0" smtClean="0">
                <a:solidFill>
                  <a:schemeClr val="bg2"/>
                </a:solidFill>
              </a:rPr>
              <a:t> opens a connection only when required and closes it as soon as it has performed its task.</a:t>
            </a:r>
          </a:p>
          <a:p>
            <a:pPr>
              <a:buFont typeface="Wingdings" panose="05000000000000000000" pitchFamily="2" charset="2"/>
              <a:buNone/>
            </a:pPr>
            <a:endParaRPr lang="en-US" altLang="en-US" sz="2000" dirty="0" smtClean="0">
              <a:solidFill>
                <a:schemeClr val="bg2"/>
              </a:solidFill>
            </a:endParaRPr>
          </a:p>
          <a:p>
            <a:pPr>
              <a:buFont typeface="Wingdings" panose="05000000000000000000" pitchFamily="2" charset="2"/>
              <a:buNone/>
            </a:pPr>
            <a:r>
              <a:rPr lang="en-US" altLang="en-US" sz="2000" b="1" i="1" dirty="0" err="1" smtClean="0">
                <a:solidFill>
                  <a:schemeClr val="bg2"/>
                </a:solidFill>
              </a:rPr>
              <a:t>Eg</a:t>
            </a:r>
            <a:r>
              <a:rPr lang="en-US" altLang="en-US" sz="2000" b="1" i="1" dirty="0" smtClean="0">
                <a:solidFill>
                  <a:schemeClr val="bg2"/>
                </a:solidFill>
              </a:rPr>
              <a:t> : </a:t>
            </a:r>
            <a:r>
              <a:rPr lang="en-US" altLang="en-US" sz="2000" b="1" i="1" dirty="0" err="1" smtClean="0">
                <a:solidFill>
                  <a:schemeClr val="bg2"/>
                </a:solidFill>
              </a:rPr>
              <a:t>SqlDataAdapter</a:t>
            </a:r>
            <a:r>
              <a:rPr lang="en-US" altLang="en-US" sz="2000" b="1" i="1" dirty="0" smtClean="0">
                <a:solidFill>
                  <a:schemeClr val="bg2"/>
                </a:solidFill>
              </a:rPr>
              <a:t> </a:t>
            </a:r>
            <a:r>
              <a:rPr lang="en-US" altLang="en-US" sz="2000" b="1" i="1" dirty="0" err="1" smtClean="0">
                <a:solidFill>
                  <a:schemeClr val="bg2"/>
                </a:solidFill>
              </a:rPr>
              <a:t>daCustomers</a:t>
            </a:r>
            <a:r>
              <a:rPr lang="en-US" altLang="en-US" sz="2000" b="1" i="1" dirty="0" smtClean="0">
                <a:solidFill>
                  <a:schemeClr val="bg2"/>
                </a:solidFill>
              </a:rPr>
              <a:t> = new </a:t>
            </a:r>
            <a:r>
              <a:rPr lang="en-US" altLang="en-US" sz="2000" b="1" i="1" dirty="0" err="1" smtClean="0">
                <a:solidFill>
                  <a:schemeClr val="bg2"/>
                </a:solidFill>
              </a:rPr>
              <a:t>SqlDataAdapter</a:t>
            </a:r>
            <a:r>
              <a:rPr lang="en-US" altLang="en-US" sz="2000" b="1" i="1" dirty="0" smtClean="0">
                <a:solidFill>
                  <a:schemeClr val="bg2"/>
                </a:solidFill>
              </a:rPr>
              <a:t>("select </a:t>
            </a:r>
            <a:r>
              <a:rPr lang="en-US" altLang="en-US" sz="2000" b="1" i="1" dirty="0" err="1" smtClean="0">
                <a:solidFill>
                  <a:schemeClr val="bg2"/>
                </a:solidFill>
              </a:rPr>
              <a:t>CustomerID</a:t>
            </a:r>
            <a:r>
              <a:rPr lang="en-US" altLang="en-US" sz="2000" b="1" i="1" dirty="0" smtClean="0">
                <a:solidFill>
                  <a:schemeClr val="bg2"/>
                </a:solidFill>
              </a:rPr>
              <a:t>, Company Name from Customers", conn); </a:t>
            </a:r>
          </a:p>
          <a:p>
            <a:pPr>
              <a:buFont typeface="Wingdings" panose="05000000000000000000" pitchFamily="2" charset="2"/>
              <a:buNone/>
            </a:pPr>
            <a:endParaRPr lang="en-US" altLang="en-US" sz="2000" dirty="0" smtClean="0">
              <a:solidFill>
                <a:schemeClr val="bg2"/>
              </a:solidFill>
            </a:endParaRP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0A85774F-D5BE-4C1D-8969-1FF862F1FC74}" type="slidenum">
              <a:rPr lang="en-US" altLang="en-US" sz="900">
                <a:solidFill>
                  <a:srgbClr val="DF7A1C"/>
                </a:solidFill>
              </a:rPr>
              <a:pPr algn="ctr">
                <a:spcBef>
                  <a:spcPct val="0"/>
                </a:spcBef>
                <a:buClrTx/>
                <a:buFontTx/>
                <a:buNone/>
              </a:pPr>
              <a:t>31</a:t>
            </a:fld>
            <a:endParaRPr lang="en-US" altLang="en-US" sz="900">
              <a:solidFill>
                <a:srgbClr val="DF7A1C"/>
              </a:solidFill>
            </a:endParaRPr>
          </a:p>
        </p:txBody>
      </p:sp>
      <p:pic>
        <p:nvPicPr>
          <p:cNvPr id="10246"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77025" y="1219200"/>
            <a:ext cx="2238375" cy="4876800"/>
          </a:xfrm>
          <a:noFill/>
        </p:spPr>
      </p:pic>
    </p:spTree>
    <p:extLst>
      <p:ext uri="{BB962C8B-B14F-4D97-AF65-F5344CB8AC3E}">
        <p14:creationId xmlns:p14="http://schemas.microsoft.com/office/powerpoint/2010/main" val="36867800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2" dur="500"/>
                                        <p:tgtEl>
                                          <p:spTgt spid="1024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17" dur="500"/>
                                        <p:tgtEl>
                                          <p:spTgt spid="1024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blinds(horizontal)">
                                      <p:cBhvr>
                                        <p:cTn id="22"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8BB118D4-4060-4343-9C6E-284051170C94}" type="slidenum">
              <a:rPr lang="en-US" altLang="en-US" sz="900">
                <a:solidFill>
                  <a:srgbClr val="DF7A1C"/>
                </a:solidFill>
              </a:rPr>
              <a:pPr algn="ctr">
                <a:spcBef>
                  <a:spcPct val="0"/>
                </a:spcBef>
                <a:buClrTx/>
                <a:buFontTx/>
                <a:buNone/>
              </a:pPr>
              <a:t>32</a:t>
            </a:fld>
            <a:endParaRPr lang="en-US" altLang="en-US" sz="900">
              <a:solidFill>
                <a:srgbClr val="DF7A1C"/>
              </a:solidFill>
            </a:endParaRPr>
          </a:p>
        </p:txBody>
      </p:sp>
      <p:sp>
        <p:nvSpPr>
          <p:cNvPr id="35843" name="Slide Number Placeholder 1"/>
          <p:cNvSpPr txBox="1">
            <a:spLocks noGrp="1"/>
          </p:cNvSpPr>
          <p:nvPr/>
        </p:nvSpPr>
        <p:spPr bwMode="auto">
          <a:xfrm>
            <a:off x="8743950" y="6578600"/>
            <a:ext cx="368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CB515F5A-C716-40FE-92B2-364F7F935163}" type="slidenum">
              <a:rPr lang="en-US" altLang="en-US" sz="900" b="0">
                <a:solidFill>
                  <a:srgbClr val="DF7A1C"/>
                </a:solidFill>
              </a:rPr>
              <a:pPr algn="ctr">
                <a:spcBef>
                  <a:spcPct val="0"/>
                </a:spcBef>
                <a:buClrTx/>
                <a:buFontTx/>
                <a:buNone/>
              </a:pPr>
              <a:t>32</a:t>
            </a:fld>
            <a:endParaRPr lang="en-US" altLang="en-US" sz="900" b="0">
              <a:solidFill>
                <a:srgbClr val="DF7A1C"/>
              </a:solidFill>
            </a:endParaRPr>
          </a:p>
        </p:txBody>
      </p:sp>
      <p:sp>
        <p:nvSpPr>
          <p:cNvPr id="35844" name="Rectangle 2"/>
          <p:cNvSpPr>
            <a:spLocks noGrp="1" noChangeArrowheads="1"/>
          </p:cNvSpPr>
          <p:nvPr>
            <p:ph type="title" idx="4294967295"/>
          </p:nvPr>
        </p:nvSpPr>
        <p:spPr/>
        <p:txBody>
          <a:bodyPr/>
          <a:lstStyle/>
          <a:p>
            <a:pPr eaLnBrk="1" hangingPunct="1"/>
            <a:r>
              <a:rPr lang="en-US" altLang="en-US" dirty="0" smtClean="0">
                <a:solidFill>
                  <a:schemeClr val="bg2"/>
                </a:solidFill>
              </a:rPr>
              <a:t/>
            </a:r>
            <a:br>
              <a:rPr lang="en-US" altLang="en-US" dirty="0" smtClean="0">
                <a:solidFill>
                  <a:schemeClr val="bg2"/>
                </a:solidFill>
              </a:rPr>
            </a:br>
            <a:r>
              <a:rPr lang="en-US" altLang="en-US" dirty="0">
                <a:solidFill>
                  <a:schemeClr val="bg2"/>
                </a:solidFill>
              </a:rPr>
              <a:t> </a:t>
            </a:r>
            <a:r>
              <a:rPr lang="en-US" altLang="en-US" dirty="0" smtClean="0">
                <a:solidFill>
                  <a:schemeClr val="bg2"/>
                </a:solidFill>
              </a:rPr>
              <a:t>  Data Adapter</a:t>
            </a:r>
          </a:p>
        </p:txBody>
      </p:sp>
      <p:sp>
        <p:nvSpPr>
          <p:cNvPr id="35845" name="Content Placeholder 7"/>
          <p:cNvSpPr>
            <a:spLocks noGrp="1"/>
          </p:cNvSpPr>
          <p:nvPr>
            <p:ph type="body" idx="4294967295"/>
          </p:nvPr>
        </p:nvSpPr>
        <p:spPr>
          <a:xfrm>
            <a:off x="685800" y="990600"/>
            <a:ext cx="8077200" cy="5105400"/>
          </a:xfrm>
        </p:spPr>
        <p:txBody>
          <a:bodyPr/>
          <a:lstStyle/>
          <a:p>
            <a:r>
              <a:rPr lang="en-US" altLang="en-US" sz="2000" dirty="0" smtClean="0">
                <a:solidFill>
                  <a:schemeClr val="bg2"/>
                </a:solidFill>
              </a:rPr>
              <a:t>For example, the </a:t>
            </a:r>
            <a:r>
              <a:rPr lang="en-US" altLang="en-US" sz="2000" dirty="0" err="1" smtClean="0">
                <a:solidFill>
                  <a:schemeClr val="bg2"/>
                </a:solidFill>
              </a:rPr>
              <a:t>SqlDataAdapter</a:t>
            </a:r>
            <a:r>
              <a:rPr lang="en-US" altLang="en-US" sz="2000" dirty="0" smtClean="0">
                <a:solidFill>
                  <a:schemeClr val="bg2"/>
                </a:solidFill>
              </a:rPr>
              <a:t> performs the following tasks when filling a Dataset with data</a:t>
            </a:r>
          </a:p>
          <a:p>
            <a:r>
              <a:rPr lang="en-US" altLang="en-US" sz="2000" dirty="0" smtClean="0">
                <a:solidFill>
                  <a:schemeClr val="bg2"/>
                </a:solidFill>
              </a:rPr>
              <a:t>Open connection </a:t>
            </a:r>
          </a:p>
          <a:p>
            <a:r>
              <a:rPr lang="en-US" altLang="en-US" sz="2000" dirty="0" smtClean="0">
                <a:solidFill>
                  <a:schemeClr val="bg2"/>
                </a:solidFill>
              </a:rPr>
              <a:t>Retrieve data into Dataset (</a:t>
            </a:r>
            <a:r>
              <a:rPr lang="en-US" altLang="en-US" sz="2000" b="1" i="1" dirty="0" smtClean="0">
                <a:solidFill>
                  <a:schemeClr val="bg2"/>
                </a:solidFill>
              </a:rPr>
              <a:t>Fill</a:t>
            </a:r>
            <a:r>
              <a:rPr lang="en-US" altLang="en-US" sz="2000" dirty="0" smtClean="0">
                <a:solidFill>
                  <a:schemeClr val="bg2"/>
                </a:solidFill>
              </a:rPr>
              <a:t>)</a:t>
            </a:r>
          </a:p>
          <a:p>
            <a:r>
              <a:rPr lang="en-US" altLang="en-US" sz="2000" dirty="0" smtClean="0">
                <a:solidFill>
                  <a:schemeClr val="bg2"/>
                </a:solidFill>
              </a:rPr>
              <a:t>Close connection </a:t>
            </a:r>
          </a:p>
          <a:p>
            <a:endParaRPr lang="en-US" altLang="en-US" sz="2000" dirty="0" smtClean="0">
              <a:solidFill>
                <a:schemeClr val="bg2"/>
              </a:solidFill>
            </a:endParaRPr>
          </a:p>
          <a:p>
            <a:pPr>
              <a:buFont typeface="Wingdings" panose="05000000000000000000" pitchFamily="2" charset="2"/>
              <a:buNone/>
            </a:pPr>
            <a:r>
              <a:rPr lang="en-US" altLang="en-US" sz="2000" b="1" dirty="0" smtClean="0">
                <a:solidFill>
                  <a:schemeClr val="bg2"/>
                </a:solidFill>
              </a:rPr>
              <a:t>Filling the </a:t>
            </a:r>
            <a:r>
              <a:rPr lang="en-US" altLang="en-US" sz="2000" b="1" dirty="0" err="1" smtClean="0">
                <a:solidFill>
                  <a:schemeClr val="bg2"/>
                </a:solidFill>
              </a:rPr>
              <a:t>DataSet</a:t>
            </a:r>
            <a:endParaRPr lang="en-US" altLang="en-US" sz="2000" b="1" dirty="0" smtClean="0">
              <a:solidFill>
                <a:schemeClr val="bg2"/>
              </a:solidFill>
            </a:endParaRPr>
          </a:p>
          <a:p>
            <a:pPr>
              <a:buFont typeface="Wingdings" panose="05000000000000000000" pitchFamily="2" charset="2"/>
              <a:buNone/>
            </a:pPr>
            <a:r>
              <a:rPr lang="en-US" altLang="en-US" sz="2000" b="1" i="1" dirty="0" smtClean="0">
                <a:solidFill>
                  <a:schemeClr val="bg2"/>
                </a:solidFill>
              </a:rPr>
              <a:t>Syntax: </a:t>
            </a:r>
          </a:p>
          <a:p>
            <a:pPr>
              <a:buFont typeface="Wingdings" panose="05000000000000000000" pitchFamily="2" charset="2"/>
              <a:buNone/>
            </a:pPr>
            <a:r>
              <a:rPr lang="en-US" altLang="en-US" sz="2000" b="1" i="1" dirty="0" err="1" smtClean="0">
                <a:solidFill>
                  <a:schemeClr val="bg2"/>
                </a:solidFill>
              </a:rPr>
              <a:t>Dataadapter.fill</a:t>
            </a:r>
            <a:r>
              <a:rPr lang="en-US" altLang="en-US" sz="2000" b="1" i="1" dirty="0" smtClean="0">
                <a:solidFill>
                  <a:schemeClr val="bg2"/>
                </a:solidFill>
              </a:rPr>
              <a:t>(dataset,”</a:t>
            </a:r>
            <a:r>
              <a:rPr lang="en-US" altLang="en-US" sz="2000" b="1" i="1" dirty="0" err="1" smtClean="0">
                <a:solidFill>
                  <a:schemeClr val="bg2"/>
                </a:solidFill>
              </a:rPr>
              <a:t>datatablename</a:t>
            </a:r>
            <a:r>
              <a:rPr lang="en-US" altLang="en-US" sz="2000" b="1" i="1" dirty="0" smtClean="0">
                <a:solidFill>
                  <a:schemeClr val="bg2"/>
                </a:solidFill>
              </a:rPr>
              <a:t>”);</a:t>
            </a:r>
          </a:p>
          <a:p>
            <a:pPr>
              <a:buFont typeface="Wingdings" panose="05000000000000000000" pitchFamily="2" charset="2"/>
              <a:buNone/>
            </a:pPr>
            <a:r>
              <a:rPr lang="en-US" altLang="en-US" sz="2000" b="1" i="1" dirty="0" err="1" smtClean="0">
                <a:solidFill>
                  <a:schemeClr val="bg2"/>
                </a:solidFill>
              </a:rPr>
              <a:t>Eg</a:t>
            </a:r>
            <a:r>
              <a:rPr lang="en-US" altLang="en-US" sz="2000" b="1" i="1" dirty="0" smtClean="0">
                <a:solidFill>
                  <a:schemeClr val="bg2"/>
                </a:solidFill>
              </a:rPr>
              <a:t> :</a:t>
            </a:r>
          </a:p>
          <a:p>
            <a:pPr>
              <a:buFont typeface="Wingdings" panose="05000000000000000000" pitchFamily="2" charset="2"/>
              <a:buNone/>
            </a:pPr>
            <a:r>
              <a:rPr lang="en-US" altLang="en-US" sz="2000" b="1" i="1" dirty="0" err="1" smtClean="0">
                <a:solidFill>
                  <a:schemeClr val="bg2"/>
                </a:solidFill>
              </a:rPr>
              <a:t>daCustomers.Fill</a:t>
            </a:r>
            <a:r>
              <a:rPr lang="en-US" altLang="en-US" sz="2000" b="1" i="1" dirty="0" smtClean="0">
                <a:solidFill>
                  <a:schemeClr val="bg2"/>
                </a:solidFill>
              </a:rPr>
              <a:t>(</a:t>
            </a:r>
            <a:r>
              <a:rPr lang="en-US" altLang="en-US" sz="2000" b="1" i="1" dirty="0" err="1" smtClean="0">
                <a:solidFill>
                  <a:schemeClr val="bg2"/>
                </a:solidFill>
              </a:rPr>
              <a:t>dsCustomers</a:t>
            </a:r>
            <a:r>
              <a:rPr lang="en-US" altLang="en-US" sz="2000" b="1" i="1" dirty="0" smtClean="0">
                <a:solidFill>
                  <a:schemeClr val="bg2"/>
                </a:solidFill>
              </a:rPr>
              <a:t>,"Customers"); </a:t>
            </a:r>
          </a:p>
          <a:p>
            <a:pPr>
              <a:buFont typeface="Wingdings" panose="05000000000000000000" pitchFamily="2" charset="2"/>
              <a:buNone/>
            </a:pPr>
            <a:endParaRPr lang="en-US" altLang="en-US" dirty="0" smtClean="0"/>
          </a:p>
        </p:txBody>
      </p:sp>
      <p:pic>
        <p:nvPicPr>
          <p:cNvPr id="3584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85299483"/>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Recall the importance of 'Using' statement in opening and closing SQL connection</a:t>
            </a:r>
          </a:p>
        </p:txBody>
      </p:sp>
      <p:sp>
        <p:nvSpPr>
          <p:cNvPr id="3" name="Title 2"/>
          <p:cNvSpPr>
            <a:spLocks noGrp="1"/>
          </p:cNvSpPr>
          <p:nvPr>
            <p:ph type="title"/>
          </p:nvPr>
        </p:nvSpPr>
        <p:spPr>
          <a:xfrm>
            <a:off x="451556" y="210785"/>
            <a:ext cx="6858000" cy="533400"/>
          </a:xfrm>
        </p:spPr>
        <p:txBody>
          <a:bodyPr/>
          <a:lstStyle/>
          <a:p>
            <a:r>
              <a:rPr lang="en-US" dirty="0" smtClean="0"/>
              <a:t>Recall</a:t>
            </a:r>
            <a:endParaRPr lang="en-US" dirty="0"/>
          </a:p>
        </p:txBody>
      </p:sp>
      <p:sp>
        <p:nvSpPr>
          <p:cNvPr id="4" name="Slide Number Placeholder 3"/>
          <p:cNvSpPr>
            <a:spLocks noGrp="1"/>
          </p:cNvSpPr>
          <p:nvPr>
            <p:ph type="sldNum" sz="quarter" idx="11"/>
          </p:nvPr>
        </p:nvSpPr>
        <p:spPr/>
        <p:txBody>
          <a:bodyPr/>
          <a:lstStyle/>
          <a:p>
            <a:pPr>
              <a:defRPr/>
            </a:pPr>
            <a:fld id="{2477BD3A-29CC-40F2-A7CA-C5475BAFE576}" type="slidenum">
              <a:rPr lang="en-US" altLang="en-US" smtClean="0"/>
              <a:pPr>
                <a:defRPr/>
              </a:pPr>
              <a:t>33</a:t>
            </a:fld>
            <a:endParaRPr lang="en-US" altLang="en-US" dirty="0"/>
          </a:p>
        </p:txBody>
      </p:sp>
    </p:spTree>
    <p:extLst>
      <p:ext uri="{BB962C8B-B14F-4D97-AF65-F5344CB8AC3E}">
        <p14:creationId xmlns:p14="http://schemas.microsoft.com/office/powerpoint/2010/main" val="2830065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Data binding</a:t>
            </a:r>
          </a:p>
        </p:txBody>
      </p:sp>
    </p:spTree>
    <p:extLst>
      <p:ext uri="{BB962C8B-B14F-4D97-AF65-F5344CB8AC3E}">
        <p14:creationId xmlns:p14="http://schemas.microsoft.com/office/powerpoint/2010/main" val="3673063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457200" y="152400"/>
            <a:ext cx="6858000" cy="533400"/>
          </a:xfrm>
        </p:spPr>
        <p:txBody>
          <a:bodyPr/>
          <a:lstStyle/>
          <a:p>
            <a:r>
              <a:rPr lang="en-US" altLang="en-US" b="1" dirty="0" err="1" smtClean="0"/>
              <a:t>SqlCommand</a:t>
            </a:r>
            <a:r>
              <a:rPr lang="en-US" altLang="en-US" b="1" dirty="0" smtClean="0"/>
              <a:t>. </a:t>
            </a:r>
            <a:r>
              <a:rPr lang="en-US" altLang="en-US" b="1" dirty="0" err="1" smtClean="0"/>
              <a:t>ExecuteNonQuery</a:t>
            </a:r>
            <a:r>
              <a:rPr lang="en-US" altLang="en-US" b="1" dirty="0" smtClean="0"/>
              <a:t>()</a:t>
            </a:r>
            <a:r>
              <a:rPr lang="en-US" altLang="en-US" sz="2400" b="1" dirty="0" smtClean="0"/>
              <a:t/>
            </a:r>
            <a:br>
              <a:rPr lang="en-US" altLang="en-US" sz="2400" b="1" dirty="0" smtClean="0"/>
            </a:br>
            <a:endParaRPr lang="en-US" altLang="en-US" sz="2400"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9440915"/>
              </p:ext>
            </p:extLst>
          </p:nvPr>
        </p:nvGraphicFramePr>
        <p:xfrm>
          <a:off x="685800" y="685800"/>
          <a:ext cx="7772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40"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92F82E0E-A2F6-4B00-8155-89AC829A5E48}" type="slidenum">
              <a:rPr lang="en-US" altLang="en-US" sz="900">
                <a:solidFill>
                  <a:srgbClr val="DF7A1C"/>
                </a:solidFill>
              </a:rPr>
              <a:pPr algn="ctr">
                <a:spcBef>
                  <a:spcPct val="0"/>
                </a:spcBef>
                <a:buClrTx/>
                <a:buFontTx/>
                <a:buNone/>
              </a:pPr>
              <a:t>35</a:t>
            </a:fld>
            <a:endParaRPr lang="en-US" altLang="en-US" sz="900">
              <a:solidFill>
                <a:srgbClr val="DF7A1C"/>
              </a:solidFill>
            </a:endParaRPr>
          </a:p>
        </p:txBody>
      </p:sp>
    </p:spTree>
    <p:extLst>
      <p:ext uri="{BB962C8B-B14F-4D97-AF65-F5344CB8AC3E}">
        <p14:creationId xmlns:p14="http://schemas.microsoft.com/office/powerpoint/2010/main" val="15382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Managing Local Transactions</a:t>
            </a:r>
          </a:p>
        </p:txBody>
      </p:sp>
    </p:spTree>
    <p:extLst>
      <p:ext uri="{BB962C8B-B14F-4D97-AF65-F5344CB8AC3E}">
        <p14:creationId xmlns:p14="http://schemas.microsoft.com/office/powerpoint/2010/main" val="374317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Feature of </a:t>
            </a:r>
            <a:r>
              <a:rPr lang="en-US" sz="2000" dirty="0" err="1" smtClean="0"/>
              <a:t>ADO.Net</a:t>
            </a:r>
            <a:r>
              <a:rPr lang="en-US" sz="2000" dirty="0" smtClean="0"/>
              <a:t> to ensure transactional operations complete successfully</a:t>
            </a:r>
          </a:p>
          <a:p>
            <a:r>
              <a:rPr lang="en-US" sz="2000" dirty="0" smtClean="0"/>
              <a:t>On error occurrence the data operation is rolled back so that the previous stable state of the data and database is restored</a:t>
            </a:r>
          </a:p>
          <a:p>
            <a:endParaRPr lang="en-US" sz="2000" dirty="0"/>
          </a:p>
          <a:p>
            <a:r>
              <a:rPr lang="en-US" sz="2000" dirty="0" err="1" smtClean="0"/>
              <a:t>TransactionScope</a:t>
            </a:r>
            <a:r>
              <a:rPr lang="en-US" sz="2000" dirty="0" smtClean="0"/>
              <a:t> of </a:t>
            </a:r>
            <a:r>
              <a:rPr lang="en-US" sz="2000" dirty="0" err="1" smtClean="0"/>
              <a:t>System.Transactions</a:t>
            </a:r>
            <a:endParaRPr lang="en-US" sz="2000" dirty="0" smtClean="0"/>
          </a:p>
          <a:p>
            <a:r>
              <a:rPr lang="en-US" sz="2000" dirty="0" err="1" smtClean="0"/>
              <a:t>TransactionScope</a:t>
            </a:r>
            <a:r>
              <a:rPr lang="en-US" sz="2000" dirty="0" smtClean="0"/>
              <a:t> complete commits a successful transaction</a:t>
            </a:r>
          </a:p>
          <a:p>
            <a:r>
              <a:rPr lang="en-US" sz="2000" dirty="0" err="1" smtClean="0"/>
              <a:t>TransactionScope</a:t>
            </a:r>
            <a:r>
              <a:rPr lang="en-US" sz="2000" dirty="0" smtClean="0"/>
              <a:t> enclosed within Using statement ensures that the rollback happens on occurrence of error</a:t>
            </a:r>
          </a:p>
          <a:p>
            <a:endParaRPr lang="en-US" sz="2000" dirty="0"/>
          </a:p>
          <a:p>
            <a:r>
              <a:rPr lang="en-US" sz="2000" dirty="0" smtClean="0"/>
              <a:t>Reference link:</a:t>
            </a:r>
          </a:p>
          <a:p>
            <a:r>
              <a:rPr lang="en-US" sz="2000" dirty="0"/>
              <a:t>https://docs.microsoft.com/en-us/dotnet/framework/data/transactions/implementing-an-implicit-transaction-using-transaction-scope</a:t>
            </a:r>
          </a:p>
        </p:txBody>
      </p:sp>
      <p:sp>
        <p:nvSpPr>
          <p:cNvPr id="3" name="Title 2"/>
          <p:cNvSpPr>
            <a:spLocks noGrp="1"/>
          </p:cNvSpPr>
          <p:nvPr>
            <p:ph type="title"/>
          </p:nvPr>
        </p:nvSpPr>
        <p:spPr>
          <a:xfrm>
            <a:off x="609600" y="199496"/>
            <a:ext cx="6858000" cy="533400"/>
          </a:xfrm>
        </p:spPr>
        <p:txBody>
          <a:bodyPr/>
          <a:lstStyle/>
          <a:p>
            <a:r>
              <a:rPr lang="en-US" dirty="0" err="1" smtClean="0"/>
              <a:t>TransactionScope</a:t>
            </a:r>
            <a:r>
              <a:rPr lang="en-US" dirty="0"/>
              <a:t/>
            </a:r>
            <a:br>
              <a:rPr lang="en-US" dirty="0"/>
            </a:br>
            <a:endParaRPr lang="en-US" dirty="0"/>
          </a:p>
        </p:txBody>
      </p:sp>
      <p:sp>
        <p:nvSpPr>
          <p:cNvPr id="4" name="Slide Number Placeholder 3"/>
          <p:cNvSpPr>
            <a:spLocks noGrp="1"/>
          </p:cNvSpPr>
          <p:nvPr>
            <p:ph type="sldNum" sz="quarter" idx="11"/>
          </p:nvPr>
        </p:nvSpPr>
        <p:spPr/>
        <p:txBody>
          <a:bodyPr/>
          <a:lstStyle/>
          <a:p>
            <a:pPr>
              <a:defRPr/>
            </a:pPr>
            <a:fld id="{2477BD3A-29CC-40F2-A7CA-C5475BAFE576}" type="slidenum">
              <a:rPr lang="en-US" altLang="en-US" smtClean="0"/>
              <a:pPr>
                <a:defRPr/>
              </a:pPr>
              <a:t>37</a:t>
            </a:fld>
            <a:endParaRPr lang="en-US" altLang="en-US" dirty="0"/>
          </a:p>
        </p:txBody>
      </p:sp>
    </p:spTree>
    <p:extLst>
      <p:ext uri="{BB962C8B-B14F-4D97-AF65-F5344CB8AC3E}">
        <p14:creationId xmlns:p14="http://schemas.microsoft.com/office/powerpoint/2010/main" val="1107436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Usage of LINQ</a:t>
            </a:r>
          </a:p>
        </p:txBody>
      </p:sp>
    </p:spTree>
    <p:extLst>
      <p:ext uri="{BB962C8B-B14F-4D97-AF65-F5344CB8AC3E}">
        <p14:creationId xmlns:p14="http://schemas.microsoft.com/office/powerpoint/2010/main" val="3421807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15425"/>
          <p:cNvSpPr>
            <a:spLocks noGrp="1" noChangeArrowheads="1"/>
          </p:cNvSpPr>
          <p:nvPr>
            <p:ph type="title"/>
          </p:nvPr>
        </p:nvSpPr>
        <p:spPr>
          <a:xfrm>
            <a:off x="428625" y="200873"/>
            <a:ext cx="6858000" cy="533400"/>
          </a:xfrm>
        </p:spPr>
        <p:txBody>
          <a:bodyPr/>
          <a:lstStyle/>
          <a:p>
            <a:r>
              <a:rPr lang="en-US" altLang="en-US" dirty="0" smtClean="0"/>
              <a:t>LINQ Architecture</a:t>
            </a:r>
          </a:p>
        </p:txBody>
      </p:sp>
      <p:grpSp>
        <p:nvGrpSpPr>
          <p:cNvPr id="9219" name="Group 57"/>
          <p:cNvGrpSpPr>
            <a:grpSpLocks/>
          </p:cNvGrpSpPr>
          <p:nvPr/>
        </p:nvGrpSpPr>
        <p:grpSpPr bwMode="auto">
          <a:xfrm>
            <a:off x="428625" y="2627313"/>
            <a:ext cx="8128000" cy="2292350"/>
            <a:chOff x="428009" y="2583275"/>
            <a:chExt cx="8128000" cy="2783869"/>
          </a:xfrm>
        </p:grpSpPr>
        <p:sp>
          <p:nvSpPr>
            <p:cNvPr id="96" name="Rounded Rectangle 7185"/>
            <p:cNvSpPr>
              <a:spLocks noChangeArrowheads="1"/>
            </p:cNvSpPr>
            <p:nvPr/>
          </p:nvSpPr>
          <p:spPr bwMode="auto">
            <a:xfrm>
              <a:off x="428009" y="2583275"/>
              <a:ext cx="8128000" cy="2783869"/>
            </a:xfrm>
            <a:prstGeom prst="roundRect">
              <a:avLst>
                <a:gd name="adj" fmla="val 9375"/>
              </a:avLst>
            </a:prstGeom>
            <a:solidFill>
              <a:srgbClr val="CC9900"/>
            </a:solidFill>
            <a:ln>
              <a:noFill/>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b="0" kern="0" dirty="0">
                <a:solidFill>
                  <a:srgbClr val="FFFFFF"/>
                </a:solidFill>
                <a:effectLst>
                  <a:outerShdw blurRad="38100" dist="38100" dir="2700000" algn="tl">
                    <a:srgbClr val="000000"/>
                  </a:outerShdw>
                </a:effectLst>
                <a:latin typeface="Segoe"/>
              </a:endParaRPr>
            </a:p>
          </p:txBody>
        </p:sp>
        <p:sp>
          <p:nvSpPr>
            <p:cNvPr id="97" name="TextBox 96"/>
            <p:cNvSpPr txBox="1">
              <a:spLocks noChangeArrowheads="1"/>
            </p:cNvSpPr>
            <p:nvPr/>
          </p:nvSpPr>
          <p:spPr bwMode="auto">
            <a:xfrm>
              <a:off x="519229" y="2614512"/>
              <a:ext cx="7956030" cy="555231"/>
            </a:xfrm>
            <a:prstGeom prst="rect">
              <a:avLst/>
            </a:prstGeom>
            <a:solidFill>
              <a:srgbClr val="CC9900"/>
            </a:solidFill>
            <a:ln>
              <a:noFill/>
              <a:headEnd type="none" w="sm" len="sm"/>
              <a:tailEnd type="none" w="sm" len="sm"/>
            </a:ln>
            <a:effectLst>
              <a:outerShdw blurRad="622300" dist="1397000" dir="14640000" sx="183000" sy="183000" rotWithShape="0">
                <a:srgbClr val="000000">
                  <a:alpha val="1000"/>
                </a:srgbClr>
              </a:outerShdw>
            </a:effectLst>
            <a:scene3d>
              <a:camera prst="orthographicFront">
                <a:rot lat="0" lon="0" rev="0"/>
              </a:camera>
              <a:lightRig rig="threePt" dir="t">
                <a:rot lat="0" lon="0" rev="1200000"/>
              </a:lightRig>
            </a:scene3d>
            <a:sp3d>
              <a:bevelT w="0" h="0"/>
            </a:sp3d>
          </p:spPr>
          <p:txBody>
            <a:bodyPr wrap="none"/>
            <a:lstStyle/>
            <a:p>
              <a:pPr fontAlgn="auto">
                <a:spcAft>
                  <a:spcPts val="0"/>
                </a:spcAft>
                <a:defRPr/>
              </a:pPr>
              <a:r>
                <a:rPr lang="en-US" sz="2000" b="0" kern="0" dirty="0">
                  <a:effectLst>
                    <a:outerShdw blurRad="38100" dist="38100" dir="2700000" algn="tl">
                      <a:srgbClr val="000000"/>
                    </a:outerShdw>
                  </a:effectLst>
                  <a:latin typeface="Arial" charset="0"/>
                </a:rPr>
                <a:t>LINQ-enabled data sources</a:t>
              </a:r>
            </a:p>
          </p:txBody>
        </p:sp>
      </p:grpSp>
      <p:sp>
        <p:nvSpPr>
          <p:cNvPr id="98" name="Rounded Rectangle 97"/>
          <p:cNvSpPr>
            <a:spLocks noChangeArrowheads="1"/>
          </p:cNvSpPr>
          <p:nvPr/>
        </p:nvSpPr>
        <p:spPr bwMode="auto">
          <a:xfrm>
            <a:off x="638175" y="3581400"/>
            <a:ext cx="1419225" cy="942975"/>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r>
              <a:rPr lang="en-US" sz="1600" kern="0" dirty="0">
                <a:solidFill>
                  <a:srgbClr val="FFFFFF"/>
                </a:solidFill>
                <a:effectLst>
                  <a:outerShdw blurRad="38100" dist="38100" dir="2700000" algn="tl">
                    <a:srgbClr val="000000"/>
                  </a:outerShdw>
                </a:effectLst>
                <a:latin typeface="Segoe"/>
              </a:rPr>
              <a:t>LINQ </a:t>
            </a:r>
          </a:p>
          <a:p>
            <a:pPr>
              <a:defRPr/>
            </a:pPr>
            <a:r>
              <a:rPr lang="en-US" sz="1600" kern="0" dirty="0">
                <a:solidFill>
                  <a:srgbClr val="FFFFFF"/>
                </a:solidFill>
                <a:effectLst>
                  <a:outerShdw blurRad="38100" dist="38100" dir="2700000" algn="tl">
                    <a:srgbClr val="000000"/>
                  </a:outerShdw>
                </a:effectLst>
                <a:latin typeface="Segoe"/>
              </a:rPr>
              <a:t>to Objects</a:t>
            </a:r>
          </a:p>
        </p:txBody>
      </p:sp>
      <p:sp>
        <p:nvSpPr>
          <p:cNvPr id="99" name="Rounded Rectangle 98"/>
          <p:cNvSpPr>
            <a:spLocks noChangeArrowheads="1"/>
          </p:cNvSpPr>
          <p:nvPr/>
        </p:nvSpPr>
        <p:spPr bwMode="auto">
          <a:xfrm>
            <a:off x="7059613" y="3565525"/>
            <a:ext cx="1420812" cy="882650"/>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Aft>
                <a:spcPts val="0"/>
              </a:spcAft>
              <a:defRPr/>
            </a:pPr>
            <a:r>
              <a:rPr lang="en-US" sz="1600" b="0" kern="0" dirty="0">
                <a:solidFill>
                  <a:srgbClr val="FFFFFF"/>
                </a:solidFill>
                <a:effectLst>
                  <a:outerShdw blurRad="38100" dist="38100" dir="2700000" algn="tl">
                    <a:srgbClr val="000000"/>
                  </a:outerShdw>
                </a:effectLst>
                <a:latin typeface="Segoe"/>
              </a:rPr>
              <a:t>LINQ </a:t>
            </a:r>
          </a:p>
          <a:p>
            <a:pPr fontAlgn="auto">
              <a:spcAft>
                <a:spcPts val="0"/>
              </a:spcAft>
              <a:defRPr/>
            </a:pPr>
            <a:r>
              <a:rPr lang="en-US" sz="1600" b="0" kern="0" dirty="0">
                <a:solidFill>
                  <a:srgbClr val="FFFFFF"/>
                </a:solidFill>
                <a:effectLst>
                  <a:outerShdw blurRad="38100" dist="38100" dir="2700000" algn="tl">
                    <a:srgbClr val="000000"/>
                  </a:outerShdw>
                </a:effectLst>
                <a:latin typeface="Segoe"/>
              </a:rPr>
              <a:t>to XML</a:t>
            </a:r>
          </a:p>
        </p:txBody>
      </p:sp>
      <p:grpSp>
        <p:nvGrpSpPr>
          <p:cNvPr id="9226" name="Group 51"/>
          <p:cNvGrpSpPr>
            <a:grpSpLocks/>
          </p:cNvGrpSpPr>
          <p:nvPr/>
        </p:nvGrpSpPr>
        <p:grpSpPr bwMode="auto">
          <a:xfrm>
            <a:off x="2154238" y="3116263"/>
            <a:ext cx="4829175" cy="1684337"/>
            <a:chOff x="2151783" y="3001374"/>
            <a:chExt cx="4779142" cy="2168890"/>
          </a:xfrm>
        </p:grpSpPr>
        <p:sp>
          <p:nvSpPr>
            <p:cNvPr id="101" name="Rounded Rectangle 100"/>
            <p:cNvSpPr>
              <a:spLocks noChangeArrowheads="1"/>
            </p:cNvSpPr>
            <p:nvPr/>
          </p:nvSpPr>
          <p:spPr bwMode="auto">
            <a:xfrm>
              <a:off x="2151783" y="3085525"/>
              <a:ext cx="4779142" cy="2084739"/>
            </a:xfrm>
            <a:prstGeom prst="roundRect">
              <a:avLst>
                <a:gd name="adj" fmla="val 9375"/>
              </a:avLst>
            </a:prstGeom>
            <a:solidFill>
              <a:srgbClr val="009E47">
                <a:alpha val="38000"/>
              </a:srgbClr>
            </a:solidFill>
            <a:ln>
              <a:noFill/>
              <a:prstDash val="dash"/>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b="0" kern="0" dirty="0">
                <a:solidFill>
                  <a:srgbClr val="FFFFFF"/>
                </a:solidFill>
                <a:effectLst>
                  <a:outerShdw blurRad="38100" dist="38100" dir="2700000" algn="tl">
                    <a:srgbClr val="000000"/>
                  </a:outerShdw>
                </a:effectLst>
                <a:latin typeface="Segoe"/>
              </a:endParaRPr>
            </a:p>
          </p:txBody>
        </p:sp>
        <p:sp>
          <p:nvSpPr>
            <p:cNvPr id="102" name="TextBox 101"/>
            <p:cNvSpPr txBox="1">
              <a:spLocks noChangeArrowheads="1"/>
            </p:cNvSpPr>
            <p:nvPr/>
          </p:nvSpPr>
          <p:spPr bwMode="auto">
            <a:xfrm>
              <a:off x="2151783" y="3001374"/>
              <a:ext cx="4779142" cy="713423"/>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b="0" kern="0" dirty="0">
                  <a:effectLst>
                    <a:outerShdw blurRad="38100" dist="38100" dir="2700000" algn="tl">
                      <a:srgbClr val="000000"/>
                    </a:outerShdw>
                  </a:effectLst>
                  <a:latin typeface="Arial" charset="0"/>
                </a:rPr>
                <a:t>LINQ-enabled ADO .NET</a:t>
              </a:r>
              <a:endParaRPr lang="en-US" sz="1400" b="0" kern="0" dirty="0">
                <a:latin typeface="Arial" charset="0"/>
              </a:endParaRPr>
            </a:p>
          </p:txBody>
        </p:sp>
      </p:grpSp>
      <p:sp>
        <p:nvSpPr>
          <p:cNvPr id="103" name="Rounded Rectangle 102"/>
          <p:cNvSpPr>
            <a:spLocks noChangeArrowheads="1"/>
          </p:cNvSpPr>
          <p:nvPr/>
        </p:nvSpPr>
        <p:spPr bwMode="auto">
          <a:xfrm>
            <a:off x="3425825" y="1129561"/>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Aft>
                <a:spcPts val="0"/>
              </a:spcAft>
              <a:defRPr/>
            </a:pPr>
            <a:r>
              <a:rPr lang="en-US" sz="2000" b="0" kern="0" dirty="0">
                <a:solidFill>
                  <a:srgbClr val="FFFFFF"/>
                </a:solidFill>
                <a:effectLst>
                  <a:outerShdw blurRad="38100" dist="38100" dir="2700000" algn="tl">
                    <a:srgbClr val="000000"/>
                  </a:outerShdw>
                </a:effectLst>
                <a:latin typeface="Segoe"/>
              </a:rPr>
              <a:t>Visual Basic</a:t>
            </a:r>
            <a:endParaRPr lang="en-US" b="0" kern="0" dirty="0">
              <a:solidFill>
                <a:srgbClr val="FFFFFF"/>
              </a:solidFill>
              <a:effectLst>
                <a:outerShdw blurRad="38100" dist="38100" dir="2700000" algn="tl">
                  <a:srgbClr val="000000"/>
                </a:outerShdw>
              </a:effectLst>
              <a:latin typeface="Segoe"/>
            </a:endParaRPr>
          </a:p>
        </p:txBody>
      </p:sp>
      <p:sp>
        <p:nvSpPr>
          <p:cNvPr id="104" name="Rounded Rectangle 103"/>
          <p:cNvSpPr>
            <a:spLocks noChangeArrowheads="1"/>
          </p:cNvSpPr>
          <p:nvPr/>
        </p:nvSpPr>
        <p:spPr bwMode="auto">
          <a:xfrm>
            <a:off x="6291263" y="1138892"/>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Aft>
                <a:spcPts val="0"/>
              </a:spcAft>
              <a:defRPr/>
            </a:pPr>
            <a:r>
              <a:rPr lang="en-US" sz="2000" b="0" kern="0" dirty="0">
                <a:solidFill>
                  <a:srgbClr val="FFFFFF"/>
                </a:solidFill>
                <a:effectLst>
                  <a:outerShdw blurRad="38100" dist="38100" dir="2700000" algn="tl">
                    <a:srgbClr val="000000"/>
                  </a:outerShdw>
                </a:effectLst>
                <a:latin typeface="Segoe"/>
              </a:rPr>
              <a:t>Others</a:t>
            </a:r>
            <a:endParaRPr lang="en-US" b="0" kern="0" dirty="0">
              <a:solidFill>
                <a:srgbClr val="FFFFFF"/>
              </a:solidFill>
              <a:effectLst>
                <a:outerShdw blurRad="38100" dist="38100" dir="2700000" algn="tl">
                  <a:srgbClr val="000000"/>
                </a:outerShdw>
              </a:effectLst>
              <a:latin typeface="Segoe"/>
            </a:endParaRPr>
          </a:p>
        </p:txBody>
      </p:sp>
      <p:sp>
        <p:nvSpPr>
          <p:cNvPr id="105" name="Rounded Rectangle 104"/>
          <p:cNvSpPr>
            <a:spLocks noChangeArrowheads="1"/>
          </p:cNvSpPr>
          <p:nvPr/>
        </p:nvSpPr>
        <p:spPr bwMode="auto">
          <a:xfrm>
            <a:off x="5438775" y="3575050"/>
            <a:ext cx="1419225" cy="920750"/>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Aft>
                <a:spcPts val="0"/>
              </a:spcAft>
              <a:defRPr/>
            </a:pPr>
            <a:r>
              <a:rPr lang="en-US" sz="1600" b="0" kern="0" dirty="0">
                <a:solidFill>
                  <a:srgbClr val="FFFFFF"/>
                </a:solidFill>
                <a:effectLst>
                  <a:outerShdw blurRad="38100" dist="38100" dir="2700000" algn="tl">
                    <a:srgbClr val="000000"/>
                  </a:outerShdw>
                </a:effectLst>
                <a:latin typeface="Segoe"/>
              </a:rPr>
              <a:t>LINQ </a:t>
            </a:r>
          </a:p>
          <a:p>
            <a:pPr fontAlgn="auto">
              <a:spcAft>
                <a:spcPts val="0"/>
              </a:spcAft>
              <a:defRPr/>
            </a:pPr>
            <a:r>
              <a:rPr lang="en-US" sz="1600" b="0" kern="0" dirty="0">
                <a:solidFill>
                  <a:srgbClr val="FFFFFF"/>
                </a:solidFill>
                <a:effectLst>
                  <a:outerShdw blurRad="38100" dist="38100" dir="2700000" algn="tl">
                    <a:srgbClr val="000000"/>
                  </a:outerShdw>
                </a:effectLst>
                <a:latin typeface="Segoe"/>
              </a:rPr>
              <a:t>to Entities</a:t>
            </a:r>
          </a:p>
        </p:txBody>
      </p:sp>
      <p:sp>
        <p:nvSpPr>
          <p:cNvPr id="106" name="Rounded Rectangle 105"/>
          <p:cNvSpPr>
            <a:spLocks noChangeArrowheads="1"/>
          </p:cNvSpPr>
          <p:nvPr/>
        </p:nvSpPr>
        <p:spPr bwMode="auto">
          <a:xfrm>
            <a:off x="2286000" y="3581400"/>
            <a:ext cx="1419225" cy="976312"/>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Aft>
                <a:spcPts val="0"/>
              </a:spcAft>
              <a:defRPr/>
            </a:pPr>
            <a:r>
              <a:rPr lang="en-US" sz="1600" b="0" kern="0" dirty="0">
                <a:solidFill>
                  <a:srgbClr val="FFFFFF"/>
                </a:solidFill>
                <a:effectLst>
                  <a:outerShdw blurRad="38100" dist="38100" dir="2700000" algn="tl">
                    <a:srgbClr val="000000"/>
                  </a:outerShdw>
                </a:effectLst>
                <a:latin typeface="Segoe"/>
              </a:rPr>
              <a:t>LINQ </a:t>
            </a:r>
          </a:p>
          <a:p>
            <a:pPr fontAlgn="auto">
              <a:spcAft>
                <a:spcPts val="0"/>
              </a:spcAft>
              <a:defRPr/>
            </a:pPr>
            <a:r>
              <a:rPr lang="en-US" sz="1600" b="0" kern="0" dirty="0">
                <a:solidFill>
                  <a:srgbClr val="FFFFFF"/>
                </a:solidFill>
                <a:effectLst>
                  <a:outerShdw blurRad="38100" dist="38100" dir="2700000" algn="tl">
                    <a:srgbClr val="000000"/>
                  </a:outerShdw>
                </a:effectLst>
                <a:latin typeface="Segoe"/>
              </a:rPr>
              <a:t>to SQL</a:t>
            </a:r>
          </a:p>
        </p:txBody>
      </p:sp>
      <p:sp>
        <p:nvSpPr>
          <p:cNvPr id="107" name="Rounded Rectangle 106"/>
          <p:cNvSpPr>
            <a:spLocks noChangeArrowheads="1"/>
          </p:cNvSpPr>
          <p:nvPr/>
        </p:nvSpPr>
        <p:spPr bwMode="auto">
          <a:xfrm>
            <a:off x="3886200" y="3526809"/>
            <a:ext cx="1420812" cy="955675"/>
          </a:xfrm>
          <a:prstGeom prst="roundRect">
            <a:avLst>
              <a:gd name="adj" fmla="val 16667"/>
            </a:avLst>
          </a:prstGeom>
          <a:solidFill>
            <a:srgbClr val="C0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Aft>
                <a:spcPts val="0"/>
              </a:spcAft>
              <a:defRPr/>
            </a:pPr>
            <a:r>
              <a:rPr lang="en-US" sz="1600" b="0" kern="0" dirty="0">
                <a:solidFill>
                  <a:srgbClr val="FFFFFF"/>
                </a:solidFill>
                <a:effectLst>
                  <a:outerShdw blurRad="38100" dist="38100" dir="2700000" algn="tl">
                    <a:srgbClr val="000000"/>
                  </a:outerShdw>
                </a:effectLst>
                <a:latin typeface="Segoe"/>
              </a:rPr>
              <a:t>LINQ </a:t>
            </a:r>
          </a:p>
          <a:p>
            <a:pPr fontAlgn="auto">
              <a:spcAft>
                <a:spcPts val="0"/>
              </a:spcAft>
              <a:defRPr/>
            </a:pPr>
            <a:r>
              <a:rPr lang="en-US" sz="1600" b="0" kern="0" dirty="0">
                <a:solidFill>
                  <a:srgbClr val="FFFFFF"/>
                </a:solidFill>
                <a:effectLst>
                  <a:outerShdw blurRad="38100" dist="38100" dir="2700000" algn="tl">
                    <a:srgbClr val="000000"/>
                  </a:outerShdw>
                </a:effectLst>
                <a:latin typeface="Segoe"/>
              </a:rPr>
              <a:t>to Datasets</a:t>
            </a:r>
          </a:p>
        </p:txBody>
      </p:sp>
      <p:sp>
        <p:nvSpPr>
          <p:cNvPr id="108" name="Rounded Rectangle 107"/>
          <p:cNvSpPr>
            <a:spLocks noChangeArrowheads="1"/>
          </p:cNvSpPr>
          <p:nvPr/>
        </p:nvSpPr>
        <p:spPr bwMode="auto">
          <a:xfrm>
            <a:off x="479425" y="1830819"/>
            <a:ext cx="8004175" cy="609600"/>
          </a:xfrm>
          <a:prstGeom prst="roundRect">
            <a:avLst>
              <a:gd name="adj" fmla="val 16667"/>
            </a:avLst>
          </a:prstGeom>
          <a:gradFill flip="none" rotWithShape="1">
            <a:gsLst>
              <a:gs pos="0">
                <a:srgbClr val="FB1705">
                  <a:tint val="66000"/>
                  <a:satMod val="160000"/>
                </a:srgbClr>
              </a:gs>
              <a:gs pos="50000">
                <a:srgbClr val="FB1705">
                  <a:tint val="44500"/>
                  <a:satMod val="160000"/>
                </a:srgbClr>
              </a:gs>
              <a:gs pos="100000">
                <a:srgbClr val="FB1705">
                  <a:tint val="23500"/>
                  <a:satMod val="160000"/>
                </a:srgbClr>
              </a:gs>
            </a:gsLst>
            <a:lin ang="2700000" scaled="1"/>
            <a:tileRect/>
          </a:gra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auto">
              <a:spcAft>
                <a:spcPts val="0"/>
              </a:spcAft>
              <a:defRPr/>
            </a:pPr>
            <a:r>
              <a:rPr lang="en-US" sz="2000" b="0" kern="0" dirty="0">
                <a:solidFill>
                  <a:srgbClr val="FFFFFF"/>
                </a:solidFill>
                <a:effectLst>
                  <a:outerShdw blurRad="38100" dist="38100" dir="2700000" algn="tl">
                    <a:srgbClr val="000000"/>
                  </a:outerShdw>
                </a:effectLst>
                <a:latin typeface="Segoe"/>
              </a:rPr>
              <a:t> .NET Language Integrated Query (LINQ)</a:t>
            </a:r>
          </a:p>
        </p:txBody>
      </p:sp>
      <p:sp>
        <p:nvSpPr>
          <p:cNvPr id="109" name="Rounded Rectangle 108"/>
          <p:cNvSpPr>
            <a:spLocks noChangeArrowheads="1"/>
          </p:cNvSpPr>
          <p:nvPr/>
        </p:nvSpPr>
        <p:spPr bwMode="auto">
          <a:xfrm>
            <a:off x="479425" y="1129561"/>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Aft>
                <a:spcPts val="0"/>
              </a:spcAft>
              <a:defRPr/>
            </a:pPr>
            <a:r>
              <a:rPr lang="en-US" sz="2000" b="0" kern="0" dirty="0">
                <a:solidFill>
                  <a:srgbClr val="FFFFFF"/>
                </a:solidFill>
                <a:effectLst>
                  <a:outerShdw blurRad="38100" dist="38100" dir="2700000" algn="tl">
                    <a:srgbClr val="000000"/>
                  </a:outerShdw>
                </a:effectLst>
                <a:latin typeface="Segoe"/>
              </a:rPr>
              <a:t>Visual C#</a:t>
            </a:r>
            <a:endParaRPr lang="en-US" b="0" kern="0" dirty="0">
              <a:solidFill>
                <a:srgbClr val="FFFFFF"/>
              </a:solidFill>
              <a:effectLst>
                <a:outerShdw blurRad="38100" dist="38100" dir="2700000" algn="tl">
                  <a:srgbClr val="000000"/>
                </a:outerShdw>
              </a:effectLst>
              <a:latin typeface="Segoe"/>
            </a:endParaRPr>
          </a:p>
        </p:txBody>
      </p:sp>
      <p:grpSp>
        <p:nvGrpSpPr>
          <p:cNvPr id="9248" name="Group 24"/>
          <p:cNvGrpSpPr>
            <a:grpSpLocks/>
          </p:cNvGrpSpPr>
          <p:nvPr/>
        </p:nvGrpSpPr>
        <p:grpSpPr bwMode="auto">
          <a:xfrm>
            <a:off x="479425" y="5040313"/>
            <a:ext cx="8159750" cy="1436687"/>
            <a:chOff x="376517" y="4912658"/>
            <a:chExt cx="7333130" cy="1620970"/>
          </a:xfrm>
        </p:grpSpPr>
        <p:sp>
          <p:nvSpPr>
            <p:cNvPr id="111" name="Rounded Rectangle 110"/>
            <p:cNvSpPr/>
            <p:nvPr/>
          </p:nvSpPr>
          <p:spPr bwMode="auto">
            <a:xfrm>
              <a:off x="376517" y="4912658"/>
              <a:ext cx="7333130" cy="1620970"/>
            </a:xfrm>
            <a:prstGeom prst="roundRect">
              <a:avLst>
                <a:gd name="adj" fmla="val 14135"/>
              </a:avLst>
            </a:prstGeom>
            <a:solidFill>
              <a:srgbClr val="0070C0"/>
            </a:solidFill>
            <a:ln w="25400" cap="flat" cmpd="sng" algn="ctr">
              <a:noFill/>
              <a:prstDash val="soli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numCol="2" anchor="ctr">
              <a:spAutoFit/>
            </a:bodyPr>
            <a:lstStyle/>
            <a:p>
              <a:pPr marL="0" lvl="3" algn="l" fontAlgn="auto">
                <a:spcBef>
                  <a:spcPts val="0"/>
                </a:spcBef>
                <a:spcAft>
                  <a:spcPts val="0"/>
                </a:spcAft>
                <a:defRPr/>
              </a:pPr>
              <a:endParaRPr lang="en-US" b="0" kern="0" dirty="0">
                <a:solidFill>
                  <a:srgbClr val="FFFFFF"/>
                </a:solidFill>
                <a:latin typeface="Segoe" pitchFamily="34" charset="0"/>
              </a:endParaRPr>
            </a:p>
            <a:p>
              <a:pPr algn="l" fontAlgn="auto">
                <a:spcBef>
                  <a:spcPts val="0"/>
                </a:spcBef>
                <a:spcAft>
                  <a:spcPts val="0"/>
                </a:spcAft>
                <a:buFont typeface="Arial" pitchFamily="34" charset="0"/>
                <a:buChar char="•"/>
                <a:defRPr/>
              </a:pPr>
              <a:endParaRPr lang="en-US" b="0" kern="0" dirty="0">
                <a:solidFill>
                  <a:srgbClr val="FFFFFF"/>
                </a:solidFill>
                <a:latin typeface="Segoe" pitchFamily="34" charset="0"/>
              </a:endParaRPr>
            </a:p>
            <a:p>
              <a:pPr algn="l" fontAlgn="auto">
                <a:spcBef>
                  <a:spcPts val="0"/>
                </a:spcBef>
                <a:spcAft>
                  <a:spcPts val="0"/>
                </a:spcAft>
                <a:buFont typeface="Arial" pitchFamily="34" charset="0"/>
                <a:buChar char="•"/>
                <a:defRPr/>
              </a:pPr>
              <a:endParaRPr lang="en-US" b="0" kern="0" dirty="0">
                <a:solidFill>
                  <a:srgbClr val="FFFFFF"/>
                </a:solidFill>
                <a:latin typeface="Segoe" pitchFamily="34" charset="0"/>
              </a:endParaRPr>
            </a:p>
            <a:p>
              <a:pPr algn="l" fontAlgn="auto">
                <a:spcBef>
                  <a:spcPts val="0"/>
                </a:spcBef>
                <a:spcAft>
                  <a:spcPts val="0"/>
                </a:spcAft>
                <a:buFont typeface="Arial" pitchFamily="34" charset="0"/>
                <a:buChar char="•"/>
                <a:defRPr/>
              </a:pPr>
              <a:endParaRPr lang="en-US" b="0" kern="0" dirty="0">
                <a:solidFill>
                  <a:srgbClr val="FFFFFF"/>
                </a:solidFill>
                <a:latin typeface="Segoe" pitchFamily="34" charset="0"/>
              </a:endParaRPr>
            </a:p>
            <a:p>
              <a:pPr algn="l" fontAlgn="auto">
                <a:spcBef>
                  <a:spcPts val="0"/>
                </a:spcBef>
                <a:spcAft>
                  <a:spcPts val="0"/>
                </a:spcAft>
                <a:buFont typeface="Arial" pitchFamily="34" charset="0"/>
                <a:buChar char="•"/>
                <a:defRPr/>
              </a:pPr>
              <a:endParaRPr lang="en-US" b="0" kern="0" dirty="0">
                <a:solidFill>
                  <a:srgbClr val="FFFFFF"/>
                </a:solidFill>
                <a:latin typeface="Segoe" pitchFamily="34" charset="0"/>
              </a:endParaRPr>
            </a:p>
          </p:txBody>
        </p:sp>
        <p:grpSp>
          <p:nvGrpSpPr>
            <p:cNvPr id="9251" name="Group 37"/>
            <p:cNvGrpSpPr>
              <a:grpSpLocks/>
            </p:cNvGrpSpPr>
            <p:nvPr/>
          </p:nvGrpSpPr>
          <p:grpSpPr bwMode="auto">
            <a:xfrm>
              <a:off x="685799" y="5145739"/>
              <a:ext cx="1539874" cy="1319173"/>
              <a:chOff x="520619" y="5407734"/>
              <a:chExt cx="1539558" cy="1319311"/>
            </a:xfrm>
          </p:grpSpPr>
          <p:grpSp>
            <p:nvGrpSpPr>
              <p:cNvPr id="9265" name="Group 36"/>
              <p:cNvGrpSpPr>
                <a:grpSpLocks/>
              </p:cNvGrpSpPr>
              <p:nvPr/>
            </p:nvGrpSpPr>
            <p:grpSpPr bwMode="auto">
              <a:xfrm>
                <a:off x="865036" y="5407734"/>
                <a:ext cx="842789" cy="612839"/>
                <a:chOff x="865036" y="5216540"/>
                <a:chExt cx="842789" cy="612839"/>
              </a:xfrm>
            </p:grpSpPr>
            <p:sp>
              <p:nvSpPr>
                <p:cNvPr id="124" name="Oval 123"/>
                <p:cNvSpPr>
                  <a:spLocks noChangeArrowheads="1"/>
                </p:cNvSpPr>
                <p:nvPr/>
              </p:nvSpPr>
              <p:spPr bwMode="auto">
                <a:xfrm>
                  <a:off x="1161837" y="5216540"/>
                  <a:ext cx="249187"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l" fontAlgn="auto">
                    <a:spcAft>
                      <a:spcPts val="0"/>
                    </a:spcAft>
                    <a:defRPr/>
                  </a:pPr>
                  <a:endParaRPr lang="en-US" b="0" kern="0" dirty="0">
                    <a:solidFill>
                      <a:sysClr val="windowText" lastClr="000000"/>
                    </a:solidFill>
                    <a:latin typeface="Arial" charset="0"/>
                  </a:endParaRPr>
                </a:p>
              </p:txBody>
            </p:sp>
            <p:sp>
              <p:nvSpPr>
                <p:cNvPr id="125" name="Oval 124"/>
                <p:cNvSpPr>
                  <a:spLocks noChangeArrowheads="1"/>
                </p:cNvSpPr>
                <p:nvPr/>
              </p:nvSpPr>
              <p:spPr bwMode="auto">
                <a:xfrm>
                  <a:off x="86503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l" fontAlgn="auto">
                    <a:spcAft>
                      <a:spcPts val="0"/>
                    </a:spcAft>
                    <a:defRPr/>
                  </a:pPr>
                  <a:endParaRPr lang="en-US" b="0" kern="0" dirty="0">
                    <a:solidFill>
                      <a:sysClr val="windowText" lastClr="000000"/>
                    </a:solidFill>
                    <a:latin typeface="Arial" charset="0"/>
                  </a:endParaRPr>
                </a:p>
              </p:txBody>
            </p:sp>
            <p:sp>
              <p:nvSpPr>
                <p:cNvPr id="126" name="Oval 125"/>
                <p:cNvSpPr>
                  <a:spLocks noChangeArrowheads="1"/>
                </p:cNvSpPr>
                <p:nvPr/>
              </p:nvSpPr>
              <p:spPr bwMode="auto">
                <a:xfrm>
                  <a:off x="146022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l" fontAlgn="auto">
                    <a:spcAft>
                      <a:spcPts val="0"/>
                    </a:spcAft>
                    <a:defRPr/>
                  </a:pPr>
                  <a:endParaRPr lang="en-US" b="0" kern="0" dirty="0">
                    <a:solidFill>
                      <a:sysClr val="windowText" lastClr="000000"/>
                    </a:solidFill>
                    <a:latin typeface="Arial" charset="0"/>
                  </a:endParaRPr>
                </a:p>
              </p:txBody>
            </p:sp>
            <p:cxnSp>
              <p:nvCxnSpPr>
                <p:cNvPr id="127" name="Straight Arrow Connector 7201"/>
                <p:cNvCxnSpPr>
                  <a:cxnSpLocks noChangeShapeType="1"/>
                </p:cNvCxnSpPr>
                <p:nvPr/>
              </p:nvCxnSpPr>
              <p:spPr bwMode="auto">
                <a:xfrm flipV="1">
                  <a:off x="107680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128" name="Straight Arrow Connector 7202"/>
                <p:cNvCxnSpPr>
                  <a:cxnSpLocks noChangeShapeType="1"/>
                </p:cNvCxnSpPr>
                <p:nvPr/>
              </p:nvCxnSpPr>
              <p:spPr bwMode="auto">
                <a:xfrm flipH="1" flipV="1">
                  <a:off x="137398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sp>
            <p:nvSpPr>
              <p:cNvPr id="123" name="TextBox 122"/>
              <p:cNvSpPr txBox="1">
                <a:spLocks noChangeArrowheads="1"/>
              </p:cNvSpPr>
              <p:nvPr/>
            </p:nvSpPr>
            <p:spPr bwMode="auto">
              <a:xfrm>
                <a:off x="520926" y="6172390"/>
                <a:ext cx="1539070" cy="555308"/>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b="0" kern="0" dirty="0">
                    <a:effectLst>
                      <a:outerShdw blurRad="38100" dist="38100" dir="2700000" algn="tl">
                        <a:srgbClr val="000000"/>
                      </a:outerShdw>
                    </a:effectLst>
                    <a:latin typeface="Arial" charset="0"/>
                  </a:rPr>
                  <a:t>Objects</a:t>
                </a:r>
                <a:endParaRPr lang="en-US" sz="1400" b="0" kern="0" dirty="0">
                  <a:latin typeface="Arial" charset="0"/>
                </a:endParaRPr>
              </a:p>
            </p:txBody>
          </p:sp>
        </p:grpSp>
        <p:grpSp>
          <p:nvGrpSpPr>
            <p:cNvPr id="7" name="Group 42"/>
            <p:cNvGrpSpPr>
              <a:grpSpLocks/>
            </p:cNvGrpSpPr>
            <p:nvPr/>
          </p:nvGrpSpPr>
          <p:grpSpPr bwMode="auto">
            <a:xfrm>
              <a:off x="5853951" y="5125084"/>
              <a:ext cx="1030288" cy="1367411"/>
              <a:chOff x="7315200" y="5478311"/>
              <a:chExt cx="914400" cy="1368249"/>
            </a:xfrm>
            <a:scene3d>
              <a:camera prst="orthographicFront">
                <a:rot lat="0" lon="0" rev="0"/>
              </a:camera>
              <a:lightRig rig="balanced" dir="t">
                <a:rot lat="0" lon="0" rev="8700000"/>
              </a:lightRig>
            </a:scene3d>
          </p:grpSpPr>
          <p:sp>
            <p:nvSpPr>
              <p:cNvPr id="120" name="Folded Corner 119"/>
              <p:cNvSpPr>
                <a:spLocks noChangeArrowheads="1"/>
              </p:cNvSpPr>
              <p:nvPr/>
            </p:nvSpPr>
            <p:spPr bwMode="auto">
              <a:xfrm>
                <a:off x="7315200" y="5478311"/>
                <a:ext cx="914400" cy="826006"/>
              </a:xfrm>
              <a:prstGeom prst="foldedCorner">
                <a:avLst>
                  <a:gd name="adj" fmla="val 12500"/>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headEnd type="none" w="med" len="med"/>
                <a:tailEnd type="none" w="med" len="med"/>
              </a:ln>
              <a:effectLst>
                <a:outerShdw blurRad="44450" dist="27940" dir="5400000" algn="ctr">
                  <a:srgbClr val="000000">
                    <a:alpha val="32000"/>
                  </a:srgbClr>
                </a:outerShdw>
              </a:effectLst>
              <a:sp3d/>
            </p:spPr>
            <p:txBody>
              <a:bodyPr anchor="ctr"/>
              <a:lstStyle/>
              <a:p>
                <a:pPr algn="l" fontAlgn="auto">
                  <a:spcAft>
                    <a:spcPts val="0"/>
                  </a:spcAft>
                  <a:defRPr/>
                </a:pPr>
                <a:endParaRPr lang="en-US" sz="600" b="0" kern="0" dirty="0">
                  <a:solidFill>
                    <a:srgbClr val="000000"/>
                  </a:solidFill>
                  <a:latin typeface="Segoe"/>
                </a:endParaRPr>
              </a:p>
              <a:p>
                <a:pPr algn="l" fontAlgn="auto">
                  <a:spcAft>
                    <a:spcPts val="0"/>
                  </a:spcAft>
                  <a:defRPr/>
                </a:pPr>
                <a:r>
                  <a:rPr lang="en-US" sz="1000" b="0" kern="0" dirty="0">
                    <a:solidFill>
                      <a:srgbClr val="000000"/>
                    </a:solidFill>
                    <a:latin typeface="Segoe"/>
                  </a:rPr>
                  <a:t>&lt;book&gt;</a:t>
                </a:r>
                <a:endParaRPr lang="en-US" b="0" kern="0" dirty="0">
                  <a:solidFill>
                    <a:srgbClr val="000000"/>
                  </a:solidFill>
                  <a:latin typeface="Arial" charset="0"/>
                </a:endParaRPr>
              </a:p>
              <a:p>
                <a:pPr algn="l" fontAlgn="auto">
                  <a:spcAft>
                    <a:spcPts val="0"/>
                  </a:spcAft>
                  <a:defRPr/>
                </a:pPr>
                <a:r>
                  <a:rPr lang="en-US" sz="1000" b="0" kern="0" dirty="0">
                    <a:solidFill>
                      <a:srgbClr val="000000"/>
                    </a:solidFill>
                    <a:latin typeface="Segoe"/>
                  </a:rPr>
                  <a:t> &lt;title/&gt;</a:t>
                </a:r>
              </a:p>
              <a:p>
                <a:pPr algn="l" fontAlgn="auto">
                  <a:spcAft>
                    <a:spcPts val="0"/>
                  </a:spcAft>
                  <a:defRPr/>
                </a:pPr>
                <a:r>
                  <a:rPr lang="en-US" sz="1000" b="0" kern="0" dirty="0">
                    <a:solidFill>
                      <a:srgbClr val="000000"/>
                    </a:solidFill>
                    <a:latin typeface="Segoe"/>
                  </a:rPr>
                  <a:t> &lt;author/&gt;</a:t>
                </a:r>
              </a:p>
              <a:p>
                <a:pPr algn="l" fontAlgn="auto">
                  <a:spcAft>
                    <a:spcPts val="0"/>
                  </a:spcAft>
                  <a:defRPr/>
                </a:pPr>
                <a:r>
                  <a:rPr lang="en-US" sz="1000" b="0" kern="0" dirty="0">
                    <a:solidFill>
                      <a:srgbClr val="000000"/>
                    </a:solidFill>
                    <a:latin typeface="Segoe"/>
                  </a:rPr>
                  <a:t> &lt;price/&gt;</a:t>
                </a:r>
              </a:p>
              <a:p>
                <a:pPr algn="l" fontAlgn="auto">
                  <a:spcAft>
                    <a:spcPts val="0"/>
                  </a:spcAft>
                  <a:defRPr/>
                </a:pPr>
                <a:r>
                  <a:rPr lang="en-US" sz="1000" b="0" kern="0" dirty="0">
                    <a:solidFill>
                      <a:srgbClr val="000000"/>
                    </a:solidFill>
                    <a:latin typeface="Segoe"/>
                  </a:rPr>
                  <a:t>&lt;/book&gt;</a:t>
                </a:r>
              </a:p>
            </p:txBody>
          </p:sp>
          <p:sp>
            <p:nvSpPr>
              <p:cNvPr id="121" name="TextBox 120"/>
              <p:cNvSpPr txBox="1">
                <a:spLocks noChangeArrowheads="1"/>
              </p:cNvSpPr>
              <p:nvPr/>
            </p:nvSpPr>
            <p:spPr bwMode="auto">
              <a:xfrm>
                <a:off x="7315200" y="6261426"/>
                <a:ext cx="914400" cy="585134"/>
              </a:xfrm>
              <a:prstGeom prst="rect">
                <a:avLst/>
              </a:prstGeom>
              <a:noFill/>
              <a:ln w="12700" cap="flat" cmpd="sng" algn="ctr">
                <a:noFill/>
                <a:prstDash val="solid"/>
                <a:miter lim="800000"/>
                <a:headEnd type="none" w="med" len="med"/>
                <a:tailEnd type="none" w="med" len="med"/>
              </a:ln>
              <a:effectLst>
                <a:outerShdw blurRad="44450" dist="27940" dir="5400000" algn="ctr">
                  <a:srgbClr val="000000">
                    <a:alpha val="32000"/>
                  </a:srgbClr>
                </a:outerShdw>
              </a:effectLst>
              <a:sp3d>
                <a:bevelT w="190500" h="38100"/>
              </a:sp3d>
            </p:spPr>
            <p:txBody>
              <a:bodyPr lIns="182880" tIns="137160" rIns="182880" bIns="137160">
                <a:spAutoFit/>
              </a:bodyPr>
              <a:lstStyle/>
              <a:p>
                <a:pPr fontAlgn="auto">
                  <a:spcAft>
                    <a:spcPts val="0"/>
                  </a:spcAft>
                  <a:defRPr/>
                </a:pPr>
                <a:r>
                  <a:rPr lang="en-US" sz="2000" b="0" kern="0" dirty="0">
                    <a:effectLst>
                      <a:outerShdw blurRad="38100" dist="38100" dir="2700000" algn="tl">
                        <a:srgbClr val="000000"/>
                      </a:outerShdw>
                    </a:effectLst>
                    <a:latin typeface="Arial" charset="0"/>
                  </a:rPr>
                  <a:t>XML</a:t>
                </a:r>
                <a:endParaRPr lang="en-US" b="0" kern="0" dirty="0">
                  <a:latin typeface="Arial" charset="0"/>
                </a:endParaRPr>
              </a:p>
            </p:txBody>
          </p:sp>
        </p:grpSp>
        <p:grpSp>
          <p:nvGrpSpPr>
            <p:cNvPr id="9253" name="Group 44"/>
            <p:cNvGrpSpPr>
              <a:grpSpLocks/>
            </p:cNvGrpSpPr>
            <p:nvPr/>
          </p:nvGrpSpPr>
          <p:grpSpPr bwMode="auto">
            <a:xfrm>
              <a:off x="3206375" y="5127969"/>
              <a:ext cx="1666875" cy="1354713"/>
              <a:chOff x="3794674" y="5334000"/>
              <a:chExt cx="1666327" cy="1354829"/>
            </a:xfrm>
          </p:grpSpPr>
          <p:sp>
            <p:nvSpPr>
              <p:cNvPr id="115" name="TextBox 114"/>
              <p:cNvSpPr txBox="1">
                <a:spLocks noChangeArrowheads="1"/>
              </p:cNvSpPr>
              <p:nvPr/>
            </p:nvSpPr>
            <p:spPr bwMode="auto">
              <a:xfrm>
                <a:off x="3795347" y="6103875"/>
                <a:ext cx="1665813" cy="585748"/>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sz="2000" b="0" kern="0" dirty="0">
                    <a:effectLst>
                      <a:outerShdw blurRad="38100" dist="38100" dir="2700000" algn="tl">
                        <a:srgbClr val="000000"/>
                      </a:outerShdw>
                    </a:effectLst>
                    <a:latin typeface="Arial" charset="0"/>
                  </a:rPr>
                  <a:t>Databases</a:t>
                </a:r>
                <a:endParaRPr lang="en-US" b="0" kern="0" dirty="0">
                  <a:latin typeface="Arial" charset="0"/>
                </a:endParaRPr>
              </a:p>
            </p:txBody>
          </p:sp>
          <p:grpSp>
            <p:nvGrpSpPr>
              <p:cNvPr id="9255" name="Group 40"/>
              <p:cNvGrpSpPr>
                <a:grpSpLocks/>
              </p:cNvGrpSpPr>
              <p:nvPr/>
            </p:nvGrpSpPr>
            <p:grpSpPr bwMode="auto">
              <a:xfrm>
                <a:off x="4020025" y="5334000"/>
                <a:ext cx="1218799" cy="689034"/>
                <a:chOff x="4020025" y="5227423"/>
                <a:chExt cx="1218799" cy="689034"/>
              </a:xfrm>
            </p:grpSpPr>
            <p:sp>
              <p:nvSpPr>
                <p:cNvPr id="117" name="Flowchart: Magnetic Disk 116"/>
                <p:cNvSpPr>
                  <a:spLocks noChangeArrowheads="1"/>
                </p:cNvSpPr>
                <p:nvPr/>
              </p:nvSpPr>
              <p:spPr bwMode="auto">
                <a:xfrm>
                  <a:off x="4356464" y="5227423"/>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b="0" kern="0" dirty="0">
                    <a:solidFill>
                      <a:sysClr val="windowText" lastClr="000000"/>
                    </a:solidFill>
                    <a:latin typeface="Arial" charset="0"/>
                  </a:endParaRPr>
                </a:p>
              </p:txBody>
            </p:sp>
            <p:sp>
              <p:nvSpPr>
                <p:cNvPr id="118" name="Flowchart: Magnetic Disk 117"/>
                <p:cNvSpPr>
                  <a:spLocks noChangeArrowheads="1"/>
                </p:cNvSpPr>
                <p:nvPr/>
              </p:nvSpPr>
              <p:spPr bwMode="auto">
                <a:xfrm>
                  <a:off x="4020025"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b="0" kern="0" dirty="0">
                    <a:solidFill>
                      <a:sysClr val="windowText" lastClr="000000"/>
                    </a:solidFill>
                    <a:latin typeface="Arial" charset="0"/>
                  </a:endParaRPr>
                </a:p>
              </p:txBody>
            </p:sp>
            <p:sp>
              <p:nvSpPr>
                <p:cNvPr id="119" name="Flowchart: Magnetic Disk 118"/>
                <p:cNvSpPr>
                  <a:spLocks noChangeArrowheads="1"/>
                </p:cNvSpPr>
                <p:nvPr/>
              </p:nvSpPr>
              <p:spPr bwMode="auto">
                <a:xfrm>
                  <a:off x="4692904"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b="0" kern="0" dirty="0">
                    <a:solidFill>
                      <a:sysClr val="windowText" lastClr="000000"/>
                    </a:solidFill>
                    <a:latin typeface="Arial" charset="0"/>
                  </a:endParaRPr>
                </a:p>
              </p:txBody>
            </p:sp>
          </p:grpSp>
        </p:grpSp>
      </p:grpSp>
      <p:sp>
        <p:nvSpPr>
          <p:cNvPr id="9249" name="Slide Number Placeholder 3"/>
          <p:cNvSpPr txBox="1">
            <a:spLocks/>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eaLnBrk="1" hangingPunct="1">
              <a:spcBef>
                <a:spcPct val="0"/>
              </a:spcBef>
              <a:buClrTx/>
              <a:buFontTx/>
              <a:buNone/>
            </a:pPr>
            <a:fld id="{71601FB3-6A1C-4090-A095-FFBD2D9CA915}" type="slidenum">
              <a:rPr lang="en-US" altLang="en-US" sz="800" b="0">
                <a:solidFill>
                  <a:srgbClr val="000000"/>
                </a:solidFill>
              </a:rPr>
              <a:pPr algn="ctr" eaLnBrk="1" hangingPunct="1">
                <a:spcBef>
                  <a:spcPct val="0"/>
                </a:spcBef>
                <a:buClrTx/>
                <a:buFontTx/>
                <a:buNone/>
              </a:pPr>
              <a:t>39</a:t>
            </a:fld>
            <a:endParaRPr lang="en-US" altLang="en-US" sz="800" b="0">
              <a:solidFill>
                <a:srgbClr val="000000"/>
              </a:solidFill>
            </a:endParaRPr>
          </a:p>
        </p:txBody>
      </p:sp>
    </p:spTree>
    <p:custDataLst>
      <p:tags r:id="rId1"/>
    </p:custDataLst>
    <p:extLst>
      <p:ext uri="{BB962C8B-B14F-4D97-AF65-F5344CB8AC3E}">
        <p14:creationId xmlns:p14="http://schemas.microsoft.com/office/powerpoint/2010/main" val="1246667493"/>
      </p:ext>
    </p:extLst>
  </p:cSld>
  <p:clrMapOvr>
    <a:masterClrMapping/>
  </p:clrMapOvr>
  <mc:AlternateContent xmlns:mc="http://schemas.openxmlformats.org/markup-compatibility/2006" xmlns:p14="http://schemas.microsoft.com/office/powerpoint/2010/main">
    <mc:Choice Requires="p14">
      <p:transition spd="slow" p14:dur="2000" advTm="985109"/>
    </mc:Choice>
    <mc:Fallback xmlns="">
      <p:transition spd="slow" advTm="98510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smtClean="0"/>
              <a:t>What </a:t>
            </a:r>
            <a:r>
              <a:rPr lang="en-US" dirty="0"/>
              <a:t>is </a:t>
            </a:r>
            <a:r>
              <a:rPr lang="en-US" dirty="0" err="1"/>
              <a:t>ADO.Net</a:t>
            </a:r>
            <a:r>
              <a:rPr lang="en-US" dirty="0"/>
              <a:t> and </a:t>
            </a:r>
            <a:r>
              <a:rPr lang="en-US" dirty="0" smtClean="0"/>
              <a:t>benefits of </a:t>
            </a:r>
            <a:r>
              <a:rPr lang="en-US" dirty="0" err="1"/>
              <a:t>ADO.Net</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3288384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84150"/>
            <a:ext cx="6858000" cy="533400"/>
          </a:xfrm>
        </p:spPr>
        <p:txBody>
          <a:bodyPr/>
          <a:lstStyle/>
          <a:p>
            <a:r>
              <a:rPr lang="en-US" altLang="en-US" dirty="0" smtClean="0"/>
              <a:t>LINQ to </a:t>
            </a:r>
            <a:r>
              <a:rPr lang="en-US" altLang="en-US" dirty="0" err="1" smtClean="0"/>
              <a:t>DataSet</a:t>
            </a:r>
            <a:endParaRPr lang="en-US" altLang="en-US" dirty="0" smtClean="0"/>
          </a:p>
        </p:txBody>
      </p:sp>
      <p:sp>
        <p:nvSpPr>
          <p:cNvPr id="14339" name="Rectangle 3"/>
          <p:cNvSpPr>
            <a:spLocks noGrp="1" noChangeArrowheads="1"/>
          </p:cNvSpPr>
          <p:nvPr>
            <p:ph type="body" idx="1"/>
          </p:nvPr>
        </p:nvSpPr>
        <p:spPr>
          <a:xfrm>
            <a:off x="228600" y="1371600"/>
            <a:ext cx="6477000" cy="4943475"/>
          </a:xfrm>
        </p:spPr>
        <p:txBody>
          <a:bodyPr/>
          <a:lstStyle/>
          <a:p>
            <a:r>
              <a:rPr lang="en-US" altLang="en-US" sz="2000" dirty="0" smtClean="0"/>
              <a:t>LINQ to </a:t>
            </a:r>
            <a:r>
              <a:rPr lang="en-US" altLang="en-US" sz="2000" dirty="0" err="1" smtClean="0"/>
              <a:t>DataSet</a:t>
            </a:r>
            <a:r>
              <a:rPr lang="en-US" altLang="en-US" sz="2000" dirty="0" smtClean="0"/>
              <a:t> makes it easier and faster to query over data cached in a </a:t>
            </a:r>
            <a:r>
              <a:rPr lang="en-US" altLang="en-US" sz="2000" dirty="0" err="1" smtClean="0"/>
              <a:t>DataSet</a:t>
            </a:r>
            <a:r>
              <a:rPr lang="en-US" altLang="en-US" sz="2000" dirty="0" smtClean="0"/>
              <a:t> object. </a:t>
            </a:r>
          </a:p>
          <a:p>
            <a:endParaRPr lang="en-US" altLang="en-US" sz="2000" dirty="0" smtClean="0"/>
          </a:p>
          <a:p>
            <a:r>
              <a:rPr lang="en-US" altLang="en-US" sz="2000" dirty="0" smtClean="0"/>
              <a:t>LINQ to </a:t>
            </a:r>
            <a:r>
              <a:rPr lang="en-US" altLang="en-US" sz="2000" dirty="0" err="1" smtClean="0"/>
              <a:t>DataSet</a:t>
            </a:r>
            <a:r>
              <a:rPr lang="en-US" altLang="en-US" sz="2000" dirty="0" smtClean="0"/>
              <a:t> simplifies querying by enabling developers to write queries from the programming language itself, instead of by using a separate query language. </a:t>
            </a:r>
          </a:p>
          <a:p>
            <a:endParaRPr lang="en-US" altLang="en-US" dirty="0" smtClean="0"/>
          </a:p>
        </p:txBody>
      </p:sp>
      <p:sp>
        <p:nvSpPr>
          <p:cNvPr id="14340"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BC625290-45B8-407D-B887-B88C623C746F}" type="slidenum">
              <a:rPr lang="en-US" altLang="en-US" sz="900">
                <a:solidFill>
                  <a:srgbClr val="DF7A1C"/>
                </a:solidFill>
              </a:rPr>
              <a:pPr algn="ctr">
                <a:spcBef>
                  <a:spcPct val="0"/>
                </a:spcBef>
                <a:buClrTx/>
                <a:buFontTx/>
                <a:buNone/>
              </a:pPr>
              <a:t>40</a:t>
            </a:fld>
            <a:endParaRPr lang="en-US" altLang="en-US" sz="900">
              <a:solidFill>
                <a:srgbClr val="DF7A1C"/>
              </a:solidFill>
            </a:endParaRPr>
          </a:p>
        </p:txBody>
      </p:sp>
      <p:pic>
        <p:nvPicPr>
          <p:cNvPr id="14341" name="Picture 6" descr="LINQ to DataSet is based on the ADO.NET prov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1508125"/>
            <a:ext cx="2387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461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3" name="Picture 3"/>
          <p:cNvPicPr>
            <a:picLocks noChangeAspect="1" noChangeArrowheads="1"/>
          </p:cNvPicPr>
          <p:nvPr/>
        </p:nvPicPr>
        <p:blipFill>
          <a:blip r:embed="rId3"/>
          <a:srcRect/>
          <a:stretch>
            <a:fillRect/>
          </a:stretch>
        </p:blipFill>
        <p:spPr bwMode="auto">
          <a:xfrm>
            <a:off x="285750" y="3108325"/>
            <a:ext cx="7086600" cy="3276600"/>
          </a:xfrm>
          <a:prstGeom prst="rect">
            <a:avLst/>
          </a:prstGeom>
          <a:noFill/>
          <a:ln w="9525" algn="ctr">
            <a:solidFill>
              <a:schemeClr val="tx2">
                <a:lumMod val="50000"/>
              </a:schemeClr>
            </a:solidFill>
            <a:miter lim="800000"/>
            <a:headEnd/>
            <a:tailEnd/>
          </a:ln>
        </p:spPr>
      </p:pic>
      <p:sp>
        <p:nvSpPr>
          <p:cNvPr id="15363"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tx1"/>
              </a:buClr>
              <a:buFont typeface="Wingdings" panose="05000000000000000000" pitchFamily="2" charset="2"/>
              <a:buChar char="§"/>
              <a:defRPr sz="2400">
                <a:solidFill>
                  <a:schemeClr val="tx1"/>
                </a:solidFill>
                <a:latin typeface="Verdana" panose="020B0604030504040204" pitchFamily="34" charset="0"/>
              </a:defRPr>
            </a:lvl1pPr>
            <a:lvl2pPr marL="742950" indent="-285750" algn="l">
              <a:spcBef>
                <a:spcPct val="20000"/>
              </a:spcBef>
              <a:buClr>
                <a:srgbClr val="DF7A1C"/>
              </a:buClr>
              <a:buChar char="»"/>
              <a:defRPr sz="2000">
                <a:solidFill>
                  <a:schemeClr val="tx1"/>
                </a:solidFill>
                <a:latin typeface="Verdana" panose="020B0604030504040204" pitchFamily="34" charset="0"/>
              </a:defRPr>
            </a:lvl2pPr>
            <a:lvl3pPr marL="1143000" indent="-228600" algn="l">
              <a:spcBef>
                <a:spcPct val="20000"/>
              </a:spcBef>
              <a:buChar char="•"/>
              <a:defRPr sz="2400">
                <a:solidFill>
                  <a:schemeClr val="tx1"/>
                </a:solidFill>
                <a:latin typeface="Verdana" panose="020B0604030504040204" pitchFamily="34" charset="0"/>
              </a:defRPr>
            </a:lvl3pPr>
            <a:lvl4pPr marL="1600200" indent="-228600" algn="l">
              <a:spcBef>
                <a:spcPct val="20000"/>
              </a:spcBef>
              <a:buChar char="–"/>
              <a:defRPr sz="1600">
                <a:solidFill>
                  <a:schemeClr val="tx1"/>
                </a:solidFill>
                <a:latin typeface="Verdana" panose="020B0604030504040204" pitchFamily="34" charset="0"/>
              </a:defRPr>
            </a:lvl4pPr>
            <a:lvl5pPr marL="2057400" indent="-228600" algn="l">
              <a:spcBef>
                <a:spcPct val="20000"/>
              </a:spcBef>
              <a:buChar char="»"/>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Verdana" panose="020B0604030504040204" pitchFamily="34" charset="0"/>
              </a:defRPr>
            </a:lvl9pPr>
          </a:lstStyle>
          <a:p>
            <a:pPr algn="ctr">
              <a:spcBef>
                <a:spcPct val="0"/>
              </a:spcBef>
              <a:buClrTx/>
              <a:buFontTx/>
              <a:buNone/>
            </a:pPr>
            <a:fld id="{55699EE2-957E-44A8-8630-B91E4B82B935}" type="slidenum">
              <a:rPr lang="en-US" altLang="en-US" sz="900">
                <a:solidFill>
                  <a:srgbClr val="DF7A1C"/>
                </a:solidFill>
              </a:rPr>
              <a:pPr algn="ctr">
                <a:spcBef>
                  <a:spcPct val="0"/>
                </a:spcBef>
                <a:buClrTx/>
                <a:buFontTx/>
                <a:buNone/>
              </a:pPr>
              <a:t>41</a:t>
            </a:fld>
            <a:endParaRPr lang="en-US" altLang="en-US" sz="900">
              <a:solidFill>
                <a:srgbClr val="DF7A1C"/>
              </a:solidFill>
            </a:endParaRPr>
          </a:p>
        </p:txBody>
      </p:sp>
      <p:sp>
        <p:nvSpPr>
          <p:cNvPr id="15364" name="Rectangle 2"/>
          <p:cNvSpPr>
            <a:spLocks noGrp="1" noChangeArrowheads="1"/>
          </p:cNvSpPr>
          <p:nvPr>
            <p:ph type="title"/>
          </p:nvPr>
        </p:nvSpPr>
        <p:spPr>
          <a:xfrm>
            <a:off x="457200" y="301978"/>
            <a:ext cx="6858000" cy="533400"/>
          </a:xfrm>
        </p:spPr>
        <p:txBody>
          <a:bodyPr/>
          <a:lstStyle/>
          <a:p>
            <a:pPr eaLnBrk="1" hangingPunct="1"/>
            <a:r>
              <a:rPr lang="en-US" altLang="en-US" dirty="0" smtClean="0"/>
              <a:t>LINQ to </a:t>
            </a:r>
            <a:r>
              <a:rPr lang="en-US" altLang="en-US" dirty="0" err="1" smtClean="0"/>
              <a:t>DataSet</a:t>
            </a:r>
            <a:r>
              <a:rPr lang="en-US" altLang="en-US" dirty="0" smtClean="0"/>
              <a:t> – Querying </a:t>
            </a:r>
            <a:r>
              <a:rPr lang="en-US" altLang="en-US" dirty="0" err="1" smtClean="0"/>
              <a:t>DataSets</a:t>
            </a:r>
            <a:endParaRPr lang="en-US" altLang="en-US" dirty="0" smtClean="0"/>
          </a:p>
        </p:txBody>
      </p:sp>
      <p:sp>
        <p:nvSpPr>
          <p:cNvPr id="15365" name="Rectangle 3"/>
          <p:cNvSpPr>
            <a:spLocks noGrp="1" noChangeArrowheads="1"/>
          </p:cNvSpPr>
          <p:nvPr>
            <p:ph type="body" idx="1"/>
          </p:nvPr>
        </p:nvSpPr>
        <p:spPr/>
        <p:txBody>
          <a:bodyPr/>
          <a:lstStyle/>
          <a:p>
            <a:pPr eaLnBrk="1" hangingPunct="1"/>
            <a:r>
              <a:rPr lang="en-US" altLang="en-US" sz="2000" dirty="0" smtClean="0"/>
              <a:t>Formulating queries with LINQ to </a:t>
            </a:r>
            <a:r>
              <a:rPr lang="en-US" altLang="en-US" sz="2000" dirty="0" err="1" smtClean="0"/>
              <a:t>DataSet</a:t>
            </a:r>
            <a:r>
              <a:rPr lang="en-US" altLang="en-US" sz="2000" dirty="0" smtClean="0"/>
              <a:t> is similar to using LINQ against other LINQ-enabled data sources.</a:t>
            </a:r>
          </a:p>
          <a:p>
            <a:pPr eaLnBrk="1" hangingPunct="1"/>
            <a:r>
              <a:rPr lang="en-US" altLang="en-US" sz="2000" dirty="0" smtClean="0"/>
              <a:t>When using LINQ queries over a </a:t>
            </a:r>
            <a:r>
              <a:rPr lang="en-US" altLang="en-US" sz="2000" dirty="0" err="1" smtClean="0"/>
              <a:t>DataSet</a:t>
            </a:r>
            <a:r>
              <a:rPr lang="en-US" altLang="en-US" sz="2000" dirty="0" smtClean="0"/>
              <a:t> object, the developers are actually querying an enumeration of </a:t>
            </a:r>
            <a:r>
              <a:rPr lang="en-US" altLang="en-US" sz="2000" dirty="0" err="1" smtClean="0"/>
              <a:t>DataRow</a:t>
            </a:r>
            <a:r>
              <a:rPr lang="en-US" altLang="en-US" sz="2000" dirty="0" smtClean="0"/>
              <a:t> objects, instead of an enumeration of a custom type.</a:t>
            </a:r>
          </a:p>
          <a:p>
            <a:pPr eaLnBrk="1" hangingPunct="1"/>
            <a:endParaRPr lang="en-US" altLang="en-US" sz="2000" dirty="0" smtClean="0"/>
          </a:p>
        </p:txBody>
      </p:sp>
      <p:sp>
        <p:nvSpPr>
          <p:cNvPr id="7" name="Rectangular Callout 6"/>
          <p:cNvSpPr/>
          <p:nvPr/>
        </p:nvSpPr>
        <p:spPr bwMode="auto">
          <a:xfrm>
            <a:off x="6724650" y="4400550"/>
            <a:ext cx="2343150" cy="1209675"/>
          </a:xfrm>
          <a:prstGeom prst="wedgeRectCallout">
            <a:avLst>
              <a:gd name="adj1" fmla="val -86582"/>
              <a:gd name="adj2" fmla="val 8830"/>
            </a:avLst>
          </a:prstGeom>
          <a:ln>
            <a:solidFill>
              <a:schemeClr val="tx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lgn="l">
              <a:defRPr/>
            </a:pPr>
            <a:r>
              <a:rPr lang="en-IN" sz="1200" b="0" dirty="0"/>
              <a:t>Use the </a:t>
            </a:r>
            <a:r>
              <a:rPr lang="en-IN" sz="1200" b="0" i="1" dirty="0"/>
              <a:t>Field&lt;T&gt;</a:t>
            </a:r>
            <a:r>
              <a:rPr lang="en-IN" sz="1200" b="0" dirty="0"/>
              <a:t> accessor method instead of using a direct cast on the result of the standard </a:t>
            </a:r>
            <a:r>
              <a:rPr lang="en-IN" sz="1200" b="0" i="1" dirty="0"/>
              <a:t>DataRow</a:t>
            </a:r>
            <a:r>
              <a:rPr lang="en-IN" sz="1200" b="0" dirty="0"/>
              <a:t> accessor (such as </a:t>
            </a:r>
            <a:r>
              <a:rPr lang="en-IN" sz="1200" b="0" i="1" dirty="0"/>
              <a:t>o[“OnlineOrderFlag"]</a:t>
            </a:r>
            <a:r>
              <a:rPr lang="en-IN" sz="1200" b="0" dirty="0"/>
              <a:t>). </a:t>
            </a:r>
            <a:endParaRPr lang="en-IN" sz="1200" b="0" dirty="0">
              <a:solidFill>
                <a:schemeClr val="tx1"/>
              </a:solidFill>
              <a:latin typeface="Arial" charset="0"/>
            </a:endParaRPr>
          </a:p>
        </p:txBody>
      </p:sp>
      <p:sp>
        <p:nvSpPr>
          <p:cNvPr id="6" name="Rectangular Callout 5"/>
          <p:cNvSpPr/>
          <p:nvPr/>
        </p:nvSpPr>
        <p:spPr bwMode="auto">
          <a:xfrm>
            <a:off x="5600700" y="3086100"/>
            <a:ext cx="2762250" cy="1136650"/>
          </a:xfrm>
          <a:prstGeom prst="wedgeRectCallout">
            <a:avLst>
              <a:gd name="adj1" fmla="val -92108"/>
              <a:gd name="adj2" fmla="val 98152"/>
            </a:avLst>
          </a:prstGeom>
          <a:ln>
            <a:solidFill>
              <a:schemeClr val="tx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lgn="l">
              <a:defRPr/>
            </a:pPr>
            <a:r>
              <a:rPr lang="en-IN" sz="1200" b="0" i="1" dirty="0"/>
              <a:t>DataTable</a:t>
            </a:r>
            <a:r>
              <a:rPr lang="en-IN" sz="1200" b="0" dirty="0"/>
              <a:t> does not implement </a:t>
            </a:r>
            <a:r>
              <a:rPr lang="en-IN" sz="1200" b="0" i="1" dirty="0"/>
              <a:t>IEnumerable&lt;T&gt;</a:t>
            </a:r>
            <a:r>
              <a:rPr lang="en-IN" sz="1200" b="0" dirty="0"/>
              <a:t>. You have to call </a:t>
            </a:r>
            <a:r>
              <a:rPr lang="en-IN" sz="1200" b="0" i="1" dirty="0"/>
              <a:t>AsEnumerable</a:t>
            </a:r>
            <a:r>
              <a:rPr lang="en-IN" sz="1200" b="0" dirty="0"/>
              <a:t>, which is an extension method for </a:t>
            </a:r>
            <a:r>
              <a:rPr lang="en-IN" sz="1200" b="0" i="1" dirty="0"/>
              <a:t>DataTable</a:t>
            </a:r>
            <a:r>
              <a:rPr lang="en-IN" sz="1200" b="0" dirty="0"/>
              <a:t>, to obtain a wrapper that implements that interface.</a:t>
            </a:r>
            <a:endParaRPr lang="en-IN" sz="1200" b="0" dirty="0">
              <a:solidFill>
                <a:schemeClr val="tx1"/>
              </a:solidFill>
              <a:latin typeface="Arial" charset="0"/>
            </a:endParaRPr>
          </a:p>
        </p:txBody>
      </p:sp>
    </p:spTree>
    <p:extLst>
      <p:ext uri="{BB962C8B-B14F-4D97-AF65-F5344CB8AC3E}">
        <p14:creationId xmlns:p14="http://schemas.microsoft.com/office/powerpoint/2010/main" val="2373642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819403"/>
            <a:ext cx="9133114" cy="584775"/>
          </a:xfrm>
        </p:spPr>
        <p:txBody>
          <a:bodyPr/>
          <a:lstStyle/>
          <a:p>
            <a:r>
              <a:rPr lang="en-US" dirty="0" smtClean="0"/>
              <a:t>Integration with </a:t>
            </a:r>
            <a:r>
              <a:rPr lang="en-US" dirty="0" err="1" smtClean="0"/>
              <a:t>ASP.Net</a:t>
            </a:r>
            <a:endParaRPr lang="en-US" dirty="0" smtClean="0"/>
          </a:p>
        </p:txBody>
      </p:sp>
    </p:spTree>
    <p:extLst>
      <p:ext uri="{BB962C8B-B14F-4D97-AF65-F5344CB8AC3E}">
        <p14:creationId xmlns:p14="http://schemas.microsoft.com/office/powerpoint/2010/main" val="1253080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Create a Class Library project</a:t>
            </a:r>
          </a:p>
          <a:p>
            <a:r>
              <a:rPr lang="en-US" sz="2000" dirty="0" smtClean="0"/>
              <a:t>Create a Business entity class</a:t>
            </a:r>
          </a:p>
          <a:p>
            <a:r>
              <a:rPr lang="en-US" sz="2000" dirty="0" smtClean="0"/>
              <a:t>Create class with a method to fetch data from database using </a:t>
            </a:r>
            <a:r>
              <a:rPr lang="en-US" sz="2000" dirty="0" err="1" smtClean="0"/>
              <a:t>ExecuteDataSet</a:t>
            </a:r>
            <a:endParaRPr lang="en-US" sz="2000" dirty="0" smtClean="0"/>
          </a:p>
          <a:p>
            <a:r>
              <a:rPr lang="en-US" sz="2000" dirty="0" smtClean="0"/>
              <a:t>Fill the data in the business entity class</a:t>
            </a:r>
          </a:p>
          <a:p>
            <a:r>
              <a:rPr lang="en-US" sz="2000" dirty="0" smtClean="0"/>
              <a:t>Return the data</a:t>
            </a:r>
          </a:p>
          <a:p>
            <a:r>
              <a:rPr lang="en-US" sz="2000" dirty="0" smtClean="0"/>
              <a:t>Reference </a:t>
            </a:r>
            <a:r>
              <a:rPr lang="en-US" sz="2000" dirty="0" err="1" smtClean="0"/>
              <a:t>ADO.Net</a:t>
            </a:r>
            <a:r>
              <a:rPr lang="en-US" sz="2000" dirty="0" smtClean="0"/>
              <a:t> project in </a:t>
            </a:r>
            <a:r>
              <a:rPr lang="en-US" sz="2000" dirty="0" err="1" smtClean="0"/>
              <a:t>ASP.Net</a:t>
            </a:r>
            <a:r>
              <a:rPr lang="en-US" sz="2000" dirty="0" smtClean="0"/>
              <a:t> application</a:t>
            </a:r>
          </a:p>
          <a:p>
            <a:r>
              <a:rPr lang="en-US" sz="2000" dirty="0" smtClean="0"/>
              <a:t>Invoke the </a:t>
            </a:r>
            <a:r>
              <a:rPr lang="en-US" sz="2000" dirty="0" err="1" smtClean="0"/>
              <a:t>ADO.Net</a:t>
            </a:r>
            <a:r>
              <a:rPr lang="en-US" sz="2000" dirty="0" smtClean="0"/>
              <a:t> project class method to fetch the data returned by it</a:t>
            </a:r>
          </a:p>
          <a:p>
            <a:r>
              <a:rPr lang="en-US" sz="2000" dirty="0" smtClean="0"/>
              <a:t>Display the data returned by </a:t>
            </a:r>
            <a:r>
              <a:rPr lang="en-US" sz="2000" dirty="0" err="1" smtClean="0"/>
              <a:t>ADO.Net</a:t>
            </a:r>
            <a:r>
              <a:rPr lang="en-US" sz="2000" dirty="0" smtClean="0"/>
              <a:t> project on </a:t>
            </a:r>
            <a:r>
              <a:rPr lang="en-US" sz="2000" dirty="0" err="1" smtClean="0"/>
              <a:t>Gridview</a:t>
            </a:r>
            <a:endParaRPr lang="en-US" sz="2000" dirty="0" smtClean="0"/>
          </a:p>
          <a:p>
            <a:endParaRPr lang="en-US" sz="2000" dirty="0"/>
          </a:p>
        </p:txBody>
      </p:sp>
      <p:sp>
        <p:nvSpPr>
          <p:cNvPr id="3" name="Title 2"/>
          <p:cNvSpPr>
            <a:spLocks noGrp="1"/>
          </p:cNvSpPr>
          <p:nvPr>
            <p:ph type="title"/>
          </p:nvPr>
        </p:nvSpPr>
        <p:spPr>
          <a:xfrm>
            <a:off x="451556" y="210785"/>
            <a:ext cx="6858000" cy="533400"/>
          </a:xfrm>
        </p:spPr>
        <p:txBody>
          <a:bodyPr/>
          <a:lstStyle/>
          <a:p>
            <a:r>
              <a:rPr lang="en-US" dirty="0" smtClean="0"/>
              <a:t>Integration requirement</a:t>
            </a:r>
            <a:endParaRPr lang="en-US" dirty="0"/>
          </a:p>
        </p:txBody>
      </p:sp>
      <p:sp>
        <p:nvSpPr>
          <p:cNvPr id="4" name="Slide Number Placeholder 3"/>
          <p:cNvSpPr>
            <a:spLocks noGrp="1"/>
          </p:cNvSpPr>
          <p:nvPr>
            <p:ph type="sldNum" sz="quarter" idx="11"/>
          </p:nvPr>
        </p:nvSpPr>
        <p:spPr/>
        <p:txBody>
          <a:bodyPr/>
          <a:lstStyle/>
          <a:p>
            <a:pPr>
              <a:defRPr/>
            </a:pPr>
            <a:fld id="{2477BD3A-29CC-40F2-A7CA-C5475BAFE576}" type="slidenum">
              <a:rPr lang="en-US" altLang="en-US" smtClean="0"/>
              <a:pPr>
                <a:defRPr/>
              </a:pPr>
              <a:t>43</a:t>
            </a:fld>
            <a:endParaRPr lang="en-US" altLang="en-US" dirty="0"/>
          </a:p>
        </p:txBody>
      </p:sp>
    </p:spTree>
    <p:extLst>
      <p:ext uri="{BB962C8B-B14F-4D97-AF65-F5344CB8AC3E}">
        <p14:creationId xmlns:p14="http://schemas.microsoft.com/office/powerpoint/2010/main" val="4185760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Understanding</a:t>
            </a:r>
            <a:endParaRPr lang="en-US" dirty="0"/>
          </a:p>
        </p:txBody>
      </p:sp>
      <p:sp>
        <p:nvSpPr>
          <p:cNvPr id="2" name="Content Placeholder 1"/>
          <p:cNvSpPr>
            <a:spLocks noGrp="1"/>
          </p:cNvSpPr>
          <p:nvPr>
            <p:ph type="body" sz="quarter" idx="13"/>
          </p:nvPr>
        </p:nvSpPr>
        <p:spPr/>
        <p:txBody>
          <a:bodyPr>
            <a:normAutofit/>
          </a:bodyPr>
          <a:lstStyle/>
          <a:p>
            <a:pPr marL="504825" lvl="1" indent="-342900">
              <a:lnSpc>
                <a:spcPct val="150000"/>
              </a:lnSpc>
              <a:spcBef>
                <a:spcPts val="1200"/>
              </a:spcBef>
              <a:buFont typeface="Arial" panose="020B0604020202020204" pitchFamily="34" charset="0"/>
              <a:buChar char="•"/>
              <a:defRPr/>
            </a:pPr>
            <a:r>
              <a:rPr lang="en-US" dirty="0" smtClean="0"/>
              <a:t>Practice Check</a:t>
            </a:r>
          </a:p>
          <a:p>
            <a:pPr marL="504825" lvl="1" indent="-342900">
              <a:lnSpc>
                <a:spcPct val="150000"/>
              </a:lnSpc>
              <a:spcBef>
                <a:spcPts val="1200"/>
              </a:spcBef>
              <a:buFont typeface="Arial" panose="020B0604020202020204" pitchFamily="34" charset="0"/>
              <a:buChar char="•"/>
              <a:defRPr/>
            </a:pPr>
            <a:r>
              <a:rPr lang="en-US" dirty="0" smtClean="0"/>
              <a:t>Final Check</a:t>
            </a:r>
          </a:p>
          <a:p>
            <a:pPr marL="504825" lvl="1" indent="-342900">
              <a:lnSpc>
                <a:spcPct val="150000"/>
              </a:lnSpc>
              <a:spcBef>
                <a:spcPts val="1200"/>
              </a:spcBef>
              <a:buFont typeface="Arial" panose="020B0604020202020204" pitchFamily="34" charset="0"/>
              <a:buChar char="•"/>
            </a:pPr>
            <a:endParaRPr lang="en-US" dirty="0" smtClean="0"/>
          </a:p>
          <a:p>
            <a:pPr marL="504825" lvl="1" indent="-342900">
              <a:lnSpc>
                <a:spcPct val="150000"/>
              </a:lnSpc>
              <a:spcBef>
                <a:spcPts val="1200"/>
              </a:spcBef>
              <a:buFont typeface="Arial" panose="020B0604020202020204" pitchFamily="34" charset="0"/>
              <a:buChar char="•"/>
            </a:pPr>
            <a:endParaRPr lang="en-US" dirty="0"/>
          </a:p>
          <a:p>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33867672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Recap</a:t>
            </a:r>
            <a:endParaRPr lang="en-US"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45</a:t>
            </a:fld>
            <a:endParaRPr lang="en-US" dirty="0"/>
          </a:p>
        </p:txBody>
      </p:sp>
      <p:sp>
        <p:nvSpPr>
          <p:cNvPr id="3" name="Rectangle 2"/>
          <p:cNvSpPr/>
          <p:nvPr/>
        </p:nvSpPr>
        <p:spPr>
          <a:xfrm>
            <a:off x="228600" y="947591"/>
            <a:ext cx="8915400" cy="6340197"/>
          </a:xfrm>
          <a:prstGeom prst="rect">
            <a:avLst/>
          </a:prstGeom>
        </p:spPr>
        <p:txBody>
          <a:bodyPr wrap="square">
            <a:spAutoFit/>
          </a:bodyPr>
          <a:lstStyle/>
          <a:p>
            <a:r>
              <a:rPr lang="en-US" dirty="0" smtClean="0">
                <a:solidFill>
                  <a:schemeClr val="bg1"/>
                </a:solidFill>
              </a:rPr>
              <a:t>In </a:t>
            </a:r>
            <a:r>
              <a:rPr lang="en-US" dirty="0">
                <a:solidFill>
                  <a:schemeClr val="bg1"/>
                </a:solidFill>
              </a:rPr>
              <a:t>this chapter, </a:t>
            </a:r>
            <a:r>
              <a:rPr lang="en-US" dirty="0" smtClean="0">
                <a:solidFill>
                  <a:schemeClr val="bg1"/>
                </a:solidFill>
              </a:rPr>
              <a:t>we have learnt about: </a:t>
            </a:r>
            <a:endParaRPr lang="en-US" dirty="0">
              <a:solidFill>
                <a:schemeClr val="bg1"/>
              </a:solidFill>
            </a:endParaRPr>
          </a:p>
          <a:p>
            <a:endParaRPr lang="en-US"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Connected &amp; Disconnected architecture</a:t>
            </a:r>
            <a:endParaRPr lang="en-US" alt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Querying database</a:t>
            </a:r>
          </a:p>
          <a:p>
            <a:pPr marL="342900" lvl="0" indent="-3429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Data binding</a:t>
            </a:r>
            <a:endParaRPr lang="en-US" sz="20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Managing Local </a:t>
            </a:r>
            <a:r>
              <a:rPr lang="en-US" sz="2000" dirty="0" smtClean="0">
                <a:solidFill>
                  <a:schemeClr val="bg1"/>
                </a:solidFill>
              </a:rPr>
              <a:t>Transactions</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Usage of LINQ</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Integration with </a:t>
            </a:r>
            <a:r>
              <a:rPr lang="en-US" sz="2000" dirty="0" err="1">
                <a:solidFill>
                  <a:schemeClr val="bg1"/>
                </a:solidFill>
              </a:rPr>
              <a:t>ASP.Net</a:t>
            </a: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smtClean="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7250678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1066800"/>
            <a:ext cx="8153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err="1" smtClean="0">
                <a:latin typeface="Arial Rounded MT Bold"/>
              </a:rPr>
              <a:t>ADO.Net</a:t>
            </a:r>
            <a:endParaRPr lang="en-US" sz="2200" b="1" dirty="0">
              <a:latin typeface="Arial Rounded MT Bold"/>
            </a:endParaRPr>
          </a:p>
          <a:p>
            <a:pPr lvl="1">
              <a:defRPr/>
            </a:pPr>
            <a:r>
              <a:rPr lang="en-US" sz="2200" dirty="0" smtClean="0">
                <a:solidFill>
                  <a:schemeClr val="bg1"/>
                </a:solidFill>
                <a:latin typeface="Arial Rounded MT Bold"/>
                <a:ea typeface="+mj-ea"/>
                <a:cs typeface="+mj-cs"/>
              </a:rPr>
              <a:t>You have successfully completed – </a:t>
            </a:r>
          </a:p>
          <a:p>
            <a:pPr lvl="1">
              <a:defRPr/>
            </a:pPr>
            <a:endParaRPr lang="en-US" sz="2200" dirty="0" smtClean="0">
              <a:solidFill>
                <a:schemeClr val="bg1"/>
              </a:solidFill>
              <a:latin typeface="Arial Rounded MT Bold"/>
              <a:ea typeface="+mj-ea"/>
              <a:cs typeface="+mj-cs"/>
            </a:endParaRPr>
          </a:p>
          <a:p>
            <a:pPr lvl="1" fontAlgn="auto">
              <a:spcBef>
                <a:spcPts val="0"/>
              </a:spcBef>
              <a:spcAft>
                <a:spcPts val="0"/>
              </a:spcAft>
              <a:defRPr/>
            </a:pPr>
            <a:r>
              <a:rPr lang="en-US" sz="2200" b="1" dirty="0" smtClean="0">
                <a:solidFill>
                  <a:schemeClr val="bg1"/>
                </a:solidFill>
                <a:ea typeface="+mj-ea"/>
                <a:cs typeface="+mj-cs"/>
              </a:rPr>
              <a:t>Learning on basics of </a:t>
            </a:r>
            <a:r>
              <a:rPr lang="en-US" sz="2200" b="1" dirty="0" err="1" smtClean="0">
                <a:solidFill>
                  <a:schemeClr val="bg1"/>
                </a:solidFill>
                <a:ea typeface="+mj-ea"/>
                <a:cs typeface="+mj-cs"/>
              </a:rPr>
              <a:t>ADO.Net</a:t>
            </a:r>
            <a:endParaRPr lang="en-US" sz="2200" b="1" dirty="0">
              <a:solidFill>
                <a:schemeClr val="bg1"/>
              </a:solidFill>
              <a:ea typeface="+mj-ea"/>
              <a:cs typeface="+mj-cs"/>
            </a:endParaRPr>
          </a:p>
        </p:txBody>
      </p:sp>
    </p:spTree>
    <p:extLst>
      <p:ext uri="{BB962C8B-B14F-4D97-AF65-F5344CB8AC3E}">
        <p14:creationId xmlns:p14="http://schemas.microsoft.com/office/powerpoint/2010/main" val="3918543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smtClean="0"/>
              <a:t>ADO </a:t>
            </a:r>
            <a:r>
              <a:rPr lang="en-US" sz="2800" dirty="0" err="1" smtClean="0"/>
              <a:t>.Net</a:t>
            </a:r>
            <a:r>
              <a:rPr lang="en-US" sz="2800" dirty="0" smtClean="0"/>
              <a:t> : Overview</a:t>
            </a:r>
            <a:endParaRPr lang="en-US" sz="2800"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5</a:t>
            </a:fld>
            <a:endParaRPr lang="en-US" dirty="0"/>
          </a:p>
        </p:txBody>
      </p:sp>
      <p:sp>
        <p:nvSpPr>
          <p:cNvPr id="3" name="Rectangle 2"/>
          <p:cNvSpPr/>
          <p:nvPr/>
        </p:nvSpPr>
        <p:spPr>
          <a:xfrm>
            <a:off x="381000" y="1137831"/>
            <a:ext cx="6781800" cy="2862322"/>
          </a:xfrm>
          <a:prstGeom prst="rect">
            <a:avLst/>
          </a:prstGeom>
        </p:spPr>
        <p:txBody>
          <a:bodyPr wrap="square">
            <a:spAutoFit/>
          </a:bodyPr>
          <a:lstStyle/>
          <a:p>
            <a:pPr marL="800100" lvl="1" indent="-342900">
              <a:lnSpc>
                <a:spcPct val="150000"/>
              </a:lnSpc>
              <a:buFont typeface="Arial" pitchFamily="34" charset="0"/>
              <a:buChar char="•"/>
            </a:pPr>
            <a:r>
              <a:rPr lang="en-US" sz="2000" dirty="0" err="1" smtClean="0">
                <a:solidFill>
                  <a:schemeClr val="bg2"/>
                </a:solidFill>
                <a:latin typeface="Arial" panose="020B0604020202020204" pitchFamily="34" charset="0"/>
                <a:cs typeface="Arial" panose="020B0604020202020204" pitchFamily="34" charset="0"/>
              </a:rPr>
              <a:t>ADO.Net</a:t>
            </a:r>
            <a:r>
              <a:rPr lang="en-US" sz="2000" dirty="0" smtClean="0">
                <a:solidFill>
                  <a:schemeClr val="bg2"/>
                </a:solidFill>
                <a:latin typeface="Arial" panose="020B0604020202020204" pitchFamily="34" charset="0"/>
                <a:cs typeface="Arial" panose="020B0604020202020204" pitchFamily="34" charset="0"/>
              </a:rPr>
              <a:t> is a set of classes that comes with the Microsoft .NET framework to facilitate data access from managed languages.</a:t>
            </a:r>
          </a:p>
          <a:p>
            <a:pPr marL="800100" lvl="1" indent="-342900">
              <a:lnSpc>
                <a:spcPct val="150000"/>
              </a:lnSpc>
              <a:buFont typeface="Arial" pitchFamily="34" charset="0"/>
              <a:buChar char="•"/>
            </a:pPr>
            <a:r>
              <a:rPr lang="en-US" sz="2000" dirty="0" err="1" smtClean="0">
                <a:solidFill>
                  <a:schemeClr val="bg2"/>
                </a:solidFill>
                <a:latin typeface="Arial" panose="020B0604020202020204" pitchFamily="34" charset="0"/>
                <a:cs typeface="Arial" panose="020B0604020202020204" pitchFamily="34" charset="0"/>
              </a:rPr>
              <a:t>ADO.Net</a:t>
            </a:r>
            <a:r>
              <a:rPr lang="en-US" sz="2000" dirty="0" smtClean="0">
                <a:solidFill>
                  <a:schemeClr val="bg2"/>
                </a:solidFill>
                <a:latin typeface="Arial" panose="020B0604020202020204" pitchFamily="34" charset="0"/>
                <a:cs typeface="Arial" panose="020B0604020202020204" pitchFamily="34" charset="0"/>
              </a:rPr>
              <a:t> has been in existence for a long time and it provides a comprehensive and complete set of libraries for data access.</a:t>
            </a:r>
            <a:endParaRPr lang="en-US" sz="2000" dirty="0">
              <a:solidFill>
                <a:schemeClr val="bg2"/>
              </a:solidFill>
              <a:latin typeface="Arial" panose="020B0604020202020204" pitchFamily="34" charset="0"/>
              <a:cs typeface="Arial" panose="020B0604020202020204" pitchFamily="34" charset="0"/>
            </a:endParaRP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200464"/>
            <a:ext cx="373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63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smtClean="0"/>
              <a:t>Evolution of ADO.NET</a:t>
            </a:r>
            <a:endParaRPr lang="en-US" sz="2800" dirty="0"/>
          </a:p>
        </p:txBody>
      </p:sp>
      <p:sp>
        <p:nvSpPr>
          <p:cNvPr id="2" name="Content Placeholder 1"/>
          <p:cNvSpPr>
            <a:spLocks noGrp="1"/>
          </p:cNvSpPr>
          <p:nvPr>
            <p:ph type="body" sz="quarter" idx="13"/>
          </p:nvPr>
        </p:nvSpPr>
        <p:spPr>
          <a:prstGeom prst="rect">
            <a:avLst/>
          </a:prstGeom>
        </p:spPr>
        <p:txBody>
          <a:bodyPr>
            <a:normAutofit/>
          </a:bodyPr>
          <a:lstStyle/>
          <a:p>
            <a:pPr marL="800100" lvl="1" indent="-342900" defTabSz="914400">
              <a:lnSpc>
                <a:spcPct val="160000"/>
              </a:lnSpc>
              <a:buFont typeface="Arial"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first data access model, DAO (Data Access Model) was created for local databases with the built in Jet engine which had performance and functionality issues</a:t>
            </a:r>
          </a:p>
          <a:p>
            <a:pPr marL="800100" lvl="1" indent="-342900" defTabSz="914400">
              <a:lnSpc>
                <a:spcPct val="160000"/>
              </a:lnSpc>
              <a:buFont typeface="Arial" pitchFamily="34" charset="0"/>
              <a:buChar char="•"/>
            </a:pPr>
            <a:r>
              <a:rPr lang="en-US" sz="2000" dirty="0">
                <a:latin typeface="Arial" panose="020B0604020202020204" pitchFamily="34" charset="0"/>
                <a:cs typeface="Arial" panose="020B0604020202020204" pitchFamily="34" charset="0"/>
              </a:rPr>
              <a:t>Next came RDO( Remote Data Object) and ADO (Active Data Object) which were designed for Client server Architectures but, soon ADO took over RDO.</a:t>
            </a:r>
          </a:p>
          <a:p>
            <a:pPr marL="800100" lvl="1" indent="-342900" defTabSz="914400">
              <a:lnSpc>
                <a:spcPct val="160000"/>
              </a:lnSpc>
              <a:buFont typeface="Arial" pitchFamily="34" charset="0"/>
              <a:buChar char="•"/>
            </a:pPr>
            <a:r>
              <a:rPr lang="en-US" sz="2000" dirty="0">
                <a:latin typeface="Arial" panose="020B0604020202020204" pitchFamily="34" charset="0"/>
                <a:cs typeface="Arial" panose="020B0604020202020204" pitchFamily="34" charset="0"/>
              </a:rPr>
              <a:t>With ADO, all the data is contained in a </a:t>
            </a:r>
            <a:r>
              <a:rPr lang="en-US" sz="2000" dirty="0" err="1">
                <a:latin typeface="Arial" panose="020B0604020202020204" pitchFamily="34" charset="0"/>
                <a:cs typeface="Arial" panose="020B0604020202020204" pitchFamily="34" charset="0"/>
              </a:rPr>
              <a:t>recordset</a:t>
            </a:r>
            <a:r>
              <a:rPr lang="en-US" sz="2000" dirty="0">
                <a:latin typeface="Arial" panose="020B0604020202020204" pitchFamily="34" charset="0"/>
                <a:cs typeface="Arial" panose="020B0604020202020204" pitchFamily="34" charset="0"/>
              </a:rPr>
              <a:t> object which had problems when implemented on the network and penetrating firewalls.</a:t>
            </a: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6</a:t>
            </a:fld>
            <a:endParaRPr lang="en-US" dirty="0"/>
          </a:p>
        </p:txBody>
      </p:sp>
    </p:spTree>
    <p:extLst>
      <p:ext uri="{BB962C8B-B14F-4D97-AF65-F5344CB8AC3E}">
        <p14:creationId xmlns:p14="http://schemas.microsoft.com/office/powerpoint/2010/main" val="348776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Evolution of </a:t>
            </a:r>
            <a:r>
              <a:rPr lang="en-US" sz="2800" dirty="0" smtClean="0"/>
              <a:t>ADO.NET (Contd.)</a:t>
            </a:r>
            <a:endParaRPr lang="en-US" sz="2800"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7</a:t>
            </a:fld>
            <a:endParaRPr lang="en-US" dirty="0"/>
          </a:p>
        </p:txBody>
      </p:sp>
      <p:sp>
        <p:nvSpPr>
          <p:cNvPr id="3" name="Rectangle 2"/>
          <p:cNvSpPr/>
          <p:nvPr/>
        </p:nvSpPr>
        <p:spPr>
          <a:xfrm>
            <a:off x="381000" y="1137831"/>
            <a:ext cx="6781800" cy="4708981"/>
          </a:xfrm>
          <a:prstGeom prst="rect">
            <a:avLst/>
          </a:prstGeom>
        </p:spPr>
        <p:txBody>
          <a:bodyPr wrap="square">
            <a:spAutoFit/>
          </a:bodyPr>
          <a:lstStyle/>
          <a:p>
            <a:pPr marL="342900"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ADO was a connected data access, when a connection to the database is established the connection remains open until the application is closed.</a:t>
            </a:r>
          </a:p>
          <a:p>
            <a:pPr marL="342900"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Leaving the connection open for the lifetime of the application raises concerns about database security and network traffic .</a:t>
            </a:r>
          </a:p>
          <a:p>
            <a:pPr marL="342900"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Also, as database are becoming increasingly important and as they are serving more people, a connected data access model makes us think about its productivity.</a:t>
            </a:r>
          </a:p>
          <a:p>
            <a:pPr lvl="2">
              <a:lnSpc>
                <a:spcPct val="150000"/>
              </a:lnSpc>
            </a:pPr>
            <a:endParaRPr lang="en-US" sz="2000" dirty="0" smtClean="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698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smtClean="0"/>
              <a:t>Why </a:t>
            </a:r>
            <a:r>
              <a:rPr lang="en-US" sz="2800" dirty="0" err="1" smtClean="0"/>
              <a:t>ADO.Net</a:t>
            </a:r>
            <a:r>
              <a:rPr lang="en-US" sz="2800" dirty="0" smtClean="0"/>
              <a:t>?</a:t>
            </a:r>
            <a:endParaRPr lang="en-US" sz="2800" dirty="0"/>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smtClean="0">
                <a:solidFill>
                  <a:schemeClr val="tx1"/>
                </a:solidFill>
              </a:rPr>
              <a:t> </a:t>
            </a:r>
            <a:endParaRPr lang="en-US" sz="1800" dirty="0" smtClean="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8</a:t>
            </a:fld>
            <a:endParaRPr lang="en-US" dirty="0"/>
          </a:p>
        </p:txBody>
      </p:sp>
      <p:sp>
        <p:nvSpPr>
          <p:cNvPr id="3" name="Rectangle 2"/>
          <p:cNvSpPr/>
          <p:nvPr/>
        </p:nvSpPr>
        <p:spPr>
          <a:xfrm>
            <a:off x="381000" y="912595"/>
            <a:ext cx="8382000" cy="6555641"/>
          </a:xfrm>
          <a:prstGeom prst="rect">
            <a:avLst/>
          </a:prstGeom>
        </p:spPr>
        <p:txBody>
          <a:bodyPr wrap="square">
            <a:spAutoFit/>
          </a:bodyPr>
          <a:lstStyle/>
          <a:p>
            <a:pPr marL="342900" lvl="2"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ADO.NET is ADO extended to work in cooperation with any software component , on any platform, that understands XML.</a:t>
            </a:r>
          </a:p>
          <a:p>
            <a:pPr marL="342900" lvl="2"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The </a:t>
            </a:r>
            <a:r>
              <a:rPr lang="en-US" sz="2000" dirty="0" err="1">
                <a:solidFill>
                  <a:schemeClr val="bg2"/>
                </a:solidFill>
                <a:latin typeface="Arial" panose="020B0604020202020204" pitchFamily="34" charset="0"/>
                <a:cs typeface="Arial" panose="020B0604020202020204" pitchFamily="34" charset="0"/>
              </a:rPr>
              <a:t>ADO.Net</a:t>
            </a:r>
            <a:r>
              <a:rPr lang="en-US" sz="2000" dirty="0">
                <a:solidFill>
                  <a:schemeClr val="bg2"/>
                </a:solidFill>
                <a:latin typeface="Arial" panose="020B0604020202020204" pitchFamily="34" charset="0"/>
                <a:cs typeface="Arial" panose="020B0604020202020204" pitchFamily="34" charset="0"/>
              </a:rPr>
              <a:t> interface is readily accessible using any of the .NET complaint languages.</a:t>
            </a:r>
          </a:p>
          <a:p>
            <a:pPr marL="342900" lvl="2"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Following are some of the Design Goal of </a:t>
            </a:r>
            <a:r>
              <a:rPr lang="en-US" sz="2000" dirty="0" smtClean="0">
                <a:solidFill>
                  <a:schemeClr val="bg2"/>
                </a:solidFill>
                <a:latin typeface="Arial" panose="020B0604020202020204" pitchFamily="34" charset="0"/>
                <a:cs typeface="Arial" panose="020B0604020202020204" pitchFamily="34" charset="0"/>
              </a:rPr>
              <a:t>ADO.NET</a:t>
            </a:r>
          </a:p>
          <a:p>
            <a:pPr marL="1714500" lvl="5"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Scalability</a:t>
            </a:r>
          </a:p>
          <a:p>
            <a:pPr marL="1714500" lvl="5"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Reliability</a:t>
            </a:r>
          </a:p>
          <a:p>
            <a:pPr marL="1714500" lvl="5"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Performance</a:t>
            </a:r>
          </a:p>
          <a:p>
            <a:pPr marL="1714500" lvl="5"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Statelessness</a:t>
            </a:r>
          </a:p>
          <a:p>
            <a:pPr marL="1714500" lvl="5"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Robustness</a:t>
            </a:r>
          </a:p>
          <a:p>
            <a:pPr marL="1714500" lvl="5"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Disconnected view of data (Dataset)</a:t>
            </a:r>
          </a:p>
          <a:p>
            <a:pPr marL="1714500" lvl="5" indent="-342900">
              <a:lnSpc>
                <a:spcPct val="150000"/>
              </a:lnSpc>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XML</a:t>
            </a:r>
          </a:p>
          <a:p>
            <a:pPr marL="1714500" lvl="5" indent="-342900">
              <a:lnSpc>
                <a:spcPct val="150000"/>
              </a:lnSpc>
              <a:buFont typeface="Arial" pitchFamily="34" charset="0"/>
              <a:buChar char="•"/>
            </a:pPr>
            <a:endParaRPr lang="en-US" sz="2000" dirty="0">
              <a:solidFill>
                <a:schemeClr val="bg2"/>
              </a:solidFill>
              <a:latin typeface="Arial" panose="020B0604020202020204" pitchFamily="34" charset="0"/>
              <a:cs typeface="Arial" panose="020B0604020202020204" pitchFamily="34" charset="0"/>
            </a:endParaRPr>
          </a:p>
          <a:p>
            <a:pPr lvl="2">
              <a:lnSpc>
                <a:spcPct val="150000"/>
              </a:lnSpc>
            </a:pPr>
            <a:endParaRPr lang="en-US" sz="2000" dirty="0" smtClean="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679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Connected &amp; Disconnected architecture</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1129184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IMING" val="|25.2|34.7|8.3|54.3|46.9|59.9|10.3|1.5"/>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schemas.microsoft.com/office/2006/metadata/properties"/>
    <ds:schemaRef ds:uri="951c5514-b77c-4532-82d5-a05f2f7d58e2"/>
    <ds:schemaRef ds:uri="http://schemas.microsoft.com/office/2006/documentManagement/types"/>
    <ds:schemaRef ds:uri="http://purl.org/dc/elements/1.1/"/>
    <ds:schemaRef ds:uri="http://schemas.microsoft.com/office/infopath/2007/PartnerControls"/>
    <ds:schemaRef ds:uri="http://www.w3.org/XML/1998/namespace"/>
    <ds:schemaRef ds:uri="http://purl.org/dc/terms/"/>
    <ds:schemaRef ds:uri="http://schemas.openxmlformats.org/package/2006/metadata/core-properties"/>
    <ds:schemaRef ds:uri="9f50c8a6-e5a4-43ce-b67f-ee4bc8ad8584"/>
    <ds:schemaRef ds:uri="http://purl.org/dc/dcmitype/"/>
  </ds:schemaRefs>
</ds:datastoreItem>
</file>

<file path=customXml/itemProps2.xml><?xml version="1.0" encoding="utf-8"?>
<ds:datastoreItem xmlns:ds="http://schemas.openxmlformats.org/officeDocument/2006/customXml" ds:itemID="{E0F9A296-4023-44F4-9803-585331AE9A82}"/>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23939</TotalTime>
  <Words>2338</Words>
  <Application>Microsoft Office PowerPoint</Application>
  <PresentationFormat>On-screen Show (4:3)</PresentationFormat>
  <Paragraphs>403</Paragraphs>
  <Slides>46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 Narrow</vt:lpstr>
      <vt:lpstr>Arial Rounded MT Bold</vt:lpstr>
      <vt:lpstr>Calibri</vt:lpstr>
      <vt:lpstr>Myriad Pro</vt:lpstr>
      <vt:lpstr>Segoe</vt:lpstr>
      <vt:lpstr>Shruti</vt:lpstr>
      <vt:lpstr>Verdana</vt:lpstr>
      <vt:lpstr>Wingdings</vt:lpstr>
      <vt:lpstr>Academy LCD Compliant Template</vt:lpstr>
      <vt:lpstr>PowerPoint Presentation</vt:lpstr>
      <vt:lpstr>Enabling Objectives</vt:lpstr>
      <vt:lpstr>Key Topics</vt:lpstr>
      <vt:lpstr>PowerPoint Presentation</vt:lpstr>
      <vt:lpstr>ADO .Net : Overview</vt:lpstr>
      <vt:lpstr>Evolution of ADO.NET</vt:lpstr>
      <vt:lpstr>Evolution of ADO.NET (Contd.)</vt:lpstr>
      <vt:lpstr>Why ADO.Net?</vt:lpstr>
      <vt:lpstr>PowerPoint Presentation</vt:lpstr>
      <vt:lpstr>Connected Architecture in  ADO.NET</vt:lpstr>
      <vt:lpstr>Connected Environment in ADO.NET</vt:lpstr>
      <vt:lpstr>PowerPoint Presentation</vt:lpstr>
      <vt:lpstr>Creating a SqlConnection Object</vt:lpstr>
      <vt:lpstr>The SqlCommand Object</vt:lpstr>
      <vt:lpstr>Creating a SqlCommand Object</vt:lpstr>
      <vt:lpstr>SqlCommand Properties</vt:lpstr>
      <vt:lpstr>Preparing a SqlCommand Object for Parameters </vt:lpstr>
      <vt:lpstr>Preparing a SqlCommand Object for Parameters</vt:lpstr>
      <vt:lpstr>Declaring a SqlParameter Object </vt:lpstr>
      <vt:lpstr>Associate a SqlParameter Object with a SqlCommand Object </vt:lpstr>
      <vt:lpstr>ADO.NET DataSets</vt:lpstr>
      <vt:lpstr>ADO.NET Data Providers </vt:lpstr>
      <vt:lpstr>ADO.NET- .NET Data Providers</vt:lpstr>
      <vt:lpstr>PowerPoint Presentation</vt:lpstr>
      <vt:lpstr>SqlCommand. ExecuteNonQuery() </vt:lpstr>
      <vt:lpstr>SqlCommand.ExecuteReader() </vt:lpstr>
      <vt:lpstr>SqlCommand.ExecuteScalar() </vt:lpstr>
      <vt:lpstr>PowerPoint Presentation</vt:lpstr>
      <vt:lpstr>      Data Set</vt:lpstr>
      <vt:lpstr>The DataSet Object Model</vt:lpstr>
      <vt:lpstr>   Data Adapter</vt:lpstr>
      <vt:lpstr>    Data Adapter</vt:lpstr>
      <vt:lpstr>Recall</vt:lpstr>
      <vt:lpstr>PowerPoint Presentation</vt:lpstr>
      <vt:lpstr>SqlCommand. ExecuteNonQuery() </vt:lpstr>
      <vt:lpstr>PowerPoint Presentation</vt:lpstr>
      <vt:lpstr>TransactionScope </vt:lpstr>
      <vt:lpstr>PowerPoint Presentation</vt:lpstr>
      <vt:lpstr>LINQ Architecture</vt:lpstr>
      <vt:lpstr>LINQ to DataSet</vt:lpstr>
      <vt:lpstr>LINQ to DataSet – Querying DataSets</vt:lpstr>
      <vt:lpstr>PowerPoint Presentation</vt:lpstr>
      <vt:lpstr>Integration requirement</vt:lpstr>
      <vt:lpstr>Test Your Understanding</vt:lpstr>
      <vt:lpstr>Recap</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176361</dc:creator>
  <cp:lastModifiedBy>Ramasubramanian, Seshadri (Cognizant)</cp:lastModifiedBy>
  <cp:revision>1179</cp:revision>
  <dcterms:created xsi:type="dcterms:W3CDTF">2011-06-15T11:24:59Z</dcterms:created>
  <dcterms:modified xsi:type="dcterms:W3CDTF">2019-06-11T06:18:27Z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