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890" r:id="rId3"/>
    <p:sldId id="258" r:id="rId4"/>
    <p:sldId id="259" r:id="rId5"/>
    <p:sldId id="260" r:id="rId6"/>
    <p:sldId id="261" r:id="rId7"/>
    <p:sldId id="262" r:id="rId8"/>
    <p:sldId id="891" r:id="rId9"/>
    <p:sldId id="264" r:id="rId10"/>
    <p:sldId id="892" r:id="rId11"/>
    <p:sldId id="266" r:id="rId12"/>
    <p:sldId id="893" r:id="rId13"/>
    <p:sldId id="894" r:id="rId14"/>
    <p:sldId id="895" r:id="rId15"/>
    <p:sldId id="270" r:id="rId16"/>
    <p:sldId id="896" r:id="rId17"/>
    <p:sldId id="291" r:id="rId18"/>
    <p:sldId id="294" r:id="rId19"/>
    <p:sldId id="295" r:id="rId20"/>
    <p:sldId id="296" r:id="rId21"/>
    <p:sldId id="267" r:id="rId22"/>
    <p:sldId id="26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F7B10-8DDB-40EB-BF4D-AC9A4277F94F}" type="datetimeFigureOut">
              <a:rPr lang="en-IN" smtClean="0"/>
              <a:pPr/>
              <a:t>13-08-2019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EE76-E5F5-4879-9AFC-4F69413AFE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CA426F8-6CCD-4677-8438-78B0E27323F1}" type="slidenum">
              <a:rPr lang="en-US">
                <a:solidFill>
                  <a:schemeClr val="tx1"/>
                </a:solidFill>
              </a:rPr>
              <a:pPr/>
              <a:t>2</a:t>
            </a:fld>
            <a:endParaRPr lang="en-US" dirty="0">
              <a:solidFill>
                <a:schemeClr val="tx1"/>
              </a:solidFill>
            </a:endParaRPr>
          </a:p>
        </p:txBody>
      </p:sp>
      <p:sp>
        <p:nvSpPr>
          <p:cNvPr id="25603" name="Rectangle 2"/>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25604" name="Rectangle 3"/>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25605" name="Rectangle 6"/>
          <p:cNvSpPr>
            <a:spLocks noGrp="1" noRot="1" noChangeAspect="1" noChangeArrowheads="1" noTextEdit="1"/>
          </p:cNvSpPr>
          <p:nvPr>
            <p:ph type="sldImg"/>
          </p:nvPr>
        </p:nvSpPr>
        <p:spPr>
          <a:ln/>
        </p:spPr>
      </p:sp>
      <p:sp>
        <p:nvSpPr>
          <p:cNvPr id="25606" name="Rectangle 7"/>
          <p:cNvSpPr>
            <a:spLocks noGrp="1" noChangeArrowheads="1"/>
          </p:cNvSpPr>
          <p:nvPr>
            <p:ph type="body" idx="1"/>
          </p:nvPr>
        </p:nvSpPr>
        <p:spPr>
          <a:noFill/>
          <a:ln/>
        </p:spPr>
        <p:txBody>
          <a:bodyPr/>
          <a:lstStyle/>
          <a:p>
            <a:pPr eaLnBrk="1" hangingPunct="1"/>
            <a:r>
              <a:rPr lang="en-US" dirty="0"/>
              <a:t>Using a Subquery to Solve a Problem</a:t>
            </a:r>
          </a:p>
          <a:p>
            <a:pPr lvl="1" eaLnBrk="1" hangingPunct="1"/>
            <a:r>
              <a:rPr lang="en-US" dirty="0">
                <a:solidFill>
                  <a:schemeClr val="tx1"/>
                </a:solidFill>
                <a:latin typeface="Times New Roman" charset="0"/>
              </a:rPr>
              <a:t>Suppose you want to write a query to find out who earns a salary greater than Abel’s salary. </a:t>
            </a:r>
          </a:p>
          <a:p>
            <a:pPr lvl="1" eaLnBrk="1" hangingPunct="1"/>
            <a:r>
              <a:rPr lang="en-US" dirty="0">
                <a:solidFill>
                  <a:schemeClr val="tx1"/>
                </a:solidFill>
                <a:latin typeface="Times New Roman" charset="0"/>
              </a:rPr>
              <a:t>To solve this problem, you need </a:t>
            </a:r>
            <a:r>
              <a:rPr lang="en-US" i="1" dirty="0">
                <a:solidFill>
                  <a:schemeClr val="tx1"/>
                </a:solidFill>
                <a:latin typeface="Times New Roman" charset="0"/>
              </a:rPr>
              <a:t>two</a:t>
            </a:r>
            <a:r>
              <a:rPr lang="en-US" dirty="0">
                <a:solidFill>
                  <a:schemeClr val="tx1"/>
                </a:solidFill>
                <a:latin typeface="Times New Roman" charset="0"/>
              </a:rPr>
              <a:t> queries: one to find how much Abel earns, and a second query to find who earns more than that amount. </a:t>
            </a:r>
          </a:p>
          <a:p>
            <a:pPr lvl="1" eaLnBrk="1" hangingPunct="1"/>
            <a:r>
              <a:rPr lang="en-US" dirty="0">
                <a:solidFill>
                  <a:schemeClr val="tx1"/>
                </a:solidFill>
                <a:latin typeface="Times New Roman" charset="0"/>
              </a:rPr>
              <a:t>You can solve this problem by combining the two queries, placing one query </a:t>
            </a:r>
            <a:r>
              <a:rPr lang="en-US" i="1" dirty="0">
                <a:solidFill>
                  <a:schemeClr val="tx1"/>
                </a:solidFill>
                <a:latin typeface="Times New Roman" charset="0"/>
              </a:rPr>
              <a:t>inside</a:t>
            </a:r>
            <a:r>
              <a:rPr lang="en-US" dirty="0">
                <a:solidFill>
                  <a:schemeClr val="tx1"/>
                </a:solidFill>
                <a:latin typeface="Times New Roman" charset="0"/>
              </a:rPr>
              <a:t> the other query.</a:t>
            </a:r>
          </a:p>
          <a:p>
            <a:pPr lvl="1" eaLnBrk="1" hangingPunct="1"/>
            <a:r>
              <a:rPr lang="en-US" dirty="0">
                <a:solidFill>
                  <a:schemeClr val="tx1"/>
                </a:solidFill>
                <a:latin typeface="Times New Roman" charset="0"/>
              </a:rPr>
              <a:t>The inner query (or </a:t>
            </a:r>
            <a:r>
              <a:rPr lang="en-US" i="1" dirty="0">
                <a:solidFill>
                  <a:schemeClr val="tx1"/>
                </a:solidFill>
                <a:latin typeface="Times New Roman" charset="0"/>
              </a:rPr>
              <a:t>subquery</a:t>
            </a:r>
            <a:r>
              <a:rPr lang="en-US" dirty="0">
                <a:latin typeface="Times New Roman" charset="0"/>
              </a:rPr>
              <a:t>)</a:t>
            </a:r>
            <a:r>
              <a:rPr lang="en-US" dirty="0">
                <a:solidFill>
                  <a:schemeClr val="tx1"/>
                </a:solidFill>
                <a:latin typeface="Times New Roman" charset="0"/>
              </a:rPr>
              <a:t> returns a value that is used by the outer query (or </a:t>
            </a:r>
            <a:r>
              <a:rPr lang="en-US" i="1" dirty="0">
                <a:solidFill>
                  <a:schemeClr val="tx1"/>
                </a:solidFill>
                <a:latin typeface="Times New Roman" charset="0"/>
              </a:rPr>
              <a:t>main query</a:t>
            </a:r>
            <a:r>
              <a:rPr lang="en-US" dirty="0">
                <a:solidFill>
                  <a:schemeClr val="tx1"/>
                </a:solidFill>
                <a:latin typeface="Times New Roman" charset="0"/>
              </a:rPr>
              <a:t>). Using a subquery is equivalent to performing two sequential queries and using the result of the first query as the search value in the second query.</a:t>
            </a:r>
          </a:p>
          <a:p>
            <a:pPr eaLnBrk="1" hangingPunct="1"/>
            <a:endParaRPr lang="en-US" dirty="0"/>
          </a:p>
        </p:txBody>
      </p:sp>
    </p:spTree>
    <p:extLst>
      <p:ext uri="{BB962C8B-B14F-4D97-AF65-F5344CB8AC3E}">
        <p14:creationId xmlns:p14="http://schemas.microsoft.com/office/powerpoint/2010/main" val="134343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AB44BA93-5824-4C96-8FFB-B9F89589D3DB}" type="slidenum">
              <a:rPr lang="en-US">
                <a:solidFill>
                  <a:schemeClr val="tx1"/>
                </a:solidFill>
              </a:rPr>
              <a:pPr/>
              <a:t>11</a:t>
            </a:fld>
            <a:endParaRPr lang="en-US" dirty="0">
              <a:solidFill>
                <a:schemeClr val="tx1"/>
              </a:solidFill>
            </a:endParaRPr>
          </a:p>
        </p:txBody>
      </p:sp>
      <p:sp>
        <p:nvSpPr>
          <p:cNvPr id="34819" name="Rectangle 4"/>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dirty="0"/>
              <a:t>Errors with Subqueries</a:t>
            </a:r>
          </a:p>
          <a:p>
            <a:pPr lvl="1" eaLnBrk="1" hangingPunct="1"/>
            <a:r>
              <a:rPr lang="en-US" dirty="0">
                <a:latin typeface="Times New Roman" charset="0"/>
              </a:rPr>
              <a:t>One common error with subqueries occurs when more than one row is returned for a single-row subquery.</a:t>
            </a:r>
          </a:p>
          <a:p>
            <a:pPr lvl="1" eaLnBrk="1" hangingPunct="1"/>
            <a:r>
              <a:rPr lang="en-US" dirty="0">
                <a:latin typeface="Times New Roman" charset="0"/>
              </a:rPr>
              <a:t>In the SQL statement in the slide, the subquery contains a </a:t>
            </a:r>
            <a:r>
              <a:rPr lang="en-US" dirty="0">
                <a:latin typeface="Courier New" pitchFamily="49" charset="0"/>
              </a:rPr>
              <a:t>GROUP BY</a:t>
            </a:r>
            <a:r>
              <a:rPr lang="en-US" dirty="0">
                <a:latin typeface="Times New Roman" charset="0"/>
              </a:rPr>
              <a:t> clause, which implies that the subquery will return multiple rows, one for each group that it finds. In this case, the result of the subquery are </a:t>
            </a:r>
            <a:r>
              <a:rPr lang="en-US" dirty="0">
                <a:latin typeface="Courier New" pitchFamily="49" charset="0"/>
              </a:rPr>
              <a:t>4400</a:t>
            </a:r>
            <a:r>
              <a:rPr lang="en-US" dirty="0">
                <a:latin typeface="Times New Roman" charset="0"/>
              </a:rPr>
              <a:t>, </a:t>
            </a:r>
            <a:r>
              <a:rPr lang="en-US" dirty="0">
                <a:latin typeface="Courier New" pitchFamily="49" charset="0"/>
              </a:rPr>
              <a:t>6000</a:t>
            </a:r>
            <a:r>
              <a:rPr lang="en-US" dirty="0">
                <a:latin typeface="Times New Roman" charset="0"/>
              </a:rPr>
              <a:t>, </a:t>
            </a:r>
            <a:r>
              <a:rPr lang="en-US" dirty="0">
                <a:latin typeface="Courier New" pitchFamily="49" charset="0"/>
              </a:rPr>
              <a:t>2500</a:t>
            </a:r>
            <a:r>
              <a:rPr lang="en-US" dirty="0">
                <a:latin typeface="Times New Roman" charset="0"/>
              </a:rPr>
              <a:t>, </a:t>
            </a:r>
            <a:r>
              <a:rPr lang="en-US" dirty="0">
                <a:latin typeface="Courier New" pitchFamily="49" charset="0"/>
              </a:rPr>
              <a:t>4200</a:t>
            </a:r>
            <a:r>
              <a:rPr lang="en-US" dirty="0">
                <a:latin typeface="Times New Roman" charset="0"/>
              </a:rPr>
              <a:t>, </a:t>
            </a:r>
            <a:r>
              <a:rPr lang="en-US" dirty="0">
                <a:latin typeface="Courier New" pitchFamily="49" charset="0"/>
              </a:rPr>
              <a:t>7000</a:t>
            </a:r>
            <a:r>
              <a:rPr lang="en-US" dirty="0">
                <a:latin typeface="Times New Roman" charset="0"/>
              </a:rPr>
              <a:t>, </a:t>
            </a:r>
            <a:r>
              <a:rPr lang="en-US" dirty="0">
                <a:latin typeface="Courier New" pitchFamily="49" charset="0"/>
              </a:rPr>
              <a:t>17000</a:t>
            </a:r>
            <a:r>
              <a:rPr lang="en-US" dirty="0">
                <a:latin typeface="Times New Roman" charset="0"/>
              </a:rPr>
              <a:t>, and </a:t>
            </a:r>
            <a:r>
              <a:rPr lang="en-US" dirty="0">
                <a:latin typeface="Courier New" pitchFamily="49" charset="0"/>
              </a:rPr>
              <a:t>8300</a:t>
            </a:r>
            <a:r>
              <a:rPr lang="en-US" dirty="0">
                <a:latin typeface="Times New Roman" charset="0"/>
              </a:rPr>
              <a:t>.</a:t>
            </a:r>
          </a:p>
          <a:p>
            <a:pPr lvl="1" eaLnBrk="1" hangingPunct="1"/>
            <a:r>
              <a:rPr lang="en-US" dirty="0">
                <a:latin typeface="Times New Roman" charset="0"/>
              </a:rPr>
              <a:t>The outer query takes those results and uses them in its </a:t>
            </a:r>
            <a:r>
              <a:rPr lang="en-US" dirty="0">
                <a:latin typeface="Courier New" pitchFamily="49" charset="0"/>
              </a:rPr>
              <a:t>WHERE</a:t>
            </a:r>
            <a:r>
              <a:rPr lang="en-US" dirty="0">
                <a:latin typeface="Times New Roman" charset="0"/>
              </a:rPr>
              <a:t> clause. The </a:t>
            </a:r>
            <a:r>
              <a:rPr lang="en-US" dirty="0">
                <a:latin typeface="Courier New" pitchFamily="49" charset="0"/>
              </a:rPr>
              <a:t>WHERE</a:t>
            </a:r>
            <a:r>
              <a:rPr lang="en-US" dirty="0">
                <a:latin typeface="Times New Roman" charset="0"/>
              </a:rPr>
              <a:t> clause contains an equal (</a:t>
            </a:r>
            <a:r>
              <a:rPr lang="en-US" dirty="0">
                <a:latin typeface="Courier New" pitchFamily="49" charset="0"/>
              </a:rPr>
              <a:t>=</a:t>
            </a:r>
            <a:r>
              <a:rPr lang="en-US" dirty="0">
                <a:latin typeface="Times New Roman" charset="0"/>
              </a:rPr>
              <a:t>) operator, a single-row comparison operator that expects only one value. The </a:t>
            </a:r>
            <a:r>
              <a:rPr lang="en-US" dirty="0">
                <a:latin typeface="Courier New" pitchFamily="49" charset="0"/>
              </a:rPr>
              <a:t>=</a:t>
            </a:r>
            <a:r>
              <a:rPr lang="en-US" dirty="0">
                <a:latin typeface="Times New Roman" charset="0"/>
              </a:rPr>
              <a:t> operator cannot accept more than one value from the subquery and, therefore, generates the error.</a:t>
            </a:r>
          </a:p>
          <a:p>
            <a:pPr lvl="1" eaLnBrk="1" hangingPunct="1"/>
            <a:r>
              <a:rPr lang="en-US" dirty="0">
                <a:latin typeface="Times New Roman" charset="0"/>
              </a:rPr>
              <a:t>To correct this error, change the </a:t>
            </a:r>
            <a:r>
              <a:rPr lang="en-US" dirty="0">
                <a:latin typeface="Courier New" pitchFamily="49" charset="0"/>
              </a:rPr>
              <a:t>=</a:t>
            </a:r>
            <a:r>
              <a:rPr lang="en-US" dirty="0">
                <a:latin typeface="Times New Roman" charset="0"/>
              </a:rPr>
              <a:t> operator to </a:t>
            </a:r>
            <a:r>
              <a:rPr lang="en-US" dirty="0">
                <a:latin typeface="Courier New" pitchFamily="49" charset="0"/>
              </a:rPr>
              <a:t>IN</a:t>
            </a:r>
            <a:r>
              <a:rPr lang="en-US" dirty="0">
                <a:latin typeface="Times New Roman" charset="0"/>
              </a:rPr>
              <a:t>.</a:t>
            </a:r>
          </a:p>
        </p:txBody>
      </p:sp>
    </p:spTree>
    <p:extLst>
      <p:ext uri="{BB962C8B-B14F-4D97-AF65-F5344CB8AC3E}">
        <p14:creationId xmlns:p14="http://schemas.microsoft.com/office/powerpoint/2010/main" val="210191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B5DB16D-59AC-4D06-887B-6EF29E123367}" type="slidenum">
              <a:rPr lang="en-US">
                <a:solidFill>
                  <a:schemeClr val="tx1"/>
                </a:solidFill>
              </a:rPr>
              <a:pPr/>
              <a:t>12</a:t>
            </a:fld>
            <a:endParaRPr lang="en-US" dirty="0">
              <a:solidFill>
                <a:schemeClr val="tx1"/>
              </a:solidFill>
            </a:endParaRPr>
          </a:p>
        </p:txBody>
      </p:sp>
      <p:sp>
        <p:nvSpPr>
          <p:cNvPr id="35843" name="Rectangle 4"/>
          <p:cNvSpPr>
            <a:spLocks noGrp="1" noRot="1" noChangeAspect="1" noChangeArrowheads="1" noTextEdit="1"/>
          </p:cNvSpPr>
          <p:nvPr>
            <p:ph type="sldImg"/>
          </p:nvPr>
        </p:nvSpPr>
        <p:spPr>
          <a:ln/>
        </p:spPr>
      </p:sp>
      <p:sp>
        <p:nvSpPr>
          <p:cNvPr id="35844" name="Rectangle 5"/>
          <p:cNvSpPr>
            <a:spLocks noGrp="1" noChangeArrowheads="1"/>
          </p:cNvSpPr>
          <p:nvPr>
            <p:ph type="body" idx="1"/>
          </p:nvPr>
        </p:nvSpPr>
        <p:spPr>
          <a:noFill/>
          <a:ln/>
        </p:spPr>
        <p:txBody>
          <a:bodyPr/>
          <a:lstStyle/>
          <a:p>
            <a:pPr eaLnBrk="1" hangingPunct="1"/>
            <a:r>
              <a:rPr lang="en-US" dirty="0"/>
              <a:t>Problems with Subqueries</a:t>
            </a:r>
          </a:p>
          <a:p>
            <a:pPr lvl="1" eaLnBrk="1" hangingPunct="1"/>
            <a:r>
              <a:rPr lang="en-US" dirty="0">
                <a:solidFill>
                  <a:schemeClr val="tx1"/>
                </a:solidFill>
                <a:latin typeface="Times New Roman" charset="0"/>
              </a:rPr>
              <a:t>A common problem with subqueries occurs when no rows are returned by the inner query. </a:t>
            </a:r>
          </a:p>
          <a:p>
            <a:pPr lvl="1" eaLnBrk="1" hangingPunct="1"/>
            <a:r>
              <a:rPr lang="en-US" dirty="0">
                <a:solidFill>
                  <a:schemeClr val="tx1"/>
                </a:solidFill>
                <a:latin typeface="Times New Roman" charset="0"/>
              </a:rPr>
              <a:t>In the SQL statement in the slide, the subquery contains a </a:t>
            </a:r>
            <a:r>
              <a:rPr lang="en-US" dirty="0">
                <a:solidFill>
                  <a:schemeClr val="tx1"/>
                </a:solidFill>
                <a:latin typeface="Courier New" pitchFamily="49" charset="0"/>
              </a:rPr>
              <a:t>WHERE</a:t>
            </a:r>
            <a:r>
              <a:rPr lang="en-US" dirty="0">
                <a:solidFill>
                  <a:schemeClr val="tx1"/>
                </a:solidFill>
                <a:latin typeface="Times New Roman" charset="0"/>
              </a:rPr>
              <a:t> clause. Presumably, the intention is to find the employee whose name is Haas. The statement is correct but selects no rows when executed. </a:t>
            </a:r>
          </a:p>
          <a:p>
            <a:pPr lvl="1" eaLnBrk="1" hangingPunct="1"/>
            <a:r>
              <a:rPr lang="en-US" dirty="0">
                <a:solidFill>
                  <a:schemeClr val="tx1"/>
                </a:solidFill>
                <a:latin typeface="Times New Roman" charset="0"/>
              </a:rPr>
              <a:t>There is no employee named Haas. So the subquery returns no rows. The outer query takes the results of the subquery (null) and uses these results in its </a:t>
            </a:r>
            <a:r>
              <a:rPr lang="en-US" dirty="0">
                <a:solidFill>
                  <a:schemeClr val="tx1"/>
                </a:solidFill>
                <a:latin typeface="Courier New" pitchFamily="49" charset="0"/>
              </a:rPr>
              <a:t>WHERE</a:t>
            </a:r>
            <a:r>
              <a:rPr lang="en-US" dirty="0">
                <a:solidFill>
                  <a:schemeClr val="tx1"/>
                </a:solidFill>
                <a:latin typeface="Times New Roman" charset="0"/>
              </a:rPr>
              <a:t> clause. The outer query finds no employee with a job ID equal to null, and so returns no rows. If a job existed with a value of null, the row is not returned because comparison of two null values yields a null; therefore, the </a:t>
            </a:r>
            <a:r>
              <a:rPr lang="en-US" dirty="0">
                <a:solidFill>
                  <a:schemeClr val="tx1"/>
                </a:solidFill>
                <a:latin typeface="Courier New" pitchFamily="49" charset="0"/>
              </a:rPr>
              <a:t>WHERE</a:t>
            </a:r>
            <a:r>
              <a:rPr lang="en-US" dirty="0">
                <a:solidFill>
                  <a:schemeClr val="tx1"/>
                </a:solidFill>
                <a:latin typeface="Times New Roman" charset="0"/>
              </a:rPr>
              <a:t> condition is not true.</a:t>
            </a:r>
          </a:p>
        </p:txBody>
      </p:sp>
    </p:spTree>
    <p:extLst>
      <p:ext uri="{BB962C8B-B14F-4D97-AF65-F5344CB8AC3E}">
        <p14:creationId xmlns:p14="http://schemas.microsoft.com/office/powerpoint/2010/main" val="328892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16D4546D-72FC-4F66-8675-D5777751278E}" type="slidenum">
              <a:rPr lang="en-US">
                <a:solidFill>
                  <a:schemeClr val="tx1"/>
                </a:solidFill>
              </a:rPr>
              <a:pPr/>
              <a:t>13</a:t>
            </a:fld>
            <a:endParaRPr lang="en-US" dirty="0">
              <a:solidFill>
                <a:schemeClr val="tx1"/>
              </a:solidFill>
            </a:endParaRPr>
          </a:p>
        </p:txBody>
      </p:sp>
      <p:sp>
        <p:nvSpPr>
          <p:cNvPr id="36867" name="Rectangle 4"/>
          <p:cNvSpPr>
            <a:spLocks noGrp="1" noRot="1" noChangeAspect="1" noChangeArrowheads="1" noTextEdit="1"/>
          </p:cNvSpPr>
          <p:nvPr>
            <p:ph type="sldImg"/>
          </p:nvPr>
        </p:nvSpPr>
        <p:spPr>
          <a:ln/>
        </p:spPr>
      </p:sp>
      <p:sp>
        <p:nvSpPr>
          <p:cNvPr id="36868" name="Rectangle 5"/>
          <p:cNvSpPr>
            <a:spLocks noGrp="1" noChangeArrowheads="1"/>
          </p:cNvSpPr>
          <p:nvPr>
            <p:ph type="body" idx="1"/>
          </p:nvPr>
        </p:nvSpPr>
        <p:spPr>
          <a:noFill/>
          <a:ln/>
        </p:spPr>
        <p:txBody>
          <a:bodyPr/>
          <a:lstStyle/>
          <a:p>
            <a:pPr eaLnBrk="1" hangingPunct="1"/>
            <a:r>
              <a:rPr lang="en-US" dirty="0"/>
              <a:t>Multiple-Row Subqueries</a:t>
            </a:r>
          </a:p>
          <a:p>
            <a:pPr lvl="1" eaLnBrk="1" hangingPunct="1"/>
            <a:r>
              <a:rPr lang="en-US" dirty="0">
                <a:solidFill>
                  <a:schemeClr val="tx1"/>
                </a:solidFill>
                <a:latin typeface="Times New Roman" charset="0"/>
              </a:rPr>
              <a:t>Subqueries that return more than one row are called multiple-row subqueries. You use a multiple-row operator, instead of a single-row operator, with a multiple-row subquery. The multiple-row operator expects one or more values:</a:t>
            </a:r>
          </a:p>
          <a:p>
            <a:pPr lvl="1" eaLnBrk="1" hangingPunct="1"/>
            <a:r>
              <a:rPr lang="en-US" sz="500" dirty="0"/>
              <a:t> </a:t>
            </a:r>
          </a:p>
          <a:p>
            <a:pPr lvl="1" eaLnBrk="1" hangingPunct="1">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last_name</a:t>
            </a:r>
            <a:r>
              <a:rPr lang="en-US" dirty="0">
                <a:solidFill>
                  <a:schemeClr val="tx1"/>
                </a:solidFill>
                <a:latin typeface="Courier New" pitchFamily="49" charset="0"/>
              </a:rPr>
              <a:t>, salary, </a:t>
            </a:r>
            <a:r>
              <a:rPr lang="en-US" dirty="0" err="1">
                <a:solidFill>
                  <a:schemeClr val="tx1"/>
                </a:solidFill>
                <a:latin typeface="Courier New" pitchFamily="49" charset="0"/>
              </a:rPr>
              <a:t>department_id</a:t>
            </a:r>
            <a:endParaRPr lang="en-US" dirty="0">
              <a:solidFill>
                <a:schemeClr val="tx1"/>
              </a:solidFill>
              <a:latin typeface="Courier New" pitchFamily="49" charset="0"/>
            </a:endParaRP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WHERE  salary IN (SELECT   MIN(salary)</a:t>
            </a: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department_id</a:t>
            </a:r>
            <a:r>
              <a:rPr lang="en-US" dirty="0">
                <a:solidFill>
                  <a:schemeClr val="tx1"/>
                </a:solidFill>
                <a:latin typeface="Courier New" pitchFamily="49" charset="0"/>
              </a:rPr>
              <a:t>);</a:t>
            </a:r>
          </a:p>
          <a:p>
            <a:pPr lvl="1" eaLnBrk="1" hangingPunct="1"/>
            <a:r>
              <a:rPr lang="en-US" b="1" dirty="0">
                <a:solidFill>
                  <a:schemeClr val="tx1"/>
                </a:solidFill>
                <a:latin typeface="Times New Roman" charset="0"/>
              </a:rPr>
              <a:t>Example</a:t>
            </a:r>
            <a:endParaRPr lang="en-US" dirty="0">
              <a:solidFill>
                <a:schemeClr val="tx1"/>
              </a:solidFill>
              <a:latin typeface="Times New Roman" charset="0"/>
            </a:endParaRPr>
          </a:p>
          <a:p>
            <a:pPr lvl="1" eaLnBrk="1" hangingPunct="1"/>
            <a:r>
              <a:rPr lang="en-US" dirty="0">
                <a:solidFill>
                  <a:schemeClr val="tx1"/>
                </a:solidFill>
                <a:latin typeface="Times New Roman" charset="0"/>
              </a:rPr>
              <a:t>Find the employees who earn the same salary as the minimum salary for each department.</a:t>
            </a:r>
          </a:p>
          <a:p>
            <a:pPr lvl="1" eaLnBrk="1" hangingPunct="1"/>
            <a:r>
              <a:rPr lang="en-US" dirty="0">
                <a:solidFill>
                  <a:schemeClr val="tx1"/>
                </a:solidFill>
                <a:latin typeface="Times New Roman" charset="0"/>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sz="500" dirty="0"/>
          </a:p>
          <a:p>
            <a:pPr lvl="1" eaLnBrk="1" hangingPunct="1">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last_name</a:t>
            </a:r>
            <a:r>
              <a:rPr lang="en-US" dirty="0">
                <a:solidFill>
                  <a:schemeClr val="tx1"/>
                </a:solidFill>
                <a:latin typeface="Courier New" pitchFamily="49" charset="0"/>
              </a:rPr>
              <a:t>, salary, </a:t>
            </a:r>
            <a:r>
              <a:rPr lang="en-US" dirty="0" err="1">
                <a:solidFill>
                  <a:schemeClr val="tx1"/>
                </a:solidFill>
                <a:latin typeface="Courier New" pitchFamily="49" charset="0"/>
              </a:rPr>
              <a:t>department_id</a:t>
            </a:r>
            <a:endParaRPr lang="en-US" dirty="0">
              <a:solidFill>
                <a:schemeClr val="tx1"/>
              </a:solidFill>
              <a:latin typeface="Courier New" pitchFamily="49" charset="0"/>
            </a:endParaRP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WHERE  salary IN (2500, 4200, 4400, 6000, 7000, 8300, 				8600, 17000);</a:t>
            </a:r>
            <a:endParaRPr lang="en-US" dirty="0">
              <a:latin typeface="Times New Roman" charset="0"/>
            </a:endParaRPr>
          </a:p>
        </p:txBody>
      </p:sp>
    </p:spTree>
    <p:extLst>
      <p:ext uri="{BB962C8B-B14F-4D97-AF65-F5344CB8AC3E}">
        <p14:creationId xmlns:p14="http://schemas.microsoft.com/office/powerpoint/2010/main" val="97490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38CE7102-D6E4-4C8A-A6B6-2D17CAFAD8FC}" type="slidenum">
              <a:rPr lang="en-US">
                <a:solidFill>
                  <a:schemeClr val="tx1"/>
                </a:solidFill>
              </a:rPr>
              <a:pPr/>
              <a:t>14</a:t>
            </a:fld>
            <a:endParaRPr lang="en-US" dirty="0">
              <a:solidFill>
                <a:schemeClr val="tx1"/>
              </a:solidFill>
            </a:endParaRPr>
          </a:p>
        </p:txBody>
      </p:sp>
      <p:sp>
        <p:nvSpPr>
          <p:cNvPr id="37891" name="Rectangle 1028"/>
          <p:cNvSpPr>
            <a:spLocks noGrp="1" noRot="1" noChangeAspect="1" noChangeArrowheads="1" noTextEdit="1"/>
          </p:cNvSpPr>
          <p:nvPr>
            <p:ph type="sldImg"/>
          </p:nvPr>
        </p:nvSpPr>
        <p:spPr>
          <a:ln/>
        </p:spPr>
      </p:sp>
      <p:sp>
        <p:nvSpPr>
          <p:cNvPr id="37892" name="Rectangle 1029"/>
          <p:cNvSpPr>
            <a:spLocks noGrp="1" noChangeArrowheads="1"/>
          </p:cNvSpPr>
          <p:nvPr>
            <p:ph type="body" idx="1"/>
          </p:nvPr>
        </p:nvSpPr>
        <p:spPr>
          <a:noFill/>
          <a:ln/>
        </p:spPr>
        <p:txBody>
          <a:bodyPr/>
          <a:lstStyle/>
          <a:p>
            <a:pPr eaLnBrk="1" hangingPunct="1"/>
            <a:r>
              <a:rPr lang="en-US" dirty="0"/>
              <a:t>Multiple-Row Subqueries (continued)</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ANY</a:t>
            </a:r>
            <a:r>
              <a:rPr lang="en-US" dirty="0">
                <a:solidFill>
                  <a:schemeClr val="tx1"/>
                </a:solidFill>
                <a:latin typeface="Times New Roman" charset="0"/>
              </a:rPr>
              <a:t> operator (and its synonym, the </a:t>
            </a:r>
            <a:r>
              <a:rPr lang="en-US" dirty="0">
                <a:solidFill>
                  <a:schemeClr val="tx1"/>
                </a:solidFill>
                <a:latin typeface="Courier New" pitchFamily="49" charset="0"/>
              </a:rPr>
              <a:t>SOME</a:t>
            </a:r>
            <a:r>
              <a:rPr lang="en-US" dirty="0">
                <a:solidFill>
                  <a:schemeClr val="tx1"/>
                </a:solidFill>
                <a:latin typeface="Times New Roman" charset="0"/>
              </a:rPr>
              <a:t> operator) compares a value to </a:t>
            </a:r>
            <a:r>
              <a:rPr lang="en-US" i="1" dirty="0">
                <a:solidFill>
                  <a:schemeClr val="tx1"/>
                </a:solidFill>
                <a:latin typeface="Times New Roman" charset="0"/>
              </a:rPr>
              <a:t>each</a:t>
            </a:r>
            <a:r>
              <a:rPr lang="en-US" b="1" i="1" dirty="0">
                <a:solidFill>
                  <a:schemeClr val="tx1"/>
                </a:solidFill>
                <a:latin typeface="Times New Roman" charset="0"/>
              </a:rPr>
              <a:t> </a:t>
            </a:r>
            <a:r>
              <a:rPr lang="en-US" dirty="0">
                <a:solidFill>
                  <a:schemeClr val="tx1"/>
                </a:solidFill>
                <a:latin typeface="Times New Roman" charset="0"/>
              </a:rPr>
              <a:t>value returned by a subquery. The slide example displays employees who are not IT programmers and whose salary is less than that of any IT programmer. The maximum salary that a programmer earns is $9,000. </a:t>
            </a:r>
          </a:p>
          <a:p>
            <a:pPr lvl="1" eaLnBrk="1" hangingPunct="1"/>
            <a:r>
              <a:rPr lang="en-US" dirty="0">
                <a:solidFill>
                  <a:schemeClr val="tx1"/>
                </a:solidFill>
                <a:latin typeface="Times New Roman" charset="0"/>
              </a:rPr>
              <a:t>&lt;</a:t>
            </a:r>
            <a:r>
              <a:rPr lang="en-US" dirty="0">
                <a:solidFill>
                  <a:schemeClr val="tx1"/>
                </a:solidFill>
                <a:latin typeface="Courier New" pitchFamily="49" charset="0"/>
              </a:rPr>
              <a:t>ANY</a:t>
            </a:r>
            <a:r>
              <a:rPr lang="en-US" dirty="0">
                <a:solidFill>
                  <a:schemeClr val="tx1"/>
                </a:solidFill>
                <a:latin typeface="Times New Roman" charset="0"/>
              </a:rPr>
              <a:t> means less than the maximum. &gt;</a:t>
            </a:r>
            <a:r>
              <a:rPr lang="en-US" dirty="0">
                <a:solidFill>
                  <a:schemeClr val="tx1"/>
                </a:solidFill>
                <a:latin typeface="Courier New" pitchFamily="49" charset="0"/>
              </a:rPr>
              <a:t>ANY</a:t>
            </a:r>
            <a:r>
              <a:rPr lang="en-US" dirty="0">
                <a:solidFill>
                  <a:schemeClr val="tx1"/>
                </a:solidFill>
                <a:latin typeface="Times New Roman" charset="0"/>
              </a:rPr>
              <a:t> means more than the minimum. =</a:t>
            </a:r>
            <a:r>
              <a:rPr lang="en-US" dirty="0">
                <a:solidFill>
                  <a:schemeClr val="tx1"/>
                </a:solidFill>
                <a:latin typeface="Courier New" pitchFamily="49" charset="0"/>
              </a:rPr>
              <a:t>ANY</a:t>
            </a:r>
            <a:r>
              <a:rPr lang="en-US" dirty="0">
                <a:solidFill>
                  <a:schemeClr val="tx1"/>
                </a:solidFill>
                <a:latin typeface="Times New Roman" charset="0"/>
              </a:rPr>
              <a:t> is equivalent to </a:t>
            </a:r>
            <a:r>
              <a:rPr lang="en-US" dirty="0">
                <a:solidFill>
                  <a:schemeClr val="tx1"/>
                </a:solidFill>
                <a:latin typeface="Courier New" pitchFamily="49" charset="0"/>
              </a:rPr>
              <a:t>IN</a:t>
            </a:r>
            <a:r>
              <a:rPr lang="en-US" dirty="0">
                <a:solidFill>
                  <a:schemeClr val="tx1"/>
                </a:solidFill>
                <a:latin typeface="Times New Roman" charset="0"/>
              </a:rPr>
              <a:t>.</a:t>
            </a:r>
            <a:endParaRPr lang="en-US" dirty="0">
              <a:latin typeface="Times New Roman" charset="0"/>
            </a:endParaRPr>
          </a:p>
        </p:txBody>
      </p:sp>
    </p:spTree>
    <p:extLst>
      <p:ext uri="{BB962C8B-B14F-4D97-AF65-F5344CB8AC3E}">
        <p14:creationId xmlns:p14="http://schemas.microsoft.com/office/powerpoint/2010/main" val="45702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661341C-680D-4387-B66F-14093A6448A8}" type="slidenum">
              <a:rPr lang="en-US">
                <a:solidFill>
                  <a:schemeClr val="tx1"/>
                </a:solidFill>
              </a:rPr>
              <a:pPr/>
              <a:t>15</a:t>
            </a:fld>
            <a:endParaRPr lang="en-US" dirty="0">
              <a:solidFill>
                <a:schemeClr val="tx1"/>
              </a:solidFill>
            </a:endParaRPr>
          </a:p>
        </p:txBody>
      </p:sp>
      <p:sp>
        <p:nvSpPr>
          <p:cNvPr id="38915" name="Rectangle 4"/>
          <p:cNvSpPr>
            <a:spLocks noGrp="1" noRot="1" noChangeAspect="1" noChangeArrowheads="1" noTextEdit="1"/>
          </p:cNvSpPr>
          <p:nvPr>
            <p:ph type="sldImg"/>
          </p:nvPr>
        </p:nvSpPr>
        <p:spPr>
          <a:ln/>
        </p:spPr>
      </p:sp>
      <p:sp>
        <p:nvSpPr>
          <p:cNvPr id="38916" name="Rectangle 5"/>
          <p:cNvSpPr>
            <a:spLocks noGrp="1" noChangeArrowheads="1"/>
          </p:cNvSpPr>
          <p:nvPr>
            <p:ph type="body" idx="1"/>
          </p:nvPr>
        </p:nvSpPr>
        <p:spPr>
          <a:noFill/>
          <a:ln/>
        </p:spPr>
        <p:txBody>
          <a:bodyPr/>
          <a:lstStyle/>
          <a:p>
            <a:pPr eaLnBrk="1" hangingPunct="1"/>
            <a:r>
              <a:rPr lang="en-US" dirty="0"/>
              <a:t>Multiple-Row Subqueries (continued)</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ALL</a:t>
            </a:r>
            <a:r>
              <a:rPr lang="en-US" dirty="0">
                <a:solidFill>
                  <a:schemeClr val="tx1"/>
                </a:solidFill>
                <a:latin typeface="Times New Roman" charset="0"/>
              </a:rPr>
              <a:t> operator compares a value to </a:t>
            </a:r>
            <a:r>
              <a:rPr lang="en-US" i="1" dirty="0">
                <a:solidFill>
                  <a:schemeClr val="tx1"/>
                </a:solidFill>
                <a:latin typeface="Times New Roman" charset="0"/>
              </a:rPr>
              <a:t>every</a:t>
            </a:r>
            <a:r>
              <a:rPr lang="en-US" dirty="0">
                <a:solidFill>
                  <a:schemeClr val="tx1"/>
                </a:solidFill>
                <a:latin typeface="Times New Roman" charset="0"/>
              </a:rPr>
              <a:t> value returned by a subquery. The slide example displays employees whose salary is less than the salary of all employees with a job ID of </a:t>
            </a:r>
            <a:r>
              <a:rPr lang="en-US" dirty="0">
                <a:solidFill>
                  <a:schemeClr val="tx1"/>
                </a:solidFill>
                <a:latin typeface="Courier New" pitchFamily="49" charset="0"/>
              </a:rPr>
              <a:t>IT_PROG</a:t>
            </a:r>
            <a:r>
              <a:rPr lang="en-US" dirty="0">
                <a:solidFill>
                  <a:schemeClr val="tx1"/>
                </a:solidFill>
                <a:latin typeface="Times New Roman" charset="0"/>
              </a:rPr>
              <a:t> and whose job is not </a:t>
            </a:r>
            <a:r>
              <a:rPr lang="en-US" dirty="0">
                <a:solidFill>
                  <a:schemeClr val="tx1"/>
                </a:solidFill>
                <a:latin typeface="Courier New" pitchFamily="49" charset="0"/>
              </a:rPr>
              <a:t>IT_PROG</a:t>
            </a:r>
            <a:r>
              <a:rPr lang="en-US" dirty="0">
                <a:solidFill>
                  <a:schemeClr val="tx1"/>
                </a:solidFill>
                <a:latin typeface="Times New Roman" charset="0"/>
              </a:rPr>
              <a:t>. </a:t>
            </a:r>
          </a:p>
          <a:p>
            <a:pPr lvl="1" eaLnBrk="1" hangingPunct="1"/>
            <a:r>
              <a:rPr lang="en-US" dirty="0">
                <a:solidFill>
                  <a:schemeClr val="tx1"/>
                </a:solidFill>
                <a:latin typeface="Courier New" pitchFamily="49" charset="0"/>
              </a:rPr>
              <a:t>&gt;ALL</a:t>
            </a:r>
            <a:r>
              <a:rPr lang="en-US" dirty="0">
                <a:solidFill>
                  <a:schemeClr val="tx1"/>
                </a:solidFill>
                <a:latin typeface="Times New Roman" charset="0"/>
              </a:rPr>
              <a:t> means more than the maximum, and </a:t>
            </a:r>
            <a:r>
              <a:rPr lang="en-US" dirty="0">
                <a:solidFill>
                  <a:schemeClr val="tx1"/>
                </a:solidFill>
                <a:latin typeface="Courier New" pitchFamily="49" charset="0"/>
              </a:rPr>
              <a:t>&lt;ALL</a:t>
            </a:r>
            <a:r>
              <a:rPr lang="en-US" dirty="0">
                <a:solidFill>
                  <a:schemeClr val="tx1"/>
                </a:solidFill>
                <a:latin typeface="Times New Roman" charset="0"/>
              </a:rPr>
              <a:t> means less than the minimum.</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NOT</a:t>
            </a:r>
            <a:r>
              <a:rPr lang="en-US" dirty="0">
                <a:solidFill>
                  <a:schemeClr val="tx1"/>
                </a:solidFill>
                <a:latin typeface="Times New Roman" charset="0"/>
              </a:rPr>
              <a:t> operator can be used with </a:t>
            </a:r>
            <a:r>
              <a:rPr lang="en-US" dirty="0">
                <a:solidFill>
                  <a:schemeClr val="tx1"/>
                </a:solidFill>
                <a:latin typeface="Courier New" pitchFamily="49" charset="0"/>
              </a:rPr>
              <a:t>IN</a:t>
            </a:r>
            <a:r>
              <a:rPr lang="en-US" dirty="0">
                <a:solidFill>
                  <a:schemeClr val="tx1"/>
                </a:solidFill>
                <a:latin typeface="Times New Roman" charset="0"/>
              </a:rPr>
              <a:t>, </a:t>
            </a:r>
            <a:r>
              <a:rPr lang="en-US" dirty="0">
                <a:solidFill>
                  <a:schemeClr val="tx1"/>
                </a:solidFill>
                <a:latin typeface="Courier New" pitchFamily="49" charset="0"/>
              </a:rPr>
              <a:t>ANY</a:t>
            </a:r>
            <a:r>
              <a:rPr lang="en-US" dirty="0">
                <a:solidFill>
                  <a:schemeClr val="tx1"/>
                </a:solidFill>
                <a:latin typeface="Times New Roman" charset="0"/>
              </a:rPr>
              <a:t>, and </a:t>
            </a:r>
            <a:r>
              <a:rPr lang="en-US" dirty="0">
                <a:solidFill>
                  <a:schemeClr val="tx1"/>
                </a:solidFill>
                <a:latin typeface="Courier New" pitchFamily="49" charset="0"/>
              </a:rPr>
              <a:t>ALL</a:t>
            </a:r>
            <a:r>
              <a:rPr lang="en-US" dirty="0">
                <a:solidFill>
                  <a:schemeClr val="tx1"/>
                </a:solidFill>
                <a:latin typeface="Times New Roman" charset="0"/>
              </a:rPr>
              <a:t> operators.</a:t>
            </a:r>
            <a:endParaRPr lang="en-US" dirty="0">
              <a:latin typeface="Times New Roman" charset="0"/>
            </a:endParaRPr>
          </a:p>
        </p:txBody>
      </p:sp>
    </p:spTree>
    <p:extLst>
      <p:ext uri="{BB962C8B-B14F-4D97-AF65-F5344CB8AC3E}">
        <p14:creationId xmlns:p14="http://schemas.microsoft.com/office/powerpoint/2010/main" val="2491390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74B45F8-BB83-4AED-BAC4-5C305E589B04}" type="slidenum">
              <a:rPr lang="en-US">
                <a:solidFill>
                  <a:schemeClr val="tx1"/>
                </a:solidFill>
              </a:rPr>
              <a:pPr/>
              <a:t>16</a:t>
            </a:fld>
            <a:endParaRPr lang="en-US" dirty="0">
              <a:solidFill>
                <a:schemeClr val="tx1"/>
              </a:solidFill>
            </a:endParaRPr>
          </a:p>
        </p:txBody>
      </p:sp>
      <p:sp>
        <p:nvSpPr>
          <p:cNvPr id="39939" name="Rectangle 4"/>
          <p:cNvSpPr>
            <a:spLocks noGrp="1" noRot="1" noChangeAspect="1" noChangeArrowheads="1" noTextEdit="1"/>
          </p:cNvSpPr>
          <p:nvPr>
            <p:ph type="sldImg"/>
          </p:nvPr>
        </p:nvSpPr>
        <p:spPr>
          <a:ln/>
        </p:spPr>
      </p:sp>
      <p:sp>
        <p:nvSpPr>
          <p:cNvPr id="39940" name="Rectangle 5"/>
          <p:cNvSpPr>
            <a:spLocks noGrp="1" noChangeArrowheads="1"/>
          </p:cNvSpPr>
          <p:nvPr>
            <p:ph type="body" idx="1"/>
          </p:nvPr>
        </p:nvSpPr>
        <p:spPr>
          <a:noFill/>
          <a:ln/>
        </p:spPr>
        <p:txBody>
          <a:bodyPr/>
          <a:lstStyle/>
          <a:p>
            <a:pPr eaLnBrk="1" hangingPunct="1"/>
            <a:r>
              <a:rPr lang="en-US" dirty="0"/>
              <a:t>Returning Nulls in the Resulting Set of a Subquery</a:t>
            </a:r>
          </a:p>
          <a:p>
            <a:pPr lvl="1" eaLnBrk="1" hangingPunct="1"/>
            <a:r>
              <a:rPr lang="en-US" dirty="0">
                <a:latin typeface="Times New Roman" charset="0"/>
              </a:rPr>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therefore, the entire query returns no rows. </a:t>
            </a:r>
          </a:p>
          <a:p>
            <a:pPr lvl="1" eaLnBrk="1" hangingPunct="1"/>
            <a:r>
              <a:rPr lang="en-US" dirty="0">
                <a:latin typeface="Times New Roman" charset="0"/>
              </a:rPr>
              <a:t>The reason is that all conditions that compare a null value result in a null. So whenever null values are likely to be part of the results set of a subquery, do not use the </a:t>
            </a:r>
            <a:r>
              <a:rPr lang="en-US" dirty="0">
                <a:latin typeface="Courier New" pitchFamily="49" charset="0"/>
              </a:rPr>
              <a:t>NOT</a:t>
            </a:r>
            <a:r>
              <a:rPr lang="en-US" dirty="0">
                <a:latin typeface="Times New Roman" charset="0"/>
              </a:rPr>
              <a:t> </a:t>
            </a:r>
            <a:r>
              <a:rPr lang="en-US" dirty="0">
                <a:latin typeface="Courier New" pitchFamily="49" charset="0"/>
              </a:rPr>
              <a:t>IN</a:t>
            </a:r>
            <a:r>
              <a:rPr lang="en-US" dirty="0">
                <a:latin typeface="Times New Roman" charset="0"/>
              </a:rPr>
              <a:t> operator. The </a:t>
            </a:r>
            <a:r>
              <a:rPr lang="en-US" dirty="0">
                <a:latin typeface="Courier New" pitchFamily="49" charset="0"/>
              </a:rPr>
              <a:t>NOT</a:t>
            </a:r>
            <a:r>
              <a:rPr lang="en-US" dirty="0">
                <a:latin typeface="Times New Roman" charset="0"/>
              </a:rPr>
              <a:t> </a:t>
            </a:r>
            <a:r>
              <a:rPr lang="en-US" dirty="0">
                <a:latin typeface="Courier New" pitchFamily="49" charset="0"/>
              </a:rPr>
              <a:t>IN</a:t>
            </a:r>
            <a:r>
              <a:rPr lang="en-US" dirty="0">
                <a:latin typeface="Times New Roman" charset="0"/>
              </a:rPr>
              <a:t> operator is equivalent to </a:t>
            </a:r>
            <a:r>
              <a:rPr lang="en-US" dirty="0">
                <a:latin typeface="Courier New" pitchFamily="49" charset="0"/>
              </a:rPr>
              <a:t>&lt;&gt;</a:t>
            </a:r>
            <a:r>
              <a:rPr lang="en-US" dirty="0">
                <a:latin typeface="Times New Roman" charset="0"/>
              </a:rPr>
              <a:t> </a:t>
            </a:r>
            <a:r>
              <a:rPr lang="en-US" dirty="0">
                <a:latin typeface="Courier New" pitchFamily="49" charset="0"/>
              </a:rPr>
              <a:t>ALL</a:t>
            </a:r>
            <a:r>
              <a:rPr lang="en-US" dirty="0">
                <a:latin typeface="Times New Roman" charset="0"/>
              </a:rPr>
              <a:t>.</a:t>
            </a:r>
          </a:p>
          <a:p>
            <a:pPr lvl="1" eaLnBrk="1" hangingPunct="1"/>
            <a:r>
              <a:rPr lang="en-US" dirty="0">
                <a:latin typeface="Times New Roman" charset="0"/>
              </a:rPr>
              <a:t>Notice that the null value as part of the results set of a subquery is not a problem if you use the </a:t>
            </a:r>
            <a:r>
              <a:rPr lang="en-US" dirty="0">
                <a:latin typeface="Courier New" pitchFamily="49" charset="0"/>
              </a:rPr>
              <a:t>IN</a:t>
            </a:r>
            <a:r>
              <a:rPr lang="en-US" dirty="0">
                <a:latin typeface="Times New Roman" charset="0"/>
              </a:rPr>
              <a:t> operator. The </a:t>
            </a:r>
            <a:r>
              <a:rPr lang="en-US" dirty="0">
                <a:latin typeface="Courier New" pitchFamily="49" charset="0"/>
              </a:rPr>
              <a:t>IN</a:t>
            </a:r>
            <a:r>
              <a:rPr lang="en-US" dirty="0">
                <a:latin typeface="Times New Roman" charset="0"/>
              </a:rPr>
              <a:t> operator is equivalent to </a:t>
            </a:r>
            <a:r>
              <a:rPr lang="en-US" dirty="0">
                <a:latin typeface="Courier New" pitchFamily="49" charset="0"/>
              </a:rPr>
              <a:t>=ANY</a:t>
            </a:r>
            <a:r>
              <a:rPr lang="en-US" dirty="0">
                <a:latin typeface="Times New Roman" charset="0"/>
              </a:rPr>
              <a:t>. For example, to display the employees who have subordinates, use the following SQL statement:</a:t>
            </a:r>
          </a:p>
          <a:p>
            <a:pPr lvl="2" eaLnBrk="1" hangingPunct="1">
              <a:buFont typeface="Times New Roman" charset="0"/>
              <a:buNone/>
            </a:pPr>
            <a:r>
              <a:rPr lang="en-US" dirty="0">
                <a:latin typeface="Courier New" pitchFamily="49" charset="0"/>
              </a:rPr>
              <a:t>    SELECT </a:t>
            </a:r>
            <a:r>
              <a:rPr lang="en-US" dirty="0" err="1">
                <a:latin typeface="Courier New" pitchFamily="49" charset="0"/>
              </a:rPr>
              <a:t>emp.last_name</a:t>
            </a:r>
            <a:endParaRPr lang="en-US" dirty="0">
              <a:latin typeface="Courier New" pitchFamily="49" charset="0"/>
            </a:endParaRPr>
          </a:p>
          <a:p>
            <a:pPr lvl="2" eaLnBrk="1" hangingPunct="1">
              <a:buFont typeface="Times New Roman" charset="0"/>
              <a:buNone/>
            </a:pPr>
            <a:r>
              <a:rPr lang="en-US" dirty="0">
                <a:latin typeface="Courier New" pitchFamily="49" charset="0"/>
              </a:rPr>
              <a:t>    FROM   employees </a:t>
            </a:r>
            <a:r>
              <a:rPr lang="en-US" dirty="0" err="1">
                <a:latin typeface="Courier New" pitchFamily="49" charset="0"/>
              </a:rPr>
              <a:t>emp</a:t>
            </a:r>
            <a:endParaRPr lang="en-US" dirty="0">
              <a:latin typeface="Courier New" pitchFamily="49" charset="0"/>
            </a:endParaRPr>
          </a:p>
          <a:p>
            <a:pPr lvl="2" eaLnBrk="1" hangingPunct="1">
              <a:buFont typeface="Times New Roman" charset="0"/>
              <a:buNone/>
            </a:pPr>
            <a:r>
              <a:rPr lang="en-US" dirty="0">
                <a:latin typeface="Courier New" pitchFamily="49" charset="0"/>
              </a:rPr>
              <a:t>    WHERE  </a:t>
            </a:r>
            <a:r>
              <a:rPr lang="en-US" dirty="0" err="1">
                <a:latin typeface="Courier New" pitchFamily="49" charset="0"/>
              </a:rPr>
              <a:t>emp.employee_id</a:t>
            </a:r>
            <a:r>
              <a:rPr lang="en-US" dirty="0">
                <a:latin typeface="Courier New" pitchFamily="49" charset="0"/>
              </a:rPr>
              <a:t>  IN</a:t>
            </a:r>
          </a:p>
          <a:p>
            <a:pPr lvl="2" eaLnBrk="1" hangingPunct="1">
              <a:buFont typeface="Times New Roman" charset="0"/>
              <a:buNone/>
            </a:pPr>
            <a:r>
              <a:rPr lang="en-US" dirty="0">
                <a:latin typeface="Courier New" pitchFamily="49" charset="0"/>
              </a:rPr>
              <a:t>                              (SELECT </a:t>
            </a:r>
            <a:r>
              <a:rPr lang="en-US" dirty="0" err="1">
                <a:latin typeface="Courier New" pitchFamily="49" charset="0"/>
              </a:rPr>
              <a:t>mgr.manager_id</a:t>
            </a:r>
            <a:endParaRPr lang="en-US" dirty="0">
              <a:latin typeface="Courier New" pitchFamily="49" charset="0"/>
            </a:endParaRPr>
          </a:p>
          <a:p>
            <a:pPr lvl="2" eaLnBrk="1" hangingPunct="1">
              <a:buFont typeface="Times New Roman" charset="0"/>
              <a:buNone/>
            </a:pPr>
            <a:r>
              <a:rPr lang="en-US" dirty="0">
                <a:latin typeface="Courier New" pitchFamily="49" charset="0"/>
              </a:rPr>
              <a:t>                               FROM   employees mgr);</a:t>
            </a:r>
            <a:endParaRPr lang="en-US" dirty="0">
              <a:latin typeface="Times New Roman" charset="0"/>
            </a:endParaRPr>
          </a:p>
        </p:txBody>
      </p:sp>
    </p:spTree>
    <p:extLst>
      <p:ext uri="{BB962C8B-B14F-4D97-AF65-F5344CB8AC3E}">
        <p14:creationId xmlns:p14="http://schemas.microsoft.com/office/powerpoint/2010/main" val="2215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4D42546-F51F-4BB8-83E0-5804982DCA18}" type="slidenum">
              <a:rPr lang="en-US">
                <a:solidFill>
                  <a:schemeClr val="tx1"/>
                </a:solidFill>
              </a:rPr>
              <a:pPr/>
              <a:t>3</a:t>
            </a:fld>
            <a:endParaRPr lang="en-US" dirty="0">
              <a:solidFill>
                <a:schemeClr val="tx1"/>
              </a:solidFill>
            </a:endParaRPr>
          </a:p>
        </p:txBody>
      </p:sp>
      <p:sp>
        <p:nvSpPr>
          <p:cNvPr id="26627" name="Rectangle 4"/>
          <p:cNvSpPr>
            <a:spLocks noGrp="1" noRot="1" noChangeAspect="1" noChangeArrowheads="1" noTextEdit="1"/>
          </p:cNvSpPr>
          <p:nvPr>
            <p:ph type="sldImg"/>
          </p:nvPr>
        </p:nvSpPr>
        <p:spPr>
          <a:ln/>
        </p:spPr>
      </p:sp>
      <p:sp>
        <p:nvSpPr>
          <p:cNvPr id="26628" name="Rectangle 5"/>
          <p:cNvSpPr>
            <a:spLocks noGrp="1" noChangeArrowheads="1"/>
          </p:cNvSpPr>
          <p:nvPr>
            <p:ph type="body" idx="1"/>
          </p:nvPr>
        </p:nvSpPr>
        <p:spPr>
          <a:noFill/>
          <a:ln/>
        </p:spPr>
        <p:txBody>
          <a:bodyPr/>
          <a:lstStyle/>
          <a:p>
            <a:pPr eaLnBrk="1" hangingPunct="1"/>
            <a:r>
              <a:rPr lang="en-US" dirty="0"/>
              <a:t>Subquery Syntax</a:t>
            </a:r>
          </a:p>
          <a:p>
            <a:pPr lvl="1" eaLnBrk="1" hangingPunct="1"/>
            <a:r>
              <a:rPr lang="en-US" dirty="0">
                <a:solidFill>
                  <a:schemeClr val="tx1"/>
                </a:solidFill>
                <a:latin typeface="Times New Roman" charset="0"/>
              </a:rPr>
              <a:t>A subquery is a </a:t>
            </a:r>
            <a:r>
              <a:rPr lang="en-US" dirty="0">
                <a:solidFill>
                  <a:schemeClr val="tx1"/>
                </a:solidFill>
                <a:latin typeface="Courier New" pitchFamily="49" charset="0"/>
              </a:rPr>
              <a:t>SELECT</a:t>
            </a:r>
            <a:r>
              <a:rPr lang="en-US" dirty="0">
                <a:solidFill>
                  <a:schemeClr val="tx1"/>
                </a:solidFill>
                <a:latin typeface="Times New Roman" charset="0"/>
              </a:rPr>
              <a:t> statement that is embedded in a clause of another </a:t>
            </a:r>
            <a:r>
              <a:rPr lang="en-US" dirty="0">
                <a:solidFill>
                  <a:schemeClr val="tx1"/>
                </a:solidFill>
                <a:latin typeface="Courier New" pitchFamily="49" charset="0"/>
              </a:rPr>
              <a:t>SELECT</a:t>
            </a:r>
            <a:r>
              <a:rPr lang="en-US" dirty="0">
                <a:solidFill>
                  <a:schemeClr val="tx1"/>
                </a:solidFill>
                <a:latin typeface="Times New Roman" charset="0"/>
              </a:rPr>
              <a:t> statement. </a:t>
            </a:r>
            <a:r>
              <a:rPr lang="en-US" dirty="0">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eaLnBrk="1" hangingPunct="1"/>
            <a:r>
              <a:rPr lang="en-US" dirty="0">
                <a:solidFill>
                  <a:schemeClr val="tx1"/>
                </a:solidFill>
                <a:latin typeface="Times New Roman" charset="0"/>
              </a:rPr>
              <a:t>You can place the subquery in a number of SQL clauses, including the following:</a:t>
            </a:r>
          </a:p>
          <a:p>
            <a:pPr lvl="2" eaLnBrk="1" hangingPunct="1">
              <a:buSzPct val="70000"/>
            </a:pPr>
            <a:r>
              <a:rPr lang="en-US" dirty="0">
                <a:solidFill>
                  <a:schemeClr val="tx1"/>
                </a:solidFill>
                <a:latin typeface="Courier New" pitchFamily="49" charset="0"/>
              </a:rPr>
              <a:t>WHERE</a:t>
            </a:r>
            <a:r>
              <a:rPr lang="en-US" dirty="0">
                <a:solidFill>
                  <a:schemeClr val="tx1"/>
                </a:solidFill>
                <a:latin typeface="Times New Roman" charset="0"/>
              </a:rPr>
              <a:t> clause</a:t>
            </a:r>
          </a:p>
          <a:p>
            <a:pPr lvl="2" eaLnBrk="1" hangingPunct="1">
              <a:buSzPct val="70000"/>
            </a:pPr>
            <a:r>
              <a:rPr lang="en-US" dirty="0">
                <a:solidFill>
                  <a:schemeClr val="tx1"/>
                </a:solidFill>
                <a:latin typeface="Courier New" pitchFamily="49" charset="0"/>
              </a:rPr>
              <a:t>HAVING</a:t>
            </a:r>
            <a:r>
              <a:rPr lang="en-US" dirty="0">
                <a:solidFill>
                  <a:schemeClr val="tx1"/>
                </a:solidFill>
                <a:latin typeface="Times New Roman" charset="0"/>
              </a:rPr>
              <a:t> clause</a:t>
            </a:r>
          </a:p>
          <a:p>
            <a:pPr lvl="2" eaLnBrk="1" hangingPunct="1">
              <a:buSzPct val="70000"/>
            </a:pPr>
            <a:r>
              <a:rPr lang="en-US" dirty="0">
                <a:solidFill>
                  <a:schemeClr val="tx1"/>
                </a:solidFill>
                <a:latin typeface="Courier New" pitchFamily="49" charset="0"/>
              </a:rPr>
              <a:t>FROM</a:t>
            </a:r>
            <a:r>
              <a:rPr lang="en-US" dirty="0">
                <a:solidFill>
                  <a:schemeClr val="tx1"/>
                </a:solidFill>
                <a:latin typeface="Times New Roman" charset="0"/>
              </a:rPr>
              <a:t> clause</a:t>
            </a:r>
          </a:p>
          <a:p>
            <a:pPr lvl="1" eaLnBrk="1" hangingPunct="1"/>
            <a:r>
              <a:rPr lang="en-US" dirty="0">
                <a:solidFill>
                  <a:schemeClr val="tx1"/>
                </a:solidFill>
                <a:latin typeface="Times New Roman" charset="0"/>
              </a:rPr>
              <a:t>In the syntax:</a:t>
            </a:r>
          </a:p>
          <a:p>
            <a:pPr lvl="1" algn="just" eaLnBrk="1" hangingPunct="1"/>
            <a:r>
              <a:rPr lang="en-US" i="1" dirty="0">
                <a:solidFill>
                  <a:schemeClr val="tx1"/>
                </a:solidFill>
                <a:latin typeface="Times" pitchFamily="18" charset="0"/>
              </a:rPr>
              <a:t>	</a:t>
            </a:r>
            <a:r>
              <a:rPr lang="en-US" i="1" dirty="0">
                <a:solidFill>
                  <a:schemeClr val="tx1"/>
                </a:solidFill>
                <a:latin typeface="Courier New" pitchFamily="49" charset="0"/>
              </a:rPr>
              <a:t>operator</a:t>
            </a:r>
            <a:r>
              <a:rPr lang="en-US" dirty="0">
                <a:solidFill>
                  <a:schemeClr val="tx1"/>
                </a:solidFill>
                <a:latin typeface="Times" pitchFamily="18" charset="0"/>
              </a:rPr>
              <a:t> includes a comparison condition such as &gt;, =, or </a:t>
            </a:r>
            <a:r>
              <a:rPr lang="en-US" dirty="0">
                <a:solidFill>
                  <a:schemeClr val="tx1"/>
                </a:solidFill>
                <a:latin typeface="Courier New" pitchFamily="49" charset="0"/>
              </a:rPr>
              <a:t>IN</a:t>
            </a:r>
            <a:endParaRPr lang="en-US" dirty="0">
              <a:solidFill>
                <a:schemeClr val="tx1"/>
              </a:solidFill>
              <a:latin typeface="Times" pitchFamily="18" charset="0"/>
            </a:endParaRPr>
          </a:p>
          <a:p>
            <a:pPr lvl="2" eaLnBrk="1" hangingPunct="1">
              <a:buFont typeface="Times New Roman" charset="0"/>
              <a:buNone/>
            </a:pPr>
            <a:r>
              <a:rPr lang="en-US" b="1" dirty="0">
                <a:solidFill>
                  <a:schemeClr val="tx1"/>
                </a:solidFill>
                <a:latin typeface="Times New Roman" charset="0"/>
              </a:rPr>
              <a:t>      Note:</a:t>
            </a:r>
            <a:r>
              <a:rPr lang="en-US" dirty="0">
                <a:solidFill>
                  <a:schemeClr val="tx1"/>
                </a:solidFill>
                <a:latin typeface="Times New Roman" charset="0"/>
              </a:rPr>
              <a:t> Comparison conditions fall into two classes: single-row operators</a:t>
            </a:r>
            <a:br>
              <a:rPr lang="en-US" dirty="0">
                <a:solidFill>
                  <a:schemeClr val="tx1"/>
                </a:solidFill>
                <a:latin typeface="Times New Roman" charset="0"/>
              </a:rPr>
            </a:br>
            <a:r>
              <a:rPr lang="en-US" dirty="0">
                <a:solidFill>
                  <a:schemeClr val="tx1"/>
                </a:solidFill>
                <a:latin typeface="Times New Roman" charset="0"/>
              </a:rPr>
              <a:t>(&gt;, =, &gt;=, &lt;, &lt;&gt;, &lt;=) and multiple-row operators (</a:t>
            </a:r>
            <a:r>
              <a:rPr lang="en-US" dirty="0">
                <a:solidFill>
                  <a:schemeClr val="tx1"/>
                </a:solidFill>
                <a:latin typeface="Courier New" pitchFamily="49" charset="0"/>
              </a:rPr>
              <a:t>IN</a:t>
            </a:r>
            <a:r>
              <a:rPr lang="en-US" dirty="0">
                <a:solidFill>
                  <a:schemeClr val="tx1"/>
                </a:solidFill>
                <a:latin typeface="Times New Roman" charset="0"/>
              </a:rPr>
              <a:t>, </a:t>
            </a:r>
            <a:r>
              <a:rPr lang="en-US" dirty="0">
                <a:solidFill>
                  <a:schemeClr val="tx1"/>
                </a:solidFill>
                <a:latin typeface="Courier New" pitchFamily="49" charset="0"/>
              </a:rPr>
              <a:t>ANY</a:t>
            </a:r>
            <a:r>
              <a:rPr lang="en-US" dirty="0">
                <a:solidFill>
                  <a:schemeClr val="tx1"/>
                </a:solidFill>
                <a:latin typeface="Times New Roman" charset="0"/>
              </a:rPr>
              <a:t>, </a:t>
            </a:r>
            <a:r>
              <a:rPr lang="en-US" dirty="0">
                <a:solidFill>
                  <a:schemeClr val="tx1"/>
                </a:solidFill>
                <a:latin typeface="Courier New" pitchFamily="49" charset="0"/>
              </a:rPr>
              <a:t>ALL</a:t>
            </a:r>
            <a:r>
              <a:rPr lang="en-US" dirty="0">
                <a:solidFill>
                  <a:schemeClr val="tx1"/>
                </a:solidFill>
                <a:latin typeface="Times New Roman" charset="0"/>
              </a:rPr>
              <a:t>).</a:t>
            </a:r>
          </a:p>
          <a:p>
            <a:pPr lvl="1" eaLnBrk="1" hangingPunct="1"/>
            <a:r>
              <a:rPr lang="en-US" dirty="0">
                <a:solidFill>
                  <a:schemeClr val="tx1"/>
                </a:solidFill>
                <a:latin typeface="Times New Roman" charset="0"/>
              </a:rPr>
              <a:t>The subquery is often referred to as a nested </a:t>
            </a:r>
            <a:r>
              <a:rPr lang="en-US" dirty="0">
                <a:solidFill>
                  <a:schemeClr val="tx1"/>
                </a:solidFill>
                <a:latin typeface="Courier New" pitchFamily="49" charset="0"/>
              </a:rPr>
              <a:t>SELECT</a:t>
            </a:r>
            <a:r>
              <a:rPr lang="en-US" dirty="0">
                <a:solidFill>
                  <a:schemeClr val="tx1"/>
                </a:solidFill>
                <a:latin typeface="Times New Roman" charset="0"/>
              </a:rPr>
              <a:t>, sub-</a:t>
            </a:r>
            <a:r>
              <a:rPr lang="en-US" dirty="0">
                <a:solidFill>
                  <a:schemeClr val="tx1"/>
                </a:solidFill>
                <a:latin typeface="Courier New" pitchFamily="49" charset="0"/>
              </a:rPr>
              <a:t>SELECT</a:t>
            </a:r>
            <a:r>
              <a:rPr lang="en-US" dirty="0">
                <a:solidFill>
                  <a:schemeClr val="tx1"/>
                </a:solidFill>
                <a:latin typeface="Times New Roman" charset="0"/>
              </a:rPr>
              <a:t>, or inner </a:t>
            </a:r>
            <a:r>
              <a:rPr lang="en-US" dirty="0">
                <a:solidFill>
                  <a:schemeClr val="tx1"/>
                </a:solidFill>
                <a:latin typeface="Courier New" pitchFamily="49" charset="0"/>
              </a:rPr>
              <a:t>SELECT</a:t>
            </a:r>
            <a:r>
              <a:rPr lang="en-US" dirty="0">
                <a:solidFill>
                  <a:schemeClr val="tx1"/>
                </a:solidFill>
                <a:latin typeface="Times New Roman" charset="0"/>
              </a:rPr>
              <a:t> statement. The subquery generally executes first, and its output is used to complete the query condition for the main (or outer) query.</a:t>
            </a:r>
            <a:endParaRPr lang="en-US" dirty="0">
              <a:latin typeface="Times New Roman" charset="0"/>
            </a:endParaRPr>
          </a:p>
        </p:txBody>
      </p:sp>
    </p:spTree>
    <p:extLst>
      <p:ext uri="{BB962C8B-B14F-4D97-AF65-F5344CB8AC3E}">
        <p14:creationId xmlns:p14="http://schemas.microsoft.com/office/powerpoint/2010/main" val="18271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8DDB5197-CAD1-4DB4-9B46-8F891AEB1A54}" type="slidenum">
              <a:rPr lang="en-US">
                <a:solidFill>
                  <a:schemeClr val="tx1"/>
                </a:solidFill>
              </a:rPr>
              <a:pPr/>
              <a:t>4</a:t>
            </a:fld>
            <a:endParaRPr lang="en-US" dirty="0">
              <a:solidFill>
                <a:schemeClr val="tx1"/>
              </a:solidFill>
            </a:endParaRPr>
          </a:p>
        </p:txBody>
      </p:sp>
      <p:sp>
        <p:nvSpPr>
          <p:cNvPr id="27651" name="Rectangle 4"/>
          <p:cNvSpPr>
            <a:spLocks noGrp="1" noRot="1" noChangeAspect="1" noChangeArrowheads="1" noTextEdit="1"/>
          </p:cNvSpPr>
          <p:nvPr>
            <p:ph type="sldImg"/>
          </p:nvPr>
        </p:nvSpPr>
        <p:spPr>
          <a:ln/>
        </p:spPr>
      </p:sp>
      <p:sp>
        <p:nvSpPr>
          <p:cNvPr id="27652" name="Rectangle 5"/>
          <p:cNvSpPr>
            <a:spLocks noGrp="1" noChangeArrowheads="1"/>
          </p:cNvSpPr>
          <p:nvPr>
            <p:ph type="body" idx="1"/>
          </p:nvPr>
        </p:nvSpPr>
        <p:spPr>
          <a:noFill/>
          <a:ln/>
        </p:spPr>
        <p:txBody>
          <a:bodyPr/>
          <a:lstStyle/>
          <a:p>
            <a:pPr eaLnBrk="1" hangingPunct="1"/>
            <a:r>
              <a:rPr lang="en-US" dirty="0"/>
              <a:t>Using a Subquery</a:t>
            </a:r>
          </a:p>
          <a:p>
            <a:pPr lvl="1" eaLnBrk="1" hangingPunct="1"/>
            <a:r>
              <a:rPr lang="en-US" dirty="0">
                <a:latin typeface="Times New Roman" charset="0"/>
              </a:rPr>
              <a:t>In the slide, the inner query determines the salary of employee Abel. The outer query takes the result of the inner query and uses this result to display all the employees who earn more than this amount.</a:t>
            </a:r>
          </a:p>
        </p:txBody>
      </p:sp>
    </p:spTree>
    <p:extLst>
      <p:ext uri="{BB962C8B-B14F-4D97-AF65-F5344CB8AC3E}">
        <p14:creationId xmlns:p14="http://schemas.microsoft.com/office/powerpoint/2010/main" val="273563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A8C741AC-2170-49F4-9943-0E05E582D8C3}" type="slidenum">
              <a:rPr lang="en-US">
                <a:solidFill>
                  <a:schemeClr val="tx1"/>
                </a:solidFill>
              </a:rPr>
              <a:pPr/>
              <a:t>5</a:t>
            </a:fld>
            <a:endParaRPr lang="en-US" dirty="0">
              <a:solidFill>
                <a:schemeClr val="tx1"/>
              </a:solidFill>
            </a:endParaRPr>
          </a:p>
        </p:txBody>
      </p:sp>
      <p:sp>
        <p:nvSpPr>
          <p:cNvPr id="28675" name="Rectangle 2050"/>
          <p:cNvSpPr>
            <a:spLocks noChangeArrowheads="1"/>
          </p:cNvSpPr>
          <p:nvPr/>
        </p:nvSpPr>
        <p:spPr bwMode="auto">
          <a:xfrm>
            <a:off x="3883710" y="-1564"/>
            <a:ext cx="2975849" cy="461345"/>
          </a:xfrm>
          <a:prstGeom prst="rect">
            <a:avLst/>
          </a:prstGeom>
          <a:noFill/>
          <a:ln w="9525">
            <a:noFill/>
            <a:miter lim="800000"/>
            <a:headEnd/>
            <a:tailEnd/>
          </a:ln>
        </p:spPr>
        <p:txBody>
          <a:bodyPr wrap="none" lIns="89903" tIns="44951" rIns="89903" bIns="44951" anchor="ctr"/>
          <a:lstStyle/>
          <a:p>
            <a:endParaRPr lang="en-US"/>
          </a:p>
        </p:txBody>
      </p:sp>
      <p:sp>
        <p:nvSpPr>
          <p:cNvPr id="28676" name="Rectangle 2051"/>
          <p:cNvSpPr>
            <a:spLocks noChangeArrowheads="1"/>
          </p:cNvSpPr>
          <p:nvPr/>
        </p:nvSpPr>
        <p:spPr bwMode="auto">
          <a:xfrm>
            <a:off x="-3114" y="-1564"/>
            <a:ext cx="2972735" cy="461345"/>
          </a:xfrm>
          <a:prstGeom prst="rect">
            <a:avLst/>
          </a:prstGeom>
          <a:noFill/>
          <a:ln w="9525">
            <a:noFill/>
            <a:miter lim="800000"/>
            <a:headEnd/>
            <a:tailEnd/>
          </a:ln>
        </p:spPr>
        <p:txBody>
          <a:bodyPr wrap="none" lIns="89903" tIns="44951" rIns="89903" bIns="44951" anchor="ctr"/>
          <a:lstStyle/>
          <a:p>
            <a:endParaRPr lang="en-US"/>
          </a:p>
        </p:txBody>
      </p:sp>
      <p:sp>
        <p:nvSpPr>
          <p:cNvPr id="28677" name="Rectangle 2054"/>
          <p:cNvSpPr>
            <a:spLocks noGrp="1" noRot="1" noChangeAspect="1" noChangeArrowheads="1" noTextEdit="1"/>
          </p:cNvSpPr>
          <p:nvPr>
            <p:ph type="sldImg"/>
          </p:nvPr>
        </p:nvSpPr>
        <p:spPr>
          <a:ln/>
        </p:spPr>
      </p:sp>
      <p:sp>
        <p:nvSpPr>
          <p:cNvPr id="28678" name="Rectangle 2055"/>
          <p:cNvSpPr>
            <a:spLocks noGrp="1" noChangeArrowheads="1"/>
          </p:cNvSpPr>
          <p:nvPr>
            <p:ph type="body" idx="1"/>
          </p:nvPr>
        </p:nvSpPr>
        <p:spPr>
          <a:noFill/>
          <a:ln/>
        </p:spPr>
        <p:txBody>
          <a:bodyPr/>
          <a:lstStyle/>
          <a:p>
            <a:pPr eaLnBrk="1" hangingPunct="1"/>
            <a:r>
              <a:rPr lang="en-US" dirty="0"/>
              <a:t>Guidelines for Using Subqueries</a:t>
            </a:r>
          </a:p>
          <a:p>
            <a:pPr lvl="2" eaLnBrk="1" hangingPunct="1">
              <a:spcBef>
                <a:spcPct val="25000"/>
              </a:spcBef>
            </a:pPr>
            <a:r>
              <a:rPr lang="en-US" dirty="0">
                <a:latin typeface="Times New Roman" charset="0"/>
              </a:rPr>
              <a:t>A subquery must be</a:t>
            </a:r>
            <a:r>
              <a:rPr lang="en-US" dirty="0">
                <a:latin typeface="Times" pitchFamily="18" charset="0"/>
              </a:rPr>
              <a:t> enclosed in parentheses.</a:t>
            </a:r>
          </a:p>
          <a:p>
            <a:pPr lvl="2" eaLnBrk="1" hangingPunct="1"/>
            <a:r>
              <a:rPr lang="en-US" dirty="0">
                <a:latin typeface="Times New Roman" charset="0"/>
              </a:rPr>
              <a:t>Place the subquery on the right side of the comparison condition for readability.</a:t>
            </a:r>
          </a:p>
          <a:p>
            <a:pPr lvl="2" eaLnBrk="1" hangingPunct="1"/>
            <a:r>
              <a:rPr lang="en-US" dirty="0">
                <a:latin typeface="Times New Roman" charset="0"/>
              </a:rPr>
              <a:t>With Oracle8</a:t>
            </a:r>
            <a:r>
              <a:rPr lang="en-US" i="1" dirty="0">
                <a:latin typeface="Times New Roman" charset="0"/>
              </a:rPr>
              <a:t>i</a:t>
            </a:r>
            <a:r>
              <a:rPr lang="en-US" dirty="0">
                <a:latin typeface="Times New Roman" charset="0"/>
              </a:rPr>
              <a:t> and later releases, an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can be used and is required in the subquery to perform Top-N analysis.</a:t>
            </a:r>
          </a:p>
          <a:p>
            <a:pPr lvl="3" eaLnBrk="1" hangingPunct="1"/>
            <a:r>
              <a:rPr lang="en-US" dirty="0">
                <a:latin typeface="Times New Roman" charset="0"/>
              </a:rPr>
              <a:t>Before Oracle8</a:t>
            </a:r>
            <a:r>
              <a:rPr lang="en-US" i="1" dirty="0">
                <a:latin typeface="Times New Roman" charset="0"/>
              </a:rPr>
              <a:t>i</a:t>
            </a:r>
            <a:r>
              <a:rPr lang="en-US" dirty="0">
                <a:latin typeface="Times New Roman" charset="0"/>
              </a:rPr>
              <a:t>, however, subqueries could not contain an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Only one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could be used for a </a:t>
            </a:r>
            <a:r>
              <a:rPr lang="en-US" dirty="0">
                <a:latin typeface="Courier New" pitchFamily="49" charset="0"/>
              </a:rPr>
              <a:t>SELECT</a:t>
            </a:r>
            <a:r>
              <a:rPr lang="en-US" dirty="0">
                <a:latin typeface="Times New Roman" charset="0"/>
              </a:rPr>
              <a:t> statement; if specified, it had to be the last clause in the main </a:t>
            </a:r>
            <a:r>
              <a:rPr lang="en-US" dirty="0">
                <a:latin typeface="Courier New" pitchFamily="49" charset="0"/>
              </a:rPr>
              <a:t>SELECT</a:t>
            </a:r>
            <a:r>
              <a:rPr lang="en-US" dirty="0">
                <a:latin typeface="Times New Roman" charset="0"/>
              </a:rPr>
              <a:t> statement.</a:t>
            </a:r>
          </a:p>
          <a:p>
            <a:pPr lvl="2" eaLnBrk="1" hangingPunct="1"/>
            <a:r>
              <a:rPr lang="en-US" dirty="0">
                <a:latin typeface="Times New Roman" charset="0"/>
              </a:rPr>
              <a:t>Two classes of comparison conditions are used in subqueries: single-row operators and </a:t>
            </a:r>
            <a:br>
              <a:rPr lang="en-US" dirty="0">
                <a:latin typeface="Times New Roman" charset="0"/>
              </a:rPr>
            </a:br>
            <a:r>
              <a:rPr lang="en-US" dirty="0">
                <a:latin typeface="Times New Roman" charset="0"/>
              </a:rPr>
              <a:t>multiple-row operators.</a:t>
            </a:r>
          </a:p>
        </p:txBody>
      </p:sp>
    </p:spTree>
    <p:extLst>
      <p:ext uri="{BB962C8B-B14F-4D97-AF65-F5344CB8AC3E}">
        <p14:creationId xmlns:p14="http://schemas.microsoft.com/office/powerpoint/2010/main" val="16329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8BA297F8-9F8F-49DF-A4F7-D0CC40B6F926}" type="slidenum">
              <a:rPr lang="en-US">
                <a:solidFill>
                  <a:schemeClr val="tx1"/>
                </a:solidFill>
              </a:rPr>
              <a:pPr/>
              <a:t>6</a:t>
            </a:fld>
            <a:endParaRPr lang="en-US" dirty="0">
              <a:solidFill>
                <a:schemeClr val="tx1"/>
              </a:solidFill>
            </a:endParaRPr>
          </a:p>
        </p:txBody>
      </p:sp>
      <p:sp>
        <p:nvSpPr>
          <p:cNvPr id="29699" name="Rectangle 2"/>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29700" name="Rectangle 3"/>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29701" name="Rectangle 6"/>
          <p:cNvSpPr>
            <a:spLocks noGrp="1" noRot="1" noChangeAspect="1" noChangeArrowheads="1" noTextEdit="1"/>
          </p:cNvSpPr>
          <p:nvPr>
            <p:ph type="sldImg"/>
          </p:nvPr>
        </p:nvSpPr>
        <p:spPr>
          <a:ln/>
        </p:spPr>
      </p:sp>
      <p:sp>
        <p:nvSpPr>
          <p:cNvPr id="29702" name="Rectangle 7"/>
          <p:cNvSpPr>
            <a:spLocks noGrp="1" noChangeArrowheads="1"/>
          </p:cNvSpPr>
          <p:nvPr>
            <p:ph type="body" idx="1"/>
          </p:nvPr>
        </p:nvSpPr>
        <p:spPr>
          <a:noFill/>
          <a:ln/>
        </p:spPr>
        <p:txBody>
          <a:bodyPr/>
          <a:lstStyle/>
          <a:p>
            <a:pPr eaLnBrk="1" hangingPunct="1"/>
            <a:r>
              <a:rPr lang="en-US" dirty="0"/>
              <a:t>Types of Subqueries</a:t>
            </a:r>
          </a:p>
          <a:p>
            <a:pPr lvl="2" eaLnBrk="1" hangingPunct="1">
              <a:spcBef>
                <a:spcPct val="25000"/>
              </a:spcBef>
              <a:buClr>
                <a:schemeClr val="tx1"/>
              </a:buClr>
            </a:pPr>
            <a:r>
              <a:rPr lang="en-US" b="1" dirty="0">
                <a:solidFill>
                  <a:schemeClr val="tx1"/>
                </a:solidFill>
                <a:latin typeface="Times New Roman" charset="0"/>
              </a:rPr>
              <a:t>Single-row subqueries:</a:t>
            </a:r>
            <a:r>
              <a:rPr lang="en-US" dirty="0">
                <a:solidFill>
                  <a:schemeClr val="tx1"/>
                </a:solidFill>
                <a:latin typeface="Times New Roman" charset="0"/>
              </a:rPr>
              <a:t> Queries that return only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a:t>
            </a:r>
          </a:p>
          <a:p>
            <a:pPr lvl="2" eaLnBrk="1" hangingPunct="1">
              <a:buClr>
                <a:schemeClr val="tx1"/>
              </a:buClr>
            </a:pPr>
            <a:r>
              <a:rPr lang="en-US" b="1" dirty="0">
                <a:solidFill>
                  <a:schemeClr val="tx1"/>
                </a:solidFill>
                <a:latin typeface="Times New Roman" charset="0"/>
              </a:rPr>
              <a:t>Multiple-row subqueries:</a:t>
            </a:r>
            <a:r>
              <a:rPr lang="en-US" dirty="0">
                <a:solidFill>
                  <a:schemeClr val="tx1"/>
                </a:solidFill>
                <a:latin typeface="Times New Roman" charset="0"/>
              </a:rPr>
              <a:t> Queries that return more than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a:t>
            </a:r>
          </a:p>
          <a:p>
            <a:pPr lvl="1" eaLnBrk="1" hangingPunct="1"/>
            <a:r>
              <a:rPr lang="en-US" b="1" dirty="0">
                <a:solidFill>
                  <a:schemeClr val="tx1"/>
                </a:solidFill>
                <a:latin typeface="Times New Roman" charset="0"/>
              </a:rPr>
              <a:t>Note:</a:t>
            </a:r>
            <a:r>
              <a:rPr lang="en-US" dirty="0">
                <a:solidFill>
                  <a:schemeClr val="tx1"/>
                </a:solidFill>
                <a:latin typeface="Times New Roman" charset="0"/>
              </a:rPr>
              <a:t> There are also multiple-column subqueries, which are queries that return more than one column from the inner </a:t>
            </a:r>
            <a:r>
              <a:rPr lang="en-US" dirty="0">
                <a:solidFill>
                  <a:schemeClr val="tx1"/>
                </a:solidFill>
                <a:latin typeface="Courier New" pitchFamily="49" charset="0"/>
              </a:rPr>
              <a:t>SELECT</a:t>
            </a:r>
            <a:r>
              <a:rPr lang="en-US" dirty="0">
                <a:solidFill>
                  <a:schemeClr val="tx1"/>
                </a:solidFill>
                <a:latin typeface="Times New Roman" charset="0"/>
              </a:rPr>
              <a:t> statement. These are covered in the </a:t>
            </a:r>
            <a:r>
              <a:rPr lang="en-US" i="1" dirty="0">
                <a:solidFill>
                  <a:schemeClr val="tx1"/>
                </a:solidFill>
                <a:latin typeface="Times New Roman" charset="0"/>
              </a:rPr>
              <a:t>Oracle Database 11g: SQL Fundamentals II</a:t>
            </a:r>
            <a:r>
              <a:rPr lang="en-US" dirty="0">
                <a:solidFill>
                  <a:schemeClr val="tx1"/>
                </a:solidFill>
                <a:latin typeface="Times New Roman" charset="0"/>
              </a:rPr>
              <a:t> course.</a:t>
            </a:r>
            <a:endParaRPr lang="en-US" dirty="0">
              <a:latin typeface="Times New Roman" charset="0"/>
            </a:endParaRPr>
          </a:p>
        </p:txBody>
      </p:sp>
    </p:spTree>
    <p:extLst>
      <p:ext uri="{BB962C8B-B14F-4D97-AF65-F5344CB8AC3E}">
        <p14:creationId xmlns:p14="http://schemas.microsoft.com/office/powerpoint/2010/main" val="373138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C4D4BE6-57AA-43FB-A12E-08135F4EEB1A}" type="slidenum">
              <a:rPr lang="en-US">
                <a:solidFill>
                  <a:schemeClr val="tx1"/>
                </a:solidFill>
              </a:rPr>
              <a:pPr/>
              <a:t>7</a:t>
            </a:fld>
            <a:endParaRPr lang="en-US" dirty="0">
              <a:solidFill>
                <a:schemeClr val="tx1"/>
              </a:solidFill>
            </a:endParaRPr>
          </a:p>
        </p:txBody>
      </p:sp>
      <p:sp>
        <p:nvSpPr>
          <p:cNvPr id="30723" name="Rectangle 9"/>
          <p:cNvSpPr>
            <a:spLocks noGrp="1" noRot="1" noChangeAspect="1" noChangeArrowheads="1" noTextEdit="1"/>
          </p:cNvSpPr>
          <p:nvPr>
            <p:ph type="sldImg"/>
          </p:nvPr>
        </p:nvSpPr>
        <p:spPr>
          <a:ln/>
        </p:spPr>
      </p:sp>
      <p:sp>
        <p:nvSpPr>
          <p:cNvPr id="30724" name="Rectangle 10"/>
          <p:cNvSpPr>
            <a:spLocks noGrp="1" noChangeArrowheads="1"/>
          </p:cNvSpPr>
          <p:nvPr>
            <p:ph type="body" idx="1"/>
          </p:nvPr>
        </p:nvSpPr>
        <p:spPr>
          <a:noFill/>
          <a:ln/>
        </p:spPr>
        <p:txBody>
          <a:bodyPr/>
          <a:lstStyle/>
          <a:p>
            <a:pPr eaLnBrk="1" hangingPunct="1"/>
            <a:r>
              <a:rPr lang="en-US" dirty="0"/>
              <a:t>Single-Row Subqueries</a:t>
            </a:r>
          </a:p>
          <a:p>
            <a:pPr lvl="1" eaLnBrk="1" hangingPunct="1"/>
            <a:r>
              <a:rPr lang="en-US" dirty="0">
                <a:solidFill>
                  <a:schemeClr val="tx1"/>
                </a:solidFill>
                <a:latin typeface="Times New Roman" charset="0"/>
              </a:rPr>
              <a:t>A single-row subquery is one that returns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 This type of subquery uses a single-row operator. The slide gives a list of single-row operators. </a:t>
            </a:r>
          </a:p>
          <a:p>
            <a:pPr lvl="1" eaLnBrk="1" hangingPunct="1"/>
            <a:r>
              <a:rPr lang="en-US" b="1" dirty="0">
                <a:solidFill>
                  <a:schemeClr val="tx1"/>
                </a:solidFill>
                <a:latin typeface="Times New Roman" charset="0"/>
              </a:rPr>
              <a:t>Example</a:t>
            </a:r>
          </a:p>
          <a:p>
            <a:pPr lvl="1" eaLnBrk="1" hangingPunct="1"/>
            <a:r>
              <a:rPr lang="en-US" dirty="0">
                <a:solidFill>
                  <a:schemeClr val="tx1"/>
                </a:solidFill>
                <a:latin typeface="Times New Roman" charset="0"/>
              </a:rPr>
              <a:t>Display the employees whose job ID is the same as that of employee 141: </a:t>
            </a:r>
            <a:endParaRPr lang="en-US" dirty="0">
              <a:solidFill>
                <a:schemeClr val="tx1"/>
              </a:solidFill>
              <a:latin typeface="Courier New" pitchFamily="49" charset="0"/>
            </a:endParaRPr>
          </a:p>
          <a:p>
            <a:pPr eaLnBrk="1" hangingPunct="1">
              <a:spcBef>
                <a:spcPct val="0"/>
              </a:spcBef>
            </a:pPr>
            <a:r>
              <a:rPr lang="en-US" dirty="0">
                <a:latin typeface="Courier New" pitchFamily="49" charset="0"/>
              </a:rPr>
              <a:t>   </a:t>
            </a:r>
            <a:r>
              <a:rPr lang="en-US" b="0" dirty="0">
                <a:latin typeface="Courier New" pitchFamily="49" charset="0"/>
              </a:rPr>
              <a:t>SELECT </a:t>
            </a:r>
            <a:r>
              <a:rPr lang="en-US" b="0" dirty="0" err="1">
                <a:latin typeface="Courier New" pitchFamily="49" charset="0"/>
              </a:rPr>
              <a:t>last_name</a:t>
            </a:r>
            <a:r>
              <a:rPr lang="en-US" b="0" dirty="0">
                <a:latin typeface="Courier New" pitchFamily="49" charset="0"/>
              </a:rPr>
              <a:t>, </a:t>
            </a:r>
            <a:r>
              <a:rPr lang="en-US" b="0" dirty="0" err="1">
                <a:latin typeface="Courier New" pitchFamily="49" charset="0"/>
              </a:rPr>
              <a:t>job_id</a:t>
            </a:r>
            <a:endParaRPr lang="en-US" b="0" dirty="0">
              <a:latin typeface="Courier New" pitchFamily="49" charset="0"/>
            </a:endParaRPr>
          </a:p>
          <a:p>
            <a:pPr eaLnBrk="1" hangingPunct="1">
              <a:spcBef>
                <a:spcPct val="0"/>
              </a:spcBef>
            </a:pPr>
            <a:r>
              <a:rPr lang="en-US" b="0" dirty="0">
                <a:latin typeface="Courier New" pitchFamily="49" charset="0"/>
              </a:rPr>
              <a:t>   FROM   employees</a:t>
            </a:r>
          </a:p>
          <a:p>
            <a:pPr eaLnBrk="1" hangingPunct="1">
              <a:spcBef>
                <a:spcPct val="0"/>
              </a:spcBef>
            </a:pPr>
            <a:r>
              <a:rPr lang="en-US" b="0" dirty="0">
                <a:latin typeface="Courier New" pitchFamily="49" charset="0"/>
              </a:rPr>
              <a:t>   WHERE  </a:t>
            </a:r>
            <a:r>
              <a:rPr lang="en-US" b="0" dirty="0" err="1">
                <a:latin typeface="Courier New" pitchFamily="49" charset="0"/>
              </a:rPr>
              <a:t>job_id</a:t>
            </a:r>
            <a:r>
              <a:rPr lang="en-US" b="0" dirty="0">
                <a:latin typeface="Courier New" pitchFamily="49" charset="0"/>
              </a:rPr>
              <a:t> =</a:t>
            </a:r>
          </a:p>
          <a:p>
            <a:pPr eaLnBrk="1" hangingPunct="1">
              <a:spcBef>
                <a:spcPct val="0"/>
              </a:spcBef>
            </a:pPr>
            <a:r>
              <a:rPr lang="en-US" b="0" dirty="0">
                <a:latin typeface="Courier New" pitchFamily="49" charset="0"/>
              </a:rPr>
              <a:t>                   (SELECT </a:t>
            </a:r>
            <a:r>
              <a:rPr lang="en-US" b="0" dirty="0" err="1">
                <a:latin typeface="Courier New" pitchFamily="49" charset="0"/>
              </a:rPr>
              <a:t>job_id</a:t>
            </a:r>
            <a:endParaRPr lang="en-US" b="0" dirty="0">
              <a:latin typeface="Courier New" pitchFamily="49" charset="0"/>
            </a:endParaRPr>
          </a:p>
          <a:p>
            <a:pPr eaLnBrk="1" hangingPunct="1">
              <a:spcBef>
                <a:spcPct val="0"/>
              </a:spcBef>
            </a:pPr>
            <a:r>
              <a:rPr lang="en-US" b="0" dirty="0">
                <a:latin typeface="Courier New" pitchFamily="49" charset="0"/>
              </a:rPr>
              <a:t>                    FROM   employees</a:t>
            </a:r>
          </a:p>
          <a:p>
            <a:pPr eaLnBrk="1" hangingPunct="1">
              <a:spcBef>
                <a:spcPct val="0"/>
              </a:spcBef>
            </a:pPr>
            <a:r>
              <a:rPr lang="en-US" b="0" dirty="0">
                <a:latin typeface="Courier New" pitchFamily="49" charset="0"/>
              </a:rPr>
              <a:t>                    WHERE  </a:t>
            </a:r>
            <a:r>
              <a:rPr lang="en-US" b="0" dirty="0" err="1">
                <a:latin typeface="Courier New" pitchFamily="49" charset="0"/>
              </a:rPr>
              <a:t>employee_id</a:t>
            </a:r>
            <a:r>
              <a:rPr lang="en-US" b="0" dirty="0">
                <a:latin typeface="Courier New" pitchFamily="49" charset="0"/>
              </a:rPr>
              <a:t> = 141);</a:t>
            </a:r>
            <a:endParaRPr lang="en-US" dirty="0"/>
          </a:p>
        </p:txBody>
      </p:sp>
      <p:sp>
        <p:nvSpPr>
          <p:cNvPr id="30725" name="Rectangle 4"/>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30726" name="Rectangle 5"/>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30727" name="Rectangle 6"/>
          <p:cNvSpPr>
            <a:spLocks noChangeArrowheads="1"/>
          </p:cNvSpPr>
          <p:nvPr/>
        </p:nvSpPr>
        <p:spPr bwMode="auto">
          <a:xfrm>
            <a:off x="652476" y="5845779"/>
            <a:ext cx="5663611" cy="1252667"/>
          </a:xfrm>
          <a:prstGeom prst="rect">
            <a:avLst/>
          </a:prstGeom>
          <a:noFill/>
          <a:ln w="9525">
            <a:noFill/>
            <a:miter lim="800000"/>
            <a:headEnd/>
            <a:tailEnd/>
          </a:ln>
        </p:spPr>
        <p:txBody>
          <a:bodyPr wrap="none" lIns="89903" tIns="44951" rIns="89903" bIns="44951" anchor="ctr"/>
          <a:lstStyle/>
          <a:p>
            <a:endParaRPr lang="en-US"/>
          </a:p>
        </p:txBody>
      </p:sp>
      <p:sp>
        <p:nvSpPr>
          <p:cNvPr id="30728" name="Rectangle 7"/>
          <p:cNvSpPr>
            <a:spLocks noChangeArrowheads="1"/>
          </p:cNvSpPr>
          <p:nvPr/>
        </p:nvSpPr>
        <p:spPr bwMode="auto">
          <a:xfrm>
            <a:off x="649363" y="7218866"/>
            <a:ext cx="5676069" cy="1141632"/>
          </a:xfrm>
          <a:prstGeom prst="rect">
            <a:avLst/>
          </a:prstGeom>
          <a:noFill/>
          <a:ln w="9525">
            <a:noFill/>
            <a:miter lim="800000"/>
            <a:headEnd/>
            <a:tailEnd/>
          </a:ln>
        </p:spPr>
        <p:txBody>
          <a:bodyPr wrap="none" lIns="89903" tIns="44951" rIns="89903" bIns="44951" anchor="ctr"/>
          <a:lstStyle/>
          <a:p>
            <a:endParaRPr lang="en-US"/>
          </a:p>
        </p:txBody>
      </p:sp>
      <p:pic>
        <p:nvPicPr>
          <p:cNvPr id="30729" name="Picture 8"/>
          <p:cNvPicPr>
            <a:picLocks noChangeAspect="1" noChangeArrowheads="1"/>
          </p:cNvPicPr>
          <p:nvPr/>
        </p:nvPicPr>
        <p:blipFill>
          <a:blip r:embed="rId3"/>
          <a:srcRect/>
          <a:stretch>
            <a:fillRect/>
          </a:stretch>
        </p:blipFill>
        <p:spPr bwMode="gray">
          <a:xfrm>
            <a:off x="744351" y="7221993"/>
            <a:ext cx="5414457" cy="1110354"/>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44307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BAA0408A-0480-49BC-9A49-D18E6C83C20B}" type="slidenum">
              <a:rPr lang="en-US">
                <a:solidFill>
                  <a:schemeClr val="tx1"/>
                </a:solidFill>
              </a:rPr>
              <a:pPr/>
              <a:t>8</a:t>
            </a:fld>
            <a:endParaRPr lang="en-US" dirty="0">
              <a:solidFill>
                <a:schemeClr val="tx1"/>
              </a:solidFill>
            </a:endParaRPr>
          </a:p>
        </p:txBody>
      </p:sp>
      <p:sp>
        <p:nvSpPr>
          <p:cNvPr id="31747" name="Rectangle 4"/>
          <p:cNvSpPr>
            <a:spLocks noGrp="1" noRot="1" noChangeAspect="1" noChangeArrowheads="1" noTextEdit="1"/>
          </p:cNvSpPr>
          <p:nvPr>
            <p:ph type="sldImg"/>
          </p:nvPr>
        </p:nvSpPr>
        <p:spPr>
          <a:ln/>
        </p:spPr>
      </p:sp>
      <p:sp>
        <p:nvSpPr>
          <p:cNvPr id="31748" name="Rectangle 5"/>
          <p:cNvSpPr>
            <a:spLocks noGrp="1" noChangeArrowheads="1"/>
          </p:cNvSpPr>
          <p:nvPr>
            <p:ph type="body" idx="1"/>
          </p:nvPr>
        </p:nvSpPr>
        <p:spPr>
          <a:noFill/>
          <a:ln/>
        </p:spPr>
        <p:txBody>
          <a:bodyPr/>
          <a:lstStyle/>
          <a:p>
            <a:pPr eaLnBrk="1" hangingPunct="1"/>
            <a:r>
              <a:rPr lang="en-US" dirty="0"/>
              <a:t>Executing Single-Row Subqueries</a:t>
            </a:r>
          </a:p>
          <a:p>
            <a:pPr lvl="1" eaLnBrk="1" hangingPunct="1"/>
            <a:r>
              <a:rPr lang="en-US" dirty="0">
                <a:latin typeface="Times New Roman" charset="0"/>
              </a:rPr>
              <a:t>A </a:t>
            </a:r>
            <a:r>
              <a:rPr lang="en-US" dirty="0">
                <a:latin typeface="Courier New" pitchFamily="49" charset="0"/>
              </a:rPr>
              <a:t>SELECT</a:t>
            </a:r>
            <a:r>
              <a:rPr lang="en-US" dirty="0">
                <a:latin typeface="Times New Roman" charset="0"/>
              </a:rPr>
              <a:t> statement can be considered as a query block. The example in the slide displays employees whose job ID is the same as that of employee 141 and whose salary is greater than that of employee 143.</a:t>
            </a:r>
          </a:p>
          <a:p>
            <a:pPr lvl="1" eaLnBrk="1" hangingPunct="1"/>
            <a:r>
              <a:rPr lang="en-US" dirty="0">
                <a:latin typeface="Times New Roman" charset="0"/>
              </a:rPr>
              <a:t>The example consists of three query blocks: the outer query and two inner queries. The inner query blocks are executed first, producing the query results </a:t>
            </a:r>
            <a:r>
              <a:rPr lang="en-US" dirty="0">
                <a:latin typeface="Courier New" pitchFamily="49" charset="0"/>
              </a:rPr>
              <a:t>ST_CLERK</a:t>
            </a:r>
            <a:r>
              <a:rPr lang="en-US" dirty="0">
                <a:latin typeface="Times New Roman" charset="0"/>
              </a:rPr>
              <a:t> and </a:t>
            </a:r>
            <a:r>
              <a:rPr lang="en-US" dirty="0">
                <a:latin typeface="Courier New" pitchFamily="49" charset="0"/>
              </a:rPr>
              <a:t>2600</a:t>
            </a:r>
            <a:r>
              <a:rPr lang="en-US" dirty="0">
                <a:latin typeface="Times New Roman" charset="0"/>
              </a:rPr>
              <a:t>, respectively. The outer query block is then processed and uses the values that were returned by the inner queries to complete its search conditions. </a:t>
            </a:r>
          </a:p>
          <a:p>
            <a:pPr lvl="1" eaLnBrk="1" hangingPunct="1"/>
            <a:r>
              <a:rPr lang="en-US" dirty="0">
                <a:latin typeface="Times New Roman" charset="0"/>
              </a:rPr>
              <a:t>Both inner queries return single values (</a:t>
            </a:r>
            <a:r>
              <a:rPr lang="en-US" dirty="0">
                <a:latin typeface="Courier New" pitchFamily="49" charset="0"/>
              </a:rPr>
              <a:t>ST_CLERK</a:t>
            </a:r>
            <a:r>
              <a:rPr lang="en-US" dirty="0">
                <a:latin typeface="Times New Roman" charset="0"/>
              </a:rPr>
              <a:t> and </a:t>
            </a:r>
            <a:r>
              <a:rPr lang="en-US" dirty="0">
                <a:latin typeface="Courier New" pitchFamily="49" charset="0"/>
              </a:rPr>
              <a:t>2600</a:t>
            </a:r>
            <a:r>
              <a:rPr lang="en-US" dirty="0">
                <a:latin typeface="Times New Roman" charset="0"/>
              </a:rPr>
              <a:t>, respectively), so this SQL statement is called a single-row subquery.</a:t>
            </a:r>
          </a:p>
          <a:p>
            <a:pPr lvl="1" eaLnBrk="1" hangingPunct="1"/>
            <a:r>
              <a:rPr lang="en-US" b="1" dirty="0">
                <a:latin typeface="Times New Roman" charset="0"/>
              </a:rPr>
              <a:t>Note:</a:t>
            </a:r>
            <a:r>
              <a:rPr lang="en-US" dirty="0">
                <a:latin typeface="Times New Roman" charset="0"/>
              </a:rPr>
              <a:t> The outer and inner queries can get data from different tables.</a:t>
            </a:r>
          </a:p>
        </p:txBody>
      </p:sp>
    </p:spTree>
    <p:extLst>
      <p:ext uri="{BB962C8B-B14F-4D97-AF65-F5344CB8AC3E}">
        <p14:creationId xmlns:p14="http://schemas.microsoft.com/office/powerpoint/2010/main" val="260632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95B63F9A-8F93-4490-B784-F977CF93AEDE}" type="slidenum">
              <a:rPr lang="en-US">
                <a:solidFill>
                  <a:schemeClr val="tx1"/>
                </a:solidFill>
              </a:rPr>
              <a:pPr/>
              <a:t>9</a:t>
            </a:fld>
            <a:endParaRPr lang="en-US" dirty="0">
              <a:solidFill>
                <a:schemeClr val="tx1"/>
              </a:solidFill>
            </a:endParaRP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a:t>Using Group Functions in a Subquery</a:t>
            </a:r>
          </a:p>
          <a:p>
            <a:pPr lvl="1" eaLnBrk="1" hangingPunct="1"/>
            <a:r>
              <a:rPr lang="en-US" dirty="0">
                <a:solidFill>
                  <a:schemeClr val="tx1"/>
                </a:solidFill>
                <a:latin typeface="Times New Roman" charset="0"/>
              </a:rPr>
              <a:t>You can display data from a main query by using a group function in a subquery to return a single row. The subquery is in parentheses and is placed after the comparison condition.</a:t>
            </a:r>
          </a:p>
          <a:p>
            <a:pPr lvl="1" eaLnBrk="1" hangingPunct="1"/>
            <a:r>
              <a:rPr lang="en-US" dirty="0">
                <a:solidFill>
                  <a:schemeClr val="tx1"/>
                </a:solidFill>
                <a:latin typeface="Times New Roman" charset="0"/>
              </a:rPr>
              <a:t>The example in the slide displays the employee last name, job ID, and salary of all employees whose salary is equal to the minimum salary. The </a:t>
            </a:r>
            <a:r>
              <a:rPr lang="en-US" dirty="0">
                <a:solidFill>
                  <a:schemeClr val="tx1"/>
                </a:solidFill>
                <a:latin typeface="Courier New" pitchFamily="49" charset="0"/>
              </a:rPr>
              <a:t>MIN</a:t>
            </a:r>
            <a:r>
              <a:rPr lang="en-US" dirty="0">
                <a:solidFill>
                  <a:schemeClr val="tx1"/>
                </a:solidFill>
                <a:latin typeface="Times New Roman" charset="0"/>
              </a:rPr>
              <a:t> group function returns a single value (</a:t>
            </a:r>
            <a:r>
              <a:rPr lang="en-US" dirty="0">
                <a:solidFill>
                  <a:schemeClr val="tx1"/>
                </a:solidFill>
                <a:latin typeface="Courier New" pitchFamily="49" charset="0"/>
              </a:rPr>
              <a:t>2500</a:t>
            </a:r>
            <a:r>
              <a:rPr lang="en-US" dirty="0">
                <a:solidFill>
                  <a:schemeClr val="tx1"/>
                </a:solidFill>
                <a:latin typeface="Times New Roman" charset="0"/>
              </a:rPr>
              <a:t>) to the outer query.</a:t>
            </a:r>
            <a:endParaRPr lang="en-US" dirty="0">
              <a:latin typeface="Times New Roman" charset="0"/>
            </a:endParaRPr>
          </a:p>
        </p:txBody>
      </p:sp>
    </p:spTree>
    <p:extLst>
      <p:ext uri="{BB962C8B-B14F-4D97-AF65-F5344CB8AC3E}">
        <p14:creationId xmlns:p14="http://schemas.microsoft.com/office/powerpoint/2010/main" val="117767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52F60307-052C-4B20-B007-9B0F11EF9C1A}" type="slidenum">
              <a:rPr lang="en-US">
                <a:solidFill>
                  <a:schemeClr val="tx1"/>
                </a:solidFill>
              </a:rPr>
              <a:pPr/>
              <a:t>10</a:t>
            </a:fld>
            <a:endParaRPr lang="en-US" dirty="0">
              <a:solidFill>
                <a:schemeClr val="tx1"/>
              </a:solidFill>
            </a:endParaRPr>
          </a:p>
        </p:txBody>
      </p:sp>
      <p:sp>
        <p:nvSpPr>
          <p:cNvPr id="33795" name="Rectangle 7"/>
          <p:cNvSpPr>
            <a:spLocks noGrp="1" noRot="1" noChangeAspect="1" noChangeArrowheads="1" noTextEdit="1"/>
          </p:cNvSpPr>
          <p:nvPr>
            <p:ph type="sldImg"/>
          </p:nvPr>
        </p:nvSpPr>
        <p:spPr>
          <a:ln/>
        </p:spPr>
      </p:sp>
      <p:sp>
        <p:nvSpPr>
          <p:cNvPr id="33796" name="Rectangle 8"/>
          <p:cNvSpPr>
            <a:spLocks noGrp="1" noChangeArrowheads="1"/>
          </p:cNvSpPr>
          <p:nvPr>
            <p:ph type="body" idx="1"/>
          </p:nvPr>
        </p:nvSpPr>
        <p:spPr>
          <a:noFill/>
          <a:ln/>
        </p:spPr>
        <p:txBody>
          <a:bodyPr/>
          <a:lstStyle/>
          <a:p>
            <a:pPr eaLnBrk="1" hangingPunct="1">
              <a:lnSpc>
                <a:spcPct val="90000"/>
              </a:lnSpc>
            </a:pPr>
            <a:r>
              <a:rPr lang="en-US" dirty="0"/>
              <a:t>The </a:t>
            </a:r>
            <a:r>
              <a:rPr lang="en-US" dirty="0">
                <a:latin typeface="Courier New" pitchFamily="49" charset="0"/>
              </a:rPr>
              <a:t>HAVING</a:t>
            </a:r>
            <a:r>
              <a:rPr lang="en-US" dirty="0"/>
              <a:t> Clause with Subqueries</a:t>
            </a:r>
          </a:p>
          <a:p>
            <a:pPr lvl="1" eaLnBrk="1" hangingPunct="1">
              <a:lnSpc>
                <a:spcPct val="90000"/>
              </a:lnSpc>
            </a:pPr>
            <a:r>
              <a:rPr lang="en-US" dirty="0">
                <a:solidFill>
                  <a:schemeClr val="tx1"/>
                </a:solidFill>
                <a:latin typeface="Times New Roman" charset="0"/>
              </a:rPr>
              <a:t>You can use subqueries not only in the </a:t>
            </a:r>
            <a:r>
              <a:rPr lang="en-US" dirty="0">
                <a:solidFill>
                  <a:schemeClr val="tx1"/>
                </a:solidFill>
                <a:latin typeface="Courier New" pitchFamily="49" charset="0"/>
              </a:rPr>
              <a:t>WHERE</a:t>
            </a:r>
            <a:r>
              <a:rPr lang="en-US" dirty="0">
                <a:solidFill>
                  <a:schemeClr val="tx1"/>
                </a:solidFill>
                <a:latin typeface="Times New Roman" charset="0"/>
              </a:rPr>
              <a:t> clause but also in the </a:t>
            </a:r>
            <a:r>
              <a:rPr lang="en-US" dirty="0">
                <a:solidFill>
                  <a:schemeClr val="tx1"/>
                </a:solidFill>
                <a:latin typeface="Courier New" pitchFamily="49" charset="0"/>
              </a:rPr>
              <a:t>HAVING</a:t>
            </a:r>
            <a:r>
              <a:rPr lang="en-US" dirty="0">
                <a:solidFill>
                  <a:schemeClr val="tx1"/>
                </a:solidFill>
                <a:latin typeface="Times New Roman" charset="0"/>
              </a:rPr>
              <a:t> clause. The Oracle server executes the subquery, and the results are returned into the </a:t>
            </a:r>
            <a:r>
              <a:rPr lang="en-US" dirty="0">
                <a:solidFill>
                  <a:schemeClr val="tx1"/>
                </a:solidFill>
                <a:latin typeface="Courier New" pitchFamily="49" charset="0"/>
              </a:rPr>
              <a:t>HAVING</a:t>
            </a:r>
            <a:r>
              <a:rPr lang="en-US" dirty="0">
                <a:solidFill>
                  <a:schemeClr val="tx1"/>
                </a:solidFill>
                <a:latin typeface="Times New Roman" charset="0"/>
              </a:rPr>
              <a:t> clause of the main query.</a:t>
            </a:r>
          </a:p>
          <a:p>
            <a:pPr lvl="1" eaLnBrk="1" hangingPunct="1">
              <a:lnSpc>
                <a:spcPct val="80000"/>
              </a:lnSpc>
              <a:spcBef>
                <a:spcPct val="15000"/>
              </a:spcBef>
            </a:pPr>
            <a:r>
              <a:rPr lang="en-US" dirty="0">
                <a:solidFill>
                  <a:schemeClr val="tx1"/>
                </a:solidFill>
                <a:latin typeface="Times New Roman" charset="0"/>
              </a:rPr>
              <a:t>The SQL statement in the slide displays all the departments that have a minimum salary greater than that of department 50.</a:t>
            </a:r>
          </a:p>
          <a:p>
            <a:pPr lvl="1" eaLnBrk="1" hangingPunct="1">
              <a:lnSpc>
                <a:spcPct val="87000"/>
              </a:lnSpc>
              <a:spcBef>
                <a:spcPct val="100000"/>
              </a:spcBef>
            </a:pP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
            </a:r>
            <a:br>
              <a:rPr lang="en-US" b="1" dirty="0">
                <a:solidFill>
                  <a:schemeClr val="tx1"/>
                </a:solidFill>
                <a:latin typeface="Times New Roman" charset="0"/>
              </a:rPr>
            </a:br>
            <a:r>
              <a:rPr lang="en-US" b="1" dirty="0">
                <a:solidFill>
                  <a:schemeClr val="tx1"/>
                </a:solidFill>
                <a:latin typeface="Times New Roman" charset="0"/>
              </a:rPr>
              <a:t>Example</a:t>
            </a:r>
          </a:p>
          <a:p>
            <a:pPr lvl="1" eaLnBrk="1" hangingPunct="1">
              <a:lnSpc>
                <a:spcPct val="85000"/>
              </a:lnSpc>
              <a:spcBef>
                <a:spcPct val="15000"/>
              </a:spcBef>
            </a:pPr>
            <a:r>
              <a:rPr lang="en-US" dirty="0">
                <a:solidFill>
                  <a:schemeClr val="tx1"/>
                </a:solidFill>
                <a:latin typeface="Times New Roman" charset="0"/>
              </a:rPr>
              <a:t>Find the job with the lowest average salary.</a:t>
            </a:r>
            <a:endParaRPr lang="en-US" sz="100" dirty="0"/>
          </a:p>
          <a:p>
            <a:pPr lvl="1" eaLnBrk="1" hangingPunct="1">
              <a:lnSpc>
                <a:spcPct val="85000"/>
              </a:lnSpc>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job_id</a:t>
            </a:r>
            <a:r>
              <a:rPr lang="en-US" dirty="0">
                <a:solidFill>
                  <a:schemeClr val="tx1"/>
                </a:solidFill>
                <a:latin typeface="Courier New" pitchFamily="49" charset="0"/>
              </a:rPr>
              <a:t>, AVG(salary)</a:t>
            </a:r>
          </a:p>
          <a:p>
            <a:pPr lvl="1" eaLnBrk="1" hangingPunct="1">
              <a:lnSpc>
                <a:spcPct val="85000"/>
              </a:lnSpc>
              <a:spcBef>
                <a:spcPct val="0"/>
              </a:spcBef>
            </a:pPr>
            <a:r>
              <a:rPr lang="en-US" dirty="0">
                <a:solidFill>
                  <a:schemeClr val="tx1"/>
                </a:solidFill>
                <a:latin typeface="Courier New" pitchFamily="49" charset="0"/>
              </a:rPr>
              <a:t>   FROM     employees</a:t>
            </a:r>
          </a:p>
          <a:p>
            <a:pPr lvl="1" eaLnBrk="1" hangingPunct="1">
              <a:lnSpc>
                <a:spcPct val="85000"/>
              </a:lnSpc>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job_id</a:t>
            </a:r>
            <a:endParaRPr lang="en-US" dirty="0">
              <a:solidFill>
                <a:schemeClr val="tx1"/>
              </a:solidFill>
              <a:latin typeface="Courier New" pitchFamily="49" charset="0"/>
            </a:endParaRPr>
          </a:p>
          <a:p>
            <a:pPr lvl="1" eaLnBrk="1" hangingPunct="1">
              <a:lnSpc>
                <a:spcPct val="85000"/>
              </a:lnSpc>
              <a:spcBef>
                <a:spcPct val="0"/>
              </a:spcBef>
            </a:pPr>
            <a:r>
              <a:rPr lang="en-US" dirty="0">
                <a:solidFill>
                  <a:schemeClr val="tx1"/>
                </a:solidFill>
                <a:latin typeface="Courier New" pitchFamily="49" charset="0"/>
              </a:rPr>
              <a:t>   HAVING   AVG(salary) = (SELECT   MIN(AVG(salary))</a:t>
            </a:r>
          </a:p>
          <a:p>
            <a:pPr lvl="1" eaLnBrk="1" hangingPunct="1">
              <a:lnSpc>
                <a:spcPct val="85000"/>
              </a:lnSpc>
              <a:spcBef>
                <a:spcPct val="0"/>
              </a:spcBef>
            </a:pPr>
            <a:r>
              <a:rPr lang="en-US" dirty="0">
                <a:solidFill>
                  <a:schemeClr val="tx1"/>
                </a:solidFill>
                <a:latin typeface="Courier New" pitchFamily="49" charset="0"/>
              </a:rPr>
              <a:t>                           FROM     employees</a:t>
            </a:r>
          </a:p>
          <a:p>
            <a:pPr lvl="1" eaLnBrk="1" hangingPunct="1">
              <a:lnSpc>
                <a:spcPct val="85000"/>
              </a:lnSpc>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job_id</a:t>
            </a:r>
            <a:r>
              <a:rPr lang="en-US" dirty="0">
                <a:solidFill>
                  <a:schemeClr val="tx1"/>
                </a:solidFill>
                <a:latin typeface="Courier New" pitchFamily="49" charset="0"/>
              </a:rPr>
              <a:t>);</a:t>
            </a:r>
            <a:endParaRPr lang="en-US" dirty="0">
              <a:latin typeface="Times New Roman" charset="0"/>
            </a:endParaRPr>
          </a:p>
        </p:txBody>
      </p:sp>
      <p:grpSp>
        <p:nvGrpSpPr>
          <p:cNvPr id="2" name="Group 9"/>
          <p:cNvGrpSpPr>
            <a:grpSpLocks/>
          </p:cNvGrpSpPr>
          <p:nvPr/>
        </p:nvGrpSpPr>
        <p:grpSpPr bwMode="auto">
          <a:xfrm>
            <a:off x="440694" y="6174194"/>
            <a:ext cx="5623123" cy="1321478"/>
            <a:chOff x="283" y="4003"/>
            <a:chExt cx="3611" cy="845"/>
          </a:xfrm>
        </p:grpSpPr>
        <p:pic>
          <p:nvPicPr>
            <p:cNvPr id="33798" name="Picture 4"/>
            <p:cNvPicPr>
              <a:picLocks noChangeAspect="1" noChangeArrowheads="1"/>
            </p:cNvPicPr>
            <p:nvPr/>
          </p:nvPicPr>
          <p:blipFill>
            <a:blip r:embed="rId3"/>
            <a:srcRect/>
            <a:stretch>
              <a:fillRect/>
            </a:stretch>
          </p:blipFill>
          <p:spPr bwMode="gray">
            <a:xfrm>
              <a:off x="410" y="4003"/>
              <a:ext cx="3482" cy="435"/>
            </a:xfrm>
            <a:prstGeom prst="rect">
              <a:avLst/>
            </a:prstGeom>
            <a:noFill/>
            <a:ln w="25400">
              <a:noFill/>
              <a:miter lim="800000"/>
              <a:headEnd type="none" w="sm" len="sm"/>
              <a:tailEnd type="none" w="sm" len="sm"/>
            </a:ln>
          </p:spPr>
        </p:pic>
        <p:pic>
          <p:nvPicPr>
            <p:cNvPr id="33799" name="Picture 5"/>
            <p:cNvPicPr>
              <a:picLocks noChangeAspect="1" noChangeArrowheads="1"/>
            </p:cNvPicPr>
            <p:nvPr/>
          </p:nvPicPr>
          <p:blipFill>
            <a:blip r:embed="rId4"/>
            <a:srcRect/>
            <a:stretch>
              <a:fillRect/>
            </a:stretch>
          </p:blipFill>
          <p:spPr bwMode="gray">
            <a:xfrm>
              <a:off x="283" y="4491"/>
              <a:ext cx="3611" cy="357"/>
            </a:xfrm>
            <a:prstGeom prst="rect">
              <a:avLst/>
            </a:prstGeom>
            <a:noFill/>
            <a:ln w="25400">
              <a:noFill/>
              <a:miter lim="800000"/>
              <a:headEnd type="none" w="sm" len="sm"/>
              <a:tailEnd type="none" w="sm" len="sm"/>
            </a:ln>
          </p:spPr>
        </p:pic>
        <p:sp>
          <p:nvSpPr>
            <p:cNvPr id="33800" name="Text Box 6"/>
            <p:cNvSpPr txBox="1">
              <a:spLocks noChangeArrowheads="1"/>
            </p:cNvSpPr>
            <p:nvPr/>
          </p:nvSpPr>
          <p:spPr bwMode="gray">
            <a:xfrm>
              <a:off x="416" y="4290"/>
              <a:ext cx="223" cy="232"/>
            </a:xfrm>
            <a:prstGeom prst="rect">
              <a:avLst/>
            </a:prstGeom>
            <a:noFill/>
            <a:ln w="25400">
              <a:noFill/>
              <a:miter lim="800000"/>
              <a:headEnd type="none" w="sm" len="sm"/>
              <a:tailEnd type="none" w="med" len="lg"/>
            </a:ln>
          </p:spPr>
          <p:txBody>
            <a:bodyPr lIns="12381" tIns="12381" rIns="12381" bIns="12381">
              <a:spAutoFit/>
            </a:bodyPr>
            <a:lstStyle/>
            <a:p>
              <a:pPr defTabSz="788215">
                <a:spcBef>
                  <a:spcPct val="0"/>
                </a:spcBef>
                <a:buClr>
                  <a:srgbClr val="000000"/>
                </a:buClr>
              </a:pPr>
              <a:r>
                <a:rPr lang="en-US" sz="2200" b="1" dirty="0">
                  <a:latin typeface="Arial" charset="0"/>
                </a:rPr>
                <a:t>…</a:t>
              </a:r>
            </a:p>
          </p:txBody>
        </p:sp>
      </p:grpSp>
    </p:spTree>
    <p:extLst>
      <p:ext uri="{BB962C8B-B14F-4D97-AF65-F5344CB8AC3E}">
        <p14:creationId xmlns:p14="http://schemas.microsoft.com/office/powerpoint/2010/main" val="245743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F223-9FF9-48DE-B436-5F36D38E4178}" type="datetimeFigureOut">
              <a:rPr lang="en-IN" smtClean="0"/>
              <a:pPr/>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1F223-9FF9-48DE-B436-5F36D38E4178}" type="datetimeFigureOut">
              <a:rPr lang="en-IN" smtClean="0"/>
              <a:pPr/>
              <a:t>13-08-2019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60F80-247A-413F-973A-AE4A7FD5473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a:t>Database Management System – Day 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Gray">
          <a:xfrm>
            <a:off x="1793082" y="3171825"/>
            <a:ext cx="5464969" cy="1539479"/>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department_id, MIN(salary)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GROUP BY department_id</a:t>
            </a:r>
          </a:p>
          <a:p>
            <a:pPr eaLnBrk="0" hangingPunct="0">
              <a:spcBef>
                <a:spcPct val="0"/>
              </a:spcBef>
              <a:tabLst>
                <a:tab pos="900113" algn="l"/>
              </a:tabLst>
            </a:pPr>
            <a:r>
              <a:rPr lang="en-US" sz="1350" b="1">
                <a:solidFill>
                  <a:srgbClr val="000000"/>
                </a:solidFill>
                <a:latin typeface="Courier New" pitchFamily="49" charset="0"/>
              </a:rPr>
              <a:t>HAVING   MIN(salary) &gt;</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department_id = 50);</a:t>
            </a:r>
          </a:p>
        </p:txBody>
      </p:sp>
      <p:sp>
        <p:nvSpPr>
          <p:cNvPr id="13315" name="Rectangle 3"/>
          <p:cNvSpPr>
            <a:spLocks noGrp="1" noChangeArrowheads="1"/>
          </p:cNvSpPr>
          <p:nvPr>
            <p:ph type="title"/>
          </p:nvPr>
        </p:nvSpPr>
        <p:spPr/>
        <p:txBody>
          <a:bodyPr>
            <a:normAutofit fontScale="90000"/>
          </a:bodyPr>
          <a:lstStyle/>
          <a:p>
            <a:pPr eaLnBrk="1" hangingPunct="1"/>
            <a:r>
              <a:rPr lang="en-US" dirty="0"/>
              <a:t>The </a:t>
            </a:r>
            <a:r>
              <a:rPr lang="en-US" dirty="0">
                <a:latin typeface="Courier New" pitchFamily="49" charset="0"/>
              </a:rPr>
              <a:t>HAVING</a:t>
            </a:r>
            <a:r>
              <a:rPr lang="en-US" dirty="0"/>
              <a:t> Clause with Subqueries</a:t>
            </a:r>
          </a:p>
        </p:txBody>
      </p:sp>
      <p:sp>
        <p:nvSpPr>
          <p:cNvPr id="13316" name="Rectangle 4"/>
          <p:cNvSpPr>
            <a:spLocks noGrp="1" noChangeArrowheads="1"/>
          </p:cNvSpPr>
          <p:nvPr>
            <p:ph type="body" idx="1"/>
          </p:nvPr>
        </p:nvSpPr>
        <p:spPr>
          <a:xfrm>
            <a:off x="1787128" y="2220516"/>
            <a:ext cx="5938838" cy="822722"/>
          </a:xfrm>
        </p:spPr>
        <p:txBody>
          <a:bodyPr>
            <a:normAutofit fontScale="62500" lnSpcReduction="20000"/>
          </a:bodyPr>
          <a:lstStyle/>
          <a:p>
            <a:pPr lvl="1" eaLnBrk="1" hangingPunct="1"/>
            <a:r>
              <a:rPr lang="en-US" dirty="0"/>
              <a:t>The  server executes subqueries first.</a:t>
            </a:r>
          </a:p>
          <a:p>
            <a:pPr lvl="1" eaLnBrk="1" hangingPunct="1"/>
            <a:r>
              <a:rPr lang="en-US" dirty="0"/>
              <a:t>The  server returns results into the </a:t>
            </a:r>
            <a:r>
              <a:rPr lang="en-US" dirty="0">
                <a:latin typeface="Courier New" pitchFamily="49" charset="0"/>
              </a:rPr>
              <a:t>HAVING</a:t>
            </a:r>
            <a:r>
              <a:rPr lang="en-US" dirty="0"/>
              <a:t> clause of the main query.</a:t>
            </a:r>
          </a:p>
        </p:txBody>
      </p:sp>
      <p:sp>
        <p:nvSpPr>
          <p:cNvPr id="13317" name="Rectangle 5"/>
          <p:cNvSpPr>
            <a:spLocks noChangeArrowheads="1"/>
          </p:cNvSpPr>
          <p:nvPr/>
        </p:nvSpPr>
        <p:spPr bwMode="gray">
          <a:xfrm>
            <a:off x="4214813" y="4044554"/>
            <a:ext cx="2763441" cy="617934"/>
          </a:xfrm>
          <a:prstGeom prst="rect">
            <a:avLst/>
          </a:prstGeom>
          <a:noFill/>
          <a:ln w="28575">
            <a:solidFill>
              <a:schemeClr val="hlink"/>
            </a:solidFill>
            <a:miter lim="800000"/>
            <a:headEnd/>
            <a:tailEnd/>
          </a:ln>
        </p:spPr>
        <p:txBody>
          <a:bodyPr wrap="none" anchor="ctr"/>
          <a:lstStyle/>
          <a:p>
            <a:endParaRPr lang="en-US" sz="1350"/>
          </a:p>
        </p:txBody>
      </p:sp>
      <p:sp>
        <p:nvSpPr>
          <p:cNvPr id="13318" name="Rectangle 6"/>
          <p:cNvSpPr>
            <a:spLocks noChangeArrowheads="1"/>
          </p:cNvSpPr>
          <p:nvPr/>
        </p:nvSpPr>
        <p:spPr bwMode="gray">
          <a:xfrm>
            <a:off x="1838325" y="3836194"/>
            <a:ext cx="2068116" cy="200025"/>
          </a:xfrm>
          <a:prstGeom prst="rect">
            <a:avLst/>
          </a:prstGeom>
          <a:noFill/>
          <a:ln w="28575">
            <a:solidFill>
              <a:schemeClr val="hlink"/>
            </a:solidFill>
            <a:miter lim="800000"/>
            <a:headEnd/>
            <a:tailEnd/>
          </a:ln>
        </p:spPr>
        <p:txBody>
          <a:bodyPr wrap="none" anchor="ctr"/>
          <a:lstStyle/>
          <a:p>
            <a:endParaRPr lang="en-US" sz="1350"/>
          </a:p>
        </p:txBody>
      </p:sp>
      <p:sp>
        <p:nvSpPr>
          <p:cNvPr id="13319" name="Rectangle 7"/>
          <p:cNvSpPr>
            <a:spLocks noChangeArrowheads="1"/>
          </p:cNvSpPr>
          <p:nvPr/>
        </p:nvSpPr>
        <p:spPr bwMode="auto">
          <a:xfrm>
            <a:off x="5267325" y="3645695"/>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2500</a:t>
            </a:r>
          </a:p>
        </p:txBody>
      </p:sp>
      <p:sp>
        <p:nvSpPr>
          <p:cNvPr id="13320" name="Freeform 8"/>
          <p:cNvSpPr>
            <a:spLocks/>
          </p:cNvSpPr>
          <p:nvPr/>
        </p:nvSpPr>
        <p:spPr bwMode="gray">
          <a:xfrm rot="16200000" flipV="1">
            <a:off x="5331619" y="2883695"/>
            <a:ext cx="89297" cy="220146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217033122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Gray">
          <a:xfrm>
            <a:off x="1793082" y="2196705"/>
            <a:ext cx="5464969" cy="1397794"/>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GROUP BY department_id);</a:t>
            </a:r>
          </a:p>
        </p:txBody>
      </p:sp>
      <p:sp>
        <p:nvSpPr>
          <p:cNvPr id="14339" name="Rectangle 3"/>
          <p:cNvSpPr>
            <a:spLocks noGrp="1" noChangeArrowheads="1"/>
          </p:cNvSpPr>
          <p:nvPr>
            <p:ph type="title"/>
          </p:nvPr>
        </p:nvSpPr>
        <p:spPr/>
        <p:txBody>
          <a:bodyPr>
            <a:normAutofit fontScale="90000"/>
          </a:bodyPr>
          <a:lstStyle/>
          <a:p>
            <a:pPr eaLnBrk="1" hangingPunct="1"/>
            <a:r>
              <a:rPr lang="en-US"/>
              <a:t>What Is Wrong with This Statement?</a:t>
            </a:r>
          </a:p>
        </p:txBody>
      </p:sp>
      <p:sp>
        <p:nvSpPr>
          <p:cNvPr id="14340" name="Rectangle 4"/>
          <p:cNvSpPr>
            <a:spLocks noChangeArrowheads="1"/>
          </p:cNvSpPr>
          <p:nvPr/>
        </p:nvSpPr>
        <p:spPr bwMode="blackGray">
          <a:xfrm>
            <a:off x="1793082" y="3705226"/>
            <a:ext cx="5464969" cy="992981"/>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dirty="0">
                <a:solidFill>
                  <a:srgbClr val="000000"/>
                </a:solidFill>
                <a:latin typeface="Courier New" pitchFamily="49" charset="0"/>
              </a:rPr>
              <a:t>ERROR at line 4:</a:t>
            </a:r>
          </a:p>
          <a:p>
            <a:pPr eaLnBrk="0" hangingPunct="0">
              <a:spcBef>
                <a:spcPct val="0"/>
              </a:spcBef>
              <a:tabLst>
                <a:tab pos="900113" algn="l"/>
              </a:tabLst>
            </a:pPr>
            <a:r>
              <a:rPr lang="en-US" sz="1350" b="1" dirty="0">
                <a:solidFill>
                  <a:srgbClr val="000000"/>
                </a:solidFill>
                <a:latin typeface="Courier New" pitchFamily="49" charset="0"/>
              </a:rPr>
              <a:t> single-row subquery returns more than</a:t>
            </a:r>
            <a:br>
              <a:rPr lang="en-US" sz="1350" b="1" dirty="0">
                <a:solidFill>
                  <a:srgbClr val="000000"/>
                </a:solidFill>
                <a:latin typeface="Courier New" pitchFamily="49" charset="0"/>
              </a:rPr>
            </a:br>
            <a:r>
              <a:rPr lang="en-US" sz="1350" b="1" dirty="0">
                <a:solidFill>
                  <a:srgbClr val="000000"/>
                </a:solidFill>
                <a:latin typeface="Courier New" pitchFamily="49" charset="0"/>
              </a:rPr>
              <a:t>one row</a:t>
            </a:r>
          </a:p>
        </p:txBody>
      </p:sp>
      <p:sp>
        <p:nvSpPr>
          <p:cNvPr id="14341" name="Rectangle 5"/>
          <p:cNvSpPr>
            <a:spLocks noChangeArrowheads="1"/>
          </p:cNvSpPr>
          <p:nvPr/>
        </p:nvSpPr>
        <p:spPr bwMode="gray">
          <a:xfrm>
            <a:off x="3492105" y="2895600"/>
            <a:ext cx="2593181" cy="663179"/>
          </a:xfrm>
          <a:prstGeom prst="rect">
            <a:avLst/>
          </a:prstGeom>
          <a:noFill/>
          <a:ln w="28575">
            <a:solidFill>
              <a:schemeClr val="hlink"/>
            </a:solidFill>
            <a:miter lim="800000"/>
            <a:headEnd/>
            <a:tailEnd/>
          </a:ln>
        </p:spPr>
        <p:txBody>
          <a:bodyPr wrap="none" anchor="ctr"/>
          <a:lstStyle/>
          <a:p>
            <a:endParaRPr lang="en-US" sz="1350"/>
          </a:p>
        </p:txBody>
      </p:sp>
      <p:sp>
        <p:nvSpPr>
          <p:cNvPr id="14342" name="Rectangle 6"/>
          <p:cNvSpPr>
            <a:spLocks noChangeArrowheads="1"/>
          </p:cNvSpPr>
          <p:nvPr/>
        </p:nvSpPr>
        <p:spPr bwMode="gray">
          <a:xfrm>
            <a:off x="2522936" y="2694385"/>
            <a:ext cx="740569" cy="200025"/>
          </a:xfrm>
          <a:prstGeom prst="rect">
            <a:avLst/>
          </a:prstGeom>
          <a:noFill/>
          <a:ln w="28575">
            <a:solidFill>
              <a:schemeClr val="hlink"/>
            </a:solidFill>
            <a:miter lim="800000"/>
            <a:headEnd/>
            <a:tailEnd/>
          </a:ln>
        </p:spPr>
        <p:txBody>
          <a:bodyPr wrap="none" anchor="ctr"/>
          <a:lstStyle/>
          <a:p>
            <a:endParaRPr lang="en-US" sz="1350"/>
          </a:p>
        </p:txBody>
      </p:sp>
      <p:sp>
        <p:nvSpPr>
          <p:cNvPr id="14343" name="Rectangle 7"/>
          <p:cNvSpPr>
            <a:spLocks noChangeArrowheads="1"/>
          </p:cNvSpPr>
          <p:nvPr/>
        </p:nvSpPr>
        <p:spPr bwMode="gray">
          <a:xfrm>
            <a:off x="3588544" y="3320654"/>
            <a:ext cx="2344341" cy="200025"/>
          </a:xfrm>
          <a:prstGeom prst="rect">
            <a:avLst/>
          </a:prstGeom>
          <a:noFill/>
          <a:ln w="28575">
            <a:solidFill>
              <a:schemeClr val="hlink"/>
            </a:solidFill>
            <a:miter lim="800000"/>
            <a:headEnd/>
            <a:tailEnd/>
          </a:ln>
        </p:spPr>
        <p:txBody>
          <a:bodyPr wrap="none" anchor="ctr"/>
          <a:lstStyle/>
          <a:p>
            <a:endParaRPr lang="en-US" sz="1350"/>
          </a:p>
        </p:txBody>
      </p:sp>
      <p:sp>
        <p:nvSpPr>
          <p:cNvPr id="14344" name="Text Box 8"/>
          <p:cNvSpPr txBox="1">
            <a:spLocks noChangeArrowheads="1"/>
          </p:cNvSpPr>
          <p:nvPr/>
        </p:nvSpPr>
        <p:spPr bwMode="auto">
          <a:xfrm>
            <a:off x="2309813" y="4832748"/>
            <a:ext cx="4548040" cy="323165"/>
          </a:xfrm>
          <a:prstGeom prst="rect">
            <a:avLst/>
          </a:prstGeom>
          <a:noFill/>
          <a:ln w="28575">
            <a:noFill/>
            <a:miter lim="800000"/>
            <a:headEnd type="none" w="sm" len="sm"/>
            <a:tailEnd type="none" w="sm" len="sm"/>
          </a:ln>
        </p:spPr>
        <p:txBody>
          <a:bodyPr wrap="none">
            <a:spAutoFit/>
          </a:bodyPr>
          <a:lstStyle/>
          <a:p>
            <a:pPr defTabSz="171450"/>
            <a:r>
              <a:rPr lang="en-US" sz="1500" b="1" dirty="0">
                <a:solidFill>
                  <a:srgbClr val="FF3300"/>
                </a:solidFill>
                <a:latin typeface="Arial" charset="0"/>
              </a:rPr>
              <a:t>Single-row operator with multiple-row subquery</a:t>
            </a:r>
          </a:p>
        </p:txBody>
      </p:sp>
    </p:spTree>
    <p:extLst>
      <p:ext uri="{BB962C8B-B14F-4D97-AF65-F5344CB8AC3E}">
        <p14:creationId xmlns:p14="http://schemas.microsoft.com/office/powerpoint/2010/main" val="413189648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Gray">
          <a:xfrm>
            <a:off x="1793081" y="2214564"/>
            <a:ext cx="5457825" cy="1364456"/>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job_id =</a:t>
            </a:r>
          </a:p>
          <a:p>
            <a:pPr eaLnBrk="0" hangingPunct="0">
              <a:spcBef>
                <a:spcPct val="0"/>
              </a:spcBef>
              <a:tabLst>
                <a:tab pos="900113" algn="l"/>
              </a:tabLst>
            </a:pPr>
            <a:r>
              <a:rPr lang="en-US" sz="1350" b="1">
                <a:solidFill>
                  <a:srgbClr val="000000"/>
                </a:solidFill>
                <a:latin typeface="Courier New" pitchFamily="49" charset="0"/>
              </a:rPr>
              <a:t>                (SELECT job_id</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last_name = 'Haas');</a:t>
            </a:r>
          </a:p>
        </p:txBody>
      </p:sp>
      <p:sp>
        <p:nvSpPr>
          <p:cNvPr id="15363" name="Rectangle 3"/>
          <p:cNvSpPr>
            <a:spLocks noGrp="1" noChangeArrowheads="1"/>
          </p:cNvSpPr>
          <p:nvPr>
            <p:ph type="title"/>
          </p:nvPr>
        </p:nvSpPr>
        <p:spPr/>
        <p:txBody>
          <a:bodyPr/>
          <a:lstStyle/>
          <a:p>
            <a:pPr eaLnBrk="1" hangingPunct="1"/>
            <a:r>
              <a:rPr lang="en-US"/>
              <a:t>Will This Statement Return Rows?</a:t>
            </a:r>
          </a:p>
        </p:txBody>
      </p:sp>
      <p:sp>
        <p:nvSpPr>
          <p:cNvPr id="15364" name="Rectangle 4"/>
          <p:cNvSpPr>
            <a:spLocks noChangeArrowheads="1"/>
          </p:cNvSpPr>
          <p:nvPr/>
        </p:nvSpPr>
        <p:spPr bwMode="blackGray">
          <a:xfrm>
            <a:off x="1793082" y="3736181"/>
            <a:ext cx="5464969" cy="304800"/>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 pos="2315766" algn="l"/>
              </a:tabLst>
            </a:pPr>
            <a:r>
              <a:rPr lang="en-US" sz="1350" b="1">
                <a:solidFill>
                  <a:srgbClr val="000000"/>
                </a:solidFill>
                <a:latin typeface="Courier New" pitchFamily="49" charset="0"/>
              </a:rPr>
              <a:t>no rows selected</a:t>
            </a:r>
          </a:p>
        </p:txBody>
      </p:sp>
      <p:sp>
        <p:nvSpPr>
          <p:cNvPr id="15365" name="Rectangle 5"/>
          <p:cNvSpPr>
            <a:spLocks noChangeArrowheads="1"/>
          </p:cNvSpPr>
          <p:nvPr/>
        </p:nvSpPr>
        <p:spPr bwMode="gray">
          <a:xfrm>
            <a:off x="3471864" y="2888457"/>
            <a:ext cx="2797969" cy="627460"/>
          </a:xfrm>
          <a:prstGeom prst="rect">
            <a:avLst/>
          </a:prstGeom>
          <a:noFill/>
          <a:ln w="28575">
            <a:solidFill>
              <a:schemeClr val="hlink"/>
            </a:solidFill>
            <a:miter lim="800000"/>
            <a:headEnd/>
            <a:tailEnd/>
          </a:ln>
        </p:spPr>
        <p:txBody>
          <a:bodyPr wrap="none" anchor="ctr"/>
          <a:lstStyle/>
          <a:p>
            <a:endParaRPr lang="en-US" sz="1350"/>
          </a:p>
        </p:txBody>
      </p:sp>
      <p:sp>
        <p:nvSpPr>
          <p:cNvPr id="15366" name="Text Box 6"/>
          <p:cNvSpPr txBox="1">
            <a:spLocks noChangeArrowheads="1"/>
          </p:cNvSpPr>
          <p:nvPr/>
        </p:nvSpPr>
        <p:spPr bwMode="auto">
          <a:xfrm>
            <a:off x="3186113" y="4262439"/>
            <a:ext cx="2779928" cy="323165"/>
          </a:xfrm>
          <a:prstGeom prst="rect">
            <a:avLst/>
          </a:prstGeom>
          <a:noFill/>
          <a:ln w="28575">
            <a:noFill/>
            <a:miter lim="800000"/>
            <a:headEnd type="none" w="sm" len="sm"/>
            <a:tailEnd type="none" w="sm" len="sm"/>
          </a:ln>
        </p:spPr>
        <p:txBody>
          <a:bodyPr wrap="none">
            <a:spAutoFit/>
          </a:bodyPr>
          <a:lstStyle/>
          <a:p>
            <a:pPr defTabSz="171450"/>
            <a:r>
              <a:rPr lang="en-US" sz="1500" b="1" dirty="0">
                <a:solidFill>
                  <a:srgbClr val="FF3300"/>
                </a:solidFill>
                <a:latin typeface="Arial" charset="0"/>
              </a:rPr>
              <a:t>Subquery returns no values.</a:t>
            </a:r>
          </a:p>
        </p:txBody>
      </p:sp>
    </p:spTree>
    <p:extLst>
      <p:ext uri="{BB962C8B-B14F-4D97-AF65-F5344CB8AC3E}">
        <p14:creationId xmlns:p14="http://schemas.microsoft.com/office/powerpoint/2010/main" val="388264648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Multiple-Row Subqueries</a:t>
            </a:r>
          </a:p>
        </p:txBody>
      </p:sp>
      <p:sp>
        <p:nvSpPr>
          <p:cNvPr id="16387" name="Rectangle 3"/>
          <p:cNvSpPr>
            <a:spLocks noGrp="1" noChangeArrowheads="1"/>
          </p:cNvSpPr>
          <p:nvPr>
            <p:ph type="body" idx="1"/>
          </p:nvPr>
        </p:nvSpPr>
        <p:spPr>
          <a:xfrm>
            <a:off x="1787128" y="2220516"/>
            <a:ext cx="5938838" cy="571500"/>
          </a:xfrm>
        </p:spPr>
        <p:txBody>
          <a:bodyPr>
            <a:normAutofit fontScale="55000" lnSpcReduction="20000"/>
          </a:bodyPr>
          <a:lstStyle/>
          <a:p>
            <a:pPr lvl="1" eaLnBrk="1" hangingPunct="1"/>
            <a:r>
              <a:rPr lang="en-US"/>
              <a:t>Return more than one row</a:t>
            </a:r>
          </a:p>
          <a:p>
            <a:pPr lvl="1" eaLnBrk="1" hangingPunct="1"/>
            <a:r>
              <a:rPr lang="en-US"/>
              <a:t>Use multiple-row comparison operators</a:t>
            </a:r>
          </a:p>
        </p:txBody>
      </p:sp>
      <p:graphicFrame>
        <p:nvGraphicFramePr>
          <p:cNvPr id="391172" name="Group 4"/>
          <p:cNvGraphicFramePr>
            <a:graphicFrameLocks noGrp="1"/>
          </p:cNvGraphicFramePr>
          <p:nvPr/>
        </p:nvGraphicFramePr>
        <p:xfrm>
          <a:off x="2071688" y="3009900"/>
          <a:ext cx="4962525" cy="1767840"/>
        </p:xfrm>
        <a:graphic>
          <a:graphicData uri="http://schemas.openxmlformats.org/drawingml/2006/table">
            <a:tbl>
              <a:tblPr/>
              <a:tblGrid>
                <a:gridCol w="1122760">
                  <a:extLst>
                    <a:ext uri="{9D8B030D-6E8A-4147-A177-3AD203B41FA5}">
                      <a16:colId xmlns:a16="http://schemas.microsoft.com/office/drawing/2014/main" val="20000"/>
                    </a:ext>
                  </a:extLst>
                </a:gridCol>
                <a:gridCol w="3839765">
                  <a:extLst>
                    <a:ext uri="{9D8B030D-6E8A-4147-A177-3AD203B41FA5}">
                      <a16:colId xmlns:a16="http://schemas.microsoft.com/office/drawing/2014/main" val="20001"/>
                    </a:ext>
                  </a:extLst>
                </a:gridCol>
              </a:tblGrid>
              <a:tr h="2743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05181">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IN</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Equal to any member in the list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5396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ANY</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rPr>
                        <a:t>Compare value to each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5396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ALL</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rPr>
                        <a:t>Compare value to every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084757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Gray">
          <a:xfrm>
            <a:off x="1793081" y="2255044"/>
            <a:ext cx="5457825" cy="1487091"/>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&lt; ANY</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job_id = 'IT_PROG')</a:t>
            </a:r>
          </a:p>
          <a:p>
            <a:pPr eaLnBrk="0" hangingPunct="0">
              <a:spcBef>
                <a:spcPct val="0"/>
              </a:spcBef>
              <a:tabLst>
                <a:tab pos="900113" algn="l"/>
              </a:tabLst>
            </a:pPr>
            <a:r>
              <a:rPr lang="en-US" sz="1350" b="1">
                <a:solidFill>
                  <a:srgbClr val="000000"/>
                </a:solidFill>
                <a:latin typeface="Courier New" pitchFamily="49" charset="0"/>
              </a:rPr>
              <a:t>AND    job_id &lt;&gt; 'IT_PROG';</a:t>
            </a:r>
          </a:p>
        </p:txBody>
      </p:sp>
      <p:sp>
        <p:nvSpPr>
          <p:cNvPr id="17411" name="Rectangle 3"/>
          <p:cNvSpPr>
            <a:spLocks noGrp="1" noChangeArrowheads="1"/>
          </p:cNvSpPr>
          <p:nvPr>
            <p:ph type="title"/>
          </p:nvPr>
        </p:nvSpPr>
        <p:spPr/>
        <p:txBody>
          <a:bodyPr>
            <a:normAutofit fontScale="90000"/>
          </a:bodyPr>
          <a:lstStyle/>
          <a:p>
            <a:pPr eaLnBrk="1" hangingPunct="1"/>
            <a:r>
              <a:rPr lang="en-US" dirty="0"/>
              <a:t>Using the </a:t>
            </a:r>
            <a:r>
              <a:rPr lang="en-US" dirty="0">
                <a:latin typeface="Courier New" pitchFamily="49" charset="0"/>
              </a:rPr>
              <a:t>ANY</a:t>
            </a:r>
            <a:r>
              <a:rPr lang="en-US" dirty="0"/>
              <a:t> Operator </a:t>
            </a:r>
            <a:br>
              <a:rPr lang="en-US" dirty="0"/>
            </a:br>
            <a:r>
              <a:rPr lang="en-US" dirty="0"/>
              <a:t>in Multiple-Row Subqueries</a:t>
            </a:r>
          </a:p>
        </p:txBody>
      </p:sp>
      <p:sp>
        <p:nvSpPr>
          <p:cNvPr id="17412" name="Rectangle 4"/>
          <p:cNvSpPr>
            <a:spLocks noChangeArrowheads="1"/>
          </p:cNvSpPr>
          <p:nvPr/>
        </p:nvSpPr>
        <p:spPr bwMode="auto">
          <a:xfrm>
            <a:off x="3899298" y="2470548"/>
            <a:ext cx="1485983" cy="29607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350" b="1">
                <a:solidFill>
                  <a:srgbClr val="FF5050"/>
                </a:solidFill>
                <a:latin typeface="Arial" charset="0"/>
              </a:rPr>
              <a:t>9000, 6000, 4200</a:t>
            </a:r>
          </a:p>
        </p:txBody>
      </p:sp>
      <p:sp>
        <p:nvSpPr>
          <p:cNvPr id="17413" name="Rectangle 5"/>
          <p:cNvSpPr>
            <a:spLocks noChangeArrowheads="1"/>
          </p:cNvSpPr>
          <p:nvPr/>
        </p:nvSpPr>
        <p:spPr bwMode="gray">
          <a:xfrm>
            <a:off x="3918348" y="2897982"/>
            <a:ext cx="2788444" cy="627460"/>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6"/>
          <p:cNvSpPr>
            <a:spLocks noChangeArrowheads="1"/>
          </p:cNvSpPr>
          <p:nvPr/>
        </p:nvSpPr>
        <p:spPr bwMode="gray">
          <a:xfrm>
            <a:off x="3445670" y="2694385"/>
            <a:ext cx="392906" cy="200025"/>
          </a:xfrm>
          <a:prstGeom prst="rect">
            <a:avLst/>
          </a:prstGeom>
          <a:noFill/>
          <a:ln w="28575">
            <a:solidFill>
              <a:schemeClr val="hlink"/>
            </a:solidFill>
            <a:miter lim="800000"/>
            <a:headEnd/>
            <a:tailEnd/>
          </a:ln>
        </p:spPr>
        <p:txBody>
          <a:bodyPr wrap="none" anchor="ctr"/>
          <a:lstStyle/>
          <a:p>
            <a:endParaRPr lang="en-US" sz="1350"/>
          </a:p>
        </p:txBody>
      </p:sp>
      <p:pic>
        <p:nvPicPr>
          <p:cNvPr id="17415" name="Picture 7"/>
          <p:cNvPicPr>
            <a:picLocks noChangeAspect="1" noChangeArrowheads="1"/>
          </p:cNvPicPr>
          <p:nvPr/>
        </p:nvPicPr>
        <p:blipFill>
          <a:blip r:embed="rId3" cstate="print"/>
          <a:srcRect/>
          <a:stretch>
            <a:fillRect/>
          </a:stretch>
        </p:blipFill>
        <p:spPr bwMode="gray">
          <a:xfrm>
            <a:off x="1793081" y="3906441"/>
            <a:ext cx="5472113" cy="1000125"/>
          </a:xfrm>
          <a:prstGeom prst="rect">
            <a:avLst/>
          </a:prstGeom>
          <a:noFill/>
          <a:ln w="25400">
            <a:noFill/>
            <a:miter lim="800000"/>
            <a:headEnd type="none" w="sm" len="sm"/>
            <a:tailEnd type="none" w="sm" len="sm"/>
          </a:ln>
        </p:spPr>
      </p:pic>
      <p:pic>
        <p:nvPicPr>
          <p:cNvPr id="17416" name="Picture 8"/>
          <p:cNvPicPr>
            <a:picLocks noChangeAspect="1" noChangeArrowheads="1"/>
          </p:cNvPicPr>
          <p:nvPr/>
        </p:nvPicPr>
        <p:blipFill>
          <a:blip r:embed="rId4" cstate="print"/>
          <a:srcRect/>
          <a:stretch>
            <a:fillRect/>
          </a:stretch>
        </p:blipFill>
        <p:spPr bwMode="gray">
          <a:xfrm>
            <a:off x="1793082" y="4995862"/>
            <a:ext cx="5464969" cy="157163"/>
          </a:xfrm>
          <a:prstGeom prst="rect">
            <a:avLst/>
          </a:prstGeom>
          <a:noFill/>
          <a:ln w="25400">
            <a:noFill/>
            <a:miter lim="800000"/>
            <a:headEnd type="none" w="sm" len="sm"/>
            <a:tailEnd type="none" w="sm" len="sm"/>
          </a:ln>
        </p:spPr>
      </p:pic>
      <p:sp>
        <p:nvSpPr>
          <p:cNvPr id="17417" name="Text Box 9"/>
          <p:cNvSpPr txBox="1">
            <a:spLocks noChangeArrowheads="1"/>
          </p:cNvSpPr>
          <p:nvPr/>
        </p:nvSpPr>
        <p:spPr bwMode="auto">
          <a:xfrm>
            <a:off x="1788320" y="4742260"/>
            <a:ext cx="275035" cy="296235"/>
          </a:xfrm>
          <a:prstGeom prst="rect">
            <a:avLst/>
          </a:prstGeom>
          <a:noFill/>
          <a:ln w="25400">
            <a:noFill/>
            <a:miter lim="800000"/>
            <a:headEnd type="none" w="sm" len="sm"/>
            <a:tailEnd type="none" w="med" len="lg"/>
          </a:ln>
        </p:spPr>
        <p:txBody>
          <a:bodyPr lIns="9525" tIns="9525" rIns="9525" bIns="9525">
            <a:spAutoFit/>
          </a:bodyPr>
          <a:lstStyle/>
          <a:p>
            <a:pPr defTabSz="616744">
              <a:spcBef>
                <a:spcPct val="0"/>
              </a:spcBef>
              <a:buClr>
                <a:srgbClr val="000000"/>
              </a:buClr>
            </a:pPr>
            <a:r>
              <a:rPr lang="en-US" b="1">
                <a:latin typeface="Arial" charset="0"/>
              </a:rPr>
              <a:t>…</a:t>
            </a:r>
          </a:p>
        </p:txBody>
      </p:sp>
      <p:sp>
        <p:nvSpPr>
          <p:cNvPr id="17418" name="Freeform 10"/>
          <p:cNvSpPr>
            <a:spLocks/>
          </p:cNvSpPr>
          <p:nvPr/>
        </p:nvSpPr>
        <p:spPr bwMode="gray">
          <a:xfrm rot="16200000" flipV="1">
            <a:off x="4449963" y="218896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338380029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Gray">
          <a:xfrm>
            <a:off x="1793081" y="2256236"/>
            <a:ext cx="5457825" cy="148709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&lt; ALL</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job_id = 'IT_PROG')</a:t>
            </a:r>
          </a:p>
          <a:p>
            <a:pPr eaLnBrk="0" hangingPunct="0">
              <a:spcBef>
                <a:spcPct val="0"/>
              </a:spcBef>
              <a:tabLst>
                <a:tab pos="900113" algn="l"/>
              </a:tabLst>
            </a:pPr>
            <a:r>
              <a:rPr lang="en-US" sz="1350" b="1">
                <a:solidFill>
                  <a:srgbClr val="000000"/>
                </a:solidFill>
                <a:latin typeface="Courier New" pitchFamily="49" charset="0"/>
              </a:rPr>
              <a:t>AND    job_id &lt;&gt; 'IT_PROG';</a:t>
            </a:r>
          </a:p>
        </p:txBody>
      </p:sp>
      <p:sp>
        <p:nvSpPr>
          <p:cNvPr id="18435" name="Rectangle 3"/>
          <p:cNvSpPr>
            <a:spLocks noGrp="1" noChangeArrowheads="1"/>
          </p:cNvSpPr>
          <p:nvPr>
            <p:ph type="title"/>
          </p:nvPr>
        </p:nvSpPr>
        <p:spPr/>
        <p:txBody>
          <a:bodyPr>
            <a:normAutofit fontScale="90000"/>
          </a:bodyPr>
          <a:lstStyle/>
          <a:p>
            <a:pPr eaLnBrk="1" hangingPunct="1"/>
            <a:r>
              <a:rPr lang="en-US" dirty="0"/>
              <a:t>Using the </a:t>
            </a:r>
            <a:r>
              <a:rPr lang="en-US" dirty="0">
                <a:latin typeface="Courier New" pitchFamily="49" charset="0"/>
              </a:rPr>
              <a:t>ALL</a:t>
            </a:r>
            <a:r>
              <a:rPr lang="en-US" dirty="0"/>
              <a:t> Operator</a:t>
            </a:r>
            <a:br>
              <a:rPr lang="en-US" dirty="0"/>
            </a:br>
            <a:r>
              <a:rPr lang="en-US" dirty="0"/>
              <a:t>in Multiple-Row Subqueries</a:t>
            </a:r>
          </a:p>
        </p:txBody>
      </p:sp>
      <p:pic>
        <p:nvPicPr>
          <p:cNvPr id="18436" name="Picture 4"/>
          <p:cNvPicPr>
            <a:picLocks noChangeAspect="1" noChangeArrowheads="1"/>
          </p:cNvPicPr>
          <p:nvPr/>
        </p:nvPicPr>
        <p:blipFill>
          <a:blip r:embed="rId3" cstate="print"/>
          <a:srcRect/>
          <a:stretch>
            <a:fillRect/>
          </a:stretch>
        </p:blipFill>
        <p:spPr bwMode="gray">
          <a:xfrm>
            <a:off x="1790701" y="3923111"/>
            <a:ext cx="5479256" cy="864394"/>
          </a:xfrm>
          <a:prstGeom prst="rect">
            <a:avLst/>
          </a:prstGeom>
          <a:noFill/>
          <a:ln w="25400">
            <a:noFill/>
            <a:miter lim="800000"/>
            <a:headEnd type="none" w="sm" len="sm"/>
            <a:tailEnd type="none" w="sm" len="sm"/>
          </a:ln>
        </p:spPr>
      </p:pic>
      <p:sp>
        <p:nvSpPr>
          <p:cNvPr id="18437" name="Rectangle 5"/>
          <p:cNvSpPr>
            <a:spLocks noChangeArrowheads="1"/>
          </p:cNvSpPr>
          <p:nvPr/>
        </p:nvSpPr>
        <p:spPr bwMode="gray">
          <a:xfrm>
            <a:off x="3899298" y="2470548"/>
            <a:ext cx="1485983" cy="29607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350" b="1">
                <a:solidFill>
                  <a:srgbClr val="FF5050"/>
                </a:solidFill>
                <a:latin typeface="Arial" charset="0"/>
              </a:rPr>
              <a:t>9000, 6000, 4200</a:t>
            </a:r>
          </a:p>
        </p:txBody>
      </p:sp>
      <p:sp>
        <p:nvSpPr>
          <p:cNvPr id="18438" name="Rectangle 6"/>
          <p:cNvSpPr>
            <a:spLocks noChangeArrowheads="1"/>
          </p:cNvSpPr>
          <p:nvPr/>
        </p:nvSpPr>
        <p:spPr bwMode="gray">
          <a:xfrm>
            <a:off x="3918348" y="2897982"/>
            <a:ext cx="2788444" cy="627460"/>
          </a:xfrm>
          <a:prstGeom prst="rect">
            <a:avLst/>
          </a:prstGeom>
          <a:noFill/>
          <a:ln w="28575">
            <a:solidFill>
              <a:schemeClr val="hlink"/>
            </a:solidFill>
            <a:miter lim="800000"/>
            <a:headEnd/>
            <a:tailEnd/>
          </a:ln>
        </p:spPr>
        <p:txBody>
          <a:bodyPr wrap="none" anchor="ctr"/>
          <a:lstStyle/>
          <a:p>
            <a:endParaRPr lang="en-US" sz="1350"/>
          </a:p>
        </p:txBody>
      </p:sp>
      <p:sp>
        <p:nvSpPr>
          <p:cNvPr id="18439" name="Rectangle 7"/>
          <p:cNvSpPr>
            <a:spLocks noChangeArrowheads="1"/>
          </p:cNvSpPr>
          <p:nvPr/>
        </p:nvSpPr>
        <p:spPr bwMode="gray">
          <a:xfrm>
            <a:off x="3445670" y="2694385"/>
            <a:ext cx="392906" cy="200025"/>
          </a:xfrm>
          <a:prstGeom prst="rect">
            <a:avLst/>
          </a:prstGeom>
          <a:noFill/>
          <a:ln w="28575">
            <a:solidFill>
              <a:schemeClr val="hlink"/>
            </a:solidFill>
            <a:miter lim="800000"/>
            <a:headEnd/>
            <a:tailEnd/>
          </a:ln>
        </p:spPr>
        <p:txBody>
          <a:bodyPr wrap="none" anchor="ctr"/>
          <a:lstStyle/>
          <a:p>
            <a:endParaRPr lang="en-US" sz="1350"/>
          </a:p>
        </p:txBody>
      </p:sp>
      <p:sp>
        <p:nvSpPr>
          <p:cNvPr id="18440" name="Freeform 8"/>
          <p:cNvSpPr>
            <a:spLocks/>
          </p:cNvSpPr>
          <p:nvPr/>
        </p:nvSpPr>
        <p:spPr bwMode="gray">
          <a:xfrm rot="16200000" flipV="1">
            <a:off x="4449963" y="218896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83029607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Gray">
          <a:xfrm>
            <a:off x="1793082" y="2257425"/>
            <a:ext cx="5464969" cy="1487091"/>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emp.last_name</a:t>
            </a:r>
          </a:p>
          <a:p>
            <a:pPr eaLnBrk="0" hangingPunct="0">
              <a:spcBef>
                <a:spcPct val="0"/>
              </a:spcBef>
              <a:tabLst>
                <a:tab pos="900113" algn="l"/>
              </a:tabLst>
            </a:pPr>
            <a:r>
              <a:rPr lang="en-US" sz="1350" b="1">
                <a:solidFill>
                  <a:srgbClr val="000000"/>
                </a:solidFill>
                <a:latin typeface="Courier New" pitchFamily="49" charset="0"/>
              </a:rPr>
              <a:t>FROM   employees emp</a:t>
            </a:r>
          </a:p>
          <a:p>
            <a:pPr eaLnBrk="0" hangingPunct="0">
              <a:spcBef>
                <a:spcPct val="0"/>
              </a:spcBef>
              <a:tabLst>
                <a:tab pos="900113" algn="l"/>
              </a:tabLst>
            </a:pPr>
            <a:r>
              <a:rPr lang="en-US" sz="1350" b="1">
                <a:solidFill>
                  <a:srgbClr val="000000"/>
                </a:solidFill>
                <a:latin typeface="Courier New" pitchFamily="49" charset="0"/>
              </a:rPr>
              <a:t>WHERE  emp.employee_id NOT IN</a:t>
            </a:r>
          </a:p>
          <a:p>
            <a:pPr eaLnBrk="0" hangingPunct="0">
              <a:spcBef>
                <a:spcPct val="0"/>
              </a:spcBef>
              <a:tabLst>
                <a:tab pos="900113" algn="l"/>
              </a:tabLst>
            </a:pPr>
            <a:r>
              <a:rPr lang="en-US" sz="1350" b="1">
                <a:solidFill>
                  <a:srgbClr val="000000"/>
                </a:solidFill>
                <a:latin typeface="Courier New" pitchFamily="49" charset="0"/>
              </a:rPr>
              <a:t>                           (SELECT mgr.manager_id</a:t>
            </a:r>
          </a:p>
          <a:p>
            <a:pPr eaLnBrk="0" hangingPunct="0">
              <a:spcBef>
                <a:spcPct val="0"/>
              </a:spcBef>
              <a:tabLst>
                <a:tab pos="900113" algn="l"/>
              </a:tabLst>
            </a:pPr>
            <a:r>
              <a:rPr lang="en-US" sz="1350" b="1">
                <a:solidFill>
                  <a:srgbClr val="000000"/>
                </a:solidFill>
                <a:latin typeface="Courier New" pitchFamily="49" charset="0"/>
              </a:rPr>
              <a:t>                            FROM   employees mgr);</a:t>
            </a:r>
          </a:p>
          <a:p>
            <a:pPr eaLnBrk="0" hangingPunct="0">
              <a:spcBef>
                <a:spcPct val="0"/>
              </a:spcBef>
              <a:tabLst>
                <a:tab pos="900113" algn="l"/>
              </a:tabLst>
            </a:pP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chemeClr val="hlink"/>
                </a:solidFill>
                <a:latin typeface="Courier New" pitchFamily="49" charset="0"/>
              </a:rPr>
              <a:t>no rows selected</a:t>
            </a:r>
            <a:endParaRPr lang="en-US" sz="1350" b="1">
              <a:solidFill>
                <a:srgbClr val="000000"/>
              </a:solidFill>
              <a:latin typeface="Courier New" pitchFamily="49" charset="0"/>
            </a:endParaRPr>
          </a:p>
        </p:txBody>
      </p:sp>
      <p:sp>
        <p:nvSpPr>
          <p:cNvPr id="19459" name="Rectangle 3"/>
          <p:cNvSpPr>
            <a:spLocks noGrp="1" noChangeArrowheads="1"/>
          </p:cNvSpPr>
          <p:nvPr>
            <p:ph type="title"/>
          </p:nvPr>
        </p:nvSpPr>
        <p:spPr/>
        <p:txBody>
          <a:bodyPr/>
          <a:lstStyle/>
          <a:p>
            <a:pPr eaLnBrk="1" hangingPunct="1"/>
            <a:r>
              <a:rPr lang="en-US" dirty="0"/>
              <a:t>Null Values in a Subquery</a:t>
            </a:r>
          </a:p>
        </p:txBody>
      </p:sp>
    </p:spTree>
    <p:extLst>
      <p:ext uri="{BB962C8B-B14F-4D97-AF65-F5344CB8AC3E}">
        <p14:creationId xmlns:p14="http://schemas.microsoft.com/office/powerpoint/2010/main" val="19355905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To avoid </a:t>
            </a:r>
            <a:r>
              <a:rPr lang="en-US" dirty="0" err="1"/>
              <a:t>cartesian</a:t>
            </a:r>
            <a:r>
              <a:rPr lang="en-US" dirty="0"/>
              <a:t> products as a result of query from multiple tables, we use Joins.</a:t>
            </a:r>
          </a:p>
          <a:p>
            <a:r>
              <a:rPr lang="en-US" dirty="0"/>
              <a:t>Joins are conditions that are applied in a where clause.</a:t>
            </a:r>
          </a:p>
          <a:p>
            <a:r>
              <a:rPr lang="en-US" dirty="0"/>
              <a:t>Joins are of various types</a:t>
            </a:r>
          </a:p>
          <a:p>
            <a:pPr lvl="1"/>
            <a:r>
              <a:rPr lang="en-US" dirty="0"/>
              <a:t>Equijoin / Natural Joins</a:t>
            </a:r>
          </a:p>
          <a:p>
            <a:pPr lvl="1"/>
            <a:r>
              <a:rPr lang="en-US" dirty="0"/>
              <a:t>Non Equijoin</a:t>
            </a:r>
          </a:p>
          <a:p>
            <a:pPr lvl="1"/>
            <a:r>
              <a:rPr lang="en-US" dirty="0"/>
              <a:t>Self Join</a:t>
            </a:r>
          </a:p>
          <a:p>
            <a:pPr lvl="1"/>
            <a:r>
              <a:rPr lang="en-US" dirty="0"/>
              <a:t>Cross Join</a:t>
            </a:r>
          </a:p>
          <a:p>
            <a:pPr lvl="1"/>
            <a:r>
              <a:rPr lang="en-US" dirty="0"/>
              <a:t>Inner Joins</a:t>
            </a:r>
          </a:p>
          <a:p>
            <a:pPr lvl="1"/>
            <a:r>
              <a:rPr lang="en-US" dirty="0"/>
              <a:t>Outer Joins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normAutofit/>
          </a:bodyPr>
          <a:lstStyle/>
          <a:p>
            <a:r>
              <a:rPr lang="en-US" dirty="0"/>
              <a:t>Inner Joins : Similar to </a:t>
            </a:r>
            <a:r>
              <a:rPr lang="en-US" dirty="0" err="1"/>
              <a:t>Equi</a:t>
            </a:r>
            <a:r>
              <a:rPr lang="en-US" dirty="0"/>
              <a:t>/natural joins that returns only matched records</a:t>
            </a:r>
          </a:p>
          <a:p>
            <a:pPr lvl="1"/>
            <a:r>
              <a:rPr lang="en-US" dirty="0"/>
              <a:t>Left Outer Join</a:t>
            </a:r>
          </a:p>
          <a:p>
            <a:pPr lvl="2"/>
            <a:r>
              <a:rPr lang="en-US" dirty="0"/>
              <a:t>A join between 2 tables that  returns the results of the inner join as well as unmatched rows from the left table</a:t>
            </a:r>
          </a:p>
          <a:p>
            <a:pPr lvl="2">
              <a:buNone/>
            </a:pPr>
            <a:endParaRPr lang="en-US" dirty="0"/>
          </a:p>
          <a:p>
            <a:pPr lvl="2"/>
            <a:r>
              <a:rPr lang="en-US" dirty="0" err="1"/>
              <a:t>Eg</a:t>
            </a:r>
            <a:r>
              <a:rPr lang="en-US" dirty="0"/>
              <a:t> </a:t>
            </a:r>
            <a:r>
              <a:rPr lang="en-US" i="1" dirty="0"/>
              <a:t>: 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left outer join </a:t>
            </a:r>
            <a:r>
              <a:rPr lang="en-US" i="1" dirty="0"/>
              <a:t>departments  d</a:t>
            </a:r>
          </a:p>
          <a:p>
            <a:pPr lvl="2">
              <a:buNone/>
            </a:pPr>
            <a:r>
              <a:rPr lang="en-US" i="1" dirty="0"/>
              <a:t>   on (</a:t>
            </a:r>
            <a:r>
              <a:rPr lang="en-US" i="1" dirty="0" err="1"/>
              <a:t>e.department_id</a:t>
            </a:r>
            <a:r>
              <a:rPr lang="en-US" i="1" dirty="0"/>
              <a:t>=</a:t>
            </a:r>
            <a:r>
              <a:rPr lang="en-US" i="1" dirty="0" err="1"/>
              <a:t>d.department_id</a:t>
            </a:r>
            <a:r>
              <a:rPr lang="en-US" i="1"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lstStyle/>
          <a:p>
            <a:pPr lvl="1"/>
            <a:r>
              <a:rPr lang="en-US" dirty="0"/>
              <a:t>Right Outer Join</a:t>
            </a:r>
          </a:p>
          <a:p>
            <a:pPr lvl="2"/>
            <a:r>
              <a:rPr lang="en-US" dirty="0"/>
              <a:t>A join between 2 tables that  returns the results of the inner join as well as unmatched rows from the right table</a:t>
            </a:r>
          </a:p>
          <a:p>
            <a:pPr lvl="2"/>
            <a:r>
              <a:rPr lang="en-US" dirty="0" err="1"/>
              <a:t>Eg</a:t>
            </a:r>
            <a:r>
              <a:rPr lang="en-US" dirty="0"/>
              <a:t> </a:t>
            </a:r>
            <a:r>
              <a:rPr lang="en-US" i="1" dirty="0"/>
              <a:t>: 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right outer join </a:t>
            </a:r>
            <a:r>
              <a:rPr lang="en-US" i="1" dirty="0"/>
              <a:t>departments  d</a:t>
            </a:r>
          </a:p>
          <a:p>
            <a:pPr lvl="2">
              <a:buNone/>
            </a:pPr>
            <a:r>
              <a:rPr lang="en-US" i="1" dirty="0"/>
              <a:t>   on (</a:t>
            </a:r>
            <a:r>
              <a:rPr lang="en-US" i="1" dirty="0" err="1"/>
              <a:t>e.department_id</a:t>
            </a:r>
            <a:r>
              <a:rPr lang="en-US" i="1" dirty="0"/>
              <a:t>=</a:t>
            </a:r>
            <a:r>
              <a:rPr lang="en-US" i="1" dirty="0" err="1"/>
              <a:t>d.department_id</a:t>
            </a:r>
            <a:r>
              <a:rPr lang="en-US" i="1" dirty="0"/>
              <a:t>)</a:t>
            </a:r>
          </a:p>
          <a:p>
            <a:pPr lvl="2"/>
            <a:endParaRPr lang="en-US" dirty="0"/>
          </a:p>
          <a:p>
            <a:pPr lvl="3"/>
            <a:endParaRPr lang="en-US" dirty="0"/>
          </a:p>
          <a:p>
            <a:pPr lvl="1"/>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a:t>Using a Subquery to Solve a Problem</a:t>
            </a:r>
          </a:p>
        </p:txBody>
      </p:sp>
      <p:sp>
        <p:nvSpPr>
          <p:cNvPr id="5123" name="Rectangle 3"/>
          <p:cNvSpPr>
            <a:spLocks noGrp="1" noChangeArrowheads="1"/>
          </p:cNvSpPr>
          <p:nvPr>
            <p:ph type="body" idx="1"/>
          </p:nvPr>
        </p:nvSpPr>
        <p:spPr>
          <a:xfrm>
            <a:off x="1787128" y="2220516"/>
            <a:ext cx="5938838" cy="270272"/>
          </a:xfrm>
        </p:spPr>
        <p:txBody>
          <a:bodyPr>
            <a:normAutofit fontScale="40000" lnSpcReduction="20000"/>
          </a:bodyPr>
          <a:lstStyle/>
          <a:p>
            <a:pPr marL="0" indent="0">
              <a:buNone/>
            </a:pPr>
            <a:r>
              <a:rPr lang="en-US"/>
              <a:t>Who has a salary greater than Abel’s?</a:t>
            </a:r>
          </a:p>
        </p:txBody>
      </p:sp>
      <p:grpSp>
        <p:nvGrpSpPr>
          <p:cNvPr id="2" name="Group 4"/>
          <p:cNvGrpSpPr>
            <a:grpSpLocks/>
          </p:cNvGrpSpPr>
          <p:nvPr/>
        </p:nvGrpSpPr>
        <p:grpSpPr bwMode="auto">
          <a:xfrm>
            <a:off x="2008586" y="3985022"/>
            <a:ext cx="635794" cy="552450"/>
            <a:chOff x="805" y="2627"/>
            <a:chExt cx="534" cy="464"/>
          </a:xfrm>
        </p:grpSpPr>
        <p:sp>
          <p:nvSpPr>
            <p:cNvPr id="5139"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n-US" sz="1350"/>
            </a:p>
          </p:txBody>
        </p:sp>
        <p:sp>
          <p:nvSpPr>
            <p:cNvPr id="5140"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n-US" sz="1350"/>
            </a:p>
          </p:txBody>
        </p:sp>
      </p:grpSp>
      <p:sp>
        <p:nvSpPr>
          <p:cNvPr id="5125" name="Rectangle 7"/>
          <p:cNvSpPr>
            <a:spLocks noChangeArrowheads="1"/>
          </p:cNvSpPr>
          <p:nvPr/>
        </p:nvSpPr>
        <p:spPr bwMode="gray">
          <a:xfrm>
            <a:off x="1793082" y="2661047"/>
            <a:ext cx="5455444" cy="2609850"/>
          </a:xfrm>
          <a:prstGeom prst="rect">
            <a:avLst/>
          </a:prstGeom>
          <a:solidFill>
            <a:srgbClr val="FFFF99"/>
          </a:solidFill>
          <a:ln w="28575">
            <a:solidFill>
              <a:srgbClr val="000000"/>
            </a:solidFill>
            <a:miter lim="800000"/>
            <a:headEnd/>
            <a:tailEnd/>
          </a:ln>
        </p:spPr>
        <p:txBody>
          <a:bodyPr wrap="none" anchor="ctr"/>
          <a:lstStyle/>
          <a:p>
            <a:endParaRPr lang="en-US" sz="1350"/>
          </a:p>
        </p:txBody>
      </p:sp>
      <p:sp>
        <p:nvSpPr>
          <p:cNvPr id="5126" name="Rectangle 8"/>
          <p:cNvSpPr>
            <a:spLocks noChangeArrowheads="1"/>
          </p:cNvSpPr>
          <p:nvPr/>
        </p:nvSpPr>
        <p:spPr bwMode="auto">
          <a:xfrm>
            <a:off x="2803924" y="3199210"/>
            <a:ext cx="4411265" cy="577564"/>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b="1">
                <a:solidFill>
                  <a:srgbClr val="000000"/>
                </a:solidFill>
                <a:latin typeface="Arial" charset="0"/>
              </a:rPr>
              <a:t>Which employees have salaries greater than Abel’s salary?</a:t>
            </a:r>
          </a:p>
        </p:txBody>
      </p:sp>
      <p:sp>
        <p:nvSpPr>
          <p:cNvPr id="5127" name="Oval 9"/>
          <p:cNvSpPr>
            <a:spLocks noChangeArrowheads="1"/>
          </p:cNvSpPr>
          <p:nvPr/>
        </p:nvSpPr>
        <p:spPr bwMode="gray">
          <a:xfrm>
            <a:off x="1869281" y="3073004"/>
            <a:ext cx="838200" cy="809625"/>
          </a:xfrm>
          <a:prstGeom prst="ellipse">
            <a:avLst/>
          </a:prstGeom>
          <a:solidFill>
            <a:srgbClr val="FFFFEB"/>
          </a:solidFill>
          <a:ln w="9525">
            <a:noFill/>
            <a:round/>
            <a:headEnd/>
            <a:tailEnd/>
          </a:ln>
        </p:spPr>
        <p:txBody>
          <a:bodyPr wrap="none" anchor="ctr"/>
          <a:lstStyle/>
          <a:p>
            <a:endParaRPr lang="en-US" sz="1350"/>
          </a:p>
        </p:txBody>
      </p:sp>
      <p:sp>
        <p:nvSpPr>
          <p:cNvPr id="5128" name="Rectangle 10"/>
          <p:cNvSpPr>
            <a:spLocks noChangeArrowheads="1"/>
          </p:cNvSpPr>
          <p:nvPr/>
        </p:nvSpPr>
        <p:spPr bwMode="auto">
          <a:xfrm>
            <a:off x="1831181" y="2700338"/>
            <a:ext cx="111088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5129" name="Rectangle 11"/>
          <p:cNvSpPr>
            <a:spLocks noChangeArrowheads="1"/>
          </p:cNvSpPr>
          <p:nvPr/>
        </p:nvSpPr>
        <p:spPr bwMode="gray">
          <a:xfrm>
            <a:off x="2733676" y="3901678"/>
            <a:ext cx="4474369" cy="1327547"/>
          </a:xfrm>
          <a:prstGeom prst="rect">
            <a:avLst/>
          </a:prstGeom>
          <a:solidFill>
            <a:srgbClr val="FFCC99"/>
          </a:solidFill>
          <a:ln w="28575">
            <a:solidFill>
              <a:schemeClr val="tx1"/>
            </a:solidFill>
            <a:miter lim="800000"/>
            <a:headEnd/>
            <a:tailEnd/>
          </a:ln>
        </p:spPr>
        <p:txBody>
          <a:bodyPr wrap="none" anchor="ctr"/>
          <a:lstStyle/>
          <a:p>
            <a:endParaRPr lang="en-US" sz="1350"/>
          </a:p>
        </p:txBody>
      </p:sp>
      <p:sp>
        <p:nvSpPr>
          <p:cNvPr id="5130" name="Rectangle 12"/>
          <p:cNvSpPr>
            <a:spLocks noChangeArrowheads="1"/>
          </p:cNvSpPr>
          <p:nvPr/>
        </p:nvSpPr>
        <p:spPr bwMode="auto">
          <a:xfrm>
            <a:off x="3789761" y="4545808"/>
            <a:ext cx="3001565" cy="323648"/>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b="1">
                <a:solidFill>
                  <a:srgbClr val="000000"/>
                </a:solidFill>
                <a:latin typeface="Arial" charset="0"/>
              </a:rPr>
              <a:t>What is Abel’s salary?</a:t>
            </a:r>
          </a:p>
        </p:txBody>
      </p:sp>
      <p:sp>
        <p:nvSpPr>
          <p:cNvPr id="5131" name="Oval 13"/>
          <p:cNvSpPr>
            <a:spLocks noChangeArrowheads="1"/>
          </p:cNvSpPr>
          <p:nvPr/>
        </p:nvSpPr>
        <p:spPr bwMode="gray">
          <a:xfrm>
            <a:off x="2831306" y="4285061"/>
            <a:ext cx="838200" cy="829865"/>
          </a:xfrm>
          <a:prstGeom prst="ellipse">
            <a:avLst/>
          </a:prstGeom>
          <a:solidFill>
            <a:srgbClr val="FFFFCC"/>
          </a:solidFill>
          <a:ln w="9525">
            <a:noFill/>
            <a:round/>
            <a:headEnd/>
            <a:tailEnd/>
          </a:ln>
        </p:spPr>
        <p:txBody>
          <a:bodyPr wrap="none" anchor="ctr"/>
          <a:lstStyle/>
          <a:p>
            <a:endParaRPr lang="en-US" sz="1350"/>
          </a:p>
        </p:txBody>
      </p:sp>
      <p:sp>
        <p:nvSpPr>
          <p:cNvPr id="5132" name="Rectangle 14"/>
          <p:cNvSpPr>
            <a:spLocks noChangeArrowheads="1"/>
          </p:cNvSpPr>
          <p:nvPr/>
        </p:nvSpPr>
        <p:spPr bwMode="auto">
          <a:xfrm>
            <a:off x="2771775" y="3945732"/>
            <a:ext cx="995464"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dirty="0">
                <a:solidFill>
                  <a:srgbClr val="000000"/>
                </a:solidFill>
                <a:latin typeface="Arial" charset="0"/>
              </a:rPr>
              <a:t>Subquery:</a:t>
            </a:r>
          </a:p>
        </p:txBody>
      </p:sp>
      <p:sp>
        <p:nvSpPr>
          <p:cNvPr id="5133" name="Line 15"/>
          <p:cNvSpPr>
            <a:spLocks noChangeShapeType="1"/>
          </p:cNvSpPr>
          <p:nvPr/>
        </p:nvSpPr>
        <p:spPr bwMode="auto">
          <a:xfrm flipV="1">
            <a:off x="5589985" y="3644505"/>
            <a:ext cx="0" cy="673894"/>
          </a:xfrm>
          <a:prstGeom prst="line">
            <a:avLst/>
          </a:prstGeom>
          <a:noFill/>
          <a:ln w="28575">
            <a:solidFill>
              <a:schemeClr val="tx1"/>
            </a:solidFill>
            <a:round/>
            <a:headEnd type="none" w="sm" len="sm"/>
            <a:tailEnd type="triangle" w="sm" len="sm"/>
          </a:ln>
        </p:spPr>
        <p:txBody>
          <a:bodyPr/>
          <a:lstStyle/>
          <a:p>
            <a:endParaRPr lang="en-US" sz="1350"/>
          </a:p>
        </p:txBody>
      </p:sp>
      <p:pic>
        <p:nvPicPr>
          <p:cNvPr id="5134" name="Picture 16" descr="C:\temp\peop038.gif"/>
          <p:cNvPicPr>
            <a:picLocks noChangeAspect="1" noChangeArrowheads="1"/>
          </p:cNvPicPr>
          <p:nvPr/>
        </p:nvPicPr>
        <p:blipFill>
          <a:blip r:embed="rId3" cstate="print"/>
          <a:srcRect/>
          <a:stretch>
            <a:fillRect/>
          </a:stretch>
        </p:blipFill>
        <p:spPr bwMode="gray">
          <a:xfrm>
            <a:off x="1965722" y="3169445"/>
            <a:ext cx="427434" cy="575072"/>
          </a:xfrm>
          <a:prstGeom prst="rect">
            <a:avLst/>
          </a:prstGeom>
          <a:noFill/>
          <a:ln w="9525">
            <a:noFill/>
            <a:miter lim="800000"/>
            <a:headEnd/>
            <a:tailEnd/>
          </a:ln>
        </p:spPr>
      </p:pic>
      <p:pic>
        <p:nvPicPr>
          <p:cNvPr id="5135" name="Picture 17" descr="C:\temp\symbo067.gif"/>
          <p:cNvPicPr>
            <a:picLocks noChangeAspect="1" noChangeArrowheads="1"/>
          </p:cNvPicPr>
          <p:nvPr/>
        </p:nvPicPr>
        <p:blipFill>
          <a:blip r:embed="rId4" cstate="print"/>
          <a:srcRect/>
          <a:stretch>
            <a:fillRect/>
          </a:stretch>
        </p:blipFill>
        <p:spPr bwMode="gray">
          <a:xfrm>
            <a:off x="2390776" y="3380186"/>
            <a:ext cx="221456" cy="406003"/>
          </a:xfrm>
          <a:prstGeom prst="rect">
            <a:avLst/>
          </a:prstGeom>
          <a:noFill/>
          <a:ln w="9525">
            <a:noFill/>
            <a:miter lim="800000"/>
            <a:headEnd/>
            <a:tailEnd/>
          </a:ln>
        </p:spPr>
      </p:pic>
      <p:grpSp>
        <p:nvGrpSpPr>
          <p:cNvPr id="3" name="Group 18"/>
          <p:cNvGrpSpPr>
            <a:grpSpLocks/>
          </p:cNvGrpSpPr>
          <p:nvPr/>
        </p:nvGrpSpPr>
        <p:grpSpPr bwMode="auto">
          <a:xfrm>
            <a:off x="2889648" y="4496992"/>
            <a:ext cx="721519" cy="406003"/>
            <a:chOff x="1582" y="2976"/>
            <a:chExt cx="606" cy="341"/>
          </a:xfrm>
        </p:grpSpPr>
        <p:pic>
          <p:nvPicPr>
            <p:cNvPr id="5137" name="Picture 19" descr="C:\temp\finan032.gif"/>
            <p:cNvPicPr>
              <a:picLocks noChangeAspect="1" noChangeArrowheads="1"/>
            </p:cNvPicPr>
            <p:nvPr/>
          </p:nvPicPr>
          <p:blipFill>
            <a:blip r:embed="rId5" cstate="print"/>
            <a:srcRect/>
            <a:stretch>
              <a:fillRect/>
            </a:stretch>
          </p:blipFill>
          <p:spPr bwMode="gray">
            <a:xfrm>
              <a:off x="1582" y="3041"/>
              <a:ext cx="421" cy="248"/>
            </a:xfrm>
            <a:prstGeom prst="rect">
              <a:avLst/>
            </a:prstGeom>
            <a:noFill/>
            <a:ln w="9525">
              <a:noFill/>
              <a:miter lim="800000"/>
              <a:headEnd/>
              <a:tailEnd/>
            </a:ln>
          </p:spPr>
        </p:pic>
        <p:pic>
          <p:nvPicPr>
            <p:cNvPr id="5138" name="Picture 20" descr="C:\temp\symbo067.gif"/>
            <p:cNvPicPr>
              <a:picLocks noChangeAspect="1" noChangeArrowheads="1"/>
            </p:cNvPicPr>
            <p:nvPr/>
          </p:nvPicPr>
          <p:blipFill>
            <a:blip r:embed="rId4" cstate="print"/>
            <a:srcRect/>
            <a:stretch>
              <a:fillRect/>
            </a:stretch>
          </p:blipFill>
          <p:spPr bwMode="gray">
            <a:xfrm>
              <a:off x="2002" y="2976"/>
              <a:ext cx="186" cy="341"/>
            </a:xfrm>
            <a:prstGeom prst="rect">
              <a:avLst/>
            </a:prstGeom>
            <a:noFill/>
            <a:ln w="9525">
              <a:noFill/>
              <a:miter lim="800000"/>
              <a:headEnd/>
              <a:tailEnd/>
            </a:ln>
          </p:spPr>
        </p:pic>
      </p:grpSp>
    </p:spTree>
    <p:extLst>
      <p:ext uri="{BB962C8B-B14F-4D97-AF65-F5344CB8AC3E}">
        <p14:creationId xmlns:p14="http://schemas.microsoft.com/office/powerpoint/2010/main" val="53540151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lstStyle/>
          <a:p>
            <a:pPr lvl="1"/>
            <a:r>
              <a:rPr lang="en-US" dirty="0"/>
              <a:t>Full Outer Join :</a:t>
            </a:r>
          </a:p>
          <a:p>
            <a:pPr lvl="2"/>
            <a:r>
              <a:rPr lang="en-US" dirty="0"/>
              <a:t>A join between 2 tables that  returns the results of the inner join as well as the results of a left and right join</a:t>
            </a:r>
          </a:p>
          <a:p>
            <a:pPr lvl="2"/>
            <a:r>
              <a:rPr lang="en-US" dirty="0" err="1"/>
              <a:t>Eg</a:t>
            </a:r>
            <a:r>
              <a:rPr lang="en-US" dirty="0"/>
              <a:t> : </a:t>
            </a:r>
            <a:r>
              <a:rPr lang="en-US" i="1" dirty="0"/>
              <a:t>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full outer join</a:t>
            </a:r>
            <a:r>
              <a:rPr lang="en-US" i="1" dirty="0"/>
              <a:t> departments  d</a:t>
            </a:r>
          </a:p>
          <a:p>
            <a:pPr lvl="2">
              <a:buNone/>
            </a:pPr>
            <a:r>
              <a:rPr lang="en-US" i="1" dirty="0"/>
              <a:t>   on (</a:t>
            </a:r>
            <a:r>
              <a:rPr lang="en-US" i="1" dirty="0" err="1"/>
              <a:t>e.department_id</a:t>
            </a:r>
            <a:r>
              <a:rPr lang="en-US" i="1" dirty="0"/>
              <a:t>=</a:t>
            </a:r>
            <a:r>
              <a:rPr lang="en-US" i="1" dirty="0" err="1"/>
              <a:t>d.department_id</a:t>
            </a:r>
            <a:r>
              <a:rPr lang="en-US" i="1" dirty="0"/>
              <a:t>)</a:t>
            </a:r>
          </a:p>
          <a:p>
            <a:pPr lvl="2"/>
            <a:endParaRPr lang="en-US" dirty="0"/>
          </a:p>
          <a:p>
            <a:pPr lvl="1">
              <a:buNone/>
            </a:pPr>
            <a:endParaRPr lang="en-US" dirty="0"/>
          </a:p>
          <a:p>
            <a:pPr lvl="1"/>
            <a:endParaRPr lang="en-US" dirty="0"/>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71600" y="228600"/>
            <a:ext cx="7086600" cy="914400"/>
          </a:xfrm>
        </p:spPr>
        <p:txBody>
          <a:bodyPr>
            <a:normAutofit fontScale="90000"/>
          </a:bodyPr>
          <a:lstStyle/>
          <a:p>
            <a:pPr eaLnBrk="1" hangingPunct="1"/>
            <a:r>
              <a:rPr lang="en-US" dirty="0">
                <a:latin typeface="+mn-lt"/>
              </a:rPr>
              <a:t>Joined Relations – Datasets for Examples</a:t>
            </a:r>
          </a:p>
        </p:txBody>
      </p:sp>
      <p:sp>
        <p:nvSpPr>
          <p:cNvPr id="55299" name="Rectangle 3"/>
          <p:cNvSpPr>
            <a:spLocks noGrp="1" noChangeArrowheads="1"/>
          </p:cNvSpPr>
          <p:nvPr>
            <p:ph idx="1"/>
          </p:nvPr>
        </p:nvSpPr>
        <p:spPr>
          <a:xfrm>
            <a:off x="838200" y="1219200"/>
            <a:ext cx="6638925" cy="488950"/>
          </a:xfrm>
        </p:spPr>
        <p:txBody>
          <a:bodyPr>
            <a:normAutofit fontScale="92500" lnSpcReduction="20000"/>
          </a:bodyPr>
          <a:lstStyle/>
          <a:p>
            <a:pPr eaLnBrk="1" hangingPunct="1"/>
            <a:r>
              <a:rPr lang="en-US" dirty="0"/>
              <a:t>Relation </a:t>
            </a:r>
            <a:r>
              <a:rPr lang="en-US" i="1" dirty="0"/>
              <a:t>loan</a:t>
            </a:r>
            <a:endParaRPr lang="en-US" dirty="0"/>
          </a:p>
        </p:txBody>
      </p:sp>
      <p:sp>
        <p:nvSpPr>
          <p:cNvPr id="55300" name="Rectangle 4"/>
          <p:cNvSpPr>
            <a:spLocks noChangeArrowheads="1"/>
          </p:cNvSpPr>
          <p:nvPr/>
        </p:nvSpPr>
        <p:spPr bwMode="auto">
          <a:xfrm>
            <a:off x="762000" y="1828800"/>
            <a:ext cx="6800850" cy="4857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sz="1800" dirty="0">
                <a:latin typeface="+mn-lt"/>
              </a:rPr>
              <a:t>Relation </a:t>
            </a:r>
            <a:r>
              <a:rPr kumimoji="1" lang="en-US" sz="1800" i="1" dirty="0">
                <a:latin typeface="+mn-lt"/>
              </a:rPr>
              <a:t>borrower</a:t>
            </a:r>
          </a:p>
        </p:txBody>
      </p:sp>
      <p:sp>
        <p:nvSpPr>
          <p:cNvPr id="55301" name="Rectangle 5"/>
          <p:cNvSpPr>
            <a:spLocks noChangeArrowheads="1"/>
          </p:cNvSpPr>
          <p:nvPr/>
        </p:nvSpPr>
        <p:spPr bwMode="auto">
          <a:xfrm>
            <a:off x="609600" y="5105400"/>
            <a:ext cx="7932827" cy="768953"/>
          </a:xfrm>
          <a:prstGeom prst="rect">
            <a:avLst/>
          </a:prstGeom>
          <a:solidFill>
            <a:schemeClr val="bg1"/>
          </a:solidFill>
          <a:ln w="9525">
            <a:noFill/>
            <a:miter lim="800000"/>
            <a:headEnd/>
            <a:tailEnd/>
          </a:ln>
        </p:spPr>
        <p:txBody>
          <a:bodyPr/>
          <a:lstStyle/>
          <a:p>
            <a:pPr marL="342900" indent="-342900" algn="just">
              <a:spcBef>
                <a:spcPct val="35000"/>
              </a:spcBef>
              <a:buClr>
                <a:schemeClr val="tx2"/>
              </a:buClr>
              <a:buFont typeface="Monotype Sorts" pitchFamily="2" charset="2"/>
              <a:buChar char="n"/>
            </a:pPr>
            <a:r>
              <a:rPr kumimoji="1" lang="en-US" sz="1800" dirty="0">
                <a:latin typeface="+mn-lt"/>
              </a:rPr>
              <a:t>Note: borrower information missing for L-260 and loan information missing for L-155</a:t>
            </a:r>
            <a:endParaRPr kumimoji="1" lang="en-US" sz="1800" i="1" dirty="0">
              <a:latin typeface="+mn-lt"/>
            </a:endParaRPr>
          </a:p>
        </p:txBody>
      </p:sp>
      <p:pic>
        <p:nvPicPr>
          <p:cNvPr id="55302" name="Picture 6"/>
          <p:cNvPicPr>
            <a:picLocks noChangeAspect="1" noChangeArrowheads="1"/>
          </p:cNvPicPr>
          <p:nvPr/>
        </p:nvPicPr>
        <p:blipFill>
          <a:blip r:embed="rId2" cstate="print"/>
          <a:srcRect l="375" t="36255" r="563" b="37254"/>
          <a:stretch>
            <a:fillRect/>
          </a:stretch>
        </p:blipFill>
        <p:spPr bwMode="auto">
          <a:xfrm>
            <a:off x="838200" y="2819400"/>
            <a:ext cx="7585075" cy="1522413"/>
          </a:xfrm>
          <a:prstGeom prst="rect">
            <a:avLst/>
          </a:prstGeom>
          <a:noFill/>
          <a:ln w="38100" cmpd="dbl">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600200" y="0"/>
            <a:ext cx="6213856" cy="1066800"/>
          </a:xfrm>
        </p:spPr>
        <p:txBody>
          <a:bodyPr>
            <a:normAutofit fontScale="90000"/>
          </a:bodyPr>
          <a:lstStyle/>
          <a:p>
            <a:pPr eaLnBrk="1" hangingPunct="1"/>
            <a:r>
              <a:rPr lang="en-US" dirty="0">
                <a:latin typeface="+mn-lt"/>
              </a:rPr>
              <a:t>Joined Relations – Examples </a:t>
            </a:r>
          </a:p>
        </p:txBody>
      </p:sp>
      <p:sp>
        <p:nvSpPr>
          <p:cNvPr id="56323" name="Rectangle 3"/>
          <p:cNvSpPr>
            <a:spLocks noGrp="1" noChangeArrowheads="1"/>
          </p:cNvSpPr>
          <p:nvPr>
            <p:ph idx="1"/>
          </p:nvPr>
        </p:nvSpPr>
        <p:spPr>
          <a:xfrm>
            <a:off x="838200" y="1143000"/>
            <a:ext cx="6619875" cy="688975"/>
          </a:xfrm>
        </p:spPr>
        <p:txBody>
          <a:bodyPr>
            <a:normAutofit fontScale="70000" lnSpcReduction="20000"/>
          </a:bodyPr>
          <a:lstStyle/>
          <a:p>
            <a:pPr eaLnBrk="1" hangingPunct="1"/>
            <a:r>
              <a:rPr lang="en-US" i="1" dirty="0"/>
              <a:t>loan </a:t>
            </a:r>
            <a:r>
              <a:rPr lang="en-US" b="1" dirty="0"/>
              <a:t>inner join </a:t>
            </a:r>
            <a:r>
              <a:rPr lang="en-US" i="1" dirty="0"/>
              <a:t>borrower </a:t>
            </a:r>
            <a:r>
              <a:rPr lang="en-US" b="1" dirty="0"/>
              <a:t>on</a:t>
            </a:r>
            <a:br>
              <a:rPr lang="en-US" b="1" dirty="0"/>
            </a:br>
            <a:r>
              <a:rPr lang="en-US" i="1" dirty="0" err="1"/>
              <a:t>loan.loan_number</a:t>
            </a:r>
            <a:r>
              <a:rPr lang="en-US" i="1" dirty="0"/>
              <a:t> = </a:t>
            </a:r>
            <a:r>
              <a:rPr lang="en-US" i="1" dirty="0" err="1"/>
              <a:t>borrower.loan_number</a:t>
            </a:r>
            <a:endParaRPr lang="en-US" i="1" dirty="0"/>
          </a:p>
        </p:txBody>
      </p:sp>
      <p:sp>
        <p:nvSpPr>
          <p:cNvPr id="56324" name="Rectangle 4"/>
          <p:cNvSpPr>
            <a:spLocks noChangeArrowheads="1"/>
          </p:cNvSpPr>
          <p:nvPr/>
        </p:nvSpPr>
        <p:spPr bwMode="auto">
          <a:xfrm>
            <a:off x="762000" y="3429000"/>
            <a:ext cx="6800850" cy="7143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sz="1800" i="1" dirty="0">
                <a:latin typeface="+mn-lt"/>
              </a:rPr>
              <a:t>loan </a:t>
            </a:r>
            <a:r>
              <a:rPr kumimoji="1" lang="en-US" sz="1800" b="1" dirty="0">
                <a:latin typeface="+mn-lt"/>
              </a:rPr>
              <a:t>left outer join</a:t>
            </a:r>
            <a:r>
              <a:rPr kumimoji="1" lang="en-US" sz="1800" i="1" dirty="0">
                <a:latin typeface="+mn-lt"/>
              </a:rPr>
              <a:t> borrower </a:t>
            </a:r>
            <a:r>
              <a:rPr kumimoji="1" lang="en-US" sz="1800" b="1" dirty="0">
                <a:latin typeface="+mn-lt"/>
              </a:rPr>
              <a:t>on</a:t>
            </a:r>
            <a:r>
              <a:rPr kumimoji="1" lang="en-US" sz="1800" i="1" dirty="0">
                <a:latin typeface="+mn-lt"/>
              </a:rPr>
              <a:t/>
            </a:r>
            <a:br>
              <a:rPr kumimoji="1" lang="en-US" sz="1800" i="1" dirty="0">
                <a:latin typeface="+mn-lt"/>
              </a:rPr>
            </a:br>
            <a:r>
              <a:rPr kumimoji="1" lang="en-US" sz="1800" i="1" dirty="0" err="1">
                <a:latin typeface="+mn-lt"/>
              </a:rPr>
              <a:t>loan.loan_number</a:t>
            </a:r>
            <a:r>
              <a:rPr kumimoji="1" lang="en-US" sz="1800" i="1" dirty="0">
                <a:latin typeface="+mn-lt"/>
              </a:rPr>
              <a:t> = </a:t>
            </a:r>
            <a:r>
              <a:rPr kumimoji="1" lang="en-US" sz="1800" i="1" dirty="0" err="1">
                <a:latin typeface="+mn-lt"/>
              </a:rPr>
              <a:t>borrower.loan_number</a:t>
            </a:r>
            <a:endParaRPr kumimoji="1" lang="en-US" sz="1800" i="1" dirty="0">
              <a:latin typeface="+mn-lt"/>
            </a:endParaRPr>
          </a:p>
        </p:txBody>
      </p:sp>
      <p:pic>
        <p:nvPicPr>
          <p:cNvPr id="56325" name="Picture 5"/>
          <p:cNvPicPr>
            <a:picLocks noChangeAspect="1" noChangeArrowheads="1"/>
          </p:cNvPicPr>
          <p:nvPr/>
        </p:nvPicPr>
        <p:blipFill>
          <a:blip r:embed="rId2" cstate="print"/>
          <a:srcRect l="829" t="38673" r="415" b="39227"/>
          <a:stretch>
            <a:fillRect/>
          </a:stretch>
        </p:blipFill>
        <p:spPr bwMode="auto">
          <a:xfrm>
            <a:off x="914400" y="4572000"/>
            <a:ext cx="7235825" cy="1214438"/>
          </a:xfrm>
          <a:prstGeom prst="rect">
            <a:avLst/>
          </a:prstGeom>
          <a:noFill/>
          <a:ln w="38100" cmpd="dbl">
            <a:solidFill>
              <a:schemeClr val="tx2"/>
            </a:solidFill>
            <a:miter lim="800000"/>
            <a:headEnd/>
            <a:tailEnd/>
          </a:ln>
        </p:spPr>
      </p:pic>
      <p:pic>
        <p:nvPicPr>
          <p:cNvPr id="56326" name="Picture 6"/>
          <p:cNvPicPr>
            <a:picLocks noChangeAspect="1" noChangeArrowheads="1"/>
          </p:cNvPicPr>
          <p:nvPr/>
        </p:nvPicPr>
        <p:blipFill>
          <a:blip r:embed="rId3" cstate="print"/>
          <a:srcRect l="591" t="41470" r="394" b="41994"/>
          <a:stretch>
            <a:fillRect/>
          </a:stretch>
        </p:blipFill>
        <p:spPr bwMode="auto">
          <a:xfrm>
            <a:off x="914400" y="2057400"/>
            <a:ext cx="7985125" cy="1000125"/>
          </a:xfrm>
          <a:prstGeom prst="rect">
            <a:avLst/>
          </a:prstGeom>
          <a:noFill/>
          <a:ln w="38100" cmpd="dbl">
            <a:solidFill>
              <a:schemeClr val="tx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atin typeface="+mn-lt"/>
              </a:rPr>
              <a:t>Joined Relations – Examples</a:t>
            </a:r>
          </a:p>
        </p:txBody>
      </p:sp>
      <p:sp>
        <p:nvSpPr>
          <p:cNvPr id="57347" name="Rectangle 3"/>
          <p:cNvSpPr>
            <a:spLocks noGrp="1" noChangeArrowheads="1"/>
          </p:cNvSpPr>
          <p:nvPr>
            <p:ph idx="1"/>
          </p:nvPr>
        </p:nvSpPr>
        <p:spPr>
          <a:xfrm>
            <a:off x="828675" y="1093788"/>
            <a:ext cx="6638925" cy="488950"/>
          </a:xfrm>
        </p:spPr>
        <p:txBody>
          <a:bodyPr/>
          <a:lstStyle/>
          <a:p>
            <a:pPr eaLnBrk="1" hangingPunct="1"/>
            <a:r>
              <a:rPr lang="en-US" sz="2000" b="1" i="1" dirty="0"/>
              <a:t>loan </a:t>
            </a:r>
            <a:r>
              <a:rPr lang="en-US" sz="2000" b="1" dirty="0"/>
              <a:t>natural inner join </a:t>
            </a:r>
            <a:r>
              <a:rPr lang="en-US" sz="2000" b="1" i="1" dirty="0"/>
              <a:t>borrower</a:t>
            </a:r>
          </a:p>
        </p:txBody>
      </p:sp>
      <p:sp>
        <p:nvSpPr>
          <p:cNvPr id="57348" name="Rectangle 4"/>
          <p:cNvSpPr>
            <a:spLocks noChangeArrowheads="1"/>
          </p:cNvSpPr>
          <p:nvPr/>
        </p:nvSpPr>
        <p:spPr bwMode="auto">
          <a:xfrm>
            <a:off x="755650" y="2900363"/>
            <a:ext cx="6800850" cy="4857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b="1" i="1" dirty="0">
                <a:latin typeface="+mn-lt"/>
              </a:rPr>
              <a:t>loan</a:t>
            </a:r>
            <a:r>
              <a:rPr kumimoji="1" lang="en-US" b="1" dirty="0">
                <a:latin typeface="+mn-lt"/>
              </a:rPr>
              <a:t> natural right outer join </a:t>
            </a:r>
            <a:r>
              <a:rPr kumimoji="1" lang="en-US" b="1" i="1" dirty="0">
                <a:latin typeface="+mn-lt"/>
              </a:rPr>
              <a:t>borrower</a:t>
            </a:r>
            <a:endParaRPr kumimoji="1" lang="en-US" b="1" dirty="0">
              <a:latin typeface="+mn-lt"/>
            </a:endParaRPr>
          </a:p>
        </p:txBody>
      </p:sp>
      <p:pic>
        <p:nvPicPr>
          <p:cNvPr id="57349" name="Picture 5"/>
          <p:cNvPicPr>
            <a:picLocks noChangeAspect="1" noChangeArrowheads="1"/>
          </p:cNvPicPr>
          <p:nvPr/>
        </p:nvPicPr>
        <p:blipFill>
          <a:blip r:embed="rId2" cstate="print"/>
          <a:srcRect l="591" t="41470" r="21089" b="41994"/>
          <a:stretch>
            <a:fillRect/>
          </a:stretch>
        </p:blipFill>
        <p:spPr bwMode="auto">
          <a:xfrm>
            <a:off x="1190625" y="1676400"/>
            <a:ext cx="5959475" cy="942975"/>
          </a:xfrm>
          <a:prstGeom prst="rect">
            <a:avLst/>
          </a:prstGeom>
          <a:noFill/>
          <a:ln w="38100" cmpd="dbl">
            <a:solidFill>
              <a:schemeClr val="tx2"/>
            </a:solidFill>
            <a:miter lim="800000"/>
            <a:headEnd/>
            <a:tailEnd/>
          </a:ln>
        </p:spPr>
      </p:pic>
      <p:pic>
        <p:nvPicPr>
          <p:cNvPr id="57350" name="Picture 6"/>
          <p:cNvPicPr>
            <a:picLocks noChangeAspect="1" noChangeArrowheads="1"/>
          </p:cNvPicPr>
          <p:nvPr/>
        </p:nvPicPr>
        <p:blipFill>
          <a:blip r:embed="rId3" cstate="print"/>
          <a:srcRect l="647" t="36494" r="647" b="36206"/>
          <a:stretch>
            <a:fillRect/>
          </a:stretch>
        </p:blipFill>
        <p:spPr bwMode="auto">
          <a:xfrm>
            <a:off x="1447800" y="4191000"/>
            <a:ext cx="6280150" cy="1301750"/>
          </a:xfrm>
          <a:prstGeom prst="rect">
            <a:avLst/>
          </a:prstGeom>
          <a:noFill/>
          <a:ln w="38100" cmpd="dbl">
            <a:solidFill>
              <a:schemeClr val="tx2"/>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790700" y="2219326"/>
            <a:ext cx="5524500" cy="2278856"/>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lvl="1" eaLnBrk="1" hangingPunct="1"/>
            <a:r>
              <a:rPr lang="en-US" dirty="0"/>
              <a:t>The subquery (inner query) executes once before the main query (outer query).</a:t>
            </a:r>
          </a:p>
          <a:p>
            <a:pPr lvl="1" eaLnBrk="1" hangingPunct="1"/>
            <a:r>
              <a:rPr lang="en-US" dirty="0"/>
              <a:t>The result of the subquery is used by the main query.</a:t>
            </a:r>
          </a:p>
        </p:txBody>
      </p:sp>
      <p:sp>
        <p:nvSpPr>
          <p:cNvPr id="6147" name="Rectangle 3"/>
          <p:cNvSpPr>
            <a:spLocks noChangeArrowheads="1"/>
          </p:cNvSpPr>
          <p:nvPr/>
        </p:nvSpPr>
        <p:spPr bwMode="blackGray">
          <a:xfrm>
            <a:off x="1793082" y="2253854"/>
            <a:ext cx="5464969" cy="108585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a:t>
            </a:r>
            <a:r>
              <a:rPr lang="en-US" sz="1350" b="1" i="1">
                <a:solidFill>
                  <a:srgbClr val="000000"/>
                </a:solidFill>
                <a:latin typeface="Courier New" pitchFamily="49" charset="0"/>
              </a:rPr>
              <a:t>select_list</a:t>
            </a: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rgbClr val="000000"/>
                </a:solidFill>
                <a:latin typeface="Courier New" pitchFamily="49" charset="0"/>
              </a:rPr>
              <a:t>FROM	</a:t>
            </a:r>
            <a:r>
              <a:rPr lang="en-US" sz="1350" b="1" i="1">
                <a:solidFill>
                  <a:srgbClr val="000000"/>
                </a:solidFill>
                <a:latin typeface="Courier New" pitchFamily="49" charset="0"/>
              </a:rPr>
              <a:t>table</a:t>
            </a: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rgbClr val="000000"/>
                </a:solidFill>
                <a:latin typeface="Courier New" pitchFamily="49" charset="0"/>
              </a:rPr>
              <a:t>WHERE	</a:t>
            </a:r>
            <a:r>
              <a:rPr lang="en-US" sz="1350" b="1" i="1">
                <a:solidFill>
                  <a:srgbClr val="000000"/>
                </a:solidFill>
                <a:latin typeface="Courier New" pitchFamily="49" charset="0"/>
              </a:rPr>
              <a:t>expr operator</a:t>
            </a:r>
          </a:p>
          <a:p>
            <a:pPr eaLnBrk="0" hangingPunct="0">
              <a:spcBef>
                <a:spcPct val="0"/>
              </a:spcBef>
              <a:tabLst>
                <a:tab pos="900113" algn="l"/>
              </a:tabLst>
            </a:pPr>
            <a:r>
              <a:rPr lang="en-US" sz="1350" b="1">
                <a:solidFill>
                  <a:srgbClr val="000000"/>
                </a:solidFill>
                <a:latin typeface="Courier New" pitchFamily="49" charset="0"/>
              </a:rPr>
              <a:t>		 	(SELECT	</a:t>
            </a:r>
            <a:r>
              <a:rPr lang="en-US" sz="1350" b="1" i="1">
                <a:solidFill>
                  <a:srgbClr val="000000"/>
                </a:solidFill>
                <a:latin typeface="Courier New" pitchFamily="49" charset="0"/>
              </a:rPr>
              <a:t>select_list</a:t>
            </a:r>
          </a:p>
          <a:p>
            <a:pPr eaLnBrk="0" hangingPunct="0">
              <a:spcBef>
                <a:spcPct val="0"/>
              </a:spcBef>
              <a:tabLst>
                <a:tab pos="900113" algn="l"/>
              </a:tabLst>
            </a:pPr>
            <a:r>
              <a:rPr lang="en-US" sz="1350" b="1">
                <a:solidFill>
                  <a:srgbClr val="000000"/>
                </a:solidFill>
                <a:latin typeface="Courier New" pitchFamily="49" charset="0"/>
              </a:rPr>
              <a:t>		       FROM		</a:t>
            </a:r>
            <a:r>
              <a:rPr lang="en-US" sz="1350" b="1" i="1">
                <a:solidFill>
                  <a:srgbClr val="000000"/>
                </a:solidFill>
                <a:latin typeface="Courier New" pitchFamily="49" charset="0"/>
              </a:rPr>
              <a:t>table</a:t>
            </a:r>
            <a:r>
              <a:rPr lang="en-US" sz="1350" b="1">
                <a:solidFill>
                  <a:srgbClr val="000000"/>
                </a:solidFill>
                <a:latin typeface="Courier New" pitchFamily="49" charset="0"/>
              </a:rPr>
              <a:t>);</a:t>
            </a:r>
          </a:p>
        </p:txBody>
      </p:sp>
      <p:sp>
        <p:nvSpPr>
          <p:cNvPr id="6148" name="Rectangle 4"/>
          <p:cNvSpPr>
            <a:spLocks noGrp="1" noChangeArrowheads="1"/>
          </p:cNvSpPr>
          <p:nvPr>
            <p:ph type="title"/>
          </p:nvPr>
        </p:nvSpPr>
        <p:spPr/>
        <p:txBody>
          <a:bodyPr/>
          <a:lstStyle/>
          <a:p>
            <a:pPr eaLnBrk="1" hangingPunct="1"/>
            <a:r>
              <a:rPr lang="en-US" dirty="0"/>
              <a:t>Subquery Syntax</a:t>
            </a:r>
          </a:p>
        </p:txBody>
      </p:sp>
      <p:sp>
        <p:nvSpPr>
          <p:cNvPr id="6149" name="Rectangle 5"/>
          <p:cNvSpPr>
            <a:spLocks noChangeArrowheads="1"/>
          </p:cNvSpPr>
          <p:nvPr/>
        </p:nvSpPr>
        <p:spPr bwMode="gray">
          <a:xfrm>
            <a:off x="3883819" y="2897981"/>
            <a:ext cx="2762250" cy="414338"/>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183146914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Gray">
          <a:xfrm>
            <a:off x="1793082" y="2221706"/>
            <a:ext cx="5464969" cy="1347788"/>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&gt;</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last_name = 'Abel');</a:t>
            </a:r>
          </a:p>
        </p:txBody>
      </p:sp>
      <p:sp>
        <p:nvSpPr>
          <p:cNvPr id="7171" name="Rectangle 3"/>
          <p:cNvSpPr>
            <a:spLocks noGrp="1" noChangeArrowheads="1"/>
          </p:cNvSpPr>
          <p:nvPr>
            <p:ph type="title"/>
          </p:nvPr>
        </p:nvSpPr>
        <p:spPr/>
        <p:txBody>
          <a:bodyPr/>
          <a:lstStyle/>
          <a:p>
            <a:pPr eaLnBrk="1" hangingPunct="1"/>
            <a:r>
              <a:rPr lang="en-US" dirty="0"/>
              <a:t>Using a Subquery</a:t>
            </a:r>
          </a:p>
        </p:txBody>
      </p:sp>
      <p:sp>
        <p:nvSpPr>
          <p:cNvPr id="7172" name="Rectangle 4"/>
          <p:cNvSpPr>
            <a:spLocks noChangeArrowheads="1"/>
          </p:cNvSpPr>
          <p:nvPr/>
        </p:nvSpPr>
        <p:spPr bwMode="auto">
          <a:xfrm>
            <a:off x="3734991" y="2369345"/>
            <a:ext cx="555793"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11000</a:t>
            </a:r>
          </a:p>
        </p:txBody>
      </p:sp>
      <p:sp>
        <p:nvSpPr>
          <p:cNvPr id="7173" name="Rectangle 5"/>
          <p:cNvSpPr>
            <a:spLocks noChangeArrowheads="1"/>
          </p:cNvSpPr>
          <p:nvPr/>
        </p:nvSpPr>
        <p:spPr bwMode="gray">
          <a:xfrm>
            <a:off x="3396855" y="2892029"/>
            <a:ext cx="2753915" cy="619125"/>
          </a:xfrm>
          <a:prstGeom prst="rect">
            <a:avLst/>
          </a:prstGeom>
          <a:noFill/>
          <a:ln w="28575">
            <a:solidFill>
              <a:schemeClr val="hlink"/>
            </a:solidFill>
            <a:miter lim="800000"/>
            <a:headEnd/>
            <a:tailEnd/>
          </a:ln>
        </p:spPr>
        <p:txBody>
          <a:bodyPr wrap="none" anchor="ctr"/>
          <a:lstStyle/>
          <a:p>
            <a:endParaRPr lang="en-US" sz="1350"/>
          </a:p>
        </p:txBody>
      </p:sp>
      <p:sp>
        <p:nvSpPr>
          <p:cNvPr id="7174" name="Freeform 6"/>
          <p:cNvSpPr>
            <a:spLocks/>
          </p:cNvSpPr>
          <p:nvPr/>
        </p:nvSpPr>
        <p:spPr bwMode="gray">
          <a:xfrm rot="16200000" flipV="1">
            <a:off x="4592837" y="2178249"/>
            <a:ext cx="371475" cy="105608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pic>
        <p:nvPicPr>
          <p:cNvPr id="7175" name="Picture 7" descr="C:\Projects\SQL1_images\les06_5.gif"/>
          <p:cNvPicPr>
            <a:picLocks noChangeAspect="1" noChangeArrowheads="1"/>
          </p:cNvPicPr>
          <p:nvPr/>
        </p:nvPicPr>
        <p:blipFill>
          <a:blip r:embed="rId3" cstate="print"/>
          <a:srcRect/>
          <a:stretch>
            <a:fillRect/>
          </a:stretch>
        </p:blipFill>
        <p:spPr bwMode="gray">
          <a:xfrm>
            <a:off x="1708547" y="3965972"/>
            <a:ext cx="5529263" cy="107989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095652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Guidelines for Using Subqueries</a:t>
            </a:r>
            <a:endParaRPr lang="en-US" dirty="0">
              <a:solidFill>
                <a:schemeClr val="hlink"/>
              </a:solidFill>
            </a:endParaRPr>
          </a:p>
        </p:txBody>
      </p:sp>
      <p:sp>
        <p:nvSpPr>
          <p:cNvPr id="8195" name="Rectangle 3"/>
          <p:cNvSpPr>
            <a:spLocks noGrp="1" noChangeArrowheads="1"/>
          </p:cNvSpPr>
          <p:nvPr>
            <p:ph type="body" idx="1"/>
          </p:nvPr>
        </p:nvSpPr>
        <p:spPr>
          <a:xfrm>
            <a:off x="1790700" y="2219326"/>
            <a:ext cx="5524500" cy="2178844"/>
          </a:xfrm>
        </p:spPr>
        <p:txBody>
          <a:bodyPr>
            <a:normAutofit fontScale="77500" lnSpcReduction="20000"/>
          </a:bodyPr>
          <a:lstStyle/>
          <a:p>
            <a:pPr lvl="1" eaLnBrk="1" hangingPunct="1"/>
            <a:r>
              <a:rPr lang="en-US" dirty="0"/>
              <a:t>Enclose subqueries in parentheses.</a:t>
            </a:r>
          </a:p>
          <a:p>
            <a:pPr lvl="1" eaLnBrk="1" hangingPunct="1"/>
            <a:r>
              <a:rPr lang="en-US" dirty="0"/>
              <a:t>Place subqueries on the right side of the comparison condition.</a:t>
            </a:r>
          </a:p>
          <a:p>
            <a:pPr lvl="1" eaLnBrk="1" hangingPunct="1"/>
            <a:r>
              <a:rPr lang="en-US" dirty="0"/>
              <a:t>Use single-row operators with single-row subqueries, and use multiple-row operators with</a:t>
            </a:r>
            <a:br>
              <a:rPr lang="en-US" dirty="0"/>
            </a:br>
            <a:r>
              <a:rPr lang="en-US" dirty="0"/>
              <a:t>multiple-row subqueries.</a:t>
            </a:r>
          </a:p>
        </p:txBody>
      </p:sp>
    </p:spTree>
    <p:extLst>
      <p:ext uri="{BB962C8B-B14F-4D97-AF65-F5344CB8AC3E}">
        <p14:creationId xmlns:p14="http://schemas.microsoft.com/office/powerpoint/2010/main" val="1005602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Types of Subqueries</a:t>
            </a:r>
            <a:endParaRPr lang="en-US" i="1" dirty="0">
              <a:solidFill>
                <a:srgbClr val="009999"/>
              </a:solidFill>
              <a:latin typeface="Arial Black" pitchFamily="34" charset="0"/>
            </a:endParaRPr>
          </a:p>
        </p:txBody>
      </p:sp>
      <p:sp>
        <p:nvSpPr>
          <p:cNvPr id="9219" name="Rectangle 3"/>
          <p:cNvSpPr>
            <a:spLocks noGrp="1" noChangeArrowheads="1"/>
          </p:cNvSpPr>
          <p:nvPr>
            <p:ph type="body" idx="1"/>
          </p:nvPr>
        </p:nvSpPr>
        <p:spPr>
          <a:xfrm>
            <a:off x="1790700" y="2219325"/>
            <a:ext cx="5524500" cy="1538288"/>
          </a:xfrm>
        </p:spPr>
        <p:txBody>
          <a:bodyPr>
            <a:normAutofit fontScale="55000" lnSpcReduction="20000"/>
          </a:bodyPr>
          <a:lstStyle/>
          <a:p>
            <a:pPr lvl="1" eaLnBrk="1" hangingPunct="1"/>
            <a:r>
              <a:rPr lang="en-US" dirty="0"/>
              <a:t>Single-row subquery</a:t>
            </a:r>
          </a:p>
          <a:p>
            <a:pPr marL="0" indent="0">
              <a:buNone/>
            </a:pPr>
            <a:endParaRPr lang="en-US" dirty="0"/>
          </a:p>
          <a:p>
            <a:pPr marL="0" indent="0">
              <a:buNone/>
            </a:pPr>
            <a:endParaRPr lang="en-US" dirty="0"/>
          </a:p>
          <a:p>
            <a:pPr marL="0" indent="0">
              <a:buNone/>
            </a:pPr>
            <a:endParaRPr lang="en-US" dirty="0"/>
          </a:p>
          <a:p>
            <a:pPr lvl="1" eaLnBrk="1" hangingPunct="1">
              <a:spcBef>
                <a:spcPct val="45000"/>
              </a:spcBef>
            </a:pPr>
            <a:r>
              <a:rPr lang="en-US" dirty="0"/>
              <a:t>Multiple-row subquery</a:t>
            </a:r>
          </a:p>
        </p:txBody>
      </p:sp>
      <p:sp>
        <p:nvSpPr>
          <p:cNvPr id="9220" name="Rectangle 4"/>
          <p:cNvSpPr>
            <a:spLocks noChangeArrowheads="1"/>
          </p:cNvSpPr>
          <p:nvPr/>
        </p:nvSpPr>
        <p:spPr bwMode="blackWhite">
          <a:xfrm>
            <a:off x="2571751" y="255627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1" name="Rectangle 5"/>
          <p:cNvSpPr>
            <a:spLocks noChangeArrowheads="1"/>
          </p:cNvSpPr>
          <p:nvPr/>
        </p:nvSpPr>
        <p:spPr bwMode="auto">
          <a:xfrm>
            <a:off x="2553891" y="2555082"/>
            <a:ext cx="1053172"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9222" name="Rectangle 6"/>
          <p:cNvSpPr>
            <a:spLocks noChangeArrowheads="1"/>
          </p:cNvSpPr>
          <p:nvPr/>
        </p:nvSpPr>
        <p:spPr bwMode="blackWhite">
          <a:xfrm>
            <a:off x="2850357" y="2877741"/>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b="1" dirty="0">
                <a:solidFill>
                  <a:srgbClr val="000000"/>
                </a:solidFill>
                <a:latin typeface="Arial" charset="0"/>
              </a:rPr>
              <a:t>Subquery</a:t>
            </a:r>
          </a:p>
        </p:txBody>
      </p:sp>
      <p:sp>
        <p:nvSpPr>
          <p:cNvPr id="376839" name="Rectangle 7"/>
          <p:cNvSpPr>
            <a:spLocks noChangeArrowheads="1"/>
          </p:cNvSpPr>
          <p:nvPr/>
        </p:nvSpPr>
        <p:spPr bwMode="auto">
          <a:xfrm>
            <a:off x="5176838" y="2931320"/>
            <a:ext cx="214802"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b="1">
                <a:solidFill>
                  <a:srgbClr val="D3EAF8"/>
                </a:solidFill>
                <a:effectLst>
                  <a:outerShdw blurRad="38100" dist="38100" dir="2700000" algn="tl">
                    <a:srgbClr val="C0C0C0"/>
                  </a:outerShdw>
                </a:effectLst>
                <a:latin typeface="Arial" charset="0"/>
              </a:rPr>
              <a:t> </a:t>
            </a:r>
          </a:p>
        </p:txBody>
      </p:sp>
      <p:sp>
        <p:nvSpPr>
          <p:cNvPr id="9224" name="Line 8"/>
          <p:cNvSpPr>
            <a:spLocks noChangeShapeType="1"/>
          </p:cNvSpPr>
          <p:nvPr/>
        </p:nvSpPr>
        <p:spPr bwMode="auto">
          <a:xfrm>
            <a:off x="3924300" y="312301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25" name="Rectangle 9"/>
          <p:cNvSpPr>
            <a:spLocks noChangeArrowheads="1"/>
          </p:cNvSpPr>
          <p:nvPr/>
        </p:nvSpPr>
        <p:spPr bwMode="auto">
          <a:xfrm>
            <a:off x="4362450" y="2830116"/>
            <a:ext cx="73577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returns</a:t>
            </a:r>
          </a:p>
        </p:txBody>
      </p:sp>
      <p:sp>
        <p:nvSpPr>
          <p:cNvPr id="9226" name="Rectangle 10"/>
          <p:cNvSpPr>
            <a:spLocks noChangeArrowheads="1"/>
          </p:cNvSpPr>
          <p:nvPr/>
        </p:nvSpPr>
        <p:spPr bwMode="auto">
          <a:xfrm>
            <a:off x="5622131" y="2981326"/>
            <a:ext cx="1053172"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ST_CLERK</a:t>
            </a:r>
          </a:p>
        </p:txBody>
      </p:sp>
      <p:sp>
        <p:nvSpPr>
          <p:cNvPr id="9227" name="Rectangle 11"/>
          <p:cNvSpPr>
            <a:spLocks noChangeArrowheads="1"/>
          </p:cNvSpPr>
          <p:nvPr/>
        </p:nvSpPr>
        <p:spPr bwMode="auto">
          <a:xfrm>
            <a:off x="5622131" y="4199335"/>
            <a:ext cx="1053172" cy="485231"/>
          </a:xfrm>
          <a:prstGeom prst="rect">
            <a:avLst/>
          </a:prstGeom>
          <a:noFill/>
          <a:ln w="9525">
            <a:noFill/>
            <a:miter lim="800000"/>
            <a:headEnd/>
            <a:tailEnd/>
          </a:ln>
        </p:spPr>
        <p:txBody>
          <a:bodyPr wrap="none" lIns="69056" tIns="34529" rIns="69056" bIns="34529">
            <a:spAutoFit/>
          </a:bodyPr>
          <a:lstStyle/>
          <a:p>
            <a:pPr defTabSz="616744" eaLnBrk="0" hangingPunct="0">
              <a:spcBef>
                <a:spcPct val="0"/>
              </a:spcBef>
            </a:pPr>
            <a:r>
              <a:rPr lang="en-US" sz="1350" b="1">
                <a:latin typeface="Arial" charset="0"/>
              </a:rPr>
              <a:t>ST_CLERK</a:t>
            </a:r>
          </a:p>
          <a:p>
            <a:pPr defTabSz="616744" eaLnBrk="0" hangingPunct="0">
              <a:spcBef>
                <a:spcPct val="0"/>
              </a:spcBef>
            </a:pPr>
            <a:r>
              <a:rPr lang="en-US" sz="1350" b="1">
                <a:latin typeface="Arial" charset="0"/>
              </a:rPr>
              <a:t>SA_MAN</a:t>
            </a:r>
          </a:p>
        </p:txBody>
      </p:sp>
      <p:sp>
        <p:nvSpPr>
          <p:cNvPr id="9228" name="Rectangle 12"/>
          <p:cNvSpPr>
            <a:spLocks noChangeArrowheads="1"/>
          </p:cNvSpPr>
          <p:nvPr/>
        </p:nvSpPr>
        <p:spPr bwMode="blackWhite">
          <a:xfrm>
            <a:off x="2571751" y="387072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9" name="Rectangle 13"/>
          <p:cNvSpPr>
            <a:spLocks noChangeArrowheads="1"/>
          </p:cNvSpPr>
          <p:nvPr/>
        </p:nvSpPr>
        <p:spPr bwMode="auto">
          <a:xfrm>
            <a:off x="2553891" y="3869532"/>
            <a:ext cx="1053172"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9230" name="Rectangle 14"/>
          <p:cNvSpPr>
            <a:spLocks noChangeArrowheads="1"/>
          </p:cNvSpPr>
          <p:nvPr/>
        </p:nvSpPr>
        <p:spPr bwMode="blackWhite">
          <a:xfrm>
            <a:off x="2850357" y="4202908"/>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b="1" dirty="0">
                <a:solidFill>
                  <a:srgbClr val="000000"/>
                </a:solidFill>
                <a:latin typeface="Arial" charset="0"/>
              </a:rPr>
              <a:t>Subquery</a:t>
            </a:r>
          </a:p>
        </p:txBody>
      </p:sp>
      <p:sp>
        <p:nvSpPr>
          <p:cNvPr id="376847" name="Rectangle 15"/>
          <p:cNvSpPr>
            <a:spLocks noChangeArrowheads="1"/>
          </p:cNvSpPr>
          <p:nvPr/>
        </p:nvSpPr>
        <p:spPr bwMode="auto">
          <a:xfrm>
            <a:off x="5176838" y="4245770"/>
            <a:ext cx="214802"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b="1">
                <a:solidFill>
                  <a:srgbClr val="D3EAF8"/>
                </a:solidFill>
                <a:effectLst>
                  <a:outerShdw blurRad="38100" dist="38100" dir="2700000" algn="tl">
                    <a:srgbClr val="C0C0C0"/>
                  </a:outerShdw>
                </a:effectLst>
                <a:latin typeface="Arial" charset="0"/>
              </a:rPr>
              <a:t> </a:t>
            </a:r>
          </a:p>
        </p:txBody>
      </p:sp>
      <p:sp>
        <p:nvSpPr>
          <p:cNvPr id="9232" name="Line 16"/>
          <p:cNvSpPr>
            <a:spLocks noChangeShapeType="1"/>
          </p:cNvSpPr>
          <p:nvPr/>
        </p:nvSpPr>
        <p:spPr bwMode="auto">
          <a:xfrm>
            <a:off x="3924300" y="443746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33" name="Rectangle 17"/>
          <p:cNvSpPr>
            <a:spLocks noChangeArrowheads="1"/>
          </p:cNvSpPr>
          <p:nvPr/>
        </p:nvSpPr>
        <p:spPr bwMode="auto">
          <a:xfrm>
            <a:off x="4362450" y="4144566"/>
            <a:ext cx="73577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returns</a:t>
            </a:r>
          </a:p>
        </p:txBody>
      </p:sp>
    </p:spTree>
    <p:extLst>
      <p:ext uri="{BB962C8B-B14F-4D97-AF65-F5344CB8AC3E}">
        <p14:creationId xmlns:p14="http://schemas.microsoft.com/office/powerpoint/2010/main" val="347933960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Single-Row Subqueries</a:t>
            </a:r>
          </a:p>
        </p:txBody>
      </p:sp>
      <p:sp>
        <p:nvSpPr>
          <p:cNvPr id="10243" name="Rectangle 3"/>
          <p:cNvSpPr>
            <a:spLocks noGrp="1" noChangeArrowheads="1"/>
          </p:cNvSpPr>
          <p:nvPr>
            <p:ph type="body" idx="1"/>
          </p:nvPr>
        </p:nvSpPr>
        <p:spPr>
          <a:xfrm>
            <a:off x="1787128" y="2220516"/>
            <a:ext cx="5938838" cy="571500"/>
          </a:xfrm>
        </p:spPr>
        <p:txBody>
          <a:bodyPr>
            <a:normAutofit fontScale="55000" lnSpcReduction="20000"/>
          </a:bodyPr>
          <a:lstStyle/>
          <a:p>
            <a:pPr lvl="1" eaLnBrk="1" hangingPunct="1"/>
            <a:r>
              <a:rPr lang="en-US"/>
              <a:t>Return only one row</a:t>
            </a:r>
          </a:p>
          <a:p>
            <a:pPr lvl="1" eaLnBrk="1" hangingPunct="1"/>
            <a:r>
              <a:rPr lang="en-US"/>
              <a:t>Use single-row comparison operators</a:t>
            </a:r>
          </a:p>
        </p:txBody>
      </p:sp>
      <p:graphicFrame>
        <p:nvGraphicFramePr>
          <p:cNvPr id="378884" name="Group 4"/>
          <p:cNvGraphicFramePr>
            <a:graphicFrameLocks noGrp="1"/>
          </p:cNvGraphicFramePr>
          <p:nvPr/>
        </p:nvGraphicFramePr>
        <p:xfrm>
          <a:off x="2959895" y="2907506"/>
          <a:ext cx="3145632" cy="2229612"/>
        </p:xfrm>
        <a:graphic>
          <a:graphicData uri="http://schemas.openxmlformats.org/drawingml/2006/table">
            <a:tbl>
              <a:tblPr/>
              <a:tblGrid>
                <a:gridCol w="928688">
                  <a:extLst>
                    <a:ext uri="{9D8B030D-6E8A-4147-A177-3AD203B41FA5}">
                      <a16:colId xmlns:a16="http://schemas.microsoft.com/office/drawing/2014/main" val="20000"/>
                    </a:ext>
                  </a:extLst>
                </a:gridCol>
                <a:gridCol w="2216944">
                  <a:extLst>
                    <a:ext uri="{9D8B030D-6E8A-4147-A177-3AD203B41FA5}">
                      <a16:colId xmlns:a16="http://schemas.microsoft.com/office/drawing/2014/main" val="20001"/>
                    </a:ext>
                  </a:extLst>
                </a:gridCol>
              </a:tblGrid>
              <a:tr h="2743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Greater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Greater than or equal to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Less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Less than or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Not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38102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Gray">
          <a:xfrm>
            <a:off x="1793082" y="2235994"/>
            <a:ext cx="5464969" cy="215265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job_id =  </a:t>
            </a:r>
          </a:p>
          <a:p>
            <a:pPr eaLnBrk="0" hangingPunct="0">
              <a:spcBef>
                <a:spcPct val="0"/>
              </a:spcBef>
              <a:tabLst>
                <a:tab pos="900113" algn="l"/>
              </a:tabLst>
            </a:pPr>
            <a:r>
              <a:rPr lang="en-US" sz="1350" b="1">
                <a:solidFill>
                  <a:srgbClr val="000000"/>
                </a:solidFill>
                <a:latin typeface="Courier New" pitchFamily="49" charset="0"/>
              </a:rPr>
              <a:t>                (SELECT job_id</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employee_id = 141)</a:t>
            </a:r>
          </a:p>
          <a:p>
            <a:pPr eaLnBrk="0" hangingPunct="0">
              <a:spcBef>
                <a:spcPct val="0"/>
              </a:spcBef>
              <a:tabLst>
                <a:tab pos="900113" algn="l"/>
              </a:tabLst>
            </a:pPr>
            <a:r>
              <a:rPr lang="en-US" sz="1350" b="1">
                <a:solidFill>
                  <a:srgbClr val="000000"/>
                </a:solidFill>
                <a:latin typeface="Courier New" pitchFamily="49" charset="0"/>
              </a:rPr>
              <a:t>AND    salary &gt;</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employee_id = 143);</a:t>
            </a:r>
          </a:p>
        </p:txBody>
      </p:sp>
      <p:sp>
        <p:nvSpPr>
          <p:cNvPr id="11267" name="Rectangle 3"/>
          <p:cNvSpPr>
            <a:spLocks noGrp="1" noChangeArrowheads="1"/>
          </p:cNvSpPr>
          <p:nvPr>
            <p:ph type="title"/>
          </p:nvPr>
        </p:nvSpPr>
        <p:spPr>
          <a:noFill/>
        </p:spPr>
        <p:txBody>
          <a:bodyPr vert="horz" lIns="6858" tIns="6858" rIns="6858" bIns="6858" rtlCol="0" anchor="ctr">
            <a:normAutofit/>
          </a:bodyPr>
          <a:lstStyle/>
          <a:p>
            <a:pPr eaLnBrk="1" hangingPunct="1"/>
            <a:r>
              <a:rPr lang="en-US" dirty="0"/>
              <a:t>Executing Single-Row Subqueries</a:t>
            </a:r>
          </a:p>
        </p:txBody>
      </p:sp>
      <p:sp>
        <p:nvSpPr>
          <p:cNvPr id="11268" name="Rectangle 4"/>
          <p:cNvSpPr>
            <a:spLocks noChangeArrowheads="1"/>
          </p:cNvSpPr>
          <p:nvPr/>
        </p:nvSpPr>
        <p:spPr bwMode="gray">
          <a:xfrm>
            <a:off x="4895850" y="2572941"/>
            <a:ext cx="950580"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ST_CLERK</a:t>
            </a:r>
          </a:p>
        </p:txBody>
      </p:sp>
      <p:sp>
        <p:nvSpPr>
          <p:cNvPr id="11269" name="Rectangle 5"/>
          <p:cNvSpPr>
            <a:spLocks noChangeArrowheads="1"/>
          </p:cNvSpPr>
          <p:nvPr/>
        </p:nvSpPr>
        <p:spPr bwMode="gray">
          <a:xfrm>
            <a:off x="5210175" y="3487341"/>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2600</a:t>
            </a:r>
          </a:p>
        </p:txBody>
      </p:sp>
      <p:sp>
        <p:nvSpPr>
          <p:cNvPr id="11270" name="Rectangle 6"/>
          <p:cNvSpPr>
            <a:spLocks noChangeArrowheads="1"/>
          </p:cNvSpPr>
          <p:nvPr/>
        </p:nvSpPr>
        <p:spPr bwMode="gray">
          <a:xfrm>
            <a:off x="3443287" y="2894411"/>
            <a:ext cx="2700338" cy="663178"/>
          </a:xfrm>
          <a:prstGeom prst="rect">
            <a:avLst/>
          </a:prstGeom>
          <a:noFill/>
          <a:ln w="28575">
            <a:solidFill>
              <a:schemeClr val="hlink"/>
            </a:solidFill>
            <a:miter lim="800000"/>
            <a:headEnd/>
            <a:tailEnd/>
          </a:ln>
        </p:spPr>
        <p:txBody>
          <a:bodyPr wrap="none" anchor="ctr"/>
          <a:lstStyle/>
          <a:p>
            <a:endParaRPr lang="en-US" sz="1350"/>
          </a:p>
        </p:txBody>
      </p:sp>
      <p:sp>
        <p:nvSpPr>
          <p:cNvPr id="11271" name="Rectangle 7"/>
          <p:cNvSpPr>
            <a:spLocks noChangeArrowheads="1"/>
          </p:cNvSpPr>
          <p:nvPr/>
        </p:nvSpPr>
        <p:spPr bwMode="gray">
          <a:xfrm>
            <a:off x="3458766" y="3719512"/>
            <a:ext cx="2690813" cy="606029"/>
          </a:xfrm>
          <a:prstGeom prst="rect">
            <a:avLst/>
          </a:prstGeom>
          <a:noFill/>
          <a:ln w="28575">
            <a:solidFill>
              <a:schemeClr val="hlink"/>
            </a:solidFill>
            <a:miter lim="800000"/>
            <a:headEnd/>
            <a:tailEnd/>
          </a:ln>
        </p:spPr>
        <p:txBody>
          <a:bodyPr wrap="none" anchor="ctr"/>
          <a:lstStyle/>
          <a:p>
            <a:endParaRPr lang="en-US" sz="1350"/>
          </a:p>
        </p:txBody>
      </p:sp>
      <p:pic>
        <p:nvPicPr>
          <p:cNvPr id="11272" name="Picture 8"/>
          <p:cNvPicPr>
            <a:picLocks noChangeAspect="1" noChangeArrowheads="1"/>
          </p:cNvPicPr>
          <p:nvPr/>
        </p:nvPicPr>
        <p:blipFill>
          <a:blip r:embed="rId3" cstate="print"/>
          <a:srcRect/>
          <a:stretch>
            <a:fillRect/>
          </a:stretch>
        </p:blipFill>
        <p:spPr bwMode="gray">
          <a:xfrm>
            <a:off x="1802608" y="4657726"/>
            <a:ext cx="5479256" cy="550069"/>
          </a:xfrm>
          <a:prstGeom prst="rect">
            <a:avLst/>
          </a:prstGeom>
          <a:noFill/>
          <a:ln w="25400">
            <a:noFill/>
            <a:miter lim="800000"/>
            <a:headEnd type="none" w="sm" len="sm"/>
            <a:tailEnd type="none" w="sm" len="sm"/>
          </a:ln>
        </p:spPr>
      </p:pic>
      <p:sp>
        <p:nvSpPr>
          <p:cNvPr id="11273" name="Freeform 9"/>
          <p:cNvSpPr>
            <a:spLocks/>
          </p:cNvSpPr>
          <p:nvPr/>
        </p:nvSpPr>
        <p:spPr bwMode="gray">
          <a:xfrm rot="16200000" flipV="1">
            <a:off x="4107063" y="2181822"/>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
        <p:nvSpPr>
          <p:cNvPr id="11274" name="Freeform 10"/>
          <p:cNvSpPr>
            <a:spLocks/>
          </p:cNvSpPr>
          <p:nvPr/>
        </p:nvSpPr>
        <p:spPr bwMode="gray">
          <a:xfrm rot="16200000" flipV="1">
            <a:off x="4121350" y="3022403"/>
            <a:ext cx="82153"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8259162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Gray">
          <a:xfrm>
            <a:off x="1793082" y="2255044"/>
            <a:ext cx="5464969" cy="1076325"/>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 </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p:txBody>
      </p:sp>
      <p:sp>
        <p:nvSpPr>
          <p:cNvPr id="12291" name="Rectangle 3"/>
          <p:cNvSpPr>
            <a:spLocks noGrp="1" noChangeArrowheads="1"/>
          </p:cNvSpPr>
          <p:nvPr>
            <p:ph type="title"/>
          </p:nvPr>
        </p:nvSpPr>
        <p:spPr/>
        <p:txBody>
          <a:bodyPr>
            <a:normAutofit fontScale="90000"/>
          </a:bodyPr>
          <a:lstStyle/>
          <a:p>
            <a:pPr eaLnBrk="1" hangingPunct="1"/>
            <a:r>
              <a:rPr lang="en-US" dirty="0"/>
              <a:t>Using Group Functions in a Subquery</a:t>
            </a:r>
          </a:p>
        </p:txBody>
      </p:sp>
      <p:sp>
        <p:nvSpPr>
          <p:cNvPr id="12292" name="Rectangle 4"/>
          <p:cNvSpPr>
            <a:spLocks noChangeArrowheads="1"/>
          </p:cNvSpPr>
          <p:nvPr/>
        </p:nvSpPr>
        <p:spPr bwMode="gray">
          <a:xfrm>
            <a:off x="4650582" y="2399110"/>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2500</a:t>
            </a:r>
          </a:p>
        </p:txBody>
      </p:sp>
      <p:sp>
        <p:nvSpPr>
          <p:cNvPr id="12293" name="Rectangle 5"/>
          <p:cNvSpPr>
            <a:spLocks noChangeArrowheads="1"/>
          </p:cNvSpPr>
          <p:nvPr/>
        </p:nvSpPr>
        <p:spPr bwMode="gray">
          <a:xfrm>
            <a:off x="3507581" y="2814639"/>
            <a:ext cx="2005013" cy="484585"/>
          </a:xfrm>
          <a:prstGeom prst="rect">
            <a:avLst/>
          </a:prstGeom>
          <a:noFill/>
          <a:ln w="28575">
            <a:solidFill>
              <a:schemeClr val="hlink"/>
            </a:solidFill>
            <a:miter lim="800000"/>
            <a:headEnd/>
            <a:tailEnd/>
          </a:ln>
        </p:spPr>
        <p:txBody>
          <a:bodyPr wrap="none" anchor="ctr"/>
          <a:lstStyle/>
          <a:p>
            <a:endParaRPr lang="en-US" sz="1350"/>
          </a:p>
        </p:txBody>
      </p:sp>
      <p:pic>
        <p:nvPicPr>
          <p:cNvPr id="12294" name="Picture 6"/>
          <p:cNvPicPr>
            <a:picLocks noChangeAspect="1" noChangeArrowheads="1"/>
          </p:cNvPicPr>
          <p:nvPr/>
        </p:nvPicPr>
        <p:blipFill>
          <a:blip r:embed="rId3" cstate="print"/>
          <a:srcRect/>
          <a:stretch>
            <a:fillRect/>
          </a:stretch>
        </p:blipFill>
        <p:spPr bwMode="gray">
          <a:xfrm>
            <a:off x="1796653" y="3579020"/>
            <a:ext cx="5472113" cy="392906"/>
          </a:xfrm>
          <a:prstGeom prst="rect">
            <a:avLst/>
          </a:prstGeom>
          <a:noFill/>
          <a:ln w="25400">
            <a:noFill/>
            <a:miter lim="800000"/>
            <a:headEnd type="none" w="sm" len="sm"/>
            <a:tailEnd type="none" w="sm" len="sm"/>
          </a:ln>
        </p:spPr>
      </p:pic>
      <p:sp>
        <p:nvSpPr>
          <p:cNvPr id="12295" name="Freeform 7"/>
          <p:cNvSpPr>
            <a:spLocks/>
          </p:cNvSpPr>
          <p:nvPr/>
        </p:nvSpPr>
        <p:spPr bwMode="gray">
          <a:xfrm rot="16200000" flipV="1">
            <a:off x="4001096" y="2237780"/>
            <a:ext cx="198835" cy="938213"/>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398376796"/>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2559</Words>
  <Application>Microsoft Office PowerPoint</Application>
  <PresentationFormat>On-screen Show (4:3)</PresentationFormat>
  <Paragraphs>308</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Courier New</vt:lpstr>
      <vt:lpstr>Monotype Sorts</vt:lpstr>
      <vt:lpstr>Times</vt:lpstr>
      <vt:lpstr>Times New Roman</vt:lpstr>
      <vt:lpstr>Office Theme</vt:lpstr>
      <vt:lpstr>Database Management System – Day 2</vt:lpstr>
      <vt:lpstr>Using a Subquery to Solve a Problem</vt:lpstr>
      <vt:lpstr>Subquery Syntax</vt:lpstr>
      <vt:lpstr>Using a Subquery</vt:lpstr>
      <vt:lpstr>Guidelines for Using Subqueries</vt:lpstr>
      <vt:lpstr>Types of Subqueries</vt:lpstr>
      <vt:lpstr>Single-Row Subqueries</vt:lpstr>
      <vt:lpstr>Executing Single-Row Subqueries</vt:lpstr>
      <vt:lpstr>Using Group Functions in a Subquery</vt:lpstr>
      <vt:lpstr>The HAVING Clause with Subqueries</vt:lpstr>
      <vt:lpstr>What Is Wrong with This Statement?</vt:lpstr>
      <vt:lpstr>Will This Statement Return Rows?</vt:lpstr>
      <vt:lpstr>Multiple-Row Subqueries</vt:lpstr>
      <vt:lpstr>Using the ANY Operator  in Multiple-Row Subqueries</vt:lpstr>
      <vt:lpstr>Using the ALL Operator in Multiple-Row Subqueries</vt:lpstr>
      <vt:lpstr>Null Values in a Subquery</vt:lpstr>
      <vt:lpstr>Joins</vt:lpstr>
      <vt:lpstr>Joins</vt:lpstr>
      <vt:lpstr>Joins</vt:lpstr>
      <vt:lpstr>Joins</vt:lpstr>
      <vt:lpstr>Joined Relations – Datasets for Examples</vt:lpstr>
      <vt:lpstr>Joined Relations – Examples </vt:lpstr>
      <vt:lpstr>Joined Relations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 Day 2</dc:title>
  <dc:creator>SONY</dc:creator>
  <cp:lastModifiedBy>Subramanian, Mangayarkarasi (Cognizant)</cp:lastModifiedBy>
  <cp:revision>68</cp:revision>
  <dcterms:created xsi:type="dcterms:W3CDTF">2016-07-12T13:25:34Z</dcterms:created>
  <dcterms:modified xsi:type="dcterms:W3CDTF">2019-08-13T12:09:12Z</dcterms:modified>
</cp:coreProperties>
</file>