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69" r:id="rId5"/>
    <p:sldId id="258" r:id="rId6"/>
    <p:sldId id="279" r:id="rId7"/>
    <p:sldId id="260" r:id="rId8"/>
    <p:sldId id="281" r:id="rId9"/>
    <p:sldId id="259" r:id="rId10"/>
    <p:sldId id="280" r:id="rId11"/>
    <p:sldId id="262" r:id="rId12"/>
    <p:sldId id="282" r:id="rId13"/>
    <p:sldId id="288" r:id="rId14"/>
    <p:sldId id="265" r:id="rId15"/>
    <p:sldId id="287" r:id="rId16"/>
    <p:sldId id="266" r:id="rId17"/>
    <p:sldId id="283" r:id="rId18"/>
    <p:sldId id="267" r:id="rId19"/>
    <p:sldId id="285" r:id="rId20"/>
    <p:sldId id="268" r:id="rId21"/>
    <p:sldId id="286" r:id="rId22"/>
    <p:sldId id="264" r:id="rId23"/>
    <p:sldId id="290" r:id="rId24"/>
    <p:sldId id="291" r:id="rId25"/>
    <p:sldId id="284" r:id="rId26"/>
    <p:sldId id="263"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44" autoAdjust="0"/>
    <p:restoredTop sz="94660"/>
  </p:normalViewPr>
  <p:slideViewPr>
    <p:cSldViewPr snapToGrid="0">
      <p:cViewPr varScale="1">
        <p:scale>
          <a:sx n="70" d="100"/>
          <a:sy n="70" d="100"/>
        </p:scale>
        <p:origin x="13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1946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71182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59004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4138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38120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99891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67C21D88-A90A-44B2-9333-D2F373996B52}" type="datetimeFigureOut">
              <a:rPr lang="nl-NL" smtClean="0"/>
              <a:t>30-3-2015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415749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67C21D88-A90A-44B2-9333-D2F373996B52}" type="datetimeFigureOut">
              <a:rPr lang="nl-NL" smtClean="0"/>
              <a:t>30-3-2015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18600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7C21D88-A90A-44B2-9333-D2F373996B52}" type="datetimeFigureOut">
              <a:rPr lang="nl-NL" smtClean="0"/>
              <a:t>30-3-2015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38131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24566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67C21D88-A90A-44B2-9333-D2F373996B52}" type="datetimeFigureOut">
              <a:rPr lang="nl-NL" smtClean="0"/>
              <a:t>30-3-2015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DCA6D33C-DBAE-4E70-A478-7FF2EEA362C0}" type="slidenum">
              <a:rPr lang="nl-NL" smtClean="0"/>
              <a:t>‹nr.›</a:t>
            </a:fld>
            <a:endParaRPr lang="nl-NL"/>
          </a:p>
        </p:txBody>
      </p:sp>
    </p:spTree>
    <p:extLst>
      <p:ext uri="{BB962C8B-B14F-4D97-AF65-F5344CB8AC3E}">
        <p14:creationId xmlns:p14="http://schemas.microsoft.com/office/powerpoint/2010/main" val="328530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21D88-A90A-44B2-9333-D2F373996B52}" type="datetimeFigureOut">
              <a:rPr lang="nl-NL" smtClean="0"/>
              <a:t>30-3-2015</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6D33C-DBAE-4E70-A478-7FF2EEA362C0}" type="slidenum">
              <a:rPr lang="nl-NL" smtClean="0"/>
              <a:t>‹nr.›</a:t>
            </a:fld>
            <a:endParaRPr lang="nl-NL"/>
          </a:p>
        </p:txBody>
      </p:sp>
    </p:spTree>
    <p:extLst>
      <p:ext uri="{BB962C8B-B14F-4D97-AF65-F5344CB8AC3E}">
        <p14:creationId xmlns:p14="http://schemas.microsoft.com/office/powerpoint/2010/main" val="117132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cx.images-amazon.com/images/I/81yutuIZc4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912" y="687633"/>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3"/>
          <a:stretch>
            <a:fillRect/>
          </a:stretch>
        </p:blipFill>
        <p:spPr>
          <a:xfrm>
            <a:off x="0" y="3981450"/>
            <a:ext cx="3476625" cy="2876550"/>
          </a:xfrm>
          <a:prstGeom prst="rect">
            <a:avLst/>
          </a:prstGeom>
        </p:spPr>
      </p:pic>
      <p:sp>
        <p:nvSpPr>
          <p:cNvPr id="5" name="Ovale toelichting 4"/>
          <p:cNvSpPr/>
          <p:nvPr/>
        </p:nvSpPr>
        <p:spPr>
          <a:xfrm>
            <a:off x="3476625" y="113122"/>
            <a:ext cx="8715375" cy="5885342"/>
          </a:xfrm>
          <a:prstGeom prst="wedgeEllipseCallout">
            <a:avLst>
              <a:gd name="adj1" fmla="val -55070"/>
              <a:gd name="adj2" fmla="val 29868"/>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p:cNvSpPr/>
          <p:nvPr/>
        </p:nvSpPr>
        <p:spPr>
          <a:xfrm>
            <a:off x="4794504" y="6211669"/>
            <a:ext cx="8519160" cy="646331"/>
          </a:xfrm>
          <a:prstGeom prst="rect">
            <a:avLst/>
          </a:prstGeom>
        </p:spPr>
        <p:txBody>
          <a:bodyPr wrap="square">
            <a:spAutoFit/>
          </a:bodyPr>
          <a:lstStyle/>
          <a:p>
            <a:r>
              <a:rPr lang="nl-NL" b="1" dirty="0" smtClean="0"/>
              <a:t>Made </a:t>
            </a:r>
            <a:r>
              <a:rPr lang="nl-NL" b="1" dirty="0" err="1" smtClean="0"/>
              <a:t>by</a:t>
            </a:r>
            <a:r>
              <a:rPr lang="nl-NL" b="1" dirty="0" smtClean="0"/>
              <a:t> Group 1</a:t>
            </a:r>
            <a:endParaRPr lang="nl-NL" b="1" dirty="0" smtClean="0">
              <a:effectLst/>
            </a:endParaRPr>
          </a:p>
          <a:p>
            <a:r>
              <a:rPr lang="nl-NL" dirty="0" smtClean="0"/>
              <a:t>Jelle Licht, Ping Wan, Roeland </a:t>
            </a:r>
            <a:r>
              <a:rPr lang="nl-NL" dirty="0" err="1" smtClean="0"/>
              <a:t>Oosterloo</a:t>
            </a:r>
            <a:r>
              <a:rPr lang="nl-NL" dirty="0" smtClean="0"/>
              <a:t>, Christian den Boer &amp; Margot Jonker</a:t>
            </a:r>
            <a:endParaRPr lang="nl-NL" dirty="0"/>
          </a:p>
        </p:txBody>
      </p:sp>
      <p:sp>
        <p:nvSpPr>
          <p:cNvPr id="8" name="Rechthoek 7"/>
          <p:cNvSpPr/>
          <p:nvPr/>
        </p:nvSpPr>
        <p:spPr>
          <a:xfrm>
            <a:off x="0" y="41302"/>
            <a:ext cx="8519160" cy="646331"/>
          </a:xfrm>
          <a:prstGeom prst="rect">
            <a:avLst/>
          </a:prstGeom>
        </p:spPr>
        <p:txBody>
          <a:bodyPr wrap="square">
            <a:spAutoFit/>
          </a:bodyPr>
          <a:lstStyle/>
          <a:p>
            <a:r>
              <a:rPr lang="nl-NL" b="1" dirty="0" smtClean="0"/>
              <a:t>IN4315 Information </a:t>
            </a:r>
            <a:r>
              <a:rPr lang="nl-NL" b="1" dirty="0"/>
              <a:t>Retrieval </a:t>
            </a:r>
            <a:endParaRPr lang="nl-NL" b="1" dirty="0" smtClean="0"/>
          </a:p>
          <a:p>
            <a:r>
              <a:rPr lang="nl-NL" dirty="0" smtClean="0"/>
              <a:t>Final Project</a:t>
            </a:r>
            <a:endParaRPr lang="nl-NL" dirty="0"/>
          </a:p>
        </p:txBody>
      </p:sp>
    </p:spTree>
    <p:extLst>
      <p:ext uri="{BB962C8B-B14F-4D97-AF65-F5344CB8AC3E}">
        <p14:creationId xmlns:p14="http://schemas.microsoft.com/office/powerpoint/2010/main" val="119641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3511296" y="295061"/>
            <a:ext cx="437083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WHERE &amp; WHEN?</a:t>
            </a:r>
          </a:p>
        </p:txBody>
      </p:sp>
      <p:cxnSp>
        <p:nvCxnSpPr>
          <p:cNvPr id="4" name="Rechte verbindingslijn 3"/>
          <p:cNvCxnSpPr/>
          <p:nvPr/>
        </p:nvCxnSpPr>
        <p:spPr>
          <a:xfrm>
            <a:off x="5541264" y="1081754"/>
            <a:ext cx="18288" cy="5401342"/>
          </a:xfrm>
          <a:prstGeom prst="line">
            <a:avLst/>
          </a:prstGeom>
        </p:spPr>
        <p:style>
          <a:lnRef idx="3">
            <a:schemeClr val="accent2"/>
          </a:lnRef>
          <a:fillRef idx="0">
            <a:schemeClr val="accent2"/>
          </a:fillRef>
          <a:effectRef idx="2">
            <a:schemeClr val="accent2"/>
          </a:effectRef>
          <a:fontRef idx="minor">
            <a:schemeClr val="tx1"/>
          </a:fontRef>
        </p:style>
      </p:cxnSp>
      <p:sp>
        <p:nvSpPr>
          <p:cNvPr id="5" name="Rechthoek 4"/>
          <p:cNvSpPr/>
          <p:nvPr/>
        </p:nvSpPr>
        <p:spPr>
          <a:xfrm>
            <a:off x="431292" y="1081754"/>
            <a:ext cx="4890516" cy="738664"/>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Multiple browsers</a:t>
            </a:r>
            <a:endParaRPr lang="en-US" sz="1400" b="1" i="0" u="none" strike="noStrike" dirty="0" smtClean="0">
              <a:solidFill>
                <a:srgbClr val="000000"/>
              </a:solidFill>
              <a:effectLst/>
              <a:latin typeface="Calibri" panose="020F0502020204030204" pitchFamily="34" charset="0"/>
            </a:endParaRP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endParaRPr lang="en-US" sz="1400" b="0" i="0" u="none" strike="noStrike" dirty="0" smtClean="0">
              <a:solidFill>
                <a:srgbClr val="000000"/>
              </a:solidFill>
              <a:effectLst/>
              <a:latin typeface="Calibri" panose="020F0502020204030204" pitchFamily="34" charset="0"/>
            </a:endParaRPr>
          </a:p>
        </p:txBody>
      </p:sp>
      <p:sp>
        <p:nvSpPr>
          <p:cNvPr id="6" name="Rechthoek 5"/>
          <p:cNvSpPr/>
          <p:nvPr/>
        </p:nvSpPr>
        <p:spPr>
          <a:xfrm>
            <a:off x="5923788" y="1081754"/>
            <a:ext cx="4890516" cy="738664"/>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Process</a:t>
            </a:r>
          </a:p>
          <a:p>
            <a:pPr algn="just" fontAlgn="base"/>
            <a:endParaRPr lang="en-US" sz="1400" b="1" dirty="0">
              <a:solidFill>
                <a:srgbClr val="000000"/>
              </a:solidFill>
              <a:latin typeface="Calibri" panose="020F0502020204030204" pitchFamily="34" charset="0"/>
            </a:endParaRPr>
          </a:p>
          <a:p>
            <a:pPr algn="just" fontAlgn="base"/>
            <a:endParaRPr lang="en-US" sz="1400" i="0" u="none" strike="noStrike" dirty="0" smtClean="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68269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794760" y="301752"/>
            <a:ext cx="4334256"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DESIGN CHOICES</a:t>
            </a:r>
          </a:p>
        </p:txBody>
      </p:sp>
      <p:pic>
        <p:nvPicPr>
          <p:cNvPr id="2" name="Afbeelding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31" y="814122"/>
            <a:ext cx="10326625" cy="6043878"/>
          </a:xfrm>
          <a:prstGeom prst="rect">
            <a:avLst/>
          </a:prstGeom>
        </p:spPr>
      </p:pic>
    </p:spTree>
    <p:extLst>
      <p:ext uri="{BB962C8B-B14F-4D97-AF65-F5344CB8AC3E}">
        <p14:creationId xmlns:p14="http://schemas.microsoft.com/office/powerpoint/2010/main" val="131173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096512" y="301752"/>
            <a:ext cx="4133088"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DESIGN CHOICES</a:t>
            </a:r>
          </a:p>
        </p:txBody>
      </p:sp>
      <p:cxnSp>
        <p:nvCxnSpPr>
          <p:cNvPr id="8" name="Rechte verbindingslijn 7"/>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4115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584448" y="365760"/>
            <a:ext cx="512978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HOW IMPLEMENTED?</a:t>
            </a:r>
          </a:p>
        </p:txBody>
      </p:sp>
      <p:sp>
        <p:nvSpPr>
          <p:cNvPr id="8" name="Rechthoek 7"/>
          <p:cNvSpPr/>
          <p:nvPr/>
        </p:nvSpPr>
        <p:spPr>
          <a:xfrm>
            <a:off x="1072896" y="1264765"/>
            <a:ext cx="8519160" cy="2308324"/>
          </a:xfrm>
          <a:prstGeom prst="rect">
            <a:avLst/>
          </a:prstGeom>
        </p:spPr>
        <p:txBody>
          <a:bodyPr wrap="square">
            <a:spAutoFit/>
          </a:bodyPr>
          <a:lstStyle/>
          <a:p>
            <a:r>
              <a:rPr lang="nl-NL" dirty="0" smtClean="0"/>
              <a:t>Demo on </a:t>
            </a:r>
            <a:r>
              <a:rPr lang="nl-NL" dirty="0" err="1" smtClean="0"/>
              <a:t>four</a:t>
            </a:r>
            <a:r>
              <a:rPr lang="nl-NL" dirty="0" smtClean="0"/>
              <a:t> </a:t>
            </a:r>
            <a:r>
              <a:rPr lang="nl-NL" dirty="0" err="1" smtClean="0"/>
              <a:t>parts</a:t>
            </a:r>
            <a:r>
              <a:rPr lang="nl-NL" dirty="0" smtClean="0"/>
              <a:t>:</a:t>
            </a:r>
          </a:p>
          <a:p>
            <a:endParaRPr lang="nl-NL" dirty="0"/>
          </a:p>
          <a:p>
            <a:pPr marL="285750" indent="-285750">
              <a:buFont typeface="Arial" panose="020B0604020202020204" pitchFamily="34" charset="0"/>
              <a:buChar char="•"/>
            </a:pPr>
            <a:r>
              <a:rPr lang="nl-NL" dirty="0" smtClean="0"/>
              <a:t>Overall </a:t>
            </a:r>
            <a:r>
              <a:rPr lang="nl-NL" dirty="0" err="1" smtClean="0"/>
              <a:t>application</a:t>
            </a:r>
            <a:r>
              <a:rPr lang="nl-NL" dirty="0" smtClean="0"/>
              <a:t> (User interface, login, entries aanmaken </a:t>
            </a:r>
            <a:r>
              <a:rPr lang="nl-NL" dirty="0" err="1" smtClean="0"/>
              <a:t>etc</a:t>
            </a:r>
            <a:r>
              <a:rPr lang="nl-NL" dirty="0" smtClean="0"/>
              <a:t>)</a:t>
            </a:r>
          </a:p>
          <a:p>
            <a:pPr marL="285750" indent="-285750">
              <a:buFont typeface="Arial" panose="020B0604020202020204" pitchFamily="34" charset="0"/>
              <a:buChar char="•"/>
            </a:pPr>
            <a:r>
              <a:rPr lang="nl-NL" dirty="0" err="1" smtClean="0"/>
              <a:t>Text</a:t>
            </a:r>
            <a:r>
              <a:rPr lang="nl-NL" dirty="0" smtClean="0"/>
              <a:t> analysis</a:t>
            </a:r>
          </a:p>
          <a:p>
            <a:pPr marL="285750" indent="-285750">
              <a:buFont typeface="Arial" panose="020B0604020202020204" pitchFamily="34" charset="0"/>
              <a:buChar char="•"/>
            </a:pPr>
            <a:r>
              <a:rPr lang="nl-NL" dirty="0" err="1" smtClean="0"/>
              <a:t>Crowdflower</a:t>
            </a:r>
            <a:endParaRPr lang="nl-NL" dirty="0" smtClean="0"/>
          </a:p>
          <a:p>
            <a:pPr marL="285750" indent="-285750">
              <a:buFont typeface="Arial" panose="020B0604020202020204" pitchFamily="34" charset="0"/>
              <a:buChar char="•"/>
            </a:pPr>
            <a:r>
              <a:rPr lang="nl-NL" dirty="0" smtClean="0"/>
              <a:t>VSM</a:t>
            </a:r>
          </a:p>
          <a:p>
            <a:pPr marL="285750" indent="-285750">
              <a:buFont typeface="Arial" panose="020B0604020202020204" pitchFamily="34" charset="0"/>
              <a:buChar char="•"/>
            </a:pPr>
            <a:endParaRPr lang="nl-NL" dirty="0"/>
          </a:p>
          <a:p>
            <a:r>
              <a:rPr lang="nl-NL" dirty="0" smtClean="0"/>
              <a:t>???</a:t>
            </a:r>
            <a:endParaRPr lang="nl-NL" dirty="0"/>
          </a:p>
        </p:txBody>
      </p:sp>
    </p:spTree>
    <p:extLst>
      <p:ext uri="{BB962C8B-B14F-4D97-AF65-F5344CB8AC3E}">
        <p14:creationId xmlns:p14="http://schemas.microsoft.com/office/powerpoint/2010/main" val="1770516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1</a:t>
            </a:r>
          </a:p>
        </p:txBody>
      </p:sp>
    </p:spTree>
    <p:extLst>
      <p:ext uri="{BB962C8B-B14F-4D97-AF65-F5344CB8AC3E}">
        <p14:creationId xmlns:p14="http://schemas.microsoft.com/office/powerpoint/2010/main" val="273004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4" name="Tekstvak 3"/>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1</a:t>
            </a:r>
          </a:p>
        </p:txBody>
      </p:sp>
    </p:spTree>
    <p:extLst>
      <p:ext uri="{BB962C8B-B14F-4D97-AF65-F5344CB8AC3E}">
        <p14:creationId xmlns:p14="http://schemas.microsoft.com/office/powerpoint/2010/main" val="428076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2</a:t>
            </a:r>
          </a:p>
        </p:txBody>
      </p:sp>
    </p:spTree>
    <p:extLst>
      <p:ext uri="{BB962C8B-B14F-4D97-AF65-F5344CB8AC3E}">
        <p14:creationId xmlns:p14="http://schemas.microsoft.com/office/powerpoint/2010/main" val="118639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2</a:t>
            </a:r>
          </a:p>
        </p:txBody>
      </p:sp>
    </p:spTree>
    <p:extLst>
      <p:ext uri="{BB962C8B-B14F-4D97-AF65-F5344CB8AC3E}">
        <p14:creationId xmlns:p14="http://schemas.microsoft.com/office/powerpoint/2010/main" val="120790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3</a:t>
            </a:r>
          </a:p>
        </p:txBody>
      </p:sp>
    </p:spTree>
    <p:extLst>
      <p:ext uri="{BB962C8B-B14F-4D97-AF65-F5344CB8AC3E}">
        <p14:creationId xmlns:p14="http://schemas.microsoft.com/office/powerpoint/2010/main" val="39406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3</a:t>
            </a:r>
          </a:p>
        </p:txBody>
      </p:sp>
    </p:spTree>
    <p:extLst>
      <p:ext uri="{BB962C8B-B14F-4D97-AF65-F5344CB8AC3E}">
        <p14:creationId xmlns:p14="http://schemas.microsoft.com/office/powerpoint/2010/main" val="3790950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5" name="Tekstvak 4"/>
          <p:cNvSpPr txBox="1"/>
          <p:nvPr/>
        </p:nvSpPr>
        <p:spPr>
          <a:xfrm>
            <a:off x="3968496" y="301752"/>
            <a:ext cx="3977640"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FINAL PROJECT</a:t>
            </a:r>
          </a:p>
        </p:txBody>
      </p:sp>
      <p:sp>
        <p:nvSpPr>
          <p:cNvPr id="6" name="Rechthoek 5"/>
          <p:cNvSpPr/>
          <p:nvPr/>
        </p:nvSpPr>
        <p:spPr>
          <a:xfrm>
            <a:off x="813816" y="1304473"/>
            <a:ext cx="4626864" cy="4185761"/>
          </a:xfrm>
          <a:prstGeom prst="rect">
            <a:avLst/>
          </a:prstGeom>
        </p:spPr>
        <p:txBody>
          <a:bodyPr wrap="square" numCol="1">
            <a:spAutoFit/>
          </a:bodyPr>
          <a:lstStyle/>
          <a:p>
            <a:r>
              <a:rPr lang="en-US" sz="1400" b="1" dirty="0" smtClean="0"/>
              <a:t>Course</a:t>
            </a:r>
          </a:p>
          <a:p>
            <a:endParaRPr lang="en-US" sz="1400" b="1" dirty="0">
              <a:effectLst/>
            </a:endParaRPr>
          </a:p>
          <a:p>
            <a:r>
              <a:rPr lang="en-US" sz="1400" dirty="0" smtClean="0"/>
              <a:t>IN4315 Information Retrieval</a:t>
            </a:r>
          </a:p>
          <a:p>
            <a:endParaRPr lang="en-US" sz="1400" dirty="0">
              <a:effectLst/>
            </a:endParaRPr>
          </a:p>
          <a:p>
            <a:r>
              <a:rPr lang="en-US" sz="1400" b="1" dirty="0" smtClean="0"/>
              <a:t>Final project for the course</a:t>
            </a:r>
          </a:p>
          <a:p>
            <a:endParaRPr lang="en-US" sz="1400" dirty="0"/>
          </a:p>
          <a:p>
            <a:r>
              <a:rPr lang="en-US" sz="1400" dirty="0"/>
              <a:t>Design and develop a </a:t>
            </a:r>
            <a:r>
              <a:rPr lang="en-GB" sz="1400" dirty="0" smtClean="0"/>
              <a:t>personalised</a:t>
            </a:r>
            <a:r>
              <a:rPr lang="en-US" sz="1400" dirty="0" smtClean="0"/>
              <a:t>, sense making </a:t>
            </a:r>
            <a:r>
              <a:rPr lang="en-US" sz="1400" dirty="0"/>
              <a:t>Web application that</a:t>
            </a:r>
            <a:r>
              <a:rPr lang="en-US" sz="1400" dirty="0" smtClean="0"/>
              <a:t>:</a:t>
            </a:r>
          </a:p>
          <a:p>
            <a:endParaRPr lang="en-US" sz="1400" dirty="0"/>
          </a:p>
          <a:p>
            <a:pPr marL="285750" indent="-285750">
              <a:buFont typeface="Arial" panose="020B0604020202020204" pitchFamily="34" charset="0"/>
              <a:buChar char="•"/>
            </a:pPr>
            <a:r>
              <a:rPr lang="en-US" sz="1400" dirty="0" smtClean="0"/>
              <a:t>Should </a:t>
            </a:r>
            <a:r>
              <a:rPr lang="en-US" sz="1400" dirty="0"/>
              <a:t>solve a real world data or information </a:t>
            </a:r>
            <a:r>
              <a:rPr lang="en-US" sz="1400" dirty="0" smtClean="0"/>
              <a:t>sense making </a:t>
            </a:r>
            <a:r>
              <a:rPr lang="en-US" sz="1400" dirty="0"/>
              <a:t>problem</a:t>
            </a:r>
          </a:p>
          <a:p>
            <a:pPr marL="285750" indent="-285750">
              <a:buFont typeface="Arial" panose="020B0604020202020204" pitchFamily="34" charset="0"/>
              <a:buChar char="•"/>
            </a:pPr>
            <a:r>
              <a:rPr lang="en-US" sz="1400" dirty="0" smtClean="0"/>
              <a:t> </a:t>
            </a:r>
            <a:r>
              <a:rPr lang="en-US" sz="1400" dirty="0"/>
              <a:t>Should involve </a:t>
            </a:r>
            <a:r>
              <a:rPr lang="en-US" sz="1400" dirty="0" smtClean="0"/>
              <a:t>Information </a:t>
            </a:r>
            <a:r>
              <a:rPr lang="en-US" sz="1400" dirty="0"/>
              <a:t>Retrieval components</a:t>
            </a:r>
          </a:p>
          <a:p>
            <a:pPr marL="285750" indent="-285750">
              <a:buFont typeface="Arial" panose="020B0604020202020204" pitchFamily="34" charset="0"/>
              <a:buChar char="•"/>
            </a:pPr>
            <a:r>
              <a:rPr lang="en-US" sz="1400" dirty="0" smtClean="0"/>
              <a:t>Should </a:t>
            </a:r>
            <a:r>
              <a:rPr lang="en-US" sz="1400" dirty="0"/>
              <a:t>use crowdsourcing or human computation </a:t>
            </a:r>
          </a:p>
          <a:p>
            <a:pPr marL="285750" indent="-285750">
              <a:buFont typeface="Arial" panose="020B0604020202020204" pitchFamily="34" charset="0"/>
              <a:buChar char="•"/>
            </a:pPr>
            <a:r>
              <a:rPr lang="en-US" sz="1400" dirty="0" smtClean="0"/>
              <a:t>Should </a:t>
            </a:r>
            <a:r>
              <a:rPr lang="en-US" sz="1400" dirty="0"/>
              <a:t>explain the choice of incentives and discuss alternative ways of incentivizing workers</a:t>
            </a:r>
            <a:endParaRPr lang="en-US" sz="1400" dirty="0" smtClean="0"/>
          </a:p>
          <a:p>
            <a:endParaRPr lang="en-US" sz="1400" dirty="0">
              <a:effectLst/>
            </a:endParaRPr>
          </a:p>
          <a:p>
            <a:endParaRPr lang="en-US" sz="1400" dirty="0" smtClean="0">
              <a:effectLst/>
            </a:endParaRPr>
          </a:p>
          <a:p>
            <a:endParaRPr lang="en-US" sz="1400" b="1" dirty="0" smtClean="0">
              <a:effectLst/>
            </a:endParaRPr>
          </a:p>
          <a:p>
            <a:endParaRPr lang="en-US" sz="1400" b="1" dirty="0" smtClean="0">
              <a:effectLst/>
            </a:endParaRPr>
          </a:p>
        </p:txBody>
      </p:sp>
      <p:sp>
        <p:nvSpPr>
          <p:cNvPr id="2" name="Rechthoek 1"/>
          <p:cNvSpPr/>
          <p:nvPr/>
        </p:nvSpPr>
        <p:spPr>
          <a:xfrm>
            <a:off x="5846065" y="1304473"/>
            <a:ext cx="3093720" cy="2462213"/>
          </a:xfrm>
          <a:prstGeom prst="rect">
            <a:avLst/>
          </a:prstGeom>
        </p:spPr>
        <p:txBody>
          <a:bodyPr wrap="square">
            <a:spAutoFit/>
          </a:bodyPr>
          <a:lstStyle/>
          <a:p>
            <a:r>
              <a:rPr lang="en-US" sz="1400" b="1" dirty="0" smtClean="0"/>
              <a:t>Students</a:t>
            </a:r>
            <a:endParaRPr lang="en-US" sz="1400" b="1" dirty="0"/>
          </a:p>
          <a:p>
            <a:endParaRPr lang="en-US" sz="1400" b="1" dirty="0"/>
          </a:p>
          <a:p>
            <a:r>
              <a:rPr lang="nl-NL" sz="1400" dirty="0"/>
              <a:t>Jelle Licht </a:t>
            </a:r>
            <a:r>
              <a:rPr lang="nl-NL" sz="1400" dirty="0" smtClean="0"/>
              <a:t>– CS/IA - </a:t>
            </a:r>
            <a:endParaRPr lang="nl-NL" sz="1400" dirty="0"/>
          </a:p>
          <a:p>
            <a:r>
              <a:rPr lang="nl-NL" sz="1400" dirty="0"/>
              <a:t>Ping Wan </a:t>
            </a:r>
            <a:r>
              <a:rPr lang="nl-NL" sz="1400" dirty="0" smtClean="0"/>
              <a:t>– CS/IA - </a:t>
            </a:r>
            <a:endParaRPr lang="nl-NL" sz="1400" dirty="0"/>
          </a:p>
          <a:p>
            <a:r>
              <a:rPr lang="nl-NL" sz="1400" dirty="0"/>
              <a:t>Roeland </a:t>
            </a:r>
            <a:r>
              <a:rPr lang="nl-NL" sz="1400" dirty="0" err="1"/>
              <a:t>Oosterloo</a:t>
            </a:r>
            <a:r>
              <a:rPr lang="nl-NL" sz="1400" dirty="0"/>
              <a:t> </a:t>
            </a:r>
            <a:r>
              <a:rPr lang="nl-NL" sz="1400" dirty="0" smtClean="0"/>
              <a:t>– CS/IA - </a:t>
            </a:r>
            <a:endParaRPr lang="nl-NL" sz="1400" dirty="0"/>
          </a:p>
          <a:p>
            <a:r>
              <a:rPr lang="nl-NL" sz="1400" dirty="0"/>
              <a:t>Christian den Boer </a:t>
            </a:r>
            <a:r>
              <a:rPr lang="nl-NL" sz="1400" dirty="0" smtClean="0"/>
              <a:t>– CS/IA - </a:t>
            </a:r>
            <a:endParaRPr lang="nl-NL" sz="1400" dirty="0"/>
          </a:p>
          <a:p>
            <a:r>
              <a:rPr lang="nl-NL" sz="1400" dirty="0"/>
              <a:t>Margot Jonker </a:t>
            </a:r>
            <a:r>
              <a:rPr lang="nl-NL" sz="1400" dirty="0" smtClean="0"/>
              <a:t>– SEPAM/IA - </a:t>
            </a:r>
            <a:r>
              <a:rPr lang="nl-NL" sz="1400" dirty="0"/>
              <a:t>4397975</a:t>
            </a:r>
          </a:p>
          <a:p>
            <a:endParaRPr lang="en-US" sz="1400" b="1" dirty="0"/>
          </a:p>
          <a:p>
            <a:r>
              <a:rPr lang="en-US" sz="1400" b="1" dirty="0"/>
              <a:t>Supervisor</a:t>
            </a:r>
          </a:p>
          <a:p>
            <a:endParaRPr lang="en-US" sz="1400" b="1" dirty="0"/>
          </a:p>
          <a:p>
            <a:r>
              <a:rPr lang="en-US" sz="1400" dirty="0" err="1"/>
              <a:t>Allessandro</a:t>
            </a:r>
            <a:r>
              <a:rPr lang="en-US" sz="1400" dirty="0"/>
              <a:t> </a:t>
            </a:r>
            <a:r>
              <a:rPr lang="en-US" sz="1400" dirty="0" err="1"/>
              <a:t>Bozzon</a:t>
            </a:r>
            <a:endParaRPr lang="en-US" sz="1400" dirty="0"/>
          </a:p>
        </p:txBody>
      </p:sp>
      <p:cxnSp>
        <p:nvCxnSpPr>
          <p:cNvPr id="9" name="Rechte verbindingslijn 8"/>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333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4</a:t>
            </a:r>
          </a:p>
        </p:txBody>
      </p:sp>
    </p:spTree>
    <p:extLst>
      <p:ext uri="{BB962C8B-B14F-4D97-AF65-F5344CB8AC3E}">
        <p14:creationId xmlns:p14="http://schemas.microsoft.com/office/powerpoint/2010/main" val="55065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DEMO 4</a:t>
            </a:r>
          </a:p>
        </p:txBody>
      </p:sp>
    </p:spTree>
    <p:extLst>
      <p:ext uri="{BB962C8B-B14F-4D97-AF65-F5344CB8AC3E}">
        <p14:creationId xmlns:p14="http://schemas.microsoft.com/office/powerpoint/2010/main" val="299756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INCENTIVES</a:t>
            </a:r>
          </a:p>
        </p:txBody>
      </p:sp>
    </p:spTree>
    <p:extLst>
      <p:ext uri="{BB962C8B-B14F-4D97-AF65-F5344CB8AC3E}">
        <p14:creationId xmlns:p14="http://schemas.microsoft.com/office/powerpoint/2010/main" val="109706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233672" y="301752"/>
            <a:ext cx="293522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INCENTIVES</a:t>
            </a:r>
          </a:p>
        </p:txBody>
      </p:sp>
    </p:spTree>
    <p:extLst>
      <p:ext uri="{BB962C8B-B14F-4D97-AF65-F5344CB8AC3E}">
        <p14:creationId xmlns:p14="http://schemas.microsoft.com/office/powerpoint/2010/main" val="3138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CONCLUSION</a:t>
            </a:r>
          </a:p>
        </p:txBody>
      </p:sp>
    </p:spTree>
    <p:extLst>
      <p:ext uri="{BB962C8B-B14F-4D97-AF65-F5344CB8AC3E}">
        <p14:creationId xmlns:p14="http://schemas.microsoft.com/office/powerpoint/2010/main" val="3887863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553712" y="292608"/>
            <a:ext cx="309067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CONCLUSION</a:t>
            </a:r>
          </a:p>
        </p:txBody>
      </p:sp>
    </p:spTree>
    <p:extLst>
      <p:ext uri="{BB962C8B-B14F-4D97-AF65-F5344CB8AC3E}">
        <p14:creationId xmlns:p14="http://schemas.microsoft.com/office/powerpoint/2010/main" val="32444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0160" y="950535"/>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886200" y="229168"/>
            <a:ext cx="6300216"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RESUME BUILDER! </a:t>
            </a:r>
          </a:p>
        </p:txBody>
      </p:sp>
      <p:sp>
        <p:nvSpPr>
          <p:cNvPr id="2" name="Tekstvak 1"/>
          <p:cNvSpPr txBox="1"/>
          <p:nvPr/>
        </p:nvSpPr>
        <p:spPr>
          <a:xfrm>
            <a:off x="3374136" y="4048774"/>
            <a:ext cx="1930144" cy="2308324"/>
          </a:xfrm>
          <a:prstGeom prst="rect">
            <a:avLst/>
          </a:prstGeom>
          <a:noFill/>
        </p:spPr>
        <p:txBody>
          <a:bodyPr wrap="none" rtlCol="0">
            <a:spAutoFit/>
          </a:bodyPr>
          <a:lstStyle/>
          <a:p>
            <a:r>
              <a:rPr lang="nl-NL" u="sng" dirty="0" smtClean="0"/>
              <a:t>Made </a:t>
            </a:r>
            <a:r>
              <a:rPr lang="nl-NL" u="sng" dirty="0" err="1" smtClean="0"/>
              <a:t>by</a:t>
            </a:r>
            <a:r>
              <a:rPr lang="nl-NL" u="sng" dirty="0" smtClean="0"/>
              <a:t>: </a:t>
            </a:r>
          </a:p>
          <a:p>
            <a:endParaRPr lang="nl-NL" dirty="0"/>
          </a:p>
          <a:p>
            <a:r>
              <a:rPr lang="nl-NL" b="1" dirty="0"/>
              <a:t>Group </a:t>
            </a:r>
            <a:r>
              <a:rPr lang="nl-NL" b="1" dirty="0" smtClean="0"/>
              <a:t>1</a:t>
            </a:r>
            <a:endParaRPr lang="nl-NL" b="1" dirty="0" smtClean="0">
              <a:effectLst/>
            </a:endParaRPr>
          </a:p>
          <a:p>
            <a:r>
              <a:rPr lang="nl-NL" dirty="0"/>
              <a:t>Jelle Licht</a:t>
            </a:r>
            <a:endParaRPr lang="nl-NL" b="0" dirty="0" smtClean="0">
              <a:effectLst/>
            </a:endParaRPr>
          </a:p>
          <a:p>
            <a:r>
              <a:rPr lang="nl-NL" dirty="0"/>
              <a:t>Ping Wan</a:t>
            </a:r>
            <a:endParaRPr lang="nl-NL" b="0" dirty="0" smtClean="0">
              <a:effectLst/>
            </a:endParaRPr>
          </a:p>
          <a:p>
            <a:r>
              <a:rPr lang="nl-NL" dirty="0"/>
              <a:t>Roeland </a:t>
            </a:r>
            <a:r>
              <a:rPr lang="nl-NL" dirty="0" err="1"/>
              <a:t>Oosterloo</a:t>
            </a:r>
            <a:endParaRPr lang="nl-NL" b="0" dirty="0" smtClean="0">
              <a:effectLst/>
            </a:endParaRPr>
          </a:p>
          <a:p>
            <a:r>
              <a:rPr lang="nl-NL" dirty="0"/>
              <a:t>Christian den Boer</a:t>
            </a:r>
            <a:endParaRPr lang="nl-NL" b="0" dirty="0" smtClean="0">
              <a:effectLst/>
            </a:endParaRPr>
          </a:p>
          <a:p>
            <a:r>
              <a:rPr lang="nl-NL" dirty="0"/>
              <a:t>Margot Jonker</a:t>
            </a:r>
          </a:p>
        </p:txBody>
      </p:sp>
      <p:sp>
        <p:nvSpPr>
          <p:cNvPr id="6" name="Tekstvak 5"/>
          <p:cNvSpPr txBox="1"/>
          <p:nvPr/>
        </p:nvSpPr>
        <p:spPr>
          <a:xfrm>
            <a:off x="6809232" y="4048774"/>
            <a:ext cx="1989071" cy="923330"/>
          </a:xfrm>
          <a:prstGeom prst="rect">
            <a:avLst/>
          </a:prstGeom>
          <a:noFill/>
        </p:spPr>
        <p:txBody>
          <a:bodyPr wrap="none" rtlCol="0">
            <a:spAutoFit/>
          </a:bodyPr>
          <a:lstStyle/>
          <a:p>
            <a:r>
              <a:rPr lang="nl-NL" u="sng" dirty="0" smtClean="0"/>
              <a:t>Special </a:t>
            </a:r>
            <a:r>
              <a:rPr lang="nl-NL" u="sng" dirty="0" err="1" smtClean="0"/>
              <a:t>thanks</a:t>
            </a:r>
            <a:r>
              <a:rPr lang="nl-NL" u="sng" dirty="0" smtClean="0"/>
              <a:t> </a:t>
            </a:r>
            <a:r>
              <a:rPr lang="nl-NL" u="sng" dirty="0" err="1" smtClean="0"/>
              <a:t>to</a:t>
            </a:r>
            <a:r>
              <a:rPr lang="nl-NL" u="sng" dirty="0" smtClean="0"/>
              <a:t>: </a:t>
            </a:r>
          </a:p>
          <a:p>
            <a:endParaRPr lang="nl-NL" dirty="0"/>
          </a:p>
          <a:p>
            <a:r>
              <a:rPr lang="nl-NL" dirty="0" err="1" smtClean="0"/>
              <a:t>Allessandro</a:t>
            </a:r>
            <a:r>
              <a:rPr lang="nl-NL" dirty="0" smtClean="0"/>
              <a:t> </a:t>
            </a:r>
            <a:r>
              <a:rPr lang="nl-NL" dirty="0" err="1" smtClean="0"/>
              <a:t>Bozzon</a:t>
            </a:r>
            <a:endParaRPr lang="nl-NL" dirty="0"/>
          </a:p>
        </p:txBody>
      </p:sp>
      <p:sp>
        <p:nvSpPr>
          <p:cNvPr id="10" name="Tekstvak 9"/>
          <p:cNvSpPr txBox="1"/>
          <p:nvPr/>
        </p:nvSpPr>
        <p:spPr>
          <a:xfrm>
            <a:off x="1427988" y="2927076"/>
            <a:ext cx="10634472" cy="400110"/>
          </a:xfrm>
          <a:prstGeom prst="rect">
            <a:avLst/>
          </a:prstGeom>
          <a:noFill/>
        </p:spPr>
        <p:txBody>
          <a:bodyPr wrap="square" rtlCol="0">
            <a:spAutoFit/>
          </a:bodyPr>
          <a:lstStyle/>
          <a:p>
            <a:r>
              <a:rPr lang="en-US" sz="2000" b="1" i="1" dirty="0" smtClean="0">
                <a:latin typeface="Bookman Old Style" panose="02050604050505020204" pitchFamily="18" charset="0"/>
                <a:cs typeface="Times New Roman" panose="02020603050405020304" pitchFamily="18" charset="0"/>
              </a:rPr>
              <a:t>“Your life is your message to the world. Make sure it's inspiring.”</a:t>
            </a:r>
            <a:endParaRPr lang="nl-NL" sz="2000" b="1" dirty="0" smtClean="0">
              <a:latin typeface="Bookman Old Style" panose="02050604050505020204" pitchFamily="18" charset="0"/>
              <a:cs typeface="Times New Roman" panose="02020603050405020304" pitchFamily="18" charset="0"/>
            </a:endParaRPr>
          </a:p>
        </p:txBody>
      </p:sp>
      <p:sp>
        <p:nvSpPr>
          <p:cNvPr id="11" name="Tekstvak 10"/>
          <p:cNvSpPr txBox="1"/>
          <p:nvPr/>
        </p:nvSpPr>
        <p:spPr>
          <a:xfrm>
            <a:off x="2293620" y="3327186"/>
            <a:ext cx="8360664" cy="400110"/>
          </a:xfrm>
          <a:prstGeom prst="rect">
            <a:avLst/>
          </a:prstGeom>
          <a:noFill/>
        </p:spPr>
        <p:txBody>
          <a:bodyPr wrap="square" rtlCol="0">
            <a:spAutoFit/>
          </a:bodyPr>
          <a:lstStyle/>
          <a:p>
            <a:r>
              <a:rPr lang="nl-NL" sz="2000" b="1" i="1" dirty="0" smtClean="0">
                <a:latin typeface="Bookman Old Style" panose="02050604050505020204" pitchFamily="18" charset="0"/>
                <a:cs typeface="Times New Roman" panose="02020603050405020304" pitchFamily="18" charset="0"/>
              </a:rPr>
              <a:t>“</a:t>
            </a:r>
            <a:r>
              <a:rPr lang="en-US" sz="2000" b="1" i="1" dirty="0" smtClean="0">
                <a:latin typeface="Bookman Old Style" panose="02050604050505020204" pitchFamily="18" charset="0"/>
                <a:cs typeface="Times New Roman" panose="02020603050405020304" pitchFamily="18" charset="0"/>
              </a:rPr>
              <a:t>Your dream job does not exist. You must create it.”</a:t>
            </a:r>
            <a:endParaRPr lang="nl-NL" sz="2000" b="1" i="1" dirty="0" smtClean="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202588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WHAT?</a:t>
            </a:r>
          </a:p>
        </p:txBody>
      </p:sp>
      <p:sp>
        <p:nvSpPr>
          <p:cNvPr id="8" name="Rechthoek 7"/>
          <p:cNvSpPr/>
          <p:nvPr/>
        </p:nvSpPr>
        <p:spPr>
          <a:xfrm>
            <a:off x="1072896" y="1264765"/>
            <a:ext cx="9268968" cy="4154984"/>
          </a:xfrm>
          <a:prstGeom prst="rect">
            <a:avLst/>
          </a:prstGeom>
        </p:spPr>
        <p:txBody>
          <a:bodyPr wrap="square">
            <a:spAutoFit/>
          </a:bodyPr>
          <a:lstStyle/>
          <a:p>
            <a:r>
              <a:rPr lang="en-GB" sz="2400" dirty="0" smtClean="0"/>
              <a:t>The Resume Builder…</a:t>
            </a:r>
          </a:p>
          <a:p>
            <a:endParaRPr lang="en-GB" sz="2400" dirty="0" smtClean="0"/>
          </a:p>
          <a:p>
            <a:pPr marL="285750" indent="-285750">
              <a:lnSpc>
                <a:spcPct val="200000"/>
              </a:lnSpc>
              <a:buFont typeface="Arial" panose="020B0604020202020204" pitchFamily="34" charset="0"/>
              <a:buChar char="•"/>
            </a:pPr>
            <a:r>
              <a:rPr lang="en-GB" sz="2400" dirty="0" smtClean="0"/>
              <a:t>…makes it possible to create resumes from multiple entries according to a specific area of job</a:t>
            </a:r>
          </a:p>
          <a:p>
            <a:pPr marL="285750" indent="-285750">
              <a:lnSpc>
                <a:spcPct val="200000"/>
              </a:lnSpc>
              <a:buFont typeface="Arial" panose="020B0604020202020204" pitchFamily="34" charset="0"/>
              <a:buChar char="•"/>
            </a:pPr>
            <a:r>
              <a:rPr lang="en-GB" sz="2400" dirty="0" smtClean="0"/>
              <a:t>…makes use of innovative technologies for several functions</a:t>
            </a:r>
          </a:p>
          <a:p>
            <a:pPr marL="285750" indent="-285750">
              <a:lnSpc>
                <a:spcPct val="200000"/>
              </a:lnSpc>
              <a:buFont typeface="Arial" panose="020B0604020202020204" pitchFamily="34" charset="0"/>
              <a:buChar char="•"/>
            </a:pPr>
            <a:r>
              <a:rPr lang="en-GB" sz="2400" dirty="0" smtClean="0"/>
              <a:t>…adds a totally new dimension to building resumes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88773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5" name="Tekstvak 4"/>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WHAT?</a:t>
            </a:r>
          </a:p>
        </p:txBody>
      </p:sp>
      <p:sp>
        <p:nvSpPr>
          <p:cNvPr id="4" name="Rechthoek 3"/>
          <p:cNvSpPr/>
          <p:nvPr/>
        </p:nvSpPr>
        <p:spPr>
          <a:xfrm>
            <a:off x="320040" y="1106424"/>
            <a:ext cx="5212080" cy="5047536"/>
          </a:xfrm>
          <a:prstGeom prst="rect">
            <a:avLst/>
          </a:prstGeom>
        </p:spPr>
        <p:txBody>
          <a:bodyPr wrap="square" numCol="1">
            <a:spAutoFit/>
          </a:bodyPr>
          <a:lstStyle/>
          <a:p>
            <a:r>
              <a:rPr lang="en-US" sz="1400" b="1" dirty="0" smtClean="0">
                <a:solidFill>
                  <a:srgbClr val="000000"/>
                </a:solidFill>
                <a:latin typeface="Calibri" panose="020F0502020204030204" pitchFamily="34" charset="0"/>
              </a:rPr>
              <a:t>Problem</a:t>
            </a:r>
          </a:p>
          <a:p>
            <a:endParaRPr lang="en-US" sz="1400" b="1" i="1" dirty="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Suppose you just have been graduated. Obviously you will have to search for a job. You have already a basic resume, but you used that only to apply for a job as bartender in a local pub. In this case you will have to adjust this resume, but you also do not want to delete the current resume. You could make multiple versions of your resume, but this mean you will get many different versions as you probably also want to change some details of the entries according to the jobs you are applying to. All these different versions have to be saved on your computer and in these versions there is much redundancy. So you search for an easy method to solve this problem you are facing…</a:t>
            </a:r>
          </a:p>
          <a:p>
            <a:endParaRPr lang="en-US" sz="1400" dirty="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Now suppose you are on the other side of the job vacancies and you are a recruiter at a big company. You want to perform your job properly and as fast as possible as time is money. You could ask for student resumes at an university or specialized recruitment company and search through all these resumes one by one, but this costs also time and a lot of money. So you are probably searching for a method 	that costs less money and which makes it easier to find 	the applicable candidates for you…</a:t>
            </a:r>
            <a:endParaRPr lang="en-US" sz="1400" dirty="0" smtClean="0">
              <a:solidFill>
                <a:srgbClr val="000000"/>
              </a:solidFill>
              <a:latin typeface="Calibri" panose="020F0502020204030204" pitchFamily="34" charset="0"/>
            </a:endParaRPr>
          </a:p>
          <a:p>
            <a:endParaRPr lang="en-US" sz="1400" b="1" i="1" dirty="0" smtClean="0">
              <a:solidFill>
                <a:srgbClr val="000000"/>
              </a:solidFill>
              <a:latin typeface="Calibri" panose="020F0502020204030204" pitchFamily="34" charset="0"/>
            </a:endParaRPr>
          </a:p>
          <a:p>
            <a:endParaRPr lang="en-US" sz="1400" b="0" dirty="0" smtClean="0">
              <a:effectLst/>
            </a:endParaRPr>
          </a:p>
        </p:txBody>
      </p:sp>
      <p:sp>
        <p:nvSpPr>
          <p:cNvPr id="2" name="Rechthoek 1"/>
          <p:cNvSpPr/>
          <p:nvPr/>
        </p:nvSpPr>
        <p:spPr>
          <a:xfrm>
            <a:off x="5852160" y="969264"/>
            <a:ext cx="6096000" cy="4616648"/>
          </a:xfrm>
          <a:prstGeom prst="rect">
            <a:avLst/>
          </a:prstGeom>
        </p:spPr>
        <p:txBody>
          <a:bodyPr>
            <a:spAutoFit/>
          </a:bodyPr>
          <a:lstStyle/>
          <a:p>
            <a:endParaRPr lang="en-US" sz="1400" b="1" i="1" dirty="0">
              <a:solidFill>
                <a:srgbClr val="000000"/>
              </a:solidFill>
              <a:latin typeface="Calibri" panose="020F0502020204030204" pitchFamily="34" charset="0"/>
            </a:endParaRPr>
          </a:p>
          <a:p>
            <a:r>
              <a:rPr lang="en-US" sz="1400" b="1" dirty="0" smtClean="0">
                <a:solidFill>
                  <a:srgbClr val="000000"/>
                </a:solidFill>
                <a:latin typeface="Calibri" panose="020F0502020204030204" pitchFamily="34" charset="0"/>
              </a:rPr>
              <a:t>Application</a:t>
            </a:r>
          </a:p>
          <a:p>
            <a:endParaRPr lang="en-US" sz="1400" b="1" i="1" dirty="0" smtClean="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Here is where the application “Resume Builder” comes in. This application solves the problems of these two clients. </a:t>
            </a:r>
            <a:r>
              <a:rPr lang="en-GB" sz="1400" dirty="0"/>
              <a:t>The companies have a problem with decreasing the amount of money spent on recruitment and finding the right resumes. Job seekers have the problem of building and maintaining  an applicable resume.</a:t>
            </a:r>
            <a:endParaRPr lang="en-US" sz="1400" b="1" i="1" dirty="0">
              <a:solidFill>
                <a:srgbClr val="000000"/>
              </a:solidFill>
              <a:latin typeface="Calibri" panose="020F0502020204030204" pitchFamily="34" charset="0"/>
            </a:endParaRPr>
          </a:p>
          <a:p>
            <a:endParaRPr lang="en-US" sz="1400" dirty="0" smtClean="0">
              <a:solidFill>
                <a:srgbClr val="000000"/>
              </a:solidFill>
              <a:latin typeface="Calibri" panose="020F0502020204030204" pitchFamily="34" charset="0"/>
            </a:endParaRPr>
          </a:p>
          <a:p>
            <a:r>
              <a:rPr lang="en-US" sz="1400" dirty="0" smtClean="0">
                <a:solidFill>
                  <a:srgbClr val="000000"/>
                </a:solidFill>
                <a:latin typeface="Calibri" panose="020F0502020204030204" pitchFamily="34" charset="0"/>
              </a:rPr>
              <a:t>The “Resume Builder” </a:t>
            </a:r>
            <a:r>
              <a:rPr lang="en-GB" sz="1400" dirty="0" smtClean="0"/>
              <a:t>makes </a:t>
            </a:r>
            <a:r>
              <a:rPr lang="en-GB" sz="1400" dirty="0"/>
              <a:t>it possible to create resumes from multiple entries according to a specific area of </a:t>
            </a:r>
            <a:r>
              <a:rPr lang="en-GB" sz="1400" dirty="0" smtClean="0"/>
              <a:t>job. Job seekers can upload their entries and compose a resume with the preferred entries shown. Companies can on the other hand search through the uploaded resumes and search for the best applicable candidates. The application makes </a:t>
            </a:r>
            <a:r>
              <a:rPr lang="en-GB" sz="1400" dirty="0"/>
              <a:t>use of innovative technologies for several </a:t>
            </a:r>
            <a:r>
              <a:rPr lang="en-GB" sz="1400" dirty="0" smtClean="0"/>
              <a:t>functions, as for example the search and ranking for the resumes. This adds </a:t>
            </a:r>
            <a:r>
              <a:rPr lang="en-GB" sz="1400" dirty="0"/>
              <a:t>a totally new dimension to building </a:t>
            </a:r>
            <a:r>
              <a:rPr lang="en-GB" sz="1400" dirty="0" smtClean="0"/>
              <a:t>resumes for both job seekers and companies. Building a resume will become fun and recruitment will never be the same.</a:t>
            </a:r>
            <a:endParaRPr lang="en-GB" sz="1400" dirty="0"/>
          </a:p>
          <a:p>
            <a:endParaRPr lang="en-GB" sz="1400" dirty="0" smtClean="0"/>
          </a:p>
          <a:p>
            <a:endParaRPr lang="en-GB" sz="1400" dirty="0"/>
          </a:p>
          <a:p>
            <a:endParaRPr lang="en-US" sz="1400" b="1" i="1" dirty="0">
              <a:solidFill>
                <a:srgbClr val="000000"/>
              </a:solidFill>
              <a:latin typeface="Calibri" panose="020F0502020204030204" pitchFamily="34" charset="0"/>
            </a:endParaRPr>
          </a:p>
        </p:txBody>
      </p:sp>
      <p:cxnSp>
        <p:nvCxnSpPr>
          <p:cNvPr id="7" name="Rechte verbindingslijn 6"/>
          <p:cNvCxnSpPr/>
          <p:nvPr/>
        </p:nvCxnSpPr>
        <p:spPr>
          <a:xfrm>
            <a:off x="5532120" y="1215420"/>
            <a:ext cx="0" cy="397031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4410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WHO?</a:t>
            </a:r>
          </a:p>
        </p:txBody>
      </p:sp>
      <p:pic>
        <p:nvPicPr>
          <p:cNvPr id="7170" name="Picture 2" descr="http://www.jobapplicationform.us/wp-content/uploads/2014/12/7-Tips-for-Fulltime-Jobseeke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736" y="1106425"/>
            <a:ext cx="5550407" cy="3172968"/>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1993392" y="4279393"/>
            <a:ext cx="2615184" cy="523220"/>
          </a:xfrm>
          <a:prstGeom prst="rect">
            <a:avLst/>
          </a:prstGeom>
        </p:spPr>
        <p:txBody>
          <a:bodyPr wrap="square">
            <a:spAutoFit/>
          </a:bodyPr>
          <a:lstStyle/>
          <a:p>
            <a:r>
              <a:rPr lang="nl-NL" sz="2800" dirty="0" smtClean="0"/>
              <a:t>Job </a:t>
            </a:r>
            <a:r>
              <a:rPr lang="nl-NL" sz="2800" dirty="0" err="1" smtClean="0"/>
              <a:t>seekers</a:t>
            </a:r>
            <a:endParaRPr lang="nl-NL" sz="2800" dirty="0"/>
          </a:p>
        </p:txBody>
      </p:sp>
      <p:sp>
        <p:nvSpPr>
          <p:cNvPr id="8" name="Rechthoek 7"/>
          <p:cNvSpPr/>
          <p:nvPr/>
        </p:nvSpPr>
        <p:spPr>
          <a:xfrm>
            <a:off x="8308848" y="4279393"/>
            <a:ext cx="2615184" cy="523220"/>
          </a:xfrm>
          <a:prstGeom prst="rect">
            <a:avLst/>
          </a:prstGeom>
        </p:spPr>
        <p:txBody>
          <a:bodyPr wrap="square">
            <a:spAutoFit/>
          </a:bodyPr>
          <a:lstStyle/>
          <a:p>
            <a:r>
              <a:rPr lang="nl-NL" sz="2800" dirty="0" smtClean="0"/>
              <a:t>Companies</a:t>
            </a:r>
          </a:p>
        </p:txBody>
      </p:sp>
      <p:pic>
        <p:nvPicPr>
          <p:cNvPr id="7172" name="Picture 4" descr="http://www.solver.com/files/assets/img/companie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0735" y="1204739"/>
            <a:ext cx="3986657" cy="297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1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176479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WHO?</a:t>
            </a:r>
          </a:p>
        </p:txBody>
      </p:sp>
      <p:sp>
        <p:nvSpPr>
          <p:cNvPr id="4" name="Rechthoek 3"/>
          <p:cNvSpPr/>
          <p:nvPr/>
        </p:nvSpPr>
        <p:spPr>
          <a:xfrm>
            <a:off x="5693664" y="1215420"/>
            <a:ext cx="5919216" cy="5262979"/>
          </a:xfrm>
          <a:prstGeom prst="rect">
            <a:avLst/>
          </a:prstGeom>
        </p:spPr>
        <p:txBody>
          <a:bodyPr wrap="square">
            <a:spAutoFit/>
          </a:bodyPr>
          <a:lstStyle/>
          <a:p>
            <a:pPr algn="just"/>
            <a:r>
              <a:rPr lang="en-US" sz="1400" b="1" i="0" u="none" strike="noStrike" dirty="0" smtClean="0">
                <a:solidFill>
                  <a:srgbClr val="000000"/>
                </a:solidFill>
                <a:effectLst/>
                <a:latin typeface="Calibri" panose="020F0502020204030204" pitchFamily="34" charset="0"/>
              </a:rPr>
              <a:t>Companies</a:t>
            </a:r>
          </a:p>
          <a:p>
            <a:pPr algn="just"/>
            <a:r>
              <a:rPr lang="en-US" sz="1400" dirty="0">
                <a:solidFill>
                  <a:srgbClr val="000000"/>
                </a:solidFill>
                <a:latin typeface="Calibri" panose="020F0502020204030204" pitchFamily="34" charset="0"/>
              </a:rPr>
              <a:t>On the other hand companies can use the special portal to search through our resume base in a more structured way to get the best match for their company.</a:t>
            </a:r>
          </a:p>
          <a:p>
            <a:pPr algn="just"/>
            <a:r>
              <a:rPr lang="en-US" sz="1400" b="0" i="0" u="none" strike="noStrike" dirty="0" smtClean="0">
                <a:solidFill>
                  <a:srgbClr val="000000"/>
                </a:solidFill>
                <a:effectLst/>
                <a:latin typeface="Calibri" panose="020F0502020204030204" pitchFamily="34" charset="0"/>
              </a:rPr>
              <a:t>In </a:t>
            </a:r>
            <a:r>
              <a:rPr lang="en-US" sz="1400" b="0" i="0" u="none" strike="noStrike" dirty="0" smtClean="0">
                <a:solidFill>
                  <a:srgbClr val="000000"/>
                </a:solidFill>
                <a:effectLst/>
                <a:latin typeface="Calibri" panose="020F0502020204030204" pitchFamily="34" charset="0"/>
              </a:rPr>
              <a:t>the Netherlands the average recruitment budget per vacancy has increased with 58% between 2007 and 2013. Although there are less vacancies, the money spent on the existing, difficult to fill positions is increasing as it is hard to find the right people for the job. The research ‘Recruitment </a:t>
            </a:r>
            <a:r>
              <a:rPr lang="en-US" sz="1400" b="0" i="0" u="none" strike="noStrike" dirty="0" err="1" smtClean="0">
                <a:solidFill>
                  <a:srgbClr val="000000"/>
                </a:solidFill>
                <a:effectLst/>
                <a:latin typeface="Calibri" panose="020F0502020204030204" pitchFamily="34" charset="0"/>
              </a:rPr>
              <a:t>Kengetallen</a:t>
            </a:r>
            <a:r>
              <a:rPr lang="en-US" sz="1400" b="0" i="0" u="none" strike="noStrike" dirty="0" smtClean="0">
                <a:solidFill>
                  <a:srgbClr val="000000"/>
                </a:solidFill>
                <a:effectLst/>
                <a:latin typeface="Calibri" panose="020F0502020204030204" pitchFamily="34" charset="0"/>
              </a:rPr>
              <a:t> 2013’ is also stating that in 2013 recruitment will mainly focus on purchase and implementation of ICT/automation, cost reduction and recruitment process outsourcing. Therefore companies are for example hiring social media experts to search through the dusty corners of LinkedIn in a quest for that as of yet undiscovered new talent, but this is a very inefficient and costly procedure. Thus, in order to reduce the cost and to make the recruitment process more effective, the companies could use some supporting software for these tasks.</a:t>
            </a:r>
            <a:r>
              <a:rPr lang="en-US" sz="1400" b="1" i="0" u="none" strike="noStrike" dirty="0" smtClean="0">
                <a:solidFill>
                  <a:srgbClr val="000000"/>
                </a:solidFill>
                <a:effectLst/>
                <a:latin typeface="Calibri" panose="020F0502020204030204" pitchFamily="34" charset="0"/>
              </a:rPr>
              <a:t> </a:t>
            </a:r>
            <a:r>
              <a:rPr lang="en-US" sz="1400" dirty="0">
                <a:solidFill>
                  <a:srgbClr val="000000"/>
                </a:solidFill>
                <a:latin typeface="Calibri" panose="020F0502020204030204" pitchFamily="34" charset="0"/>
              </a:rPr>
              <a:t>This platform will provide recruiters advanced searching capabilities through all resumes that are stored in the database.</a:t>
            </a:r>
            <a:endParaRPr lang="en-US" sz="1400" b="1" dirty="0">
              <a:solidFill>
                <a:srgbClr val="000000"/>
              </a:solidFill>
              <a:latin typeface="Calibri" panose="020F0502020204030204" pitchFamily="34" charset="0"/>
            </a:endParaRPr>
          </a:p>
          <a:p>
            <a:pPr algn="just"/>
            <a:endParaRPr lang="en-US" sz="1400" b="1" i="0" u="none" strike="noStrike" dirty="0" smtClean="0">
              <a:solidFill>
                <a:srgbClr val="000000"/>
              </a:solidFill>
              <a:effectLst/>
              <a:latin typeface="Calibri" panose="020F0502020204030204" pitchFamily="34" charset="0"/>
            </a:endParaRPr>
          </a:p>
          <a:p>
            <a:pPr algn="just"/>
            <a:endParaRPr lang="en-US" sz="1400" b="1" dirty="0">
              <a:solidFill>
                <a:srgbClr val="000000"/>
              </a:solidFill>
              <a:latin typeface="Calibri" panose="020F0502020204030204" pitchFamily="34" charset="0"/>
            </a:endParaRPr>
          </a:p>
          <a:p>
            <a:pPr algn="just"/>
            <a:r>
              <a:rPr lang="en-US" sz="1400" i="0" u="sng" strike="noStrike" dirty="0" smtClean="0">
                <a:solidFill>
                  <a:srgbClr val="000000"/>
                </a:solidFill>
                <a:effectLst/>
                <a:latin typeface="Calibri" panose="020F0502020204030204" pitchFamily="34" charset="0"/>
              </a:rPr>
              <a:t>Company’s interest:</a:t>
            </a:r>
          </a:p>
          <a:p>
            <a:pPr algn="just"/>
            <a:endParaRPr lang="en-US" sz="1400" b="1" dirty="0" smtClean="0">
              <a:solidFill>
                <a:srgbClr val="000000"/>
              </a:solidFill>
              <a:latin typeface="Calibri" panose="020F0502020204030204" pitchFamily="34" charset="0"/>
            </a:endParaRPr>
          </a:p>
          <a:p>
            <a:pPr algn="just"/>
            <a:r>
              <a:rPr lang="en-US" sz="1400" dirty="0" smtClean="0">
                <a:solidFill>
                  <a:srgbClr val="000000"/>
                </a:solidFill>
                <a:latin typeface="Calibri" panose="020F0502020204030204" pitchFamily="34" charset="0"/>
              </a:rPr>
              <a:t>Get acces</a:t>
            </a:r>
            <a:r>
              <a:rPr lang="en-US" sz="1400" dirty="0" smtClean="0">
                <a:solidFill>
                  <a:srgbClr val="000000"/>
                </a:solidFill>
                <a:latin typeface="Calibri" panose="020F0502020204030204" pitchFamily="34" charset="0"/>
              </a:rPr>
              <a:t>s to many resumes and search through these resumes on a easy and effective way.</a:t>
            </a:r>
            <a:endParaRPr lang="en-US" sz="1400" dirty="0">
              <a:solidFill>
                <a:srgbClr val="000000"/>
              </a:solidFill>
              <a:latin typeface="Calibri" panose="020F0502020204030204" pitchFamily="34" charset="0"/>
            </a:endParaRPr>
          </a:p>
          <a:p>
            <a:pPr algn="just"/>
            <a:endParaRPr lang="en-US" sz="1400" b="1" i="0" u="none" strike="noStrike" dirty="0" smtClean="0">
              <a:solidFill>
                <a:srgbClr val="000000"/>
              </a:solidFill>
              <a:effectLst/>
              <a:latin typeface="Calibri" panose="020F0502020204030204" pitchFamily="34" charset="0"/>
            </a:endParaRPr>
          </a:p>
          <a:p>
            <a:pPr algn="just"/>
            <a:endParaRPr lang="en-US" sz="1400" b="1" dirty="0" smtClean="0">
              <a:solidFill>
                <a:srgbClr val="000000"/>
              </a:solidFill>
              <a:latin typeface="Calibri" panose="020F0502020204030204" pitchFamily="34" charset="0"/>
            </a:endParaRPr>
          </a:p>
        </p:txBody>
      </p:sp>
      <p:sp>
        <p:nvSpPr>
          <p:cNvPr id="5" name="Rechthoek 4"/>
          <p:cNvSpPr/>
          <p:nvPr/>
        </p:nvSpPr>
        <p:spPr>
          <a:xfrm>
            <a:off x="0" y="1215420"/>
            <a:ext cx="5532120" cy="3754874"/>
          </a:xfrm>
          <a:prstGeom prst="rect">
            <a:avLst/>
          </a:prstGeom>
        </p:spPr>
        <p:txBody>
          <a:bodyPr wrap="square">
            <a:spAutoFit/>
          </a:bodyPr>
          <a:lstStyle/>
          <a:p>
            <a:pPr algn="just"/>
            <a:r>
              <a:rPr lang="en-US" sz="1400" b="1" i="0" u="none" strike="noStrike" dirty="0" smtClean="0">
                <a:solidFill>
                  <a:srgbClr val="000000"/>
                </a:solidFill>
                <a:effectLst/>
                <a:latin typeface="Calibri" panose="020F0502020204030204" pitchFamily="34" charset="0"/>
              </a:rPr>
              <a:t>Job seeker</a:t>
            </a:r>
          </a:p>
          <a:p>
            <a:pPr algn="just"/>
            <a:r>
              <a:rPr lang="en-US" sz="1400" b="0" i="0" u="none" strike="noStrike" dirty="0" smtClean="0">
                <a:solidFill>
                  <a:srgbClr val="000000"/>
                </a:solidFill>
                <a:effectLst/>
                <a:latin typeface="Calibri" panose="020F0502020204030204" pitchFamily="34" charset="0"/>
              </a:rPr>
              <a:t>On one side we </a:t>
            </a:r>
            <a:r>
              <a:rPr lang="en-US" sz="1400" b="0" i="0" u="none" strike="noStrike" dirty="0" smtClean="0">
                <a:solidFill>
                  <a:srgbClr val="000000"/>
                </a:solidFill>
                <a:effectLst/>
                <a:latin typeface="Calibri" panose="020F0502020204030204" pitchFamily="34" charset="0"/>
              </a:rPr>
              <a:t>have students who are struggling build and keep track of their resume and sometimes tweak it for a job application. If they do not want to lose the entries they remove for some interview, they quickly move to some basic version control scheme, with outdated copies of the resume in several </a:t>
            </a:r>
            <a:r>
              <a:rPr lang="en-US" sz="1400" b="0" i="0" u="none" strike="noStrike" dirty="0" smtClean="0">
                <a:solidFill>
                  <a:srgbClr val="000000"/>
                </a:solidFill>
                <a:effectLst/>
                <a:latin typeface="Calibri" panose="020F0502020204030204" pitchFamily="34" charset="0"/>
              </a:rPr>
              <a:t>places. The application helps </a:t>
            </a:r>
            <a:r>
              <a:rPr lang="en-US" sz="1400" b="0" i="0" u="none" strike="noStrike" dirty="0" smtClean="0">
                <a:solidFill>
                  <a:srgbClr val="000000"/>
                </a:solidFill>
                <a:effectLst/>
                <a:latin typeface="Calibri" panose="020F0502020204030204" pitchFamily="34" charset="0"/>
              </a:rPr>
              <a:t>people to manage their resume by giving them a simple interface to compose a resume out of the entries they already have in store. </a:t>
            </a:r>
            <a:r>
              <a:rPr lang="en-US" sz="1400" dirty="0">
                <a:solidFill>
                  <a:srgbClr val="000000"/>
                </a:solidFill>
                <a:latin typeface="Calibri" panose="020F0502020204030204" pitchFamily="34" charset="0"/>
              </a:rPr>
              <a:t>Our platform provides an easy and intuitive way for users to maintain and curate a resume.</a:t>
            </a:r>
            <a:endParaRPr lang="nl-NL" sz="1400" dirty="0"/>
          </a:p>
          <a:p>
            <a:pPr algn="just"/>
            <a:endParaRPr lang="en-US" sz="1400" dirty="0">
              <a:solidFill>
                <a:srgbClr val="000000"/>
              </a:solidFill>
              <a:latin typeface="Calibri" panose="020F0502020204030204" pitchFamily="34" charset="0"/>
            </a:endParaRPr>
          </a:p>
          <a:p>
            <a:pPr algn="just"/>
            <a:endParaRPr lang="en-US" sz="1400" b="0" dirty="0" smtClean="0">
              <a:solidFill>
                <a:srgbClr val="000000"/>
              </a:solidFill>
              <a:effectLst/>
              <a:latin typeface="Calibri" panose="020F0502020204030204" pitchFamily="34" charset="0"/>
            </a:endParaRPr>
          </a:p>
          <a:p>
            <a:pPr algn="just"/>
            <a:endParaRPr lang="en-US" sz="1400" b="0" dirty="0" smtClean="0">
              <a:solidFill>
                <a:srgbClr val="000000"/>
              </a:solidFill>
              <a:effectLst/>
              <a:latin typeface="Calibri" panose="020F0502020204030204" pitchFamily="34" charset="0"/>
            </a:endParaRPr>
          </a:p>
          <a:p>
            <a:pPr algn="just"/>
            <a:r>
              <a:rPr lang="en-US" sz="1400" b="0" u="sng" dirty="0" smtClean="0">
                <a:solidFill>
                  <a:srgbClr val="000000"/>
                </a:solidFill>
                <a:effectLst/>
                <a:latin typeface="Calibri" panose="020F0502020204030204" pitchFamily="34" charset="0"/>
              </a:rPr>
              <a:t>Job seeker’s interest:</a:t>
            </a:r>
          </a:p>
          <a:p>
            <a:pPr algn="just"/>
            <a:endParaRPr lang="en-US" sz="1400" dirty="0">
              <a:solidFill>
                <a:srgbClr val="000000"/>
              </a:solidFill>
              <a:latin typeface="Calibri" panose="020F0502020204030204" pitchFamily="34" charset="0"/>
            </a:endParaRPr>
          </a:p>
          <a:p>
            <a:pPr algn="just"/>
            <a:r>
              <a:rPr lang="en-US" sz="1400" b="0" dirty="0" smtClean="0">
                <a:solidFill>
                  <a:srgbClr val="000000"/>
                </a:solidFill>
                <a:effectLst/>
                <a:latin typeface="Calibri" panose="020F0502020204030204" pitchFamily="34" charset="0"/>
              </a:rPr>
              <a:t>Building a resume on a nice way and create multiple versions easily and fast.</a:t>
            </a:r>
            <a:endParaRPr lang="en-US" sz="1400" b="0" dirty="0" smtClean="0">
              <a:solidFill>
                <a:srgbClr val="000000"/>
              </a:solidFill>
              <a:effectLst/>
              <a:latin typeface="Calibri" panose="020F0502020204030204" pitchFamily="34" charset="0"/>
            </a:endParaRPr>
          </a:p>
          <a:p>
            <a:pPr algn="just"/>
            <a:endParaRPr lang="en-US" sz="1400" b="0" dirty="0" smtClean="0">
              <a:effectLst/>
            </a:endParaRPr>
          </a:p>
        </p:txBody>
      </p:sp>
      <p:cxnSp>
        <p:nvCxnSpPr>
          <p:cNvPr id="7" name="Rechte verbindingslijn 6"/>
          <p:cNvCxnSpPr/>
          <p:nvPr/>
        </p:nvCxnSpPr>
        <p:spPr>
          <a:xfrm>
            <a:off x="5532120" y="1215420"/>
            <a:ext cx="0" cy="502078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8404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WHY?</a:t>
            </a:r>
          </a:p>
        </p:txBody>
      </p:sp>
      <p:sp>
        <p:nvSpPr>
          <p:cNvPr id="6" name="Rechthoek 5"/>
          <p:cNvSpPr/>
          <p:nvPr/>
        </p:nvSpPr>
        <p:spPr>
          <a:xfrm>
            <a:off x="1072896" y="1264765"/>
            <a:ext cx="8519160" cy="5078313"/>
          </a:xfrm>
          <a:prstGeom prst="rect">
            <a:avLst/>
          </a:prstGeom>
        </p:spPr>
        <p:txBody>
          <a:bodyPr wrap="square">
            <a:spAutoFit/>
          </a:bodyPr>
          <a:lstStyle/>
          <a:p>
            <a:pPr>
              <a:lnSpc>
                <a:spcPct val="200000"/>
              </a:lnSpc>
            </a:pPr>
            <a:r>
              <a:rPr lang="en-GB" dirty="0" smtClean="0"/>
              <a:t>It is ground-breaking against other applications, because…</a:t>
            </a:r>
          </a:p>
          <a:p>
            <a:pPr marL="742950" lvl="1" indent="-285750">
              <a:lnSpc>
                <a:spcPct val="200000"/>
              </a:lnSpc>
              <a:buFont typeface="Arial" panose="020B0604020202020204" pitchFamily="34" charset="0"/>
              <a:buChar char="•"/>
            </a:pPr>
            <a:r>
              <a:rPr lang="en-GB" dirty="0" smtClean="0"/>
              <a:t>… it is build from an innovative approach</a:t>
            </a:r>
          </a:p>
          <a:p>
            <a:pPr marL="742950" lvl="1" indent="-285750">
              <a:lnSpc>
                <a:spcPct val="200000"/>
              </a:lnSpc>
              <a:buFont typeface="Arial" panose="020B0604020202020204" pitchFamily="34" charset="0"/>
              <a:buChar char="•"/>
            </a:pPr>
            <a:r>
              <a:rPr lang="en-GB" dirty="0" smtClean="0"/>
              <a:t>… it uses state-of-the-art technologies:</a:t>
            </a:r>
          </a:p>
          <a:p>
            <a:pPr marL="1200150" lvl="2" indent="-285750">
              <a:lnSpc>
                <a:spcPct val="200000"/>
              </a:lnSpc>
              <a:buFont typeface="Arial" panose="020B0604020202020204" pitchFamily="34" charset="0"/>
              <a:buChar char="•"/>
            </a:pPr>
            <a:r>
              <a:rPr lang="en-GB" dirty="0" smtClean="0"/>
              <a:t>Text analysis</a:t>
            </a:r>
          </a:p>
          <a:p>
            <a:pPr marL="1200150" lvl="2" indent="-285750">
              <a:lnSpc>
                <a:spcPct val="200000"/>
              </a:lnSpc>
              <a:buFont typeface="Arial" panose="020B0604020202020204" pitchFamily="34" charset="0"/>
              <a:buChar char="•"/>
            </a:pPr>
            <a:r>
              <a:rPr lang="en-GB" dirty="0" smtClean="0"/>
              <a:t>Search</a:t>
            </a:r>
          </a:p>
          <a:p>
            <a:pPr marL="1200150" lvl="2" indent="-285750">
              <a:lnSpc>
                <a:spcPct val="200000"/>
              </a:lnSpc>
              <a:buFont typeface="Arial" panose="020B0604020202020204" pitchFamily="34" charset="0"/>
              <a:buChar char="•"/>
            </a:pPr>
            <a:r>
              <a:rPr lang="en-GB" dirty="0" smtClean="0"/>
              <a:t>Ranking</a:t>
            </a:r>
          </a:p>
          <a:p>
            <a:pPr marL="1200150" lvl="2" indent="-285750">
              <a:lnSpc>
                <a:spcPct val="200000"/>
              </a:lnSpc>
              <a:buFont typeface="Arial" panose="020B0604020202020204" pitchFamily="34" charset="0"/>
              <a:buChar char="•"/>
            </a:pPr>
            <a:r>
              <a:rPr lang="en-GB" dirty="0" smtClean="0"/>
              <a:t>Retrieving information from the crowd</a:t>
            </a:r>
            <a:endParaRPr lang="en-GB" dirty="0" smtClean="0"/>
          </a:p>
          <a:p>
            <a:pPr marL="285750" indent="-285750">
              <a:lnSpc>
                <a:spcPct val="200000"/>
              </a:lnSpc>
              <a:buFont typeface="Arial" panose="020B0604020202020204" pitchFamily="34" charset="0"/>
              <a:buChar char="•"/>
            </a:pPr>
            <a:endParaRPr lang="en-GB" dirty="0" smtClean="0"/>
          </a:p>
          <a:p>
            <a:pPr marL="285750" indent="-285750">
              <a:lnSpc>
                <a:spcPct val="200000"/>
              </a:lnSpc>
              <a:buFont typeface="Arial" panose="020B0604020202020204" pitchFamily="34" charset="0"/>
              <a:buChar char="•"/>
            </a:pPr>
            <a:endParaRPr lang="en-GB" dirty="0"/>
          </a:p>
        </p:txBody>
      </p:sp>
    </p:spTree>
    <p:extLst>
      <p:ext uri="{BB962C8B-B14F-4D97-AF65-F5344CB8AC3E}">
        <p14:creationId xmlns:p14="http://schemas.microsoft.com/office/powerpoint/2010/main" val="305021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gradFill flip="none" rotWithShape="1">
          <a:gsLst>
            <a:gs pos="32000">
              <a:schemeClr val="accent2">
                <a:lumMod val="5000"/>
                <a:lumOff val="95000"/>
              </a:schemeClr>
            </a:gs>
            <a:gs pos="79000">
              <a:schemeClr val="accent2">
                <a:lumMod val="45000"/>
                <a:lumOff val="55000"/>
              </a:schemeClr>
            </a:gs>
          </a:gsLst>
          <a:lin ang="16200000" scaled="1"/>
          <a:tileRect/>
        </a:gradFill>
        <a:effectLst/>
      </p:bgPr>
    </p:bg>
    <p:spTree>
      <p:nvGrpSpPr>
        <p:cNvPr id="1" name=""/>
        <p:cNvGrpSpPr/>
        <p:nvPr/>
      </p:nvGrpSpPr>
      <p:grpSpPr>
        <a:xfrm>
          <a:off x="0" y="0"/>
          <a:ext cx="0" cy="0"/>
          <a:chOff x="0" y="0"/>
          <a:chExt cx="0" cy="0"/>
        </a:xfrm>
      </p:grpSpPr>
      <p:pic>
        <p:nvPicPr>
          <p:cNvPr id="9218" name="Picture 2" descr="http://static8.depositphotos.com/1032712/997/i/170/depositphotos_9975225-Traffic-cones-and-hardhat.-Road-sign.-Icon-isolated-on-white-ba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48274"/>
            <a:ext cx="1381125" cy="1609726"/>
          </a:xfrm>
          <a:prstGeom prst="rect">
            <a:avLst/>
          </a:prstGeom>
          <a:gradFill>
            <a:gsLst>
              <a:gs pos="5000">
                <a:schemeClr val="accent2">
                  <a:lumMod val="5000"/>
                  <a:lumOff val="95000"/>
                </a:schemeClr>
              </a:gs>
              <a:gs pos="79000">
                <a:schemeClr val="accent2">
                  <a:lumMod val="45000"/>
                  <a:lumOff val="55000"/>
                </a:schemeClr>
              </a:gs>
            </a:gsLst>
            <a:lin ang="16200000" scaled="1"/>
          </a:gradFill>
          <a:effectLst>
            <a:softEdge rad="127000"/>
          </a:effectLst>
        </p:spPr>
      </p:pic>
      <p:sp>
        <p:nvSpPr>
          <p:cNvPr id="3" name="Tekstvak 2"/>
          <p:cNvSpPr txBox="1"/>
          <p:nvPr/>
        </p:nvSpPr>
        <p:spPr>
          <a:xfrm>
            <a:off x="4727448" y="301752"/>
            <a:ext cx="2066544"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WHY?</a:t>
            </a:r>
          </a:p>
        </p:txBody>
      </p:sp>
      <p:sp>
        <p:nvSpPr>
          <p:cNvPr id="2" name="Rechthoek 1"/>
          <p:cNvSpPr/>
          <p:nvPr/>
        </p:nvSpPr>
        <p:spPr>
          <a:xfrm>
            <a:off x="422148" y="674181"/>
            <a:ext cx="10677144" cy="1384995"/>
          </a:xfrm>
          <a:prstGeom prst="rect">
            <a:avLst/>
          </a:prstGeom>
        </p:spPr>
        <p:txBody>
          <a:bodyPr wrap="square">
            <a:spAutoFit/>
          </a:bodyPr>
          <a:lstStyle/>
          <a:p>
            <a:pPr algn="just"/>
            <a:r>
              <a:rPr lang="en-GB" sz="1400" b="1" dirty="0" smtClean="0">
                <a:solidFill>
                  <a:srgbClr val="000000"/>
                </a:solidFill>
                <a:latin typeface="Calibri" panose="020F0502020204030204" pitchFamily="34" charset="0"/>
              </a:rPr>
              <a:t>Innovation</a:t>
            </a:r>
          </a:p>
          <a:p>
            <a:pPr algn="just"/>
            <a:r>
              <a:rPr lang="en-GB" sz="1400" dirty="0" smtClean="0">
                <a:solidFill>
                  <a:srgbClr val="000000"/>
                </a:solidFill>
                <a:latin typeface="Calibri" panose="020F0502020204030204" pitchFamily="34" charset="0"/>
              </a:rPr>
              <a:t>Creating this application is challenging and ground-breaking, because it solves a problem on a new manner. The application makes the recruitment process and building a resume a totally new dimension. The solution is searched and found in an innovative way. New and state-of-the-art technologies are used to reach its functionality according to information retrieval. </a:t>
            </a:r>
            <a:r>
              <a:rPr lang="en-US" sz="1400" dirty="0">
                <a:solidFill>
                  <a:srgbClr val="000000"/>
                </a:solidFill>
                <a:latin typeface="Calibri" panose="020F0502020204030204" pitchFamily="34" charset="0"/>
              </a:rPr>
              <a:t>The resume builder involves several information retrieval elements to function as expected. These elements are: </a:t>
            </a:r>
            <a:endParaRPr lang="en-US" sz="1400" dirty="0"/>
          </a:p>
          <a:p>
            <a:pPr algn="just"/>
            <a:endParaRPr lang="en-GB" sz="1400" dirty="0" smtClean="0">
              <a:solidFill>
                <a:srgbClr val="000000"/>
              </a:solidFill>
              <a:latin typeface="Calibri" panose="020F0502020204030204" pitchFamily="34" charset="0"/>
            </a:endParaRPr>
          </a:p>
        </p:txBody>
      </p:sp>
      <p:sp>
        <p:nvSpPr>
          <p:cNvPr id="5" name="Rechthoek 4"/>
          <p:cNvSpPr/>
          <p:nvPr/>
        </p:nvSpPr>
        <p:spPr>
          <a:xfrm>
            <a:off x="422148" y="1846830"/>
            <a:ext cx="4890516" cy="4401205"/>
          </a:xfrm>
          <a:prstGeom prst="rect">
            <a:avLst/>
          </a:prstGeom>
        </p:spPr>
        <p:txBody>
          <a:bodyPr wrap="square">
            <a:spAutoFit/>
          </a:bodyPr>
          <a:lstStyle/>
          <a:p>
            <a:pPr algn="just" fontAlgn="base"/>
            <a:r>
              <a:rPr lang="en-US" sz="1400" b="1" i="0" u="none" strike="noStrike" dirty="0" smtClean="0">
                <a:solidFill>
                  <a:srgbClr val="000000"/>
                </a:solidFill>
                <a:effectLst/>
                <a:latin typeface="Calibri" panose="020F0502020204030204" pitchFamily="34" charset="0"/>
              </a:rPr>
              <a:t>Human computation</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Users of the system can review the entries posted by other users. This way the users can get feedback on their entries. To make sure that the feedback makes sense, the feedback can be voted, and finally, the feedback gets accepted by the owner of the content. By providing feedback on entries, a user can acquire credits. With enough credits, the user can become a premium user for a limited of time. In order to stimulate people to become a premium member, multiple premium features will be provided such as extra themes.</a:t>
            </a:r>
          </a:p>
          <a:p>
            <a:pPr algn="just" fontAlgn="base"/>
            <a:endParaRPr lang="en-US" sz="1400" b="0" i="0" u="none" strike="noStrike" dirty="0" smtClean="0">
              <a:solidFill>
                <a:srgbClr val="000000"/>
              </a:solidFill>
              <a:effectLst/>
              <a:latin typeface="Calibri" panose="020F0502020204030204" pitchFamily="34" charset="0"/>
            </a:endParaRPr>
          </a:p>
          <a:p>
            <a:pPr algn="just" fontAlgn="base"/>
            <a:r>
              <a:rPr lang="en-US" sz="1400" b="1" i="0" u="none" strike="noStrike" dirty="0" smtClean="0">
                <a:solidFill>
                  <a:srgbClr val="000000"/>
                </a:solidFill>
                <a:effectLst/>
                <a:latin typeface="Calibri" panose="020F0502020204030204" pitchFamily="34" charset="0"/>
              </a:rPr>
              <a:t>Crowdsourcing</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The crowd can be leveraged to annotation of entries of resumes. Think hereby of annotating the entities (companies, functions) </a:t>
            </a:r>
            <a:r>
              <a:rPr lang="en-US" sz="1400" b="0" i="0" u="none" strike="noStrike" dirty="0" smtClean="0">
                <a:solidFill>
                  <a:srgbClr val="000000"/>
                </a:solidFill>
                <a:effectLst/>
                <a:latin typeface="Calibri" panose="020F0502020204030204" pitchFamily="34" charset="0"/>
              </a:rPr>
              <a:t>	and </a:t>
            </a:r>
            <a:r>
              <a:rPr lang="en-US" sz="1400" b="0" i="0" u="none" strike="noStrike" dirty="0" smtClean="0">
                <a:solidFill>
                  <a:srgbClr val="000000"/>
                </a:solidFill>
                <a:effectLst/>
                <a:latin typeface="Calibri" panose="020F0502020204030204" pitchFamily="34" charset="0"/>
              </a:rPr>
              <a:t>duration of employment. For this annotation </a:t>
            </a:r>
            <a:r>
              <a:rPr lang="en-US" sz="1400" b="0" i="0" u="none" strike="noStrike" dirty="0" smtClean="0">
                <a:solidFill>
                  <a:srgbClr val="000000"/>
                </a:solidFill>
                <a:effectLst/>
                <a:latin typeface="Calibri" panose="020F0502020204030204" pitchFamily="34" charset="0"/>
              </a:rPr>
              <a:t>	think </a:t>
            </a:r>
            <a:r>
              <a:rPr lang="en-US" sz="1400" b="0" i="0" u="none" strike="noStrike" dirty="0" smtClean="0">
                <a:solidFill>
                  <a:srgbClr val="000000"/>
                </a:solidFill>
                <a:effectLst/>
                <a:latin typeface="Calibri" panose="020F0502020204030204" pitchFamily="34" charset="0"/>
              </a:rPr>
              <a:t>of </a:t>
            </a:r>
            <a:r>
              <a:rPr lang="en-US" sz="1400" b="0" i="0" u="none" strike="noStrike" dirty="0" smtClean="0">
                <a:solidFill>
                  <a:srgbClr val="000000"/>
                </a:solidFill>
                <a:effectLst/>
                <a:latin typeface="Calibri" panose="020F0502020204030204" pitchFamily="34" charset="0"/>
              </a:rPr>
              <a:t>some kind </a:t>
            </a:r>
            <a:r>
              <a:rPr lang="en-US" sz="1400" b="0" i="0" u="none" strike="noStrike" dirty="0" smtClean="0">
                <a:solidFill>
                  <a:srgbClr val="000000"/>
                </a:solidFill>
                <a:effectLst/>
                <a:latin typeface="Calibri" panose="020F0502020204030204" pitchFamily="34" charset="0"/>
              </a:rPr>
              <a:t>of </a:t>
            </a:r>
            <a:r>
              <a:rPr lang="en-US" sz="1400" b="0" i="0" u="none" strike="noStrike" dirty="0" err="1" smtClean="0">
                <a:solidFill>
                  <a:srgbClr val="000000"/>
                </a:solidFill>
                <a:effectLst/>
                <a:latin typeface="Calibri" panose="020F0502020204030204" pitchFamily="34" charset="0"/>
              </a:rPr>
              <a:t>rdf</a:t>
            </a:r>
            <a:r>
              <a:rPr lang="en-US" sz="1400" b="0" i="0" u="none" strike="noStrike" dirty="0" smtClean="0">
                <a:solidFill>
                  <a:srgbClr val="000000"/>
                </a:solidFill>
                <a:effectLst/>
                <a:latin typeface="Calibri" panose="020F0502020204030204" pitchFamily="34" charset="0"/>
              </a:rPr>
              <a:t> style of </a:t>
            </a:r>
            <a:r>
              <a:rPr lang="en-US" sz="1400" b="0" i="0" u="none" strike="noStrike" dirty="0" smtClean="0">
                <a:solidFill>
                  <a:srgbClr val="000000"/>
                </a:solidFill>
                <a:effectLst/>
                <a:latin typeface="Calibri" panose="020F0502020204030204" pitchFamily="34" charset="0"/>
              </a:rPr>
              <a:t>adding </a:t>
            </a:r>
            <a:r>
              <a:rPr lang="en-US" sz="1400" b="0" i="0" u="none" strike="noStrike" dirty="0" smtClean="0">
                <a:solidFill>
                  <a:srgbClr val="000000"/>
                </a:solidFill>
                <a:effectLst/>
                <a:latin typeface="Calibri" panose="020F0502020204030204" pitchFamily="34" charset="0"/>
              </a:rPr>
              <a:t>semantics </a:t>
            </a:r>
            <a:r>
              <a:rPr lang="en-US" sz="1400" b="0" i="0" u="none" strike="noStrike" dirty="0" smtClean="0">
                <a:solidFill>
                  <a:srgbClr val="000000"/>
                </a:solidFill>
                <a:effectLst/>
                <a:latin typeface="Calibri" panose="020F0502020204030204" pitchFamily="34" charset="0"/>
              </a:rPr>
              <a:t>	to </a:t>
            </a:r>
            <a:r>
              <a:rPr lang="en-US" sz="1400" b="0" i="0" u="none" strike="noStrike" dirty="0" smtClean="0">
                <a:solidFill>
                  <a:srgbClr val="000000"/>
                </a:solidFill>
                <a:effectLst/>
                <a:latin typeface="Calibri" panose="020F0502020204030204" pitchFamily="34" charset="0"/>
              </a:rPr>
              <a:t>the text. This </a:t>
            </a:r>
            <a:r>
              <a:rPr lang="en-US" sz="1400" b="0" i="0" u="none" strike="noStrike" dirty="0" smtClean="0">
                <a:solidFill>
                  <a:srgbClr val="000000"/>
                </a:solidFill>
                <a:effectLst/>
                <a:latin typeface="Calibri" panose="020F0502020204030204" pitchFamily="34" charset="0"/>
              </a:rPr>
              <a:t>will </a:t>
            </a:r>
            <a:r>
              <a:rPr lang="en-US" sz="1400" b="0" i="0" u="none" strike="noStrike" dirty="0" smtClean="0">
                <a:solidFill>
                  <a:srgbClr val="000000"/>
                </a:solidFill>
                <a:effectLst/>
                <a:latin typeface="Calibri" panose="020F0502020204030204" pitchFamily="34" charset="0"/>
              </a:rPr>
              <a:t>significantly improve </a:t>
            </a:r>
            <a:r>
              <a:rPr lang="en-US" sz="1400" b="0" i="0" u="none" strike="noStrike" dirty="0" smtClean="0">
                <a:solidFill>
                  <a:srgbClr val="000000"/>
                </a:solidFill>
                <a:effectLst/>
                <a:latin typeface="Calibri" panose="020F0502020204030204" pitchFamily="34" charset="0"/>
              </a:rPr>
              <a:t>the </a:t>
            </a:r>
            <a:r>
              <a:rPr lang="en-US" sz="1400" b="0" i="0" u="none" strike="noStrike" dirty="0" smtClean="0">
                <a:solidFill>
                  <a:srgbClr val="000000"/>
                </a:solidFill>
                <a:effectLst/>
                <a:latin typeface="Calibri" panose="020F0502020204030204" pitchFamily="34" charset="0"/>
              </a:rPr>
              <a:t>search </a:t>
            </a:r>
            <a:r>
              <a:rPr lang="en-US" sz="1400" b="0" i="0" u="none" strike="noStrike" dirty="0" smtClean="0">
                <a:solidFill>
                  <a:srgbClr val="000000"/>
                </a:solidFill>
                <a:effectLst/>
                <a:latin typeface="Calibri" panose="020F0502020204030204" pitchFamily="34" charset="0"/>
              </a:rPr>
              <a:t>	capabilities</a:t>
            </a:r>
            <a:r>
              <a:rPr lang="en-US" sz="1400" b="0" i="0" u="none" strike="noStrike" dirty="0" smtClean="0">
                <a:solidFill>
                  <a:srgbClr val="000000"/>
                </a:solidFill>
                <a:effectLst/>
                <a:latin typeface="Calibri" panose="020F0502020204030204" pitchFamily="34" charset="0"/>
              </a:rPr>
              <a:t>. </a:t>
            </a:r>
          </a:p>
        </p:txBody>
      </p:sp>
      <p:sp>
        <p:nvSpPr>
          <p:cNvPr id="6" name="Rechthoek 5"/>
          <p:cNvSpPr/>
          <p:nvPr/>
        </p:nvSpPr>
        <p:spPr>
          <a:xfrm>
            <a:off x="5760720" y="1846830"/>
            <a:ext cx="6096000" cy="3970318"/>
          </a:xfrm>
          <a:prstGeom prst="rect">
            <a:avLst/>
          </a:prstGeom>
        </p:spPr>
        <p:txBody>
          <a:bodyPr>
            <a:spAutoFit/>
          </a:bodyPr>
          <a:lstStyle/>
          <a:p>
            <a:pPr algn="just" fontAlgn="base"/>
            <a:r>
              <a:rPr lang="en-US" sz="1400" b="1" i="0" u="none" strike="noStrike" dirty="0" smtClean="0">
                <a:solidFill>
                  <a:srgbClr val="000000"/>
                </a:solidFill>
                <a:effectLst/>
                <a:latin typeface="Calibri" panose="020F0502020204030204" pitchFamily="34" charset="0"/>
              </a:rPr>
              <a:t>Advanced search</a:t>
            </a:r>
            <a:endParaRPr lang="en-US" sz="1400" dirty="0">
              <a:solidFill>
                <a:srgbClr val="000000"/>
              </a:solidFill>
              <a:latin typeface="Calibri" panose="020F0502020204030204" pitchFamily="34" charset="0"/>
            </a:endParaRPr>
          </a:p>
          <a:p>
            <a:pPr algn="just" fontAlgn="base"/>
            <a:endParaRPr lang="en-US" sz="1400" b="0" i="0" u="none" strike="noStrike" dirty="0" smtClean="0">
              <a:solidFill>
                <a:srgbClr val="000000"/>
              </a:solidFill>
              <a:effectLst/>
              <a:latin typeface="Calibri" panose="020F0502020204030204" pitchFamily="34" charset="0"/>
            </a:endParaRPr>
          </a:p>
          <a:p>
            <a:pPr algn="just" fontAlgn="base"/>
            <a:r>
              <a:rPr lang="en-US" sz="1400" b="0" i="0" u="none" strike="noStrike" dirty="0" smtClean="0">
                <a:solidFill>
                  <a:srgbClr val="000000"/>
                </a:solidFill>
                <a:effectLst/>
                <a:latin typeface="Calibri" panose="020F0502020204030204" pitchFamily="34" charset="0"/>
              </a:rPr>
              <a:t>The search from the recruiters will be more than just a database lookup. The search will include a more sophisticated search because e.g. different combinations of education and past working experience heavily influences the relevance of the results. Thus ranking plays a huge role in this kind of search. For search we will use advanced search techniques such query expansion. Therefore, the system will also be able to handle for some fuzziness in the search terms when people formulate things differently.</a:t>
            </a:r>
          </a:p>
          <a:p>
            <a:pPr algn="just" fontAlgn="base"/>
            <a:endParaRPr lang="en-US" sz="1400" b="1" dirty="0" smtClean="0">
              <a:solidFill>
                <a:srgbClr val="000000"/>
              </a:solidFill>
              <a:latin typeface="Calibri" panose="020F0502020204030204" pitchFamily="34" charset="0"/>
            </a:endParaRPr>
          </a:p>
          <a:p>
            <a:pPr algn="just" fontAlgn="base"/>
            <a:r>
              <a:rPr lang="en-US" sz="1400" b="1" dirty="0" smtClean="0">
                <a:solidFill>
                  <a:srgbClr val="000000"/>
                </a:solidFill>
                <a:latin typeface="Calibri" panose="020F0502020204030204" pitchFamily="34" charset="0"/>
              </a:rPr>
              <a:t>Ranking</a:t>
            </a:r>
          </a:p>
          <a:p>
            <a:pPr algn="just" fontAlgn="base"/>
            <a:r>
              <a:rPr lang="en-US" sz="1400" b="0" i="0" u="none" strike="noStrike" dirty="0" smtClean="0">
                <a:solidFill>
                  <a:srgbClr val="000000"/>
                </a:solidFill>
                <a:effectLst/>
                <a:latin typeface="Calibri" panose="020F0502020204030204" pitchFamily="34" charset="0"/>
              </a:rPr>
              <a:t/>
            </a:r>
            <a:br>
              <a:rPr lang="en-US" sz="1400" b="0" i="0" u="none" strike="noStrike" dirty="0" smtClean="0">
                <a:solidFill>
                  <a:srgbClr val="000000"/>
                </a:solidFill>
                <a:effectLst/>
                <a:latin typeface="Calibri" panose="020F0502020204030204" pitchFamily="34" charset="0"/>
              </a:rPr>
            </a:br>
            <a:r>
              <a:rPr lang="en-US" sz="1400" b="0" i="0" u="none" strike="noStrike" dirty="0" smtClean="0">
                <a:solidFill>
                  <a:srgbClr val="000000"/>
                </a:solidFill>
                <a:effectLst/>
                <a:latin typeface="Calibri" panose="020F0502020204030204" pitchFamily="34" charset="0"/>
              </a:rPr>
              <a:t>Probabilistic IR will be used to rank resumes by probability of relevance with respect to the search query of the user. This form of ranking requires interaction with the user in the form of explicit (asking users to rank the relevance) and implicit (click through numbers) feedback to improve the probabilistic description of the ideal set of resumes for that certain combination of user profile and search query. Eventually we hope to be able to perfectly serve users’ needs.</a:t>
            </a:r>
          </a:p>
        </p:txBody>
      </p:sp>
      <p:cxnSp>
        <p:nvCxnSpPr>
          <p:cNvPr id="7" name="Rechte verbindingslijn 6"/>
          <p:cNvCxnSpPr/>
          <p:nvPr/>
        </p:nvCxnSpPr>
        <p:spPr>
          <a:xfrm flipH="1">
            <a:off x="5513832" y="1846830"/>
            <a:ext cx="9144" cy="440120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722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cx.images-amazon.com/images/I/81yutuIZc4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6936" y="5202936"/>
            <a:ext cx="1655064" cy="165506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 y="5208673"/>
            <a:ext cx="1993391" cy="1649326"/>
          </a:xfrm>
          <a:prstGeom prst="rect">
            <a:avLst/>
          </a:prstGeom>
        </p:spPr>
      </p:pic>
      <p:sp>
        <p:nvSpPr>
          <p:cNvPr id="7" name="Tekstvak 6"/>
          <p:cNvSpPr txBox="1"/>
          <p:nvPr/>
        </p:nvSpPr>
        <p:spPr>
          <a:xfrm>
            <a:off x="3511296" y="295061"/>
            <a:ext cx="4370832" cy="584775"/>
          </a:xfrm>
          <a:prstGeom prst="rect">
            <a:avLst/>
          </a:prstGeom>
          <a:noFill/>
        </p:spPr>
        <p:txBody>
          <a:bodyPr wrap="square" rtlCol="0">
            <a:spAutoFit/>
          </a:bodyPr>
          <a:lstStyle/>
          <a:p>
            <a:r>
              <a:rPr lang="nl-NL" sz="3200" b="1" dirty="0" smtClean="0">
                <a:latin typeface="Bookman Old Style" panose="02050604050505020204" pitchFamily="18" charset="0"/>
                <a:cs typeface="Times New Roman" panose="02020603050405020304" pitchFamily="18" charset="0"/>
              </a:rPr>
              <a:t>WHERE &amp; WHEN?</a:t>
            </a:r>
          </a:p>
        </p:txBody>
      </p:sp>
      <p:pic>
        <p:nvPicPr>
          <p:cNvPr id="6146" name="Picture 2" descr="http://dexterindustries.com/blog/wp-content/uploads/2012/04/web-browser-suppo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404" y="103327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p:cNvSpPr/>
          <p:nvPr/>
        </p:nvSpPr>
        <p:spPr>
          <a:xfrm>
            <a:off x="667512" y="4288112"/>
            <a:ext cx="5394960" cy="523220"/>
          </a:xfrm>
          <a:prstGeom prst="rect">
            <a:avLst/>
          </a:prstGeom>
        </p:spPr>
        <p:txBody>
          <a:bodyPr wrap="square">
            <a:spAutoFit/>
          </a:bodyPr>
          <a:lstStyle/>
          <a:p>
            <a:r>
              <a:rPr lang="nl-NL" sz="2800" dirty="0" err="1" smtClean="0"/>
              <a:t>Available</a:t>
            </a:r>
            <a:r>
              <a:rPr lang="nl-NL" sz="2800" dirty="0" smtClean="0"/>
              <a:t> on internet via PC</a:t>
            </a:r>
            <a:endParaRPr lang="nl-NL" sz="2800" dirty="0"/>
          </a:p>
        </p:txBody>
      </p:sp>
      <p:pic>
        <p:nvPicPr>
          <p:cNvPr id="6148" name="Picture 4" descr="http://www.resultsresults.co.uk/Portals/170850/images/deming%20cycle%20logo%20final%20new%20colours%20for%20uploa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35951" y="1081754"/>
            <a:ext cx="2688209" cy="2760535"/>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6382575" y="4288112"/>
            <a:ext cx="5394960" cy="523220"/>
          </a:xfrm>
          <a:prstGeom prst="rect">
            <a:avLst/>
          </a:prstGeom>
        </p:spPr>
        <p:txBody>
          <a:bodyPr wrap="square">
            <a:spAutoFit/>
          </a:bodyPr>
          <a:lstStyle/>
          <a:p>
            <a:r>
              <a:rPr lang="nl-NL" sz="2800" dirty="0" err="1" smtClean="0"/>
              <a:t>Our</a:t>
            </a:r>
            <a:r>
              <a:rPr lang="nl-NL" sz="2800" dirty="0" smtClean="0"/>
              <a:t> </a:t>
            </a:r>
            <a:r>
              <a:rPr lang="nl-NL" sz="2800" dirty="0" err="1" smtClean="0"/>
              <a:t>process</a:t>
            </a:r>
            <a:r>
              <a:rPr lang="nl-NL" sz="2800" dirty="0" smtClean="0"/>
              <a:t> / Recruitment </a:t>
            </a:r>
            <a:r>
              <a:rPr lang="nl-NL" sz="2800" dirty="0" err="1" smtClean="0"/>
              <a:t>process</a:t>
            </a:r>
            <a:r>
              <a:rPr lang="nl-NL" sz="2800" dirty="0" smtClean="0"/>
              <a:t>?</a:t>
            </a:r>
            <a:endParaRPr lang="nl-NL" sz="2800" dirty="0"/>
          </a:p>
        </p:txBody>
      </p:sp>
      <p:cxnSp>
        <p:nvCxnSpPr>
          <p:cNvPr id="3" name="Rechte verbindingslijn 2"/>
          <p:cNvCxnSpPr/>
          <p:nvPr/>
        </p:nvCxnSpPr>
        <p:spPr>
          <a:xfrm>
            <a:off x="5541264" y="1081754"/>
            <a:ext cx="18288" cy="5401342"/>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1182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1110</Words>
  <Application>Microsoft Office PowerPoint</Application>
  <PresentationFormat>Breedbeeld</PresentationFormat>
  <Paragraphs>135</Paragraphs>
  <Slides>26</Slides>
  <Notes>0</Notes>
  <HiddenSlides>12</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26</vt:i4>
      </vt:variant>
    </vt:vector>
  </HeadingPairs>
  <TitlesOfParts>
    <vt:vector size="32" baseType="lpstr">
      <vt:lpstr>Arial</vt:lpstr>
      <vt:lpstr>Bookman Old Style</vt:lpstr>
      <vt:lpstr>Calibri</vt:lpstr>
      <vt:lpstr>Calibri Light</vt:lpstr>
      <vt:lpstr>Times New Roman</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Margot Jonker</dc:creator>
  <cp:lastModifiedBy>Margot Jonker</cp:lastModifiedBy>
  <cp:revision>25</cp:revision>
  <dcterms:created xsi:type="dcterms:W3CDTF">2015-03-30T09:05:24Z</dcterms:created>
  <dcterms:modified xsi:type="dcterms:W3CDTF">2015-03-30T12:56:53Z</dcterms:modified>
</cp:coreProperties>
</file>