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30A73D0-68E4-43A4-93A5-147389608B93}">
  <a:tblStyle styleId="{A30A73D0-68E4-43A4-93A5-147389608B9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o.gl/uNuQ6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sberbank-russian-housing-market" TargetMode="External"/><Relationship Id="rId4" Type="http://schemas.openxmlformats.org/officeDocument/2006/relationships/hyperlink" Target="https://docs.google.com/presentation/d/1tpRwIuIABicTG-5GECWk9vJ1PZsL6kkxhOPe_PosJGQ/edit#slide=id.g217fb406db_0_81" TargetMode="External"/><Relationship Id="rId5" Type="http://schemas.openxmlformats.org/officeDocument/2006/relationships/hyperlink" Target="https://www.drivendata.org/competitions/44/dengai-predicting-disease-spread/" TargetMode="External"/><Relationship Id="rId6" Type="http://schemas.openxmlformats.org/officeDocument/2006/relationships/hyperlink" Target="https://docs.google.com/presentation/d/1h1UUvnWIAgHKwMZz75QLhaifzwMm8pzmP0eVg3als70/edit?usp=sharing" TargetMode="External"/><Relationship Id="rId7" Type="http://schemas.openxmlformats.org/officeDocument/2006/relationships/hyperlink" Target="https://www.drivendata.org/competitions/7/pump-it-up-data-mining-the-water-table/" TargetMode="External"/><Relationship Id="rId8" Type="http://schemas.openxmlformats.org/officeDocument/2006/relationships/hyperlink" Target="https://docs.google.com/presentation/d/1yokoP2CDdosCMGHFiCV0m_OL6xeqDQvDGfYJYzlKaY4/edit#slide=id.g217adaca98_0_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oo.gl/forms/dWrGWf1Mkk46sHzn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Machine Learning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 Final Project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ntu.mlta@gmail.com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Report -- Contents 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b="1" lang="zh-TW" sz="2400">
                <a:solidFill>
                  <a:srgbClr val="FF0000"/>
                </a:solidFill>
              </a:rPr>
              <a:t>請清楚標示你選的題目 (1 or 0)</a:t>
            </a:r>
            <a:br>
              <a:rPr b="1" lang="zh-TW" sz="2400">
                <a:solidFill>
                  <a:srgbClr val="FF0000"/>
                </a:solidFill>
              </a:rPr>
            </a:b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Team name, members and your work division (1)</a:t>
            </a:r>
            <a:br>
              <a:rPr lang="zh-TW"/>
            </a:b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Preprocessing/Feature Engineering   (3)</a:t>
            </a:r>
            <a:br>
              <a:rPr lang="zh-TW"/>
            </a:b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Model Description (At least two different models)  (7)</a:t>
            </a:r>
            <a:br>
              <a:rPr lang="zh-TW"/>
            </a:b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Experiments and Discussion (8)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Github -- what it should contain?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Team leader’s github account 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Only master, no branch.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Directory “final” should conain: </a:t>
            </a:r>
            <a:br>
              <a:rPr lang="zh-TW"/>
            </a:br>
            <a:r>
              <a:rPr lang="zh-TW"/>
              <a:t>a directory “src” with the source codes you write</a:t>
            </a:r>
            <a:br>
              <a:rPr lang="zh-TW"/>
            </a:br>
            <a:r>
              <a:rPr lang="zh-TW"/>
              <a:t>a PDF file “Report.pdf” which is your final project report</a:t>
            </a:r>
            <a:br>
              <a:rPr lang="zh-TW"/>
            </a:br>
            <a:br>
              <a:rPr lang="zh-TW"/>
            </a:b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ML2016/final  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    |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    |------ 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/src 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    |           |------  codes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    |           |____  …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    | 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    |------ 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Report.pdf</a:t>
            </a:r>
            <a:b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    |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    |____ any other files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BONUS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If you are the top 10% team in the kaggle competition, you are welcomed to give a presentation on 06/22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Presentation time: 10 minutes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Bonus score for presentation: 2 point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The presentation would be voted. </a:t>
            </a:r>
            <a:br>
              <a:rPr lang="zh-TW" sz="2400"/>
            </a:br>
            <a:r>
              <a:rPr lang="zh-TW" sz="2400"/>
              <a:t>The top three presentation teams can get additional bonus score: </a:t>
            </a:r>
            <a:br>
              <a:rPr lang="zh-TW" sz="2400"/>
            </a:br>
            <a:r>
              <a:rPr lang="zh-TW" sz="2400"/>
              <a:t>1st  -&gt; 3 </a:t>
            </a:r>
            <a:br>
              <a:rPr lang="zh-TW" sz="2400"/>
            </a:br>
            <a:r>
              <a:rPr lang="zh-TW" sz="2400"/>
              <a:t>2nd -&gt; 2</a:t>
            </a:r>
            <a:br>
              <a:rPr lang="zh-TW" sz="2400"/>
            </a:br>
            <a:r>
              <a:rPr lang="zh-TW" sz="2400"/>
              <a:t>3rd -&gt; 1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Deadline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403175"/>
            <a:ext cx="8520600" cy="48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zh-TW" sz="2200"/>
              <a:t>Satge ONE deadline: 	           5/14 21:00:00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zh-TW" sz="2200"/>
              <a:t>Stage TWO deadline: 	     5/25 21:00:00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zh-TW" sz="2200"/>
              <a:t>Stage THREE deadline:         6/08 21:00:00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zh-TW" sz="2200"/>
              <a:t>Platform deadine:                 6/28 (三) 21:00:00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zh-TW" sz="2200"/>
              <a:t>Github deadline: 	                 6/30  (五) 21:00:00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zh-TW" sz="2200"/>
              <a:t>互評 deadline:                        6/30 (五) 23:30:00</a:t>
            </a:r>
            <a:br>
              <a:rPr lang="zh-TW" sz="2200"/>
            </a:b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zh-TW" sz="2200"/>
              <a:t>Platform Score會依照每一個stage及此投影片所公布的時間為準，不需理會Kaggle/Driven Data上設定之deadline</a:t>
            </a:r>
            <a:br>
              <a:rPr lang="zh-TW" sz="2200"/>
            </a:b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zh-TW" sz="2200"/>
              <a:t>Late :  </a:t>
            </a:r>
            <a:r>
              <a:rPr lang="zh-TW" sz="2200" u="sng">
                <a:solidFill>
                  <a:schemeClr val="hlink"/>
                </a:solidFill>
                <a:hlinkClick r:id="rId3"/>
              </a:rPr>
              <a:t>https://goo.gl/uNuQ64</a:t>
            </a:r>
            <a:br>
              <a:rPr lang="zh-TW" sz="2200"/>
            </a:br>
            <a:r>
              <a:rPr lang="zh-TW" sz="2200"/>
              <a:t> (70% discount per day. At most 48 hours late)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800">
                <a:solidFill>
                  <a:schemeClr val="accent1"/>
                </a:solidFill>
              </a:rPr>
              <a:t>QAQ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Question and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Outline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Projects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Schedule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Scoring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Policy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Report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Github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Bonus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Projects: Kaggle &amp; Driven Data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4224"/>
            <a:ext cx="8520600" cy="486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俄羅斯房地產</a:t>
            </a:r>
            <a:br>
              <a:rPr lang="zh-TW" sz="2400"/>
            </a:br>
            <a:r>
              <a:rPr lang="zh-TW" sz="2400"/>
              <a:t>[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Competition Site</a:t>
            </a:r>
            <a:r>
              <a:rPr lang="zh-TW" sz="2400"/>
              <a:t>] [</a:t>
            </a:r>
            <a:r>
              <a:rPr lang="zh-TW" sz="2400" u="sng">
                <a:solidFill>
                  <a:schemeClr val="hlink"/>
                </a:solidFill>
                <a:hlinkClick r:id="rId4"/>
              </a:rPr>
              <a:t>Slides</a:t>
            </a:r>
            <a:r>
              <a:rPr lang="zh-TW" sz="2400"/>
              <a:t>]</a:t>
            </a:r>
            <a:br>
              <a:rPr lang="zh-TW" sz="2400">
                <a:solidFill>
                  <a:srgbClr val="5E696C"/>
                </a:solidFill>
              </a:rPr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登革熱案例數預測</a:t>
            </a:r>
            <a:br>
              <a:rPr lang="zh-TW" sz="2400"/>
            </a:br>
            <a:r>
              <a:rPr lang="zh-TW" sz="2400"/>
              <a:t>[</a:t>
            </a:r>
            <a:r>
              <a:rPr lang="zh-TW" sz="2400" u="sng">
                <a:solidFill>
                  <a:schemeClr val="hlink"/>
                </a:solidFill>
                <a:hlinkClick r:id="rId5"/>
              </a:rPr>
              <a:t>Competition Site</a:t>
            </a:r>
            <a:r>
              <a:rPr lang="zh-TW" sz="2400"/>
              <a:t>] [</a:t>
            </a:r>
            <a:r>
              <a:rPr lang="zh-TW" sz="2400" u="sng">
                <a:solidFill>
                  <a:schemeClr val="hlink"/>
                </a:solidFill>
                <a:hlinkClick r:id="rId6"/>
              </a:rPr>
              <a:t>Slides</a:t>
            </a:r>
            <a:r>
              <a:rPr lang="zh-TW" sz="2400"/>
              <a:t>]</a:t>
            </a:r>
            <a:br>
              <a:rPr lang="zh-TW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抽水機狀況預測</a:t>
            </a:r>
            <a:br>
              <a:rPr lang="zh-TW" sz="2400"/>
            </a:br>
            <a:r>
              <a:rPr lang="zh-TW" sz="2400"/>
              <a:t>[</a:t>
            </a:r>
            <a:r>
              <a:rPr lang="zh-TW" sz="2400" u="sng">
                <a:solidFill>
                  <a:schemeClr val="hlink"/>
                </a:solidFill>
                <a:hlinkClick r:id="rId7"/>
              </a:rPr>
              <a:t>Competition Site</a:t>
            </a:r>
            <a:r>
              <a:rPr lang="zh-TW" sz="2400"/>
              <a:t>] [</a:t>
            </a:r>
            <a:r>
              <a:rPr lang="zh-TW" sz="2400" u="sng">
                <a:solidFill>
                  <a:schemeClr val="hlink"/>
                </a:solidFill>
                <a:hlinkClick r:id="rId8"/>
              </a:rPr>
              <a:t>Slides</a:t>
            </a:r>
            <a:r>
              <a:rPr lang="zh-TW" sz="2400"/>
              <a:t>]</a:t>
            </a:r>
            <a:br>
              <a:rPr lang="zh-TW" sz="2400"/>
            </a:br>
            <a:br>
              <a:rPr lang="zh-TW" sz="2400">
                <a:solidFill>
                  <a:srgbClr val="5E696C"/>
                </a:solidFill>
              </a:rPr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64600"/>
            <a:ext cx="8520600" cy="83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Schedule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457462" y="76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{A30A73D0-68E4-43A4-93A5-147389608B93}</a:tableStyleId>
              </a:tblPr>
              <a:tblGrid>
                <a:gridCol w="2411875"/>
                <a:gridCol w="596295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DATE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TODO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33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5/4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Final Project Releases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13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5/14</a:t>
                      </a:r>
                      <a:r>
                        <a:rPr lang="zh-TW" sz="1600"/>
                        <a:t> 21:00:00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>
                          <a:solidFill>
                            <a:srgbClr val="FF0000"/>
                          </a:solidFill>
                        </a:rPr>
                        <a:t>Team Makeup (Stage One)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>
                          <a:solidFill>
                            <a:srgbClr val="9900FF"/>
                          </a:solidFill>
                        </a:rPr>
                        <a:t>Release Simple Baseline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36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5/18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5/19 </a:t>
                      </a:r>
                      <a:r>
                        <a:rPr lang="zh-TW" sz="1600"/>
                        <a:t>停修截止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5/25</a:t>
                      </a:r>
                      <a:r>
                        <a:rPr lang="zh-TW" sz="1600"/>
                        <a:t> 21:00:00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>
                          <a:solidFill>
                            <a:srgbClr val="FF0000"/>
                          </a:solidFill>
                        </a:rPr>
                        <a:t>Beyond Simple Baseline (Stage Two)</a:t>
                      </a:r>
                      <a:br>
                        <a:rPr lang="zh-TW" sz="1600">
                          <a:solidFill>
                            <a:srgbClr val="FF0000"/>
                          </a:solidFill>
                        </a:rPr>
                      </a:br>
                      <a:r>
                        <a:rPr lang="zh-TW" sz="1600">
                          <a:solidFill>
                            <a:srgbClr val="9900FF"/>
                          </a:solidFill>
                        </a:rPr>
                        <a:t>Release Strong Baseline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5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6/1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Keep on moving moving.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6/8</a:t>
                      </a:r>
                      <a:r>
                        <a:rPr lang="zh-TW" sz="1600"/>
                        <a:t> 21:00:00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>
                          <a:solidFill>
                            <a:srgbClr val="FF0000"/>
                          </a:solidFill>
                        </a:rPr>
                        <a:t>Beyond Strong Baseline (Stage Three)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9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6/15</a:t>
                      </a:r>
                      <a:r>
                        <a:rPr lang="zh-TW" sz="1600"/>
                        <a:t> 21:00:00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>
                          <a:solidFill>
                            <a:srgbClr val="FF0000"/>
                          </a:solidFill>
                        </a:rPr>
                        <a:t>Top 10% Teams are Chosen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06/22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>
                          <a:solidFill>
                            <a:srgbClr val="0000FF"/>
                          </a:solidFill>
                        </a:rPr>
                        <a:t>Top 10% Teams </a:t>
                      </a:r>
                      <a:r>
                        <a:rPr lang="zh-TW" sz="1600">
                          <a:solidFill>
                            <a:srgbClr val="0000FF"/>
                          </a:solidFill>
                        </a:rPr>
                        <a:t>Presentation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4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06/28 </a:t>
                      </a:r>
                      <a:r>
                        <a:rPr lang="zh-TW" sz="1600"/>
                        <a:t>(Wed)</a:t>
                      </a:r>
                      <a:r>
                        <a:rPr lang="zh-TW" sz="1600"/>
                        <a:t> 21:00:00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>
                          <a:solidFill>
                            <a:srgbClr val="FF0000"/>
                          </a:solidFill>
                        </a:rPr>
                        <a:t>Platform </a:t>
                      </a:r>
                      <a:r>
                        <a:rPr lang="zh-TW" sz="1600">
                          <a:solidFill>
                            <a:srgbClr val="FF0000"/>
                          </a:solidFill>
                        </a:rPr>
                        <a:t>Ranking Deadline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4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06/30 21:00:00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>
                          <a:solidFill>
                            <a:srgbClr val="FF0000"/>
                          </a:solidFill>
                        </a:rPr>
                        <a:t>Github (Report, src) Deadline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4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/>
                        <a:t> 06/30 23:30:00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600">
                          <a:solidFill>
                            <a:srgbClr val="FF0000"/>
                          </a:solidFill>
                        </a:rPr>
                        <a:t>組內互評 Deadline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Scoring (45/40)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Report : 20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Team Makeup before </a:t>
            </a:r>
            <a:r>
              <a:rPr lang="zh-TW">
                <a:solidFill>
                  <a:srgbClr val="FF0000"/>
                </a:solidFill>
              </a:rPr>
              <a:t>Stage One (5/14)</a:t>
            </a:r>
            <a:r>
              <a:rPr lang="zh-TW"/>
              <a:t>: 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Beyond Simple Baseline before </a:t>
            </a:r>
            <a:r>
              <a:rPr lang="zh-TW">
                <a:solidFill>
                  <a:srgbClr val="FF0000"/>
                </a:solidFill>
              </a:rPr>
              <a:t>Stage Two (5/25)</a:t>
            </a:r>
            <a:r>
              <a:rPr lang="zh-TW"/>
              <a:t>: 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Beyond Strong Baseline before </a:t>
            </a:r>
            <a:r>
              <a:rPr lang="zh-TW">
                <a:solidFill>
                  <a:srgbClr val="FF0000"/>
                </a:solidFill>
              </a:rPr>
              <a:t>Stage Three (6/8)</a:t>
            </a:r>
            <a:r>
              <a:rPr lang="zh-TW"/>
              <a:t>: 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Beyond Simple Baseline before Platform Rank Deadline </a:t>
            </a:r>
            <a:r>
              <a:rPr lang="zh-TW">
                <a:solidFill>
                  <a:srgbClr val="FF0000"/>
                </a:solidFill>
              </a:rPr>
              <a:t>(6/28)</a:t>
            </a:r>
            <a:r>
              <a:rPr lang="zh-TW"/>
              <a:t>: 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Beyond Strong Baseline before Platform</a:t>
            </a:r>
            <a:r>
              <a:rPr lang="zh-TW"/>
              <a:t> </a:t>
            </a:r>
            <a:r>
              <a:rPr lang="zh-TW"/>
              <a:t>Rank Deadline </a:t>
            </a:r>
            <a:r>
              <a:rPr lang="zh-TW">
                <a:solidFill>
                  <a:srgbClr val="FF0000"/>
                </a:solidFill>
              </a:rPr>
              <a:t>(6/28)</a:t>
            </a:r>
            <a:r>
              <a:rPr lang="zh-TW"/>
              <a:t>: 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Ranking: 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Github: 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組內互評: 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Scoring details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427399"/>
            <a:ext cx="8520600" cy="477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Team makeup</a:t>
            </a:r>
            <a:r>
              <a:rPr lang="zh-TW"/>
              <a:t> (3%)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填好組隊表單（2~4人）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在Driven Data/Kaggle 比賽上組成一隊（包含所有的組員）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上傳任意答案，使自己</a:t>
            </a:r>
            <a:r>
              <a:rPr lang="zh-TW"/>
              <a:t>組別</a:t>
            </a:r>
            <a:r>
              <a:rPr lang="zh-TW"/>
              <a:t>出現在leaderboard上面，Before Stage One 5/14 21:00:00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Driven Data</a:t>
            </a:r>
            <a:r>
              <a:rPr lang="zh-TW"/>
              <a:t>平台命名不可重複，請同學在隊名後面加上任意一個A~Z或0~9的字母</a:t>
            </a:r>
            <a:br>
              <a:rPr lang="zh-TW"/>
            </a:b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如果你 “Beyond Simple Baseline before </a:t>
            </a:r>
            <a:r>
              <a:rPr lang="zh-TW">
                <a:solidFill>
                  <a:srgbClr val="FF0000"/>
                </a:solidFill>
              </a:rPr>
              <a:t>Stage Two</a:t>
            </a:r>
            <a:r>
              <a:rPr lang="zh-TW"/>
              <a:t>” 代表你也會 “Beyond Simple Baseline before Driven Data Rank Deadline” 所以你會得到 2+3 分。同理Strong baseline。</a:t>
            </a:r>
            <a:br>
              <a:rPr lang="zh-TW"/>
            </a:b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可同時進行多個題目，但助教只會依照最後繳交報告的</a:t>
            </a:r>
            <a:r>
              <a:rPr lang="zh-TW">
                <a:solidFill>
                  <a:srgbClr val="FF0000"/>
                </a:solidFill>
              </a:rPr>
              <a:t>一個</a:t>
            </a:r>
            <a:r>
              <a:rPr lang="zh-TW"/>
              <a:t>題目評分。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如果在題目A “Beyond Simple Baseline before Stage Two” 但是你最後繳交的報告是題目B，則你不會拿到題目A的任何分數，一切以題目B為準。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中途換題目會使你拿不到前面Stage的分數，建議大家盡早決定一個題目。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組隊的分數要在</a:t>
            </a:r>
            <a:r>
              <a:rPr lang="zh-TW"/>
              <a:t>網站</a:t>
            </a:r>
            <a:r>
              <a:rPr lang="zh-TW"/>
              <a:t>中完成</a:t>
            </a:r>
            <a:r>
              <a:rPr lang="zh-TW"/>
              <a:t>組隊</a:t>
            </a:r>
            <a:r>
              <a:rPr lang="zh-TW"/>
              <a:t>才算成功，因此每個比賽的組隊是獨立計分。</a:t>
            </a:r>
            <a:br>
              <a:rPr lang="zh-TW"/>
            </a:b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提醒：可以先在每一個題目都組隊完成，如果等到公布Simple baseline才組隊選擇題目會害你拿不到組隊的分數。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Scoring details (cont)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Ranking (4%)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beyond 30% : </a:t>
            </a:r>
            <a:r>
              <a:rPr b="1" lang="zh-TW" sz="2400"/>
              <a:t>4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zh-TW" sz="2400"/>
              <a:t>beyond 50% : </a:t>
            </a:r>
            <a:r>
              <a:rPr b="1" lang="zh-TW" sz="2400"/>
              <a:t>3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zh-TW" sz="2400"/>
              <a:t>beyond 70% : </a:t>
            </a:r>
            <a:r>
              <a:rPr b="1" lang="zh-TW" sz="2400"/>
              <a:t>2</a:t>
            </a:r>
          </a:p>
          <a:p>
            <a:pPr indent="-381000" lvl="1" marL="914400" rtl="0">
              <a:spcBef>
                <a:spcPts val="0"/>
              </a:spcBef>
              <a:buClr>
                <a:srgbClr val="695D46"/>
              </a:buClr>
              <a:buSzPct val="100000"/>
            </a:pPr>
            <a:r>
              <a:rPr lang="zh-TW" sz="2400">
                <a:solidFill>
                  <a:srgbClr val="695D46"/>
                </a:solidFill>
              </a:rPr>
              <a:t>beyond sample submission </a:t>
            </a:r>
            <a:r>
              <a:rPr b="1" lang="zh-TW" sz="2400">
                <a:solidFill>
                  <a:srgbClr val="695D46"/>
                </a:solidFill>
              </a:rPr>
              <a:t>: 1</a:t>
            </a:r>
            <a:br>
              <a:rPr b="1" lang="zh-TW" sz="2400">
                <a:solidFill>
                  <a:srgbClr val="695D46"/>
                </a:solidFill>
              </a:rPr>
            </a:br>
          </a:p>
          <a:p>
            <a:pPr indent="-381000" lvl="0" marL="457200" rtl="0">
              <a:spcBef>
                <a:spcPts val="0"/>
              </a:spcBef>
              <a:buClr>
                <a:srgbClr val="695D46"/>
              </a:buClr>
              <a:buSzPct val="100000"/>
            </a:pPr>
            <a:r>
              <a:rPr lang="zh-TW" sz="2400">
                <a:solidFill>
                  <a:srgbClr val="695D46"/>
                </a:solidFill>
              </a:rPr>
              <a:t>所有的Kaggle/Driven Data分數都是依據Public Set。</a:t>
            </a:r>
            <a:br>
              <a:rPr lang="zh-TW" sz="2400">
                <a:solidFill>
                  <a:srgbClr val="695D46"/>
                </a:solidFill>
              </a:rPr>
            </a:br>
            <a:r>
              <a:rPr lang="zh-TW" sz="2400">
                <a:solidFill>
                  <a:srgbClr val="695D46"/>
                </a:solidFill>
              </a:rPr>
              <a:t>(beyond baseline、ranking判定等)</a:t>
            </a:r>
            <a:br>
              <a:rPr lang="zh-TW" sz="2400">
                <a:solidFill>
                  <a:srgbClr val="695D46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Policy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zh-TW" sz="2400"/>
              <a:t>Kaggle/Driven Data </a:t>
            </a:r>
            <a:r>
              <a:rPr lang="zh-TW" sz="2400"/>
              <a:t>Team Name:</a:t>
            </a:r>
            <a:br>
              <a:rPr lang="zh-TW" sz="2400"/>
            </a:br>
            <a:r>
              <a:rPr lang="zh-TW" sz="2400"/>
              <a:t>“ </a:t>
            </a:r>
            <a:r>
              <a:rPr lang="zh-TW" sz="2400">
                <a:solidFill>
                  <a:srgbClr val="FF0000"/>
                </a:solidFill>
              </a:rPr>
              <a:t>NTU_隊長學號_隊伍名稱 </a:t>
            </a:r>
            <a:r>
              <a:rPr lang="zh-TW" sz="2400"/>
              <a:t>”</a:t>
            </a:r>
            <a:br>
              <a:rPr lang="zh-TW" sz="2400"/>
            </a:br>
            <a:r>
              <a:rPr lang="zh-TW" sz="2400"/>
              <a:t>隊長學號請小寫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zh-TW" sz="2400"/>
              <a:t>Team formed before stage one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Feel free to use any toolkit.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Abide by the rules of the competition.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No cheating.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Team sheet: 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https://goo.gl/forms/dWrGWf1Mkk46sHzn1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Report -- Rules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12 號字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單行間距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至少 6 頁，至多 12 頁 (含圖表)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報告中不須附上 code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請以中文撰寫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