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9144000"/>
  <p:notesSz cx="6858000" cy="9144000"/>
  <p:embeddedFontLst>
    <p:embeddedFont>
      <p:font typeface="PT Sans Narrow"/>
      <p:regular r:id="rId32"/>
      <p:bold r:id="rId33"/>
    </p:embeddedFont>
    <p:embeddedFont>
      <p:font typeface="Palatino Linotype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6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PTSansNarrow-bold.fntdata"/><Relationship Id="rId10" Type="http://schemas.openxmlformats.org/officeDocument/2006/relationships/slide" Target="slides/slide6.xml"/><Relationship Id="rId32" Type="http://schemas.openxmlformats.org/officeDocument/2006/relationships/font" Target="fonts/PTSansNarrow-regular.fntdata"/><Relationship Id="rId13" Type="http://schemas.openxmlformats.org/officeDocument/2006/relationships/slide" Target="slides/slide9.xml"/><Relationship Id="rId35" Type="http://schemas.openxmlformats.org/officeDocument/2006/relationships/font" Target="fonts/PalatinoLinotype-bold.fntdata"/><Relationship Id="rId12" Type="http://schemas.openxmlformats.org/officeDocument/2006/relationships/slide" Target="slides/slide8.xml"/><Relationship Id="rId34" Type="http://schemas.openxmlformats.org/officeDocument/2006/relationships/font" Target="fonts/PalatinoLinotype-regular.fntdata"/><Relationship Id="rId15" Type="http://schemas.openxmlformats.org/officeDocument/2006/relationships/slide" Target="slides/slide11.xml"/><Relationship Id="rId37" Type="http://schemas.openxmlformats.org/officeDocument/2006/relationships/font" Target="fonts/PalatinoLinotype-boldItalic.fntdata"/><Relationship Id="rId14" Type="http://schemas.openxmlformats.org/officeDocument/2006/relationships/slide" Target="slides/slide10.xml"/><Relationship Id="rId36" Type="http://schemas.openxmlformats.org/officeDocument/2006/relationships/font" Target="fonts/PalatinoLinotype-italic.fntdata"/><Relationship Id="rId17" Type="http://schemas.openxmlformats.org/officeDocument/2006/relationships/slide" Target="slides/slide13.xml"/><Relationship Id="rId39" Type="http://schemas.openxmlformats.org/officeDocument/2006/relationships/font" Target="fonts/OpenSans-bold.fntdata"/><Relationship Id="rId16" Type="http://schemas.openxmlformats.org/officeDocument/2006/relationships/slide" Target="slides/slide12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421100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362666"/>
            <a:ext cx="7136667" cy="203194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5292001"/>
            <a:ext cx="7136667" cy="203194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標題及物件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535412" y="804520"/>
            <a:ext cx="64794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Palatino Linotype"/>
              <a:buNone/>
              <a:defRPr b="0" i="0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535412" y="2015733"/>
            <a:ext cx="64794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1524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1524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1524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1524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1524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5646542" y="330369"/>
            <a:ext cx="2368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1535412" y="329308"/>
            <a:ext cx="3942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487725" y="798972"/>
            <a:ext cx="795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</a:p>
        </p:txBody>
      </p:sp>
      <p:cxnSp>
        <p:nvCxnSpPr>
          <p:cNvPr id="68" name="Shape 68"/>
          <p:cNvCxnSpPr/>
          <p:nvPr/>
        </p:nvCxnSpPr>
        <p:spPr>
          <a:xfrm>
            <a:off x="1371687" y="798972"/>
            <a:ext cx="0" cy="1067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章節標題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535411" y="1756130"/>
            <a:ext cx="5525100" cy="1887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Palatino Linotype"/>
              <a:buNone/>
              <a:defRPr b="0" i="0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1535412" y="3806196"/>
            <a:ext cx="5525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3429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0287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17145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24003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5646542" y="330369"/>
            <a:ext cx="2368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1535412" y="329308"/>
            <a:ext cx="3942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87725" y="798972"/>
            <a:ext cx="795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</a:p>
        </p:txBody>
      </p:sp>
      <p:cxnSp>
        <p:nvCxnSpPr>
          <p:cNvPr id="75" name="Shape 75"/>
          <p:cNvCxnSpPr/>
          <p:nvPr/>
        </p:nvCxnSpPr>
        <p:spPr>
          <a:xfrm>
            <a:off x="1371687" y="798972"/>
            <a:ext cx="0" cy="2845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5640966"/>
            <a:ext cx="5998800" cy="798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speech.ee.ntu.edu.tw/~tlkagk/courses/ML_2017/Lecture/word2vec%20(v2)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gif"/><Relationship Id="rId4" Type="http://schemas.openxmlformats.org/officeDocument/2006/relationships/hyperlink" Target="https://en.wikipedia.org/wiki/Precision_and_recall" TargetMode="External"/><Relationship Id="rId5" Type="http://schemas.openxmlformats.org/officeDocument/2006/relationships/hyperlink" Target="https://keras.io/metric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inclass.kaggle.com/c/ml2017-hw5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ip.pypa.io/en/stable/reference/pip_install/#example-requirements-fil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google.com/document/d/14QkxoAz2btCV6cKXD9YD2eou-MQjXIL6AHXaUiZnZdU/edit?usp=sharing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oo.gl/forms/rPgZ73Z8F1xcpiA92(&#36978;&#20132;&#25165;&#24517;&#38656;&#22635;&#23531;)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inclass.kaggle.com/c/ml2017-hw5" TargetMode="External"/><Relationship Id="rId4" Type="http://schemas.openxmlformats.org/officeDocument/2006/relationships/hyperlink" Target="mailto:ntu.mlta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Machine Learning </a:t>
            </a:r>
            <a:r>
              <a:rPr lang="en-US">
                <a:solidFill>
                  <a:srgbClr val="660000"/>
                </a:solidFill>
              </a:rPr>
              <a:t>HW5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Palatino Linotype"/>
              <a:buNone/>
            </a:pPr>
            <a:r>
              <a:t/>
            </a:r>
            <a:endParaRPr b="0" sz="2160">
              <a:solidFill>
                <a:srgbClr val="3F3F3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0C343D"/>
                </a:solidFill>
              </a:rPr>
              <a:t>TAs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0C343D"/>
                </a:solidFill>
              </a:rPr>
              <a:t>ntu.mlta@gmail.com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3466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Palatino Linotype"/>
              <a:buNone/>
            </a:pPr>
            <a:r>
              <a:rPr i="0" lang="en-US" u="none" cap="none" strike="noStrike"/>
              <a:t>Word Embedding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919425" y="170488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i="0" lang="en-US" sz="2400" u="none" cap="none" strike="noStrike">
                <a:solidFill>
                  <a:srgbClr val="000000"/>
                </a:solidFill>
              </a:rPr>
              <a:t>1-of-N encoding</a:t>
            </a:r>
          </a:p>
          <a:p>
            <a:pPr indent="-2413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lphaLcPeriod"/>
            </a:pPr>
            <a:r>
              <a:rPr i="0" lang="en-US" sz="2000" u="none" cap="none" strike="noStrike">
                <a:solidFill>
                  <a:srgbClr val="000000"/>
                </a:solidFill>
              </a:rPr>
              <a:t>4964(training data)*300(text length)*50000(vocabulary size) *4(Byte) = 2.97*10^11 = 297 GB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i="0" lang="en-US" sz="2400" u="none" cap="none" strike="noStrike">
                <a:solidFill>
                  <a:srgbClr val="000000"/>
                </a:solidFill>
              </a:rPr>
              <a:t>Train by yourself</a:t>
            </a:r>
            <a:r>
              <a:rPr i="0" lang="en-US" sz="2400" u="none" cap="none" strike="noStrike">
                <a:solidFill>
                  <a:srgbClr val="FF0000"/>
                </a:solidFill>
              </a:rPr>
              <a:t>(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i="0" lang="en-US" sz="2400" u="none" cap="none" strike="noStrike">
                <a:solidFill>
                  <a:srgbClr val="FF0000"/>
                </a:solidFill>
              </a:rPr>
              <a:t>use training and testing data only!!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i="0" lang="en-US" sz="2400" u="none" cap="none" strike="noStrike">
                <a:solidFill>
                  <a:srgbClr val="FF0000"/>
                </a:solidFill>
              </a:rPr>
              <a:t>)</a:t>
            </a:r>
          </a:p>
          <a:p>
            <a:pPr indent="-2667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lphaLcPeriod"/>
            </a:pPr>
            <a:r>
              <a:rPr i="0" lang="en-US" sz="2400" u="none" cap="none" strike="noStrike">
                <a:solidFill>
                  <a:srgbClr val="000000"/>
                </a:solidFill>
              </a:rPr>
              <a:t>Training with your model </a:t>
            </a:r>
          </a:p>
          <a:p>
            <a:pPr indent="-2667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lphaLcPeriod"/>
            </a:pPr>
            <a:r>
              <a:rPr i="0" lang="en-US" sz="2400" u="none" cap="none" strike="noStrike">
                <a:solidFill>
                  <a:srgbClr val="000000"/>
                </a:solidFill>
              </a:rPr>
              <a:t>Trained before training your model 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i="0" lang="en-US" sz="2400" u="none" cap="none" strike="noStrike">
                <a:solidFill>
                  <a:srgbClr val="000000"/>
                </a:solidFill>
              </a:rPr>
              <a:t>Use others’ word embedding</a:t>
            </a:r>
          </a:p>
          <a:p>
            <a:pPr indent="-266700" lvl="1" marL="685800" marR="0" rtl="0" algn="l">
              <a:lnSpc>
                <a:spcPct val="12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Open Sans"/>
              <a:buAutoNum type="alphaLcPeriod"/>
            </a:pPr>
            <a:r>
              <a:rPr i="0" lang="en-US" sz="2400" u="none" cap="none" strike="noStrike">
                <a:solidFill>
                  <a:srgbClr val="000000"/>
                </a:solidFill>
              </a:rPr>
              <a:t>Glove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587854" y="6243976"/>
            <a:ext cx="7968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latin typeface="Palatino Linotype"/>
                <a:ea typeface="Palatino Linotype"/>
                <a:cs typeface="Palatino Linotype"/>
                <a:sym typeface="Palatino Linotype"/>
              </a:rPr>
              <a:t>Reference :　</a:t>
            </a:r>
            <a:r>
              <a:rPr lang="en-US" sz="1400" u="sng">
                <a:solidFill>
                  <a:schemeClr val="hlink"/>
                </a:solidFill>
                <a:latin typeface="Palatino Linotype"/>
                <a:ea typeface="Palatino Linotype"/>
                <a:cs typeface="Palatino Linotype"/>
                <a:sym typeface="Palatino Linotype"/>
                <a:hlinkClick r:id="rId3"/>
              </a:rPr>
              <a:t>http://speech.ee.ntu.edu.tw/~tlkagk/courses/ML_2017/Lecture/word2vec%20(v2).pdf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39601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Palatino Linotype"/>
              <a:buNone/>
            </a:pPr>
            <a:r>
              <a:rPr i="0" lang="en-US" u="none" cap="none" strike="noStrike"/>
              <a:t>Data Format</a:t>
            </a: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4779" l="0" r="30719" t="-4780"/>
          <a:stretch/>
        </p:blipFill>
        <p:spPr>
          <a:xfrm>
            <a:off x="311700" y="2041149"/>
            <a:ext cx="8520600" cy="2775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124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Palatino Linotype"/>
              <a:buNone/>
            </a:pPr>
            <a:r>
              <a:rPr i="0" lang="en-US" u="none" cap="none" strike="noStrike"/>
              <a:t>Data Format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1166875" y="216538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i="0" lang="en-US" sz="2400" u="none" cap="none" strike="noStrike">
                <a:solidFill>
                  <a:srgbClr val="000000"/>
                </a:solidFill>
              </a:rPr>
              <a:t>Text length : between 30 to 300 words</a:t>
            </a:r>
          </a:p>
          <a:p>
            <a: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i="0" lang="en-US" sz="2400" u="none" cap="none" strike="noStrike">
                <a:solidFill>
                  <a:srgbClr val="000000"/>
                </a:solidFill>
              </a:rPr>
              <a:t>Vocabulary size :  about 50000 words</a:t>
            </a:r>
          </a:p>
          <a:p>
            <a: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i="0" lang="en-US" sz="2400" u="none" cap="none" strike="noStrike">
                <a:solidFill>
                  <a:srgbClr val="000000"/>
                </a:solidFill>
              </a:rPr>
              <a:t>Train data  : 4964 筆</a:t>
            </a:r>
          </a:p>
          <a:p>
            <a: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i="0" lang="en-US" sz="2400" u="none" cap="none" strike="noStrike">
                <a:solidFill>
                  <a:srgbClr val="000000"/>
                </a:solidFill>
              </a:rPr>
              <a:t>Test data : 1234 筆</a:t>
            </a:r>
          </a:p>
          <a:p>
            <a:pPr indent="-3810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lphaLcPeriod"/>
            </a:pPr>
            <a:r>
              <a:rPr i="0" lang="en-US" sz="2400" u="none" cap="none" strike="noStrike">
                <a:solidFill>
                  <a:srgbClr val="000000"/>
                </a:solidFill>
              </a:rPr>
              <a:t>一半</a:t>
            </a:r>
            <a:r>
              <a:rPr lang="en-US" sz="2400">
                <a:solidFill>
                  <a:srgbClr val="000000"/>
                </a:solidFill>
              </a:rPr>
              <a:t>為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private set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Palatino Linotype"/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Evaluation</a:t>
            </a:r>
          </a:p>
        </p:txBody>
      </p:sp>
      <p:pic>
        <p:nvPicPr>
          <p:cNvPr id="191" name="Shape 191" title="cap f 1 equals 2 multiplication   p r e c i s i o n multiplication r e c A l l over p r e c i s i o n plus r e c A l l 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137" y="2901009"/>
            <a:ext cx="5743474" cy="105597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311700" y="4900925"/>
            <a:ext cx="8520600" cy="1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precision &amp; recall </a:t>
            </a:r>
            <a:r>
              <a:rPr lang="en-US" sz="1800"/>
              <a:t>reference :　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https://en.wikipedia.org/wiki/Precision_and_recall</a:t>
            </a:r>
            <a:r>
              <a:rPr lang="en-US"/>
              <a:t>　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 sz="1800"/>
              <a:t>keras metrics : </a:t>
            </a:r>
            <a:r>
              <a:rPr lang="en-US" sz="1800" u="sng">
                <a:solidFill>
                  <a:schemeClr val="hlink"/>
                </a:solidFill>
                <a:hlinkClick r:id="rId5"/>
              </a:rPr>
              <a:t>https://keras.io/metrics/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535411" y="1756130"/>
            <a:ext cx="5525080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Palatino Linotype"/>
              <a:buNone/>
            </a:pPr>
            <a:r>
              <a:rPr b="1" i="0" lang="en-US" sz="495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Kaggle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1535412" y="3806196"/>
            <a:ext cx="5525080" cy="1012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Palatino Linotype"/>
              <a:buNone/>
            </a:pPr>
            <a:r>
              <a:rPr i="0" lang="en-US" u="none" cap="none" strike="noStrike"/>
              <a:t>Kaggle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42443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kaggle_url：</a:t>
            </a:r>
            <a:r>
              <a:rPr i="0" lang="en-US" sz="2000" u="sng" cap="none" strike="noStrike">
                <a:solidFill>
                  <a:srgbClr val="D5A6BD"/>
                </a:solidFill>
                <a:hlinkClick r:id="rId3"/>
              </a:rPr>
              <a:t>https://inclass.kaggle.com/c/ml2017-hw5</a:t>
            </a:r>
          </a:p>
          <a:p>
            <a:pPr indent="-242443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請至kaggle創帳號登入，需綁定NTU信箱。</a:t>
            </a:r>
          </a:p>
          <a:p>
            <a:pPr indent="-242443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個人進行，不需組隊。</a:t>
            </a:r>
          </a:p>
          <a:p>
            <a:pPr indent="-242443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隊名:學號_任意名稱(ex. b02902000_日本一級棒)，旁聽同學請避免學號開頭。</a:t>
            </a:r>
          </a:p>
          <a:p>
            <a:pPr indent="-242443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每日上傳上限</a:t>
            </a:r>
            <a:r>
              <a:rPr i="0" lang="en-US" sz="2000" u="none" cap="none" strike="noStrike">
                <a:solidFill>
                  <a:srgbClr val="FF0000"/>
                </a:solidFill>
              </a:rPr>
              <a:t>5</a:t>
            </a:r>
            <a:r>
              <a:rPr i="0" lang="en-US" sz="2000" u="none" cap="none" strike="noStrike">
                <a:solidFill>
                  <a:srgbClr val="000000"/>
                </a:solidFill>
              </a:rPr>
              <a:t>次。</a:t>
            </a:r>
          </a:p>
          <a:p>
            <a:pPr indent="-242443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test set的資料將被分為兩份，一半為public，另一半為private。</a:t>
            </a:r>
          </a:p>
          <a:p>
            <a:pPr indent="-242443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</a:rPr>
              <a:t>最後的計分排名將以</a:t>
            </a:r>
            <a:r>
              <a:rPr i="0" lang="en-US" sz="2000" u="none" cap="none" strike="noStrike">
                <a:solidFill>
                  <a:srgbClr val="FF0000"/>
                </a:solidFill>
              </a:rPr>
              <a:t>1</a:t>
            </a:r>
            <a:r>
              <a:rPr i="0" lang="en-US" sz="2000" u="none" cap="none" strike="noStrike">
                <a:solidFill>
                  <a:srgbClr val="000000"/>
                </a:solidFill>
              </a:rPr>
              <a:t>筆自行選擇的結果，測試在private set上的準確率為準。</a:t>
            </a:r>
          </a:p>
          <a:p>
            <a:pPr indent="-242443" lvl="0" marL="228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000" u="none" cap="none" strike="noStrike">
                <a:solidFill>
                  <a:srgbClr val="FF0000"/>
                </a:solidFill>
              </a:rPr>
              <a:t>kaggle名稱錯誤者將不會得到任何kaggle上分數。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2200"/>
              </a:spcBef>
              <a:buClr>
                <a:schemeClr val="accent1"/>
              </a:buClr>
              <a:buSzPct val="93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Palatino Linotype"/>
              <a:buNone/>
            </a:pPr>
            <a:r>
              <a:rPr i="0" lang="en-US" u="none" cap="none" strike="noStrike"/>
              <a:t>Submission Format</a:t>
            </a:r>
          </a:p>
        </p:txBody>
      </p:sp>
      <p:pic>
        <p:nvPicPr>
          <p:cNvPr id="210" name="Shape 2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3743"/>
          <a:stretch/>
        </p:blipFill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1535412" y="2200473"/>
            <a:ext cx="7992891" cy="14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Palatino Linotype"/>
              <a:buNone/>
            </a:pPr>
            <a:r>
              <a:rPr b="1" i="0" lang="en-US" sz="495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Deadline and Policy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1535412" y="3806196"/>
            <a:ext cx="5525080" cy="1012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Palatino Linotype"/>
              <a:buNone/>
            </a:pPr>
            <a:r>
              <a:rPr i="0" lang="en-US" u="none" cap="none" strike="noStrike"/>
              <a:t>Deadline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887300" y="2379180"/>
            <a:ext cx="8520600" cy="13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i="0" lang="en-US" sz="2400" u="none" cap="none" strike="noStrike">
                <a:solidFill>
                  <a:srgbClr val="000000"/>
                </a:solidFill>
              </a:rPr>
              <a:t>Kaggle: </a:t>
            </a:r>
            <a:r>
              <a:rPr i="0" lang="en-US" sz="2400" u="none" cap="none" strike="noStrike">
                <a:solidFill>
                  <a:srgbClr val="FF0000"/>
                </a:solidFill>
              </a:rPr>
              <a:t>5/2</a:t>
            </a:r>
            <a:r>
              <a:rPr lang="en-US" sz="2400">
                <a:solidFill>
                  <a:srgbClr val="FF0000"/>
                </a:solidFill>
              </a:rPr>
              <a:t>5</a:t>
            </a:r>
            <a:r>
              <a:rPr i="0" lang="en-US" sz="2400" u="none" cap="none" strike="noStrike">
                <a:solidFill>
                  <a:srgbClr val="FF0000"/>
                </a:solidFill>
              </a:rPr>
              <a:t> 23:59 (GMT+8) 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i="0" lang="en-US" sz="2400" u="none" cap="none" strike="noStrike">
                <a:solidFill>
                  <a:srgbClr val="000000"/>
                </a:solidFill>
              </a:rPr>
              <a:t>Report and source code: </a:t>
            </a:r>
            <a:r>
              <a:rPr i="0" lang="en-US" sz="2400" u="none" cap="none" strike="noStrike">
                <a:solidFill>
                  <a:srgbClr val="FF0000"/>
                </a:solidFill>
              </a:rPr>
              <a:t>5/2</a:t>
            </a:r>
            <a:r>
              <a:rPr lang="en-US" sz="2400">
                <a:solidFill>
                  <a:srgbClr val="FF0000"/>
                </a:solidFill>
              </a:rPr>
              <a:t>6</a:t>
            </a:r>
            <a:r>
              <a:rPr i="0" lang="en-US" sz="2400" u="none" cap="none" strike="noStrike">
                <a:solidFill>
                  <a:srgbClr val="FF0000"/>
                </a:solidFill>
              </a:rPr>
              <a:t> 21:00 (GMT+8)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Palatino Linotype"/>
              <a:buNone/>
            </a:pPr>
            <a:r>
              <a:rPr i="0" lang="en-US" u="none" cap="none" strike="noStrike"/>
              <a:t>Policy I - Repository</a:t>
            </a:r>
            <a:r>
              <a:rPr i="0" lang="en-US" u="none" cap="none" strike="noStrike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23400" y="167198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53047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github上ML2017/hw5/裡面請至少包含：</a:t>
            </a:r>
          </a:p>
          <a:p>
            <a:pPr indent="-267843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Report.pdf</a:t>
            </a:r>
          </a:p>
          <a:p>
            <a:pPr indent="-267843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hw5_rnn.sh</a:t>
            </a:r>
          </a:p>
          <a:p>
            <a:pPr indent="-267843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hw5_best.sh</a:t>
            </a:r>
          </a:p>
          <a:p>
            <a:pPr indent="-267843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your python files</a:t>
            </a:r>
          </a:p>
          <a:p>
            <a:pPr indent="-267843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model  (can be loaded by your python file)</a:t>
            </a:r>
          </a:p>
          <a:p>
            <a:pPr indent="-234950" lvl="1" marL="68580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</a:rPr>
              <a:t>requirements.txt  (optional)</a:t>
            </a:r>
          </a:p>
          <a:p>
            <a:pPr indent="-253047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b="1" i="0" lang="en-US" sz="2400" u="sng" cap="none" strike="noStrike">
                <a:solidFill>
                  <a:srgbClr val="FF0000"/>
                </a:solidFill>
              </a:rPr>
              <a:t>請不要上傳dataset</a:t>
            </a:r>
          </a:p>
          <a:p>
            <a:pPr indent="-253047" lvl="0" marL="228600" marR="0" rtl="0" algn="l">
              <a:lnSpc>
                <a:spcPct val="10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如果你的model超過github的最大容量，可以考慮把model放在其他地方(同hw3)。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b="1" lang="en-US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Outline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Palatino Linotype"/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986025" y="1704878"/>
            <a:ext cx="4556400" cy="25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i="0" lang="en-US" sz="2400" u="none" cap="none" strike="noStrike">
                <a:solidFill>
                  <a:srgbClr val="000000"/>
                </a:solidFill>
              </a:rPr>
              <a:t>Task Introduction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i="0" lang="en-US" sz="2400" u="none" cap="none" strike="noStrike">
                <a:solidFill>
                  <a:srgbClr val="000000"/>
                </a:solidFill>
              </a:rPr>
              <a:t>Kaggle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i="0" lang="en-US" sz="2400" u="none" cap="none" strike="noStrike">
                <a:solidFill>
                  <a:srgbClr val="000000"/>
                </a:solidFill>
              </a:rPr>
              <a:t>Deadline and Policy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i="0" lang="en-US" sz="2400" u="none" cap="none" strike="noStrike">
                <a:solidFill>
                  <a:srgbClr val="000000"/>
                </a:solidFill>
              </a:rPr>
              <a:t>FAQ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Palatino Linotype"/>
              <a:buNone/>
            </a:pPr>
            <a:r>
              <a:rPr i="0" lang="en-US" u="none" cap="none" strike="noStrike"/>
              <a:t>Policy II – Source Code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688425"/>
            <a:ext cx="8832300" cy="4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b="1" i="0" lang="en-US" sz="2400" u="none" cap="none" strike="noStrike">
                <a:solidFill>
                  <a:srgbClr val="FF0000"/>
                </a:solidFill>
              </a:rPr>
              <a:t>Python Only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，</a:t>
            </a:r>
            <a:r>
              <a:rPr lang="en-US" sz="2400">
                <a:solidFill>
                  <a:srgbClr val="000000"/>
                </a:solidFill>
              </a:rPr>
              <a:t>請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使用Python 3.</a:t>
            </a:r>
            <a:r>
              <a:rPr lang="en-US" sz="2400">
                <a:solidFill>
                  <a:srgbClr val="000000"/>
                </a:solidFill>
              </a:rPr>
              <a:t>6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, Python 2.7</a:t>
            </a:r>
            <a:r>
              <a:rPr lang="en-US" sz="2400">
                <a:solidFill>
                  <a:srgbClr val="000000"/>
                </a:solidFill>
              </a:rPr>
              <a:t>,     T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ensorflow </a:t>
            </a:r>
            <a:r>
              <a:rPr lang="en-US" sz="2400">
                <a:solidFill>
                  <a:srgbClr val="000000"/>
                </a:solidFill>
              </a:rPr>
              <a:t>1.1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,  </a:t>
            </a:r>
            <a:r>
              <a:rPr lang="en-US" sz="2400">
                <a:solidFill>
                  <a:srgbClr val="000000"/>
                </a:solidFill>
              </a:rPr>
              <a:t>K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eras </a:t>
            </a:r>
            <a:r>
              <a:rPr lang="en-US" sz="2400">
                <a:solidFill>
                  <a:srgbClr val="000000"/>
                </a:solidFill>
              </a:rPr>
              <a:t>2.0.4</a:t>
            </a:r>
          </a:p>
          <a:p>
            <a: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i="0" lang="en-US" sz="2400" u="none" cap="none" strike="noStrike">
                <a:solidFill>
                  <a:srgbClr val="000000"/>
                </a:solidFill>
              </a:rPr>
              <a:t>可使用現成package (Keras、Tensorflow ...)</a:t>
            </a:r>
          </a:p>
          <a:p>
            <a: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i="0" lang="en-US" sz="2400" u="none" cap="none" strike="noStrike">
                <a:solidFill>
                  <a:srgbClr val="000000"/>
                </a:solidFill>
              </a:rPr>
              <a:t>不能使用額外data來training (包括 pre-training)</a:t>
            </a:r>
          </a:p>
          <a:p>
            <a: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i="0" lang="en-US" sz="2400" u="none" cap="none" strike="noStrike">
                <a:solidFill>
                  <a:srgbClr val="000000"/>
                </a:solidFill>
              </a:rPr>
              <a:t>不能call 其他線上 API (Project Oxford...)</a:t>
            </a:r>
          </a:p>
          <a:p>
            <a: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i="0" lang="en-US" sz="2400" u="none" cap="none" strike="noStrike">
                <a:solidFill>
                  <a:srgbClr val="000000"/>
                </a:solidFill>
              </a:rPr>
              <a:t>請附上訓練好的model (及其參數)， hw5_rnn.sh 和 hw5_best.sh要在10分鐘內跑完</a:t>
            </a:r>
          </a:p>
          <a:p>
            <a: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i="0" lang="en-US" sz="2400" u="none" cap="none" strike="noStrike">
                <a:solidFill>
                  <a:srgbClr val="000000"/>
                </a:solidFill>
              </a:rPr>
              <a:t>請將需要用到的package寫在requirements.txt中(</a:t>
            </a:r>
            <a:r>
              <a:rPr i="0" lang="en-US" sz="2400" u="sng" cap="none" strike="noStrike">
                <a:solidFill>
                  <a:schemeClr val="hlink"/>
                </a:solidFill>
                <a:hlinkClick r:id="rId3"/>
              </a:rPr>
              <a:t>example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)，若沒寫在requirements.txt 而出現ImportError會扣點分數</a:t>
            </a:r>
            <a:r>
              <a:rPr i="0" lang="en-US" sz="2000" u="none" cap="none" strike="noStrike">
                <a:solidFill>
                  <a:srgbClr val="000000"/>
                </a:solidFill>
              </a:rPr>
              <a:t>。 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200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Palatino Linotype"/>
              <a:buNone/>
            </a:pPr>
            <a:r>
              <a:rPr i="0" lang="en-US" u="none" cap="none" strike="noStrike"/>
              <a:t>Policy II – Source Code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540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與之前作業相同，請在script中寫清楚使用python版本</a:t>
            </a:r>
          </a:p>
          <a:p>
            <a:pPr indent="-2540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以下的路徑，助教在跑的時候會另外指定，請保留可更改的彈性，不要寫死</a:t>
            </a:r>
          </a:p>
          <a:p>
            <a:pPr indent="-2667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Script usage:</a:t>
            </a:r>
            <a:br>
              <a:rPr i="0" lang="en-US" sz="2400" u="none" cap="none" strike="noStrike">
                <a:solidFill>
                  <a:srgbClr val="000000"/>
                </a:solidFill>
              </a:rPr>
            </a:br>
            <a:r>
              <a:rPr i="0" lang="en-US" sz="2400" u="none" cap="none" strike="noStrike">
                <a:solidFill>
                  <a:srgbClr val="FF0000"/>
                </a:solidFill>
              </a:rPr>
              <a:t>bash  hw5_rnn.sh &lt;test data&gt;   &lt;prediction file&gt;</a:t>
            </a:r>
            <a:br>
              <a:rPr i="0" lang="en-US" sz="2400" u="none" cap="none" strike="noStrike">
                <a:solidFill>
                  <a:schemeClr val="dk1"/>
                </a:solidFill>
              </a:rPr>
            </a:br>
            <a:r>
              <a:rPr i="0" lang="en-US" sz="2400" u="none" cap="none" strike="noStrike">
                <a:solidFill>
                  <a:srgbClr val="FF0000"/>
                </a:solidFill>
              </a:rPr>
              <a:t>bash  hw5_best.sh  &lt;test data&gt;  &lt;prediction file&gt;</a:t>
            </a:r>
            <a:br>
              <a:rPr i="0" lang="en-US" sz="2400" u="none" cap="none" strike="noStrike">
                <a:solidFill>
                  <a:srgbClr val="FF0000"/>
                </a:solidFill>
              </a:rPr>
            </a:br>
            <a:r>
              <a:rPr i="0" lang="en-US" sz="2400" u="none" cap="none" strike="noStrike">
                <a:solidFill>
                  <a:srgbClr val="000000"/>
                </a:solidFill>
              </a:rPr>
              <a:t>testing data: test.csv的路徑</a:t>
            </a:r>
            <a:br>
              <a:rPr i="0" lang="en-US" sz="2400" u="none" cap="none" strike="noStrike">
                <a:solidFill>
                  <a:srgbClr val="000000"/>
                </a:solidFill>
              </a:rPr>
            </a:br>
            <a:r>
              <a:rPr i="0" lang="en-US" sz="2400" u="none" cap="none" strike="noStrike">
                <a:solidFill>
                  <a:srgbClr val="000000"/>
                </a:solidFill>
              </a:rPr>
              <a:t>prediction file: 結果的csv檔路徑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Palatino Linotype"/>
              <a:buNone/>
            </a:pPr>
            <a:r>
              <a:rPr i="0" lang="en-US" u="none" cap="none" strike="noStrike"/>
              <a:t>Policy III - Report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540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請使用中文作答，若使用英文請確定語意清楚☺。</a:t>
            </a:r>
          </a:p>
          <a:p>
            <a:pPr indent="-2540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請交pdf檔</a:t>
            </a:r>
            <a:r>
              <a:rPr lang="en-US" sz="2400">
                <a:solidFill>
                  <a:srgbClr val="000000"/>
                </a:solidFill>
              </a:rPr>
              <a:t>，檔名為Report.pdf</a:t>
            </a:r>
          </a:p>
          <a:p>
            <a:pPr indent="-254000" lvl="0" marL="228600" marR="0" rtl="0" algn="l">
              <a:lnSpc>
                <a:spcPct val="12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Report Template :</a:t>
            </a:r>
            <a:r>
              <a:rPr i="0" lang="en-US" sz="2400" u="none" cap="none" strike="noStrike">
                <a:solidFill>
                  <a:schemeClr val="dk1"/>
                </a:solidFill>
              </a:rPr>
              <a:t>  </a:t>
            </a:r>
            <a:r>
              <a:rPr i="0" lang="en-US" sz="2400" u="sng" cap="none" strike="noStrike">
                <a:solidFill>
                  <a:schemeClr val="hlink"/>
                </a:solidFill>
                <a:hlinkClick r:id="rId3"/>
              </a:rPr>
              <a:t>Link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Palatino Linotype"/>
              <a:buNone/>
            </a:pPr>
            <a:r>
              <a:rPr i="0" lang="en-US" u="none" cap="none" strike="noStrike">
                <a:solidFill>
                  <a:schemeClr val="accent1"/>
                </a:solidFill>
              </a:rPr>
              <a:t>Policy IV - Score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540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Kaggle Rank</a:t>
            </a:r>
          </a:p>
          <a:p>
            <a:pPr indent="-2667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(1%) 超過public leaderboard的simple baseline分數</a:t>
            </a:r>
          </a:p>
          <a:p>
            <a:pPr indent="-2667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(1%) 超過public leaderboard的strong baseline分數</a:t>
            </a:r>
          </a:p>
          <a:p>
            <a:pPr indent="-2667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(1%) 超過private leaderboard的simple baseline分數 </a:t>
            </a:r>
          </a:p>
          <a:p>
            <a:pPr indent="-2667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(1%) 超過private leaderboard的strong baseline分數</a:t>
            </a:r>
          </a:p>
          <a:p>
            <a:pPr indent="-2667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(1%) </a:t>
            </a:r>
            <a:r>
              <a:rPr i="0" lang="en-US" sz="2400" u="none" cap="none" strike="noStrike">
                <a:solidFill>
                  <a:srgbClr val="FF0000"/>
                </a:solidFill>
              </a:rPr>
              <a:t>5/17 23:59 (GMT+8)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前超過public simple baseline</a:t>
            </a:r>
          </a:p>
          <a:p>
            <a:pPr indent="-2667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</a:rPr>
              <a:t>(BONUS) kaggle排名前五名(且願意上台跟大家分享的同學)</a:t>
            </a:r>
          </a:p>
          <a:p>
            <a:pPr indent="0" lvl="1" marL="3429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</a:rPr>
              <a:t>前五名排名以public以及private平均為準，屆時助教會公布名單</a:t>
            </a: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750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Palatino Linotype"/>
              <a:buNone/>
            </a:pPr>
            <a:r>
              <a:rPr i="0" lang="en-US" u="none" cap="none" strike="noStrike"/>
              <a:t>Policy IV - Score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400" cap="none" strike="noStrike">
                <a:solidFill>
                  <a:srgbClr val="000000"/>
                </a:solidFill>
              </a:rPr>
              <a:t>Report problem</a:t>
            </a:r>
          </a:p>
          <a:p>
            <a:pPr indent="-3810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i="0" lang="en-US" sz="2400" cap="none" strike="noStrike">
                <a:solidFill>
                  <a:srgbClr val="000000"/>
                </a:solidFill>
              </a:rPr>
              <a:t>(1%)</a:t>
            </a:r>
            <a:r>
              <a:rPr lang="en-US" sz="2400">
                <a:solidFill>
                  <a:srgbClr val="000000"/>
                </a:solidFill>
              </a:rPr>
              <a:t>請問softmax適不適合作為本次作業的output layer? 寫出你最後選擇的output layer並說明理由。</a:t>
            </a:r>
          </a:p>
          <a:p>
            <a:pPr indent="-3810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i="0" lang="en-US" sz="2400" cap="none" strike="noStrike">
                <a:solidFill>
                  <a:srgbClr val="000000"/>
                </a:solidFill>
              </a:rPr>
              <a:t>(1%)請設計實驗驗證上述推論。</a:t>
            </a:r>
          </a:p>
          <a:p>
            <a:pPr indent="-3810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i="0" lang="en-US" sz="2400" cap="none" strike="noStrike">
                <a:solidFill>
                  <a:srgbClr val="000000"/>
                </a:solidFill>
              </a:rPr>
              <a:t>(1%)請</a:t>
            </a:r>
            <a:r>
              <a:rPr lang="en-US" sz="2400">
                <a:solidFill>
                  <a:srgbClr val="000000"/>
                </a:solidFill>
              </a:rPr>
              <a:t>試</a:t>
            </a:r>
            <a:r>
              <a:rPr i="0" lang="en-US" sz="2400" cap="none" strike="noStrike">
                <a:solidFill>
                  <a:srgbClr val="000000"/>
                </a:solidFill>
              </a:rPr>
              <a:t>著分析tags的分布情況(數量)。</a:t>
            </a:r>
          </a:p>
          <a:p>
            <a:pPr indent="-3810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i="0" lang="en-US" sz="2400" cap="none" strike="noStrike">
                <a:solidFill>
                  <a:srgbClr val="000000"/>
                </a:solidFill>
              </a:rPr>
              <a:t>(1%)本次作業中使用何種方式得到word embedding?請簡單描述做法。</a:t>
            </a:r>
          </a:p>
          <a:p>
            <a:pPr indent="-3810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(1%)試比較bag of word和RNN何者在本次作業中效果較好。</a:t>
            </a:r>
          </a:p>
          <a:p>
            <a:pPr indent="0" lvl="0" marL="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429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Palatino Linotype"/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921100"/>
            <a:ext cx="8520600" cy="547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US" sz="2400"/>
              <a:t>script 錯誤，直接0分。若是格式錯誤，請在</a:t>
            </a:r>
            <a:r>
              <a:rPr lang="en-US" sz="2400">
                <a:solidFill>
                  <a:srgbClr val="FF0000"/>
                </a:solidFill>
              </a:rPr>
              <a:t>公告時間內</a:t>
            </a:r>
            <a:r>
              <a:rPr lang="en-US" sz="2400"/>
              <a:t>找助教修好，修完kaggle分數*0.7。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US" sz="2400"/>
              <a:t>Kaggle超過deadline直接shut down，可以繼續上傳但不計入成績。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US" sz="2400"/>
              <a:t>Github遲交一天(*0.7)，不足一天以一天計算，不得遲交超過兩天，有特殊原因請找助教。</a:t>
            </a:r>
          </a:p>
          <a:p>
            <a:pPr indent="-381000" lvl="0" marL="457200" rtl="0">
              <a:spcBef>
                <a:spcPts val="0"/>
              </a:spcBef>
              <a:buSzPct val="100000"/>
              <a:buFont typeface="Times New Roman"/>
              <a:buAutoNum type="arabicPeriod"/>
            </a:pPr>
            <a:r>
              <a:rPr lang="en-US" sz="2400"/>
              <a:t>Github遲交表單：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https://goo.gl/forms/rPgZ73Z8F1xcpiA92</a:t>
            </a:r>
            <a:r>
              <a:rPr lang="en-US" sz="2400">
                <a:solidFill>
                  <a:srgbClr val="FF0000"/>
                </a:solidFill>
              </a:rPr>
              <a:t>(遲交才需填寫)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遲交請</a:t>
            </a:r>
            <a:r>
              <a:rPr lang="en-US" sz="2400">
                <a:solidFill>
                  <a:srgbClr val="FF0000"/>
                </a:solidFill>
              </a:rPr>
              <a:t>「先上傳程式」</a:t>
            </a:r>
            <a:r>
              <a:rPr lang="en-US" sz="2400">
                <a:solidFill>
                  <a:srgbClr val="000000"/>
                </a:solidFill>
              </a:rPr>
              <a:t>Github再填表單，助教會根據表單填寫時間當作繳交時間。</a:t>
            </a:r>
          </a:p>
        </p:txBody>
      </p:sp>
      <p:sp>
        <p:nvSpPr>
          <p:cNvPr id="264" name="Shape 264"/>
          <p:cNvSpPr txBox="1"/>
          <p:nvPr>
            <p:ph type="title"/>
          </p:nvPr>
        </p:nvSpPr>
        <p:spPr>
          <a:xfrm>
            <a:off x="377500" y="67441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Other Policy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1535411" y="1756130"/>
            <a:ext cx="5525100" cy="1887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Palatino Linotype"/>
              <a:buNone/>
            </a:pPr>
            <a:r>
              <a:rPr b="1" i="0" lang="en-US" sz="495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FAQ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1535412" y="3806196"/>
            <a:ext cx="5525080" cy="1012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1535412" y="804520"/>
            <a:ext cx="6479420" cy="10492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Palatino Linotype"/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FAQ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1535425" y="2015725"/>
            <a:ext cx="73455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作業網址: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-US" sz="2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https://inclass.kaggle.com/c/ml2017-hw5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若有其他問題，請po在FB社團裡或寄信至助教信箱，</a:t>
            </a:r>
            <a:r>
              <a:rPr b="1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請勿直接私訊助教</a:t>
            </a:r>
            <a:r>
              <a:rPr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。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助教信箱：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0" lang="en-US" sz="2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ntu.mlta@gmail.com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1535411" y="1756130"/>
            <a:ext cx="5525100" cy="1887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Palatino Linotype"/>
              <a:buNone/>
            </a:pPr>
            <a:r>
              <a:rPr b="1" i="0" lang="en-US" sz="495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Task Introduction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1535412" y="3806196"/>
            <a:ext cx="5525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i="0" lang="en-US" sz="24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Multi-class &amp; multi-label article classification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Task Introduction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805100" y="170488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>
                <a:solidFill>
                  <a:srgbClr val="000000"/>
                </a:solidFill>
              </a:rPr>
              <a:t>Multi-class: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>
                <a:solidFill>
                  <a:srgbClr val="000000"/>
                </a:solidFill>
              </a:rPr>
              <a:t>有很多種類</a:t>
            </a:r>
          </a:p>
          <a:p>
            <a:pPr indent="-381000" lvl="0" marL="45720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2400">
                <a:solidFill>
                  <a:srgbClr val="000000"/>
                </a:solidFill>
              </a:rPr>
              <a:t>Multi-label:</a:t>
            </a:r>
          </a:p>
          <a:p>
            <a:pPr indent="-381000" lvl="1" marL="914400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2400">
                <a:solidFill>
                  <a:srgbClr val="000000"/>
                </a:solidFill>
              </a:rPr>
              <a:t>一筆資料可能屬於多個種類</a:t>
            </a:r>
          </a:p>
          <a:p>
            <a:pPr indent="-381000" lvl="0" marL="457200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2400">
                <a:solidFill>
                  <a:srgbClr val="000000"/>
                </a:solidFill>
              </a:rPr>
              <a:t>Multi-class &amp; multi-label:</a:t>
            </a:r>
          </a:p>
          <a:p>
            <a:pPr indent="-381000" lvl="1" marL="914400" rtl="0">
              <a:lnSpc>
                <a:spcPct val="120000"/>
              </a:lnSpc>
              <a:spcBef>
                <a:spcPts val="500"/>
              </a:spcBef>
              <a:buClr>
                <a:srgbClr val="000000"/>
              </a:buClr>
              <a:buSzPct val="100000"/>
            </a:pPr>
            <a:r>
              <a:rPr lang="en-US" sz="2400">
                <a:solidFill>
                  <a:srgbClr val="000000"/>
                </a:solidFill>
              </a:rPr>
              <a:t>有很多種類且一筆資料可能屬於多個種類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9100"/>
            <a:ext cx="9144000" cy="55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2237" y="1221374"/>
            <a:ext cx="3679525" cy="523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300445" y="1067778"/>
            <a:ext cx="77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latin typeface="Palatino Linotype"/>
                <a:ea typeface="Palatino Linotype"/>
                <a:cs typeface="Palatino Linotype"/>
                <a:sym typeface="Palatino Linotype"/>
              </a:rPr>
              <a:t>Text</a:t>
            </a:r>
            <a:r>
              <a:rPr lang="en-US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</a:p>
        </p:txBody>
      </p:sp>
      <p:cxnSp>
        <p:nvCxnSpPr>
          <p:cNvPr id="111" name="Shape 111"/>
          <p:cNvCxnSpPr>
            <a:stCxn id="110" idx="3"/>
          </p:cNvCxnSpPr>
          <p:nvPr/>
        </p:nvCxnSpPr>
        <p:spPr>
          <a:xfrm>
            <a:off x="1077745" y="1275528"/>
            <a:ext cx="623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12" name="Shape 112"/>
          <p:cNvSpPr txBox="1"/>
          <p:nvPr/>
        </p:nvSpPr>
        <p:spPr>
          <a:xfrm>
            <a:off x="5996300" y="2943076"/>
            <a:ext cx="3455700" cy="19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latin typeface="Palatino Linotype"/>
                <a:ea typeface="Palatino Linotype"/>
                <a:cs typeface="Palatino Linotype"/>
                <a:sym typeface="Palatino Linotype"/>
              </a:rPr>
              <a:t>1 science fiction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latin typeface="Palatino Linotype"/>
                <a:ea typeface="Palatino Linotype"/>
                <a:cs typeface="Palatino Linotype"/>
                <a:sym typeface="Palatino Linotype"/>
              </a:rPr>
              <a:t>0 children's literature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latin typeface="Palatino Linotype"/>
                <a:ea typeface="Palatino Linotype"/>
                <a:cs typeface="Palatino Linotype"/>
                <a:sym typeface="Palatino Linotype"/>
              </a:rPr>
              <a:t>0 fantasy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latin typeface="Palatino Linotype"/>
                <a:ea typeface="Palatino Linotype"/>
                <a:cs typeface="Palatino Linotype"/>
                <a:sym typeface="Palatino Linotype"/>
              </a:rPr>
              <a:t>0 historical fiction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latin typeface="Palatino Linotype"/>
                <a:ea typeface="Palatino Linotype"/>
                <a:cs typeface="Palatino Linotype"/>
                <a:sym typeface="Palatino Linotype"/>
              </a:rPr>
              <a:t>1 speculative fiction</a:t>
            </a:r>
          </a:p>
        </p:txBody>
      </p:sp>
      <p:cxnSp>
        <p:nvCxnSpPr>
          <p:cNvPr id="113" name="Shape 113"/>
          <p:cNvCxnSpPr/>
          <p:nvPr/>
        </p:nvCxnSpPr>
        <p:spPr>
          <a:xfrm>
            <a:off x="5398411" y="3797150"/>
            <a:ext cx="597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14" name="Shape 114"/>
          <p:cNvSpPr/>
          <p:nvPr/>
        </p:nvSpPr>
        <p:spPr>
          <a:xfrm>
            <a:off x="1634033" y="932626"/>
            <a:ext cx="1185599" cy="685800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RNN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414349" y="3427825"/>
            <a:ext cx="16248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latin typeface="Palatino Linotype"/>
                <a:ea typeface="Palatino Linotype"/>
                <a:cs typeface="Palatino Linotype"/>
                <a:sym typeface="Palatino Linotype"/>
              </a:rPr>
              <a:t>Summary vector</a:t>
            </a:r>
          </a:p>
        </p:txBody>
      </p:sp>
      <p:cxnSp>
        <p:nvCxnSpPr>
          <p:cNvPr id="116" name="Shape 116"/>
          <p:cNvCxnSpPr>
            <a:stCxn id="114" idx="2"/>
            <a:endCxn id="115" idx="0"/>
          </p:cNvCxnSpPr>
          <p:nvPr/>
        </p:nvCxnSpPr>
        <p:spPr>
          <a:xfrm>
            <a:off x="2226833" y="1618426"/>
            <a:ext cx="0" cy="1809299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grpSp>
        <p:nvGrpSpPr>
          <p:cNvPr id="117" name="Shape 117"/>
          <p:cNvGrpSpPr/>
          <p:nvPr/>
        </p:nvGrpSpPr>
        <p:grpSpPr>
          <a:xfrm>
            <a:off x="4238543" y="2651578"/>
            <a:ext cx="596444" cy="2291150"/>
            <a:chOff x="4990010" y="2468880"/>
            <a:chExt cx="795258" cy="2468880"/>
          </a:xfrm>
        </p:grpSpPr>
        <p:sp>
          <p:nvSpPr>
            <p:cNvPr id="118" name="Shape 118"/>
            <p:cNvSpPr/>
            <p:nvPr/>
          </p:nvSpPr>
          <p:spPr>
            <a:xfrm>
              <a:off x="4990010" y="2468880"/>
              <a:ext cx="444138" cy="2468880"/>
            </a:xfrm>
            <a:prstGeom prst="rect">
              <a:avLst/>
            </a:prstGeom>
            <a:solidFill>
              <a:schemeClr val="accent1"/>
            </a:solidFill>
            <a:ln cap="flat" cmpd="sng" w="15875">
              <a:solidFill>
                <a:srgbClr val="45782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5038998" y="2606011"/>
              <a:ext cx="346162" cy="346162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5038998" y="3089306"/>
              <a:ext cx="346162" cy="346162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5045530" y="4494717"/>
              <a:ext cx="346162" cy="346162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22" name="Shape 122"/>
            <p:cNvSpPr txBox="1"/>
            <p:nvPr/>
          </p:nvSpPr>
          <p:spPr>
            <a:xfrm rot="5400000">
              <a:off x="5277438" y="3516043"/>
              <a:ext cx="36933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3000">
                  <a:latin typeface="Palatino Linotype"/>
                  <a:ea typeface="Palatino Linotype"/>
                  <a:cs typeface="Palatino Linotype"/>
                  <a:sym typeface="Palatino Linotype"/>
                </a:rPr>
                <a:t>…</a:t>
              </a:r>
            </a:p>
          </p:txBody>
        </p:sp>
      </p:grpSp>
      <p:grpSp>
        <p:nvGrpSpPr>
          <p:cNvPr id="123" name="Shape 123"/>
          <p:cNvGrpSpPr/>
          <p:nvPr/>
        </p:nvGrpSpPr>
        <p:grpSpPr>
          <a:xfrm>
            <a:off x="4801965" y="2651578"/>
            <a:ext cx="596444" cy="2291150"/>
            <a:chOff x="4990010" y="2468880"/>
            <a:chExt cx="795258" cy="2468880"/>
          </a:xfrm>
        </p:grpSpPr>
        <p:sp>
          <p:nvSpPr>
            <p:cNvPr id="124" name="Shape 124"/>
            <p:cNvSpPr/>
            <p:nvPr/>
          </p:nvSpPr>
          <p:spPr>
            <a:xfrm>
              <a:off x="4990010" y="2468880"/>
              <a:ext cx="444138" cy="2468880"/>
            </a:xfrm>
            <a:prstGeom prst="rect">
              <a:avLst/>
            </a:prstGeom>
            <a:solidFill>
              <a:schemeClr val="accent1"/>
            </a:solidFill>
            <a:ln cap="flat" cmpd="sng" w="15875">
              <a:solidFill>
                <a:srgbClr val="45782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5038998" y="2606011"/>
              <a:ext cx="346162" cy="346162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5038998" y="3089306"/>
              <a:ext cx="346162" cy="346162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5045530" y="4494717"/>
              <a:ext cx="346162" cy="346162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28" name="Shape 128"/>
            <p:cNvSpPr txBox="1"/>
            <p:nvPr/>
          </p:nvSpPr>
          <p:spPr>
            <a:xfrm rot="5400000">
              <a:off x="5277519" y="3516092"/>
              <a:ext cx="3693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3000">
                  <a:latin typeface="Palatino Linotype"/>
                  <a:ea typeface="Palatino Linotype"/>
                  <a:cs typeface="Palatino Linotype"/>
                  <a:sym typeface="Palatino Linotype"/>
                </a:rPr>
                <a:t>…</a:t>
              </a:r>
            </a:p>
          </p:txBody>
        </p:sp>
      </p:grpSp>
      <p:cxnSp>
        <p:nvCxnSpPr>
          <p:cNvPr id="129" name="Shape 129"/>
          <p:cNvCxnSpPr>
            <a:stCxn id="130" idx="6"/>
            <a:endCxn id="119" idx="2"/>
          </p:cNvCxnSpPr>
          <p:nvPr/>
        </p:nvCxnSpPr>
        <p:spPr>
          <a:xfrm>
            <a:off x="3934769" y="2939444"/>
            <a:ext cx="340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Shape 131"/>
          <p:cNvCxnSpPr/>
          <p:nvPr/>
        </p:nvCxnSpPr>
        <p:spPr>
          <a:xfrm>
            <a:off x="3939639" y="2939459"/>
            <a:ext cx="295183" cy="44850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Shape 132"/>
          <p:cNvCxnSpPr>
            <a:endCxn id="121" idx="2"/>
          </p:cNvCxnSpPr>
          <p:nvPr/>
        </p:nvCxnSpPr>
        <p:spPr>
          <a:xfrm>
            <a:off x="3939682" y="2933600"/>
            <a:ext cx="340500" cy="175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" name="Shape 133"/>
          <p:cNvGrpSpPr/>
          <p:nvPr/>
        </p:nvGrpSpPr>
        <p:grpSpPr>
          <a:xfrm>
            <a:off x="3638378" y="2651549"/>
            <a:ext cx="333000" cy="2291232"/>
            <a:chOff x="4990010" y="2468880"/>
            <a:chExt cx="444000" cy="2468999"/>
          </a:xfrm>
        </p:grpSpPr>
        <p:sp>
          <p:nvSpPr>
            <p:cNvPr id="134" name="Shape 134"/>
            <p:cNvSpPr/>
            <p:nvPr/>
          </p:nvSpPr>
          <p:spPr>
            <a:xfrm>
              <a:off x="4990010" y="2468880"/>
              <a:ext cx="444000" cy="2468999"/>
            </a:xfrm>
            <a:prstGeom prst="rect">
              <a:avLst/>
            </a:prstGeom>
            <a:solidFill>
              <a:schemeClr val="accent1"/>
            </a:solidFill>
            <a:ln cap="flat" cmpd="sng" w="158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5038998" y="2606011"/>
              <a:ext cx="346200" cy="346200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5038998" y="3089306"/>
              <a:ext cx="346200" cy="346199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5045530" y="4494717"/>
              <a:ext cx="346200" cy="346200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34275" lIns="68575" rIns="68575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cxnSp>
        <p:nvCxnSpPr>
          <p:cNvPr id="137" name="Shape 137"/>
          <p:cNvCxnSpPr>
            <a:stCxn id="135" idx="6"/>
            <a:endCxn id="119" idx="2"/>
          </p:cNvCxnSpPr>
          <p:nvPr/>
        </p:nvCxnSpPr>
        <p:spPr>
          <a:xfrm flipH="1" rot="10800000">
            <a:off x="3934769" y="2939441"/>
            <a:ext cx="340500" cy="44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Shape 138"/>
          <p:cNvCxnSpPr>
            <a:endCxn id="120" idx="2"/>
          </p:cNvCxnSpPr>
          <p:nvPr/>
        </p:nvCxnSpPr>
        <p:spPr>
          <a:xfrm>
            <a:off x="3938384" y="3376262"/>
            <a:ext cx="336900" cy="1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Shape 139"/>
          <p:cNvCxnSpPr>
            <a:stCxn id="135" idx="6"/>
            <a:endCxn id="121" idx="2"/>
          </p:cNvCxnSpPr>
          <p:nvPr/>
        </p:nvCxnSpPr>
        <p:spPr>
          <a:xfrm>
            <a:off x="3934769" y="3387941"/>
            <a:ext cx="345300" cy="130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Shape 140"/>
          <p:cNvCxnSpPr>
            <a:stCxn id="119" idx="6"/>
            <a:endCxn id="125" idx="2"/>
          </p:cNvCxnSpPr>
          <p:nvPr/>
        </p:nvCxnSpPr>
        <p:spPr>
          <a:xfrm>
            <a:off x="4534905" y="2939459"/>
            <a:ext cx="303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Shape 141"/>
          <p:cNvCxnSpPr>
            <a:stCxn id="119" idx="6"/>
            <a:endCxn id="126" idx="2"/>
          </p:cNvCxnSpPr>
          <p:nvPr/>
        </p:nvCxnSpPr>
        <p:spPr>
          <a:xfrm>
            <a:off x="4534905" y="2939459"/>
            <a:ext cx="303900" cy="44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Shape 142"/>
          <p:cNvCxnSpPr>
            <a:stCxn id="119" idx="6"/>
            <a:endCxn id="126" idx="2"/>
          </p:cNvCxnSpPr>
          <p:nvPr/>
        </p:nvCxnSpPr>
        <p:spPr>
          <a:xfrm>
            <a:off x="4534905" y="2939459"/>
            <a:ext cx="303900" cy="44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Shape 143"/>
          <p:cNvCxnSpPr/>
          <p:nvPr/>
        </p:nvCxnSpPr>
        <p:spPr>
          <a:xfrm>
            <a:off x="4551416" y="2933682"/>
            <a:ext cx="281582" cy="175851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Shape 144"/>
          <p:cNvCxnSpPr>
            <a:stCxn id="120" idx="6"/>
          </p:cNvCxnSpPr>
          <p:nvPr/>
        </p:nvCxnSpPr>
        <p:spPr>
          <a:xfrm flipH="1" rot="10800000">
            <a:off x="4534905" y="2933762"/>
            <a:ext cx="288900" cy="45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Shape 145"/>
          <p:cNvCxnSpPr>
            <a:endCxn id="126" idx="2"/>
          </p:cNvCxnSpPr>
          <p:nvPr/>
        </p:nvCxnSpPr>
        <p:spPr>
          <a:xfrm>
            <a:off x="4571706" y="3383762"/>
            <a:ext cx="267000" cy="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Shape 146"/>
          <p:cNvCxnSpPr>
            <a:stCxn id="120" idx="6"/>
            <a:endCxn id="127" idx="2"/>
          </p:cNvCxnSpPr>
          <p:nvPr/>
        </p:nvCxnSpPr>
        <p:spPr>
          <a:xfrm>
            <a:off x="4534905" y="3387962"/>
            <a:ext cx="308700" cy="1304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Shape 147"/>
          <p:cNvCxnSpPr/>
          <p:nvPr/>
        </p:nvCxnSpPr>
        <p:spPr>
          <a:xfrm flipH="1" rot="10800000">
            <a:off x="2804453" y="3751671"/>
            <a:ext cx="732300" cy="11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48" name="Shape 148"/>
          <p:cNvSpPr txBox="1"/>
          <p:nvPr/>
        </p:nvSpPr>
        <p:spPr>
          <a:xfrm rot="5400000">
            <a:off x="3784324" y="3721331"/>
            <a:ext cx="342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000">
                <a:latin typeface="Palatino Linotype"/>
                <a:ea typeface="Palatino Linotype"/>
                <a:cs typeface="Palatino Linotype"/>
                <a:sym typeface="Palatino Linotype"/>
              </a:rPr>
              <a:t>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How to implement RNN in keras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00245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Preprocessing </a:t>
            </a:r>
          </a:p>
          <a:p>
            <a:pPr indent="-355600" lvl="1" marL="914400" rtl="0">
              <a:spcBef>
                <a:spcPts val="0"/>
              </a:spcBef>
              <a:buClr>
                <a:srgbClr val="000000"/>
              </a:buClr>
              <a:buSzPct val="100000"/>
              <a:buAutoNum type="alphaLcPeriod"/>
            </a:pPr>
            <a:r>
              <a:rPr lang="en-US" sz="2000">
                <a:solidFill>
                  <a:srgbClr val="000000"/>
                </a:solidFill>
              </a:rPr>
              <a:t>Index words in your data</a:t>
            </a:r>
          </a:p>
          <a:p>
            <a:pPr indent="-355600" lvl="1" marL="914400" rtl="0">
              <a:spcBef>
                <a:spcPts val="0"/>
              </a:spcBef>
              <a:buClr>
                <a:srgbClr val="000000"/>
              </a:buClr>
              <a:buSzPct val="100000"/>
              <a:buAutoNum type="alphaLcPeriod"/>
            </a:pPr>
            <a:r>
              <a:rPr lang="en-US" sz="2000">
                <a:solidFill>
                  <a:srgbClr val="000000"/>
                </a:solidFill>
              </a:rPr>
              <a:t>Convert word sequences  to word index sequences</a:t>
            </a:r>
          </a:p>
          <a:p>
            <a:pPr indent="-355600" lvl="1" marL="914400" rtl="0">
              <a:spcBef>
                <a:spcPts val="0"/>
              </a:spcBef>
              <a:buClr>
                <a:srgbClr val="000000"/>
              </a:buClr>
              <a:buSzPct val="100000"/>
              <a:buAutoNum type="alphaLcPeriod"/>
            </a:pPr>
            <a:r>
              <a:rPr lang="en-US" sz="2000">
                <a:solidFill>
                  <a:srgbClr val="000000"/>
                </a:solidFill>
              </a:rPr>
              <a:t>Padding sequences to equal length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</a:rPr>
              <a:t>example:</a:t>
            </a:r>
          </a:p>
          <a:p>
            <a:pPr indent="457200"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“I have a pen.” -&gt; [1, 2, 3, 4]</a:t>
            </a:r>
          </a:p>
          <a:p>
            <a:pPr indent="457200"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“I have an apple.” -&gt; [1, 2, 5, 6]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Useful function in Keras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150450" y="1688433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Tokenizer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  <a:buAutoNum type="alphaLcPeriod"/>
            </a:pPr>
            <a:r>
              <a:rPr lang="en-US" sz="2400">
                <a:solidFill>
                  <a:srgbClr val="000000"/>
                </a:solidFill>
              </a:rPr>
              <a:t>fit_on_texts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  <a:buAutoNum type="alphaLcPeriod"/>
            </a:pPr>
            <a:r>
              <a:rPr lang="en-US" sz="2400">
                <a:solidFill>
                  <a:srgbClr val="000000"/>
                </a:solidFill>
              </a:rPr>
              <a:t>texts_to_sequences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US" sz="2400">
                <a:solidFill>
                  <a:srgbClr val="000000"/>
                </a:solidFill>
              </a:rPr>
              <a:t>pad_sequences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  <a:buAutoNum type="alphaLcPeriod"/>
            </a:pPr>
            <a:r>
              <a:rPr lang="en-US" sz="2400">
                <a:solidFill>
                  <a:srgbClr val="000000"/>
                </a:solidFill>
              </a:rPr>
              <a:t>pad sequence to equal length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593366"/>
            <a:ext cx="8520600" cy="94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How to implement RNN in keras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183350" y="1655558"/>
            <a:ext cx="8520600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</a:rPr>
              <a:t>2.   </a:t>
            </a:r>
            <a:r>
              <a:rPr lang="en-US" sz="2400">
                <a:solidFill>
                  <a:srgbClr val="000000"/>
                </a:solidFill>
              </a:rPr>
              <a:t>Embedding layer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100000"/>
              <a:buAutoNum type="alphaLcPeriod"/>
            </a:pPr>
            <a:r>
              <a:rPr lang="en-US" sz="2400">
                <a:solidFill>
                  <a:srgbClr val="000000"/>
                </a:solidFill>
              </a:rPr>
              <a:t>map word index to word vector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00"/>
                </a:solidFill>
              </a:rPr>
              <a:t>3.  RNN cell</a:t>
            </a:r>
          </a:p>
          <a:p>
            <a:pPr indent="-381000" lvl="0" marL="914400" rtl="0">
              <a:spcBef>
                <a:spcPts val="0"/>
              </a:spcBef>
              <a:buClr>
                <a:srgbClr val="000000"/>
              </a:buClr>
              <a:buSzPct val="100000"/>
              <a:buAutoNum type="alphaLcPeriod"/>
            </a:pPr>
            <a:r>
              <a:rPr lang="en-US" sz="2400">
                <a:solidFill>
                  <a:srgbClr val="000000"/>
                </a:solidFill>
              </a:rPr>
              <a:t>LSTM</a:t>
            </a:r>
          </a:p>
          <a:p>
            <a:pPr indent="-381000" lvl="0" marL="914400" rtl="0">
              <a:spcBef>
                <a:spcPts val="0"/>
              </a:spcBef>
              <a:buClr>
                <a:srgbClr val="000000"/>
              </a:buClr>
              <a:buSzPct val="100000"/>
              <a:buAutoNum type="alphaLcPeriod"/>
            </a:pPr>
            <a:r>
              <a:rPr lang="en-US" sz="2400">
                <a:solidFill>
                  <a:srgbClr val="000000"/>
                </a:solidFill>
              </a:rPr>
              <a:t>GRU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