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PT Sans Narrow"/>
      <p:regular r:id="rId38"/>
      <p:bold r:id="rId39"/>
    </p:embeddedFont>
    <p:embeddedFont>
      <p:font typeface="Palatino Linotype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5FA07BA-690A-461B-8F2E-4A03F1613914}">
  <a:tblStyle styleId="{55FA07BA-690A-461B-8F2E-4A03F161391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latinoLinotype-regular.fntdata"/><Relationship Id="rId20" Type="http://schemas.openxmlformats.org/officeDocument/2006/relationships/slide" Target="slides/slide15.xml"/><Relationship Id="rId42" Type="http://schemas.openxmlformats.org/officeDocument/2006/relationships/font" Target="fonts/PalatinoLinotype-italic.fntdata"/><Relationship Id="rId41" Type="http://schemas.openxmlformats.org/officeDocument/2006/relationships/font" Target="fonts/PalatinoLinotype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PalatinoLinotype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1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RMSE=\sqrt{\sum_{t=1}^n { \frac{(\hat{y_t}-y_t)^2}{n}}}</a:t>
            </a: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4-&gt;</a:t>
            </a:r>
            <a:r>
              <a:rPr lang="en-US"/>
              <a:t>分類問題</a:t>
            </a:r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L=\sum_{i,j}(R_{ij}-U_i \cdot V_j)^2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35412" y="804520"/>
            <a:ext cx="64794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535412" y="2015733"/>
            <a:ext cx="64794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646542" y="330369"/>
            <a:ext cx="2368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535412" y="329308"/>
            <a:ext cx="394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487725" y="798972"/>
            <a:ext cx="795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</a:p>
        </p:txBody>
      </p:sp>
      <p:cxnSp>
        <p:nvCxnSpPr>
          <p:cNvPr id="68" name="Shape 68"/>
          <p:cNvCxnSpPr/>
          <p:nvPr/>
        </p:nvCxnSpPr>
        <p:spPr>
          <a:xfrm>
            <a:off x="1371687" y="798972"/>
            <a:ext cx="0" cy="1067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章節標題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35411" y="1756130"/>
            <a:ext cx="5525100" cy="1887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646542" y="330369"/>
            <a:ext cx="2368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535412" y="329308"/>
            <a:ext cx="394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7725" y="798972"/>
            <a:ext cx="795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</a:p>
        </p:txBody>
      </p:sp>
      <p:cxnSp>
        <p:nvCxnSpPr>
          <p:cNvPr id="75" name="Shape 75"/>
          <p:cNvCxnSpPr/>
          <p:nvPr/>
        </p:nvCxnSpPr>
        <p:spPr>
          <a:xfrm>
            <a:off x="1371687" y="798972"/>
            <a:ext cx="0" cy="2845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nclass.kaggle.com/c/ml2017-hw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document/d/1NPjmzp7_KGH988WWDvzVkGk5pbfxW-FL4Ridw2RmaRE/edit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o.gl/forms/pEruhVFMr2uDnHFo2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inclass.kaggle.com/c/ml2017-hw6" TargetMode="External"/><Relationship Id="rId4" Type="http://schemas.openxmlformats.org/officeDocument/2006/relationships/hyperlink" Target="https://inclass.kaggle.com/c/ml2017-hw6" TargetMode="External"/><Relationship Id="rId5" Type="http://schemas.openxmlformats.org/officeDocument/2006/relationships/hyperlink" Target="mailto:ntu.mlta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Machine Learning </a:t>
            </a:r>
            <a:r>
              <a:rPr lang="en-US">
                <a:solidFill>
                  <a:srgbClr val="660000"/>
                </a:solidFill>
              </a:rPr>
              <a:t>HW6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t/>
            </a:r>
            <a:endParaRPr b="0" sz="2160">
              <a:solidFill>
                <a:srgbClr val="3F3F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C343D"/>
                </a:solidFill>
              </a:rPr>
              <a:t>TAs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C343D"/>
                </a:solidFill>
              </a:rPr>
              <a:t>ntu.mlta@gmail.com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539791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Useful function in Keras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8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/>
              <a:t>keras.layers.Dot : if applied to two tensors a and b of shape (batch_size, n), the output will be a tensor of shape (batch_size, 1) where each entry i will be the dot product between a[i] and b[i].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/>
              <a:t>keras.layers.Add : add all tensors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/>
              <a:t>keras.layers.Concatenate : concatenate two tensor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Example code: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74" y="3822799"/>
            <a:ext cx="6207225" cy="20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format(1/5)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train.csv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TrainDataID, UserID,MovieID,Rating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擷取選取區域_156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2722150"/>
            <a:ext cx="45910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format(2/5)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test.csv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TestDataID,UserID,MovieID</a:t>
            </a:r>
          </a:p>
        </p:txBody>
      </p:sp>
      <p:pic>
        <p:nvPicPr>
          <p:cNvPr descr="擷取選取區域_159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2862375"/>
            <a:ext cx="36004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format(3/5)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movies.csv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movieID::Title::Genres</a:t>
            </a:r>
          </a:p>
        </p:txBody>
      </p:sp>
      <p:pic>
        <p:nvPicPr>
          <p:cNvPr descr="擷取選取區域_166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2618412"/>
            <a:ext cx="76676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format(4/5)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user</a:t>
            </a:r>
            <a:r>
              <a:rPr lang="en-US"/>
              <a:t>s.csv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UserID::Gender::Age::Occupation::Zip-code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擷取選取區域_165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2832050"/>
            <a:ext cx="56578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format(5/5)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Training data: 899873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Testing data: 100336, half private set.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Evaluation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11700" y="4900925"/>
            <a:ext cx="85206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4703477"/>
            <a:ext cx="8520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</a:rPr>
              <a:t>RMSE numpy implementation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</a:rPr>
              <a:t>np.sqrt((y_pred - y_true)**2).mean())</a:t>
            </a:r>
          </a:p>
        </p:txBody>
      </p:sp>
      <p:pic>
        <p:nvPicPr>
          <p:cNvPr descr="rmse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475" y="2368475"/>
            <a:ext cx="4129050" cy="133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535411" y="1756130"/>
            <a:ext cx="5525080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Kaggle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535412" y="3806196"/>
            <a:ext cx="5525080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Kaggle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kaggle_url：</a:t>
            </a:r>
            <a:r>
              <a:rPr i="0" lang="en-US" sz="2000" u="sng" cap="none" strike="noStrike">
                <a:solidFill>
                  <a:srgbClr val="D5A6BD"/>
                </a:solidFill>
                <a:hlinkClick r:id="rId3"/>
              </a:rPr>
              <a:t>https://inclass.kaggle.com/c/ml2017-hw</a:t>
            </a:r>
            <a:r>
              <a:rPr lang="en-US" sz="2000">
                <a:solidFill>
                  <a:srgbClr val="D5A6BD"/>
                </a:solidFill>
              </a:rPr>
              <a:t>6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請至kaggle創帳號登入，需綁定NTU信箱。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個人進行，不需組隊。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隊名:學號_任意名稱(ex. b02902000_日本一級棒)，旁聽同學請避免學號開頭。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每日上傳上限</a:t>
            </a:r>
            <a:r>
              <a:rPr i="0" lang="en-US" sz="2000" u="none" cap="none" strike="noStrike">
                <a:solidFill>
                  <a:srgbClr val="FF0000"/>
                </a:solidFill>
              </a:rPr>
              <a:t>5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次。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test set的資料將被分為兩份，一半為public，另一半為private。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最後的計分排名將以</a:t>
            </a:r>
            <a:r>
              <a:rPr lang="en-US" sz="2000">
                <a:solidFill>
                  <a:srgbClr val="FF0000"/>
                </a:solidFill>
              </a:rPr>
              <a:t>2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筆自行選擇的結果，測試在private set上的準確率為準。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FF0000"/>
                </a:solidFill>
              </a:rPr>
              <a:t>kaggle名稱錯誤者將不會得到任何kaggle上分數。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9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Submission Format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251000" y="5400000"/>
            <a:ext cx="66420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format: TestDataID,Rating</a:t>
            </a:r>
          </a:p>
        </p:txBody>
      </p:sp>
      <p:pic>
        <p:nvPicPr>
          <p:cNvPr descr="擷取選取區域_160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00" y="1688966"/>
            <a:ext cx="27051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b="1" lang="en-US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Outline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86025" y="1704878"/>
            <a:ext cx="45564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Task Introduction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Kaggle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Deadline and Policy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FAQ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535412" y="2200473"/>
            <a:ext cx="7992891" cy="14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Deadline and Policy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535412" y="3806196"/>
            <a:ext cx="5525080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Deadline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887300" y="2379180"/>
            <a:ext cx="85206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Kaggle: </a:t>
            </a:r>
            <a:r>
              <a:rPr lang="en-US" sz="2400">
                <a:solidFill>
                  <a:srgbClr val="FF0000"/>
                </a:solidFill>
              </a:rPr>
              <a:t>6/8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 23:59 (GMT+8)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Report and source code: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6/9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 21:00 (GMT+8)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Policy I - Repository</a:t>
            </a:r>
            <a:r>
              <a:rPr i="0" lang="en-US" u="none" cap="none" strike="noStrike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23400" y="153658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3047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github上ML2017/hw</a:t>
            </a:r>
            <a:r>
              <a:rPr lang="en-US" sz="2400">
                <a:solidFill>
                  <a:srgbClr val="000000"/>
                </a:solidFill>
              </a:rPr>
              <a:t>6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/裡面請至少包含：</a:t>
            </a:r>
          </a:p>
          <a:p>
            <a:pPr indent="-2678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Report.pdf</a:t>
            </a:r>
          </a:p>
          <a:p>
            <a:pPr indent="-2678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hw</a:t>
            </a:r>
            <a:r>
              <a:rPr lang="en-US" sz="2400">
                <a:solidFill>
                  <a:srgbClr val="000000"/>
                </a:solidFill>
              </a:rPr>
              <a:t>6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.sh</a:t>
            </a:r>
          </a:p>
          <a:p>
            <a:pPr indent="-2678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hw</a:t>
            </a:r>
            <a:r>
              <a:rPr lang="en-US" sz="2400">
                <a:solidFill>
                  <a:srgbClr val="000000"/>
                </a:solidFill>
              </a:rPr>
              <a:t>6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_best.sh</a:t>
            </a:r>
          </a:p>
          <a:p>
            <a:pPr indent="-2678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your python files</a:t>
            </a:r>
          </a:p>
          <a:p>
            <a:pPr indent="-2678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</a:rPr>
              <a:t>your 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model files (can be loaded by your python file)</a:t>
            </a:r>
          </a:p>
          <a:p>
            <a:pPr indent="-253047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b="1" i="0" lang="en-US" sz="2400" u="sng" cap="none" strike="noStrike">
                <a:solidFill>
                  <a:srgbClr val="FF0000"/>
                </a:solidFill>
              </a:rPr>
              <a:t>請不要上傳dataset</a:t>
            </a:r>
          </a:p>
          <a:p>
            <a:pPr indent="-240347" lvl="0" marL="228600" marR="0" rtl="0" algn="l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200" u="none" cap="none" strike="noStrike">
                <a:solidFill>
                  <a:srgbClr val="000000"/>
                </a:solidFill>
              </a:rPr>
              <a:t>如果你的model超過github的最大容量，可以考慮把model放在其他地方(同hw3)。</a:t>
            </a:r>
          </a:p>
          <a:p>
            <a:pPr indent="-240347" lvl="0" marL="228600" marR="0" rtl="0" algn="l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</a:rPr>
              <a:t>model可以是多個檔案(ex:keras model, movies id mapping file)，檔名沒有規定，shell script裡寫死相對路徑即可(助教批改時會cd進同學的目錄裡)。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Policy II – Source Code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688425"/>
            <a:ext cx="8832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i="0" lang="en-US" sz="2400" u="none" cap="none" strike="noStrike">
                <a:solidFill>
                  <a:srgbClr val="FF0000"/>
                </a:solidFill>
              </a:rPr>
              <a:t>Python Only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，</a:t>
            </a:r>
            <a:r>
              <a:rPr lang="en-US" sz="2400">
                <a:solidFill>
                  <a:srgbClr val="000000"/>
                </a:solidFill>
              </a:rPr>
              <a:t>請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使用Python 3.</a:t>
            </a:r>
            <a:r>
              <a:rPr lang="en-US" sz="2400">
                <a:solidFill>
                  <a:srgbClr val="000000"/>
                </a:solidFill>
              </a:rPr>
              <a:t>6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, Python 2.7, </a:t>
            </a:r>
            <a:r>
              <a:rPr lang="en-US" sz="2400">
                <a:solidFill>
                  <a:srgbClr val="000000"/>
                </a:solidFill>
              </a:rPr>
              <a:t>K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eras </a:t>
            </a:r>
            <a:r>
              <a:rPr lang="en-US" sz="2400">
                <a:solidFill>
                  <a:srgbClr val="000000"/>
                </a:solidFill>
              </a:rPr>
              <a:t>2.0.4, Tensorflow1.1.0, h5py2.7.0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-US" sz="2400">
                <a:solidFill>
                  <a:srgbClr val="FF0000"/>
                </a:solidFill>
              </a:rPr>
              <a:t>只可使用限定的package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(Keras、T</a:t>
            </a:r>
            <a:r>
              <a:rPr lang="en-US" sz="2400">
                <a:solidFill>
                  <a:srgbClr val="000000"/>
                </a:solidFill>
              </a:rPr>
              <a:t>ensorflow、Numpy、Pandas、h5py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)</a:t>
            </a:r>
            <a:r>
              <a:rPr lang="en-US" sz="2400">
                <a:solidFill>
                  <a:srgbClr val="000000"/>
                </a:solidFill>
              </a:rPr>
              <a:t>，</a:t>
            </a:r>
            <a:r>
              <a:rPr b="1" lang="en-US" sz="2400">
                <a:solidFill>
                  <a:srgbClr val="FF0000"/>
                </a:solidFill>
              </a:rPr>
              <a:t>以及python內建的package，並且限定使用Tensorflow作為Keras的backend.</a:t>
            </a:r>
            <a:r>
              <a:rPr lang="en-US" sz="2400">
                <a:solidFill>
                  <a:srgbClr val="000000"/>
                </a:solidFill>
              </a:rPr>
              <a:t> 若import其他東西，或是使用不同版本，造成批改錯誤，將不接受修正。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i="0" lang="en-US" sz="2400" u="none" cap="none" strike="noStrike">
                <a:solidFill>
                  <a:srgbClr val="000000"/>
                </a:solidFill>
              </a:rPr>
              <a:t>不能使用額外data來training (包括 pre-training)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i="0" lang="en-US" sz="2400" u="none" cap="none" strike="noStrike">
                <a:solidFill>
                  <a:srgbClr val="000000"/>
                </a:solidFill>
              </a:rPr>
              <a:t>不能call 其他線上 API (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Project Oxford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...)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請附上訓練好的model (及其參數)， hw</a:t>
            </a:r>
            <a:r>
              <a:rPr lang="en-US" sz="2400">
                <a:solidFill>
                  <a:srgbClr val="000000"/>
                </a:solidFill>
              </a:rPr>
              <a:t>6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.sh 和 hw</a:t>
            </a:r>
            <a:r>
              <a:rPr lang="en-US" sz="2400">
                <a:solidFill>
                  <a:srgbClr val="000000"/>
                </a:solidFill>
              </a:rPr>
              <a:t>6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_best.sh要在10分鐘內跑完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Policy II – Source Code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與之前作業相同，請在script中寫清楚使用python版本</a:t>
            </a: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以下的路徑，助教在跑的時候會另外指定，請保留可更改的彈性，不要寫死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Script usage:</a:t>
            </a:r>
            <a:br>
              <a:rPr i="0" lang="en-US" sz="2400" u="none" cap="none" strike="noStrike">
                <a:solidFill>
                  <a:srgbClr val="000000"/>
                </a:solidFill>
              </a:rPr>
            </a:br>
            <a:r>
              <a:rPr i="0" lang="en-US" sz="2400" u="none" cap="none" strike="noStrike">
                <a:solidFill>
                  <a:srgbClr val="FF0000"/>
                </a:solidFill>
              </a:rPr>
              <a:t>bash  hw</a:t>
            </a:r>
            <a:r>
              <a:rPr lang="en-US" sz="2400">
                <a:solidFill>
                  <a:srgbClr val="FF0000"/>
                </a:solidFill>
              </a:rPr>
              <a:t>6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.sh &lt;data </a:t>
            </a:r>
            <a:r>
              <a:rPr lang="en-US" sz="2400">
                <a:solidFill>
                  <a:srgbClr val="FF0000"/>
                </a:solidFill>
              </a:rPr>
              <a:t>directory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&gt;   &lt;prediction file&gt;</a:t>
            </a:r>
            <a:br>
              <a:rPr i="0" lang="en-US" sz="2400" u="none" cap="none" strike="noStrike">
                <a:solidFill>
                  <a:schemeClr val="dk1"/>
                </a:solidFill>
              </a:rPr>
            </a:br>
            <a:r>
              <a:rPr i="0" lang="en-US" sz="2400" u="none" cap="none" strike="noStrike">
                <a:solidFill>
                  <a:srgbClr val="FF0000"/>
                </a:solidFill>
              </a:rPr>
              <a:t>bash  hw</a:t>
            </a:r>
            <a:r>
              <a:rPr lang="en-US" sz="2400">
                <a:solidFill>
                  <a:srgbClr val="FF0000"/>
                </a:solidFill>
              </a:rPr>
              <a:t>6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_best.sh  &lt;data </a:t>
            </a:r>
            <a:r>
              <a:rPr lang="en-US" sz="2400">
                <a:solidFill>
                  <a:srgbClr val="FF0000"/>
                </a:solidFill>
              </a:rPr>
              <a:t>directory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&gt;  &lt;prediction file&gt;</a:t>
            </a:r>
            <a:br>
              <a:rPr i="0" lang="en-US" sz="2400" u="none" cap="none" strike="noStrike">
                <a:solidFill>
                  <a:srgbClr val="FF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data directory: 放test.csv, users.csv, movies.csv的資料夾，批改時資料夾中檔案名稱會與上述相同。</a:t>
            </a:r>
            <a:br>
              <a:rPr i="0" lang="en-US" sz="2400" u="none" cap="none" strike="noStrike">
                <a:solidFill>
                  <a:srgbClr val="000000"/>
                </a:solidFill>
              </a:rPr>
            </a:br>
            <a:r>
              <a:rPr i="0" lang="en-US" sz="2400" u="none" cap="none" strike="noStrike">
                <a:solidFill>
                  <a:srgbClr val="000000"/>
                </a:solidFill>
              </a:rPr>
              <a:t>prediction file: 結果的csv檔路徑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Policy III - Report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請使用中文作答，若使用英文請確定語意清楚☺。</a:t>
            </a: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請交pdf檔</a:t>
            </a:r>
            <a:r>
              <a:rPr lang="en-US" sz="2400">
                <a:solidFill>
                  <a:srgbClr val="000000"/>
                </a:solidFill>
              </a:rPr>
              <a:t>，檔名為Report.pdf</a:t>
            </a: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Report Template :</a:t>
            </a:r>
            <a:r>
              <a:rPr i="0" lang="en-US" sz="2400" u="none" cap="none" strike="noStrike">
                <a:solidFill>
                  <a:schemeClr val="dk1"/>
                </a:solidFill>
              </a:rPr>
              <a:t>  </a:t>
            </a:r>
            <a:r>
              <a:rPr i="0" lang="en-US" sz="2400" u="sng" cap="none" strike="noStrike">
                <a:solidFill>
                  <a:schemeClr val="hlink"/>
                </a:solidFill>
                <a:hlinkClick r:id="rId3"/>
              </a:rPr>
              <a:t>Link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>
                <a:solidFill>
                  <a:schemeClr val="accent1"/>
                </a:solidFill>
              </a:rPr>
              <a:t>Policy IV - Score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Kaggle Rank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(1%) 超過public leaderboard的simple baseline分數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(1%) 超過public leaderboard的strong baseline分數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(1%) 超過private leaderboard的simple baseline分數 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(1%) 超過private leaderboard的strong baseline分數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(1%) </a:t>
            </a:r>
            <a:r>
              <a:rPr lang="en-US" sz="2400">
                <a:solidFill>
                  <a:srgbClr val="FF0000"/>
                </a:solidFill>
              </a:rPr>
              <a:t>5/31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 23:59 (GMT+8)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前超過public simple baseline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(BONUS) kaggle排名前五名(且願意上台跟大家分享的同學)</a:t>
            </a:r>
          </a:p>
          <a:p>
            <a:pPr indent="0" lvl="1" marL="342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</a:rPr>
              <a:t>前五名排名以public以及private平均為準，屆時助教會公布名單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750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Policy IV - Score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59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200"/>
              <a:t>Report problem</a:t>
            </a:r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200"/>
              <a:t>(1%)請比較有無normalize(在rating上)的差別。並說明如何normalize.</a:t>
            </a:r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200"/>
              <a:t>(1%)比較不同的latent dimension的結果。</a:t>
            </a:r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200"/>
              <a:t>(1%)比較有無bias的結果(p.8)。</a:t>
            </a:r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200"/>
              <a:t>(1%)請試著用DNN(p.28)來解決這個問題，並且說明實做的方法(方法不限)。並比較MF和NN的結果，討論結果的差異。</a:t>
            </a:r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200"/>
              <a:t>(1%)請試著將movie的embedding用tsne降維後，將movie category當作label來作圖(p.29)。</a:t>
            </a:r>
          </a:p>
          <a:p>
            <a:pPr indent="-3683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200"/>
              <a:t>(BONUS)(1%)試著使用除了rating以外的feature, 並說明你的作法和結果，結果好壞不會影響評分。</a:t>
            </a:r>
          </a:p>
          <a:p>
            <a:pPr indent="-11430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Palatino Linotype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DNN</a:t>
            </a:r>
            <a:r>
              <a:rPr lang="en-US"/>
              <a:t>問題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500"/>
              <a:t>DNN input: 舉例來說可以把user的embedding以及movie的embedding連接在一起，作為DNN的input</a:t>
            </a:r>
          </a:p>
          <a:p>
            <a:pPr indent="-387350" lvl="0" marL="457200">
              <a:spcBef>
                <a:spcPts val="0"/>
              </a:spcBef>
              <a:buSzPct val="100000"/>
              <a:buAutoNum type="arabicPeriod"/>
            </a:pPr>
            <a:r>
              <a:rPr lang="en-US" sz="2500"/>
              <a:t>DNN output: 可以把這個問題視為regression問題，又或者將1-5每種分數都視為不同類別，再去做5個類別的分類問題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Movie category</a:t>
            </a:r>
            <a:r>
              <a:rPr lang="en-US"/>
              <a:t>作圖範例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由於dataset給的movie分類有幾類滿像的，這張圖是把’Drama’,’Musical’作為一類，</a:t>
            </a:r>
            <a:r>
              <a:rPr lang="en-US">
                <a:solidFill>
                  <a:srgbClr val="695D46"/>
                </a:solidFill>
              </a:rPr>
              <a:t>'Thriller',’Horror’,’Crime’作為一類，Adventure,Animation,Children's做為一類所畫的圖。在畫圖時同學的類別可以</a:t>
            </a:r>
            <a:br>
              <a:rPr lang="en-US">
                <a:solidFill>
                  <a:srgbClr val="695D46"/>
                </a:solidFill>
              </a:rPr>
            </a:br>
            <a:r>
              <a:rPr lang="en-US">
                <a:solidFill>
                  <a:srgbClr val="695D46"/>
                </a:solidFill>
              </a:rPr>
              <a:t>自訂，有區分效果即可。</a:t>
            </a:r>
            <a:br>
              <a:rPr lang="en-US">
                <a:solidFill>
                  <a:srgbClr val="695D46"/>
                </a:solidFill>
              </a:rPr>
            </a:br>
            <a:r>
              <a:rPr lang="en-US">
                <a:solidFill>
                  <a:srgbClr val="695D46"/>
                </a:solidFill>
              </a:rPr>
              <a:t>米色是</a:t>
            </a:r>
            <a:r>
              <a:rPr lang="en-US"/>
              <a:t>’Drama’,’Musical’，</a:t>
            </a:r>
            <a:br>
              <a:rPr lang="en-US"/>
            </a:br>
            <a:r>
              <a:rPr lang="en-US"/>
              <a:t>紅色是</a:t>
            </a:r>
            <a:r>
              <a:rPr lang="en-US">
                <a:solidFill>
                  <a:srgbClr val="695D46"/>
                </a:solidFill>
              </a:rPr>
              <a:t>'Thriller',’Horror’,’Crime’</a:t>
            </a:r>
            <a:br>
              <a:rPr lang="en-US">
                <a:solidFill>
                  <a:srgbClr val="695D46"/>
                </a:solidFill>
              </a:rPr>
            </a:br>
            <a:r>
              <a:rPr lang="en-US">
                <a:solidFill>
                  <a:srgbClr val="695D46"/>
                </a:solidFill>
              </a:rPr>
              <a:t>藍色是Adventure,Animation,Children's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774" y="2500325"/>
            <a:ext cx="3557874" cy="394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535411" y="1756130"/>
            <a:ext cx="5525100" cy="1887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Task Introduction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Matrix Factorization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921100"/>
            <a:ext cx="8520600" cy="54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script 錯誤，直接0分。若是格式錯誤，請在</a:t>
            </a:r>
            <a:r>
              <a:rPr lang="en-US" sz="2400">
                <a:solidFill>
                  <a:srgbClr val="FF0000"/>
                </a:solidFill>
              </a:rPr>
              <a:t>公告時間內</a:t>
            </a:r>
            <a:r>
              <a:rPr lang="en-US" sz="2400"/>
              <a:t>找助教修好，修完kaggle分數*0.7。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Kaggle超過deadline直接shut down，可以繼續上傳但不計入成績。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Github遲交一天(*0.7)，不足一天以一天計算，不得遲交超過兩天，有特殊原因請找助教。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/>
              <a:t>Github遲交表單：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https://goo.gl/forms/pEruhVFMr2uDnHFo2</a:t>
            </a:r>
            <a:r>
              <a:rPr lang="en-US" sz="2400">
                <a:solidFill>
                  <a:srgbClr val="FF0000"/>
                </a:solidFill>
              </a:rPr>
              <a:t>(遲交才需填寫)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遲交請</a:t>
            </a:r>
            <a:r>
              <a:rPr lang="en-US" sz="2400">
                <a:solidFill>
                  <a:srgbClr val="FF0000"/>
                </a:solidFill>
              </a:rPr>
              <a:t>「先上傳程式」</a:t>
            </a:r>
            <a:r>
              <a:rPr lang="en-US" sz="2400"/>
              <a:t>Github再填表單，助教會根據表單填寫時間當作繳交時間。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/>
              <a:t>請勿使用任何其他非助教提供的data，否則以</a:t>
            </a:r>
            <a:r>
              <a:rPr lang="en-US" sz="2400">
                <a:solidFill>
                  <a:srgbClr val="FF0000"/>
                </a:solidFill>
              </a:rPr>
              <a:t>0分</a:t>
            </a:r>
            <a:r>
              <a:rPr lang="en-US" sz="2400"/>
              <a:t>計算</a:t>
            </a:r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377500" y="67441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Other Policy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535411" y="1756130"/>
            <a:ext cx="5525100" cy="1887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FAQ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535412" y="3806196"/>
            <a:ext cx="5525080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535412" y="804520"/>
            <a:ext cx="6479420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FAQ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535425" y="2015725"/>
            <a:ext cx="73455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作業網址: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https://inclass.kaggle.com/c/ml2017-h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若有其他問題，請po在FB社團裡或寄信至助教信箱，</a:t>
            </a: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請勿直接私訊助教</a:t>
            </a: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助教信箱：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ntu.mlta@gmail.com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 Introduction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05100" y="170488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33333"/>
              <a:buFont typeface="Open Sans"/>
            </a:pPr>
            <a:r>
              <a:rPr lang="en-US"/>
              <a:t>Given the user’s rating history on items, we want to predict the rating of unseen (user,item) pairs.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33333"/>
            </a:pPr>
            <a:r>
              <a:rPr lang="en-US"/>
              <a:t>We want you to implement matrix factorization to predict the missing value on user-item matrix.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Matrix Factorization(1/4)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Predict missing values.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6" name="Shape 106"/>
          <p:cNvGraphicFramePr/>
          <p:nvPr/>
        </p:nvGraphicFramePr>
        <p:xfrm>
          <a:off x="699675" y="24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{55FA07BA-690A-461B-8F2E-4A03F1613914}</a:tableStyleId>
              </a:tblPr>
              <a:tblGrid>
                <a:gridCol w="1841500"/>
                <a:gridCol w="1841500"/>
                <a:gridCol w="1841500"/>
                <a:gridCol w="1841500"/>
              </a:tblGrid>
              <a:tr h="421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涼宮</a:t>
                      </a:r>
                      <a:r>
                        <a:rPr lang="en-US"/>
                        <a:t>春日的憂鬱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4月是你的謊言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科學超電磁砲</a:t>
                      </a:r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大木博士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小智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小茂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吸盤魔偶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Matrix Factorization(2/4)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trix_factorization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24" y="2515789"/>
            <a:ext cx="6989149" cy="2748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.pn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75" y="1809950"/>
            <a:ext cx="2830787" cy="39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Matrix Factorization(3/4)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Minimize loss function by gradient descent.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1" name="Shape 121"/>
          <p:cNvGraphicFramePr/>
          <p:nvPr/>
        </p:nvGraphicFramePr>
        <p:xfrm>
          <a:off x="889000" y="34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{55FA07BA-690A-461B-8F2E-4A03F1613914}</a:tableStyleId>
              </a:tblPr>
              <a:tblGrid>
                <a:gridCol w="1841500"/>
                <a:gridCol w="1841500"/>
                <a:gridCol w="1841500"/>
                <a:gridCol w="1841500"/>
              </a:tblGrid>
              <a:tr h="421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涼宮春日的憂鬱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4月是你的謊言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科學超電磁砲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大木博士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4.7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2.7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3.9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小智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3.7</a:t>
                      </a:r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小茂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2.2</a:t>
                      </a:r>
                    </a:p>
                  </a:txBody>
                  <a:tcPr marT="91425" marB="91425" marR="91425" marL="91425"/>
                </a:tc>
              </a:tr>
              <a:tr h="41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吸盤魔偶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loss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87" y="2306512"/>
            <a:ext cx="35147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Matrix Factorization(4/4)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Bias term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25" y="2272299"/>
            <a:ext cx="3621449" cy="37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539791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Useful function in Keras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8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/>
              <a:t>keras.layers.Embedding : the user matrix and item matrix can be viewed as two embedding matrix 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/>
              <a:t>keras.layers.Flatten: the output tensor shape of embedding layer would be [batch_size,1,embedding_dim], you need this function to reshape the tensor to [batch_size,embedding_dim]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