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9601200" cy="7315200"/>
  <p:custDataLst>
    <p:tags r:id="rId10"/>
  </p:custDataLst>
  <p:defaultTextStyle>
    <a:defPPr>
      <a:defRPr lang="en-US"/>
    </a:defPPr>
    <a:lvl1pPr marL="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1pPr>
    <a:lvl2pPr marL="230378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2pPr>
    <a:lvl3pPr marL="460756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3pPr>
    <a:lvl4pPr marL="691134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4pPr>
    <a:lvl5pPr marL="921512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5pPr>
    <a:lvl6pPr marL="1151890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6pPr>
    <a:lvl7pPr marL="1382268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7pPr>
    <a:lvl8pPr marL="16126460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8pPr>
    <a:lvl9pPr marL="18429605" algn="l" defTabSz="4607560" rtl="0" eaLnBrk="1" latinLnBrk="0" hangingPunct="1">
      <a:defRPr sz="90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83" userDrawn="1">
          <p15:clr>
            <a:srgbClr val="A4A3A4"/>
          </p15:clr>
        </p15:guide>
        <p15:guide id="2" pos="13845" userDrawn="1">
          <p15:clr>
            <a:srgbClr val="A4A3A4"/>
          </p15:clr>
        </p15:guide>
        <p15:guide id="3" orient="horz" pos="103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Hegarty" initials="AH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8C2"/>
    <a:srgbClr val="256DB7"/>
    <a:srgbClr val="4A6B98"/>
    <a:srgbClr val="0000FF"/>
    <a:srgbClr val="92A2BD"/>
    <a:srgbClr val="CED5DD"/>
    <a:srgbClr val="D2492A"/>
    <a:srgbClr val="D9D9FF"/>
    <a:srgbClr val="C9C9FF"/>
    <a:srgbClr val="C9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4604" autoAdjust="0"/>
  </p:normalViewPr>
  <p:slideViewPr>
    <p:cSldViewPr showGuides="1">
      <p:cViewPr varScale="1">
        <p:scale>
          <a:sx n="16" d="100"/>
          <a:sy n="16" d="100"/>
        </p:scale>
        <p:origin x="1232" y="54"/>
      </p:cViewPr>
      <p:guideLst>
        <p:guide orient="horz" pos="11383"/>
        <p:guide pos="13845"/>
        <p:guide orient="horz" pos="1038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10" y="-102"/>
      </p:cViewPr>
      <p:guideLst>
        <p:guide orient="horz" pos="2308"/>
        <p:guide pos="30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160520" cy="365760"/>
          </a:xfrm>
          <a:prstGeom prst="rect">
            <a:avLst/>
          </a:prstGeom>
        </p:spPr>
        <p:txBody>
          <a:bodyPr vert="horz" lIns="96507" tIns="48252" rIns="96507" bIns="482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3"/>
            <a:ext cx="4160520" cy="365760"/>
          </a:xfrm>
          <a:prstGeom prst="rect">
            <a:avLst/>
          </a:prstGeom>
        </p:spPr>
        <p:txBody>
          <a:bodyPr vert="horz" lIns="96507" tIns="48252" rIns="96507" bIns="48252" rtlCol="0"/>
          <a:lstStyle>
            <a:lvl1pPr algn="r">
              <a:defRPr sz="1200"/>
            </a:lvl1pPr>
          </a:lstStyle>
          <a:p>
            <a:fld id="{6B6E13BA-A15C-4482-A2C4-AD51DCAD1D4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7" tIns="48252" rIns="96507" bIns="482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2"/>
            <a:ext cx="7680960" cy="3291840"/>
          </a:xfrm>
          <a:prstGeom prst="rect">
            <a:avLst/>
          </a:prstGeom>
        </p:spPr>
        <p:txBody>
          <a:bodyPr vert="horz" lIns="96507" tIns="48252" rIns="96507" bIns="48252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948174"/>
            <a:ext cx="4160520" cy="365760"/>
          </a:xfrm>
          <a:prstGeom prst="rect">
            <a:avLst/>
          </a:prstGeom>
        </p:spPr>
        <p:txBody>
          <a:bodyPr vert="horz" lIns="96507" tIns="48252" rIns="96507" bIns="482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4"/>
            <a:ext cx="4160520" cy="365760"/>
          </a:xfrm>
          <a:prstGeom prst="rect">
            <a:avLst/>
          </a:prstGeom>
        </p:spPr>
        <p:txBody>
          <a:bodyPr vert="horz" lIns="96507" tIns="48252" rIns="96507" bIns="48252" rtlCol="0" anchor="b"/>
          <a:lstStyle>
            <a:lvl1pPr algn="r">
              <a:defRPr sz="1200"/>
            </a:lvl1pPr>
          </a:lstStyle>
          <a:p>
            <a:fld id="{B588AB17-DAF8-445F-9D5D-87F1A8E3CF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1pPr>
    <a:lvl2pPr marL="230378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2pPr>
    <a:lvl3pPr marL="460756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3pPr>
    <a:lvl4pPr marL="691134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4pPr>
    <a:lvl5pPr marL="921512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5pPr>
    <a:lvl6pPr marL="1151890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6pPr>
    <a:lvl7pPr marL="1382268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7pPr>
    <a:lvl8pPr marL="16126460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8pPr>
    <a:lvl9pPr marL="18429605" algn="l" defTabSz="4607560" rtl="0" eaLnBrk="1" latinLnBrk="0" hangingPunct="1">
      <a:defRPr sz="60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7688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poster is 36” wide by 48” tall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6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9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9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9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9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9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93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92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391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47199" y="7383790"/>
            <a:ext cx="41475657" cy="157284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11" y="7383790"/>
            <a:ext cx="123695464" cy="157284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21153123"/>
            <a:ext cx="37307520" cy="6537960"/>
          </a:xfrm>
        </p:spPr>
        <p:txBody>
          <a:bodyPr anchor="t"/>
          <a:lstStyle>
            <a:lvl1pPr algn="l">
              <a:defRPr sz="2011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13952234"/>
            <a:ext cx="37307520" cy="7200897"/>
          </a:xfrm>
        </p:spPr>
        <p:txBody>
          <a:bodyPr anchor="b"/>
          <a:lstStyle>
            <a:lvl1pPr marL="0" indent="0">
              <a:buNone/>
              <a:defRPr sz="10055">
                <a:solidFill>
                  <a:schemeClr val="tx1">
                    <a:tint val="75000"/>
                  </a:schemeClr>
                </a:solidFill>
              </a:defRPr>
            </a:lvl1pPr>
            <a:lvl2pPr marL="2298700" indent="0">
              <a:buNone/>
              <a:defRPr sz="9010">
                <a:solidFill>
                  <a:schemeClr val="tx1">
                    <a:tint val="75000"/>
                  </a:schemeClr>
                </a:solidFill>
              </a:defRPr>
            </a:lvl2pPr>
            <a:lvl3pPr marL="4598035" indent="0">
              <a:buNone/>
              <a:defRPr sz="8065">
                <a:solidFill>
                  <a:schemeClr val="tx1">
                    <a:tint val="75000"/>
                  </a:schemeClr>
                </a:solidFill>
              </a:defRPr>
            </a:lvl3pPr>
            <a:lvl4pPr marL="6896735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4pPr>
            <a:lvl5pPr marL="919607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5pPr>
            <a:lvl6pPr marL="1149477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6pPr>
            <a:lvl7pPr marL="1379347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7pPr>
            <a:lvl8pPr marL="16092805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8pPr>
            <a:lvl9pPr marL="18391505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04" y="43014911"/>
            <a:ext cx="82585560" cy="121653297"/>
          </a:xfrm>
        </p:spPr>
        <p:txBody>
          <a:bodyPr/>
          <a:lstStyle>
            <a:lvl1pPr>
              <a:defRPr sz="14035"/>
            </a:lvl1pPr>
            <a:lvl2pPr>
              <a:defRPr sz="12045"/>
            </a:lvl2pPr>
            <a:lvl3pPr>
              <a:defRPr sz="10055"/>
            </a:lvl3pPr>
            <a:lvl4pPr>
              <a:defRPr sz="9010"/>
            </a:lvl4pPr>
            <a:lvl5pPr>
              <a:defRPr sz="9010"/>
            </a:lvl5pPr>
            <a:lvl6pPr>
              <a:defRPr sz="9010"/>
            </a:lvl6pPr>
            <a:lvl7pPr>
              <a:defRPr sz="9010"/>
            </a:lvl7pPr>
            <a:lvl8pPr>
              <a:defRPr sz="9010"/>
            </a:lvl8pPr>
            <a:lvl9pPr>
              <a:defRPr sz="901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37284" y="43014911"/>
            <a:ext cx="82585560" cy="121653297"/>
          </a:xfrm>
        </p:spPr>
        <p:txBody>
          <a:bodyPr/>
          <a:lstStyle>
            <a:lvl1pPr>
              <a:defRPr sz="14035"/>
            </a:lvl1pPr>
            <a:lvl2pPr>
              <a:defRPr sz="12045"/>
            </a:lvl2pPr>
            <a:lvl3pPr>
              <a:defRPr sz="10055"/>
            </a:lvl3pPr>
            <a:lvl4pPr>
              <a:defRPr sz="9010"/>
            </a:lvl4pPr>
            <a:lvl5pPr>
              <a:defRPr sz="9010"/>
            </a:lvl5pPr>
            <a:lvl6pPr>
              <a:defRPr sz="9010"/>
            </a:lvl6pPr>
            <a:lvl7pPr>
              <a:defRPr sz="9010"/>
            </a:lvl7pPr>
            <a:lvl8pPr>
              <a:defRPr sz="9010"/>
            </a:lvl8pPr>
            <a:lvl9pPr>
              <a:defRPr sz="901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71" y="7368545"/>
            <a:ext cx="19392904" cy="3070858"/>
          </a:xfrm>
        </p:spPr>
        <p:txBody>
          <a:bodyPr anchor="b"/>
          <a:lstStyle>
            <a:lvl1pPr marL="0" indent="0">
              <a:buNone/>
              <a:defRPr sz="12045" b="1"/>
            </a:lvl1pPr>
            <a:lvl2pPr marL="2298700" indent="0">
              <a:buNone/>
              <a:defRPr sz="10055" b="1"/>
            </a:lvl2pPr>
            <a:lvl3pPr marL="4598035" indent="0">
              <a:buNone/>
              <a:defRPr sz="9010" b="1"/>
            </a:lvl3pPr>
            <a:lvl4pPr marL="6896735" indent="0">
              <a:buNone/>
              <a:defRPr sz="8065" b="1"/>
            </a:lvl4pPr>
            <a:lvl5pPr marL="9196070" indent="0">
              <a:buNone/>
              <a:defRPr sz="8065" b="1"/>
            </a:lvl5pPr>
            <a:lvl6pPr marL="11494770" indent="0">
              <a:buNone/>
              <a:defRPr sz="8065" b="1"/>
            </a:lvl6pPr>
            <a:lvl7pPr marL="13793470" indent="0">
              <a:buNone/>
              <a:defRPr sz="8065" b="1"/>
            </a:lvl7pPr>
            <a:lvl8pPr marL="16092805" indent="0">
              <a:buNone/>
              <a:defRPr sz="8065" b="1"/>
            </a:lvl8pPr>
            <a:lvl9pPr marL="18391505" indent="0">
              <a:buNone/>
              <a:defRPr sz="80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71" y="10439403"/>
            <a:ext cx="19392904" cy="18966182"/>
          </a:xfrm>
        </p:spPr>
        <p:txBody>
          <a:bodyPr/>
          <a:lstStyle>
            <a:lvl1pPr>
              <a:defRPr sz="12045"/>
            </a:lvl1pPr>
            <a:lvl2pPr>
              <a:defRPr sz="10055"/>
            </a:lvl2pPr>
            <a:lvl3pPr>
              <a:defRPr sz="9010"/>
            </a:lvl3pPr>
            <a:lvl4pPr>
              <a:defRPr sz="8065"/>
            </a:lvl4pPr>
            <a:lvl5pPr>
              <a:defRPr sz="8065"/>
            </a:lvl5pPr>
            <a:lvl6pPr>
              <a:defRPr sz="8065"/>
            </a:lvl6pPr>
            <a:lvl7pPr>
              <a:defRPr sz="8065"/>
            </a:lvl7pPr>
            <a:lvl8pPr>
              <a:defRPr sz="8065"/>
            </a:lvl8pPr>
            <a:lvl9pPr>
              <a:defRPr sz="80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5"/>
            <a:ext cx="19400520" cy="3070858"/>
          </a:xfrm>
        </p:spPr>
        <p:txBody>
          <a:bodyPr anchor="b"/>
          <a:lstStyle>
            <a:lvl1pPr marL="0" indent="0">
              <a:buNone/>
              <a:defRPr sz="12045" b="1"/>
            </a:lvl1pPr>
            <a:lvl2pPr marL="2298700" indent="0">
              <a:buNone/>
              <a:defRPr sz="10055" b="1"/>
            </a:lvl2pPr>
            <a:lvl3pPr marL="4598035" indent="0">
              <a:buNone/>
              <a:defRPr sz="9010" b="1"/>
            </a:lvl3pPr>
            <a:lvl4pPr marL="6896735" indent="0">
              <a:buNone/>
              <a:defRPr sz="8065" b="1"/>
            </a:lvl4pPr>
            <a:lvl5pPr marL="9196070" indent="0">
              <a:buNone/>
              <a:defRPr sz="8065" b="1"/>
            </a:lvl5pPr>
            <a:lvl6pPr marL="11494770" indent="0">
              <a:buNone/>
              <a:defRPr sz="8065" b="1"/>
            </a:lvl6pPr>
            <a:lvl7pPr marL="13793470" indent="0">
              <a:buNone/>
              <a:defRPr sz="8065" b="1"/>
            </a:lvl7pPr>
            <a:lvl8pPr marL="16092805" indent="0">
              <a:buNone/>
              <a:defRPr sz="8065" b="1"/>
            </a:lvl8pPr>
            <a:lvl9pPr marL="18391505" indent="0">
              <a:buNone/>
              <a:defRPr sz="80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3"/>
            <a:ext cx="19400520" cy="18966182"/>
          </a:xfrm>
        </p:spPr>
        <p:txBody>
          <a:bodyPr/>
          <a:lstStyle>
            <a:lvl1pPr>
              <a:defRPr sz="12045"/>
            </a:lvl1pPr>
            <a:lvl2pPr>
              <a:defRPr sz="10055"/>
            </a:lvl2pPr>
            <a:lvl3pPr>
              <a:defRPr sz="9010"/>
            </a:lvl3pPr>
            <a:lvl4pPr>
              <a:defRPr sz="8065"/>
            </a:lvl4pPr>
            <a:lvl5pPr>
              <a:defRPr sz="8065"/>
            </a:lvl5pPr>
            <a:lvl6pPr>
              <a:defRPr sz="8065"/>
            </a:lvl6pPr>
            <a:lvl7pPr>
              <a:defRPr sz="8065"/>
            </a:lvl7pPr>
            <a:lvl8pPr>
              <a:defRPr sz="8065"/>
            </a:lvl8pPr>
            <a:lvl9pPr>
              <a:defRPr sz="80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8" y="1310640"/>
            <a:ext cx="14439904" cy="5577840"/>
          </a:xfrm>
        </p:spPr>
        <p:txBody>
          <a:bodyPr anchor="b"/>
          <a:lstStyle>
            <a:lvl1pPr algn="l">
              <a:defRPr sz="1005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1"/>
            <a:ext cx="24536400" cy="28094943"/>
          </a:xfrm>
        </p:spPr>
        <p:txBody>
          <a:bodyPr/>
          <a:lstStyle>
            <a:lvl1pPr>
              <a:defRPr sz="16130"/>
            </a:lvl1pPr>
            <a:lvl2pPr>
              <a:defRPr sz="14035"/>
            </a:lvl2pPr>
            <a:lvl3pPr>
              <a:defRPr sz="12045"/>
            </a:lvl3pPr>
            <a:lvl4pPr>
              <a:defRPr sz="10055"/>
            </a:lvl4pPr>
            <a:lvl5pPr>
              <a:defRPr sz="10055"/>
            </a:lvl5pPr>
            <a:lvl6pPr>
              <a:defRPr sz="10055"/>
            </a:lvl6pPr>
            <a:lvl7pPr>
              <a:defRPr sz="10055"/>
            </a:lvl7pPr>
            <a:lvl8pPr>
              <a:defRPr sz="10055"/>
            </a:lvl8pPr>
            <a:lvl9pPr>
              <a:defRPr sz="100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8" y="6888491"/>
            <a:ext cx="14439904" cy="22517103"/>
          </a:xfrm>
        </p:spPr>
        <p:txBody>
          <a:bodyPr/>
          <a:lstStyle>
            <a:lvl1pPr marL="0" indent="0">
              <a:buNone/>
              <a:defRPr sz="7020"/>
            </a:lvl1pPr>
            <a:lvl2pPr marL="2298700" indent="0">
              <a:buNone/>
              <a:defRPr sz="6075"/>
            </a:lvl2pPr>
            <a:lvl3pPr marL="4598035" indent="0">
              <a:buNone/>
              <a:defRPr sz="5030"/>
            </a:lvl3pPr>
            <a:lvl4pPr marL="6896735" indent="0">
              <a:buNone/>
              <a:defRPr sz="4505"/>
            </a:lvl4pPr>
            <a:lvl5pPr marL="9196070" indent="0">
              <a:buNone/>
              <a:defRPr sz="4505"/>
            </a:lvl5pPr>
            <a:lvl6pPr marL="11494770" indent="0">
              <a:buNone/>
              <a:defRPr sz="4505"/>
            </a:lvl6pPr>
            <a:lvl7pPr marL="13793470" indent="0">
              <a:buNone/>
              <a:defRPr sz="4505"/>
            </a:lvl7pPr>
            <a:lvl8pPr marL="16092805" indent="0">
              <a:buNone/>
              <a:defRPr sz="4505"/>
            </a:lvl8pPr>
            <a:lvl9pPr marL="18391505" indent="0">
              <a:buNone/>
              <a:defRPr sz="4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4" y="23042888"/>
            <a:ext cx="26334720" cy="2720343"/>
          </a:xfrm>
        </p:spPr>
        <p:txBody>
          <a:bodyPr anchor="b"/>
          <a:lstStyle>
            <a:lvl1pPr algn="l">
              <a:defRPr sz="1005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4" y="2941320"/>
            <a:ext cx="26334720" cy="19751040"/>
          </a:xfrm>
        </p:spPr>
        <p:txBody>
          <a:bodyPr/>
          <a:lstStyle>
            <a:lvl1pPr marL="0" indent="0">
              <a:buNone/>
              <a:defRPr sz="16130"/>
            </a:lvl1pPr>
            <a:lvl2pPr marL="2298700" indent="0">
              <a:buNone/>
              <a:defRPr sz="14035"/>
            </a:lvl2pPr>
            <a:lvl3pPr marL="4598035" indent="0">
              <a:buNone/>
              <a:defRPr sz="12045"/>
            </a:lvl3pPr>
            <a:lvl4pPr marL="6896735" indent="0">
              <a:buNone/>
              <a:defRPr sz="10055"/>
            </a:lvl4pPr>
            <a:lvl5pPr marL="9196070" indent="0">
              <a:buNone/>
              <a:defRPr sz="10055"/>
            </a:lvl5pPr>
            <a:lvl6pPr marL="11494770" indent="0">
              <a:buNone/>
              <a:defRPr sz="10055"/>
            </a:lvl6pPr>
            <a:lvl7pPr marL="13793470" indent="0">
              <a:buNone/>
              <a:defRPr sz="10055"/>
            </a:lvl7pPr>
            <a:lvl8pPr marL="16092805" indent="0">
              <a:buNone/>
              <a:defRPr sz="10055"/>
            </a:lvl8pPr>
            <a:lvl9pPr marL="18391505" indent="0">
              <a:buNone/>
              <a:defRPr sz="100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4" y="25763231"/>
            <a:ext cx="26334720" cy="3863337"/>
          </a:xfrm>
        </p:spPr>
        <p:txBody>
          <a:bodyPr/>
          <a:lstStyle>
            <a:lvl1pPr marL="0" indent="0">
              <a:buNone/>
              <a:defRPr sz="7020"/>
            </a:lvl1pPr>
            <a:lvl2pPr marL="2298700" indent="0">
              <a:buNone/>
              <a:defRPr sz="6075"/>
            </a:lvl2pPr>
            <a:lvl3pPr marL="4598035" indent="0">
              <a:buNone/>
              <a:defRPr sz="5030"/>
            </a:lvl3pPr>
            <a:lvl4pPr marL="6896735" indent="0">
              <a:buNone/>
              <a:defRPr sz="4505"/>
            </a:lvl4pPr>
            <a:lvl5pPr marL="9196070" indent="0">
              <a:buNone/>
              <a:defRPr sz="4505"/>
            </a:lvl5pPr>
            <a:lvl6pPr marL="11494770" indent="0">
              <a:buNone/>
              <a:defRPr sz="4505"/>
            </a:lvl6pPr>
            <a:lvl7pPr marL="13793470" indent="0">
              <a:buNone/>
              <a:defRPr sz="4505"/>
            </a:lvl7pPr>
            <a:lvl8pPr marL="16092805" indent="0">
              <a:buNone/>
              <a:defRPr sz="4505"/>
            </a:lvl8pPr>
            <a:lvl9pPr marL="18391505" indent="0">
              <a:buNone/>
              <a:defRPr sz="4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5"/>
            <a:ext cx="39502080" cy="2172462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5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6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3007-348F-484A-90EE-83DF7B4E6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5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6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5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6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C5E1-5819-4893-96C5-DA41E0D0EF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98035" rtl="0" eaLnBrk="1" latinLnBrk="0" hangingPunct="1">
        <a:spcBef>
          <a:spcPct val="0"/>
        </a:spcBef>
        <a:buNone/>
        <a:defRPr sz="221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4025" indent="-1724025" algn="l" defTabSz="4598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30" kern="1200">
          <a:solidFill>
            <a:schemeClr val="tx1"/>
          </a:solidFill>
          <a:latin typeface="+mn-lt"/>
          <a:ea typeface="+mn-ea"/>
          <a:cs typeface="+mn-cs"/>
        </a:defRPr>
      </a:lvl1pPr>
      <a:lvl2pPr marL="3735705" indent="-1437005" algn="l" defTabSz="45980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35" kern="1200">
          <a:solidFill>
            <a:schemeClr val="tx1"/>
          </a:solidFill>
          <a:latin typeface="+mn-lt"/>
          <a:ea typeface="+mn-ea"/>
          <a:cs typeface="+mn-cs"/>
        </a:defRPr>
      </a:lvl2pPr>
      <a:lvl3pPr marL="5747385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45" kern="1200">
          <a:solidFill>
            <a:schemeClr val="tx1"/>
          </a:solidFill>
          <a:latin typeface="+mn-lt"/>
          <a:ea typeface="+mn-ea"/>
          <a:cs typeface="+mn-cs"/>
        </a:defRPr>
      </a:lvl3pPr>
      <a:lvl4pPr marL="8046085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55" kern="1200">
          <a:solidFill>
            <a:schemeClr val="tx1"/>
          </a:solidFill>
          <a:latin typeface="+mn-lt"/>
          <a:ea typeface="+mn-ea"/>
          <a:cs typeface="+mn-cs"/>
        </a:defRPr>
      </a:lvl4pPr>
      <a:lvl5pPr marL="10345420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»"/>
        <a:defRPr sz="10055" kern="1200">
          <a:solidFill>
            <a:schemeClr val="tx1"/>
          </a:solidFill>
          <a:latin typeface="+mn-lt"/>
          <a:ea typeface="+mn-ea"/>
          <a:cs typeface="+mn-cs"/>
        </a:defRPr>
      </a:lvl5pPr>
      <a:lvl6pPr marL="12644120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55" kern="1200">
          <a:solidFill>
            <a:schemeClr val="tx1"/>
          </a:solidFill>
          <a:latin typeface="+mn-lt"/>
          <a:ea typeface="+mn-ea"/>
          <a:cs typeface="+mn-cs"/>
        </a:defRPr>
      </a:lvl6pPr>
      <a:lvl7pPr marL="14943455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55" kern="1200">
          <a:solidFill>
            <a:schemeClr val="tx1"/>
          </a:solidFill>
          <a:latin typeface="+mn-lt"/>
          <a:ea typeface="+mn-ea"/>
          <a:cs typeface="+mn-cs"/>
        </a:defRPr>
      </a:lvl7pPr>
      <a:lvl8pPr marL="17242155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55" kern="1200">
          <a:solidFill>
            <a:schemeClr val="tx1"/>
          </a:solidFill>
          <a:latin typeface="+mn-lt"/>
          <a:ea typeface="+mn-ea"/>
          <a:cs typeface="+mn-cs"/>
        </a:defRPr>
      </a:lvl8pPr>
      <a:lvl9pPr marL="19540855" indent="-1149350" algn="l" defTabSz="4598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1pPr>
      <a:lvl2pPr marL="2298700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2pPr>
      <a:lvl3pPr marL="4598035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3pPr>
      <a:lvl4pPr marL="6896735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4pPr>
      <a:lvl5pPr marL="9196070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770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6pPr>
      <a:lvl7pPr marL="13793470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7pPr>
      <a:lvl8pPr marL="16092805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8pPr>
      <a:lvl9pPr marL="18391505" algn="l" defTabSz="4598035" rtl="0" eaLnBrk="1" latinLnBrk="0" hangingPunct="1">
        <a:defRPr sz="90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6" Type="http://schemas.openxmlformats.org/officeDocument/2006/relationships/notesSlide" Target="../notesSlides/notesSlide1.xml"/><Relationship Id="rId45" Type="http://schemas.openxmlformats.org/officeDocument/2006/relationships/slideLayout" Target="../slideLayouts/slideLayout1.xml"/><Relationship Id="rId44" Type="http://schemas.openxmlformats.org/officeDocument/2006/relationships/tags" Target="../tags/tag32.xml"/><Relationship Id="rId43" Type="http://schemas.openxmlformats.org/officeDocument/2006/relationships/tags" Target="../tags/tag31.xml"/><Relationship Id="rId42" Type="http://schemas.openxmlformats.org/officeDocument/2006/relationships/tags" Target="../tags/tag30.xml"/><Relationship Id="rId41" Type="http://schemas.openxmlformats.org/officeDocument/2006/relationships/image" Target="../media/image12.png"/><Relationship Id="rId40" Type="http://schemas.openxmlformats.org/officeDocument/2006/relationships/tags" Target="../tags/tag29.xml"/><Relationship Id="rId4" Type="http://schemas.openxmlformats.org/officeDocument/2006/relationships/tags" Target="../tags/tag1.xml"/><Relationship Id="rId39" Type="http://schemas.openxmlformats.org/officeDocument/2006/relationships/tags" Target="../tags/tag28.xml"/><Relationship Id="rId38" Type="http://schemas.openxmlformats.org/officeDocument/2006/relationships/image" Target="../media/image11.png"/><Relationship Id="rId37" Type="http://schemas.openxmlformats.org/officeDocument/2006/relationships/tags" Target="../tags/tag27.xml"/><Relationship Id="rId36" Type="http://schemas.openxmlformats.org/officeDocument/2006/relationships/image" Target="../media/image10.png"/><Relationship Id="rId35" Type="http://schemas.openxmlformats.org/officeDocument/2006/relationships/tags" Target="../tags/tag26.xml"/><Relationship Id="rId34" Type="http://schemas.openxmlformats.org/officeDocument/2006/relationships/tags" Target="../tags/tag25.xml"/><Relationship Id="rId33" Type="http://schemas.openxmlformats.org/officeDocument/2006/relationships/image" Target="../media/image9.png"/><Relationship Id="rId32" Type="http://schemas.openxmlformats.org/officeDocument/2006/relationships/tags" Target="../tags/tag24.xml"/><Relationship Id="rId31" Type="http://schemas.openxmlformats.org/officeDocument/2006/relationships/image" Target="../media/image8.png"/><Relationship Id="rId30" Type="http://schemas.openxmlformats.org/officeDocument/2006/relationships/tags" Target="../tags/tag23.xml"/><Relationship Id="rId3" Type="http://schemas.openxmlformats.org/officeDocument/2006/relationships/image" Target="../media/image3.jpeg"/><Relationship Id="rId29" Type="http://schemas.openxmlformats.org/officeDocument/2006/relationships/tags" Target="../tags/tag22.xml"/><Relationship Id="rId28" Type="http://schemas.openxmlformats.org/officeDocument/2006/relationships/image" Target="../media/image7.png"/><Relationship Id="rId27" Type="http://schemas.openxmlformats.org/officeDocument/2006/relationships/tags" Target="../tags/tag21.xml"/><Relationship Id="rId26" Type="http://schemas.openxmlformats.org/officeDocument/2006/relationships/tags" Target="../tags/tag20.xml"/><Relationship Id="rId25" Type="http://schemas.openxmlformats.org/officeDocument/2006/relationships/image" Target="../media/image6.png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image" Target="../media/image5.png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2.jpe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image" Target="../media/image4.png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tile tx="0" ty="0" sx="40000" sy="4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4790" y="393700"/>
            <a:ext cx="3791585" cy="3380105"/>
          </a:xfrm>
          <a:prstGeom prst="rect">
            <a:avLst/>
          </a:prstGeom>
          <a:solidFill>
            <a:schemeClr val="bg1"/>
          </a:solidFill>
          <a:ln w="76200">
            <a:solidFill>
              <a:srgbClr val="92A2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0"/>
          </a:p>
        </p:txBody>
      </p:sp>
      <p:sp>
        <p:nvSpPr>
          <p:cNvPr id="21" name="Rectangle 20"/>
          <p:cNvSpPr/>
          <p:nvPr/>
        </p:nvSpPr>
        <p:spPr>
          <a:xfrm>
            <a:off x="4191000" y="386715"/>
            <a:ext cx="39568120" cy="3386455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271010" y="-431165"/>
            <a:ext cx="158750" cy="117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794" tIns="47897" rIns="95794" bIns="47897" numCol="1" anchor="ctr" anchorCtr="0" compatLnSpc="1">
            <a:noAutofit/>
          </a:bodyPr>
          <a:lstStyle/>
          <a:p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271010" y="-431165"/>
            <a:ext cx="158750" cy="117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794" tIns="47897" rIns="95794" bIns="47897" numCol="1" anchor="ctr" anchorCtr="0" compatLnSpc="1">
            <a:noAutofit/>
          </a:bodyPr>
          <a:lstStyle/>
          <a:p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271010" y="-431165"/>
            <a:ext cx="158750" cy="117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794" tIns="47897" rIns="95794" bIns="47897" numCol="1" anchor="ctr" anchorCtr="0" compatLnSpc="1">
            <a:noAutofit/>
          </a:bodyPr>
          <a:lstStyle/>
          <a:p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71010" y="-431165"/>
            <a:ext cx="158750" cy="117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794" tIns="47897" rIns="95794" bIns="47897" numCol="1" anchor="ctr" anchorCtr="0" compatLnSpc="1">
            <a:noAutofit/>
          </a:bodyPr>
          <a:lstStyle/>
          <a:p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271010" y="-431165"/>
            <a:ext cx="158750" cy="117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794" tIns="47897" rIns="95794" bIns="47897" numCol="1" anchor="ctr" anchorCtr="0" compatLnSpc="1">
            <a:noAutofit/>
          </a:bodyPr>
          <a:lstStyle/>
          <a:p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271010" y="-431165"/>
            <a:ext cx="158750" cy="1175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5794" tIns="47897" rIns="95794" bIns="47897" numCol="1" anchor="ctr" anchorCtr="0" compatLnSpc="1">
            <a:noAutofit/>
          </a:bodyPr>
          <a:lstStyle/>
          <a:p>
            <a:endParaRPr lang="en-US" sz="90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529590"/>
            <a:ext cx="2624455" cy="2667000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300990" y="4093845"/>
            <a:ext cx="1069022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lstStyle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ayoder.ADIT\Dropbox\CSM\AY Thesis\Conferences\WCB2014\Poster\CMS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29000"/>
            <a:ext cx="3268980" cy="176530"/>
          </a:xfrm>
          <a:prstGeom prst="rect">
            <a:avLst/>
          </a:prstGeom>
          <a:noFill/>
        </p:spPr>
      </p:pic>
      <p:sp>
        <p:nvSpPr>
          <p:cNvPr id="104" name="TextBox 103"/>
          <p:cNvSpPr txBox="1"/>
          <p:nvPr/>
        </p:nvSpPr>
        <p:spPr>
          <a:xfrm>
            <a:off x="28987799" y="29868156"/>
            <a:ext cx="14260289" cy="414729"/>
          </a:xfrm>
          <a:prstGeom prst="rect">
            <a:avLst/>
          </a:prstGeom>
          <a:noFill/>
        </p:spPr>
        <p:txBody>
          <a:bodyPr wrap="square" lIns="191589" rIns="191589" rtlCol="0">
            <a:spAutoFit/>
          </a:bodyPr>
          <a:lstStyle/>
          <a:p>
            <a:endParaRPr lang="en-US" sz="20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91400" y="457200"/>
            <a:ext cx="3388868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bg1"/>
                </a:solidFill>
              </a:rPr>
              <a:t>Big Mart Sales Prediction </a:t>
            </a:r>
            <a:r>
              <a:rPr lang="en-US" altLang="zh-CN" sz="11500">
                <a:solidFill>
                  <a:schemeClr val="bg1"/>
                </a:solidFill>
                <a:sym typeface="+mn-ea"/>
              </a:rPr>
              <a:t>Using Five Regression Models</a:t>
            </a:r>
            <a:endParaRPr lang="en-US" altLang="zh-CN" sz="115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2800" y="1993265"/>
            <a:ext cx="34922460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/>
              <a:t>    </a:t>
            </a:r>
            <a:r>
              <a:rPr lang="en-US" altLang="zh-CN" sz="8000">
                <a:solidFill>
                  <a:schemeClr val="bg1"/>
                </a:solidFill>
              </a:rPr>
              <a:t>Ping Zhang</a:t>
            </a:r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 sz="5400">
                <a:solidFill>
                  <a:schemeClr val="bg1"/>
                </a:solidFill>
              </a:rPr>
              <a:t>pingzhang@mines.edu </a:t>
            </a:r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 sz="5400">
                <a:solidFill>
                  <a:schemeClr val="bg1"/>
                </a:solidFill>
              </a:rPr>
              <a:t>Colorado School of Mines, Department of Computer Science</a:t>
            </a:r>
            <a:endParaRPr lang="en-US" altLang="zh-CN" sz="5400">
              <a:solidFill>
                <a:schemeClr val="bg1"/>
              </a:solidFill>
            </a:endParaRPr>
          </a:p>
        </p:txBody>
      </p:sp>
      <p:sp>
        <p:nvSpPr>
          <p:cNvPr id="9" name="Rectangle 76"/>
          <p:cNvSpPr/>
          <p:nvPr>
            <p:custDataLst>
              <p:tags r:id="rId4"/>
            </p:custDataLst>
          </p:nvPr>
        </p:nvSpPr>
        <p:spPr>
          <a:xfrm>
            <a:off x="11167110" y="5871210"/>
            <a:ext cx="10814685" cy="11557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pPr marL="457200" indent="-45720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feature analysis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26"/>
          <p:cNvSpPr/>
          <p:nvPr>
            <p:custDataLst>
              <p:tags r:id="rId5"/>
            </p:custDataLst>
          </p:nvPr>
        </p:nvSpPr>
        <p:spPr>
          <a:xfrm>
            <a:off x="11201400" y="4114800"/>
            <a:ext cx="1087437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76"/>
          <p:cNvSpPr/>
          <p:nvPr>
            <p:custDataLst>
              <p:tags r:id="rId6"/>
            </p:custDataLst>
          </p:nvPr>
        </p:nvSpPr>
        <p:spPr>
          <a:xfrm>
            <a:off x="304800" y="5867400"/>
            <a:ext cx="10657840" cy="1028827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BigMart Sales data set to build a model for predicting the Sales of the products: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correlations between different features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Preprocessing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selection: comparing five regression models.  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evaluation, visualizations and conclusion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26"/>
          <p:cNvSpPr/>
          <p:nvPr>
            <p:custDataLst>
              <p:tags r:id="rId7"/>
            </p:custDataLst>
          </p:nvPr>
        </p:nvSpPr>
        <p:spPr>
          <a:xfrm>
            <a:off x="427990" y="4220845"/>
            <a:ext cx="9084945" cy="1339215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26"/>
          <p:cNvSpPr/>
          <p:nvPr>
            <p:custDataLst>
              <p:tags r:id="rId8"/>
            </p:custDataLst>
          </p:nvPr>
        </p:nvSpPr>
        <p:spPr>
          <a:xfrm>
            <a:off x="22208490" y="4109085"/>
            <a:ext cx="1069022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76"/>
          <p:cNvSpPr/>
          <p:nvPr>
            <p:custDataLst>
              <p:tags r:id="rId9"/>
            </p:custDataLst>
          </p:nvPr>
        </p:nvSpPr>
        <p:spPr>
          <a:xfrm>
            <a:off x="33032700" y="5953125"/>
            <a:ext cx="10617200" cy="224218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90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26"/>
          <p:cNvSpPr/>
          <p:nvPr>
            <p:custDataLst>
              <p:tags r:id="rId10"/>
            </p:custDataLst>
          </p:nvPr>
        </p:nvSpPr>
        <p:spPr>
          <a:xfrm>
            <a:off x="33032700" y="4130040"/>
            <a:ext cx="1069022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76"/>
          <p:cNvSpPr/>
          <p:nvPr>
            <p:custDataLst>
              <p:tags r:id="rId11"/>
            </p:custDataLst>
          </p:nvPr>
        </p:nvSpPr>
        <p:spPr>
          <a:xfrm>
            <a:off x="22193250" y="5885180"/>
            <a:ext cx="10554335" cy="2691447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90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800" y="4144645"/>
            <a:ext cx="8522970" cy="785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Over view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Rectangle 126"/>
          <p:cNvSpPr/>
          <p:nvPr>
            <p:custDataLst>
              <p:tags r:id="rId12"/>
            </p:custDataLst>
          </p:nvPr>
        </p:nvSpPr>
        <p:spPr>
          <a:xfrm>
            <a:off x="243840" y="16346170"/>
            <a:ext cx="1069022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76"/>
          <p:cNvSpPr/>
          <p:nvPr>
            <p:custDataLst>
              <p:tags r:id="rId13"/>
            </p:custDataLst>
          </p:nvPr>
        </p:nvSpPr>
        <p:spPr>
          <a:xfrm>
            <a:off x="292100" y="17945735"/>
            <a:ext cx="10657840" cy="148043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91589" rIns="191589" numCol="1" spcCol="0" rtlCol="0" fromWordArt="0" anchor="t" anchorCtr="0" forceAA="0" compatLnSpc="1">
            <a:noAutofit/>
          </a:bodyPr>
          <a:p>
            <a:pPr marL="457200" lvl="0" indent="-4572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Importance of  pre-processing 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I fund the precious research that d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ata exploration, data transformation, and feature engineering play a vital role in predicting accurate results[3].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85800" lvl="0" indent="-68580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Previous work on optimizing the  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parameters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The paper[2], proposed a Grid Search Optimization (GSO) technique to optimize and select the best tuning hyperparameters.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85800" lvl="0" indent="-6858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Previous work on comparing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pplied four algorithms XGBoost, Random Forest, Linear Regression, and Decision Tree. Concluded that among all the four algorithms XGBoost has the highest accuracy of 61.14% [1] 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Rectangle 126"/>
          <p:cNvSpPr/>
          <p:nvPr>
            <p:custDataLst>
              <p:tags r:id="rId14"/>
            </p:custDataLst>
          </p:nvPr>
        </p:nvSpPr>
        <p:spPr>
          <a:xfrm>
            <a:off x="262890" y="16489045"/>
            <a:ext cx="9084945" cy="1339215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596900" y="16336645"/>
            <a:ext cx="8522970" cy="785495"/>
          </a:xfrm>
          <a:prstGeom prst="rect">
            <a:avLst/>
          </a:prstGeom>
          <a:solidFill>
            <a:srgbClr val="8098C2"/>
          </a:solidFill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   Related Work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250400" y="5867400"/>
            <a:ext cx="10439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Using grid search with cross-validation to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get best parameters.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496800" y="4081780"/>
            <a:ext cx="8788400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Exploration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2" name="图片 2" descr="IMG_25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1201400" y="7544435"/>
            <a:ext cx="10695940" cy="9749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11277600" y="6629400"/>
            <a:ext cx="10702290" cy="1889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Analysis correlation map as below: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6"/>
          <p:cNvSpPr/>
          <p:nvPr>
            <p:custDataLst>
              <p:tags r:id="rId18"/>
            </p:custDataLst>
          </p:nvPr>
        </p:nvSpPr>
        <p:spPr>
          <a:xfrm>
            <a:off x="11191240" y="17616170"/>
            <a:ext cx="1069022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76"/>
          <p:cNvSpPr/>
          <p:nvPr>
            <p:custDataLst>
              <p:tags r:id="rId19"/>
            </p:custDataLst>
          </p:nvPr>
        </p:nvSpPr>
        <p:spPr>
          <a:xfrm>
            <a:off x="11239500" y="19263360"/>
            <a:ext cx="10657840" cy="135369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91589" rIns="191589" numCol="1" spcCol="0" rtlCol="0" fromWordArt="0" anchor="t" anchorCtr="0" forceAA="0" compatLnSpc="1">
            <a:noAutofit/>
          </a:bodyPr>
          <a:p>
            <a:pPr lvl="0" indent="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Step1: Imputing missing values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Using the mean() value of 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Item_Weight and Outlet_Size 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replace the 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missing values.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Stpe2: Creating a new category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00000"/>
              </a:lnSpc>
              <a:buClrTx/>
              <a:buSzTx/>
              <a:buFontTx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Group the Item_Type within these 3 categories: 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FD” (Food), “DR” (Drinks), or “NC” (Non-Consumables).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ep3: Transformations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values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0" indent="-914400" algn="l" fontAlgn="auto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Combined the different low-fat value to the type  “low fat”.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0" indent="-914400" algn="l" fontAlgn="auto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Converted Establishment_Year.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0" indent="-914400" algn="l" fontAlgn="auto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Transformations for Item Visibility.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50000"/>
              </a:lnSpc>
              <a:buClrTx/>
              <a:buSzTx/>
              <a:buFontTx/>
            </a:pP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Step4:One-Hot-Coding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algn="l" fontAlgn="auto">
              <a:lnSpc>
                <a:spcPct val="100000"/>
              </a:lnSpc>
              <a:buClrTx/>
              <a:buSzTx/>
              <a:buFontTx/>
            </a:pP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Creating dummy variables for categorical features, e</a:t>
            </a:r>
            <a:r>
              <a:rPr lang="zh-CN" alt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 hav</a:t>
            </a:r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ing</a:t>
            </a:r>
            <a:r>
              <a:rPr lang="zh-CN" alt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binary numbers</a:t>
            </a:r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altLang="zh-CN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12192000" y="17602200"/>
            <a:ext cx="8522970" cy="785495"/>
          </a:xfrm>
          <a:prstGeom prst="rect">
            <a:avLst/>
          </a:prstGeom>
          <a:solidFill>
            <a:srgbClr val="8098C2"/>
          </a:solidFill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  D</a:t>
            </a:r>
            <a:r>
              <a:rPr lang="en-US" altLang="zh-CN">
                <a:solidFill>
                  <a:schemeClr val="bg1"/>
                </a:solidFill>
              </a:rPr>
              <a:t>ata Processing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317200" y="4081780"/>
            <a:ext cx="8792210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/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555200" y="7488555"/>
            <a:ext cx="8444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Wingdings" panose="05000000000000000000" charset="0"/>
              <a:buChar char="l"/>
            </a:pPr>
            <a:r>
              <a:rPr lang="zh-CN" altLang="en-US" sz="4800" b="1">
                <a:latin typeface="Arial" panose="020B0604020202020204" pitchFamily="34" charset="0"/>
                <a:cs typeface="Arial" panose="020B0604020202020204" pitchFamily="34" charset="0"/>
              </a:rPr>
              <a:t> Linear Regression</a:t>
            </a: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odel</a:t>
            </a:r>
            <a:endParaRPr lang="en-US" altLang="zh-CN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图片 3" descr="IMG_25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2777450" y="8288020"/>
            <a:ext cx="9459595" cy="3878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文本框 32"/>
          <p:cNvSpPr txBox="1"/>
          <p:nvPr>
            <p:custDataLst>
              <p:tags r:id="rId23"/>
            </p:custDataLst>
          </p:nvPr>
        </p:nvSpPr>
        <p:spPr>
          <a:xfrm>
            <a:off x="22524085" y="12268200"/>
            <a:ext cx="9961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Wingdings" panose="05000000000000000000" charset="0"/>
              <a:buChar char="l"/>
            </a:pPr>
            <a:r>
              <a:rPr lang="zh-CN" altLang="en-US" sz="4800" b="1">
                <a:latin typeface="Arial" panose="020B0604020202020204" pitchFamily="34" charset="0"/>
                <a:cs typeface="Arial" panose="020B0604020202020204" pitchFamily="34" charset="0"/>
              </a:rPr>
              <a:t> Ridge Regression Model</a:t>
            </a:r>
            <a:endParaRPr lang="zh-CN" alt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图片 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rcRect t="377" r="311" b="48272"/>
          <a:stretch>
            <a:fillRect/>
          </a:stretch>
        </p:blipFill>
        <p:spPr>
          <a:xfrm>
            <a:off x="22487890" y="13249910"/>
            <a:ext cx="9802495" cy="5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22651085" y="18872200"/>
            <a:ext cx="9961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Wingdings" panose="05000000000000000000" charset="0"/>
              <a:buChar char="l"/>
            </a:pPr>
            <a:r>
              <a:rPr lang="zh-CN" altLang="en-US" sz="4800" b="1">
                <a:latin typeface="Arial" panose="020B0604020202020204" pitchFamily="34" charset="0"/>
                <a:cs typeface="Arial" panose="020B0604020202020204" pitchFamily="34" charset="0"/>
              </a:rPr>
              <a:t> Lasso Regression</a:t>
            </a: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odel</a:t>
            </a:r>
            <a:endParaRPr lang="en-US" altLang="zh-CN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图片 87" descr="1680419265104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rcRect b="48672"/>
          <a:stretch>
            <a:fillRect/>
          </a:stretch>
        </p:blipFill>
        <p:spPr>
          <a:xfrm>
            <a:off x="22631400" y="19888200"/>
            <a:ext cx="9966325" cy="5725160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29"/>
            </p:custDataLst>
          </p:nvPr>
        </p:nvSpPr>
        <p:spPr>
          <a:xfrm>
            <a:off x="22778085" y="25781000"/>
            <a:ext cx="99618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>
              <a:buFont typeface="Wingdings" panose="05000000000000000000" charset="0"/>
              <a:buChar char="l"/>
            </a:pPr>
            <a:r>
              <a:rPr lang="zh-CN" altLang="en-US" sz="4800" b="1">
                <a:latin typeface="Arial" panose="020B0604020202020204" pitchFamily="34" charset="0"/>
                <a:cs typeface="Arial" panose="020B0604020202020204" pitchFamily="34" charset="0"/>
              </a:rPr>
              <a:t>Random Forest Regression Model</a:t>
            </a:r>
            <a:endParaRPr lang="zh-CN" alt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图片 4" descr="IMG_25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22707600" y="27355800"/>
            <a:ext cx="9533890" cy="4988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6" descr="1681770147726(1)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2860000" y="32308800"/>
            <a:ext cx="9448165" cy="438150"/>
          </a:xfrm>
          <a:prstGeom prst="rect">
            <a:avLst/>
          </a:prstGeom>
        </p:spPr>
      </p:pic>
      <p:sp>
        <p:nvSpPr>
          <p:cNvPr id="37" name="文本框 36"/>
          <p:cNvSpPr txBox="1"/>
          <p:nvPr>
            <p:custDataLst>
              <p:tags r:id="rId34"/>
            </p:custDataLst>
          </p:nvPr>
        </p:nvSpPr>
        <p:spPr>
          <a:xfrm>
            <a:off x="34417000" y="4208780"/>
            <a:ext cx="8792210" cy="1351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/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3049845" y="5962650"/>
            <a:ext cx="10600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Model Evaluation </a:t>
            </a:r>
            <a:endParaRPr lang="en-US" altLang="zh-CN" sz="4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800">
                <a:latin typeface="Arial" panose="020B0604020202020204" pitchFamily="34" charset="0"/>
                <a:cs typeface="Arial" panose="020B0604020202020204" pitchFamily="34" charset="0"/>
              </a:rPr>
              <a:t>Random Forest Regression has  the best performance on the train set</a:t>
            </a:r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 and test set. Its R-squared is 60.84%. </a:t>
            </a:r>
            <a:endParaRPr lang="zh-CN" alt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图片 7" descr="IMG_256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33223200" y="8839200"/>
            <a:ext cx="10343515" cy="5493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图片 9" descr="IMG_256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33324165" y="14308455"/>
            <a:ext cx="10220325" cy="5454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文本框 39"/>
          <p:cNvSpPr txBox="1"/>
          <p:nvPr>
            <p:custDataLst>
              <p:tags r:id="rId39"/>
            </p:custDataLst>
          </p:nvPr>
        </p:nvSpPr>
        <p:spPr>
          <a:xfrm>
            <a:off x="33176845" y="19805650"/>
            <a:ext cx="10600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0" indent="-685800" fontAlgn="auto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Feature Importance </a:t>
            </a:r>
            <a:endParaRPr lang="en-US" altLang="zh-CN" sz="4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00000"/>
              </a:lnSpc>
            </a:pP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T</a:t>
            </a:r>
            <a:r>
              <a:rPr sz="4800">
                <a:latin typeface="Arial" panose="020B0604020202020204" pitchFamily="34" charset="0"/>
                <a:cs typeface="Arial" panose="020B0604020202020204" pitchFamily="34" charset="0"/>
              </a:rPr>
              <a:t>he features rank of impact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sz="4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Random Forest Regression Model</a:t>
            </a:r>
            <a:r>
              <a:rPr sz="4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4800">
                <a:latin typeface="Arial" panose="020B0604020202020204" pitchFamily="34" charset="0"/>
                <a:cs typeface="Arial" panose="020B0604020202020204" pitchFamily="34" charset="0"/>
              </a:rPr>
              <a:t>different from 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sz="480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r>
              <a:rPr sz="4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图片 5" descr="IMG_256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33076515" y="22936200"/>
            <a:ext cx="10476230" cy="5532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Rectangle 126"/>
          <p:cNvSpPr/>
          <p:nvPr>
            <p:custDataLst>
              <p:tags r:id="rId42"/>
            </p:custDataLst>
          </p:nvPr>
        </p:nvSpPr>
        <p:spPr>
          <a:xfrm>
            <a:off x="33032700" y="28488640"/>
            <a:ext cx="10588625" cy="1482090"/>
          </a:xfrm>
          <a:prstGeom prst="rect">
            <a:avLst/>
          </a:prstGeom>
          <a:solidFill>
            <a:srgbClr val="8098C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1589" rIns="191589" rtlCol="0" anchor="t" anchorCtr="0"/>
          <a:p>
            <a:endParaRPr lang="en-US" sz="377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43"/>
            </p:custDataLst>
          </p:nvPr>
        </p:nvSpPr>
        <p:spPr>
          <a:xfrm>
            <a:off x="35331400" y="28567380"/>
            <a:ext cx="6572885" cy="1351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chemeClr val="bg1"/>
                </a:solidFill>
              </a:rPr>
              <a:t>References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76"/>
          <p:cNvSpPr/>
          <p:nvPr>
            <p:custDataLst>
              <p:tags r:id="rId44"/>
            </p:custDataLst>
          </p:nvPr>
        </p:nvSpPr>
        <p:spPr>
          <a:xfrm>
            <a:off x="32992060" y="30130750"/>
            <a:ext cx="10657840" cy="26695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91589" rIns="191589" numCol="1" spcCol="0" rtlCol="0" fromWordArt="0" anchor="t" anchorCtr="0" forceAA="0" compatLnSpc="1">
            <a:noAutofit/>
          </a:bodyPr>
          <a:p>
            <a:pPr lvl="0" indent="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1.Vidya Chitre, Shruti Mahishi, Sharvari Mhatre, Shreya Bhagwat(2022,April).Big Mart Sales Analysis.2022 International Journal of Innovative Technology and Exploring Engineering (IJITEE)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Rohit Sav, Pratiksha Shinde, Saurabh Gaikwad (2021, June). Big Mart Sales Prediction using Machine Learning. 2021 International Journal of Research Thoughts (IJCRT).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 indent="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Kumari Punam , Rajendra Pamula , Praphula Kumar Jain (2018, September 28-29). A Two-Level Statistical Model for Big Mart Sales Prediction. 2018 International conference on on Computing, Power and Communication Technologies.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477a2729-58cc-4940-bff6-d8a5363053a7"/>
  <p:tag name="COMMONDATA" val="eyJoZGlkIjoiYjQxYmZlNzUwMGYxYmUxMmFiMGUwYzNhODllYzI0ZT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WPS 演示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 Silverman</dc:creator>
  <cp:lastModifiedBy>云淡风轻</cp:lastModifiedBy>
  <cp:revision>679</cp:revision>
  <cp:lastPrinted>2012-08-08T17:07:00Z</cp:lastPrinted>
  <dcterms:created xsi:type="dcterms:W3CDTF">2010-07-21T18:59:00Z</dcterms:created>
  <dcterms:modified xsi:type="dcterms:W3CDTF">2023-08-01T17:08:04Z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9ADE9417E8D7473296B235841E20111B_12</vt:lpwstr>
  </property>
  <property fmtid="{D5CDD505-2E9C-101B-9397-08002B2CF9AE}" pid="3" name="KSOProductBuildVer">
    <vt:lpwstr>2052-12.1.0.15120</vt:lpwstr>
  </property>
</Properties>
</file>