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95" r:id="rId3"/>
    <p:sldId id="274" r:id="rId5"/>
    <p:sldId id="281" r:id="rId6"/>
    <p:sldId id="280" r:id="rId7"/>
    <p:sldId id="279" r:id="rId8"/>
    <p:sldId id="286" r:id="rId9"/>
    <p:sldId id="289" r:id="rId10"/>
    <p:sldId id="325" r:id="rId11"/>
    <p:sldId id="326" r:id="rId12"/>
    <p:sldId id="327" r:id="rId13"/>
    <p:sldId id="331" r:id="rId14"/>
    <p:sldId id="328" r:id="rId15"/>
    <p:sldId id="294" r:id="rId16"/>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78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Animation="0">
    <p:present/>
    <p:sldAll/>
  </p:showPr>
  <p:clrMru>
    <a:srgbClr val="18478F"/>
    <a:srgbClr val="238DED"/>
    <a:srgbClr val="D4D2D3"/>
    <a:srgbClr val="1FABF1"/>
    <a:srgbClr val="20CDF0"/>
    <a:srgbClr val="277FE9"/>
    <a:srgbClr val="3378DD"/>
    <a:srgbClr val="2165C9"/>
    <a:srgbClr val="DFDDDE"/>
    <a:srgbClr val="CFCD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318" autoAdjust="0"/>
  </p:normalViewPr>
  <p:slideViewPr>
    <p:cSldViewPr snapToGrid="0" showGuides="1">
      <p:cViewPr varScale="1">
        <p:scale>
          <a:sx n="105" d="100"/>
          <a:sy n="105" d="100"/>
        </p:scale>
        <p:origin x="798" y="132"/>
      </p:cViewPr>
      <p:guideLst>
        <p:guide orient="horz" pos="2160"/>
        <p:guide pos="3781"/>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gs" Target="tags/tag55.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8A2B54-6606-476A-9C22-384023786D9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721462-D095-4E59-A8AC-4FBA96965AB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0" indent="0">
              <a:buNone/>
            </a:pPr>
            <a:r>
              <a:rPr lang="zh-CN" altLang="en-US">
                <a:sym typeface="+mn-ea"/>
              </a:rPr>
              <a:t>In this paper, to alleviate the vehicle ReID problem in the</a:t>
            </a:r>
            <a:r>
              <a:rPr lang="en-US" altLang="zh-CN">
                <a:sym typeface="+mn-ea"/>
              </a:rPr>
              <a:t> </a:t>
            </a:r>
            <a:r>
              <a:rPr lang="zh-CN" altLang="en-US">
                <a:sym typeface="+mn-ea"/>
              </a:rPr>
              <a:t>foggy weather, </a:t>
            </a:r>
            <a:r>
              <a:rPr lang="en-US" altLang="zh-CN">
                <a:sym typeface="+mn-ea"/>
              </a:rPr>
              <a:t>the</a:t>
            </a:r>
            <a:r>
              <a:rPr lang="zh-CN" altLang="en-US">
                <a:sym typeface="+mn-ea"/>
              </a:rPr>
              <a:t> proposed a semi-supervised joint defog_x0002_ging learning (SJDL) system that can conduct defogging and</a:t>
            </a:r>
            <a:endParaRPr lang="zh-CN" altLang="en-US">
              <a:sym typeface="+mn-ea"/>
            </a:endParaRPr>
          </a:p>
          <a:p>
            <a:pPr marL="0" indent="0">
              <a:buNone/>
            </a:pPr>
            <a:r>
              <a:rPr lang="zh-CN" altLang="en-US">
                <a:sym typeface="+mn-ea"/>
              </a:rPr>
              <a:t>vehicle ReID simultaneously. Moreover, this framework can</a:t>
            </a:r>
            <a:r>
              <a:rPr lang="en-US" altLang="zh-CN">
                <a:sym typeface="+mn-ea"/>
              </a:rPr>
              <a:t> </a:t>
            </a:r>
            <a:r>
              <a:rPr lang="zh-CN" altLang="en-US">
                <a:sym typeface="+mn-ea"/>
              </a:rPr>
              <a:t>solve the performance gap between real-world and synthetic</a:t>
            </a:r>
            <a:r>
              <a:rPr lang="en-US" altLang="zh-CN">
                <a:sym typeface="+mn-ea"/>
              </a:rPr>
              <a:t> </a:t>
            </a:r>
            <a:r>
              <a:rPr lang="zh-CN" altLang="en-US">
                <a:sym typeface="+mn-ea"/>
              </a:rPr>
              <a:t>scenarios, Furthermore, to train the proposed network, we</a:t>
            </a:r>
            <a:endParaRPr lang="zh-CN" altLang="en-US">
              <a:sym typeface="+mn-ea"/>
            </a:endParaRPr>
          </a:p>
          <a:p>
            <a:pPr marL="0" indent="0">
              <a:buNone/>
            </a:pPr>
            <a:r>
              <a:rPr lang="zh-CN" altLang="en-US">
                <a:sym typeface="+mn-ea"/>
              </a:rPr>
              <a:t>construct a dataset called FVRID which contains synthetic</a:t>
            </a:r>
            <a:r>
              <a:rPr lang="en-US" altLang="zh-CN">
                <a:sym typeface="+mn-ea"/>
              </a:rPr>
              <a:t> </a:t>
            </a:r>
            <a:r>
              <a:rPr lang="zh-CN" altLang="en-US">
                <a:sym typeface="+mn-ea"/>
              </a:rPr>
              <a:t>and real-world foggy images. Experimental results indicate</a:t>
            </a:r>
            <a:r>
              <a:rPr lang="en-US" altLang="zh-CN">
                <a:sym typeface="+mn-ea"/>
              </a:rPr>
              <a:t> t</a:t>
            </a:r>
            <a:r>
              <a:rPr lang="zh-CN" altLang="en-US">
                <a:sym typeface="+mn-ea"/>
              </a:rPr>
              <a:t>he proposed method can achieve superior performance than</a:t>
            </a:r>
            <a:endParaRPr lang="zh-CN" altLang="en-US">
              <a:sym typeface="+mn-ea"/>
            </a:endParaRPr>
          </a:p>
          <a:p>
            <a:pPr marL="0" indent="0">
              <a:buNone/>
            </a:pPr>
            <a:r>
              <a:rPr lang="zh-CN" altLang="en-US">
                <a:sym typeface="+mn-ea"/>
              </a:rPr>
              <a:t>existing methods and each of the proposed modules contributes to the performance of the network</a:t>
            </a:r>
            <a:r>
              <a:rPr lang="en-US" altLang="zh-CN">
                <a:sym typeface="+mn-ea"/>
              </a:rPr>
              <a:t>.</a:t>
            </a:r>
            <a:endParaRPr lang="zh-CN" altLang="en-US">
              <a:sym typeface="+mn-ea"/>
            </a:endParaRPr>
          </a:p>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sym typeface="+mn-ea"/>
              </a:rPr>
              <a:t>Vehicle ReID is indispensable for building intelligent transportation and publisecurity systems. Its goal is to find images of the same vehicle in a large gallery set based on a query image under multiple cameras and various viewpoints.</a:t>
            </a:r>
            <a:endParaRPr lang="en-US" altLang="zh-CN">
              <a:sym typeface="+mn-ea"/>
            </a:endParaRPr>
          </a:p>
          <a:p>
            <a:endParaRPr lang="en-US" altLang="zh-CN">
              <a:sym typeface="+mn-ea"/>
            </a:endParaRPr>
          </a:p>
          <a:p>
            <a:r>
              <a:rPr lang="en-US" altLang="zh-CN">
                <a:sym typeface="+mn-ea"/>
              </a:rPr>
              <a:t> For work that has practical implications, it is important to consider whether the proposed solution will work in real-world systems, who would want it, what it will take to give it to them, and when it might become a reality. </a:t>
            </a:r>
            <a:endParaRPr lang="en-US" altLang="zh-CN">
              <a:sym typeface="+mn-ea"/>
            </a:endParaRPr>
          </a:p>
          <a:p>
            <a:endParaRPr lang="en-US" altLang="zh-CN">
              <a:sym typeface="+mn-ea"/>
            </a:endParaRPr>
          </a:p>
          <a:p>
            <a:r>
              <a:rPr lang="en-US" altLang="zh-CN">
                <a:sym typeface="+mn-ea"/>
              </a:rPr>
              <a:t>The proposed SJDL system has practical implications for building intelligent transportation and public security systems, </a:t>
            </a:r>
            <a:r>
              <a:rPr lang="en-US" altLang="zh-CN">
                <a:sym typeface="+mn-ea"/>
              </a:rPr>
              <a:t> Its goal is to find images of the same vehicle in a large gallery set based on a query image under multiple cameras and various viewpoints. </a:t>
            </a:r>
            <a:endParaRPr lang="en-US" altLang="zh-CN">
              <a:sym typeface="+mn-ea"/>
            </a:endParaRPr>
          </a:p>
          <a:p>
            <a:endParaRPr lang="en-US" altLang="zh-CN">
              <a:sym typeface="+mn-ea"/>
            </a:endParaRPr>
          </a:p>
          <a:p>
            <a:r>
              <a:rPr lang="en-US" altLang="zh-CN">
                <a:sym typeface="+mn-ea"/>
              </a:rPr>
              <a:t>Addiitionally, it may be of interest to researchers and practitioners in these fields.</a:t>
            </a:r>
            <a:endParaRPr lang="en-US" altLang="zh-CN">
              <a:sym typeface="+mn-e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 It seemed biased towards their model because they seemed to use the data the model was trained on to evaluate theirs and all the rest, which may have been why their model performed well.   </a:t>
            </a:r>
            <a:endParaRPr lang="zh-CN" altLang="en-US"/>
          </a:p>
          <a:p>
            <a:endParaRPr lang="zh-CN" altLang="en-US"/>
          </a:p>
          <a:p>
            <a:r>
              <a:rPr lang="en-US" altLang="zh-CN"/>
              <a:t>This paper</a:t>
            </a:r>
            <a:r>
              <a:rPr lang="zh-CN" altLang="en-US"/>
              <a:t> construct a synthetic training set called FVRID_Syn for</a:t>
            </a:r>
            <a:r>
              <a:rPr lang="en-US" altLang="zh-CN"/>
              <a:t> </a:t>
            </a:r>
            <a:r>
              <a:rPr lang="zh-CN" altLang="en-US"/>
              <a:t>the training process. </a:t>
            </a:r>
            <a:r>
              <a:rPr lang="en-US" altLang="zh-CN"/>
              <a:t>They</a:t>
            </a:r>
            <a:r>
              <a:rPr lang="zh-CN" altLang="en-US"/>
              <a:t> select fog-free images from VERI</a:t>
            </a:r>
            <a:r>
              <a:rPr lang="en-US" altLang="zh-CN"/>
              <a:t> </a:t>
            </a:r>
            <a:r>
              <a:rPr lang="zh-CN" altLang="en-US"/>
              <a:t>Wild and Vehicle-1M datasets</a:t>
            </a:r>
            <a:r>
              <a:rPr lang="en-US" altLang="zh-CN"/>
              <a:t>, Then, they synthesize these </a:t>
            </a:r>
            <a:r>
              <a:rPr lang="zh-CN" altLang="en-US"/>
              <a:t>images based on the fog synthesis process in</a:t>
            </a:r>
            <a:r>
              <a:rPr lang="en-US" altLang="zh-CN"/>
              <a:t>. We think, the same fixed algorithm is used to add fog to all the clear image, and the effect is quite different from the real world senario. Because in the real world, the fog indifferent image is very variation. This maybe the reason why their model performance very on their dataset.</a:t>
            </a:r>
            <a:endParaRPr lang="en-US" altLang="zh-CN"/>
          </a:p>
          <a:p>
            <a:endParaRPr lang="zh-CN" altLang="en-US"/>
          </a:p>
          <a:p>
            <a:r>
              <a:rPr lang="zh-CN" altLang="en-US"/>
              <a:t>I also didn't understand what the cumulative matching characteristics were based on when evaluating the model.</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Though several methods have shown superior performance on the normal</a:t>
            </a:r>
            <a:r>
              <a:rPr lang="zh-CN" altLang="en-US" b="1"/>
              <a:t> </a:t>
            </a:r>
            <a:r>
              <a:rPr lang="zh-CN" altLang="en-US"/>
              <a:t>images, they usually fail to perform vehicle ReID tasks under the foggy scenario, which is one of the most common</a:t>
            </a:r>
            <a:r>
              <a:rPr lang="en-US" altLang="zh-CN"/>
              <a:t> </a:t>
            </a:r>
            <a:r>
              <a:rPr lang="zh-CN" altLang="en-US"/>
              <a:t>weather types that appeared in the real world. This is because these methods are designed for clear images. Fog is</a:t>
            </a:r>
            <a:r>
              <a:rPr lang="en-US" altLang="zh-CN"/>
              <a:t> </a:t>
            </a:r>
            <a:r>
              <a:rPr lang="zh-CN" altLang="en-US"/>
              <a:t>an atmospheric phenomenon that consists of smoke, dust,</a:t>
            </a:r>
            <a:r>
              <a:rPr lang="en-US" altLang="zh-CN"/>
              <a:t> </a:t>
            </a:r>
            <a:r>
              <a:rPr lang="zh-CN" altLang="en-US"/>
              <a:t>and other floating particles, which may lead to poor visibility and degrade the features extracted from these images for</a:t>
            </a:r>
            <a:r>
              <a:rPr lang="en-US" altLang="zh-CN"/>
              <a:t> </a:t>
            </a:r>
            <a:r>
              <a:rPr lang="zh-CN" altLang="en-US"/>
              <a:t>the purpose of vehicle ReID</a:t>
            </a:r>
            <a:r>
              <a:rPr lang="en-US" altLang="zh-CN"/>
              <a:t>.</a:t>
            </a:r>
            <a:endParaRPr lang="zh-CN" altLang="en-US"/>
          </a:p>
          <a:p>
            <a:endParaRPr lang="zh-CN" altLang="en-US"/>
          </a:p>
          <a:p>
            <a:r>
              <a:rPr lang="zh-CN" altLang="en-US"/>
              <a:t>The motivation for the work in the paper is to address the problem of vehicle re-identification (ReID) in foggy weather conditions, which is important for building intelligent transportation and public security systems. The technical problem is that existing ReID methods and two-stage defogging methods are not effective in improving ReID performance in foggy conditions. The research question addressed in the paper is how to design a joint defogging learning (JDL) paradigm to improve ReID performance in foggy conditions by simultaneously optimizing defogging and ReID features</a:t>
            </a:r>
            <a:r>
              <a:rPr lang="en-US" altLang="zh-CN"/>
              <a:t>.</a:t>
            </a:r>
            <a:endParaRPr lang="zh-CN" altLang="en-US"/>
          </a:p>
          <a:p>
            <a:endParaRPr lang="zh-CN" altLang="en-US"/>
          </a:p>
          <a:p>
            <a:r>
              <a:rPr lang="zh-CN" altLang="en-US"/>
              <a:t>This problem does not have a trivial solution because foggy weather conditions can significantly degrade the visibility of images, making it difficult for existing ReID methods to accurately identify vehicles. Additionally, existing defogging methods are not specifically designed for ReID and may not always guarantee improved ReID performance.</a:t>
            </a:r>
            <a:endParaRPr lang="zh-CN" altLang="en-US"/>
          </a:p>
          <a:p>
            <a:endParaRPr lang="zh-CN" altLang="en-US"/>
          </a:p>
          <a:p>
            <a:r>
              <a:rPr lang="en-US" altLang="zh-CN">
                <a:sym typeface="+mn-ea"/>
              </a:rPr>
              <a:t>At last</a:t>
            </a:r>
            <a:r>
              <a:rPr lang="zh-CN" altLang="en-US">
                <a:sym typeface="+mn-ea"/>
              </a:rPr>
              <a:t>, the heavy computational burden of most defogging methods can increase the complexity of the system. </a:t>
            </a:r>
            <a:r>
              <a:rPr lang="zh-CN" altLang="en-US"/>
              <a:t>Integrating defogging and ReID models can also increase the complexity of the system due to the heavy computational burden of most defogging methods.</a:t>
            </a:r>
            <a:endParaRPr lang="zh-CN" altLang="en-US"/>
          </a:p>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a:p>
            <a:r>
              <a:rPr lang="zh-CN" altLang="en-US">
                <a:sym typeface="+mn-ea"/>
              </a:rPr>
              <a:t>Therefore, a novel joint defogging learning (JDL) paradigm is proposed in this paper to simultaneously optimize defogging and ReID features and improve ReID performance in foggy conditions.</a:t>
            </a:r>
            <a:endParaRPr lang="zh-CN" altLang="en-US"/>
          </a:p>
          <a:p>
            <a:endParaRPr lang="zh-CN" altLang="en-US"/>
          </a:p>
          <a:p>
            <a:r>
              <a:t>The proposed JDL mechanism is embedded in a two-branch network, which consists of a defogging model, a re-identification model, and a feature sharing module.With the simultaneous optimization paradigm, clean</a:t>
            </a:r>
            <a:r>
              <a:rPr lang="en-US"/>
              <a:t> </a:t>
            </a:r>
            <a:r>
              <a:t>features extracted by the defogging branch from foggy input images for visibility enhancement can be shared to learn</a:t>
            </a:r>
            <a:r>
              <a:rPr lang="en-US"/>
              <a:t> </a:t>
            </a:r>
            <a:r>
              <a:t>better ReID features in the re-identifification branch. Therefore, the performance of ReID in the foggy weather can be</a:t>
            </a:r>
            <a:r>
              <a:rPr lang="en-US"/>
              <a:t> </a:t>
            </a:r>
            <a:r>
              <a:t>improved effectively by this design</a:t>
            </a:r>
            <a:r>
              <a:rPr lang="en-US"/>
              <a:t>.</a:t>
            </a:r>
            <a:endParaRPr 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Moreover, since the fog-free ground truth in the real world scenario is intractable, directly leveraging real-world</a:t>
            </a:r>
            <a:r>
              <a:rPr lang="en-US" altLang="zh-CN"/>
              <a:t> </a:t>
            </a:r>
            <a:r>
              <a:rPr lang="zh-CN" altLang="en-US"/>
              <a:t>foggy data on the aforementioned training framework is</a:t>
            </a:r>
            <a:r>
              <a:rPr lang="en-US" altLang="zh-CN"/>
              <a:t> </a:t>
            </a:r>
            <a:r>
              <a:rPr lang="zh-CN" altLang="en-US"/>
              <a:t>challenging.To well address the domain gap between real-world and syn</a:t>
            </a:r>
            <a:r>
              <a:rPr lang="en-US" altLang="zh-CN"/>
              <a:t>t</a:t>
            </a:r>
            <a:r>
              <a:rPr lang="zh-CN" altLang="en-US"/>
              <a:t>hetic foggy data,</a:t>
            </a:r>
            <a:r>
              <a:rPr lang="en-US" altLang="zh-CN"/>
              <a:t>the artical</a:t>
            </a:r>
            <a:r>
              <a:rPr lang="zh-CN" altLang="en-US"/>
              <a:t> proposed a semi-supervised defogging</a:t>
            </a:r>
            <a:r>
              <a:rPr lang="en-US" altLang="zh-CN"/>
              <a:t> </a:t>
            </a:r>
            <a:r>
              <a:rPr lang="zh-CN" altLang="en-US"/>
              <a:t>scheme to train our network in a supervised way and an u</a:t>
            </a:r>
            <a:r>
              <a:rPr lang="en-US" altLang="zh-CN"/>
              <a:t>n</a:t>
            </a:r>
            <a:r>
              <a:rPr lang="zh-CN" altLang="en-US"/>
              <a:t>supervised way alternatively.</a:t>
            </a:r>
            <a:endParaRPr lang="zh-CN" altLang="en-US"/>
          </a:p>
          <a:p>
            <a:endParaRPr lang="zh-CN" altLang="en-US"/>
          </a:p>
          <a:p>
            <a:r>
              <a:rPr lang="zh-CN" altLang="en-US"/>
              <a:t>With this mechanism, the domain gap problem can be solved effectively and the proposed method can achieve state-of-the-art performance in both synthetic and real-world datasets</a:t>
            </a:r>
            <a:r>
              <a:rPr lang="en-US" altLang="zh-CN"/>
              <a:t>.</a:t>
            </a:r>
            <a:endParaRPr lang="en-US" altLang="zh-CN"/>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ClrTx/>
              <a:buSzTx/>
              <a:buFontTx/>
            </a:pPr>
            <a:r>
              <a:rPr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sym typeface="+mn-ea"/>
              </a:rPr>
              <a:t>As shown in Fig. </a:t>
            </a:r>
            <a:r>
              <a:rPr lang="en-US"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sym typeface="+mn-ea"/>
              </a:rPr>
              <a:t>4</a:t>
            </a:r>
            <a:r>
              <a:rPr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sym typeface="+mn-ea"/>
              </a:rPr>
              <a:t>, the proposed architecture mainly consists of two branches: the re-identifification branch (ReIDBranch) and the defogging branch</a:t>
            </a:r>
            <a:r>
              <a:rPr lang="en-US"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sym typeface="+mn-ea"/>
              </a:rPr>
              <a:t>. s</a:t>
            </a:r>
            <a:r>
              <a:rPr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sym typeface="+mn-ea"/>
              </a:rPr>
              <a:t>Two branches share the Collective Feature SharingModule to learn defogging and ReID simultaneously. Note that, the defogging branch is only involved in the network during</a:t>
            </a:r>
            <a:r>
              <a:rPr lang="en-US"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sym typeface="+mn-ea"/>
              </a:rPr>
              <a:t> </a:t>
            </a:r>
            <a:r>
              <a:rPr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sym typeface="+mn-ea"/>
              </a:rPr>
              <a:t>the training stage.</a:t>
            </a:r>
            <a:endParaRPr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sym typeface="+mn-ea"/>
            </a:endParaRPr>
          </a:p>
          <a:p>
            <a:pPr algn="l">
              <a:buClrTx/>
              <a:buSzTx/>
              <a:buFontTx/>
            </a:pPr>
            <a:endParaRPr lang="zh-CN" altLang="en-US"/>
          </a:p>
          <a:p>
            <a:pPr algn="l">
              <a:buClrTx/>
              <a:buSzTx/>
              <a:buFontTx/>
            </a:pPr>
            <a:r>
              <a:rPr lang="zh-CN" altLang="en-US"/>
              <a:t>At the training stage,</a:t>
            </a:r>
            <a:r>
              <a:rPr lang="en-US" altLang="zh-CN"/>
              <a:t> </a:t>
            </a:r>
            <a:r>
              <a:rPr lang="zh-CN" altLang="en-US"/>
              <a:t>both ReID and defogging branches share a feature extraction</a:t>
            </a:r>
            <a:r>
              <a:rPr lang="en-US" altLang="zh-CN"/>
              <a:t> </a:t>
            </a:r>
            <a:r>
              <a:rPr lang="zh-CN" altLang="en-US"/>
              <a:t>module called the collective feature sharing module (CFSM)</a:t>
            </a:r>
            <a:r>
              <a:rPr lang="en-US" altLang="zh-CN"/>
              <a:t> </a:t>
            </a:r>
            <a:r>
              <a:rPr lang="zh-CN" altLang="en-US"/>
              <a:t>to ensure that the fog-free features generated by this module</a:t>
            </a:r>
            <a:r>
              <a:rPr lang="en-US" altLang="zh-CN"/>
              <a:t> </a:t>
            </a:r>
            <a:r>
              <a:rPr lang="zh-CN" altLang="en-US"/>
              <a:t>termed FC can be applied to each branch in our joint defogging learning architecture. </a:t>
            </a:r>
            <a:r>
              <a:rPr lang="en-US" altLang="zh-CN"/>
              <a:t> </a:t>
            </a:r>
            <a:r>
              <a:rPr lang="zh-CN" altLang="en-US"/>
              <a:t>Then, the extracted features</a:t>
            </a:r>
            <a:r>
              <a:rPr lang="en-US" altLang="zh-CN"/>
              <a:t> </a:t>
            </a:r>
            <a:r>
              <a:rPr lang="zh-CN" altLang="en-US"/>
              <a:t>FC are passed to the fog-free image reconstruction module</a:t>
            </a:r>
            <a:r>
              <a:rPr lang="en-US" altLang="zh-CN"/>
              <a:t> </a:t>
            </a:r>
            <a:r>
              <a:rPr lang="zh-CN" altLang="en-US"/>
              <a:t>(FIRM) and the re-identification module (ReIDM) to produce the corresponding outputs. </a:t>
            </a:r>
            <a:endParaRPr lang="zh-CN" altLang="en-US"/>
          </a:p>
          <a:p>
            <a:pPr algn="l">
              <a:buClrTx/>
              <a:buSzTx/>
              <a:buFontTx/>
            </a:pPr>
            <a:endParaRPr lang="zh-CN" altLang="en-US"/>
          </a:p>
          <a:p>
            <a:pPr algn="l">
              <a:buClrTx/>
              <a:buSzTx/>
              <a:buFontTx/>
            </a:pPr>
            <a:r>
              <a:rPr lang="zh-CN" altLang="en-US"/>
              <a:t>At the inference stage, only</a:t>
            </a:r>
            <a:r>
              <a:rPr lang="en-US" altLang="zh-CN"/>
              <a:t> </a:t>
            </a:r>
            <a:r>
              <a:rPr lang="zh-CN" altLang="en-US"/>
              <a:t>the CFSM and the ReIDM are required to perform ReID.</a:t>
            </a:r>
            <a:r>
              <a:rPr lang="en-US" altLang="zh-CN"/>
              <a:t> The computational burden caused by </a:t>
            </a:r>
            <a:r>
              <a:rPr lang="zh-CN" altLang="en-US"/>
              <a:t>it can be ignored. We calculate the Euclidean distance D</a:t>
            </a:r>
            <a:r>
              <a:rPr lang="en-US" altLang="zh-CN"/>
              <a:t> </a:t>
            </a:r>
            <a:r>
              <a:rPr lang="zh-CN" altLang="en-US"/>
              <a:t>through embedding features to evaluate the performance.</a:t>
            </a:r>
            <a:endParaRPr lang="zh-CN" altLang="en-US"/>
          </a:p>
          <a:p>
            <a:pPr algn="l">
              <a:buClrTx/>
              <a:buSzTx/>
              <a:buFontTx/>
            </a:pPr>
            <a:endParaRPr lang="zh-CN" altLang="en-US"/>
          </a:p>
          <a:p>
            <a:pPr algn="l">
              <a:buClrTx/>
              <a:buSzTx/>
              <a:buFontTx/>
            </a:pPr>
            <a:r>
              <a:rPr lang="zh-CN" altLang="en-US"/>
              <a:t>By this architecture, the performance of ReID in the foggy</a:t>
            </a:r>
            <a:r>
              <a:rPr lang="en-US" altLang="zh-CN"/>
              <a:t> </a:t>
            </a:r>
            <a:r>
              <a:rPr lang="zh-CN" altLang="en-US"/>
              <a:t>weather can be improved significantly without additional</a:t>
            </a:r>
            <a:r>
              <a:rPr lang="en-US" altLang="zh-CN"/>
              <a:t> </a:t>
            </a:r>
            <a:r>
              <a:rPr lang="zh-CN" altLang="en-US"/>
              <a:t>computational burden at the inference stage</a:t>
            </a:r>
            <a:r>
              <a:rPr lang="en-US" altLang="zh-CN"/>
              <a:t>.</a:t>
            </a:r>
            <a:endParaRPr lang="en-US" altLang="zh-CN"/>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For the real-world dataset,</a:t>
            </a:r>
            <a:r>
              <a:rPr lang="en-US" altLang="zh-CN"/>
              <a:t> </a:t>
            </a:r>
            <a:r>
              <a:rPr lang="zh-CN" altLang="en-US">
                <a:sym typeface="+mn-ea"/>
              </a:rPr>
              <a:t>called it the</a:t>
            </a:r>
            <a:r>
              <a:rPr lang="en-US" altLang="zh-CN">
                <a:sym typeface="+mn-ea"/>
              </a:rPr>
              <a:t> </a:t>
            </a:r>
            <a:r>
              <a:rPr lang="zh-CN" altLang="en-US">
                <a:sym typeface="+mn-ea"/>
              </a:rPr>
              <a:t>Foggy Vehicle ReID for real-world scenes (FVRID_Real)</a:t>
            </a:r>
            <a:r>
              <a:rPr lang="zh-CN" altLang="en-US"/>
              <a:t> in </a:t>
            </a:r>
            <a:r>
              <a:rPr lang="en-US" altLang="zh-CN"/>
              <a:t>this</a:t>
            </a:r>
            <a:r>
              <a:rPr lang="zh-CN" altLang="en-US"/>
              <a:t> experiments,  is</a:t>
            </a:r>
            <a:r>
              <a:rPr lang="en-US" altLang="zh-CN"/>
              <a:t> </a:t>
            </a:r>
            <a:r>
              <a:rPr lang="zh-CN" altLang="en-US"/>
              <a:t>constituted based on these two datasets </a:t>
            </a:r>
            <a:r>
              <a:rPr lang="zh-CN" altLang="en-US">
                <a:sym typeface="+mn-ea"/>
              </a:rPr>
              <a:t>VERIWild and Vehicle-1M datasets </a:t>
            </a:r>
            <a:r>
              <a:rPr lang="en-US" altLang="zh-CN">
                <a:sym typeface="+mn-ea"/>
              </a:rPr>
              <a:t>, which </a:t>
            </a:r>
            <a:r>
              <a:rPr lang="zh-CN" altLang="en-US">
                <a:sym typeface="+mn-ea"/>
              </a:rPr>
              <a:t>contain the cases in the foggy</a:t>
            </a:r>
            <a:r>
              <a:rPr lang="en-US" altLang="zh-CN">
                <a:sym typeface="+mn-ea"/>
              </a:rPr>
              <a:t> </a:t>
            </a:r>
            <a:r>
              <a:rPr lang="zh-CN" altLang="en-US">
                <a:sym typeface="+mn-ea"/>
              </a:rPr>
              <a:t>weather</a:t>
            </a:r>
            <a:r>
              <a:rPr lang="zh-CN" altLang="en-US"/>
              <a:t>.  The details of this dataset are presented in Table 1</a:t>
            </a:r>
            <a:r>
              <a:rPr lang="en-US" altLang="zh-CN"/>
              <a:t>.</a:t>
            </a:r>
            <a:endParaRPr lang="en-US" altLang="zh-CN"/>
          </a:p>
          <a:p>
            <a:endParaRPr lang="en-US" altLang="zh-CN"/>
          </a:p>
          <a:p>
            <a:r>
              <a:rPr lang="zh-CN" altLang="en-US">
                <a:sym typeface="+mn-ea"/>
              </a:rPr>
              <a:t>For the Synthetic Dataset</a:t>
            </a:r>
            <a:r>
              <a:rPr lang="en-US" altLang="zh-CN">
                <a:sym typeface="+mn-ea"/>
              </a:rPr>
              <a:t>, </a:t>
            </a:r>
            <a:r>
              <a:rPr lang="en-US" altLang="zh-CN"/>
              <a:t>due to the limited number of vehicle ReID data in foggy weather, to train the proposed network  . </a:t>
            </a:r>
            <a:r>
              <a:rPr lang="en-US" altLang="zh-CN">
                <a:sym typeface="+mn-ea"/>
              </a:rPr>
              <a:t>in this experiment, the auther selected</a:t>
            </a:r>
            <a:r>
              <a:rPr lang="en-US" altLang="zh-CN"/>
              <a:t> fog-free images from VERI-Wild and Vehicle-1M datasets. Then, we synthesize these images based on the fog synthesis process in.</a:t>
            </a:r>
            <a:endParaRPr lang="en-US" altLang="zh-CN"/>
          </a:p>
          <a:p>
            <a:endParaRPr lang="en-US" altLang="zh-CN"/>
          </a:p>
          <a:p>
            <a:r>
              <a:rPr lang="zh-CN" altLang="en-US">
                <a:sym typeface="+mn-ea"/>
              </a:rPr>
              <a:t>The experiments are performed on</a:t>
            </a:r>
            <a:r>
              <a:rPr lang="en-US" altLang="zh-CN">
                <a:sym typeface="+mn-ea"/>
              </a:rPr>
              <a:t> the </a:t>
            </a:r>
            <a:r>
              <a:rPr lang="zh-CN" altLang="en-US">
                <a:sym typeface="+mn-ea"/>
              </a:rPr>
              <a:t>FVRID_Syn and FVRID_Real datasets.</a:t>
            </a:r>
            <a:r>
              <a:rPr lang="en-US" altLang="zh-CN">
                <a:sym typeface="+mn-ea"/>
              </a:rPr>
              <a:t> </a:t>
            </a:r>
            <a:r>
              <a:rPr lang="zh-CN" altLang="en-US">
                <a:sym typeface="+mn-ea"/>
              </a:rPr>
              <a:t>Specififically, </a:t>
            </a:r>
            <a:r>
              <a:rPr lang="en-US" altLang="zh-CN">
                <a:sym typeface="+mn-ea"/>
              </a:rPr>
              <a:t>the auther </a:t>
            </a:r>
            <a:r>
              <a:rPr lang="zh-CN" altLang="en-US">
                <a:sym typeface="+mn-ea"/>
              </a:rPr>
              <a:t>randomly select one foggy i</a:t>
            </a:r>
            <a:r>
              <a:rPr lang="en-US" altLang="zh-CN">
                <a:sym typeface="+mn-ea"/>
              </a:rPr>
              <a:t>m</a:t>
            </a:r>
            <a:r>
              <a:rPr lang="zh-CN" altLang="en-US">
                <a:sym typeface="+mn-ea"/>
              </a:rPr>
              <a:t>age for each vehicle and put it into the probe set. The remained images form the gallery set. </a:t>
            </a:r>
            <a:r>
              <a:rPr lang="en-US" altLang="zh-CN">
                <a:sym typeface="+mn-ea"/>
              </a:rPr>
              <a:t>Then, </a:t>
            </a:r>
            <a:r>
              <a:rPr lang="zh-CN" altLang="en-US">
                <a:sym typeface="+mn-ea"/>
              </a:rPr>
              <a:t>apply the cumulative matching characteristic (CMC) curve and mean average</a:t>
            </a:r>
            <a:r>
              <a:rPr lang="en-US" altLang="zh-CN">
                <a:sym typeface="+mn-ea"/>
              </a:rPr>
              <a:t> </a:t>
            </a:r>
            <a:r>
              <a:rPr lang="zh-CN" altLang="en-US">
                <a:sym typeface="+mn-ea"/>
              </a:rPr>
              <a:t>precision (mAP) to evaluate the performance.</a:t>
            </a:r>
            <a:endParaRPr lang="zh-CN" altLang="en-US"/>
          </a:p>
          <a:p>
            <a:endParaRPr lang="en-US" altLang="zh-CN"/>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sym typeface="+mn-ea"/>
              </a:rPr>
              <a:t>This artical </a:t>
            </a:r>
            <a:r>
              <a:rPr lang="zh-CN" altLang="en-US">
                <a:sym typeface="+mn-ea"/>
              </a:rPr>
              <a:t>compare </a:t>
            </a:r>
            <a:r>
              <a:rPr lang="en-US" altLang="zh-CN">
                <a:sym typeface="+mn-ea"/>
              </a:rPr>
              <a:t>the auther’s </a:t>
            </a:r>
            <a:r>
              <a:rPr lang="zh-CN" altLang="en-US">
                <a:sym typeface="+mn-ea"/>
              </a:rPr>
              <a:t> method with other existing ReID met</a:t>
            </a:r>
            <a:r>
              <a:rPr lang="en-US" altLang="zh-CN">
                <a:sym typeface="+mn-ea"/>
              </a:rPr>
              <a:t>h</a:t>
            </a:r>
            <a:r>
              <a:rPr lang="zh-CN" altLang="en-US">
                <a:sym typeface="+mn-ea"/>
              </a:rPr>
              <a:t>ods</a:t>
            </a:r>
            <a:r>
              <a:rPr lang="en-US" altLang="zh-CN">
                <a:sym typeface="+mn-ea"/>
              </a:rPr>
              <a:t>. </a:t>
            </a:r>
            <a:endParaRPr lang="en-US" altLang="zh-CN"/>
          </a:p>
          <a:p>
            <a:r>
              <a:rPr lang="en-US" altLang="zh-CN">
                <a:sym typeface="+mn-ea"/>
              </a:rPr>
              <a:t>fiustly, retrained these models in the foggy scenarios using the same training sets as the proposed one and the obtained ReID models are denoted by previous exsiting artical.</a:t>
            </a:r>
            <a:endParaRPr lang="en-US" altLang="zh-CN"/>
          </a:p>
          <a:p>
            <a:r>
              <a:rPr lang="en-US" altLang="zh-CN">
                <a:sym typeface="+mn-ea"/>
              </a:rPr>
              <a:t>The results are reported in Table3 which show that the proposed method can achieve the best performance on vehicle ReID in foggy weather on FVRID_Syn and FVRID_Real datasets in terms of mAP and CMC. </a:t>
            </a:r>
            <a:endParaRPr lang="en-US" altLang="zh-CN"/>
          </a:p>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Effectiveness of the proposed joint defogging learning and semi-supervised defogging optimization. The text ’JDL’denotes the joint defogging learning only with supervised defogging optimization, while the text ’SJDL’ presents the JDL mech_x0002_anism with the semi-supervised defogging optimization, respectively. The ’Baseline’ presents the ResNet-50. </a:t>
            </a:r>
            <a:endParaRPr lang="zh-CN" altLang="en-US"/>
          </a:p>
          <a:p>
            <a:endParaRPr lang="zh-CN" altLang="en-US"/>
          </a:p>
          <a:p>
            <a:r>
              <a:rPr lang="en-US" altLang="zh-CN">
                <a:sym typeface="+mn-ea"/>
              </a:rPr>
              <a:t>Moreover, with semi-supervised learning, the domain gap between real world and synthetic scenarios is reduced effectively. </a:t>
            </a:r>
            <a:endParaRPr lang="en-US" altLang="zh-CN">
              <a:sym typeface="+mn-ea"/>
            </a:endParaRPr>
          </a:p>
          <a:p>
            <a:endParaRPr lang="en-US" altLang="zh-CN">
              <a:sym typeface="+mn-ea"/>
            </a:endParaRPr>
          </a:p>
          <a:p>
            <a:endParaRPr lang="en-US" altLang="zh-CN">
              <a:sym typeface="+mn-ea"/>
            </a:endParaRPr>
          </a:p>
          <a:p>
            <a:r>
              <a:rPr lang="en-US" altLang="zh-CN">
                <a:sym typeface="+mn-ea"/>
              </a:rPr>
              <a:t>The results are reported in Table4 which show that the proposed </a:t>
            </a:r>
            <a:r>
              <a:rPr lang="zh-CN" altLang="en-US">
                <a:sym typeface="+mn-ea"/>
              </a:rPr>
              <a:t> joint defogging learning and semi-supervised defogging optimization</a:t>
            </a:r>
            <a:r>
              <a:rPr lang="en-US" altLang="zh-CN">
                <a:sym typeface="+mn-ea"/>
              </a:rPr>
              <a:t> method can achieve the best performance.</a:t>
            </a:r>
            <a:endParaRPr lang="zh-CN" altLang="en-US"/>
          </a:p>
          <a:p>
            <a:r>
              <a:rPr lang="en-US" altLang="zh-CN">
                <a:sym typeface="+mn-ea"/>
              </a:rPr>
              <a:t> </a:t>
            </a:r>
            <a:endParaRPr lang="en-US" altLang="zh-CN"/>
          </a:p>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a:p>
            <a:endParaRPr lang="zh-CN" altLang="en-US"/>
          </a:p>
          <a:p>
            <a:r>
              <a:rPr lang="en-US" altLang="zh-CN"/>
              <a:t>There</a:t>
            </a:r>
            <a:r>
              <a:rPr lang="zh-CN" altLang="en-US"/>
              <a:t> present the visualization of the</a:t>
            </a:r>
            <a:r>
              <a:rPr lang="en-US" altLang="zh-CN"/>
              <a:t> </a:t>
            </a:r>
            <a:r>
              <a:rPr lang="zh-CN" altLang="en-US"/>
              <a:t>ranking list on FVRID_Real dataset in Fig. 5. </a:t>
            </a:r>
            <a:endParaRPr lang="zh-CN" altLang="en-US"/>
          </a:p>
          <a:p>
            <a:endParaRPr lang="zh-CN" altLang="en-US"/>
          </a:p>
          <a:p>
            <a:r>
              <a:rPr lang="zh-CN" altLang="en-US"/>
              <a:t>One can see</a:t>
            </a:r>
            <a:r>
              <a:rPr lang="en-US" altLang="zh-CN"/>
              <a:t> </a:t>
            </a:r>
            <a:r>
              <a:rPr lang="zh-CN" altLang="en-US"/>
              <a:t>that, the baseline may retrieve the wrong instance because</a:t>
            </a:r>
            <a:r>
              <a:rPr lang="en-US" altLang="zh-CN"/>
              <a:t> </a:t>
            </a:r>
            <a:r>
              <a:rPr lang="zh-CN" altLang="en-US"/>
              <a:t>the crucial features such as light and window may become</a:t>
            </a:r>
            <a:r>
              <a:rPr lang="en-US" altLang="zh-CN"/>
              <a:t> </a:t>
            </a:r>
            <a:r>
              <a:rPr lang="zh-CN" altLang="en-US"/>
              <a:t>ambiguous, which may degrade the feature extraction of the</a:t>
            </a:r>
            <a:endParaRPr lang="zh-CN" altLang="en-US"/>
          </a:p>
          <a:p>
            <a:r>
              <a:rPr lang="zh-CN" altLang="en-US"/>
              <a:t>network. </a:t>
            </a:r>
            <a:endParaRPr lang="zh-CN" altLang="en-US"/>
          </a:p>
          <a:p>
            <a:endParaRPr lang="zh-CN" altLang="en-US"/>
          </a:p>
          <a:p>
            <a:r>
              <a:rPr lang="zh-CN" altLang="en-US"/>
              <a:t>However, with the proposed JDL, clear features</a:t>
            </a:r>
            <a:r>
              <a:rPr lang="en-US" altLang="zh-CN"/>
              <a:t> </a:t>
            </a:r>
            <a:r>
              <a:rPr lang="zh-CN" altLang="en-US"/>
              <a:t>can be extracted and the performance vehicle ReID in the</a:t>
            </a:r>
            <a:r>
              <a:rPr lang="en-US" altLang="zh-CN"/>
              <a:t> </a:t>
            </a:r>
            <a:r>
              <a:rPr lang="zh-CN" altLang="en-US"/>
              <a:t>foggy weather can be improved.</a:t>
            </a:r>
            <a:endParaRPr lang="zh-CN" altLang="en-US"/>
          </a:p>
          <a:p>
            <a:endParaRPr lang="zh-CN" altLang="en-US"/>
          </a:p>
          <a:p>
            <a:r>
              <a:rPr lang="zh-CN" altLang="en-US"/>
              <a:t>Furthermore, </a:t>
            </a:r>
            <a:r>
              <a:t>n Table 4 and Fig. 5 show that  One can see that the proposed</a:t>
            </a:r>
          </a:p>
          <a:p>
            <a:r>
              <a:t>semi-supervised optimization can generate more desirable</a:t>
            </a:r>
            <a:r>
              <a:rPr lang="en-US"/>
              <a:t> </a:t>
            </a:r>
            <a:r>
              <a:t>defogged results in real-world scenarios, which may further</a:t>
            </a:r>
            <a:r>
              <a:rPr lang="en-US"/>
              <a:t> </a:t>
            </a:r>
            <a:r>
              <a:t>benefit the performance of vehicle ReID</a:t>
            </a:r>
            <a:r>
              <a:rPr lang="en-US"/>
              <a:t>.</a:t>
            </a:r>
            <a:endParaRPr lang="en-US"/>
          </a:p>
          <a:p>
            <a:endParaRPr 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TextBox 62"/>
          <p:cNvSpPr txBox="1"/>
          <p:nvPr userDrawn="1"/>
        </p:nvSpPr>
        <p:spPr>
          <a:xfrm>
            <a:off x="1758762" y="830645"/>
            <a:ext cx="3674151" cy="261610"/>
          </a:xfrm>
          <a:prstGeom prst="rect">
            <a:avLst/>
          </a:prstGeom>
          <a:noFill/>
          <a:effectLst/>
        </p:spPr>
        <p:txBody>
          <a:bodyPr wrap="square" rtlCol="0">
            <a:spAutoFit/>
          </a:bodyPr>
          <a:lstStyle/>
          <a:p>
            <a:r>
              <a:rPr lang="en-US" altLang="zh-CN" sz="1100" dirty="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rPr>
              <a:t>We provide the best way to  your business.</a:t>
            </a:r>
            <a:endParaRPr lang="en-US" altLang="zh-CN" sz="1100" dirty="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 name="矩形 7"/>
          <p:cNvSpPr/>
          <p:nvPr userDrawn="1"/>
        </p:nvSpPr>
        <p:spPr>
          <a:xfrm>
            <a:off x="1727418" y="436538"/>
            <a:ext cx="2418688" cy="461665"/>
          </a:xfrm>
          <a:prstGeom prst="rect">
            <a:avLst/>
          </a:prstGeom>
        </p:spPr>
        <p:txBody>
          <a:bodyPr wrap="square">
            <a:spAutoFit/>
          </a:bodyPr>
          <a:lstStyle/>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添加您的标题</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椭圆 8"/>
          <p:cNvSpPr/>
          <p:nvPr userDrawn="1"/>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01</a:t>
            </a:r>
            <a:endParaRPr lang="zh-CN" altLang="en-US" dirty="0">
              <a:latin typeface="Impact" panose="020B0806030902050204" pitchFamily="34" charset="0"/>
            </a:endParaRPr>
          </a:p>
        </p:txBody>
      </p:sp>
      <p:sp>
        <p:nvSpPr>
          <p:cNvPr id="10" name="椭圆 9"/>
          <p:cNvSpPr/>
          <p:nvPr userDrawn="1"/>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userDrawn="1"/>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0-#ppt_w/2"/>
                                          </p:val>
                                        </p:tav>
                                        <p:tav tm="100000">
                                          <p:val>
                                            <p:strVal val="#ppt_x"/>
                                          </p:val>
                                        </p:tav>
                                      </p:tavLst>
                                    </p:anim>
                                    <p:anim calcmode="lin" valueType="num">
                                      <p:cBhvr additive="base">
                                        <p:cTn id="16" dur="50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0-#ppt_w/2"/>
                                          </p:val>
                                        </p:tav>
                                        <p:tav tm="100000">
                                          <p:val>
                                            <p:strVal val="#ppt_x"/>
                                          </p:val>
                                        </p:tav>
                                      </p:tavLst>
                                    </p:anim>
                                    <p:anim calcmode="lin" valueType="num">
                                      <p:cBhvr additive="base">
                                        <p:cTn id="20" dur="500" fill="hold"/>
                                        <p:tgtEl>
                                          <p:spTgt spid="12"/>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0-#ppt_w/2"/>
                                          </p:val>
                                        </p:tav>
                                        <p:tav tm="100000">
                                          <p:val>
                                            <p:strVal val="#ppt_x"/>
                                          </p:val>
                                        </p:tav>
                                      </p:tavLst>
                                    </p:anim>
                                    <p:anim calcmode="lin" valueType="num">
                                      <p:cBhvr additive="base">
                                        <p:cTn id="24" dur="500" fill="hold"/>
                                        <p:tgtEl>
                                          <p:spTgt spid="13"/>
                                        </p:tgtEl>
                                        <p:attrNameLst>
                                          <p:attrName>ppt_y</p:attrName>
                                        </p:attrNameLst>
                                      </p:cBhvr>
                                      <p:tavLst>
                                        <p:tav tm="0">
                                          <p:val>
                                            <p:strVal val="0-#ppt_h/2"/>
                                          </p:val>
                                        </p:tav>
                                        <p:tav tm="100000">
                                          <p:val>
                                            <p:strVal val="#ppt_y"/>
                                          </p:val>
                                        </p:tav>
                                      </p:tavLst>
                                    </p:anim>
                                  </p:childTnLst>
                                </p:cTn>
                              </p:par>
                              <p:par>
                                <p:cTn id="25" presetID="41" presetClass="entr" presetSubtype="0" fill="hold" grpId="0" nodeType="withEffect">
                                  <p:stCondLst>
                                    <p:cond delay="500"/>
                                  </p:stCondLst>
                                  <p:iterate type="lt">
                                    <p:tmPct val="10000"/>
                                  </p:iterate>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8"/>
                                        </p:tgtEl>
                                        <p:attrNameLst>
                                          <p:attrName>ppt_y</p:attrName>
                                        </p:attrNameLst>
                                      </p:cBhvr>
                                      <p:tavLst>
                                        <p:tav tm="0">
                                          <p:val>
                                            <p:strVal val="#ppt_y"/>
                                          </p:val>
                                        </p:tav>
                                        <p:tav tm="100000">
                                          <p:val>
                                            <p:strVal val="#ppt_y"/>
                                          </p:val>
                                        </p:tav>
                                      </p:tavLst>
                                    </p:anim>
                                    <p:anim calcmode="lin" valueType="num">
                                      <p:cBhvr>
                                        <p:cTn id="2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8"/>
                                        </p:tgtEl>
                                      </p:cBhvr>
                                    </p:animEffect>
                                  </p:childTnLst>
                                </p:cTn>
                              </p:par>
                              <p:par>
                                <p:cTn id="32" presetID="18" presetClass="entr" presetSubtype="6" fill="hold" grpId="0" nodeType="withEffect">
                                  <p:stCondLst>
                                    <p:cond delay="1000"/>
                                  </p:stCondLst>
                                  <p:iterate type="lt">
                                    <p:tmPct val="0"/>
                                  </p:iterate>
                                  <p:childTnLst>
                                    <p:set>
                                      <p:cBhvr>
                                        <p:cTn id="33" dur="1" fill="hold">
                                          <p:stCondLst>
                                            <p:cond delay="0"/>
                                          </p:stCondLst>
                                        </p:cTn>
                                        <p:tgtEl>
                                          <p:spTgt spid="7"/>
                                        </p:tgtEl>
                                        <p:attrNameLst>
                                          <p:attrName>style.visibility</p:attrName>
                                        </p:attrNameLst>
                                      </p:cBhvr>
                                      <p:to>
                                        <p:strVal val="visible"/>
                                      </p:to>
                                    </p:set>
                                    <p:animEffect transition="in" filter="strips(downRight)">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0" grpId="0" animBg="1"/>
      <p:bldP spid="11" grpId="0" animBg="1"/>
      <p:bldP spid="12" grpId="0" animBg="1"/>
      <p:bldP spid="13"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7" name="TextBox 62"/>
          <p:cNvSpPr txBox="1"/>
          <p:nvPr userDrawn="1"/>
        </p:nvSpPr>
        <p:spPr>
          <a:xfrm>
            <a:off x="1758762" y="830645"/>
            <a:ext cx="3674151" cy="261610"/>
          </a:xfrm>
          <a:prstGeom prst="rect">
            <a:avLst/>
          </a:prstGeom>
          <a:noFill/>
          <a:effectLst/>
        </p:spPr>
        <p:txBody>
          <a:bodyPr wrap="square" rtlCol="0">
            <a:spAutoFit/>
          </a:bodyPr>
          <a:lstStyle/>
          <a:p>
            <a:r>
              <a:rPr lang="en-US" altLang="zh-CN" sz="1100" dirty="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rPr>
              <a:t>We provide the best way to  your business.</a:t>
            </a:r>
            <a:endParaRPr lang="en-US" altLang="zh-CN" sz="1100" dirty="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 name="矩形 7"/>
          <p:cNvSpPr/>
          <p:nvPr userDrawn="1"/>
        </p:nvSpPr>
        <p:spPr>
          <a:xfrm>
            <a:off x="1727418" y="436538"/>
            <a:ext cx="2418688" cy="461665"/>
          </a:xfrm>
          <a:prstGeom prst="rect">
            <a:avLst/>
          </a:prstGeom>
        </p:spPr>
        <p:txBody>
          <a:bodyPr wrap="square">
            <a:spAutoFit/>
          </a:bodyPr>
          <a:lstStyle/>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添加您的标题</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椭圆 8"/>
          <p:cNvSpPr/>
          <p:nvPr userDrawn="1"/>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02</a:t>
            </a:r>
            <a:endParaRPr lang="zh-CN" altLang="en-US" dirty="0">
              <a:latin typeface="Impact" panose="020B0806030902050204" pitchFamily="34" charset="0"/>
            </a:endParaRPr>
          </a:p>
        </p:txBody>
      </p:sp>
      <p:sp>
        <p:nvSpPr>
          <p:cNvPr id="10" name="椭圆 9"/>
          <p:cNvSpPr/>
          <p:nvPr userDrawn="1"/>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userDrawn="1"/>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0-#ppt_w/2"/>
                                          </p:val>
                                        </p:tav>
                                        <p:tav tm="100000">
                                          <p:val>
                                            <p:strVal val="#ppt_x"/>
                                          </p:val>
                                        </p:tav>
                                      </p:tavLst>
                                    </p:anim>
                                    <p:anim calcmode="lin" valueType="num">
                                      <p:cBhvr additive="base">
                                        <p:cTn id="16" dur="50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0-#ppt_w/2"/>
                                          </p:val>
                                        </p:tav>
                                        <p:tav tm="100000">
                                          <p:val>
                                            <p:strVal val="#ppt_x"/>
                                          </p:val>
                                        </p:tav>
                                      </p:tavLst>
                                    </p:anim>
                                    <p:anim calcmode="lin" valueType="num">
                                      <p:cBhvr additive="base">
                                        <p:cTn id="20" dur="500" fill="hold"/>
                                        <p:tgtEl>
                                          <p:spTgt spid="12"/>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0-#ppt_w/2"/>
                                          </p:val>
                                        </p:tav>
                                        <p:tav tm="100000">
                                          <p:val>
                                            <p:strVal val="#ppt_x"/>
                                          </p:val>
                                        </p:tav>
                                      </p:tavLst>
                                    </p:anim>
                                    <p:anim calcmode="lin" valueType="num">
                                      <p:cBhvr additive="base">
                                        <p:cTn id="24" dur="500" fill="hold"/>
                                        <p:tgtEl>
                                          <p:spTgt spid="13"/>
                                        </p:tgtEl>
                                        <p:attrNameLst>
                                          <p:attrName>ppt_y</p:attrName>
                                        </p:attrNameLst>
                                      </p:cBhvr>
                                      <p:tavLst>
                                        <p:tav tm="0">
                                          <p:val>
                                            <p:strVal val="0-#ppt_h/2"/>
                                          </p:val>
                                        </p:tav>
                                        <p:tav tm="100000">
                                          <p:val>
                                            <p:strVal val="#ppt_y"/>
                                          </p:val>
                                        </p:tav>
                                      </p:tavLst>
                                    </p:anim>
                                  </p:childTnLst>
                                </p:cTn>
                              </p:par>
                              <p:par>
                                <p:cTn id="25" presetID="41" presetClass="entr" presetSubtype="0" fill="hold" grpId="0" nodeType="withEffect">
                                  <p:stCondLst>
                                    <p:cond delay="500"/>
                                  </p:stCondLst>
                                  <p:iterate type="lt">
                                    <p:tmPct val="10000"/>
                                  </p:iterate>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8"/>
                                        </p:tgtEl>
                                        <p:attrNameLst>
                                          <p:attrName>ppt_y</p:attrName>
                                        </p:attrNameLst>
                                      </p:cBhvr>
                                      <p:tavLst>
                                        <p:tav tm="0">
                                          <p:val>
                                            <p:strVal val="#ppt_y"/>
                                          </p:val>
                                        </p:tav>
                                        <p:tav tm="100000">
                                          <p:val>
                                            <p:strVal val="#ppt_y"/>
                                          </p:val>
                                        </p:tav>
                                      </p:tavLst>
                                    </p:anim>
                                    <p:anim calcmode="lin" valueType="num">
                                      <p:cBhvr>
                                        <p:cTn id="2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8"/>
                                        </p:tgtEl>
                                      </p:cBhvr>
                                    </p:animEffect>
                                  </p:childTnLst>
                                </p:cTn>
                              </p:par>
                              <p:par>
                                <p:cTn id="32" presetID="18" presetClass="entr" presetSubtype="6" fill="hold" grpId="0" nodeType="withEffect">
                                  <p:stCondLst>
                                    <p:cond delay="1000"/>
                                  </p:stCondLst>
                                  <p:iterate type="lt">
                                    <p:tmPct val="0"/>
                                  </p:iterate>
                                  <p:childTnLst>
                                    <p:set>
                                      <p:cBhvr>
                                        <p:cTn id="33" dur="1" fill="hold">
                                          <p:stCondLst>
                                            <p:cond delay="0"/>
                                          </p:stCondLst>
                                        </p:cTn>
                                        <p:tgtEl>
                                          <p:spTgt spid="7"/>
                                        </p:tgtEl>
                                        <p:attrNameLst>
                                          <p:attrName>style.visibility</p:attrName>
                                        </p:attrNameLst>
                                      </p:cBhvr>
                                      <p:to>
                                        <p:strVal val="visible"/>
                                      </p:to>
                                    </p:set>
                                    <p:animEffect transition="in" filter="strips(downRight)">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0" grpId="0" animBg="1"/>
      <p:bldP spid="11" grpId="0" animBg="1"/>
      <p:bldP spid="12" grpId="0" animBg="1"/>
      <p:bldP spid="13"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7" name="TextBox 62"/>
          <p:cNvSpPr txBox="1"/>
          <p:nvPr userDrawn="1"/>
        </p:nvSpPr>
        <p:spPr>
          <a:xfrm>
            <a:off x="1758762" y="830645"/>
            <a:ext cx="3674151" cy="261610"/>
          </a:xfrm>
          <a:prstGeom prst="rect">
            <a:avLst/>
          </a:prstGeom>
          <a:noFill/>
          <a:effectLst/>
        </p:spPr>
        <p:txBody>
          <a:bodyPr wrap="square" rtlCol="0">
            <a:spAutoFit/>
          </a:bodyPr>
          <a:lstStyle/>
          <a:p>
            <a:r>
              <a:rPr lang="en-US" altLang="zh-CN" sz="1100" dirty="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rPr>
              <a:t>We provide the best way to  your business.</a:t>
            </a:r>
            <a:endParaRPr lang="en-US" altLang="zh-CN" sz="1100" dirty="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 name="矩形 7"/>
          <p:cNvSpPr/>
          <p:nvPr userDrawn="1"/>
        </p:nvSpPr>
        <p:spPr>
          <a:xfrm>
            <a:off x="1727418" y="436538"/>
            <a:ext cx="2418688" cy="461665"/>
          </a:xfrm>
          <a:prstGeom prst="rect">
            <a:avLst/>
          </a:prstGeom>
        </p:spPr>
        <p:txBody>
          <a:bodyPr wrap="square">
            <a:spAutoFit/>
          </a:bodyPr>
          <a:lstStyle/>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添加您的标题</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椭圆 8"/>
          <p:cNvSpPr/>
          <p:nvPr userDrawn="1"/>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03</a:t>
            </a:r>
            <a:endParaRPr lang="zh-CN" altLang="en-US" dirty="0">
              <a:latin typeface="Impact" panose="020B0806030902050204" pitchFamily="34" charset="0"/>
            </a:endParaRPr>
          </a:p>
        </p:txBody>
      </p:sp>
      <p:sp>
        <p:nvSpPr>
          <p:cNvPr id="10" name="椭圆 9"/>
          <p:cNvSpPr/>
          <p:nvPr userDrawn="1"/>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userDrawn="1"/>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0-#ppt_w/2"/>
                                          </p:val>
                                        </p:tav>
                                        <p:tav tm="100000">
                                          <p:val>
                                            <p:strVal val="#ppt_x"/>
                                          </p:val>
                                        </p:tav>
                                      </p:tavLst>
                                    </p:anim>
                                    <p:anim calcmode="lin" valueType="num">
                                      <p:cBhvr additive="base">
                                        <p:cTn id="16" dur="50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0-#ppt_w/2"/>
                                          </p:val>
                                        </p:tav>
                                        <p:tav tm="100000">
                                          <p:val>
                                            <p:strVal val="#ppt_x"/>
                                          </p:val>
                                        </p:tav>
                                      </p:tavLst>
                                    </p:anim>
                                    <p:anim calcmode="lin" valueType="num">
                                      <p:cBhvr additive="base">
                                        <p:cTn id="20" dur="500" fill="hold"/>
                                        <p:tgtEl>
                                          <p:spTgt spid="12"/>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0-#ppt_w/2"/>
                                          </p:val>
                                        </p:tav>
                                        <p:tav tm="100000">
                                          <p:val>
                                            <p:strVal val="#ppt_x"/>
                                          </p:val>
                                        </p:tav>
                                      </p:tavLst>
                                    </p:anim>
                                    <p:anim calcmode="lin" valueType="num">
                                      <p:cBhvr additive="base">
                                        <p:cTn id="24" dur="500" fill="hold"/>
                                        <p:tgtEl>
                                          <p:spTgt spid="13"/>
                                        </p:tgtEl>
                                        <p:attrNameLst>
                                          <p:attrName>ppt_y</p:attrName>
                                        </p:attrNameLst>
                                      </p:cBhvr>
                                      <p:tavLst>
                                        <p:tav tm="0">
                                          <p:val>
                                            <p:strVal val="0-#ppt_h/2"/>
                                          </p:val>
                                        </p:tav>
                                        <p:tav tm="100000">
                                          <p:val>
                                            <p:strVal val="#ppt_y"/>
                                          </p:val>
                                        </p:tav>
                                      </p:tavLst>
                                    </p:anim>
                                  </p:childTnLst>
                                </p:cTn>
                              </p:par>
                              <p:par>
                                <p:cTn id="25" presetID="41" presetClass="entr" presetSubtype="0" fill="hold" grpId="0" nodeType="withEffect">
                                  <p:stCondLst>
                                    <p:cond delay="500"/>
                                  </p:stCondLst>
                                  <p:iterate type="lt">
                                    <p:tmPct val="10000"/>
                                  </p:iterate>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8"/>
                                        </p:tgtEl>
                                        <p:attrNameLst>
                                          <p:attrName>ppt_y</p:attrName>
                                        </p:attrNameLst>
                                      </p:cBhvr>
                                      <p:tavLst>
                                        <p:tav tm="0">
                                          <p:val>
                                            <p:strVal val="#ppt_y"/>
                                          </p:val>
                                        </p:tav>
                                        <p:tav tm="100000">
                                          <p:val>
                                            <p:strVal val="#ppt_y"/>
                                          </p:val>
                                        </p:tav>
                                      </p:tavLst>
                                    </p:anim>
                                    <p:anim calcmode="lin" valueType="num">
                                      <p:cBhvr>
                                        <p:cTn id="2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8"/>
                                        </p:tgtEl>
                                      </p:cBhvr>
                                    </p:animEffect>
                                  </p:childTnLst>
                                </p:cTn>
                              </p:par>
                              <p:par>
                                <p:cTn id="32" presetID="18" presetClass="entr" presetSubtype="6" fill="hold" grpId="0" nodeType="withEffect">
                                  <p:stCondLst>
                                    <p:cond delay="1000"/>
                                  </p:stCondLst>
                                  <p:iterate type="lt">
                                    <p:tmPct val="0"/>
                                  </p:iterate>
                                  <p:childTnLst>
                                    <p:set>
                                      <p:cBhvr>
                                        <p:cTn id="33" dur="1" fill="hold">
                                          <p:stCondLst>
                                            <p:cond delay="0"/>
                                          </p:stCondLst>
                                        </p:cTn>
                                        <p:tgtEl>
                                          <p:spTgt spid="7"/>
                                        </p:tgtEl>
                                        <p:attrNameLst>
                                          <p:attrName>style.visibility</p:attrName>
                                        </p:attrNameLst>
                                      </p:cBhvr>
                                      <p:to>
                                        <p:strVal val="visible"/>
                                      </p:to>
                                    </p:set>
                                    <p:animEffect transition="in" filter="strips(downRight)">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0" grpId="0" animBg="1"/>
      <p:bldP spid="11" grpId="0" animBg="1"/>
      <p:bldP spid="12" grpId="0" animBg="1"/>
      <p:bldP spid="13"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7" name="TextBox 62"/>
          <p:cNvSpPr txBox="1"/>
          <p:nvPr userDrawn="1"/>
        </p:nvSpPr>
        <p:spPr>
          <a:xfrm>
            <a:off x="1758762" y="830645"/>
            <a:ext cx="3674151" cy="261610"/>
          </a:xfrm>
          <a:prstGeom prst="rect">
            <a:avLst/>
          </a:prstGeom>
          <a:noFill/>
          <a:effectLst/>
        </p:spPr>
        <p:txBody>
          <a:bodyPr wrap="square" rtlCol="0">
            <a:spAutoFit/>
          </a:bodyPr>
          <a:lstStyle/>
          <a:p>
            <a:r>
              <a:rPr lang="en-US" altLang="zh-CN" sz="1100" dirty="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rPr>
              <a:t>We provide the best way to  your business.</a:t>
            </a:r>
            <a:endParaRPr lang="en-US" altLang="zh-CN" sz="1100" dirty="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 name="矩形 7"/>
          <p:cNvSpPr/>
          <p:nvPr userDrawn="1"/>
        </p:nvSpPr>
        <p:spPr>
          <a:xfrm>
            <a:off x="1727418" y="436538"/>
            <a:ext cx="2418688" cy="461665"/>
          </a:xfrm>
          <a:prstGeom prst="rect">
            <a:avLst/>
          </a:prstGeom>
        </p:spPr>
        <p:txBody>
          <a:bodyPr wrap="square">
            <a:spAutoFit/>
          </a:bodyPr>
          <a:lstStyle/>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添加您的标题</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椭圆 8"/>
          <p:cNvSpPr/>
          <p:nvPr userDrawn="1"/>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04</a:t>
            </a:r>
            <a:endParaRPr lang="zh-CN" altLang="en-US" dirty="0">
              <a:latin typeface="Impact" panose="020B0806030902050204" pitchFamily="34" charset="0"/>
            </a:endParaRPr>
          </a:p>
        </p:txBody>
      </p:sp>
      <p:sp>
        <p:nvSpPr>
          <p:cNvPr id="10" name="椭圆 9"/>
          <p:cNvSpPr/>
          <p:nvPr userDrawn="1"/>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userDrawn="1"/>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0-#ppt_w/2"/>
                                          </p:val>
                                        </p:tav>
                                        <p:tav tm="100000">
                                          <p:val>
                                            <p:strVal val="#ppt_x"/>
                                          </p:val>
                                        </p:tav>
                                      </p:tavLst>
                                    </p:anim>
                                    <p:anim calcmode="lin" valueType="num">
                                      <p:cBhvr additive="base">
                                        <p:cTn id="16" dur="50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0-#ppt_w/2"/>
                                          </p:val>
                                        </p:tav>
                                        <p:tav tm="100000">
                                          <p:val>
                                            <p:strVal val="#ppt_x"/>
                                          </p:val>
                                        </p:tav>
                                      </p:tavLst>
                                    </p:anim>
                                    <p:anim calcmode="lin" valueType="num">
                                      <p:cBhvr additive="base">
                                        <p:cTn id="20" dur="500" fill="hold"/>
                                        <p:tgtEl>
                                          <p:spTgt spid="12"/>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0-#ppt_w/2"/>
                                          </p:val>
                                        </p:tav>
                                        <p:tav tm="100000">
                                          <p:val>
                                            <p:strVal val="#ppt_x"/>
                                          </p:val>
                                        </p:tav>
                                      </p:tavLst>
                                    </p:anim>
                                    <p:anim calcmode="lin" valueType="num">
                                      <p:cBhvr additive="base">
                                        <p:cTn id="24" dur="500" fill="hold"/>
                                        <p:tgtEl>
                                          <p:spTgt spid="13"/>
                                        </p:tgtEl>
                                        <p:attrNameLst>
                                          <p:attrName>ppt_y</p:attrName>
                                        </p:attrNameLst>
                                      </p:cBhvr>
                                      <p:tavLst>
                                        <p:tav tm="0">
                                          <p:val>
                                            <p:strVal val="0-#ppt_h/2"/>
                                          </p:val>
                                        </p:tav>
                                        <p:tav tm="100000">
                                          <p:val>
                                            <p:strVal val="#ppt_y"/>
                                          </p:val>
                                        </p:tav>
                                      </p:tavLst>
                                    </p:anim>
                                  </p:childTnLst>
                                </p:cTn>
                              </p:par>
                              <p:par>
                                <p:cTn id="25" presetID="41" presetClass="entr" presetSubtype="0" fill="hold" grpId="0" nodeType="withEffect">
                                  <p:stCondLst>
                                    <p:cond delay="500"/>
                                  </p:stCondLst>
                                  <p:iterate type="lt">
                                    <p:tmPct val="10000"/>
                                  </p:iterate>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8"/>
                                        </p:tgtEl>
                                        <p:attrNameLst>
                                          <p:attrName>ppt_y</p:attrName>
                                        </p:attrNameLst>
                                      </p:cBhvr>
                                      <p:tavLst>
                                        <p:tav tm="0">
                                          <p:val>
                                            <p:strVal val="#ppt_y"/>
                                          </p:val>
                                        </p:tav>
                                        <p:tav tm="100000">
                                          <p:val>
                                            <p:strVal val="#ppt_y"/>
                                          </p:val>
                                        </p:tav>
                                      </p:tavLst>
                                    </p:anim>
                                    <p:anim calcmode="lin" valueType="num">
                                      <p:cBhvr>
                                        <p:cTn id="2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8"/>
                                        </p:tgtEl>
                                      </p:cBhvr>
                                    </p:animEffect>
                                  </p:childTnLst>
                                </p:cTn>
                              </p:par>
                              <p:par>
                                <p:cTn id="32" presetID="18" presetClass="entr" presetSubtype="6" fill="hold" grpId="0" nodeType="withEffect">
                                  <p:stCondLst>
                                    <p:cond delay="1000"/>
                                  </p:stCondLst>
                                  <p:iterate type="lt">
                                    <p:tmPct val="0"/>
                                  </p:iterate>
                                  <p:childTnLst>
                                    <p:set>
                                      <p:cBhvr>
                                        <p:cTn id="33" dur="1" fill="hold">
                                          <p:stCondLst>
                                            <p:cond delay="0"/>
                                          </p:stCondLst>
                                        </p:cTn>
                                        <p:tgtEl>
                                          <p:spTgt spid="7"/>
                                        </p:tgtEl>
                                        <p:attrNameLst>
                                          <p:attrName>style.visibility</p:attrName>
                                        </p:attrNameLst>
                                      </p:cBhvr>
                                      <p:to>
                                        <p:strVal val="visible"/>
                                      </p:to>
                                    </p:set>
                                    <p:animEffect transition="in" filter="strips(downRight)">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0" grpId="0" animBg="1"/>
      <p:bldP spid="11" grpId="0" animBg="1"/>
      <p:bldP spid="12" grpId="0" animBg="1"/>
      <p:bldP spid="13"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1.pn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B7F2D0-5C61-4ECD-8EF0-7DC153D82996}"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C027CB-4B16-4B21-A276-8705E54D5316}" type="slidenum">
              <a:rPr lang="zh-CN" altLang="en-US" smtClean="0">
                <a:solidFill>
                  <a:prstClr val="black">
                    <a:tint val="75000"/>
                  </a:prstClr>
                </a:solidFill>
              </a:rPr>
            </a:fld>
            <a:endParaRPr lang="zh-CN" altLang="en-US">
              <a:solidFill>
                <a:prstClr val="black">
                  <a:tint val="75000"/>
                </a:prstClr>
              </a:solidFill>
            </a:endParaRPr>
          </a:p>
        </p:txBody>
      </p:sp>
      <p:pic>
        <p:nvPicPr>
          <p:cNvPr id="7" name="图片 6"/>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524" y="0"/>
            <a:ext cx="12188951"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0.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5.xml"/><Relationship Id="rId5" Type="http://schemas.openxmlformats.org/officeDocument/2006/relationships/tags" Target="../tags/tag43.xml"/><Relationship Id="rId4" Type="http://schemas.openxmlformats.org/officeDocument/2006/relationships/tags" Target="../tags/tag42.xml"/><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s>
</file>

<file path=ppt/slides/_rels/slide11.xml.rels><?xml version="1.0" encoding="UTF-8" standalone="yes"?>
<Relationships xmlns="http://schemas.openxmlformats.org/package/2006/relationships"><Relationship Id="rId9" Type="http://schemas.openxmlformats.org/officeDocument/2006/relationships/notesSlide" Target="../notesSlides/notesSlide11.xml"/><Relationship Id="rId8" Type="http://schemas.openxmlformats.org/officeDocument/2006/relationships/slideLayout" Target="../slideLayouts/slideLayout5.xml"/><Relationship Id="rId7" Type="http://schemas.openxmlformats.org/officeDocument/2006/relationships/image" Target="../media/image13.jpeg"/><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5.xml"/><Relationship Id="rId5" Type="http://schemas.openxmlformats.org/officeDocument/2006/relationships/tags" Target="../tags/tag54.xml"/><Relationship Id="rId4" Type="http://schemas.openxmlformats.org/officeDocument/2006/relationships/tags" Target="../tags/tag53.xml"/><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image" Target="../media/image3.png"/><Relationship Id="rId2" Type="http://schemas.openxmlformats.org/officeDocument/2006/relationships/tags" Target="../tags/tag2.xml"/><Relationship Id="rId10" Type="http://schemas.openxmlformats.org/officeDocument/2006/relationships/notesSlide" Target="../notesSlides/notesSlide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2.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image" Target="../media/image4.png"/><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2.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image" Target="../media/image5.png"/><Relationship Id="rId1" Type="http://schemas.openxmlformats.org/officeDocument/2006/relationships/tags" Target="../tags/tag13.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image" Target="../media/image6.png"/><Relationship Id="rId1" Type="http://schemas.openxmlformats.org/officeDocument/2006/relationships/tags" Target="../tags/tag17.xml"/></Relationships>
</file>

<file path=ppt/slides/_rels/slide6.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image" Target="../media/image9.png"/><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image" Target="../media/image8.png"/><Relationship Id="rId3" Type="http://schemas.openxmlformats.org/officeDocument/2006/relationships/tags" Target="../tags/tag21.xml"/><Relationship Id="rId2" Type="http://schemas.openxmlformats.org/officeDocument/2006/relationships/image" Target="../media/image7.png"/><Relationship Id="rId11" Type="http://schemas.openxmlformats.org/officeDocument/2006/relationships/notesSlide" Target="../notesSlides/notesSlide6.xml"/><Relationship Id="rId10" Type="http://schemas.openxmlformats.org/officeDocument/2006/relationships/slideLayout" Target="../slideLayouts/slideLayout3.xml"/><Relationship Id="rId1" Type="http://schemas.openxmlformats.org/officeDocument/2006/relationships/tags" Target="../tags/tag20.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4.xml"/><Relationship Id="rId5" Type="http://schemas.openxmlformats.org/officeDocument/2006/relationships/tags" Target="../tags/tag29.xml"/><Relationship Id="rId4" Type="http://schemas.openxmlformats.org/officeDocument/2006/relationships/tags" Target="../tags/tag28.xml"/><Relationship Id="rId3" Type="http://schemas.openxmlformats.org/officeDocument/2006/relationships/image" Target="../media/image10.png"/><Relationship Id="rId2" Type="http://schemas.openxmlformats.org/officeDocument/2006/relationships/tags" Target="../tags/tag27.xml"/><Relationship Id="rId1" Type="http://schemas.openxmlformats.org/officeDocument/2006/relationships/tags" Target="../tags/tag26.xml"/></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8.xml"/><Relationship Id="rId8" Type="http://schemas.openxmlformats.org/officeDocument/2006/relationships/slideLayout" Target="../slideLayouts/slideLayout4.xml"/><Relationship Id="rId7" Type="http://schemas.openxmlformats.org/officeDocument/2006/relationships/tags" Target="../tags/tag35.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image" Target="../media/image11.png"/><Relationship Id="rId1" Type="http://schemas.openxmlformats.org/officeDocument/2006/relationships/tags" Target="../tags/tag30.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4.xml"/><Relationship Id="rId4" Type="http://schemas.openxmlformats.org/officeDocument/2006/relationships/tags" Target="../tags/tag38.xml"/><Relationship Id="rId3" Type="http://schemas.openxmlformats.org/officeDocument/2006/relationships/tags" Target="../tags/tag37.xml"/><Relationship Id="rId2" Type="http://schemas.openxmlformats.org/officeDocument/2006/relationships/image" Target="../media/image12.png"/><Relationship Id="rId1" Type="http://schemas.openxmlformats.org/officeDocument/2006/relationships/tags" Target="../tags/tag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1207455" y="157627"/>
            <a:ext cx="869659" cy="8696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0494498" y="1027286"/>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0104119" y="375750"/>
            <a:ext cx="302456" cy="302456"/>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428873" y="5924841"/>
            <a:ext cx="847727" cy="847727"/>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690560" y="5569741"/>
            <a:ext cx="1288259" cy="1288259"/>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284161" y="5093491"/>
            <a:ext cx="622299" cy="62229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292854" y="4279899"/>
            <a:ext cx="204399" cy="204399"/>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11581165" y="1807879"/>
            <a:ext cx="204399" cy="20439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238831" y="5302440"/>
            <a:ext cx="204399" cy="204399"/>
          </a:xfrm>
          <a:prstGeom prst="ellipse">
            <a:avLst/>
          </a:prstGeom>
          <a:gradFill>
            <a:gsLst>
              <a:gs pos="0">
                <a:schemeClr val="bg1"/>
              </a:gs>
              <a:gs pos="100000">
                <a:srgbClr val="D4D2D3"/>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067119" y="5404639"/>
            <a:ext cx="204399" cy="20439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227778" y="5609038"/>
            <a:ext cx="204399" cy="204399"/>
          </a:xfrm>
          <a:prstGeom prst="ellipse">
            <a:avLst/>
          </a:prstGeom>
          <a:gradFill>
            <a:gsLst>
              <a:gs pos="0">
                <a:schemeClr val="bg1"/>
              </a:gs>
              <a:gs pos="100000">
                <a:srgbClr val="D4D2D3"/>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1098500" y="1418702"/>
            <a:ext cx="9552305" cy="2861310"/>
          </a:xfrm>
          <a:prstGeom prst="rect">
            <a:avLst/>
          </a:prstGeom>
          <a:noFill/>
        </p:spPr>
        <p:txBody>
          <a:bodyPr wrap="none" rtlCol="0">
            <a:spAutoFit/>
          </a:bodyPr>
          <a:lstStyle/>
          <a:p>
            <a:pPr indent="0" algn="ctr" fontAlgn="auto">
              <a:lnSpc>
                <a:spcPct val="150000"/>
              </a:lnSpc>
            </a:pPr>
            <a:r>
              <a:rPr lang="en-US" altLang="zh-CN" sz="4000" b="1" dirty="0" smtClean="0">
                <a:solidFill>
                  <a:srgbClr val="18478F"/>
                </a:solidFill>
                <a:latin typeface="Microsoft YaHei" panose="020B0503020204020204" pitchFamily="34" charset="-122"/>
                <a:ea typeface="Microsoft YaHei" panose="020B0503020204020204" pitchFamily="34" charset="-122"/>
              </a:rPr>
              <a:t>SJDL-Vehicle: Semi-supervised Joint </a:t>
            </a:r>
            <a:endParaRPr lang="en-US" altLang="zh-CN" sz="4000" b="1" dirty="0" smtClean="0">
              <a:solidFill>
                <a:srgbClr val="18478F"/>
              </a:solidFill>
              <a:latin typeface="Microsoft YaHei" panose="020B0503020204020204" pitchFamily="34" charset="-122"/>
              <a:ea typeface="Microsoft YaHei" panose="020B0503020204020204" pitchFamily="34" charset="-122"/>
            </a:endParaRPr>
          </a:p>
          <a:p>
            <a:pPr indent="0" algn="ctr" fontAlgn="auto">
              <a:lnSpc>
                <a:spcPct val="150000"/>
              </a:lnSpc>
            </a:pPr>
            <a:r>
              <a:rPr lang="en-US" altLang="zh-CN" sz="4000" b="1" dirty="0" smtClean="0">
                <a:solidFill>
                  <a:srgbClr val="18478F"/>
                </a:solidFill>
                <a:latin typeface="Microsoft YaHei" panose="020B0503020204020204" pitchFamily="34" charset="-122"/>
                <a:ea typeface="Microsoft YaHei" panose="020B0503020204020204" pitchFamily="34" charset="-122"/>
              </a:rPr>
              <a:t>Defogging Learning for</a:t>
            </a:r>
            <a:endParaRPr lang="en-US" altLang="zh-CN" sz="4000" b="1" dirty="0" smtClean="0">
              <a:solidFill>
                <a:srgbClr val="18478F"/>
              </a:solidFill>
              <a:latin typeface="Microsoft YaHei" panose="020B0503020204020204" pitchFamily="34" charset="-122"/>
              <a:ea typeface="Microsoft YaHei" panose="020B0503020204020204" pitchFamily="34" charset="-122"/>
            </a:endParaRPr>
          </a:p>
          <a:p>
            <a:pPr indent="0" algn="ctr" fontAlgn="auto">
              <a:lnSpc>
                <a:spcPct val="150000"/>
              </a:lnSpc>
            </a:pPr>
            <a:r>
              <a:rPr lang="en-US" altLang="zh-CN" sz="4000" b="1" dirty="0" smtClean="0">
                <a:solidFill>
                  <a:srgbClr val="18478F"/>
                </a:solidFill>
                <a:latin typeface="Microsoft YaHei" panose="020B0503020204020204" pitchFamily="34" charset="-122"/>
                <a:ea typeface="Microsoft YaHei" panose="020B0503020204020204" pitchFamily="34" charset="-122"/>
              </a:rPr>
              <a:t> Foggy Vehicle Re-identification</a:t>
            </a:r>
            <a:endParaRPr lang="en-US" altLang="zh-CN" sz="4000" b="1" dirty="0" smtClean="0">
              <a:solidFill>
                <a:srgbClr val="18478F"/>
              </a:solidFill>
              <a:latin typeface="Microsoft YaHei" panose="020B0503020204020204" pitchFamily="34" charset="-122"/>
              <a:ea typeface="Microsoft YaHei" panose="020B0503020204020204" pitchFamily="34" charset="-122"/>
            </a:endParaRPr>
          </a:p>
        </p:txBody>
      </p:sp>
      <p:grpSp>
        <p:nvGrpSpPr>
          <p:cNvPr id="21" name="组合 20"/>
          <p:cNvGrpSpPr/>
          <p:nvPr/>
        </p:nvGrpSpPr>
        <p:grpSpPr>
          <a:xfrm>
            <a:off x="4250567" y="5189395"/>
            <a:ext cx="6605270" cy="317500"/>
            <a:chOff x="4654427" y="4718860"/>
            <a:chExt cx="6605270" cy="317500"/>
          </a:xfrm>
        </p:grpSpPr>
        <p:grpSp>
          <p:nvGrpSpPr>
            <p:cNvPr id="22" name="组合 21"/>
            <p:cNvGrpSpPr/>
            <p:nvPr/>
          </p:nvGrpSpPr>
          <p:grpSpPr>
            <a:xfrm>
              <a:off x="4654427" y="4718860"/>
              <a:ext cx="276971" cy="276971"/>
              <a:chOff x="3725237" y="4930504"/>
              <a:chExt cx="531780" cy="531780"/>
            </a:xfrm>
          </p:grpSpPr>
          <p:sp>
            <p:nvSpPr>
              <p:cNvPr id="24" name="圆角矩形 2"/>
              <p:cNvSpPr/>
              <p:nvPr/>
            </p:nvSpPr>
            <p:spPr>
              <a:xfrm>
                <a:off x="3725237" y="4930504"/>
                <a:ext cx="531780" cy="531780"/>
              </a:xfrm>
              <a:prstGeom prst="ellipse">
                <a:avLst/>
              </a:prstGeom>
              <a:gradFill>
                <a:gsLst>
                  <a:gs pos="0">
                    <a:srgbClr val="18478F"/>
                  </a:gs>
                  <a:gs pos="100000">
                    <a:srgbClr val="238DED"/>
                  </a:gs>
                </a:gsLst>
                <a:lin ang="18000000" scaled="0"/>
              </a:gradFill>
              <a:ln w="25400">
                <a:noFill/>
              </a:ln>
              <a:effectLst>
                <a:outerShdw blurRad="1778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5" name="student-graduation-cap-shape_52041"/>
              <p:cNvSpPr>
                <a:spLocks noChangeAspect="1"/>
              </p:cNvSpPr>
              <p:nvPr/>
            </p:nvSpPr>
            <p:spPr bwMode="auto">
              <a:xfrm>
                <a:off x="3875605" y="5054575"/>
                <a:ext cx="219840" cy="264806"/>
              </a:xfrm>
              <a:custGeom>
                <a:avLst/>
                <a:gdLst>
                  <a:gd name="connsiteX0" fmla="*/ 56671 w 279400"/>
                  <a:gd name="connsiteY0" fmla="*/ 192087 h 336550"/>
                  <a:gd name="connsiteX1" fmla="*/ 224047 w 279400"/>
                  <a:gd name="connsiteY1" fmla="*/ 192087 h 336550"/>
                  <a:gd name="connsiteX2" fmla="*/ 279400 w 279400"/>
                  <a:gd name="connsiteY2" fmla="*/ 247752 h 336550"/>
                  <a:gd name="connsiteX3" fmla="*/ 279400 w 279400"/>
                  <a:gd name="connsiteY3" fmla="*/ 336550 h 336550"/>
                  <a:gd name="connsiteX4" fmla="*/ 176602 w 279400"/>
                  <a:gd name="connsiteY4" fmla="*/ 336550 h 336550"/>
                  <a:gd name="connsiteX5" fmla="*/ 158151 w 279400"/>
                  <a:gd name="connsiteY5" fmla="*/ 245101 h 336550"/>
                  <a:gd name="connsiteX6" fmla="*/ 151562 w 279400"/>
                  <a:gd name="connsiteY6" fmla="*/ 239800 h 336550"/>
                  <a:gd name="connsiteX7" fmla="*/ 167377 w 279400"/>
                  <a:gd name="connsiteY7" fmla="*/ 213293 h 336550"/>
                  <a:gd name="connsiteX8" fmla="*/ 167377 w 279400"/>
                  <a:gd name="connsiteY8" fmla="*/ 209317 h 336550"/>
                  <a:gd name="connsiteX9" fmla="*/ 163423 w 279400"/>
                  <a:gd name="connsiteY9" fmla="*/ 207991 h 336550"/>
                  <a:gd name="connsiteX10" fmla="*/ 121249 w 279400"/>
                  <a:gd name="connsiteY10" fmla="*/ 207991 h 336550"/>
                  <a:gd name="connsiteX11" fmla="*/ 118613 w 279400"/>
                  <a:gd name="connsiteY11" fmla="*/ 209317 h 336550"/>
                  <a:gd name="connsiteX12" fmla="*/ 118613 w 279400"/>
                  <a:gd name="connsiteY12" fmla="*/ 213293 h 336550"/>
                  <a:gd name="connsiteX13" fmla="*/ 134429 w 279400"/>
                  <a:gd name="connsiteY13" fmla="*/ 239800 h 336550"/>
                  <a:gd name="connsiteX14" fmla="*/ 126521 w 279400"/>
                  <a:gd name="connsiteY14" fmla="*/ 245101 h 336550"/>
                  <a:gd name="connsiteX15" fmla="*/ 110706 w 279400"/>
                  <a:gd name="connsiteY15" fmla="*/ 336550 h 336550"/>
                  <a:gd name="connsiteX16" fmla="*/ 0 w 279400"/>
                  <a:gd name="connsiteY16" fmla="*/ 336550 h 336550"/>
                  <a:gd name="connsiteX17" fmla="*/ 0 w 279400"/>
                  <a:gd name="connsiteY17" fmla="*/ 247752 h 336550"/>
                  <a:gd name="connsiteX18" fmla="*/ 56671 w 279400"/>
                  <a:gd name="connsiteY18" fmla="*/ 192087 h 336550"/>
                  <a:gd name="connsiteX19" fmla="*/ 138907 w 279400"/>
                  <a:gd name="connsiteY19" fmla="*/ 0 h 336550"/>
                  <a:gd name="connsiteX20" fmla="*/ 219076 w 279400"/>
                  <a:gd name="connsiteY20" fmla="*/ 80169 h 336550"/>
                  <a:gd name="connsiteX21" fmla="*/ 138907 w 279400"/>
                  <a:gd name="connsiteY21" fmla="*/ 160338 h 336550"/>
                  <a:gd name="connsiteX22" fmla="*/ 58738 w 279400"/>
                  <a:gd name="connsiteY22" fmla="*/ 80169 h 336550"/>
                  <a:gd name="connsiteX23" fmla="*/ 138907 w 279400"/>
                  <a:gd name="connsiteY23"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79400" h="336550">
                    <a:moveTo>
                      <a:pt x="56671" y="192087"/>
                    </a:moveTo>
                    <a:cubicBezTo>
                      <a:pt x="56671" y="192087"/>
                      <a:pt x="56671" y="192087"/>
                      <a:pt x="224047" y="192087"/>
                    </a:cubicBezTo>
                    <a:cubicBezTo>
                      <a:pt x="254360" y="192087"/>
                      <a:pt x="279400" y="217269"/>
                      <a:pt x="279400" y="247752"/>
                    </a:cubicBezTo>
                    <a:cubicBezTo>
                      <a:pt x="279400" y="247752"/>
                      <a:pt x="279400" y="247752"/>
                      <a:pt x="279400" y="336550"/>
                    </a:cubicBezTo>
                    <a:cubicBezTo>
                      <a:pt x="279400" y="336550"/>
                      <a:pt x="279400" y="336550"/>
                      <a:pt x="176602" y="336550"/>
                    </a:cubicBezTo>
                    <a:cubicBezTo>
                      <a:pt x="176602" y="336550"/>
                      <a:pt x="176602" y="336550"/>
                      <a:pt x="158151" y="245101"/>
                    </a:cubicBezTo>
                    <a:cubicBezTo>
                      <a:pt x="158151" y="242450"/>
                      <a:pt x="154197" y="239800"/>
                      <a:pt x="151562" y="239800"/>
                    </a:cubicBezTo>
                    <a:cubicBezTo>
                      <a:pt x="151562" y="239800"/>
                      <a:pt x="151562" y="239800"/>
                      <a:pt x="167377" y="213293"/>
                    </a:cubicBezTo>
                    <a:cubicBezTo>
                      <a:pt x="167377" y="211967"/>
                      <a:pt x="167377" y="210642"/>
                      <a:pt x="167377" y="209317"/>
                    </a:cubicBezTo>
                    <a:cubicBezTo>
                      <a:pt x="166059" y="207991"/>
                      <a:pt x="164741" y="207991"/>
                      <a:pt x="163423" y="207991"/>
                    </a:cubicBezTo>
                    <a:cubicBezTo>
                      <a:pt x="163423" y="207991"/>
                      <a:pt x="163423" y="207991"/>
                      <a:pt x="121249" y="207991"/>
                    </a:cubicBezTo>
                    <a:cubicBezTo>
                      <a:pt x="119931" y="207991"/>
                      <a:pt x="118613" y="207991"/>
                      <a:pt x="118613" y="209317"/>
                    </a:cubicBezTo>
                    <a:cubicBezTo>
                      <a:pt x="117296" y="210642"/>
                      <a:pt x="117296" y="211967"/>
                      <a:pt x="118613" y="213293"/>
                    </a:cubicBezTo>
                    <a:cubicBezTo>
                      <a:pt x="118613" y="213293"/>
                      <a:pt x="118613" y="213293"/>
                      <a:pt x="134429" y="239800"/>
                    </a:cubicBezTo>
                    <a:cubicBezTo>
                      <a:pt x="130475" y="239800"/>
                      <a:pt x="127839" y="242450"/>
                      <a:pt x="126521" y="245101"/>
                    </a:cubicBezTo>
                    <a:cubicBezTo>
                      <a:pt x="126521" y="245101"/>
                      <a:pt x="126521" y="245101"/>
                      <a:pt x="110706" y="336550"/>
                    </a:cubicBezTo>
                    <a:cubicBezTo>
                      <a:pt x="110706" y="336550"/>
                      <a:pt x="110706" y="336550"/>
                      <a:pt x="0" y="336550"/>
                    </a:cubicBezTo>
                    <a:cubicBezTo>
                      <a:pt x="0" y="336550"/>
                      <a:pt x="0" y="336550"/>
                      <a:pt x="0" y="247752"/>
                    </a:cubicBezTo>
                    <a:cubicBezTo>
                      <a:pt x="0" y="217269"/>
                      <a:pt x="25040" y="192087"/>
                      <a:pt x="56671" y="192087"/>
                    </a:cubicBezTo>
                    <a:close/>
                    <a:moveTo>
                      <a:pt x="138907" y="0"/>
                    </a:moveTo>
                    <a:cubicBezTo>
                      <a:pt x="183183" y="0"/>
                      <a:pt x="219076" y="35893"/>
                      <a:pt x="219076" y="80169"/>
                    </a:cubicBezTo>
                    <a:cubicBezTo>
                      <a:pt x="219076" y="124445"/>
                      <a:pt x="183183" y="160338"/>
                      <a:pt x="138907" y="160338"/>
                    </a:cubicBezTo>
                    <a:cubicBezTo>
                      <a:pt x="94631" y="160338"/>
                      <a:pt x="58738" y="124445"/>
                      <a:pt x="58738" y="80169"/>
                    </a:cubicBezTo>
                    <a:cubicBezTo>
                      <a:pt x="58738" y="35893"/>
                      <a:pt x="94631" y="0"/>
                      <a:pt x="138907" y="0"/>
                    </a:cubicBezTo>
                    <a:close/>
                  </a:path>
                </a:pathLst>
              </a:custGeom>
              <a:solidFill>
                <a:schemeClr val="bg1"/>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000000"/>
                  </a:solidFill>
                  <a:effectLst/>
                  <a:uLnTx/>
                  <a:uFillTx/>
                  <a:latin typeface="Arial" panose="020B0604020202020204"/>
                  <a:ea typeface="Microsoft YaHei" panose="020B0503020204020204" pitchFamily="34" charset="-122"/>
                  <a:cs typeface="+mn-cs"/>
                </a:endParaRPr>
              </a:p>
            </p:txBody>
          </p:sp>
        </p:grpSp>
        <p:sp>
          <p:nvSpPr>
            <p:cNvPr id="23" name="文本框 22"/>
            <p:cNvSpPr txBox="1"/>
            <p:nvPr/>
          </p:nvSpPr>
          <p:spPr>
            <a:xfrm>
              <a:off x="4929382" y="4729655"/>
              <a:ext cx="6330315" cy="30670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dirty="0">
                  <a:ln>
                    <a:noFill/>
                  </a:ln>
                  <a:solidFill>
                    <a:schemeClr val="tx1">
                      <a:lumMod val="75000"/>
                      <a:lumOff val="25000"/>
                    </a:schemeClr>
                  </a:solidFill>
                  <a:effectLst/>
                  <a:uLnTx/>
                  <a:uFillTx/>
                  <a:latin typeface="Microsoft YaHei" panose="020B0503020204020204" pitchFamily="34" charset="-122"/>
                  <a:ea typeface="Microsoft YaHei" panose="020B0503020204020204" pitchFamily="34" charset="-122"/>
                </a:rPr>
                <a:t>Group Member: Kyle Collins, Tianfie Xu, Michael Tate,  Ping Zhang</a:t>
              </a:r>
              <a:endParaRPr kumimoji="0" lang="en-US" sz="1400" b="0" i="0" u="none" strike="noStrike" kern="1200" cap="none" spc="0" normalizeH="0" baseline="0" noProof="0" dirty="0">
                <a:ln>
                  <a:noFill/>
                </a:ln>
                <a:solidFill>
                  <a:schemeClr val="tx1">
                    <a:lumMod val="75000"/>
                    <a:lumOff val="25000"/>
                  </a:schemeClr>
                </a:solidFill>
                <a:effectLst/>
                <a:uLnTx/>
                <a:uFillTx/>
                <a:latin typeface="Microsoft YaHei" panose="020B0503020204020204" pitchFamily="34" charset="-122"/>
                <a:ea typeface="Microsoft YaHei" panose="020B0503020204020204" pitchFamily="34" charset="-122"/>
              </a:endParaRPr>
            </a:p>
          </p:txBody>
        </p:sp>
      </p:grpSp>
      <p:grpSp>
        <p:nvGrpSpPr>
          <p:cNvPr id="26" name="组合 25"/>
          <p:cNvGrpSpPr/>
          <p:nvPr/>
        </p:nvGrpSpPr>
        <p:grpSpPr>
          <a:xfrm>
            <a:off x="4250812" y="5885990"/>
            <a:ext cx="2019971" cy="327812"/>
            <a:chOff x="6395842" y="4718860"/>
            <a:chExt cx="2019971" cy="327812"/>
          </a:xfrm>
        </p:grpSpPr>
        <p:grpSp>
          <p:nvGrpSpPr>
            <p:cNvPr id="27" name="组合 26"/>
            <p:cNvGrpSpPr/>
            <p:nvPr/>
          </p:nvGrpSpPr>
          <p:grpSpPr>
            <a:xfrm>
              <a:off x="6395842" y="4718860"/>
              <a:ext cx="276971" cy="276971"/>
              <a:chOff x="6392770" y="4930504"/>
              <a:chExt cx="531780" cy="531780"/>
            </a:xfrm>
          </p:grpSpPr>
          <p:sp>
            <p:nvSpPr>
              <p:cNvPr id="29" name="圆角矩形 2"/>
              <p:cNvSpPr/>
              <p:nvPr/>
            </p:nvSpPr>
            <p:spPr>
              <a:xfrm>
                <a:off x="6392770" y="4930504"/>
                <a:ext cx="531780" cy="531780"/>
              </a:xfrm>
              <a:prstGeom prst="ellipse">
                <a:avLst/>
              </a:prstGeom>
              <a:gradFill>
                <a:gsLst>
                  <a:gs pos="0">
                    <a:srgbClr val="18478F"/>
                  </a:gs>
                  <a:gs pos="100000">
                    <a:srgbClr val="238DED"/>
                  </a:gs>
                </a:gsLst>
                <a:lin ang="16800000" scaled="0"/>
              </a:gradFill>
              <a:ln w="25400">
                <a:noFill/>
              </a:ln>
              <a:effectLst>
                <a:outerShdw blurRad="1778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0" name="student-graduation-cap-shape_52041"/>
              <p:cNvSpPr>
                <a:spLocks noChangeAspect="1"/>
              </p:cNvSpPr>
              <p:nvPr/>
            </p:nvSpPr>
            <p:spPr bwMode="auto">
              <a:xfrm>
                <a:off x="6527005" y="5064598"/>
                <a:ext cx="256066" cy="264808"/>
              </a:xfrm>
              <a:custGeom>
                <a:avLst/>
                <a:gdLst>
                  <a:gd name="connsiteX0" fmla="*/ 233363 w 325438"/>
                  <a:gd name="connsiteY0" fmla="*/ 249238 h 336550"/>
                  <a:gd name="connsiteX1" fmla="*/ 279401 w 325438"/>
                  <a:gd name="connsiteY1" fmla="*/ 249238 h 336550"/>
                  <a:gd name="connsiteX2" fmla="*/ 279401 w 325438"/>
                  <a:gd name="connsiteY2" fmla="*/ 290513 h 336550"/>
                  <a:gd name="connsiteX3" fmla="*/ 233363 w 325438"/>
                  <a:gd name="connsiteY3" fmla="*/ 290513 h 336550"/>
                  <a:gd name="connsiteX4" fmla="*/ 171450 w 325438"/>
                  <a:gd name="connsiteY4" fmla="*/ 249238 h 336550"/>
                  <a:gd name="connsiteX5" fmla="*/ 217488 w 325438"/>
                  <a:gd name="connsiteY5" fmla="*/ 249238 h 336550"/>
                  <a:gd name="connsiteX6" fmla="*/ 217488 w 325438"/>
                  <a:gd name="connsiteY6" fmla="*/ 290513 h 336550"/>
                  <a:gd name="connsiteX7" fmla="*/ 171450 w 325438"/>
                  <a:gd name="connsiteY7" fmla="*/ 290513 h 336550"/>
                  <a:gd name="connsiteX8" fmla="*/ 107950 w 325438"/>
                  <a:gd name="connsiteY8" fmla="*/ 249238 h 336550"/>
                  <a:gd name="connsiteX9" fmla="*/ 155575 w 325438"/>
                  <a:gd name="connsiteY9" fmla="*/ 249238 h 336550"/>
                  <a:gd name="connsiteX10" fmla="*/ 155575 w 325438"/>
                  <a:gd name="connsiteY10" fmla="*/ 290513 h 336550"/>
                  <a:gd name="connsiteX11" fmla="*/ 107950 w 325438"/>
                  <a:gd name="connsiteY11" fmla="*/ 290513 h 336550"/>
                  <a:gd name="connsiteX12" fmla="*/ 46038 w 325438"/>
                  <a:gd name="connsiteY12" fmla="*/ 249238 h 336550"/>
                  <a:gd name="connsiteX13" fmla="*/ 93663 w 325438"/>
                  <a:gd name="connsiteY13" fmla="*/ 249238 h 336550"/>
                  <a:gd name="connsiteX14" fmla="*/ 93663 w 325438"/>
                  <a:gd name="connsiteY14" fmla="*/ 290513 h 336550"/>
                  <a:gd name="connsiteX15" fmla="*/ 46038 w 325438"/>
                  <a:gd name="connsiteY15" fmla="*/ 290513 h 336550"/>
                  <a:gd name="connsiteX16" fmla="*/ 233363 w 325438"/>
                  <a:gd name="connsiteY16" fmla="*/ 195263 h 336550"/>
                  <a:gd name="connsiteX17" fmla="*/ 279401 w 325438"/>
                  <a:gd name="connsiteY17" fmla="*/ 195263 h 336550"/>
                  <a:gd name="connsiteX18" fmla="*/ 279401 w 325438"/>
                  <a:gd name="connsiteY18" fmla="*/ 234951 h 336550"/>
                  <a:gd name="connsiteX19" fmla="*/ 233363 w 325438"/>
                  <a:gd name="connsiteY19" fmla="*/ 234951 h 336550"/>
                  <a:gd name="connsiteX20" fmla="*/ 171450 w 325438"/>
                  <a:gd name="connsiteY20" fmla="*/ 195263 h 336550"/>
                  <a:gd name="connsiteX21" fmla="*/ 217488 w 325438"/>
                  <a:gd name="connsiteY21" fmla="*/ 195263 h 336550"/>
                  <a:gd name="connsiteX22" fmla="*/ 217488 w 325438"/>
                  <a:gd name="connsiteY22" fmla="*/ 234951 h 336550"/>
                  <a:gd name="connsiteX23" fmla="*/ 171450 w 325438"/>
                  <a:gd name="connsiteY23" fmla="*/ 234951 h 336550"/>
                  <a:gd name="connsiteX24" fmla="*/ 107950 w 325438"/>
                  <a:gd name="connsiteY24" fmla="*/ 195263 h 336550"/>
                  <a:gd name="connsiteX25" fmla="*/ 155575 w 325438"/>
                  <a:gd name="connsiteY25" fmla="*/ 195263 h 336550"/>
                  <a:gd name="connsiteX26" fmla="*/ 155575 w 325438"/>
                  <a:gd name="connsiteY26" fmla="*/ 234951 h 336550"/>
                  <a:gd name="connsiteX27" fmla="*/ 107950 w 325438"/>
                  <a:gd name="connsiteY27" fmla="*/ 234951 h 336550"/>
                  <a:gd name="connsiteX28" fmla="*/ 46038 w 325438"/>
                  <a:gd name="connsiteY28" fmla="*/ 195263 h 336550"/>
                  <a:gd name="connsiteX29" fmla="*/ 93663 w 325438"/>
                  <a:gd name="connsiteY29" fmla="*/ 195263 h 336550"/>
                  <a:gd name="connsiteX30" fmla="*/ 93663 w 325438"/>
                  <a:gd name="connsiteY30" fmla="*/ 234951 h 336550"/>
                  <a:gd name="connsiteX31" fmla="*/ 46038 w 325438"/>
                  <a:gd name="connsiteY31" fmla="*/ 234951 h 336550"/>
                  <a:gd name="connsiteX32" fmla="*/ 233363 w 325438"/>
                  <a:gd name="connsiteY32" fmla="*/ 139700 h 336550"/>
                  <a:gd name="connsiteX33" fmla="*/ 279401 w 325438"/>
                  <a:gd name="connsiteY33" fmla="*/ 139700 h 336550"/>
                  <a:gd name="connsiteX34" fmla="*/ 279401 w 325438"/>
                  <a:gd name="connsiteY34" fmla="*/ 180975 h 336550"/>
                  <a:gd name="connsiteX35" fmla="*/ 233363 w 325438"/>
                  <a:gd name="connsiteY35" fmla="*/ 180975 h 336550"/>
                  <a:gd name="connsiteX36" fmla="*/ 171450 w 325438"/>
                  <a:gd name="connsiteY36" fmla="*/ 139700 h 336550"/>
                  <a:gd name="connsiteX37" fmla="*/ 217488 w 325438"/>
                  <a:gd name="connsiteY37" fmla="*/ 139700 h 336550"/>
                  <a:gd name="connsiteX38" fmla="*/ 217488 w 325438"/>
                  <a:gd name="connsiteY38" fmla="*/ 180975 h 336550"/>
                  <a:gd name="connsiteX39" fmla="*/ 171450 w 325438"/>
                  <a:gd name="connsiteY39" fmla="*/ 180975 h 336550"/>
                  <a:gd name="connsiteX40" fmla="*/ 107950 w 325438"/>
                  <a:gd name="connsiteY40" fmla="*/ 139700 h 336550"/>
                  <a:gd name="connsiteX41" fmla="*/ 155575 w 325438"/>
                  <a:gd name="connsiteY41" fmla="*/ 139700 h 336550"/>
                  <a:gd name="connsiteX42" fmla="*/ 155575 w 325438"/>
                  <a:gd name="connsiteY42" fmla="*/ 180975 h 336550"/>
                  <a:gd name="connsiteX43" fmla="*/ 107950 w 325438"/>
                  <a:gd name="connsiteY43" fmla="*/ 180975 h 336550"/>
                  <a:gd name="connsiteX44" fmla="*/ 49167 w 325438"/>
                  <a:gd name="connsiteY44" fmla="*/ 38100 h 336550"/>
                  <a:gd name="connsiteX45" fmla="*/ 25400 w 325438"/>
                  <a:gd name="connsiteY45" fmla="*/ 61753 h 336550"/>
                  <a:gd name="connsiteX46" fmla="*/ 25400 w 325438"/>
                  <a:gd name="connsiteY46" fmla="*/ 289085 h 336550"/>
                  <a:gd name="connsiteX47" fmla="*/ 49167 w 325438"/>
                  <a:gd name="connsiteY47" fmla="*/ 312738 h 336550"/>
                  <a:gd name="connsiteX48" fmla="*/ 276271 w 325438"/>
                  <a:gd name="connsiteY48" fmla="*/ 312738 h 336550"/>
                  <a:gd name="connsiteX49" fmla="*/ 300038 w 325438"/>
                  <a:gd name="connsiteY49" fmla="*/ 289085 h 336550"/>
                  <a:gd name="connsiteX50" fmla="*/ 300038 w 325438"/>
                  <a:gd name="connsiteY50" fmla="*/ 61753 h 336550"/>
                  <a:gd name="connsiteX51" fmla="*/ 276271 w 325438"/>
                  <a:gd name="connsiteY51" fmla="*/ 38100 h 336550"/>
                  <a:gd name="connsiteX52" fmla="*/ 269669 w 325438"/>
                  <a:gd name="connsiteY52" fmla="*/ 38100 h 336550"/>
                  <a:gd name="connsiteX53" fmla="*/ 269669 w 325438"/>
                  <a:gd name="connsiteY53" fmla="*/ 63067 h 336550"/>
                  <a:gd name="connsiteX54" fmla="*/ 276271 w 325438"/>
                  <a:gd name="connsiteY54" fmla="*/ 74894 h 336550"/>
                  <a:gd name="connsiteX55" fmla="*/ 260427 w 325438"/>
                  <a:gd name="connsiteY55" fmla="*/ 90662 h 336550"/>
                  <a:gd name="connsiteX56" fmla="*/ 244582 w 325438"/>
                  <a:gd name="connsiteY56" fmla="*/ 74894 h 336550"/>
                  <a:gd name="connsiteX57" fmla="*/ 249864 w 325438"/>
                  <a:gd name="connsiteY57" fmla="*/ 63067 h 336550"/>
                  <a:gd name="connsiteX58" fmla="*/ 249864 w 325438"/>
                  <a:gd name="connsiteY58" fmla="*/ 38100 h 336550"/>
                  <a:gd name="connsiteX59" fmla="*/ 231379 w 325438"/>
                  <a:gd name="connsiteY59" fmla="*/ 38100 h 336550"/>
                  <a:gd name="connsiteX60" fmla="*/ 231379 w 325438"/>
                  <a:gd name="connsiteY60" fmla="*/ 63067 h 336550"/>
                  <a:gd name="connsiteX61" fmla="*/ 236660 w 325438"/>
                  <a:gd name="connsiteY61" fmla="*/ 74894 h 336550"/>
                  <a:gd name="connsiteX62" fmla="*/ 220816 w 325438"/>
                  <a:gd name="connsiteY62" fmla="*/ 90662 h 336550"/>
                  <a:gd name="connsiteX63" fmla="*/ 204971 w 325438"/>
                  <a:gd name="connsiteY63" fmla="*/ 74894 h 336550"/>
                  <a:gd name="connsiteX64" fmla="*/ 210253 w 325438"/>
                  <a:gd name="connsiteY64" fmla="*/ 63067 h 336550"/>
                  <a:gd name="connsiteX65" fmla="*/ 210253 w 325438"/>
                  <a:gd name="connsiteY65" fmla="*/ 38100 h 336550"/>
                  <a:gd name="connsiteX66" fmla="*/ 191767 w 325438"/>
                  <a:gd name="connsiteY66" fmla="*/ 38100 h 336550"/>
                  <a:gd name="connsiteX67" fmla="*/ 191767 w 325438"/>
                  <a:gd name="connsiteY67" fmla="*/ 63067 h 336550"/>
                  <a:gd name="connsiteX68" fmla="*/ 198369 w 325438"/>
                  <a:gd name="connsiteY68" fmla="*/ 74894 h 336550"/>
                  <a:gd name="connsiteX69" fmla="*/ 182525 w 325438"/>
                  <a:gd name="connsiteY69" fmla="*/ 90662 h 336550"/>
                  <a:gd name="connsiteX70" fmla="*/ 166680 w 325438"/>
                  <a:gd name="connsiteY70" fmla="*/ 74894 h 336550"/>
                  <a:gd name="connsiteX71" fmla="*/ 171962 w 325438"/>
                  <a:gd name="connsiteY71" fmla="*/ 63067 h 336550"/>
                  <a:gd name="connsiteX72" fmla="*/ 171962 w 325438"/>
                  <a:gd name="connsiteY72" fmla="*/ 38100 h 336550"/>
                  <a:gd name="connsiteX73" fmla="*/ 153476 w 325438"/>
                  <a:gd name="connsiteY73" fmla="*/ 38100 h 336550"/>
                  <a:gd name="connsiteX74" fmla="*/ 153476 w 325438"/>
                  <a:gd name="connsiteY74" fmla="*/ 63067 h 336550"/>
                  <a:gd name="connsiteX75" fmla="*/ 158758 w 325438"/>
                  <a:gd name="connsiteY75" fmla="*/ 74894 h 336550"/>
                  <a:gd name="connsiteX76" fmla="*/ 142913 w 325438"/>
                  <a:gd name="connsiteY76" fmla="*/ 90662 h 336550"/>
                  <a:gd name="connsiteX77" fmla="*/ 127069 w 325438"/>
                  <a:gd name="connsiteY77" fmla="*/ 74894 h 336550"/>
                  <a:gd name="connsiteX78" fmla="*/ 133671 w 325438"/>
                  <a:gd name="connsiteY78" fmla="*/ 63067 h 336550"/>
                  <a:gd name="connsiteX79" fmla="*/ 133671 w 325438"/>
                  <a:gd name="connsiteY79" fmla="*/ 38100 h 336550"/>
                  <a:gd name="connsiteX80" fmla="*/ 115186 w 325438"/>
                  <a:gd name="connsiteY80" fmla="*/ 38100 h 336550"/>
                  <a:gd name="connsiteX81" fmla="*/ 115186 w 325438"/>
                  <a:gd name="connsiteY81" fmla="*/ 63067 h 336550"/>
                  <a:gd name="connsiteX82" fmla="*/ 120467 w 325438"/>
                  <a:gd name="connsiteY82" fmla="*/ 74894 h 336550"/>
                  <a:gd name="connsiteX83" fmla="*/ 104623 w 325438"/>
                  <a:gd name="connsiteY83" fmla="*/ 90662 h 336550"/>
                  <a:gd name="connsiteX84" fmla="*/ 88778 w 325438"/>
                  <a:gd name="connsiteY84" fmla="*/ 74894 h 336550"/>
                  <a:gd name="connsiteX85" fmla="*/ 94060 w 325438"/>
                  <a:gd name="connsiteY85" fmla="*/ 63067 h 336550"/>
                  <a:gd name="connsiteX86" fmla="*/ 94060 w 325438"/>
                  <a:gd name="connsiteY86" fmla="*/ 38100 h 336550"/>
                  <a:gd name="connsiteX87" fmla="*/ 75574 w 325438"/>
                  <a:gd name="connsiteY87" fmla="*/ 38100 h 336550"/>
                  <a:gd name="connsiteX88" fmla="*/ 75574 w 325438"/>
                  <a:gd name="connsiteY88" fmla="*/ 63067 h 336550"/>
                  <a:gd name="connsiteX89" fmla="*/ 80856 w 325438"/>
                  <a:gd name="connsiteY89" fmla="*/ 74894 h 336550"/>
                  <a:gd name="connsiteX90" fmla="*/ 65011 w 325438"/>
                  <a:gd name="connsiteY90" fmla="*/ 90662 h 336550"/>
                  <a:gd name="connsiteX91" fmla="*/ 49167 w 325438"/>
                  <a:gd name="connsiteY91" fmla="*/ 74894 h 336550"/>
                  <a:gd name="connsiteX92" fmla="*/ 55769 w 325438"/>
                  <a:gd name="connsiteY92" fmla="*/ 63067 h 336550"/>
                  <a:gd name="connsiteX93" fmla="*/ 55769 w 325438"/>
                  <a:gd name="connsiteY93" fmla="*/ 38100 h 336550"/>
                  <a:gd name="connsiteX94" fmla="*/ 49167 w 325438"/>
                  <a:gd name="connsiteY94" fmla="*/ 38100 h 336550"/>
                  <a:gd name="connsiteX95" fmla="*/ 65315 w 325438"/>
                  <a:gd name="connsiteY95" fmla="*/ 4763 h 336550"/>
                  <a:gd name="connsiteX96" fmla="*/ 61913 w 325438"/>
                  <a:gd name="connsiteY96" fmla="*/ 10110 h 336550"/>
                  <a:gd name="connsiteX97" fmla="*/ 61913 w 325438"/>
                  <a:gd name="connsiteY97" fmla="*/ 75616 h 336550"/>
                  <a:gd name="connsiteX98" fmla="*/ 65315 w 325438"/>
                  <a:gd name="connsiteY98" fmla="*/ 80963 h 336550"/>
                  <a:gd name="connsiteX99" fmla="*/ 69851 w 325438"/>
                  <a:gd name="connsiteY99" fmla="*/ 75616 h 336550"/>
                  <a:gd name="connsiteX100" fmla="*/ 69851 w 325438"/>
                  <a:gd name="connsiteY100" fmla="*/ 10110 h 336550"/>
                  <a:gd name="connsiteX101" fmla="*/ 65315 w 325438"/>
                  <a:gd name="connsiteY101" fmla="*/ 4763 h 336550"/>
                  <a:gd name="connsiteX102" fmla="*/ 104776 w 325438"/>
                  <a:gd name="connsiteY102" fmla="*/ 4763 h 336550"/>
                  <a:gd name="connsiteX103" fmla="*/ 100013 w 325438"/>
                  <a:gd name="connsiteY103" fmla="*/ 10110 h 336550"/>
                  <a:gd name="connsiteX104" fmla="*/ 100013 w 325438"/>
                  <a:gd name="connsiteY104" fmla="*/ 75616 h 336550"/>
                  <a:gd name="connsiteX105" fmla="*/ 104776 w 325438"/>
                  <a:gd name="connsiteY105" fmla="*/ 80963 h 336550"/>
                  <a:gd name="connsiteX106" fmla="*/ 109538 w 325438"/>
                  <a:gd name="connsiteY106" fmla="*/ 75616 h 336550"/>
                  <a:gd name="connsiteX107" fmla="*/ 109538 w 325438"/>
                  <a:gd name="connsiteY107" fmla="*/ 10110 h 336550"/>
                  <a:gd name="connsiteX108" fmla="*/ 104776 w 325438"/>
                  <a:gd name="connsiteY108" fmla="*/ 4763 h 336550"/>
                  <a:gd name="connsiteX109" fmla="*/ 142876 w 325438"/>
                  <a:gd name="connsiteY109" fmla="*/ 4763 h 336550"/>
                  <a:gd name="connsiteX110" fmla="*/ 138113 w 325438"/>
                  <a:gd name="connsiteY110" fmla="*/ 10110 h 336550"/>
                  <a:gd name="connsiteX111" fmla="*/ 138113 w 325438"/>
                  <a:gd name="connsiteY111" fmla="*/ 75616 h 336550"/>
                  <a:gd name="connsiteX112" fmla="*/ 142876 w 325438"/>
                  <a:gd name="connsiteY112" fmla="*/ 80963 h 336550"/>
                  <a:gd name="connsiteX113" fmla="*/ 147638 w 325438"/>
                  <a:gd name="connsiteY113" fmla="*/ 75616 h 336550"/>
                  <a:gd name="connsiteX114" fmla="*/ 147638 w 325438"/>
                  <a:gd name="connsiteY114" fmla="*/ 10110 h 336550"/>
                  <a:gd name="connsiteX115" fmla="*/ 142876 w 325438"/>
                  <a:gd name="connsiteY115" fmla="*/ 4763 h 336550"/>
                  <a:gd name="connsiteX116" fmla="*/ 182563 w 325438"/>
                  <a:gd name="connsiteY116" fmla="*/ 4763 h 336550"/>
                  <a:gd name="connsiteX117" fmla="*/ 177800 w 325438"/>
                  <a:gd name="connsiteY117" fmla="*/ 10110 h 336550"/>
                  <a:gd name="connsiteX118" fmla="*/ 177800 w 325438"/>
                  <a:gd name="connsiteY118" fmla="*/ 75616 h 336550"/>
                  <a:gd name="connsiteX119" fmla="*/ 182563 w 325438"/>
                  <a:gd name="connsiteY119" fmla="*/ 80963 h 336550"/>
                  <a:gd name="connsiteX120" fmla="*/ 187325 w 325438"/>
                  <a:gd name="connsiteY120" fmla="*/ 75616 h 336550"/>
                  <a:gd name="connsiteX121" fmla="*/ 187325 w 325438"/>
                  <a:gd name="connsiteY121" fmla="*/ 10110 h 336550"/>
                  <a:gd name="connsiteX122" fmla="*/ 182563 w 325438"/>
                  <a:gd name="connsiteY122" fmla="*/ 4763 h 336550"/>
                  <a:gd name="connsiteX123" fmla="*/ 220663 w 325438"/>
                  <a:gd name="connsiteY123" fmla="*/ 4763 h 336550"/>
                  <a:gd name="connsiteX124" fmla="*/ 215900 w 325438"/>
                  <a:gd name="connsiteY124" fmla="*/ 10110 h 336550"/>
                  <a:gd name="connsiteX125" fmla="*/ 215900 w 325438"/>
                  <a:gd name="connsiteY125" fmla="*/ 75616 h 336550"/>
                  <a:gd name="connsiteX126" fmla="*/ 220663 w 325438"/>
                  <a:gd name="connsiteY126" fmla="*/ 80963 h 336550"/>
                  <a:gd name="connsiteX127" fmla="*/ 225425 w 325438"/>
                  <a:gd name="connsiteY127" fmla="*/ 75616 h 336550"/>
                  <a:gd name="connsiteX128" fmla="*/ 225425 w 325438"/>
                  <a:gd name="connsiteY128" fmla="*/ 10110 h 336550"/>
                  <a:gd name="connsiteX129" fmla="*/ 220663 w 325438"/>
                  <a:gd name="connsiteY129" fmla="*/ 4763 h 336550"/>
                  <a:gd name="connsiteX130" fmla="*/ 260124 w 325438"/>
                  <a:gd name="connsiteY130" fmla="*/ 4763 h 336550"/>
                  <a:gd name="connsiteX131" fmla="*/ 255588 w 325438"/>
                  <a:gd name="connsiteY131" fmla="*/ 10110 h 336550"/>
                  <a:gd name="connsiteX132" fmla="*/ 255588 w 325438"/>
                  <a:gd name="connsiteY132" fmla="*/ 75616 h 336550"/>
                  <a:gd name="connsiteX133" fmla="*/ 260124 w 325438"/>
                  <a:gd name="connsiteY133" fmla="*/ 80963 h 336550"/>
                  <a:gd name="connsiteX134" fmla="*/ 263526 w 325438"/>
                  <a:gd name="connsiteY134" fmla="*/ 75616 h 336550"/>
                  <a:gd name="connsiteX135" fmla="*/ 263526 w 325438"/>
                  <a:gd name="connsiteY135" fmla="*/ 10110 h 336550"/>
                  <a:gd name="connsiteX136" fmla="*/ 260124 w 325438"/>
                  <a:gd name="connsiteY136" fmla="*/ 4763 h 336550"/>
                  <a:gd name="connsiteX137" fmla="*/ 64823 w 325438"/>
                  <a:gd name="connsiteY137" fmla="*/ 0 h 336550"/>
                  <a:gd name="connsiteX138" fmla="*/ 75406 w 325438"/>
                  <a:gd name="connsiteY138" fmla="*/ 10517 h 336550"/>
                  <a:gd name="connsiteX139" fmla="*/ 75406 w 325438"/>
                  <a:gd name="connsiteY139" fmla="*/ 14461 h 336550"/>
                  <a:gd name="connsiteX140" fmla="*/ 93927 w 325438"/>
                  <a:gd name="connsiteY140" fmla="*/ 14461 h 336550"/>
                  <a:gd name="connsiteX141" fmla="*/ 93927 w 325438"/>
                  <a:gd name="connsiteY141" fmla="*/ 10517 h 336550"/>
                  <a:gd name="connsiteX142" fmla="*/ 104511 w 325438"/>
                  <a:gd name="connsiteY142" fmla="*/ 0 h 336550"/>
                  <a:gd name="connsiteX143" fmla="*/ 115094 w 325438"/>
                  <a:gd name="connsiteY143" fmla="*/ 10517 h 336550"/>
                  <a:gd name="connsiteX144" fmla="*/ 115094 w 325438"/>
                  <a:gd name="connsiteY144" fmla="*/ 14461 h 336550"/>
                  <a:gd name="connsiteX145" fmla="*/ 133615 w 325438"/>
                  <a:gd name="connsiteY145" fmla="*/ 14461 h 336550"/>
                  <a:gd name="connsiteX146" fmla="*/ 133615 w 325438"/>
                  <a:gd name="connsiteY146" fmla="*/ 10517 h 336550"/>
                  <a:gd name="connsiteX147" fmla="*/ 142875 w 325438"/>
                  <a:gd name="connsiteY147" fmla="*/ 0 h 336550"/>
                  <a:gd name="connsiteX148" fmla="*/ 153459 w 325438"/>
                  <a:gd name="connsiteY148" fmla="*/ 10517 h 336550"/>
                  <a:gd name="connsiteX149" fmla="*/ 153459 w 325438"/>
                  <a:gd name="connsiteY149" fmla="*/ 14461 h 336550"/>
                  <a:gd name="connsiteX150" fmla="*/ 171980 w 325438"/>
                  <a:gd name="connsiteY150" fmla="*/ 14461 h 336550"/>
                  <a:gd name="connsiteX151" fmla="*/ 171980 w 325438"/>
                  <a:gd name="connsiteY151" fmla="*/ 10517 h 336550"/>
                  <a:gd name="connsiteX152" fmla="*/ 182563 w 325438"/>
                  <a:gd name="connsiteY152" fmla="*/ 0 h 336550"/>
                  <a:gd name="connsiteX153" fmla="*/ 191823 w 325438"/>
                  <a:gd name="connsiteY153" fmla="*/ 10517 h 336550"/>
                  <a:gd name="connsiteX154" fmla="*/ 191823 w 325438"/>
                  <a:gd name="connsiteY154" fmla="*/ 14461 h 336550"/>
                  <a:gd name="connsiteX155" fmla="*/ 210344 w 325438"/>
                  <a:gd name="connsiteY155" fmla="*/ 14461 h 336550"/>
                  <a:gd name="connsiteX156" fmla="*/ 210344 w 325438"/>
                  <a:gd name="connsiteY156" fmla="*/ 10517 h 336550"/>
                  <a:gd name="connsiteX157" fmla="*/ 220927 w 325438"/>
                  <a:gd name="connsiteY157" fmla="*/ 0 h 336550"/>
                  <a:gd name="connsiteX158" fmla="*/ 231511 w 325438"/>
                  <a:gd name="connsiteY158" fmla="*/ 10517 h 336550"/>
                  <a:gd name="connsiteX159" fmla="*/ 231511 w 325438"/>
                  <a:gd name="connsiteY159" fmla="*/ 14461 h 336550"/>
                  <a:gd name="connsiteX160" fmla="*/ 250032 w 325438"/>
                  <a:gd name="connsiteY160" fmla="*/ 14461 h 336550"/>
                  <a:gd name="connsiteX161" fmla="*/ 250032 w 325438"/>
                  <a:gd name="connsiteY161" fmla="*/ 10517 h 336550"/>
                  <a:gd name="connsiteX162" fmla="*/ 260615 w 325438"/>
                  <a:gd name="connsiteY162" fmla="*/ 0 h 336550"/>
                  <a:gd name="connsiteX163" fmla="*/ 269875 w 325438"/>
                  <a:gd name="connsiteY163" fmla="*/ 10517 h 336550"/>
                  <a:gd name="connsiteX164" fmla="*/ 269875 w 325438"/>
                  <a:gd name="connsiteY164" fmla="*/ 14461 h 336550"/>
                  <a:gd name="connsiteX165" fmla="*/ 276490 w 325438"/>
                  <a:gd name="connsiteY165" fmla="*/ 14461 h 336550"/>
                  <a:gd name="connsiteX166" fmla="*/ 325438 w 325438"/>
                  <a:gd name="connsiteY166" fmla="*/ 61789 h 336550"/>
                  <a:gd name="connsiteX167" fmla="*/ 325438 w 325438"/>
                  <a:gd name="connsiteY167" fmla="*/ 289223 h 336550"/>
                  <a:gd name="connsiteX168" fmla="*/ 276490 w 325438"/>
                  <a:gd name="connsiteY168" fmla="*/ 336550 h 336550"/>
                  <a:gd name="connsiteX169" fmla="*/ 48948 w 325438"/>
                  <a:gd name="connsiteY169" fmla="*/ 336550 h 336550"/>
                  <a:gd name="connsiteX170" fmla="*/ 0 w 325438"/>
                  <a:gd name="connsiteY170" fmla="*/ 289223 h 336550"/>
                  <a:gd name="connsiteX171" fmla="*/ 0 w 325438"/>
                  <a:gd name="connsiteY171" fmla="*/ 61789 h 336550"/>
                  <a:gd name="connsiteX172" fmla="*/ 48948 w 325438"/>
                  <a:gd name="connsiteY172" fmla="*/ 14461 h 336550"/>
                  <a:gd name="connsiteX173" fmla="*/ 55563 w 325438"/>
                  <a:gd name="connsiteY173" fmla="*/ 14461 h 336550"/>
                  <a:gd name="connsiteX174" fmla="*/ 55563 w 325438"/>
                  <a:gd name="connsiteY174" fmla="*/ 10517 h 336550"/>
                  <a:gd name="connsiteX175" fmla="*/ 64823 w 325438"/>
                  <a:gd name="connsiteY17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325438" h="336550">
                    <a:moveTo>
                      <a:pt x="233363" y="249238"/>
                    </a:moveTo>
                    <a:lnTo>
                      <a:pt x="279401" y="249238"/>
                    </a:lnTo>
                    <a:lnTo>
                      <a:pt x="279401" y="290513"/>
                    </a:lnTo>
                    <a:lnTo>
                      <a:pt x="233363" y="290513"/>
                    </a:lnTo>
                    <a:close/>
                    <a:moveTo>
                      <a:pt x="171450" y="249238"/>
                    </a:moveTo>
                    <a:lnTo>
                      <a:pt x="217488" y="249238"/>
                    </a:lnTo>
                    <a:lnTo>
                      <a:pt x="217488" y="290513"/>
                    </a:lnTo>
                    <a:lnTo>
                      <a:pt x="171450" y="290513"/>
                    </a:lnTo>
                    <a:close/>
                    <a:moveTo>
                      <a:pt x="107950" y="249238"/>
                    </a:moveTo>
                    <a:lnTo>
                      <a:pt x="155575" y="249238"/>
                    </a:lnTo>
                    <a:lnTo>
                      <a:pt x="155575" y="290513"/>
                    </a:lnTo>
                    <a:lnTo>
                      <a:pt x="107950" y="290513"/>
                    </a:lnTo>
                    <a:close/>
                    <a:moveTo>
                      <a:pt x="46038" y="249238"/>
                    </a:moveTo>
                    <a:lnTo>
                      <a:pt x="93663" y="249238"/>
                    </a:lnTo>
                    <a:lnTo>
                      <a:pt x="93663" y="290513"/>
                    </a:lnTo>
                    <a:lnTo>
                      <a:pt x="46038" y="290513"/>
                    </a:lnTo>
                    <a:close/>
                    <a:moveTo>
                      <a:pt x="233363" y="195263"/>
                    </a:moveTo>
                    <a:lnTo>
                      <a:pt x="279401" y="195263"/>
                    </a:lnTo>
                    <a:lnTo>
                      <a:pt x="279401" y="234951"/>
                    </a:lnTo>
                    <a:lnTo>
                      <a:pt x="233363" y="234951"/>
                    </a:lnTo>
                    <a:close/>
                    <a:moveTo>
                      <a:pt x="171450" y="195263"/>
                    </a:moveTo>
                    <a:lnTo>
                      <a:pt x="217488" y="195263"/>
                    </a:lnTo>
                    <a:lnTo>
                      <a:pt x="217488" y="234951"/>
                    </a:lnTo>
                    <a:lnTo>
                      <a:pt x="171450" y="234951"/>
                    </a:lnTo>
                    <a:close/>
                    <a:moveTo>
                      <a:pt x="107950" y="195263"/>
                    </a:moveTo>
                    <a:lnTo>
                      <a:pt x="155575" y="195263"/>
                    </a:lnTo>
                    <a:lnTo>
                      <a:pt x="155575" y="234951"/>
                    </a:lnTo>
                    <a:lnTo>
                      <a:pt x="107950" y="234951"/>
                    </a:lnTo>
                    <a:close/>
                    <a:moveTo>
                      <a:pt x="46038" y="195263"/>
                    </a:moveTo>
                    <a:lnTo>
                      <a:pt x="93663" y="195263"/>
                    </a:lnTo>
                    <a:lnTo>
                      <a:pt x="93663" y="234951"/>
                    </a:lnTo>
                    <a:lnTo>
                      <a:pt x="46038" y="234951"/>
                    </a:lnTo>
                    <a:close/>
                    <a:moveTo>
                      <a:pt x="233363" y="139700"/>
                    </a:moveTo>
                    <a:lnTo>
                      <a:pt x="279401" y="139700"/>
                    </a:lnTo>
                    <a:lnTo>
                      <a:pt x="279401" y="180975"/>
                    </a:lnTo>
                    <a:lnTo>
                      <a:pt x="233363" y="180975"/>
                    </a:lnTo>
                    <a:close/>
                    <a:moveTo>
                      <a:pt x="171450" y="139700"/>
                    </a:moveTo>
                    <a:lnTo>
                      <a:pt x="217488" y="139700"/>
                    </a:lnTo>
                    <a:lnTo>
                      <a:pt x="217488" y="180975"/>
                    </a:lnTo>
                    <a:lnTo>
                      <a:pt x="171450" y="180975"/>
                    </a:lnTo>
                    <a:close/>
                    <a:moveTo>
                      <a:pt x="107950" y="139700"/>
                    </a:moveTo>
                    <a:lnTo>
                      <a:pt x="155575" y="139700"/>
                    </a:lnTo>
                    <a:lnTo>
                      <a:pt x="155575" y="180975"/>
                    </a:lnTo>
                    <a:lnTo>
                      <a:pt x="107950" y="180975"/>
                    </a:lnTo>
                    <a:close/>
                    <a:moveTo>
                      <a:pt x="49167" y="38100"/>
                    </a:moveTo>
                    <a:cubicBezTo>
                      <a:pt x="35963" y="38100"/>
                      <a:pt x="25400" y="48613"/>
                      <a:pt x="25400" y="61753"/>
                    </a:cubicBezTo>
                    <a:cubicBezTo>
                      <a:pt x="25400" y="61753"/>
                      <a:pt x="25400" y="61753"/>
                      <a:pt x="25400" y="289085"/>
                    </a:cubicBezTo>
                    <a:cubicBezTo>
                      <a:pt x="25400" y="302226"/>
                      <a:pt x="35963" y="312738"/>
                      <a:pt x="49167" y="312738"/>
                    </a:cubicBezTo>
                    <a:cubicBezTo>
                      <a:pt x="49167" y="312738"/>
                      <a:pt x="49167" y="312738"/>
                      <a:pt x="276271" y="312738"/>
                    </a:cubicBezTo>
                    <a:cubicBezTo>
                      <a:pt x="289475" y="312738"/>
                      <a:pt x="300038" y="302226"/>
                      <a:pt x="300038" y="289085"/>
                    </a:cubicBezTo>
                    <a:cubicBezTo>
                      <a:pt x="300038" y="289085"/>
                      <a:pt x="300038" y="289085"/>
                      <a:pt x="300038" y="61753"/>
                    </a:cubicBezTo>
                    <a:cubicBezTo>
                      <a:pt x="300038" y="48613"/>
                      <a:pt x="289475" y="38100"/>
                      <a:pt x="276271" y="38100"/>
                    </a:cubicBezTo>
                    <a:cubicBezTo>
                      <a:pt x="276271" y="38100"/>
                      <a:pt x="276271" y="38100"/>
                      <a:pt x="269669" y="38100"/>
                    </a:cubicBezTo>
                    <a:cubicBezTo>
                      <a:pt x="269669" y="38100"/>
                      <a:pt x="269669" y="38100"/>
                      <a:pt x="269669" y="63067"/>
                    </a:cubicBezTo>
                    <a:cubicBezTo>
                      <a:pt x="273631" y="65695"/>
                      <a:pt x="276271" y="70951"/>
                      <a:pt x="276271" y="74894"/>
                    </a:cubicBezTo>
                    <a:cubicBezTo>
                      <a:pt x="276271" y="84092"/>
                      <a:pt x="268349" y="90662"/>
                      <a:pt x="260427" y="90662"/>
                    </a:cubicBezTo>
                    <a:cubicBezTo>
                      <a:pt x="251184" y="90662"/>
                      <a:pt x="244582" y="84092"/>
                      <a:pt x="244582" y="74894"/>
                    </a:cubicBezTo>
                    <a:cubicBezTo>
                      <a:pt x="244582" y="70951"/>
                      <a:pt x="245903" y="65695"/>
                      <a:pt x="249864" y="63067"/>
                    </a:cubicBezTo>
                    <a:cubicBezTo>
                      <a:pt x="249864" y="63067"/>
                      <a:pt x="249864" y="63067"/>
                      <a:pt x="249864" y="38100"/>
                    </a:cubicBezTo>
                    <a:cubicBezTo>
                      <a:pt x="249864" y="38100"/>
                      <a:pt x="249864" y="38100"/>
                      <a:pt x="231379" y="38100"/>
                    </a:cubicBezTo>
                    <a:cubicBezTo>
                      <a:pt x="231379" y="38100"/>
                      <a:pt x="231379" y="38100"/>
                      <a:pt x="231379" y="63067"/>
                    </a:cubicBezTo>
                    <a:cubicBezTo>
                      <a:pt x="234019" y="65695"/>
                      <a:pt x="236660" y="70951"/>
                      <a:pt x="236660" y="74894"/>
                    </a:cubicBezTo>
                    <a:cubicBezTo>
                      <a:pt x="236660" y="84092"/>
                      <a:pt x="230058" y="90662"/>
                      <a:pt x="220816" y="90662"/>
                    </a:cubicBezTo>
                    <a:cubicBezTo>
                      <a:pt x="212893" y="90662"/>
                      <a:pt x="204971" y="84092"/>
                      <a:pt x="204971" y="74894"/>
                    </a:cubicBezTo>
                    <a:cubicBezTo>
                      <a:pt x="204971" y="70951"/>
                      <a:pt x="207612" y="65695"/>
                      <a:pt x="210253" y="63067"/>
                    </a:cubicBezTo>
                    <a:cubicBezTo>
                      <a:pt x="210253" y="63067"/>
                      <a:pt x="210253" y="63067"/>
                      <a:pt x="210253" y="38100"/>
                    </a:cubicBezTo>
                    <a:cubicBezTo>
                      <a:pt x="210253" y="38100"/>
                      <a:pt x="210253" y="38100"/>
                      <a:pt x="191767" y="38100"/>
                    </a:cubicBezTo>
                    <a:cubicBezTo>
                      <a:pt x="191767" y="38100"/>
                      <a:pt x="191767" y="38100"/>
                      <a:pt x="191767" y="63067"/>
                    </a:cubicBezTo>
                    <a:cubicBezTo>
                      <a:pt x="195728" y="65695"/>
                      <a:pt x="198369" y="70951"/>
                      <a:pt x="198369" y="74894"/>
                    </a:cubicBezTo>
                    <a:cubicBezTo>
                      <a:pt x="198369" y="84092"/>
                      <a:pt x="190447" y="90662"/>
                      <a:pt x="182525" y="90662"/>
                    </a:cubicBezTo>
                    <a:cubicBezTo>
                      <a:pt x="173282" y="90662"/>
                      <a:pt x="166680" y="84092"/>
                      <a:pt x="166680" y="74894"/>
                    </a:cubicBezTo>
                    <a:cubicBezTo>
                      <a:pt x="166680" y="70951"/>
                      <a:pt x="168001" y="65695"/>
                      <a:pt x="171962" y="63067"/>
                    </a:cubicBezTo>
                    <a:cubicBezTo>
                      <a:pt x="171962" y="63067"/>
                      <a:pt x="171962" y="63067"/>
                      <a:pt x="171962" y="38100"/>
                    </a:cubicBezTo>
                    <a:cubicBezTo>
                      <a:pt x="171962" y="38100"/>
                      <a:pt x="171962" y="38100"/>
                      <a:pt x="153476" y="38100"/>
                    </a:cubicBezTo>
                    <a:cubicBezTo>
                      <a:pt x="153476" y="38100"/>
                      <a:pt x="153476" y="38100"/>
                      <a:pt x="153476" y="63067"/>
                    </a:cubicBezTo>
                    <a:cubicBezTo>
                      <a:pt x="157438" y="65695"/>
                      <a:pt x="158758" y="70951"/>
                      <a:pt x="158758" y="74894"/>
                    </a:cubicBezTo>
                    <a:cubicBezTo>
                      <a:pt x="158758" y="84092"/>
                      <a:pt x="152156" y="90662"/>
                      <a:pt x="142913" y="90662"/>
                    </a:cubicBezTo>
                    <a:cubicBezTo>
                      <a:pt x="134991" y="90662"/>
                      <a:pt x="127069" y="84092"/>
                      <a:pt x="127069" y="74894"/>
                    </a:cubicBezTo>
                    <a:cubicBezTo>
                      <a:pt x="127069" y="70951"/>
                      <a:pt x="129710" y="65695"/>
                      <a:pt x="133671" y="63067"/>
                    </a:cubicBezTo>
                    <a:cubicBezTo>
                      <a:pt x="133671" y="63067"/>
                      <a:pt x="133671" y="63067"/>
                      <a:pt x="133671" y="38100"/>
                    </a:cubicBezTo>
                    <a:cubicBezTo>
                      <a:pt x="133671" y="38100"/>
                      <a:pt x="133671" y="38100"/>
                      <a:pt x="115186" y="38100"/>
                    </a:cubicBezTo>
                    <a:cubicBezTo>
                      <a:pt x="115186" y="38100"/>
                      <a:pt x="115186" y="38100"/>
                      <a:pt x="115186" y="63067"/>
                    </a:cubicBezTo>
                    <a:cubicBezTo>
                      <a:pt x="117826" y="65695"/>
                      <a:pt x="120467" y="70951"/>
                      <a:pt x="120467" y="74894"/>
                    </a:cubicBezTo>
                    <a:cubicBezTo>
                      <a:pt x="120467" y="84092"/>
                      <a:pt x="112545" y="90662"/>
                      <a:pt x="104623" y="90662"/>
                    </a:cubicBezTo>
                    <a:cubicBezTo>
                      <a:pt x="95380" y="90662"/>
                      <a:pt x="88778" y="84092"/>
                      <a:pt x="88778" y="74894"/>
                    </a:cubicBezTo>
                    <a:cubicBezTo>
                      <a:pt x="88778" y="70951"/>
                      <a:pt x="91419" y="65695"/>
                      <a:pt x="94060" y="63067"/>
                    </a:cubicBezTo>
                    <a:cubicBezTo>
                      <a:pt x="94060" y="63067"/>
                      <a:pt x="94060" y="63067"/>
                      <a:pt x="94060" y="38100"/>
                    </a:cubicBezTo>
                    <a:cubicBezTo>
                      <a:pt x="94060" y="38100"/>
                      <a:pt x="94060" y="38100"/>
                      <a:pt x="75574" y="38100"/>
                    </a:cubicBezTo>
                    <a:cubicBezTo>
                      <a:pt x="75574" y="38100"/>
                      <a:pt x="75574" y="38100"/>
                      <a:pt x="75574" y="63067"/>
                    </a:cubicBezTo>
                    <a:cubicBezTo>
                      <a:pt x="79535" y="65695"/>
                      <a:pt x="80856" y="70951"/>
                      <a:pt x="80856" y="74894"/>
                    </a:cubicBezTo>
                    <a:cubicBezTo>
                      <a:pt x="80856" y="84092"/>
                      <a:pt x="74254" y="90662"/>
                      <a:pt x="65011" y="90662"/>
                    </a:cubicBezTo>
                    <a:cubicBezTo>
                      <a:pt x="57089" y="90662"/>
                      <a:pt x="49167" y="84092"/>
                      <a:pt x="49167" y="74894"/>
                    </a:cubicBezTo>
                    <a:cubicBezTo>
                      <a:pt x="49167" y="70951"/>
                      <a:pt x="51808" y="65695"/>
                      <a:pt x="55769" y="63067"/>
                    </a:cubicBezTo>
                    <a:cubicBezTo>
                      <a:pt x="55769" y="63067"/>
                      <a:pt x="55769" y="63067"/>
                      <a:pt x="55769" y="38100"/>
                    </a:cubicBezTo>
                    <a:cubicBezTo>
                      <a:pt x="55769" y="38100"/>
                      <a:pt x="55769" y="38100"/>
                      <a:pt x="49167" y="38100"/>
                    </a:cubicBezTo>
                    <a:close/>
                    <a:moveTo>
                      <a:pt x="65315" y="4763"/>
                    </a:moveTo>
                    <a:cubicBezTo>
                      <a:pt x="63047" y="4763"/>
                      <a:pt x="61913" y="7437"/>
                      <a:pt x="61913" y="10110"/>
                    </a:cubicBezTo>
                    <a:lnTo>
                      <a:pt x="61913" y="75616"/>
                    </a:lnTo>
                    <a:cubicBezTo>
                      <a:pt x="61913" y="79626"/>
                      <a:pt x="63047" y="80963"/>
                      <a:pt x="65315" y="80963"/>
                    </a:cubicBezTo>
                    <a:cubicBezTo>
                      <a:pt x="68717" y="80963"/>
                      <a:pt x="69851" y="79626"/>
                      <a:pt x="69851" y="75616"/>
                    </a:cubicBezTo>
                    <a:cubicBezTo>
                      <a:pt x="69851" y="75616"/>
                      <a:pt x="69851" y="75616"/>
                      <a:pt x="69851" y="10110"/>
                    </a:cubicBezTo>
                    <a:cubicBezTo>
                      <a:pt x="69851" y="7437"/>
                      <a:pt x="68717" y="4763"/>
                      <a:pt x="65315" y="4763"/>
                    </a:cubicBezTo>
                    <a:close/>
                    <a:moveTo>
                      <a:pt x="104776" y="4763"/>
                    </a:moveTo>
                    <a:cubicBezTo>
                      <a:pt x="102394" y="4763"/>
                      <a:pt x="100013" y="7437"/>
                      <a:pt x="100013" y="10110"/>
                    </a:cubicBezTo>
                    <a:lnTo>
                      <a:pt x="100013" y="75616"/>
                    </a:lnTo>
                    <a:cubicBezTo>
                      <a:pt x="100013" y="79626"/>
                      <a:pt x="102394" y="80963"/>
                      <a:pt x="104776" y="80963"/>
                    </a:cubicBezTo>
                    <a:cubicBezTo>
                      <a:pt x="107157" y="80963"/>
                      <a:pt x="109538" y="79626"/>
                      <a:pt x="109538" y="75616"/>
                    </a:cubicBezTo>
                    <a:cubicBezTo>
                      <a:pt x="109538" y="75616"/>
                      <a:pt x="109538" y="75616"/>
                      <a:pt x="109538" y="10110"/>
                    </a:cubicBezTo>
                    <a:cubicBezTo>
                      <a:pt x="109538" y="7437"/>
                      <a:pt x="107157" y="4763"/>
                      <a:pt x="104776" y="4763"/>
                    </a:cubicBezTo>
                    <a:close/>
                    <a:moveTo>
                      <a:pt x="142876" y="4763"/>
                    </a:moveTo>
                    <a:cubicBezTo>
                      <a:pt x="140494" y="4763"/>
                      <a:pt x="138113" y="7437"/>
                      <a:pt x="138113" y="10110"/>
                    </a:cubicBezTo>
                    <a:lnTo>
                      <a:pt x="138113" y="75616"/>
                    </a:lnTo>
                    <a:cubicBezTo>
                      <a:pt x="138113" y="79626"/>
                      <a:pt x="140494" y="80963"/>
                      <a:pt x="142876" y="80963"/>
                    </a:cubicBezTo>
                    <a:cubicBezTo>
                      <a:pt x="145257" y="80963"/>
                      <a:pt x="147638" y="79626"/>
                      <a:pt x="147638" y="75616"/>
                    </a:cubicBezTo>
                    <a:cubicBezTo>
                      <a:pt x="147638" y="75616"/>
                      <a:pt x="147638" y="75616"/>
                      <a:pt x="147638" y="10110"/>
                    </a:cubicBezTo>
                    <a:cubicBezTo>
                      <a:pt x="147638" y="7437"/>
                      <a:pt x="145257" y="4763"/>
                      <a:pt x="142876" y="4763"/>
                    </a:cubicBezTo>
                    <a:close/>
                    <a:moveTo>
                      <a:pt x="182563" y="4763"/>
                    </a:moveTo>
                    <a:cubicBezTo>
                      <a:pt x="180181" y="4763"/>
                      <a:pt x="177800" y="7437"/>
                      <a:pt x="177800" y="10110"/>
                    </a:cubicBezTo>
                    <a:lnTo>
                      <a:pt x="177800" y="75616"/>
                    </a:lnTo>
                    <a:cubicBezTo>
                      <a:pt x="177800" y="79626"/>
                      <a:pt x="180181" y="80963"/>
                      <a:pt x="182563" y="80963"/>
                    </a:cubicBezTo>
                    <a:cubicBezTo>
                      <a:pt x="184944" y="80963"/>
                      <a:pt x="187325" y="79626"/>
                      <a:pt x="187325" y="75616"/>
                    </a:cubicBezTo>
                    <a:cubicBezTo>
                      <a:pt x="187325" y="75616"/>
                      <a:pt x="187325" y="75616"/>
                      <a:pt x="187325" y="10110"/>
                    </a:cubicBezTo>
                    <a:cubicBezTo>
                      <a:pt x="187325" y="7437"/>
                      <a:pt x="184944" y="4763"/>
                      <a:pt x="182563" y="4763"/>
                    </a:cubicBezTo>
                    <a:close/>
                    <a:moveTo>
                      <a:pt x="220663" y="4763"/>
                    </a:moveTo>
                    <a:cubicBezTo>
                      <a:pt x="218281" y="4763"/>
                      <a:pt x="215900" y="7437"/>
                      <a:pt x="215900" y="10110"/>
                    </a:cubicBezTo>
                    <a:lnTo>
                      <a:pt x="215900" y="75616"/>
                    </a:lnTo>
                    <a:cubicBezTo>
                      <a:pt x="215900" y="79626"/>
                      <a:pt x="218281" y="80963"/>
                      <a:pt x="220663" y="80963"/>
                    </a:cubicBezTo>
                    <a:cubicBezTo>
                      <a:pt x="223044" y="80963"/>
                      <a:pt x="225425" y="79626"/>
                      <a:pt x="225425" y="75616"/>
                    </a:cubicBezTo>
                    <a:cubicBezTo>
                      <a:pt x="225425" y="75616"/>
                      <a:pt x="225425" y="75616"/>
                      <a:pt x="225425" y="10110"/>
                    </a:cubicBezTo>
                    <a:cubicBezTo>
                      <a:pt x="225425" y="7437"/>
                      <a:pt x="223044" y="4763"/>
                      <a:pt x="220663" y="4763"/>
                    </a:cubicBezTo>
                    <a:close/>
                    <a:moveTo>
                      <a:pt x="260124" y="4763"/>
                    </a:moveTo>
                    <a:cubicBezTo>
                      <a:pt x="256722" y="4763"/>
                      <a:pt x="255588" y="7437"/>
                      <a:pt x="255588" y="10110"/>
                    </a:cubicBezTo>
                    <a:lnTo>
                      <a:pt x="255588" y="75616"/>
                    </a:lnTo>
                    <a:cubicBezTo>
                      <a:pt x="255588" y="79626"/>
                      <a:pt x="256722" y="80963"/>
                      <a:pt x="260124" y="80963"/>
                    </a:cubicBezTo>
                    <a:cubicBezTo>
                      <a:pt x="262392" y="80963"/>
                      <a:pt x="263526" y="79626"/>
                      <a:pt x="263526" y="75616"/>
                    </a:cubicBezTo>
                    <a:cubicBezTo>
                      <a:pt x="263526" y="75616"/>
                      <a:pt x="263526" y="75616"/>
                      <a:pt x="263526" y="10110"/>
                    </a:cubicBezTo>
                    <a:cubicBezTo>
                      <a:pt x="263526" y="7437"/>
                      <a:pt x="262392" y="4763"/>
                      <a:pt x="260124" y="4763"/>
                    </a:cubicBezTo>
                    <a:close/>
                    <a:moveTo>
                      <a:pt x="64823" y="0"/>
                    </a:moveTo>
                    <a:cubicBezTo>
                      <a:pt x="71438" y="0"/>
                      <a:pt x="75406" y="3944"/>
                      <a:pt x="75406" y="10517"/>
                    </a:cubicBezTo>
                    <a:cubicBezTo>
                      <a:pt x="75406" y="10517"/>
                      <a:pt x="75406" y="10517"/>
                      <a:pt x="75406" y="14461"/>
                    </a:cubicBezTo>
                    <a:cubicBezTo>
                      <a:pt x="75406" y="14461"/>
                      <a:pt x="75406" y="14461"/>
                      <a:pt x="93927" y="14461"/>
                    </a:cubicBezTo>
                    <a:cubicBezTo>
                      <a:pt x="93927" y="14461"/>
                      <a:pt x="93927" y="14461"/>
                      <a:pt x="93927" y="10517"/>
                    </a:cubicBezTo>
                    <a:cubicBezTo>
                      <a:pt x="93927" y="3944"/>
                      <a:pt x="99219" y="0"/>
                      <a:pt x="104511" y="0"/>
                    </a:cubicBezTo>
                    <a:cubicBezTo>
                      <a:pt x="109802" y="0"/>
                      <a:pt x="115094" y="3944"/>
                      <a:pt x="115094" y="10517"/>
                    </a:cubicBezTo>
                    <a:cubicBezTo>
                      <a:pt x="115094" y="10517"/>
                      <a:pt x="115094" y="10517"/>
                      <a:pt x="115094" y="14461"/>
                    </a:cubicBezTo>
                    <a:cubicBezTo>
                      <a:pt x="115094" y="14461"/>
                      <a:pt x="115094" y="14461"/>
                      <a:pt x="133615" y="14461"/>
                    </a:cubicBezTo>
                    <a:cubicBezTo>
                      <a:pt x="133615" y="14461"/>
                      <a:pt x="133615" y="14461"/>
                      <a:pt x="133615" y="10517"/>
                    </a:cubicBezTo>
                    <a:cubicBezTo>
                      <a:pt x="133615" y="3944"/>
                      <a:pt x="137584" y="0"/>
                      <a:pt x="142875" y="0"/>
                    </a:cubicBezTo>
                    <a:cubicBezTo>
                      <a:pt x="149490" y="0"/>
                      <a:pt x="153459" y="3944"/>
                      <a:pt x="153459" y="10517"/>
                    </a:cubicBezTo>
                    <a:cubicBezTo>
                      <a:pt x="153459" y="10517"/>
                      <a:pt x="153459" y="10517"/>
                      <a:pt x="153459" y="14461"/>
                    </a:cubicBezTo>
                    <a:cubicBezTo>
                      <a:pt x="153459" y="14461"/>
                      <a:pt x="153459" y="14461"/>
                      <a:pt x="171980" y="14461"/>
                    </a:cubicBezTo>
                    <a:cubicBezTo>
                      <a:pt x="171980" y="14461"/>
                      <a:pt x="171980" y="14461"/>
                      <a:pt x="171980" y="10517"/>
                    </a:cubicBezTo>
                    <a:cubicBezTo>
                      <a:pt x="171980" y="3944"/>
                      <a:pt x="175948" y="0"/>
                      <a:pt x="182563" y="0"/>
                    </a:cubicBezTo>
                    <a:cubicBezTo>
                      <a:pt x="187855" y="0"/>
                      <a:pt x="191823" y="3944"/>
                      <a:pt x="191823" y="10517"/>
                    </a:cubicBezTo>
                    <a:cubicBezTo>
                      <a:pt x="191823" y="10517"/>
                      <a:pt x="191823" y="10517"/>
                      <a:pt x="191823" y="14461"/>
                    </a:cubicBezTo>
                    <a:cubicBezTo>
                      <a:pt x="191823" y="14461"/>
                      <a:pt x="191823" y="14461"/>
                      <a:pt x="210344" y="14461"/>
                    </a:cubicBezTo>
                    <a:cubicBezTo>
                      <a:pt x="210344" y="14461"/>
                      <a:pt x="210344" y="14461"/>
                      <a:pt x="210344" y="10517"/>
                    </a:cubicBezTo>
                    <a:cubicBezTo>
                      <a:pt x="210344" y="3944"/>
                      <a:pt x="215636" y="0"/>
                      <a:pt x="220927" y="0"/>
                    </a:cubicBezTo>
                    <a:cubicBezTo>
                      <a:pt x="226219" y="0"/>
                      <a:pt x="231511" y="3944"/>
                      <a:pt x="231511" y="10517"/>
                    </a:cubicBezTo>
                    <a:cubicBezTo>
                      <a:pt x="231511" y="10517"/>
                      <a:pt x="231511" y="10517"/>
                      <a:pt x="231511" y="14461"/>
                    </a:cubicBezTo>
                    <a:cubicBezTo>
                      <a:pt x="231511" y="14461"/>
                      <a:pt x="231511" y="14461"/>
                      <a:pt x="250032" y="14461"/>
                    </a:cubicBezTo>
                    <a:cubicBezTo>
                      <a:pt x="250032" y="14461"/>
                      <a:pt x="250032" y="14461"/>
                      <a:pt x="250032" y="10517"/>
                    </a:cubicBezTo>
                    <a:cubicBezTo>
                      <a:pt x="250032" y="3944"/>
                      <a:pt x="254000" y="0"/>
                      <a:pt x="260615" y="0"/>
                    </a:cubicBezTo>
                    <a:cubicBezTo>
                      <a:pt x="265907" y="0"/>
                      <a:pt x="269875" y="3944"/>
                      <a:pt x="269875" y="10517"/>
                    </a:cubicBezTo>
                    <a:cubicBezTo>
                      <a:pt x="269875" y="10517"/>
                      <a:pt x="269875" y="10517"/>
                      <a:pt x="269875" y="14461"/>
                    </a:cubicBezTo>
                    <a:cubicBezTo>
                      <a:pt x="269875" y="14461"/>
                      <a:pt x="269875" y="14461"/>
                      <a:pt x="276490" y="14461"/>
                    </a:cubicBezTo>
                    <a:cubicBezTo>
                      <a:pt x="302948" y="14461"/>
                      <a:pt x="325438" y="35496"/>
                      <a:pt x="325438" y="61789"/>
                    </a:cubicBezTo>
                    <a:cubicBezTo>
                      <a:pt x="325438" y="61789"/>
                      <a:pt x="325438" y="61789"/>
                      <a:pt x="325438" y="289223"/>
                    </a:cubicBezTo>
                    <a:cubicBezTo>
                      <a:pt x="325438" y="315516"/>
                      <a:pt x="302948" y="336550"/>
                      <a:pt x="276490" y="336550"/>
                    </a:cubicBezTo>
                    <a:cubicBezTo>
                      <a:pt x="276490" y="336550"/>
                      <a:pt x="276490" y="336550"/>
                      <a:pt x="48948" y="336550"/>
                    </a:cubicBezTo>
                    <a:cubicBezTo>
                      <a:pt x="22490" y="336550"/>
                      <a:pt x="0" y="315516"/>
                      <a:pt x="0" y="289223"/>
                    </a:cubicBezTo>
                    <a:cubicBezTo>
                      <a:pt x="0" y="289223"/>
                      <a:pt x="0" y="289223"/>
                      <a:pt x="0" y="61789"/>
                    </a:cubicBezTo>
                    <a:cubicBezTo>
                      <a:pt x="0" y="35496"/>
                      <a:pt x="22490" y="14461"/>
                      <a:pt x="48948" y="14461"/>
                    </a:cubicBezTo>
                    <a:cubicBezTo>
                      <a:pt x="48948" y="14461"/>
                      <a:pt x="48948" y="14461"/>
                      <a:pt x="55563" y="14461"/>
                    </a:cubicBezTo>
                    <a:cubicBezTo>
                      <a:pt x="55563" y="14461"/>
                      <a:pt x="55563" y="14461"/>
                      <a:pt x="55563" y="10517"/>
                    </a:cubicBezTo>
                    <a:cubicBezTo>
                      <a:pt x="55563" y="3944"/>
                      <a:pt x="59531" y="0"/>
                      <a:pt x="64823"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000000"/>
                  </a:solidFill>
                  <a:effectLst/>
                  <a:uLnTx/>
                  <a:uFillTx/>
                  <a:latin typeface="Arial" panose="020B0604020202020204"/>
                  <a:ea typeface="Microsoft YaHei" panose="020B0503020204020204" pitchFamily="34" charset="-122"/>
                  <a:cs typeface="+mn-cs"/>
                </a:endParaRPr>
              </a:p>
            </p:txBody>
          </p:sp>
        </p:grpSp>
        <p:sp>
          <p:nvSpPr>
            <p:cNvPr id="28" name="文本框 27"/>
            <p:cNvSpPr txBox="1"/>
            <p:nvPr/>
          </p:nvSpPr>
          <p:spPr>
            <a:xfrm>
              <a:off x="6672877" y="4739967"/>
              <a:ext cx="1742936" cy="30670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dirty="0">
                  <a:ln>
                    <a:noFill/>
                  </a:ln>
                  <a:solidFill>
                    <a:schemeClr val="tx1">
                      <a:lumMod val="75000"/>
                      <a:lumOff val="25000"/>
                    </a:schemeClr>
                  </a:solidFill>
                  <a:effectLst/>
                  <a:uLnTx/>
                  <a:uFillTx/>
                  <a:latin typeface="Microsoft YaHei" panose="020B0503020204020204" pitchFamily="34" charset="-122"/>
                  <a:ea typeface="Microsoft YaHei" panose="020B0503020204020204" pitchFamily="34" charset="-122"/>
                  <a:cs typeface="+mn-cs"/>
                </a:rPr>
                <a:t>Date: 04/16/2023</a:t>
              </a:r>
              <a:endParaRPr kumimoji="0" lang="en-US" altLang="zh-CN" sz="1100" b="0" i="0" u="none" strike="noStrike" kern="1200" cap="none" spc="0" normalizeH="0" baseline="0" noProof="0" dirty="0">
                <a:ln>
                  <a:noFill/>
                </a:ln>
                <a:solidFill>
                  <a:schemeClr val="tx1">
                    <a:lumMod val="75000"/>
                    <a:lumOff val="25000"/>
                  </a:schemeClr>
                </a:solidFill>
                <a:effectLst/>
                <a:uLnTx/>
                <a:uFillTx/>
                <a:latin typeface="Microsoft YaHei" panose="020B0503020204020204" pitchFamily="34" charset="-122"/>
                <a:ea typeface="Microsoft YaHei" panose="020B0503020204020204" pitchFamily="34" charset="-122"/>
                <a:cs typeface="+mn-cs"/>
              </a:endParaRPr>
            </a:p>
          </p:txBody>
        </p:sp>
      </p:grpSp>
      <p:sp>
        <p:nvSpPr>
          <p:cNvPr id="4" name="文本框 3"/>
          <p:cNvSpPr txBox="1"/>
          <p:nvPr>
            <p:custDataLst>
              <p:tags r:id="rId1"/>
            </p:custDataLst>
          </p:nvPr>
        </p:nvSpPr>
        <p:spPr>
          <a:xfrm>
            <a:off x="4549652" y="5498640"/>
            <a:ext cx="6330315" cy="306705"/>
          </a:xfrm>
          <a:prstGeom prst="rect">
            <a:avLst/>
          </a:prstGeom>
          <a:noFill/>
        </p:spPr>
        <p:txBody>
          <a:bodyPr wrap="square"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sz="1400" b="1" i="0" u="none" strike="noStrike" kern="1200" cap="none" spc="0" normalizeH="0" baseline="0" noProof="0" dirty="0">
                <a:ln>
                  <a:noFill/>
                </a:ln>
                <a:solidFill>
                  <a:schemeClr val="tx1">
                    <a:lumMod val="75000"/>
                    <a:lumOff val="25000"/>
                  </a:schemeClr>
                </a:solidFill>
                <a:effectLst/>
                <a:uLnTx/>
                <a:uFillTx/>
                <a:latin typeface="Microsoft YaHei" panose="020B0503020204020204" pitchFamily="34" charset="-122"/>
                <a:ea typeface="Microsoft YaHei" panose="020B0503020204020204" pitchFamily="34" charset="-122"/>
              </a:rPr>
              <a:t>Presentation Slides Author: Ping Zhang</a:t>
            </a:r>
            <a:endParaRPr kumimoji="0" lang="en-US" sz="1400" b="1" i="0" u="none" strike="noStrike" kern="1200" cap="none" spc="0" normalizeH="0" baseline="0" noProof="0" dirty="0">
              <a:ln>
                <a:noFill/>
              </a:ln>
              <a:solidFill>
                <a:schemeClr val="tx1">
                  <a:lumMod val="75000"/>
                  <a:lumOff val="25000"/>
                </a:schemeClr>
              </a:solidFill>
              <a:effectLst/>
              <a:uLnTx/>
              <a:uFillTx/>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bldLst>
      <p:bldP spid="2" grpId="0" animBg="1"/>
      <p:bldP spid="3" grpId="0" animBg="1"/>
      <p:bldP spid="6" grpId="0" animBg="1"/>
      <p:bldP spid="10" grpId="0" animBg="1"/>
      <p:bldP spid="11" grpId="0" animBg="1"/>
      <p:bldP spid="12" grpId="0" animBg="1"/>
      <p:bldP spid="13" grpId="0" animBg="1"/>
      <p:bldP spid="14" grpId="0" bldLvl="0" animBg="1"/>
      <p:bldP spid="15" grpId="0" animBg="1"/>
      <p:bldP spid="16" grpId="0" animBg="1"/>
      <p:bldP spid="17" grpId="0" animBg="1"/>
      <p:bldP spid="2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内容占位符 4"/>
          <p:cNvSpPr>
            <a:spLocks noGrp="1"/>
          </p:cNvSpPr>
          <p:nvPr>
            <p:ph idx="1"/>
          </p:nvPr>
        </p:nvSpPr>
        <p:spPr>
          <a:xfrm>
            <a:off x="838200" y="1825625"/>
            <a:ext cx="10991850" cy="4351655"/>
          </a:xfrm>
        </p:spPr>
        <p:txBody>
          <a:bodyPr>
            <a:normAutofit/>
          </a:bodyPr>
          <a:p>
            <a:pPr algn="l" fontAlgn="auto">
              <a:lnSpc>
                <a:spcPct val="150000"/>
              </a:lnSpc>
              <a:buClrTx/>
              <a:buSzTx/>
              <a:buFont typeface="Wingdings" panose="05000000000000000000" charset="0"/>
              <a:buChar char="l"/>
            </a:pPr>
            <a:r>
              <a:rPr sz="2000" b="1"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rPr>
              <a:t>A novel training framework that unifies the defogging network and re-identification network is proposed. </a:t>
            </a:r>
            <a:endParaRPr sz="2000" b="1"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endParaRPr>
          </a:p>
          <a:p>
            <a:pPr algn="l" fontAlgn="auto">
              <a:lnSpc>
                <a:spcPct val="150000"/>
              </a:lnSpc>
              <a:buClrTx/>
              <a:buSzTx/>
              <a:buFont typeface="Wingdings" panose="05000000000000000000" charset="0"/>
              <a:buChar char="l"/>
            </a:pPr>
            <a:endParaRPr sz="2000" b="1"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endParaRPr>
          </a:p>
          <a:p>
            <a:pPr algn="l" fontAlgn="auto">
              <a:lnSpc>
                <a:spcPct val="150000"/>
              </a:lnSpc>
              <a:buClrTx/>
              <a:buSzTx/>
              <a:buFont typeface="Wingdings" panose="05000000000000000000" charset="0"/>
              <a:buChar char="l"/>
            </a:pPr>
            <a:r>
              <a:rPr sz="2000" b="1"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rPr>
              <a:t>A semi-supervised defogging training mechanism is proposed.</a:t>
            </a:r>
            <a:endParaRPr sz="2000" b="1"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endParaRPr>
          </a:p>
          <a:p>
            <a:pPr algn="l" fontAlgn="auto">
              <a:lnSpc>
                <a:spcPct val="150000"/>
              </a:lnSpc>
              <a:buClrTx/>
              <a:buSzTx/>
              <a:buFont typeface="Wingdings" panose="05000000000000000000" charset="0"/>
              <a:buChar char="l"/>
            </a:pPr>
            <a:endParaRPr sz="2000" b="1"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endParaRPr>
          </a:p>
          <a:p>
            <a:pPr algn="l" fontAlgn="auto">
              <a:lnSpc>
                <a:spcPct val="150000"/>
              </a:lnSpc>
              <a:buClrTx/>
              <a:buSzTx/>
              <a:buFont typeface="Wingdings" panose="05000000000000000000" charset="0"/>
              <a:buChar char="l"/>
            </a:pPr>
            <a:r>
              <a:rPr lang="en-US" sz="2000" b="1"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rPr>
              <a:t>C</a:t>
            </a:r>
            <a:r>
              <a:rPr sz="2000" b="1"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rPr>
              <a:t>onstruct a dataset called Foggy Vehicle ReID (FVRID).</a:t>
            </a:r>
            <a:endParaRPr sz="2000" b="1"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endParaRPr>
          </a:p>
        </p:txBody>
      </p:sp>
      <p:sp>
        <p:nvSpPr>
          <p:cNvPr id="38" name="椭圆 37"/>
          <p:cNvSpPr/>
          <p:nvPr>
            <p:custDataLst>
              <p:tags r:id="rId1"/>
            </p:custDataLst>
          </p:nvPr>
        </p:nvSpPr>
        <p:spPr>
          <a:xfrm>
            <a:off x="723265" y="365124"/>
            <a:ext cx="622299" cy="62229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椭圆 42"/>
          <p:cNvSpPr/>
          <p:nvPr>
            <p:custDataLst>
              <p:tags r:id="rId2"/>
            </p:custDataLst>
          </p:nvPr>
        </p:nvSpPr>
        <p:spPr>
          <a:xfrm>
            <a:off x="1141095" y="1117600"/>
            <a:ext cx="124460" cy="139700"/>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custDataLst>
              <p:tags r:id="rId3"/>
            </p:custDataLst>
          </p:nvPr>
        </p:nvSpPr>
        <p:spPr>
          <a:xfrm>
            <a:off x="1555115" y="1059815"/>
            <a:ext cx="184785" cy="1708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 name="椭圆 47"/>
          <p:cNvSpPr/>
          <p:nvPr>
            <p:custDataLst>
              <p:tags r:id="rId4"/>
            </p:custDataLst>
          </p:nvPr>
        </p:nvSpPr>
        <p:spPr>
          <a:xfrm>
            <a:off x="1535376" y="705040"/>
            <a:ext cx="204399" cy="204399"/>
          </a:xfrm>
          <a:prstGeom prst="ellipse">
            <a:avLst/>
          </a:prstGeom>
          <a:gradFill>
            <a:gsLst>
              <a:gs pos="0">
                <a:schemeClr val="bg1"/>
              </a:gs>
              <a:gs pos="100000">
                <a:srgbClr val="D4D2D3"/>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788035" y="427990"/>
            <a:ext cx="477520" cy="481330"/>
          </a:xfrm>
          <a:prstGeom prst="rect">
            <a:avLst/>
          </a:prstGeom>
          <a:noFill/>
          <a:ln>
            <a:noFill/>
          </a:ln>
        </p:spPr>
        <p:txBody>
          <a:bodyPr wrap="none" rtlCol="0" anchor="t">
            <a:noAutofit/>
          </a:bodyPr>
          <a:p>
            <a:pPr algn="ctr"/>
            <a:r>
              <a:rPr lang="en-US" altLang="zh-CN" sz="2800" b="1">
                <a:solidFill>
                  <a:schemeClr val="bg1"/>
                </a:solidFill>
                <a:effectLst>
                  <a:outerShdw blurRad="38100" dist="19050" dir="2700000" algn="tl" rotWithShape="0">
                    <a:schemeClr val="dk1">
                      <a:alpha val="40000"/>
                    </a:schemeClr>
                  </a:outerShdw>
                </a:effectLst>
              </a:rPr>
              <a:t>05</a:t>
            </a:r>
            <a:endParaRPr lang="en-US" altLang="zh-CN" sz="2800" b="1">
              <a:solidFill>
                <a:schemeClr val="bg1"/>
              </a:solidFill>
              <a:effectLst>
                <a:outerShdw blurRad="38100" dist="19050" dir="2700000" algn="tl" rotWithShape="0">
                  <a:schemeClr val="dk1">
                    <a:alpha val="40000"/>
                  </a:schemeClr>
                </a:outerShdw>
              </a:effectLst>
            </a:endParaRPr>
          </a:p>
        </p:txBody>
      </p:sp>
      <p:sp>
        <p:nvSpPr>
          <p:cNvPr id="9" name="文本框 8"/>
          <p:cNvSpPr txBox="1"/>
          <p:nvPr>
            <p:custDataLst>
              <p:tags r:id="rId5"/>
            </p:custDataLst>
          </p:nvPr>
        </p:nvSpPr>
        <p:spPr>
          <a:xfrm>
            <a:off x="1815465" y="394335"/>
            <a:ext cx="10376535" cy="697865"/>
          </a:xfrm>
          <a:prstGeom prst="rect">
            <a:avLst/>
          </a:prstGeom>
          <a:solidFill>
            <a:schemeClr val="bg1"/>
          </a:solidFill>
        </p:spPr>
        <p:txBody>
          <a:bodyPr wrap="square" rtlCol="0">
            <a:noAutofit/>
          </a:bodyPr>
          <a:p>
            <a:pPr algn="l">
              <a:buClrTx/>
              <a:buSzTx/>
              <a:buFontTx/>
            </a:pPr>
            <a:r>
              <a:rPr lang="en-US" altLang="zh-CN" sz="3600" b="1" dirty="0" smtClean="0">
                <a:solidFill>
                  <a:srgbClr val="18478F"/>
                </a:solidFill>
                <a:latin typeface="Microsoft YaHei" panose="020B0503020204020204" pitchFamily="34" charset="-122"/>
                <a:ea typeface="Microsoft YaHei" panose="020B0503020204020204" pitchFamily="34" charset="-122"/>
                <a:sym typeface="+mn-ea"/>
              </a:rPr>
              <a:t>Contribution of the paper</a:t>
            </a:r>
            <a:endParaRPr lang="en-US" altLang="zh-CN" sz="3600" b="1" dirty="0" smtClean="0">
              <a:solidFill>
                <a:srgbClr val="18478F"/>
              </a:solidFill>
              <a:latin typeface="Microsoft YaHei" panose="020B0503020204020204" pitchFamily="34" charset="-122"/>
              <a:ea typeface="Microsoft YaHei" panose="020B0503020204020204" pitchFamily="34" charset="-122"/>
              <a:sym typeface="+mn-ea"/>
            </a:endParaRPr>
          </a:p>
        </p:txBody>
      </p:sp>
    </p:spTree>
  </p:cSld>
  <p:clrMapOvr>
    <a:masterClrMapping/>
  </p:clrMapOvr>
  <p:transition/>
  <p:timing>
    <p:tnLst>
      <p:par>
        <p:cTn id="1" dur="indefinite" restart="never" nodeType="tmRoot"/>
      </p:par>
    </p:tnLst>
    <p:bldLst>
      <p:bldP spid="38" grpId="0" bldLvl="0" animBg="1"/>
      <p:bldP spid="43" grpId="0" bldLvl="0" animBg="1"/>
      <p:bldP spid="6" grpId="0" bldLvl="0" animBg="1"/>
      <p:bldP spid="48"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内容占位符 4"/>
          <p:cNvSpPr>
            <a:spLocks noGrp="1"/>
          </p:cNvSpPr>
          <p:nvPr>
            <p:ph idx="1"/>
          </p:nvPr>
        </p:nvSpPr>
        <p:spPr>
          <a:xfrm>
            <a:off x="624840" y="1612900"/>
            <a:ext cx="5960110" cy="4351655"/>
          </a:xfrm>
        </p:spPr>
        <p:txBody>
          <a:bodyPr>
            <a:normAutofit fontScale="80000"/>
          </a:bodyPr>
          <a:p>
            <a:pPr algn="l" fontAlgn="auto">
              <a:lnSpc>
                <a:spcPct val="150000"/>
              </a:lnSpc>
              <a:buClrTx/>
              <a:buSzTx/>
              <a:buFont typeface="Wingdings" panose="05000000000000000000" charset="0"/>
              <a:buChar char="l"/>
            </a:pPr>
            <a:r>
              <a:rPr sz="2000" b="1"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sym typeface="+mn-ea"/>
              </a:rPr>
              <a:t>Whether the proposed solution will work in real-world systems</a:t>
            </a:r>
            <a:r>
              <a:rPr lang="en-US" sz="2000" b="1"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sym typeface="+mn-ea"/>
              </a:rPr>
              <a:t>?</a:t>
            </a:r>
            <a:r>
              <a:rPr sz="2000" b="1"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rPr>
              <a:t> </a:t>
            </a:r>
            <a:endParaRPr sz="2000" b="1"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endParaRPr>
          </a:p>
          <a:p>
            <a:pPr marL="0" indent="0" algn="l" fontAlgn="auto">
              <a:lnSpc>
                <a:spcPct val="150000"/>
              </a:lnSpc>
              <a:buClrTx/>
              <a:buSzTx/>
              <a:buNone/>
            </a:pPr>
            <a:r>
              <a:rPr lang="en-US" sz="2000" b="1"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rPr>
              <a:t>   Yes. </a:t>
            </a:r>
            <a:endParaRPr lang="en-US" sz="2000" b="1"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endParaRPr>
          </a:p>
          <a:p>
            <a:pPr marL="0" indent="0" algn="l" fontAlgn="auto">
              <a:lnSpc>
                <a:spcPct val="150000"/>
              </a:lnSpc>
              <a:buClrTx/>
              <a:buSzTx/>
              <a:buNone/>
            </a:pPr>
            <a:r>
              <a:rPr lang="en-US" sz="2000" b="1"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rPr>
              <a:t>   </a:t>
            </a:r>
            <a:r>
              <a:rPr sz="1600"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rPr>
              <a:t>Its goal is to find images of the same vehicle in a large gallery set based on a query image under multiple</a:t>
            </a:r>
            <a:r>
              <a:rPr lang="en-US" sz="1600"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rPr>
              <a:t> </a:t>
            </a:r>
            <a:r>
              <a:rPr sz="1600"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rPr>
              <a:t>cameras and various viewpoints.</a:t>
            </a:r>
            <a:endParaRPr sz="1600"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endParaRPr>
          </a:p>
          <a:p>
            <a:pPr marL="0" algn="l" fontAlgn="auto">
              <a:lnSpc>
                <a:spcPct val="100000"/>
              </a:lnSpc>
              <a:buClrTx/>
              <a:buSzTx/>
              <a:buFontTx/>
              <a:buNone/>
            </a:pPr>
            <a:endParaRPr sz="1400"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endParaRPr>
          </a:p>
          <a:p>
            <a:pPr algn="l" fontAlgn="auto">
              <a:lnSpc>
                <a:spcPct val="150000"/>
              </a:lnSpc>
              <a:buClrTx/>
              <a:buSzTx/>
              <a:buFont typeface="Wingdings" panose="05000000000000000000" charset="0"/>
              <a:buChar char="l"/>
            </a:pPr>
            <a:r>
              <a:rPr lang="en-US" altLang="zh-CN" sz="2000">
                <a:sym typeface="+mn-ea"/>
              </a:rPr>
              <a:t> </a:t>
            </a:r>
            <a:r>
              <a:rPr lang="en-US" sz="2000" b="1"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sym typeface="+mn-ea"/>
              </a:rPr>
              <a:t>W</a:t>
            </a:r>
            <a:r>
              <a:rPr sz="2000" b="1"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sym typeface="+mn-ea"/>
              </a:rPr>
              <a:t>ho would want it</a:t>
            </a:r>
            <a:r>
              <a:rPr sz="2000" b="1"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rPr>
              <a:t>?</a:t>
            </a:r>
            <a:endParaRPr sz="2000" b="1"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endParaRPr>
          </a:p>
          <a:p>
            <a:pPr marL="0" algn="l" fontAlgn="auto">
              <a:lnSpc>
                <a:spcPct val="150000"/>
              </a:lnSpc>
              <a:buClrTx/>
              <a:buSzTx/>
              <a:buNone/>
            </a:pPr>
            <a:r>
              <a:rPr sz="1600"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sym typeface="+mn-ea"/>
              </a:rPr>
              <a:t>  </a:t>
            </a:r>
            <a:r>
              <a:rPr lang="en-US" sz="2000" b="1"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sym typeface="+mn-ea"/>
              </a:rPr>
              <a:t> </a:t>
            </a:r>
            <a:r>
              <a:rPr lang="en-US" sz="2000" b="1"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sym typeface="+mn-ea"/>
              </a:rPr>
              <a:t>Intelligent transportation and publisecurity systems. </a:t>
            </a:r>
            <a:endParaRPr lang="en-US" sz="2000" b="1"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sym typeface="+mn-ea"/>
            </a:endParaRPr>
          </a:p>
          <a:p>
            <a:pPr marL="0" algn="l" fontAlgn="auto">
              <a:lnSpc>
                <a:spcPct val="150000"/>
              </a:lnSpc>
              <a:buClrTx/>
              <a:buSzTx/>
              <a:buNone/>
            </a:pPr>
            <a:r>
              <a:rPr sz="1600"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sym typeface="+mn-ea"/>
              </a:rPr>
              <a:t>   </a:t>
            </a:r>
            <a:r>
              <a:rPr sz="1600"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sym typeface="+mn-ea"/>
              </a:rPr>
              <a:t>Vehicle ReID is indispensable for building intelligent transportation and publisecurity systems. </a:t>
            </a:r>
            <a:endParaRPr sz="1600"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endParaRPr>
          </a:p>
          <a:p>
            <a:pPr marL="0" indent="0" algn="l" fontAlgn="auto">
              <a:lnSpc>
                <a:spcPct val="150000"/>
              </a:lnSpc>
              <a:buClrTx/>
              <a:buSzTx/>
              <a:buFont typeface="Wingdings" panose="05000000000000000000" charset="0"/>
              <a:buNone/>
            </a:pPr>
            <a:endParaRPr sz="2000" b="1"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endParaRPr>
          </a:p>
        </p:txBody>
      </p:sp>
      <p:sp>
        <p:nvSpPr>
          <p:cNvPr id="38" name="椭圆 37"/>
          <p:cNvSpPr/>
          <p:nvPr>
            <p:custDataLst>
              <p:tags r:id="rId1"/>
            </p:custDataLst>
          </p:nvPr>
        </p:nvSpPr>
        <p:spPr>
          <a:xfrm>
            <a:off x="723265" y="365124"/>
            <a:ext cx="622299" cy="62229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椭圆 42"/>
          <p:cNvSpPr/>
          <p:nvPr>
            <p:custDataLst>
              <p:tags r:id="rId2"/>
            </p:custDataLst>
          </p:nvPr>
        </p:nvSpPr>
        <p:spPr>
          <a:xfrm>
            <a:off x="1141095" y="1117600"/>
            <a:ext cx="124460" cy="139700"/>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custDataLst>
              <p:tags r:id="rId3"/>
            </p:custDataLst>
          </p:nvPr>
        </p:nvSpPr>
        <p:spPr>
          <a:xfrm>
            <a:off x="1555115" y="1059815"/>
            <a:ext cx="184785" cy="1708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 name="椭圆 47"/>
          <p:cNvSpPr/>
          <p:nvPr>
            <p:custDataLst>
              <p:tags r:id="rId4"/>
            </p:custDataLst>
          </p:nvPr>
        </p:nvSpPr>
        <p:spPr>
          <a:xfrm>
            <a:off x="1535376" y="705040"/>
            <a:ext cx="204399" cy="204399"/>
          </a:xfrm>
          <a:prstGeom prst="ellipse">
            <a:avLst/>
          </a:prstGeom>
          <a:gradFill>
            <a:gsLst>
              <a:gs pos="0">
                <a:schemeClr val="bg1"/>
              </a:gs>
              <a:gs pos="100000">
                <a:srgbClr val="D4D2D3"/>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788035" y="427990"/>
            <a:ext cx="477520" cy="481330"/>
          </a:xfrm>
          <a:prstGeom prst="rect">
            <a:avLst/>
          </a:prstGeom>
          <a:noFill/>
          <a:ln>
            <a:noFill/>
          </a:ln>
        </p:spPr>
        <p:txBody>
          <a:bodyPr wrap="none" rtlCol="0" anchor="t">
            <a:noAutofit/>
          </a:bodyPr>
          <a:p>
            <a:pPr algn="ctr"/>
            <a:r>
              <a:rPr lang="en-US" altLang="zh-CN" sz="2800" b="1">
                <a:solidFill>
                  <a:schemeClr val="bg1"/>
                </a:solidFill>
                <a:effectLst>
                  <a:outerShdw blurRad="38100" dist="19050" dir="2700000" algn="tl" rotWithShape="0">
                    <a:schemeClr val="dk1">
                      <a:alpha val="40000"/>
                    </a:schemeClr>
                  </a:outerShdw>
                </a:effectLst>
              </a:rPr>
              <a:t>05</a:t>
            </a:r>
            <a:endParaRPr lang="en-US" altLang="zh-CN" sz="2800" b="1">
              <a:solidFill>
                <a:schemeClr val="bg1"/>
              </a:solidFill>
              <a:effectLst>
                <a:outerShdw blurRad="38100" dist="19050" dir="2700000" algn="tl" rotWithShape="0">
                  <a:schemeClr val="dk1">
                    <a:alpha val="40000"/>
                  </a:schemeClr>
                </a:outerShdw>
              </a:effectLst>
            </a:endParaRPr>
          </a:p>
        </p:txBody>
      </p:sp>
      <p:sp>
        <p:nvSpPr>
          <p:cNvPr id="9" name="文本框 8"/>
          <p:cNvSpPr txBox="1"/>
          <p:nvPr>
            <p:custDataLst>
              <p:tags r:id="rId5"/>
            </p:custDataLst>
          </p:nvPr>
        </p:nvSpPr>
        <p:spPr>
          <a:xfrm>
            <a:off x="1815465" y="394335"/>
            <a:ext cx="10376535" cy="697865"/>
          </a:xfrm>
          <a:prstGeom prst="rect">
            <a:avLst/>
          </a:prstGeom>
          <a:solidFill>
            <a:schemeClr val="bg1"/>
          </a:solidFill>
        </p:spPr>
        <p:txBody>
          <a:bodyPr wrap="square" rtlCol="0">
            <a:noAutofit/>
          </a:bodyPr>
          <a:p>
            <a:pPr>
              <a:buClrTx/>
              <a:buSzTx/>
              <a:buFontTx/>
            </a:pPr>
            <a:r>
              <a:rPr lang="en-US" altLang="zh-CN" sz="3600" b="1" dirty="0" smtClean="0">
                <a:solidFill>
                  <a:srgbClr val="18478F"/>
                </a:solidFill>
                <a:latin typeface="Microsoft YaHei" panose="020B0503020204020204" pitchFamily="34" charset="-122"/>
                <a:ea typeface="Microsoft YaHei" panose="020B0503020204020204" pitchFamily="34" charset="-122"/>
                <a:sym typeface="+mn-ea"/>
              </a:rPr>
              <a:t>Contribution of the paper- </a:t>
            </a:r>
            <a:r>
              <a:rPr lang="en-US" altLang="zh-CN" sz="2400" b="1" dirty="0" smtClean="0">
                <a:solidFill>
                  <a:srgbClr val="18478F"/>
                </a:solidFill>
                <a:latin typeface="Microsoft YaHei" panose="020B0503020204020204" pitchFamily="34" charset="-122"/>
                <a:ea typeface="Microsoft YaHei" panose="020B0503020204020204" pitchFamily="34" charset="-122"/>
                <a:sym typeface="+mn-ea"/>
              </a:rPr>
              <a:t>practical implications</a:t>
            </a:r>
            <a:endParaRPr lang="en-US" altLang="zh-CN" sz="2400" b="1" dirty="0" smtClean="0">
              <a:solidFill>
                <a:srgbClr val="18478F"/>
              </a:solidFill>
              <a:latin typeface="Microsoft YaHei" panose="020B0503020204020204" pitchFamily="34" charset="-122"/>
              <a:ea typeface="Microsoft YaHei" panose="020B0503020204020204" pitchFamily="34" charset="-122"/>
              <a:sym typeface="+mn-ea"/>
            </a:endParaRPr>
          </a:p>
        </p:txBody>
      </p:sp>
      <p:pic>
        <p:nvPicPr>
          <p:cNvPr id="100" name="图片 99"/>
          <p:cNvPicPr/>
          <p:nvPr>
            <p:custDataLst>
              <p:tags r:id="rId6"/>
            </p:custDataLst>
          </p:nvPr>
        </p:nvPicPr>
        <p:blipFill>
          <a:blip r:embed="rId7"/>
          <a:stretch>
            <a:fillRect/>
          </a:stretch>
        </p:blipFill>
        <p:spPr>
          <a:xfrm>
            <a:off x="6678930" y="1826260"/>
            <a:ext cx="5513070" cy="3889375"/>
          </a:xfrm>
          <a:prstGeom prst="rect">
            <a:avLst/>
          </a:prstGeom>
          <a:noFill/>
          <a:ln w="9525">
            <a:noFill/>
          </a:ln>
        </p:spPr>
      </p:pic>
    </p:spTree>
  </p:cSld>
  <p:clrMapOvr>
    <a:masterClrMapping/>
  </p:clrMapOvr>
  <p:transition/>
  <p:timing>
    <p:tnLst>
      <p:par>
        <p:cTn id="1" dur="indefinite" restart="never" nodeType="tmRoot"/>
      </p:par>
    </p:tnLst>
    <p:bldLst>
      <p:bldP spid="38" grpId="0" bldLvl="0" animBg="1"/>
      <p:bldP spid="43" grpId="0" bldLvl="0" animBg="1"/>
      <p:bldP spid="6" grpId="0" bldLvl="0" animBg="1"/>
      <p:bldP spid="48"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内容占位符 4"/>
          <p:cNvSpPr>
            <a:spLocks noGrp="1"/>
          </p:cNvSpPr>
          <p:nvPr>
            <p:ph idx="1"/>
          </p:nvPr>
        </p:nvSpPr>
        <p:spPr>
          <a:xfrm>
            <a:off x="838200" y="1825625"/>
            <a:ext cx="10991850" cy="4351655"/>
          </a:xfrm>
        </p:spPr>
        <p:txBody>
          <a:bodyPr>
            <a:normAutofit lnSpcReduction="10000"/>
          </a:bodyPr>
          <a:p>
            <a:pPr algn="l" fontAlgn="auto">
              <a:lnSpc>
                <a:spcPct val="150000"/>
              </a:lnSpc>
              <a:buClrTx/>
              <a:buSzTx/>
              <a:buFont typeface="Wingdings" panose="05000000000000000000" charset="0"/>
              <a:buChar char="l"/>
            </a:pPr>
            <a:r>
              <a:rPr sz="2000" b="1"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rPr>
              <a:t> </a:t>
            </a:r>
            <a:r>
              <a:rPr lang="en-US" sz="2000" b="1"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rPr>
              <a:t>Does this model can </a:t>
            </a:r>
            <a:r>
              <a:rPr lang="en-US" sz="2000" b="1"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sym typeface="+mn-ea"/>
              </a:rPr>
              <a:t>performed well on other dataset in the real world senario?</a:t>
            </a:r>
            <a:endParaRPr lang="en-US" sz="2000" b="1"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endParaRPr>
          </a:p>
          <a:p>
            <a:pPr marL="0" lvl="0" algn="l" fontAlgn="auto">
              <a:lnSpc>
                <a:spcPct val="100000"/>
              </a:lnSpc>
              <a:buClrTx/>
              <a:buSzTx/>
              <a:buFontTx/>
              <a:buNone/>
            </a:pPr>
            <a:r>
              <a:rPr sz="1400"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rPr>
              <a:t>It seemed biased towards their model</a:t>
            </a:r>
            <a:r>
              <a:rPr lang="en-US" sz="1400"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rPr>
              <a:t>,</a:t>
            </a:r>
            <a:r>
              <a:rPr sz="1400"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rPr>
              <a:t> because they seemed to use the data the model was trained on to evaluate theirs and all the rest, whic</a:t>
            </a:r>
            <a:r>
              <a:rPr lang="en-US" sz="1400"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rPr>
              <a:t>h </a:t>
            </a:r>
            <a:r>
              <a:rPr sz="1400"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rPr>
              <a:t>may have been why their model performed well.  </a:t>
            </a:r>
            <a:endParaRPr sz="1400"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endParaRPr>
          </a:p>
          <a:p>
            <a:pPr marL="0" lvl="0" algn="l" fontAlgn="auto">
              <a:lnSpc>
                <a:spcPct val="100000"/>
              </a:lnSpc>
              <a:buClrTx/>
              <a:buSzTx/>
              <a:buFontTx/>
              <a:buNone/>
            </a:pPr>
            <a:endParaRPr sz="1400"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endParaRPr>
          </a:p>
          <a:p>
            <a:pPr marL="114300" lvl="0" indent="-342900" algn="l" fontAlgn="auto">
              <a:lnSpc>
                <a:spcPct val="100000"/>
              </a:lnSpc>
              <a:buClrTx/>
              <a:buSzTx/>
              <a:buFont typeface="Wingdings" panose="05000000000000000000" charset="0"/>
              <a:buChar char="l"/>
            </a:pPr>
            <a:r>
              <a:rPr lang="en-US" sz="2000" b="1"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rPr>
              <a:t>Does the Synthetic Dataset construction reasonable?</a:t>
            </a:r>
            <a:endParaRPr lang="en-US" sz="2000" b="1"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endParaRPr>
          </a:p>
          <a:p>
            <a:pPr marL="0" lvl="0" algn="l" fontAlgn="auto">
              <a:lnSpc>
                <a:spcPct val="100000"/>
              </a:lnSpc>
              <a:buClrTx/>
              <a:buSzTx/>
              <a:buFontTx/>
              <a:buNone/>
            </a:pPr>
            <a:r>
              <a:rPr sz="1400"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sym typeface="+mn-ea"/>
              </a:rPr>
              <a:t>They select fog-free images from VERI Wild and Vehicle-1M datasets, Then, they synthesize these images based on the fog synthesis process in. We think, the same fixed algorithm is used to add fog to all the clear image, and the effect is quite different from the real world senario</a:t>
            </a:r>
            <a:endParaRPr sz="1400"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endParaRPr>
          </a:p>
          <a:p>
            <a:pPr marL="0" algn="l" fontAlgn="auto">
              <a:lnSpc>
                <a:spcPct val="100000"/>
              </a:lnSpc>
              <a:buClrTx/>
              <a:buSzTx/>
              <a:buFontTx/>
              <a:buNone/>
            </a:pPr>
            <a:endParaRPr sz="1400"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endParaRPr>
          </a:p>
          <a:p>
            <a:pPr algn="l" fontAlgn="auto">
              <a:lnSpc>
                <a:spcPct val="150000"/>
              </a:lnSpc>
              <a:buClrTx/>
              <a:buSzTx/>
              <a:buFont typeface="Wingdings" panose="05000000000000000000" charset="0"/>
              <a:buChar char="l"/>
            </a:pPr>
            <a:r>
              <a:rPr lang="en-US" sz="2000" b="1"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rPr>
              <a:t>We</a:t>
            </a:r>
            <a:r>
              <a:rPr sz="2000" b="1"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rPr>
              <a:t> didn't understand what the cumulative matching characteristics were based on when evaluating the model.</a:t>
            </a:r>
            <a:endParaRPr sz="2000" b="1"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endParaRPr>
          </a:p>
          <a:p>
            <a:pPr marL="0" indent="0" algn="l" fontAlgn="auto">
              <a:lnSpc>
                <a:spcPct val="150000"/>
              </a:lnSpc>
              <a:buClrTx/>
              <a:buSzTx/>
              <a:buFont typeface="Wingdings" panose="05000000000000000000" charset="0"/>
              <a:buNone/>
            </a:pPr>
            <a:endParaRPr lang="en-US" sz="2000" b="1"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endParaRPr>
          </a:p>
        </p:txBody>
      </p:sp>
      <p:sp>
        <p:nvSpPr>
          <p:cNvPr id="38" name="椭圆 37"/>
          <p:cNvSpPr/>
          <p:nvPr>
            <p:custDataLst>
              <p:tags r:id="rId1"/>
            </p:custDataLst>
          </p:nvPr>
        </p:nvSpPr>
        <p:spPr>
          <a:xfrm>
            <a:off x="723265" y="365124"/>
            <a:ext cx="622299" cy="62229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椭圆 42"/>
          <p:cNvSpPr/>
          <p:nvPr>
            <p:custDataLst>
              <p:tags r:id="rId2"/>
            </p:custDataLst>
          </p:nvPr>
        </p:nvSpPr>
        <p:spPr>
          <a:xfrm>
            <a:off x="1141095" y="1117600"/>
            <a:ext cx="124460" cy="139700"/>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custDataLst>
              <p:tags r:id="rId3"/>
            </p:custDataLst>
          </p:nvPr>
        </p:nvSpPr>
        <p:spPr>
          <a:xfrm>
            <a:off x="1555115" y="1059815"/>
            <a:ext cx="184785" cy="1708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 name="椭圆 47"/>
          <p:cNvSpPr/>
          <p:nvPr>
            <p:custDataLst>
              <p:tags r:id="rId4"/>
            </p:custDataLst>
          </p:nvPr>
        </p:nvSpPr>
        <p:spPr>
          <a:xfrm>
            <a:off x="1535376" y="705040"/>
            <a:ext cx="204399" cy="204399"/>
          </a:xfrm>
          <a:prstGeom prst="ellipse">
            <a:avLst/>
          </a:prstGeom>
          <a:gradFill>
            <a:gsLst>
              <a:gs pos="0">
                <a:schemeClr val="bg1"/>
              </a:gs>
              <a:gs pos="100000">
                <a:srgbClr val="D4D2D3"/>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788035" y="427990"/>
            <a:ext cx="477520" cy="481330"/>
          </a:xfrm>
          <a:prstGeom prst="rect">
            <a:avLst/>
          </a:prstGeom>
          <a:noFill/>
          <a:ln>
            <a:noFill/>
          </a:ln>
        </p:spPr>
        <p:txBody>
          <a:bodyPr wrap="none" rtlCol="0" anchor="t">
            <a:noAutofit/>
          </a:bodyPr>
          <a:p>
            <a:pPr algn="ctr"/>
            <a:r>
              <a:rPr lang="en-US" altLang="zh-CN" sz="2800" b="1">
                <a:solidFill>
                  <a:schemeClr val="bg1"/>
                </a:solidFill>
                <a:effectLst>
                  <a:outerShdw blurRad="38100" dist="19050" dir="2700000" algn="tl" rotWithShape="0">
                    <a:schemeClr val="dk1">
                      <a:alpha val="40000"/>
                    </a:schemeClr>
                  </a:outerShdw>
                </a:effectLst>
              </a:rPr>
              <a:t>06</a:t>
            </a:r>
            <a:endParaRPr lang="en-US" altLang="zh-CN" sz="2800" b="1">
              <a:solidFill>
                <a:schemeClr val="bg1"/>
              </a:solidFill>
              <a:effectLst>
                <a:outerShdw blurRad="38100" dist="19050" dir="2700000" algn="tl" rotWithShape="0">
                  <a:schemeClr val="dk1">
                    <a:alpha val="40000"/>
                  </a:schemeClr>
                </a:outerShdw>
              </a:effectLst>
            </a:endParaRPr>
          </a:p>
        </p:txBody>
      </p:sp>
      <p:sp>
        <p:nvSpPr>
          <p:cNvPr id="9" name="文本框 8"/>
          <p:cNvSpPr txBox="1"/>
          <p:nvPr>
            <p:custDataLst>
              <p:tags r:id="rId5"/>
            </p:custDataLst>
          </p:nvPr>
        </p:nvSpPr>
        <p:spPr>
          <a:xfrm>
            <a:off x="1815465" y="394335"/>
            <a:ext cx="10376535" cy="697865"/>
          </a:xfrm>
          <a:prstGeom prst="rect">
            <a:avLst/>
          </a:prstGeom>
          <a:solidFill>
            <a:schemeClr val="bg1"/>
          </a:solidFill>
        </p:spPr>
        <p:txBody>
          <a:bodyPr wrap="square" rtlCol="0">
            <a:noAutofit/>
          </a:bodyPr>
          <a:p>
            <a:pPr algn="l">
              <a:buClrTx/>
              <a:buSzTx/>
              <a:buFontTx/>
            </a:pPr>
            <a:r>
              <a:rPr lang="en-US" altLang="zh-CN" sz="3600" b="1" dirty="0" smtClean="0">
                <a:solidFill>
                  <a:srgbClr val="18478F"/>
                </a:solidFill>
                <a:latin typeface="Microsoft YaHei" panose="020B0503020204020204" pitchFamily="34" charset="-122"/>
                <a:ea typeface="Microsoft YaHei" panose="020B0503020204020204" pitchFamily="34" charset="-122"/>
                <a:sym typeface="+mn-ea"/>
              </a:rPr>
              <a:t>Our Questions</a:t>
            </a:r>
            <a:endParaRPr lang="en-US" altLang="zh-CN" sz="3600" b="1" dirty="0" smtClean="0">
              <a:solidFill>
                <a:srgbClr val="18478F"/>
              </a:solidFill>
              <a:latin typeface="Microsoft YaHei" panose="020B0503020204020204" pitchFamily="34" charset="-122"/>
              <a:ea typeface="Microsoft YaHei" panose="020B0503020204020204" pitchFamily="34" charset="-122"/>
              <a:sym typeface="+mn-ea"/>
            </a:endParaRPr>
          </a:p>
        </p:txBody>
      </p:sp>
    </p:spTree>
  </p:cSld>
  <p:clrMapOvr>
    <a:masterClrMapping/>
  </p:clrMapOvr>
  <p:transition/>
  <p:timing>
    <p:tnLst>
      <p:par>
        <p:cTn id="1" dur="indefinite" restart="never" nodeType="tmRoot"/>
      </p:par>
    </p:tnLst>
    <p:bldLst>
      <p:bldP spid="38" grpId="0" bldLvl="0" animBg="1"/>
      <p:bldP spid="43" grpId="0" bldLvl="0" animBg="1"/>
      <p:bldP spid="6" grpId="0" bldLvl="0" animBg="1"/>
      <p:bldP spid="48"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11207455" y="157627"/>
            <a:ext cx="869659" cy="8696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10494498" y="1027286"/>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10128738" y="2035739"/>
            <a:ext cx="422031" cy="422031"/>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9083385" y="1641843"/>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10104119" y="375750"/>
            <a:ext cx="302456" cy="302456"/>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11118973" y="19442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90500" y="5924841"/>
            <a:ext cx="1098259" cy="109825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2184400" y="4749799"/>
            <a:ext cx="622299" cy="62229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2428873" y="5924841"/>
            <a:ext cx="847727" cy="847727"/>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690560" y="5569741"/>
            <a:ext cx="1288259" cy="1288259"/>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284161" y="5093491"/>
            <a:ext cx="622299" cy="62229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292854" y="4279899"/>
            <a:ext cx="204399" cy="204399"/>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2082200" y="4482499"/>
            <a:ext cx="204399" cy="20439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1238831" y="5302440"/>
            <a:ext cx="204399" cy="204399"/>
          </a:xfrm>
          <a:prstGeom prst="ellipse">
            <a:avLst/>
          </a:prstGeom>
          <a:gradFill>
            <a:gsLst>
              <a:gs pos="0">
                <a:schemeClr val="bg1"/>
              </a:gs>
              <a:gs pos="100000">
                <a:srgbClr val="D4D2D3"/>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2067119" y="5404639"/>
            <a:ext cx="204399" cy="20439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3227778" y="5609038"/>
            <a:ext cx="204399" cy="204399"/>
          </a:xfrm>
          <a:prstGeom prst="ellipse">
            <a:avLst/>
          </a:prstGeom>
          <a:gradFill>
            <a:gsLst>
              <a:gs pos="0">
                <a:schemeClr val="bg1"/>
              </a:gs>
              <a:gs pos="100000">
                <a:srgbClr val="D4D2D3"/>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框 50"/>
          <p:cNvSpPr txBox="1"/>
          <p:nvPr/>
        </p:nvSpPr>
        <p:spPr>
          <a:xfrm>
            <a:off x="2894965" y="2906395"/>
            <a:ext cx="6660515" cy="2907030"/>
          </a:xfrm>
          <a:prstGeom prst="rect">
            <a:avLst/>
          </a:prstGeom>
          <a:noFill/>
        </p:spPr>
        <p:txBody>
          <a:bodyPr wrap="none" rtlCol="0">
            <a:noAutofit/>
          </a:bodyPr>
          <a:lstStyle/>
          <a:p>
            <a:pPr algn="ctr"/>
            <a:r>
              <a:rPr lang="en-US" altLang="zh-CN" sz="4800" dirty="0" smtClean="0">
                <a:solidFill>
                  <a:srgbClr val="18478F"/>
                </a:solidFill>
                <a:latin typeface="Microsoft YaHei" panose="020B0503020204020204" pitchFamily="34" charset="-122"/>
                <a:ea typeface="Microsoft YaHei" panose="020B0503020204020204" pitchFamily="34" charset="-122"/>
              </a:rPr>
              <a:t>THANK YOU FOR LISTENING !</a:t>
            </a:r>
            <a:endParaRPr lang="en-US" altLang="zh-CN" sz="4800" dirty="0" smtClean="0">
              <a:solidFill>
                <a:srgbClr val="18478F"/>
              </a:solidFill>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400"/>
    </mc:Choice>
    <mc:Fallback>
      <p:transition spd="slow"/>
    </mc:Fallback>
  </mc:AlternateContent>
  <p:timing>
    <p:tnLst>
      <p:par>
        <p:cTn id="1" dur="indefinite" restart="never" nodeType="tmRoot"/>
      </p:par>
    </p:tnLst>
    <p:bldLst>
      <p:bldP spid="6" grpId="0" animBg="1"/>
      <p:bldP spid="24" grpId="0" animBg="1"/>
      <p:bldP spid="28"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8" grpId="0" animBg="1"/>
      <p:bldP spid="49" grpId="0" animBg="1"/>
      <p:bldP spid="50" grpId="0" animBg="1"/>
      <p:bldP spid="51"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1"/>
          <a:tile tx="0" ty="0" sx="100000" sy="100000" flip="none" algn="tl"/>
        </a:blipFill>
        <a:effectLst/>
      </p:bgPr>
    </p:bg>
    <p:spTree>
      <p:nvGrpSpPr>
        <p:cNvPr id="1" name=""/>
        <p:cNvGrpSpPr/>
        <p:nvPr/>
      </p:nvGrpSpPr>
      <p:grpSpPr>
        <a:xfrm>
          <a:off x="0" y="0"/>
          <a:ext cx="0" cy="0"/>
          <a:chOff x="0" y="0"/>
          <a:chExt cx="0" cy="0"/>
        </a:xfrm>
      </p:grpSpPr>
      <p:grpSp>
        <p:nvGrpSpPr>
          <p:cNvPr id="14" name="组合 13"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075690" y="1809115"/>
            <a:ext cx="381635" cy="374650"/>
            <a:chOff x="7242071" y="1820434"/>
            <a:chExt cx="688368" cy="688368"/>
          </a:xfrm>
        </p:grpSpPr>
        <p:sp>
          <p:nvSpPr>
            <p:cNvPr id="19" name="椭圆 18"/>
            <p:cNvSpPr/>
            <p:nvPr/>
          </p:nvSpPr>
          <p:spPr>
            <a:xfrm>
              <a:off x="7242071" y="1820434"/>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椭圆 19"/>
            <p:cNvSpPr/>
            <p:nvPr/>
          </p:nvSpPr>
          <p:spPr>
            <a:xfrm>
              <a:off x="7286625" y="1866019"/>
              <a:ext cx="608738" cy="608738"/>
            </a:xfrm>
            <a:prstGeom prst="ellipse">
              <a:avLst/>
            </a:prstGeom>
            <a:gradFill>
              <a:gsLst>
                <a:gs pos="100000">
                  <a:srgbClr val="18478F"/>
                </a:gs>
                <a:gs pos="0">
                  <a:srgbClr val="238DED"/>
                </a:gs>
              </a:gsLst>
              <a:lin ang="7800000" scaled="0"/>
            </a:gradFill>
            <a:ln w="28575">
              <a:noFill/>
            </a:ln>
            <a:effectLst/>
          </p:spPr>
          <p:txBody>
            <a:bodyPr vert="horz" wrap="square" lIns="91440" tIns="45720" rIns="91440" bIns="45720" numCol="1" anchor="t" anchorCtr="0" compatLnSpc="1"/>
            <a:lstStyle/>
            <a:p>
              <a:endParaRPr lang="zh-CN" altLang="en-US"/>
            </a:p>
          </p:txBody>
        </p:sp>
      </p:grpSp>
      <p:grpSp>
        <p:nvGrpSpPr>
          <p:cNvPr id="21" name="组合 2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077595" y="3041650"/>
            <a:ext cx="357505" cy="340360"/>
            <a:chOff x="7242071" y="3488471"/>
            <a:chExt cx="688368" cy="688368"/>
          </a:xfrm>
        </p:grpSpPr>
        <p:sp>
          <p:nvSpPr>
            <p:cNvPr id="22" name="椭圆 21"/>
            <p:cNvSpPr/>
            <p:nvPr/>
          </p:nvSpPr>
          <p:spPr>
            <a:xfrm>
              <a:off x="7242071" y="3488471"/>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3" name="椭圆 22"/>
            <p:cNvSpPr/>
            <p:nvPr/>
          </p:nvSpPr>
          <p:spPr>
            <a:xfrm>
              <a:off x="7286625" y="3534056"/>
              <a:ext cx="608738" cy="608738"/>
            </a:xfrm>
            <a:prstGeom prst="ellipse">
              <a:avLst/>
            </a:prstGeom>
            <a:gradFill>
              <a:gsLst>
                <a:gs pos="100000">
                  <a:srgbClr val="18478F"/>
                </a:gs>
                <a:gs pos="0">
                  <a:srgbClr val="238DED"/>
                </a:gs>
              </a:gsLst>
              <a:lin ang="7800000" scaled="0"/>
            </a:gradFill>
            <a:ln w="28575">
              <a:noFill/>
            </a:ln>
            <a:effectLst/>
          </p:spPr>
          <p:txBody>
            <a:bodyPr vert="horz" wrap="square" lIns="91440" tIns="45720" rIns="91440" bIns="45720" numCol="1" anchor="t" anchorCtr="0" compatLnSpc="1"/>
            <a:lstStyle/>
            <a:p>
              <a:endParaRPr lang="zh-CN" altLang="en-US"/>
            </a:p>
          </p:txBody>
        </p:sp>
      </p:grpSp>
      <p:grpSp>
        <p:nvGrpSpPr>
          <p:cNvPr id="28" name="组合 27"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086485" y="4417695"/>
            <a:ext cx="377190" cy="367030"/>
            <a:chOff x="7242071" y="5103361"/>
            <a:chExt cx="688368" cy="688368"/>
          </a:xfrm>
        </p:grpSpPr>
        <p:sp>
          <p:nvSpPr>
            <p:cNvPr id="29" name="椭圆 28"/>
            <p:cNvSpPr/>
            <p:nvPr/>
          </p:nvSpPr>
          <p:spPr>
            <a:xfrm>
              <a:off x="7242071" y="5103361"/>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椭圆 29"/>
            <p:cNvSpPr/>
            <p:nvPr/>
          </p:nvSpPr>
          <p:spPr>
            <a:xfrm>
              <a:off x="7286625" y="5148946"/>
              <a:ext cx="608738" cy="608738"/>
            </a:xfrm>
            <a:prstGeom prst="ellipse">
              <a:avLst/>
            </a:prstGeom>
            <a:gradFill>
              <a:gsLst>
                <a:gs pos="100000">
                  <a:srgbClr val="18478F"/>
                </a:gs>
                <a:gs pos="0">
                  <a:srgbClr val="238DED"/>
                </a:gs>
              </a:gsLst>
              <a:lin ang="7800000" scaled="0"/>
            </a:gradFill>
            <a:ln w="28575">
              <a:noFill/>
            </a:ln>
            <a:effectLst/>
          </p:spPr>
          <p:txBody>
            <a:bodyPr vert="horz" wrap="square" lIns="91440" tIns="45720" rIns="91440" bIns="45720" numCol="1" anchor="t" anchorCtr="0" compatLnSpc="1"/>
            <a:lstStyle/>
            <a:p>
              <a:endParaRPr lang="zh-CN" altLang="en-US"/>
            </a:p>
          </p:txBody>
        </p:sp>
      </p:grpSp>
      <p:grpSp>
        <p:nvGrpSpPr>
          <p:cNvPr id="31" name="组合 3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758950" y="1831340"/>
            <a:ext cx="10079989" cy="685800"/>
            <a:chOff x="8299200" y="1387988"/>
            <a:chExt cx="3407979" cy="685513"/>
          </a:xfrm>
        </p:grpSpPr>
        <p:sp>
          <p:nvSpPr>
            <p:cNvPr id="32" name="矩形 31"/>
            <p:cNvSpPr/>
            <p:nvPr/>
          </p:nvSpPr>
          <p:spPr>
            <a:xfrm>
              <a:off x="8308003" y="1766924"/>
              <a:ext cx="2497482" cy="306577"/>
            </a:xfrm>
            <a:prstGeom prst="rect">
              <a:avLst/>
            </a:prstGeom>
          </p:spPr>
          <p:txBody>
            <a:bodyPr wrap="square">
              <a:spAutoFit/>
            </a:bodyPr>
            <a:lstStyle/>
            <a:p>
              <a:r>
                <a:rPr sz="1400"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rPr>
                <a:t>important for building intelligent transportation and public security systems</a:t>
              </a:r>
              <a:r>
                <a:rPr lang="en-US" sz="1400"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rPr>
                <a:t>.</a:t>
              </a:r>
              <a:endParaRPr lang="en-US" sz="1400"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endParaRPr>
            </a:p>
          </p:txBody>
        </p:sp>
        <p:sp>
          <p:nvSpPr>
            <p:cNvPr id="33" name="矩形 32"/>
            <p:cNvSpPr/>
            <p:nvPr/>
          </p:nvSpPr>
          <p:spPr>
            <a:xfrm>
              <a:off x="8299200" y="1387988"/>
              <a:ext cx="3407979" cy="368146"/>
            </a:xfrm>
            <a:prstGeom prst="rect">
              <a:avLst/>
            </a:prstGeom>
          </p:spPr>
          <p:txBody>
            <a:bodyPr wrap="square">
              <a:spAutoFit/>
            </a:bodyPr>
            <a:lstStyle/>
            <a:p>
              <a:r>
                <a:rPr lang="en-US" altLang="zh-CN" b="1" dirty="0">
                  <a:solidFill>
                    <a:srgbClr val="18478F"/>
                  </a:solidFill>
                  <a:latin typeface="Microsoft YaHei" panose="020B0503020204020204" pitchFamily="34" charset="-122"/>
                  <a:ea typeface="Dotum" panose="020B0600000101010101" pitchFamily="34" charset="-127"/>
                  <a:cs typeface="Segoe UI Semilight" panose="020B0402040204020203" pitchFamily="34" charset="0"/>
                </a:rPr>
                <a:t>A</a:t>
              </a:r>
              <a:r>
                <a:rPr lang="zh-CN" altLang="en-US" b="1" dirty="0">
                  <a:solidFill>
                    <a:srgbClr val="18478F"/>
                  </a:solidFill>
                  <a:latin typeface="Microsoft YaHei" panose="020B0503020204020204" pitchFamily="34" charset="-122"/>
                  <a:ea typeface="Dotum" panose="020B0600000101010101" pitchFamily="34" charset="-127"/>
                  <a:cs typeface="Segoe UI Semilight" panose="020B0402040204020203" pitchFamily="34" charset="0"/>
                </a:rPr>
                <a:t>ddress the problem of vehicle re-identification (ReID) in foggy weather condition</a:t>
              </a:r>
              <a:endParaRPr lang="zh-CN" altLang="en-US" b="1" dirty="0">
                <a:solidFill>
                  <a:srgbClr val="18478F"/>
                </a:solidFill>
                <a:latin typeface="Microsoft YaHei" panose="020B0503020204020204" pitchFamily="34" charset="-122"/>
                <a:ea typeface="Dotum" panose="020B0600000101010101" pitchFamily="34" charset="-127"/>
                <a:cs typeface="Segoe UI Semilight" panose="020B0402040204020203" pitchFamily="34" charset="0"/>
              </a:endParaRPr>
            </a:p>
          </p:txBody>
        </p:sp>
      </p:grpSp>
      <p:sp>
        <p:nvSpPr>
          <p:cNvPr id="5" name="文本框 4"/>
          <p:cNvSpPr txBox="1"/>
          <p:nvPr/>
        </p:nvSpPr>
        <p:spPr>
          <a:xfrm>
            <a:off x="1815465" y="394335"/>
            <a:ext cx="6588125" cy="697865"/>
          </a:xfrm>
          <a:prstGeom prst="rect">
            <a:avLst/>
          </a:prstGeom>
          <a:solidFill>
            <a:schemeClr val="bg1"/>
          </a:solidFill>
        </p:spPr>
        <p:txBody>
          <a:bodyPr wrap="square" rtlCol="0">
            <a:noAutofit/>
          </a:bodyPr>
          <a:p>
            <a:pPr algn="l">
              <a:buClrTx/>
              <a:buSzTx/>
              <a:buFontTx/>
            </a:pPr>
            <a:r>
              <a:rPr lang="en-US" altLang="zh-CN" sz="3600" b="1" dirty="0" smtClean="0">
                <a:solidFill>
                  <a:srgbClr val="18478F"/>
                </a:solidFill>
                <a:latin typeface="Microsoft YaHei" panose="020B0503020204020204" pitchFamily="34" charset="-122"/>
                <a:ea typeface="Microsoft YaHei" panose="020B0503020204020204" pitchFamily="34" charset="-122"/>
              </a:rPr>
              <a:t>Motivation for the work</a:t>
            </a:r>
            <a:endParaRPr lang="en-US" altLang="zh-CN" sz="3600" b="1" dirty="0" smtClean="0">
              <a:solidFill>
                <a:srgbClr val="18478F"/>
              </a:solidFill>
              <a:latin typeface="Microsoft YaHei" panose="020B0503020204020204" pitchFamily="34" charset="-122"/>
              <a:ea typeface="Microsoft YaHei" panose="020B0503020204020204" pitchFamily="34" charset="-122"/>
            </a:endParaRPr>
          </a:p>
          <a:p>
            <a:endParaRPr lang="en-US" altLang="zh-CN" sz="3600" b="1" dirty="0" smtClean="0">
              <a:solidFill>
                <a:srgbClr val="18478F"/>
              </a:solidFill>
              <a:latin typeface="Microsoft YaHei" panose="020B0503020204020204" pitchFamily="34" charset="-122"/>
              <a:ea typeface="Microsoft YaHei" panose="020B0503020204020204" pitchFamily="34" charset="-122"/>
            </a:endParaRPr>
          </a:p>
        </p:txBody>
      </p:sp>
      <p:pic>
        <p:nvPicPr>
          <p:cNvPr id="7" name="图片 6"/>
          <p:cNvPicPr>
            <a:picLocks noChangeAspect="1"/>
          </p:cNvPicPr>
          <p:nvPr>
            <p:custDataLst>
              <p:tags r:id="rId2"/>
            </p:custDataLst>
          </p:nvPr>
        </p:nvPicPr>
        <p:blipFill>
          <a:blip r:embed="rId3"/>
          <a:stretch>
            <a:fillRect/>
          </a:stretch>
        </p:blipFill>
        <p:spPr>
          <a:xfrm>
            <a:off x="5995670" y="4220210"/>
            <a:ext cx="5949950" cy="2336165"/>
          </a:xfrm>
          <a:prstGeom prst="rect">
            <a:avLst/>
          </a:prstGeom>
        </p:spPr>
      </p:pic>
      <p:sp>
        <p:nvSpPr>
          <p:cNvPr id="8" name="文本框 7"/>
          <p:cNvSpPr txBox="1"/>
          <p:nvPr/>
        </p:nvSpPr>
        <p:spPr>
          <a:xfrm>
            <a:off x="6029325" y="6529705"/>
            <a:ext cx="6096000" cy="306705"/>
          </a:xfrm>
          <a:prstGeom prst="rect">
            <a:avLst/>
          </a:prstGeom>
          <a:noFill/>
        </p:spPr>
        <p:txBody>
          <a:bodyPr wrap="square" rtlCol="0" anchor="t">
            <a:spAutoFit/>
          </a:bodyPr>
          <a:p>
            <a:pPr algn="l">
              <a:buClrTx/>
              <a:buSzTx/>
              <a:buFontTx/>
            </a:pPr>
            <a:r>
              <a:rPr lang="zh-CN" altLang="en-US" sz="1400"/>
              <a:t> </a:t>
            </a:r>
            <a:r>
              <a:rPr sz="1400"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rPr>
              <a:t>Figure1：Defogged results based on different optimization schemes.</a:t>
            </a:r>
            <a:endParaRPr sz="1400"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endParaRPr>
          </a:p>
        </p:txBody>
      </p:sp>
      <p:grpSp>
        <p:nvGrpSpPr>
          <p:cNvPr id="9" name="组合 8"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737360" y="2995295"/>
            <a:ext cx="10079990" cy="946853"/>
            <a:chOff x="8282240" y="1028094"/>
            <a:chExt cx="3407979" cy="403493"/>
          </a:xfrm>
        </p:grpSpPr>
        <p:sp>
          <p:nvSpPr>
            <p:cNvPr id="10" name="矩形 9"/>
            <p:cNvSpPr/>
            <p:nvPr>
              <p:custDataLst>
                <p:tags r:id="rId4"/>
              </p:custDataLst>
            </p:nvPr>
          </p:nvSpPr>
          <p:spPr>
            <a:xfrm>
              <a:off x="8308647" y="1300887"/>
              <a:ext cx="2591516" cy="130700"/>
            </a:xfrm>
            <a:prstGeom prst="rect">
              <a:avLst/>
            </a:prstGeom>
          </p:spPr>
          <p:txBody>
            <a:bodyPr wrap="square">
              <a:spAutoFit/>
            </a:bodyPr>
            <a:p>
              <a:pPr marL="285750" indent="-285750" algn="l">
                <a:buClrTx/>
                <a:buSzTx/>
                <a:buFont typeface="Wingdings" panose="05000000000000000000" charset="0"/>
                <a:buChar char="l"/>
              </a:pPr>
              <a:r>
                <a:rPr sz="1400"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sym typeface="+mn-ea"/>
                </a:rPr>
                <a:t>making it difficult for existing ReID methods to accurately identify vehicles.</a:t>
              </a:r>
              <a:endParaRPr sz="1400"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endParaRPr>
            </a:p>
          </p:txBody>
        </p:sp>
        <p:sp>
          <p:nvSpPr>
            <p:cNvPr id="11" name="矩形 10"/>
            <p:cNvSpPr/>
            <p:nvPr>
              <p:custDataLst>
                <p:tags r:id="rId5"/>
              </p:custDataLst>
            </p:nvPr>
          </p:nvSpPr>
          <p:spPr>
            <a:xfrm>
              <a:off x="8282240" y="1028094"/>
              <a:ext cx="3407979" cy="274929"/>
            </a:xfrm>
            <a:prstGeom prst="rect">
              <a:avLst/>
            </a:prstGeom>
          </p:spPr>
          <p:txBody>
            <a:bodyPr wrap="square">
              <a:spAutoFit/>
            </a:bodyPr>
            <a:p>
              <a:r>
                <a:rPr lang="en-US" b="1" dirty="0">
                  <a:solidFill>
                    <a:srgbClr val="18478F"/>
                  </a:solidFill>
                  <a:latin typeface="Microsoft YaHei" panose="020B0503020204020204" pitchFamily="34" charset="-122"/>
                  <a:ea typeface="Dotum" panose="020B0600000101010101" pitchFamily="34" charset="-127"/>
                  <a:cs typeface="Segoe UI Semilight" panose="020B0402040204020203" pitchFamily="34" charset="0"/>
                </a:rPr>
                <a:t>F</a:t>
              </a:r>
              <a:r>
                <a:rPr b="1" dirty="0">
                  <a:solidFill>
                    <a:srgbClr val="18478F"/>
                  </a:solidFill>
                  <a:latin typeface="Microsoft YaHei" panose="020B0503020204020204" pitchFamily="34" charset="-122"/>
                  <a:ea typeface="Dotum" panose="020B0600000101010101" pitchFamily="34" charset="-127"/>
                  <a:cs typeface="Segoe UI Semilight" panose="020B0402040204020203" pitchFamily="34" charset="0"/>
                </a:rPr>
                <a:t>oggy weather conditions can significantly degrade the visibility of images</a:t>
              </a:r>
              <a:r>
                <a:rPr lang="en-US" b="1" dirty="0">
                  <a:solidFill>
                    <a:srgbClr val="18478F"/>
                  </a:solidFill>
                  <a:latin typeface="Microsoft YaHei" panose="020B0503020204020204" pitchFamily="34" charset="-122"/>
                  <a:ea typeface="Dotum" panose="020B0600000101010101" pitchFamily="34" charset="-127"/>
                  <a:cs typeface="Segoe UI Semilight" panose="020B0402040204020203" pitchFamily="34" charset="0"/>
                </a:rPr>
                <a:t>, </a:t>
              </a:r>
              <a:r>
                <a:rPr lang="en-US" b="1" dirty="0">
                  <a:solidFill>
                    <a:srgbClr val="18478F"/>
                  </a:solidFill>
                  <a:latin typeface="Microsoft YaHei" panose="020B0503020204020204" pitchFamily="34" charset="-122"/>
                  <a:ea typeface="Dotum" panose="020B0600000101010101" pitchFamily="34" charset="-127"/>
                  <a:cs typeface="Segoe UI Semilight" panose="020B0402040204020203" pitchFamily="34" charset="0"/>
                </a:rPr>
                <a:t>and existing defogging methods are not specifically designed for ReID </a:t>
              </a:r>
              <a:r>
                <a:rPr b="1" dirty="0">
                  <a:solidFill>
                    <a:srgbClr val="18478F"/>
                  </a:solidFill>
                  <a:latin typeface="Microsoft YaHei" panose="020B0503020204020204" pitchFamily="34" charset="-122"/>
                  <a:ea typeface="Dotum" panose="020B0600000101010101" pitchFamily="34" charset="-127"/>
                  <a:cs typeface="Segoe UI Semilight" panose="020B0402040204020203" pitchFamily="34" charset="0"/>
                </a:rPr>
                <a:t> </a:t>
              </a:r>
              <a:endParaRPr b="1" dirty="0">
                <a:solidFill>
                  <a:srgbClr val="18478F"/>
                </a:solidFill>
                <a:latin typeface="Microsoft YaHei" panose="020B0503020204020204" pitchFamily="34" charset="-122"/>
                <a:ea typeface="Dotum" panose="020B0600000101010101" pitchFamily="34" charset="-127"/>
                <a:cs typeface="Segoe UI Semilight" panose="020B0402040204020203" pitchFamily="34" charset="0"/>
              </a:endParaRPr>
            </a:p>
          </p:txBody>
        </p:sp>
      </p:grpSp>
      <p:sp>
        <p:nvSpPr>
          <p:cNvPr id="12" name="矩形 11"/>
          <p:cNvSpPr/>
          <p:nvPr>
            <p:custDataLst>
              <p:tags r:id="rId6"/>
            </p:custDataLst>
          </p:nvPr>
        </p:nvSpPr>
        <p:spPr>
          <a:xfrm>
            <a:off x="1815466" y="3942147"/>
            <a:ext cx="7665087" cy="306705"/>
          </a:xfrm>
          <a:prstGeom prst="rect">
            <a:avLst/>
          </a:prstGeom>
        </p:spPr>
        <p:txBody>
          <a:bodyPr wrap="square">
            <a:spAutoFit/>
          </a:bodyPr>
          <a:p>
            <a:pPr marL="285750" indent="-285750" algn="l">
              <a:buClrTx/>
              <a:buSzTx/>
              <a:buFont typeface="Wingdings" panose="05000000000000000000" charset="0"/>
              <a:buChar char="l"/>
            </a:pPr>
            <a:r>
              <a:rPr sz="1400"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sym typeface="+mn-ea"/>
              </a:rPr>
              <a:t>not always guarantee improved ReID performance.</a:t>
            </a:r>
            <a:endParaRPr sz="1400"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sym typeface="+mn-ea"/>
            </a:endParaRPr>
          </a:p>
        </p:txBody>
      </p:sp>
      <p:grpSp>
        <p:nvGrpSpPr>
          <p:cNvPr id="15" name="组合 14"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737360" y="4475480"/>
            <a:ext cx="10079990" cy="1466827"/>
            <a:chOff x="8282240" y="1397509"/>
            <a:chExt cx="3407979" cy="423290"/>
          </a:xfrm>
        </p:grpSpPr>
        <p:sp>
          <p:nvSpPr>
            <p:cNvPr id="16" name="矩形 15"/>
            <p:cNvSpPr/>
            <p:nvPr>
              <p:custDataLst>
                <p:tags r:id="rId7"/>
              </p:custDataLst>
            </p:nvPr>
          </p:nvSpPr>
          <p:spPr>
            <a:xfrm>
              <a:off x="8282240" y="1608051"/>
              <a:ext cx="2497482" cy="212748"/>
            </a:xfrm>
            <a:prstGeom prst="rect">
              <a:avLst/>
            </a:prstGeom>
          </p:spPr>
          <p:txBody>
            <a:bodyPr wrap="square">
              <a:spAutoFit/>
            </a:bodyPr>
            <a:p>
              <a:pPr algn="l">
                <a:buClrTx/>
                <a:buSzTx/>
                <a:buFontTx/>
              </a:pPr>
              <a:r>
                <a:rPr sz="1400"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sym typeface="+mn-ea"/>
                </a:rPr>
                <a:t>Integrating defogging and ReID models can also</a:t>
              </a:r>
              <a:endParaRPr sz="1400"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sym typeface="+mn-ea"/>
              </a:endParaRPr>
            </a:p>
            <a:p>
              <a:pPr algn="l">
                <a:buClrTx/>
                <a:buSzTx/>
                <a:buFontTx/>
              </a:pPr>
              <a:r>
                <a:rPr sz="1400"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sym typeface="+mn-ea"/>
                </a:rPr>
                <a:t> increase the complexity of the system due to </a:t>
              </a:r>
              <a:endParaRPr sz="1400"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sym typeface="+mn-ea"/>
              </a:endParaRPr>
            </a:p>
            <a:p>
              <a:pPr algn="l">
                <a:buClrTx/>
                <a:buSzTx/>
                <a:buFontTx/>
              </a:pPr>
              <a:r>
                <a:rPr sz="1400"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sym typeface="+mn-ea"/>
                </a:rPr>
                <a:t>the heavy computational burden of most</a:t>
              </a:r>
              <a:endParaRPr sz="1400"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endParaRPr>
            </a:p>
          </p:txBody>
        </p:sp>
        <p:sp>
          <p:nvSpPr>
            <p:cNvPr id="17" name="矩形 16"/>
            <p:cNvSpPr/>
            <p:nvPr>
              <p:custDataLst>
                <p:tags r:id="rId8"/>
              </p:custDataLst>
            </p:nvPr>
          </p:nvSpPr>
          <p:spPr>
            <a:xfrm>
              <a:off x="8282240" y="1397509"/>
              <a:ext cx="3407979" cy="186177"/>
            </a:xfrm>
            <a:prstGeom prst="rect">
              <a:avLst/>
            </a:prstGeom>
          </p:spPr>
          <p:txBody>
            <a:bodyPr wrap="square">
              <a:spAutoFit/>
            </a:bodyPr>
            <a:p>
              <a:pPr algn="l">
                <a:buClrTx/>
                <a:buSzTx/>
                <a:buFontTx/>
              </a:pPr>
              <a:r>
                <a:rPr lang="en-US" b="1" dirty="0">
                  <a:solidFill>
                    <a:srgbClr val="18478F"/>
                  </a:solidFill>
                  <a:latin typeface="Microsoft YaHei" panose="020B0503020204020204" pitchFamily="34" charset="-122"/>
                  <a:ea typeface="Dotum" panose="020B0600000101010101" pitchFamily="34" charset="-127"/>
                  <a:cs typeface="Segoe UI Semilight" panose="020B0402040204020203" pitchFamily="34" charset="0"/>
                  <a:sym typeface="+mn-ea"/>
                </a:rPr>
                <a:t>H</a:t>
              </a:r>
              <a:r>
                <a:rPr b="1" dirty="0">
                  <a:solidFill>
                    <a:srgbClr val="18478F"/>
                  </a:solidFill>
                  <a:latin typeface="Microsoft YaHei" panose="020B0503020204020204" pitchFamily="34" charset="-122"/>
                  <a:ea typeface="Dotum" panose="020B0600000101010101" pitchFamily="34" charset="-127"/>
                  <a:cs typeface="Segoe UI Semilight" panose="020B0402040204020203" pitchFamily="34" charset="0"/>
                  <a:sym typeface="+mn-ea"/>
                </a:rPr>
                <a:t>eavy computational burden of </a:t>
              </a:r>
              <a:endParaRPr b="1" dirty="0">
                <a:solidFill>
                  <a:srgbClr val="18478F"/>
                </a:solidFill>
                <a:latin typeface="Microsoft YaHei" panose="020B0503020204020204" pitchFamily="34" charset="-122"/>
                <a:ea typeface="Dotum" panose="020B0600000101010101" pitchFamily="34" charset="-127"/>
                <a:cs typeface="Segoe UI Semilight" panose="020B0402040204020203" pitchFamily="34" charset="0"/>
                <a:sym typeface="+mn-ea"/>
              </a:endParaRPr>
            </a:p>
            <a:p>
              <a:pPr algn="l">
                <a:buClrTx/>
                <a:buSzTx/>
                <a:buFontTx/>
              </a:pPr>
              <a:r>
                <a:rPr b="1" dirty="0">
                  <a:solidFill>
                    <a:srgbClr val="18478F"/>
                  </a:solidFill>
                  <a:latin typeface="Microsoft YaHei" panose="020B0503020204020204" pitchFamily="34" charset="-122"/>
                  <a:ea typeface="Dotum" panose="020B0600000101010101" pitchFamily="34" charset="-127"/>
                  <a:cs typeface="Segoe UI Semilight" panose="020B0402040204020203" pitchFamily="34" charset="0"/>
                  <a:sym typeface="+mn-ea"/>
                </a:rPr>
                <a:t>most defogging methods</a:t>
              </a:r>
              <a:endParaRPr b="1" dirty="0">
                <a:solidFill>
                  <a:srgbClr val="18478F"/>
                </a:solidFill>
                <a:latin typeface="Microsoft YaHei" panose="020B0503020204020204" pitchFamily="34" charset="-122"/>
                <a:ea typeface="Dotum" panose="020B0600000101010101" pitchFamily="34" charset="-127"/>
                <a:cs typeface="Segoe UI Semilight" panose="020B0402040204020203"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custDataLst>
              <p:tags r:id="rId1"/>
            </p:custDataLst>
          </p:nvPr>
        </p:nvSpPr>
        <p:spPr>
          <a:xfrm>
            <a:off x="189865" y="1445895"/>
            <a:ext cx="7149465" cy="4977765"/>
          </a:xfrm>
          <a:prstGeom prst="rect">
            <a:avLst/>
          </a:prstGeom>
        </p:spPr>
        <p:txBody>
          <a:bodyPr wrap="square">
            <a:noAutofit/>
          </a:bodyPr>
          <a:p>
            <a:pPr algn="l">
              <a:lnSpc>
                <a:spcPct val="200000"/>
              </a:lnSpc>
            </a:pPr>
            <a:r>
              <a:rPr lang="en-US" altLang="zh-CN" sz="1800" b="1" dirty="0">
                <a:solidFill>
                  <a:srgbClr val="18478F"/>
                </a:solidFill>
                <a:latin typeface="Microsoft YaHei" panose="020B0503020204020204" pitchFamily="34" charset="-122"/>
                <a:ea typeface="Dotum" panose="020B0600000101010101" pitchFamily="34" charset="-127"/>
                <a:cs typeface="Segoe UI Semilight" panose="020B0402040204020203" pitchFamily="34" charset="0"/>
              </a:rPr>
              <a:t>S</a:t>
            </a:r>
            <a:r>
              <a:rPr lang="zh-CN" altLang="en-US" sz="1800" b="1" dirty="0">
                <a:solidFill>
                  <a:srgbClr val="18478F"/>
                </a:solidFill>
                <a:latin typeface="Microsoft YaHei" panose="020B0503020204020204" pitchFamily="34" charset="-122"/>
                <a:ea typeface="Dotum" panose="020B0600000101010101" pitchFamily="34" charset="-127"/>
                <a:cs typeface="Segoe UI Semilight" panose="020B0402040204020203" pitchFamily="34" charset="0"/>
              </a:rPr>
              <a:t>emi-supervised joint defogging learning (SJDL) system</a:t>
            </a:r>
            <a:endParaRPr lang="en-US" altLang="zh-CN" sz="1400" b="1"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a:p>
            <a:pPr algn="r"/>
            <a:r>
              <a:rPr lang="en-US" sz="105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a:t>
            </a:r>
            <a:endParaRPr lang="en-US" sz="105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文本框 4"/>
          <p:cNvSpPr txBox="1"/>
          <p:nvPr>
            <p:custDataLst>
              <p:tags r:id="rId2"/>
            </p:custDataLst>
          </p:nvPr>
        </p:nvSpPr>
        <p:spPr>
          <a:xfrm>
            <a:off x="1815465" y="394335"/>
            <a:ext cx="6588125" cy="697865"/>
          </a:xfrm>
          <a:prstGeom prst="rect">
            <a:avLst/>
          </a:prstGeom>
          <a:solidFill>
            <a:schemeClr val="bg1"/>
          </a:solidFill>
        </p:spPr>
        <p:txBody>
          <a:bodyPr wrap="square" rtlCol="0">
            <a:noAutofit/>
          </a:bodyPr>
          <a:p>
            <a:pPr algn="l">
              <a:buClrTx/>
              <a:buSzTx/>
              <a:buFontTx/>
            </a:pPr>
            <a:r>
              <a:rPr lang="en-US" altLang="zh-CN" sz="3600" b="1" dirty="0" smtClean="0">
                <a:solidFill>
                  <a:srgbClr val="18478F"/>
                </a:solidFill>
                <a:latin typeface="Microsoft YaHei" panose="020B0503020204020204" pitchFamily="34" charset="-122"/>
                <a:ea typeface="Microsoft YaHei" panose="020B0503020204020204" pitchFamily="34" charset="-122"/>
              </a:rPr>
              <a:t>Proposed solution</a:t>
            </a:r>
            <a:endParaRPr lang="en-US" altLang="zh-CN" sz="3600" b="1" dirty="0" smtClean="0">
              <a:solidFill>
                <a:srgbClr val="18478F"/>
              </a:solidFill>
              <a:latin typeface="Microsoft YaHei" panose="020B0503020204020204" pitchFamily="34" charset="-122"/>
              <a:ea typeface="Microsoft YaHei" panose="020B0503020204020204" pitchFamily="34" charset="-122"/>
            </a:endParaRPr>
          </a:p>
        </p:txBody>
      </p:sp>
      <p:pic>
        <p:nvPicPr>
          <p:cNvPr id="2" name="图片 1"/>
          <p:cNvPicPr>
            <a:picLocks noChangeAspect="1"/>
          </p:cNvPicPr>
          <p:nvPr>
            <p:custDataLst>
              <p:tags r:id="rId3"/>
            </p:custDataLst>
          </p:nvPr>
        </p:nvPicPr>
        <p:blipFill>
          <a:blip r:embed="rId4"/>
          <a:stretch>
            <a:fillRect/>
          </a:stretch>
        </p:blipFill>
        <p:spPr>
          <a:xfrm>
            <a:off x="6908800" y="2095500"/>
            <a:ext cx="5080000" cy="3771900"/>
          </a:xfrm>
          <a:prstGeom prst="rect">
            <a:avLst/>
          </a:prstGeom>
        </p:spPr>
      </p:pic>
      <p:sp>
        <p:nvSpPr>
          <p:cNvPr id="7" name="文本框 6"/>
          <p:cNvSpPr txBox="1"/>
          <p:nvPr>
            <p:custDataLst>
              <p:tags r:id="rId5"/>
            </p:custDataLst>
          </p:nvPr>
        </p:nvSpPr>
        <p:spPr>
          <a:xfrm>
            <a:off x="6595745" y="6065520"/>
            <a:ext cx="5706110" cy="491490"/>
          </a:xfrm>
          <a:prstGeom prst="rect">
            <a:avLst/>
          </a:prstGeom>
          <a:noFill/>
        </p:spPr>
        <p:txBody>
          <a:bodyPr wrap="square" rtlCol="0" anchor="t">
            <a:spAutoFit/>
          </a:bodyPr>
          <a:p>
            <a:pPr algn="l">
              <a:buClrTx/>
              <a:buSzTx/>
              <a:buFontTx/>
            </a:pPr>
            <a:r>
              <a:rPr sz="1200"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rPr>
              <a:t>Figure 2: Comparison of different strategies for vehicle ReID in the foggy weather in terms of the mean average pre_x0002_cision (mAP) and CMC@</a:t>
            </a:r>
            <a:r>
              <a:rPr sz="1400"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rPr>
              <a:t>1.</a:t>
            </a:r>
            <a:endParaRPr sz="1400"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endParaRPr>
          </a:p>
        </p:txBody>
      </p:sp>
      <p:sp>
        <p:nvSpPr>
          <p:cNvPr id="8" name="文本框 7"/>
          <p:cNvSpPr txBox="1"/>
          <p:nvPr>
            <p:custDataLst>
              <p:tags r:id="rId6"/>
            </p:custDataLst>
          </p:nvPr>
        </p:nvSpPr>
        <p:spPr>
          <a:xfrm>
            <a:off x="189865" y="2169160"/>
            <a:ext cx="6096000" cy="2891790"/>
          </a:xfrm>
          <a:prstGeom prst="rect">
            <a:avLst/>
          </a:prstGeom>
          <a:noFill/>
        </p:spPr>
        <p:txBody>
          <a:bodyPr wrap="square" rtlCol="0" anchor="t">
            <a:spAutoFit/>
          </a:bodyPr>
          <a:p>
            <a:pPr indent="0" algn="l">
              <a:buClrTx/>
              <a:buSzTx/>
              <a:buFont typeface="Wingdings" panose="05000000000000000000" charset="0"/>
              <a:buNone/>
            </a:pPr>
            <a:r>
              <a:rPr sz="1400" b="1"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rPr>
              <a:t>Represent an improvement:</a:t>
            </a:r>
            <a:r>
              <a:rPr sz="1400" b="1" dirty="0">
                <a:solidFill>
                  <a:srgbClr val="FF0000"/>
                </a:solidFill>
                <a:latin typeface="Microsoft YaHei" panose="020B0503020204020204" pitchFamily="34" charset="-122"/>
                <a:ea typeface="Dotum" panose="020B0600000101010101" pitchFamily="34" charset="-127"/>
                <a:cs typeface="Segoe UI Semilight" panose="020B0402040204020203" pitchFamily="34" charset="0"/>
              </a:rPr>
              <a:t> conduct defogging and vehicle re-identification (ReID) simultaneously</a:t>
            </a:r>
            <a:r>
              <a:rPr sz="1400" b="1"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rPr>
              <a:t> to alleviate the vehicle ReID problem in foggy weather.</a:t>
            </a:r>
            <a:endParaRPr lang="en-US" sz="1400" b="1"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endParaRPr>
          </a:p>
          <a:p>
            <a:pPr indent="0" algn="l">
              <a:buClrTx/>
              <a:buSzTx/>
              <a:buFont typeface="Wingdings" panose="05000000000000000000" charset="0"/>
              <a:buNone/>
            </a:pPr>
            <a:endParaRPr lang="en-US" sz="1400"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endParaRPr>
          </a:p>
          <a:p>
            <a:pPr marL="285750" indent="-285750" algn="l">
              <a:buClrTx/>
              <a:buSzTx/>
              <a:buFont typeface="Wingdings" panose="05000000000000000000" charset="0"/>
              <a:buChar char="l"/>
            </a:pPr>
            <a:r>
              <a:rPr lang="en-US" sz="1400" b="1"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rPr>
              <a:t>consists of two branches: the</a:t>
            </a:r>
            <a:r>
              <a:rPr lang="en-US" sz="1400" b="1" dirty="0">
                <a:solidFill>
                  <a:srgbClr val="FF0000"/>
                </a:solidFill>
                <a:latin typeface="Microsoft YaHei" panose="020B0503020204020204" pitchFamily="34" charset="-122"/>
                <a:ea typeface="Dotum" panose="020B0600000101010101" pitchFamily="34" charset="-127"/>
                <a:cs typeface="Segoe UI Semilight" panose="020B0402040204020203" pitchFamily="34" charset="0"/>
              </a:rPr>
              <a:t> re-identification branch</a:t>
            </a:r>
            <a:r>
              <a:rPr lang="en-US" sz="1400" b="1"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rPr>
              <a:t> and </a:t>
            </a:r>
            <a:r>
              <a:rPr lang="en-US" sz="1400" b="1" dirty="0">
                <a:solidFill>
                  <a:srgbClr val="FF0000"/>
                </a:solidFill>
                <a:latin typeface="Microsoft YaHei" panose="020B0503020204020204" pitchFamily="34" charset="-122"/>
                <a:ea typeface="Dotum" panose="020B0600000101010101" pitchFamily="34" charset="-127"/>
                <a:cs typeface="Segoe UI Semilight" panose="020B0402040204020203" pitchFamily="34" charset="0"/>
              </a:rPr>
              <a:t>the defogging branch</a:t>
            </a:r>
            <a:endParaRPr lang="en-US" sz="1400" b="1"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endParaRPr>
          </a:p>
          <a:p>
            <a:pPr marL="285750" indent="-285750" algn="l">
              <a:buClrTx/>
              <a:buSzTx/>
              <a:buFont typeface="Wingdings" panose="05000000000000000000" charset="0"/>
              <a:buChar char="l"/>
            </a:pPr>
            <a:endParaRPr lang="en-US" sz="1400"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endParaRPr>
          </a:p>
          <a:p>
            <a:pPr marL="742950" lvl="1" indent="-285750" algn="l">
              <a:buClrTx/>
              <a:buSzTx/>
              <a:buFont typeface="Wingdings" panose="05000000000000000000" charset="0"/>
              <a:buChar char="Ø"/>
            </a:pPr>
            <a:r>
              <a:rPr lang="en-US" sz="1400"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rPr>
              <a:t>share a feature extraction module called the collective feature sharing module (CFSM) to</a:t>
            </a:r>
            <a:endParaRPr lang="en-US" sz="1400"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endParaRPr>
          </a:p>
          <a:p>
            <a:pPr marL="742950" lvl="1" indent="-285750" algn="l">
              <a:buClrTx/>
              <a:buSzTx/>
              <a:buFont typeface="Wingdings" panose="05000000000000000000" charset="0"/>
              <a:buChar char="Ø"/>
            </a:pPr>
            <a:endParaRPr lang="en-US" sz="1400"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endParaRPr>
          </a:p>
          <a:p>
            <a:pPr marL="800100" lvl="1" indent="-342900" algn="l">
              <a:buClrTx/>
              <a:buSzTx/>
              <a:buFont typeface="Wingdings" panose="05000000000000000000" charset="0"/>
              <a:buChar char="Ø"/>
            </a:pPr>
            <a:r>
              <a:rPr lang="en-US" sz="1400"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rPr>
              <a:t>ensure that the fog-free features generated by this module can be used for ReID to cope with the poor visibility problem. </a:t>
            </a:r>
            <a:endParaRPr lang="en-US" sz="1400"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bldLst>
      <p:bldP spid="3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custDataLst>
              <p:tags r:id="rId1"/>
            </p:custDataLst>
          </p:nvPr>
        </p:nvPicPr>
        <p:blipFill>
          <a:blip r:embed="rId2"/>
          <a:stretch>
            <a:fillRect/>
          </a:stretch>
        </p:blipFill>
        <p:spPr>
          <a:xfrm>
            <a:off x="2818130" y="2651125"/>
            <a:ext cx="6876415" cy="3797935"/>
          </a:xfrm>
          <a:prstGeom prst="rect">
            <a:avLst/>
          </a:prstGeom>
        </p:spPr>
      </p:pic>
      <p:sp>
        <p:nvSpPr>
          <p:cNvPr id="5" name="文本框 4"/>
          <p:cNvSpPr txBox="1"/>
          <p:nvPr>
            <p:custDataLst>
              <p:tags r:id="rId3"/>
            </p:custDataLst>
          </p:nvPr>
        </p:nvSpPr>
        <p:spPr>
          <a:xfrm>
            <a:off x="1815465" y="394335"/>
            <a:ext cx="6588125" cy="697865"/>
          </a:xfrm>
          <a:prstGeom prst="rect">
            <a:avLst/>
          </a:prstGeom>
          <a:solidFill>
            <a:schemeClr val="bg1"/>
          </a:solidFill>
        </p:spPr>
        <p:txBody>
          <a:bodyPr wrap="square" rtlCol="0">
            <a:noAutofit/>
          </a:bodyPr>
          <a:p>
            <a:pPr algn="l">
              <a:buClrTx/>
              <a:buSzTx/>
              <a:buFontTx/>
            </a:pPr>
            <a:r>
              <a:rPr lang="en-US" altLang="zh-CN" sz="3600" b="1" dirty="0" smtClean="0">
                <a:solidFill>
                  <a:srgbClr val="18478F"/>
                </a:solidFill>
                <a:latin typeface="Microsoft YaHei" panose="020B0503020204020204" pitchFamily="34" charset="-122"/>
                <a:ea typeface="Microsoft YaHei" panose="020B0503020204020204" pitchFamily="34" charset="-122"/>
              </a:rPr>
              <a:t>Proposed solution</a:t>
            </a:r>
            <a:endParaRPr lang="en-US" altLang="zh-CN" sz="3600" b="1" dirty="0" smtClean="0">
              <a:solidFill>
                <a:srgbClr val="18478F"/>
              </a:solidFill>
              <a:latin typeface="Microsoft YaHei" panose="020B0503020204020204" pitchFamily="34" charset="-122"/>
              <a:ea typeface="Microsoft YaHei" panose="020B0503020204020204" pitchFamily="34" charset="-122"/>
            </a:endParaRPr>
          </a:p>
        </p:txBody>
      </p:sp>
      <p:sp>
        <p:nvSpPr>
          <p:cNvPr id="4" name="文本框 3"/>
          <p:cNvSpPr txBox="1"/>
          <p:nvPr>
            <p:custDataLst>
              <p:tags r:id="rId4"/>
            </p:custDataLst>
          </p:nvPr>
        </p:nvSpPr>
        <p:spPr>
          <a:xfrm>
            <a:off x="1256665" y="1202055"/>
            <a:ext cx="9504045" cy="1168400"/>
          </a:xfrm>
          <a:prstGeom prst="rect">
            <a:avLst/>
          </a:prstGeom>
          <a:noFill/>
        </p:spPr>
        <p:txBody>
          <a:bodyPr wrap="square" rtlCol="0" anchor="t">
            <a:spAutoFit/>
          </a:bodyPr>
          <a:p>
            <a:pPr indent="0" algn="l">
              <a:buClrTx/>
              <a:buSzTx/>
              <a:buNone/>
            </a:pPr>
            <a:r>
              <a:rPr lang="en-US" sz="1400" b="1"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rPr>
              <a:t>R</a:t>
            </a:r>
            <a:r>
              <a:rPr sz="1400" b="1"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rPr>
              <a:t>epresent an improvement</a:t>
            </a:r>
            <a:r>
              <a:rPr lang="en-US" sz="1400" b="1"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rPr>
              <a:t>: </a:t>
            </a:r>
            <a:r>
              <a:rPr sz="1400" b="1"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rPr>
              <a:t>the proposed system is trained on</a:t>
            </a:r>
            <a:r>
              <a:rPr sz="1400" dirty="0">
                <a:solidFill>
                  <a:srgbClr val="FF0000"/>
                </a:solidFill>
                <a:latin typeface="Microsoft YaHei" panose="020B0503020204020204" pitchFamily="34" charset="-122"/>
                <a:ea typeface="Dotum" panose="020B0600000101010101" pitchFamily="34" charset="-127"/>
                <a:cs typeface="Segoe UI Semilight" panose="020B0402040204020203" pitchFamily="34" charset="0"/>
              </a:rPr>
              <a:t> </a:t>
            </a:r>
            <a:r>
              <a:rPr sz="1400" b="1" dirty="0">
                <a:solidFill>
                  <a:srgbClr val="FF0000"/>
                </a:solidFill>
                <a:latin typeface="Microsoft YaHei" panose="020B0503020204020204" pitchFamily="34" charset="-122"/>
                <a:ea typeface="Dotum" panose="020B0600000101010101" pitchFamily="34" charset="-127"/>
                <a:cs typeface="Segoe UI Semilight" panose="020B0402040204020203" pitchFamily="34" charset="0"/>
              </a:rPr>
              <a:t>both synthetic and real-world data alternatively</a:t>
            </a:r>
            <a:r>
              <a:rPr sz="1400"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rPr>
              <a:t> </a:t>
            </a:r>
            <a:r>
              <a:rPr sz="1400" b="1"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rPr>
              <a:t>to</a:t>
            </a:r>
            <a:r>
              <a:rPr sz="1400"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rPr>
              <a:t> </a:t>
            </a:r>
            <a:r>
              <a:rPr sz="1400" b="1" dirty="0">
                <a:solidFill>
                  <a:srgbClr val="FF0000"/>
                </a:solidFill>
                <a:latin typeface="Microsoft YaHei" panose="020B0503020204020204" pitchFamily="34" charset="-122"/>
                <a:ea typeface="Dotum" panose="020B0600000101010101" pitchFamily="34" charset="-127"/>
                <a:cs typeface="Segoe UI Semilight" panose="020B0402040204020203" pitchFamily="34" charset="0"/>
              </a:rPr>
              <a:t>address the domain gap problem. </a:t>
            </a:r>
            <a:endParaRPr sz="1400"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endParaRPr>
          </a:p>
          <a:p>
            <a:pPr marL="285750" indent="-285750" algn="l" fontAlgn="auto">
              <a:lnSpc>
                <a:spcPct val="150000"/>
              </a:lnSpc>
              <a:buClrTx/>
              <a:buSzTx/>
              <a:buFont typeface="Wingdings" panose="05000000000000000000" charset="0"/>
              <a:buChar char="l"/>
            </a:pPr>
            <a:r>
              <a:rPr sz="1400" b="1" dirty="0">
                <a:solidFill>
                  <a:srgbClr val="FF0000"/>
                </a:solidFill>
                <a:latin typeface="Microsoft YaHei" panose="020B0503020204020204" pitchFamily="34" charset="-122"/>
                <a:ea typeface="Dotum" panose="020B0600000101010101" pitchFamily="34" charset="-127"/>
                <a:cs typeface="Segoe UI Semilight" panose="020B0402040204020203" pitchFamily="34" charset="0"/>
                <a:sym typeface="+mn-ea"/>
              </a:rPr>
              <a:t>Unsupervised</a:t>
            </a:r>
            <a:r>
              <a:rPr sz="1400" b="1"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sym typeface="+mn-ea"/>
              </a:rPr>
              <a:t> </a:t>
            </a:r>
            <a:r>
              <a:rPr sz="1400" b="1" dirty="0">
                <a:solidFill>
                  <a:srgbClr val="FF0000"/>
                </a:solidFill>
                <a:latin typeface="Microsoft YaHei" panose="020B0503020204020204" pitchFamily="34" charset="-122"/>
                <a:ea typeface="Dotum" panose="020B0600000101010101" pitchFamily="34" charset="-127"/>
                <a:cs typeface="Segoe UI Semilight" panose="020B0402040204020203" pitchFamily="34" charset="0"/>
                <a:sym typeface="+mn-ea"/>
              </a:rPr>
              <a:t>and supervised</a:t>
            </a:r>
            <a:r>
              <a:rPr sz="1400" b="1"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sym typeface="+mn-ea"/>
              </a:rPr>
              <a:t> </a:t>
            </a:r>
            <a:r>
              <a:rPr sz="1400" b="1" dirty="0">
                <a:solidFill>
                  <a:srgbClr val="FF0000"/>
                </a:solidFill>
                <a:latin typeface="Microsoft YaHei" panose="020B0503020204020204" pitchFamily="34" charset="-122"/>
                <a:ea typeface="Dotum" panose="020B0600000101010101" pitchFamily="34" charset="-127"/>
                <a:cs typeface="Segoe UI Semilight" panose="020B0402040204020203" pitchFamily="34" charset="0"/>
                <a:sym typeface="+mn-ea"/>
              </a:rPr>
              <a:t>defogging optimizations</a:t>
            </a:r>
            <a:r>
              <a:rPr sz="1400" b="1"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sym typeface="+mn-ea"/>
              </a:rPr>
              <a:t>, which are </a:t>
            </a:r>
            <a:r>
              <a:rPr sz="1400" b="1"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rPr>
              <a:t>based on different sources of input data, are applied for the defogging branch.</a:t>
            </a:r>
            <a:endParaRPr sz="1400" b="1"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endParaRPr>
          </a:p>
        </p:txBody>
      </p:sp>
      <p:sp>
        <p:nvSpPr>
          <p:cNvPr id="6" name="文本框 5"/>
          <p:cNvSpPr txBox="1"/>
          <p:nvPr>
            <p:custDataLst>
              <p:tags r:id="rId5"/>
            </p:custDataLst>
          </p:nvPr>
        </p:nvSpPr>
        <p:spPr>
          <a:xfrm>
            <a:off x="3048000" y="6395720"/>
            <a:ext cx="6744335" cy="306705"/>
          </a:xfrm>
          <a:prstGeom prst="rect">
            <a:avLst/>
          </a:prstGeom>
          <a:noFill/>
        </p:spPr>
        <p:txBody>
          <a:bodyPr wrap="square" rtlCol="0" anchor="t">
            <a:spAutoFit/>
          </a:bodyPr>
          <a:p>
            <a:pPr algn="l">
              <a:buClrTx/>
              <a:buSzTx/>
              <a:buFontTx/>
            </a:pPr>
            <a:r>
              <a:rPr sz="1400"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sym typeface="+mn-ea"/>
              </a:rPr>
              <a:t>Figure 3: </a:t>
            </a:r>
            <a:r>
              <a:rPr sz="1400"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rPr>
              <a:t> Different sources of data are fed alternatively at the training stage</a:t>
            </a:r>
            <a:endParaRPr sz="1400"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custDataLst>
              <p:tags r:id="rId1"/>
            </p:custDataLst>
          </p:nvPr>
        </p:nvPicPr>
        <p:blipFill>
          <a:blip r:embed="rId2"/>
          <a:stretch>
            <a:fillRect/>
          </a:stretch>
        </p:blipFill>
        <p:spPr>
          <a:xfrm>
            <a:off x="1137285" y="2467610"/>
            <a:ext cx="9570085" cy="3965575"/>
          </a:xfrm>
          <a:prstGeom prst="rect">
            <a:avLst/>
          </a:prstGeom>
        </p:spPr>
      </p:pic>
      <p:sp>
        <p:nvSpPr>
          <p:cNvPr id="12" name="文本框 11"/>
          <p:cNvSpPr txBox="1"/>
          <p:nvPr>
            <p:custDataLst>
              <p:tags r:id="rId3"/>
            </p:custDataLst>
          </p:nvPr>
        </p:nvSpPr>
        <p:spPr>
          <a:xfrm>
            <a:off x="1365250" y="6425565"/>
            <a:ext cx="9303385" cy="423545"/>
          </a:xfrm>
          <a:prstGeom prst="rect">
            <a:avLst/>
          </a:prstGeom>
          <a:solidFill>
            <a:schemeClr val="bg1"/>
          </a:solidFill>
        </p:spPr>
        <p:txBody>
          <a:bodyPr wrap="square" rtlCol="0">
            <a:noAutofit/>
          </a:bodyPr>
          <a:p>
            <a:pPr algn="l">
              <a:buClrTx/>
              <a:buSzTx/>
              <a:buFontTx/>
            </a:pPr>
            <a:r>
              <a:rPr sz="1400"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rPr>
              <a:t>Figure </a:t>
            </a:r>
            <a:r>
              <a:rPr lang="en-US" sz="1400"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rPr>
              <a:t>3</a:t>
            </a:r>
            <a:r>
              <a:rPr sz="1400"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rPr>
              <a:t>: The architecture of the proposed joint defogging learning network for vehicle ReID</a:t>
            </a:r>
            <a:endParaRPr sz="1400"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endParaRPr>
          </a:p>
        </p:txBody>
      </p:sp>
      <p:sp>
        <p:nvSpPr>
          <p:cNvPr id="15" name="文本框 14"/>
          <p:cNvSpPr txBox="1"/>
          <p:nvPr>
            <p:custDataLst>
              <p:tags r:id="rId4"/>
            </p:custDataLst>
          </p:nvPr>
        </p:nvSpPr>
        <p:spPr>
          <a:xfrm>
            <a:off x="1815465" y="394335"/>
            <a:ext cx="6588125" cy="697865"/>
          </a:xfrm>
          <a:prstGeom prst="rect">
            <a:avLst/>
          </a:prstGeom>
          <a:solidFill>
            <a:schemeClr val="bg1"/>
          </a:solidFill>
        </p:spPr>
        <p:txBody>
          <a:bodyPr wrap="square" rtlCol="0">
            <a:noAutofit/>
          </a:bodyPr>
          <a:p>
            <a:pPr algn="l">
              <a:buClrTx/>
              <a:buSzTx/>
              <a:buFontTx/>
            </a:pPr>
            <a:r>
              <a:rPr lang="en-US" altLang="zh-CN" sz="3600" b="1" dirty="0" smtClean="0">
                <a:solidFill>
                  <a:srgbClr val="18478F"/>
                </a:solidFill>
                <a:latin typeface="Microsoft YaHei" panose="020B0503020204020204" pitchFamily="34" charset="-122"/>
                <a:ea typeface="Microsoft YaHei" panose="020B0503020204020204" pitchFamily="34" charset="-122"/>
              </a:rPr>
              <a:t>Proposed solution</a:t>
            </a:r>
            <a:endParaRPr lang="en-US" altLang="zh-CN" sz="3600" b="1" dirty="0" smtClean="0">
              <a:solidFill>
                <a:srgbClr val="18478F"/>
              </a:solidFill>
              <a:latin typeface="Microsoft YaHei" panose="020B0503020204020204" pitchFamily="34" charset="-122"/>
              <a:ea typeface="Microsoft YaHei" panose="020B0503020204020204" pitchFamily="34" charset="-122"/>
            </a:endParaRPr>
          </a:p>
        </p:txBody>
      </p:sp>
      <p:sp>
        <p:nvSpPr>
          <p:cNvPr id="16" name="文本框 15"/>
          <p:cNvSpPr txBox="1"/>
          <p:nvPr/>
        </p:nvSpPr>
        <p:spPr>
          <a:xfrm>
            <a:off x="1073785" y="1092200"/>
            <a:ext cx="9068435" cy="737235"/>
          </a:xfrm>
          <a:prstGeom prst="rect">
            <a:avLst/>
          </a:prstGeom>
          <a:noFill/>
        </p:spPr>
        <p:txBody>
          <a:bodyPr wrap="square" rtlCol="0" anchor="t">
            <a:spAutoFit/>
          </a:bodyPr>
          <a:p>
            <a:pPr algn="l">
              <a:buClrTx/>
              <a:buSzTx/>
              <a:buFontTx/>
              <a:buNone/>
            </a:pPr>
            <a:r>
              <a:rPr lang="en-US" sz="1400" b="1"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sym typeface="+mn-ea"/>
              </a:rPr>
              <a:t>R</a:t>
            </a:r>
            <a:r>
              <a:rPr sz="1400" b="1"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sym typeface="+mn-ea"/>
              </a:rPr>
              <a:t>epresent an improvement</a:t>
            </a:r>
            <a:r>
              <a:rPr lang="en-US" sz="1400" b="1"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sym typeface="+mn-ea"/>
              </a:rPr>
              <a:t>: </a:t>
            </a:r>
            <a:r>
              <a:rPr sz="1400"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sym typeface="+mn-ea"/>
              </a:rPr>
              <a:t>By</a:t>
            </a:r>
            <a:r>
              <a:rPr sz="1400"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sym typeface="+mn-ea"/>
              </a:rPr>
              <a:t> this architecture,</a:t>
            </a:r>
            <a:r>
              <a:rPr sz="1400" dirty="0">
                <a:solidFill>
                  <a:srgbClr val="FF0000"/>
                </a:solidFill>
                <a:latin typeface="Microsoft YaHei" panose="020B0503020204020204" pitchFamily="34" charset="-122"/>
                <a:ea typeface="Dotum" panose="020B0600000101010101" pitchFamily="34" charset="-127"/>
                <a:cs typeface="Segoe UI Semilight" panose="020B0402040204020203" pitchFamily="34" charset="0"/>
                <a:sym typeface="+mn-ea"/>
              </a:rPr>
              <a:t> the performance can be improved </a:t>
            </a:r>
            <a:r>
              <a:rPr sz="1400"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sym typeface="+mn-ea"/>
              </a:rPr>
              <a:t>significantly </a:t>
            </a:r>
            <a:r>
              <a:rPr sz="1400" dirty="0">
                <a:solidFill>
                  <a:srgbClr val="FF0000"/>
                </a:solidFill>
                <a:latin typeface="Microsoft YaHei" panose="020B0503020204020204" pitchFamily="34" charset="-122"/>
                <a:ea typeface="Dotum" panose="020B0600000101010101" pitchFamily="34" charset="-127"/>
                <a:cs typeface="Segoe UI Semilight" panose="020B0402040204020203" pitchFamily="34" charset="0"/>
                <a:sym typeface="+mn-ea"/>
              </a:rPr>
              <a:t>without additional computational burden</a:t>
            </a:r>
            <a:r>
              <a:rPr sz="1400"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sym typeface="+mn-ea"/>
              </a:rPr>
              <a:t> at the inference stage.</a:t>
            </a:r>
            <a:endParaRPr sz="1400"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sym typeface="+mn-ea"/>
            </a:endParaRPr>
          </a:p>
          <a:p>
            <a:pPr indent="0" algn="l">
              <a:buClrTx/>
              <a:buSzTx/>
              <a:buFont typeface="Wingdings" panose="05000000000000000000" charset="0"/>
              <a:buNone/>
            </a:pPr>
            <a:endParaRPr sz="1400" b="1" dirty="0">
              <a:solidFill>
                <a:srgbClr val="FF0000"/>
              </a:solidFill>
              <a:latin typeface="Microsoft YaHei" panose="020B0503020204020204" pitchFamily="34" charset="-122"/>
              <a:ea typeface="Dotum" panose="020B0600000101010101" pitchFamily="34" charset="-127"/>
              <a:cs typeface="Segoe UI Semilight" panose="020B0402040204020203" pitchFamily="34" charset="0"/>
              <a:sym typeface="+mn-ea"/>
            </a:endParaRPr>
          </a:p>
        </p:txBody>
      </p:sp>
      <p:sp>
        <p:nvSpPr>
          <p:cNvPr id="17" name="文本框 16"/>
          <p:cNvSpPr txBox="1"/>
          <p:nvPr/>
        </p:nvSpPr>
        <p:spPr>
          <a:xfrm>
            <a:off x="1238885" y="1662430"/>
            <a:ext cx="9556115" cy="737235"/>
          </a:xfrm>
          <a:prstGeom prst="rect">
            <a:avLst/>
          </a:prstGeom>
          <a:noFill/>
        </p:spPr>
        <p:txBody>
          <a:bodyPr wrap="square" rtlCol="0" anchor="t">
            <a:spAutoFit/>
          </a:bodyPr>
          <a:p>
            <a:pPr marL="285750" indent="-285750" algn="l" fontAlgn="auto">
              <a:lnSpc>
                <a:spcPct val="150000"/>
              </a:lnSpc>
              <a:buClrTx/>
              <a:buSzTx/>
              <a:buFont typeface="Wingdings" panose="05000000000000000000" charset="0"/>
              <a:buChar char="l"/>
            </a:pPr>
            <a:r>
              <a:rPr lang="en-US" sz="1400" b="1"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sym typeface="+mn-ea"/>
              </a:rPr>
              <a:t>T</a:t>
            </a:r>
            <a:r>
              <a:rPr sz="1400" b="1"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sym typeface="+mn-ea"/>
              </a:rPr>
              <a:t>raining stage</a:t>
            </a:r>
            <a:r>
              <a:rPr sz="1400"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sym typeface="+mn-ea"/>
              </a:rPr>
              <a:t>, both branches share a feature extraction module CFSM).</a:t>
            </a:r>
            <a:endParaRPr sz="1400"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sym typeface="+mn-ea"/>
            </a:endParaRPr>
          </a:p>
          <a:p>
            <a:pPr marL="285750" indent="-285750" algn="l" fontAlgn="auto">
              <a:lnSpc>
                <a:spcPct val="150000"/>
              </a:lnSpc>
              <a:buClrTx/>
              <a:buSzTx/>
              <a:buFont typeface="Wingdings" panose="05000000000000000000" charset="0"/>
              <a:buChar char="l"/>
            </a:pPr>
            <a:r>
              <a:rPr lang="en-US" sz="1400" b="1"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sym typeface="+mn-ea"/>
              </a:rPr>
              <a:t>I</a:t>
            </a:r>
            <a:r>
              <a:rPr sz="1400" b="1"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sym typeface="+mn-ea"/>
              </a:rPr>
              <a:t>nference stage</a:t>
            </a:r>
            <a:r>
              <a:rPr sz="1400"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sym typeface="+mn-ea"/>
              </a:rPr>
              <a:t>, only the CFSM and the ReIDM are required to perform ReID.</a:t>
            </a:r>
            <a:endParaRPr sz="1400"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custDataLst>
              <p:tags r:id="rId1"/>
            </p:custDataLst>
          </p:nvPr>
        </p:nvPicPr>
        <p:blipFill>
          <a:blip r:embed="rId2"/>
          <a:stretch>
            <a:fillRect/>
          </a:stretch>
        </p:blipFill>
        <p:spPr>
          <a:xfrm>
            <a:off x="201295" y="1584960"/>
            <a:ext cx="7153910" cy="4075430"/>
          </a:xfrm>
          <a:prstGeom prst="rect">
            <a:avLst/>
          </a:prstGeom>
        </p:spPr>
      </p:pic>
      <p:pic>
        <p:nvPicPr>
          <p:cNvPr id="4" name="图片 3"/>
          <p:cNvPicPr>
            <a:picLocks noChangeAspect="1"/>
          </p:cNvPicPr>
          <p:nvPr>
            <p:custDataLst>
              <p:tags r:id="rId3"/>
            </p:custDataLst>
          </p:nvPr>
        </p:nvPicPr>
        <p:blipFill>
          <a:blip r:embed="rId4"/>
          <a:stretch>
            <a:fillRect/>
          </a:stretch>
        </p:blipFill>
        <p:spPr>
          <a:xfrm>
            <a:off x="7355205" y="4214495"/>
            <a:ext cx="4476750" cy="1168400"/>
          </a:xfrm>
          <a:prstGeom prst="rect">
            <a:avLst/>
          </a:prstGeom>
        </p:spPr>
      </p:pic>
      <p:sp>
        <p:nvSpPr>
          <p:cNvPr id="5" name="文本框 4"/>
          <p:cNvSpPr txBox="1"/>
          <p:nvPr>
            <p:custDataLst>
              <p:tags r:id="rId5"/>
            </p:custDataLst>
          </p:nvPr>
        </p:nvSpPr>
        <p:spPr>
          <a:xfrm>
            <a:off x="7458710" y="5382895"/>
            <a:ext cx="6096000" cy="521970"/>
          </a:xfrm>
          <a:prstGeom prst="rect">
            <a:avLst/>
          </a:prstGeom>
          <a:noFill/>
        </p:spPr>
        <p:txBody>
          <a:bodyPr wrap="square" rtlCol="0" anchor="t">
            <a:spAutoFit/>
          </a:bodyPr>
          <a:p>
            <a:pPr algn="l">
              <a:buClrTx/>
              <a:buSzTx/>
              <a:buFontTx/>
            </a:pPr>
            <a:r>
              <a:rPr sz="1400"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rPr>
              <a:t>Table 1: The detailed constitution of the FVRID_Real</a:t>
            </a:r>
            <a:endParaRPr sz="1400"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endParaRPr>
          </a:p>
          <a:p>
            <a:pPr algn="l">
              <a:buClrTx/>
              <a:buSzTx/>
              <a:buFontTx/>
            </a:pPr>
            <a:r>
              <a:rPr sz="1400"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rPr>
              <a:t>dataset. (IDs/Images)</a:t>
            </a:r>
            <a:endParaRPr sz="1400"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endParaRPr>
          </a:p>
        </p:txBody>
      </p:sp>
      <p:pic>
        <p:nvPicPr>
          <p:cNvPr id="6" name="图片 5"/>
          <p:cNvPicPr>
            <a:picLocks noChangeAspect="1"/>
          </p:cNvPicPr>
          <p:nvPr>
            <p:custDataLst>
              <p:tags r:id="rId6"/>
            </p:custDataLst>
          </p:nvPr>
        </p:nvPicPr>
        <p:blipFill>
          <a:blip r:embed="rId7"/>
          <a:stretch>
            <a:fillRect/>
          </a:stretch>
        </p:blipFill>
        <p:spPr>
          <a:xfrm>
            <a:off x="7253605" y="1390650"/>
            <a:ext cx="4578350" cy="1295400"/>
          </a:xfrm>
          <a:prstGeom prst="rect">
            <a:avLst/>
          </a:prstGeom>
        </p:spPr>
      </p:pic>
      <p:sp>
        <p:nvSpPr>
          <p:cNvPr id="7" name="文本框 6"/>
          <p:cNvSpPr txBox="1"/>
          <p:nvPr>
            <p:custDataLst>
              <p:tags r:id="rId8"/>
            </p:custDataLst>
          </p:nvPr>
        </p:nvSpPr>
        <p:spPr>
          <a:xfrm>
            <a:off x="7355205" y="2686050"/>
            <a:ext cx="4683760" cy="521970"/>
          </a:xfrm>
          <a:prstGeom prst="rect">
            <a:avLst/>
          </a:prstGeom>
          <a:noFill/>
        </p:spPr>
        <p:txBody>
          <a:bodyPr wrap="square" rtlCol="0" anchor="t">
            <a:spAutoFit/>
          </a:bodyPr>
          <a:p>
            <a:pPr algn="l">
              <a:buClrTx/>
              <a:buSzTx/>
              <a:buFontTx/>
            </a:pPr>
            <a:r>
              <a:rPr sz="1400"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rPr>
              <a:t>Table 2: The detailed constitution of the FVRID_Syn dataset. (IDs/Images)</a:t>
            </a:r>
            <a:endParaRPr sz="1400"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endParaRPr>
          </a:p>
        </p:txBody>
      </p:sp>
      <p:sp>
        <p:nvSpPr>
          <p:cNvPr id="15" name="文本框 14"/>
          <p:cNvSpPr txBox="1"/>
          <p:nvPr>
            <p:custDataLst>
              <p:tags r:id="rId9"/>
            </p:custDataLst>
          </p:nvPr>
        </p:nvSpPr>
        <p:spPr>
          <a:xfrm>
            <a:off x="1815465" y="394335"/>
            <a:ext cx="9369425" cy="697865"/>
          </a:xfrm>
          <a:prstGeom prst="rect">
            <a:avLst/>
          </a:prstGeom>
          <a:solidFill>
            <a:schemeClr val="bg1"/>
          </a:solidFill>
        </p:spPr>
        <p:txBody>
          <a:bodyPr wrap="square" rtlCol="0">
            <a:noAutofit/>
          </a:bodyPr>
          <a:p>
            <a:pPr algn="l">
              <a:buClrTx/>
              <a:buSzTx/>
              <a:buFontTx/>
            </a:pPr>
            <a:r>
              <a:rPr lang="en-US" altLang="zh-CN" sz="3600" b="1" dirty="0" smtClean="0">
                <a:solidFill>
                  <a:srgbClr val="18478F"/>
                </a:solidFill>
                <a:latin typeface="Microsoft YaHei" panose="020B0503020204020204" pitchFamily="34" charset="-122"/>
                <a:ea typeface="Microsoft YaHei" panose="020B0503020204020204" pitchFamily="34" charset="-122"/>
                <a:sym typeface="+mn-ea"/>
              </a:rPr>
              <a:t>Experiments - </a:t>
            </a:r>
            <a:r>
              <a:rPr lang="en-US" altLang="zh-CN" sz="2400" b="1" dirty="0" smtClean="0">
                <a:solidFill>
                  <a:srgbClr val="18478F"/>
                </a:solidFill>
                <a:latin typeface="Microsoft YaHei" panose="020B0503020204020204" pitchFamily="34" charset="-122"/>
                <a:ea typeface="Microsoft YaHei" panose="020B0503020204020204" pitchFamily="34" charset="-122"/>
                <a:sym typeface="+mn-ea"/>
              </a:rPr>
              <a:t>construct the dataset</a:t>
            </a:r>
            <a:r>
              <a:rPr lang="en-US" altLang="zh-CN" sz="3600" b="1" dirty="0" smtClean="0">
                <a:solidFill>
                  <a:srgbClr val="18478F"/>
                </a:solidFill>
                <a:latin typeface="Microsoft YaHei" panose="020B0503020204020204" pitchFamily="34" charset="-122"/>
                <a:ea typeface="Microsoft YaHei" panose="020B0503020204020204" pitchFamily="34" charset="-122"/>
                <a:sym typeface="+mn-ea"/>
              </a:rPr>
              <a:t> </a:t>
            </a:r>
            <a:endParaRPr lang="en-US" altLang="zh-CN" sz="3600" b="1" dirty="0" smtClean="0">
              <a:solidFill>
                <a:srgbClr val="18478F"/>
              </a:solidFill>
              <a:latin typeface="Microsoft YaHei" panose="020B0503020204020204" pitchFamily="34" charset="-122"/>
              <a:ea typeface="Microsoft YaHei" panose="020B0503020204020204" pitchFamily="34" charset="-122"/>
            </a:endParaRPr>
          </a:p>
        </p:txBody>
      </p:sp>
      <p:sp>
        <p:nvSpPr>
          <p:cNvPr id="10" name="文本框 9"/>
          <p:cNvSpPr txBox="1"/>
          <p:nvPr/>
        </p:nvSpPr>
        <p:spPr>
          <a:xfrm>
            <a:off x="406400" y="5796280"/>
            <a:ext cx="9284335" cy="306705"/>
          </a:xfrm>
          <a:prstGeom prst="rect">
            <a:avLst/>
          </a:prstGeom>
          <a:noFill/>
        </p:spPr>
        <p:txBody>
          <a:bodyPr wrap="square" rtlCol="0" anchor="t">
            <a:spAutoFit/>
          </a:bodyPr>
          <a:p>
            <a:pPr lvl="0" algn="l">
              <a:buClrTx/>
              <a:buSzTx/>
              <a:buFontTx/>
            </a:pPr>
            <a:r>
              <a:rPr sz="1400"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sym typeface="+mn-ea"/>
              </a:rPr>
              <a:t>Figure 4: Examples of the images in FVRID_Real andFVRID_Syn datasets</a:t>
            </a:r>
            <a:endParaRPr sz="1400"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custDataLst>
              <p:tags r:id="rId1"/>
            </p:custDataLst>
          </p:nvPr>
        </p:nvSpPr>
        <p:spPr>
          <a:xfrm>
            <a:off x="1815465" y="394335"/>
            <a:ext cx="9369425" cy="697865"/>
          </a:xfrm>
          <a:prstGeom prst="rect">
            <a:avLst/>
          </a:prstGeom>
          <a:solidFill>
            <a:schemeClr val="bg1"/>
          </a:solidFill>
        </p:spPr>
        <p:txBody>
          <a:bodyPr wrap="square" rtlCol="0">
            <a:noAutofit/>
          </a:bodyPr>
          <a:p>
            <a:pPr algn="l">
              <a:buClrTx/>
              <a:buSzTx/>
              <a:buFontTx/>
            </a:pPr>
            <a:r>
              <a:rPr lang="en-US" altLang="zh-CN" sz="3600" b="1" dirty="0" smtClean="0">
                <a:solidFill>
                  <a:srgbClr val="18478F"/>
                </a:solidFill>
                <a:latin typeface="Microsoft YaHei" panose="020B0503020204020204" pitchFamily="34" charset="-122"/>
                <a:ea typeface="Microsoft YaHei" panose="020B0503020204020204" pitchFamily="34" charset="-122"/>
                <a:sym typeface="+mn-ea"/>
              </a:rPr>
              <a:t>Evaluation - </a:t>
            </a:r>
            <a:r>
              <a:rPr lang="en-US" altLang="zh-CN" sz="2400" b="1" dirty="0" smtClean="0">
                <a:solidFill>
                  <a:srgbClr val="18478F"/>
                </a:solidFill>
                <a:latin typeface="Microsoft YaHei" panose="020B0503020204020204" pitchFamily="34" charset="-122"/>
                <a:ea typeface="Microsoft YaHei" panose="020B0503020204020204" pitchFamily="34" charset="-122"/>
                <a:sym typeface="+mn-ea"/>
              </a:rPr>
              <a:t>Comparison with the Existing Methods</a:t>
            </a:r>
            <a:r>
              <a:rPr lang="en-US" altLang="zh-CN" sz="3600" b="1" dirty="0" smtClean="0">
                <a:solidFill>
                  <a:srgbClr val="18478F"/>
                </a:solidFill>
                <a:latin typeface="Microsoft YaHei" panose="020B0503020204020204" pitchFamily="34" charset="-122"/>
                <a:ea typeface="Microsoft YaHei" panose="020B0503020204020204" pitchFamily="34" charset="-122"/>
                <a:sym typeface="+mn-ea"/>
              </a:rPr>
              <a:t> </a:t>
            </a:r>
            <a:endParaRPr lang="en-US" altLang="zh-CN" sz="3600" b="1" dirty="0" smtClean="0">
              <a:solidFill>
                <a:srgbClr val="18478F"/>
              </a:solidFill>
              <a:latin typeface="Microsoft YaHei" panose="020B0503020204020204" pitchFamily="34" charset="-122"/>
              <a:ea typeface="Microsoft YaHei" panose="020B0503020204020204" pitchFamily="34" charset="-122"/>
            </a:endParaRPr>
          </a:p>
        </p:txBody>
      </p:sp>
      <p:pic>
        <p:nvPicPr>
          <p:cNvPr id="2" name="图片 1"/>
          <p:cNvPicPr>
            <a:picLocks noChangeAspect="1"/>
          </p:cNvPicPr>
          <p:nvPr>
            <p:custDataLst>
              <p:tags r:id="rId2"/>
            </p:custDataLst>
          </p:nvPr>
        </p:nvPicPr>
        <p:blipFill>
          <a:blip r:embed="rId3"/>
          <a:stretch>
            <a:fillRect/>
          </a:stretch>
        </p:blipFill>
        <p:spPr>
          <a:xfrm>
            <a:off x="1815465" y="1174750"/>
            <a:ext cx="7148830" cy="5165090"/>
          </a:xfrm>
          <a:prstGeom prst="rect">
            <a:avLst/>
          </a:prstGeom>
        </p:spPr>
      </p:pic>
      <p:sp>
        <p:nvSpPr>
          <p:cNvPr id="3" name="文本框 2"/>
          <p:cNvSpPr txBox="1"/>
          <p:nvPr>
            <p:custDataLst>
              <p:tags r:id="rId4"/>
            </p:custDataLst>
          </p:nvPr>
        </p:nvSpPr>
        <p:spPr>
          <a:xfrm>
            <a:off x="1815465" y="6489700"/>
            <a:ext cx="9438640" cy="368300"/>
          </a:xfrm>
          <a:prstGeom prst="rect">
            <a:avLst/>
          </a:prstGeom>
          <a:noFill/>
        </p:spPr>
        <p:txBody>
          <a:bodyPr wrap="square" rtlCol="0" anchor="t">
            <a:spAutoFit/>
          </a:bodyPr>
          <a:p>
            <a:r>
              <a:rPr lang="zh-CN" altLang="en-US"/>
              <a:t>Table </a:t>
            </a:r>
            <a:r>
              <a:rPr lang="en-US" altLang="zh-CN"/>
              <a:t>1</a:t>
            </a:r>
            <a:r>
              <a:rPr lang="zh-CN" altLang="en-US"/>
              <a:t>: Quantitative evaluation on the foggy ReID datasets. </a:t>
            </a:r>
            <a:endParaRPr lang="zh-CN" altLang="en-US"/>
          </a:p>
        </p:txBody>
      </p:sp>
      <p:sp>
        <p:nvSpPr>
          <p:cNvPr id="4" name="文本框 3"/>
          <p:cNvSpPr txBox="1"/>
          <p:nvPr>
            <p:custDataLst>
              <p:tags r:id="rId5"/>
            </p:custDataLst>
          </p:nvPr>
        </p:nvSpPr>
        <p:spPr>
          <a:xfrm>
            <a:off x="8813800" y="4815840"/>
            <a:ext cx="3378200" cy="1198880"/>
          </a:xfrm>
          <a:prstGeom prst="rect">
            <a:avLst/>
          </a:prstGeom>
          <a:noFill/>
        </p:spPr>
        <p:txBody>
          <a:bodyPr wrap="square" rtlCol="0" anchor="t">
            <a:spAutoFit/>
          </a:bodyPr>
          <a:p>
            <a:r>
              <a:rPr lang="en-US" altLang="zh-CN">
                <a:sym typeface="+mn-ea"/>
              </a:rPr>
              <a:t> Anootation:</a:t>
            </a:r>
            <a:endParaRPr lang="en-US" altLang="zh-CN">
              <a:sym typeface="+mn-ea"/>
            </a:endParaRPr>
          </a:p>
          <a:p>
            <a:r>
              <a:rPr lang="en-US" altLang="zh-CN">
                <a:sym typeface="+mn-ea"/>
              </a:rPr>
              <a:t> </a:t>
            </a:r>
            <a:r>
              <a:rPr lang="zh-CN" altLang="en-US">
                <a:sym typeface="+mn-ea"/>
              </a:rPr>
              <a:t>S</a:t>
            </a:r>
            <a:r>
              <a:rPr lang="en-US" altLang="zh-CN">
                <a:sym typeface="+mn-ea"/>
              </a:rPr>
              <a:t>:</a:t>
            </a:r>
            <a:r>
              <a:rPr lang="zh-CN" altLang="en-US">
                <a:sym typeface="+mn-ea"/>
              </a:rPr>
              <a:t> FVRID_Syn dataset</a:t>
            </a:r>
            <a:r>
              <a:rPr lang="en-US" altLang="zh-CN">
                <a:sym typeface="+mn-ea"/>
              </a:rPr>
              <a:t>;</a:t>
            </a:r>
            <a:r>
              <a:rPr lang="en-US" altLang="zh-CN">
                <a:sym typeface="+mn-ea"/>
              </a:rPr>
              <a:t>  </a:t>
            </a:r>
            <a:endParaRPr lang="en-US" altLang="zh-CN">
              <a:sym typeface="+mn-ea"/>
            </a:endParaRPr>
          </a:p>
          <a:p>
            <a:r>
              <a:rPr lang="en-US" altLang="zh-CN">
                <a:sym typeface="+mn-ea"/>
              </a:rPr>
              <a:t> </a:t>
            </a:r>
            <a:r>
              <a:rPr lang="zh-CN" altLang="en-US">
                <a:sym typeface="+mn-ea"/>
              </a:rPr>
              <a:t>R</a:t>
            </a:r>
            <a:r>
              <a:rPr lang="en-US" altLang="zh-CN">
                <a:sym typeface="+mn-ea"/>
              </a:rPr>
              <a:t>:</a:t>
            </a:r>
            <a:r>
              <a:rPr lang="zh-CN" altLang="en-US">
                <a:sym typeface="+mn-ea"/>
              </a:rPr>
              <a:t> FVRID_Real</a:t>
            </a:r>
            <a:r>
              <a:rPr lang="en-US" altLang="zh-CN">
                <a:sym typeface="+mn-ea"/>
              </a:rPr>
              <a:t> </a:t>
            </a:r>
            <a:r>
              <a:rPr lang="zh-CN" altLang="en-US">
                <a:sym typeface="+mn-ea"/>
              </a:rPr>
              <a:t>dataset</a:t>
            </a:r>
            <a:endParaRPr lang="zh-CN" altLang="en-US"/>
          </a:p>
          <a:p>
            <a:endParaRPr lang="zh-CN" altLang="en-US">
              <a:sym typeface="+mn-ea"/>
            </a:endParaRPr>
          </a:p>
        </p:txBody>
      </p:sp>
      <p:sp>
        <p:nvSpPr>
          <p:cNvPr id="5" name="矩形 4"/>
          <p:cNvSpPr/>
          <p:nvPr/>
        </p:nvSpPr>
        <p:spPr>
          <a:xfrm>
            <a:off x="1816100" y="5971540"/>
            <a:ext cx="7084060" cy="247650"/>
          </a:xfrm>
          <a:prstGeom prst="rect">
            <a:avLst/>
          </a:prstGeom>
          <a:noFill/>
          <a:ln>
            <a:solidFill>
              <a:srgbClr val="FF0000"/>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custDataLst>
              <p:tags r:id="rId1"/>
            </p:custDataLst>
          </p:nvPr>
        </p:nvPicPr>
        <p:blipFill>
          <a:blip r:embed="rId2"/>
          <a:stretch>
            <a:fillRect/>
          </a:stretch>
        </p:blipFill>
        <p:spPr>
          <a:xfrm>
            <a:off x="877570" y="2835910"/>
            <a:ext cx="10118090" cy="1972945"/>
          </a:xfrm>
          <a:prstGeom prst="rect">
            <a:avLst/>
          </a:prstGeom>
        </p:spPr>
      </p:pic>
      <p:sp>
        <p:nvSpPr>
          <p:cNvPr id="7" name="文本框 6"/>
          <p:cNvSpPr txBox="1"/>
          <p:nvPr>
            <p:custDataLst>
              <p:tags r:id="rId3"/>
            </p:custDataLst>
          </p:nvPr>
        </p:nvSpPr>
        <p:spPr>
          <a:xfrm>
            <a:off x="1815465" y="394335"/>
            <a:ext cx="10376535" cy="697865"/>
          </a:xfrm>
          <a:prstGeom prst="rect">
            <a:avLst/>
          </a:prstGeom>
          <a:solidFill>
            <a:schemeClr val="bg1"/>
          </a:solidFill>
        </p:spPr>
        <p:txBody>
          <a:bodyPr wrap="square" rtlCol="0">
            <a:noAutofit/>
          </a:bodyPr>
          <a:p>
            <a:pPr algn="l">
              <a:buClrTx/>
              <a:buSzTx/>
              <a:buFontTx/>
            </a:pPr>
            <a:r>
              <a:rPr lang="en-US" altLang="zh-CN" sz="3600" b="1" dirty="0" smtClean="0">
                <a:solidFill>
                  <a:srgbClr val="18478F"/>
                </a:solidFill>
                <a:latin typeface="Microsoft YaHei" panose="020B0503020204020204" pitchFamily="34" charset="-122"/>
                <a:ea typeface="Microsoft YaHei" panose="020B0503020204020204" pitchFamily="34" charset="-122"/>
                <a:sym typeface="+mn-ea"/>
              </a:rPr>
              <a:t>Evaluation -</a:t>
            </a:r>
            <a:r>
              <a:rPr lang="en-US" altLang="zh-CN" b="1" dirty="0" smtClean="0">
                <a:solidFill>
                  <a:srgbClr val="18478F"/>
                </a:solidFill>
                <a:latin typeface="Microsoft YaHei" panose="020B0503020204020204" pitchFamily="34" charset="-122"/>
                <a:ea typeface="Microsoft YaHei" panose="020B0503020204020204" pitchFamily="34" charset="-122"/>
                <a:sym typeface="+mn-ea"/>
              </a:rPr>
              <a:t> </a:t>
            </a:r>
            <a:r>
              <a:rPr lang="en-US" altLang="zh-CN" sz="2000" b="1" dirty="0" smtClean="0">
                <a:solidFill>
                  <a:srgbClr val="18478F"/>
                </a:solidFill>
                <a:latin typeface="Microsoft YaHei" panose="020B0503020204020204" pitchFamily="34" charset="-122"/>
                <a:ea typeface="Microsoft YaHei" panose="020B0503020204020204" pitchFamily="34" charset="-122"/>
                <a:sym typeface="+mn-ea"/>
              </a:rPr>
              <a:t> Effectiveness of </a:t>
            </a:r>
            <a:r>
              <a:rPr lang="en-US" altLang="zh-CN" sz="2000" b="1" dirty="0" smtClean="0">
                <a:solidFill>
                  <a:srgbClr val="18478F"/>
                </a:solidFill>
                <a:latin typeface="Microsoft YaHei" panose="020B0503020204020204" pitchFamily="34" charset="-122"/>
                <a:ea typeface="Microsoft YaHei" panose="020B0503020204020204" pitchFamily="34" charset="-122"/>
                <a:sym typeface="+mn-ea"/>
              </a:rPr>
              <a:t> joint defogging learning and </a:t>
            </a:r>
            <a:endParaRPr lang="en-US" altLang="zh-CN" sz="2000" b="1" dirty="0" smtClean="0">
              <a:solidFill>
                <a:srgbClr val="18478F"/>
              </a:solidFill>
              <a:latin typeface="Microsoft YaHei" panose="020B0503020204020204" pitchFamily="34" charset="-122"/>
              <a:ea typeface="Microsoft YaHei" panose="020B0503020204020204" pitchFamily="34" charset="-122"/>
              <a:sym typeface="+mn-ea"/>
            </a:endParaRPr>
          </a:p>
          <a:p>
            <a:pPr algn="l">
              <a:buClrTx/>
              <a:buSzTx/>
              <a:buFontTx/>
            </a:pPr>
            <a:r>
              <a:rPr lang="en-US" altLang="zh-CN" sz="2000" b="1" dirty="0" smtClean="0">
                <a:solidFill>
                  <a:srgbClr val="18478F"/>
                </a:solidFill>
                <a:latin typeface="Microsoft YaHei" panose="020B0503020204020204" pitchFamily="34" charset="-122"/>
                <a:ea typeface="Microsoft YaHei" panose="020B0503020204020204" pitchFamily="34" charset="-122"/>
                <a:sym typeface="+mn-ea"/>
              </a:rPr>
              <a:t>semi-supervised defogging optimization.</a:t>
            </a:r>
            <a:endParaRPr lang="en-US" altLang="zh-CN" sz="2000" b="1" dirty="0" smtClean="0">
              <a:solidFill>
                <a:srgbClr val="18478F"/>
              </a:solidFill>
              <a:latin typeface="Microsoft YaHei" panose="020B0503020204020204" pitchFamily="34" charset="-122"/>
              <a:ea typeface="Microsoft YaHei" panose="020B0503020204020204" pitchFamily="34" charset="-122"/>
              <a:sym typeface="+mn-ea"/>
            </a:endParaRPr>
          </a:p>
        </p:txBody>
      </p:sp>
      <p:sp>
        <p:nvSpPr>
          <p:cNvPr id="8" name="文本框 7"/>
          <p:cNvSpPr txBox="1"/>
          <p:nvPr>
            <p:custDataLst>
              <p:tags r:id="rId4"/>
            </p:custDataLst>
          </p:nvPr>
        </p:nvSpPr>
        <p:spPr>
          <a:xfrm>
            <a:off x="1203960" y="4919345"/>
            <a:ext cx="9791700" cy="306705"/>
          </a:xfrm>
          <a:prstGeom prst="rect">
            <a:avLst/>
          </a:prstGeom>
          <a:noFill/>
        </p:spPr>
        <p:txBody>
          <a:bodyPr wrap="square" rtlCol="0" anchor="t">
            <a:spAutoFit/>
          </a:bodyPr>
          <a:p>
            <a:pPr algn="l">
              <a:buClrTx/>
              <a:buSzTx/>
              <a:buFontTx/>
            </a:pPr>
            <a:r>
              <a:rPr sz="1400"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rPr>
              <a:t>Table 4: Effectiveness of the proposed joint defogging learning and semi-supervised defogging optimization.</a:t>
            </a:r>
            <a:endParaRPr sz="1400"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endParaRPr>
          </a:p>
        </p:txBody>
      </p:sp>
      <p:sp>
        <p:nvSpPr>
          <p:cNvPr id="9" name="文本框 8"/>
          <p:cNvSpPr txBox="1"/>
          <p:nvPr>
            <p:custDataLst>
              <p:tags r:id="rId5"/>
            </p:custDataLst>
          </p:nvPr>
        </p:nvSpPr>
        <p:spPr>
          <a:xfrm>
            <a:off x="855345" y="1407795"/>
            <a:ext cx="10693400" cy="1153160"/>
          </a:xfrm>
          <a:prstGeom prst="rect">
            <a:avLst/>
          </a:prstGeom>
          <a:noFill/>
        </p:spPr>
        <p:txBody>
          <a:bodyPr wrap="square" rtlCol="0" anchor="t">
            <a:spAutoFit/>
          </a:bodyPr>
          <a:p>
            <a:pPr marL="285750" indent="-285750" algn="l" fontAlgn="auto">
              <a:lnSpc>
                <a:spcPct val="150000"/>
              </a:lnSpc>
              <a:buClrTx/>
              <a:buSzTx/>
              <a:buFont typeface="Wingdings" panose="05000000000000000000" charset="0"/>
              <a:buChar char="l"/>
            </a:pPr>
            <a:r>
              <a:rPr sz="1400" b="1"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sym typeface="+mn-ea"/>
              </a:rPr>
              <a:t>Baseline： presents the ResNet-50. </a:t>
            </a:r>
            <a:endParaRPr sz="1400" b="1"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sym typeface="+mn-ea"/>
            </a:endParaRPr>
          </a:p>
          <a:p>
            <a:pPr marL="285750" indent="-285750" algn="l" fontAlgn="auto">
              <a:lnSpc>
                <a:spcPct val="150000"/>
              </a:lnSpc>
              <a:buClrTx/>
              <a:buSzTx/>
              <a:buFont typeface="Wingdings" panose="05000000000000000000" charset="0"/>
              <a:buChar char="l"/>
            </a:pPr>
            <a:r>
              <a:rPr sz="1400" b="1"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sym typeface="+mn-ea"/>
              </a:rPr>
              <a:t>JDL：denotes the joint defogging learning </a:t>
            </a:r>
            <a:r>
              <a:rPr sz="1400" b="1" dirty="0">
                <a:solidFill>
                  <a:srgbClr val="FF0000"/>
                </a:solidFill>
                <a:latin typeface="Microsoft YaHei" panose="020B0503020204020204" pitchFamily="34" charset="-122"/>
                <a:ea typeface="Dotum" panose="020B0600000101010101" pitchFamily="34" charset="-127"/>
                <a:cs typeface="Segoe UI Semilight" panose="020B0402040204020203" pitchFamily="34" charset="0"/>
                <a:sym typeface="+mn-ea"/>
              </a:rPr>
              <a:t>only with supervised defogging optimization</a:t>
            </a:r>
            <a:r>
              <a:rPr sz="1400" b="1"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sym typeface="+mn-ea"/>
              </a:rPr>
              <a:t>.</a:t>
            </a:r>
            <a:endParaRPr sz="1400" b="1"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sym typeface="+mn-ea"/>
            </a:endParaRPr>
          </a:p>
          <a:p>
            <a:pPr marL="285750" indent="-285750" algn="l" fontAlgn="auto">
              <a:lnSpc>
                <a:spcPct val="150000"/>
              </a:lnSpc>
              <a:buClrTx/>
              <a:buSzTx/>
              <a:buFont typeface="Wingdings" panose="05000000000000000000" charset="0"/>
              <a:buChar char="l"/>
            </a:pPr>
            <a:r>
              <a:rPr sz="1400" b="1"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sym typeface="+mn-ea"/>
              </a:rPr>
              <a:t>SJDL：presents the JDL mech_x0002_anism with the </a:t>
            </a:r>
            <a:r>
              <a:rPr sz="1400" b="1" dirty="0">
                <a:solidFill>
                  <a:srgbClr val="FF0000"/>
                </a:solidFill>
                <a:latin typeface="Microsoft YaHei" panose="020B0503020204020204" pitchFamily="34" charset="-122"/>
                <a:ea typeface="Dotum" panose="020B0600000101010101" pitchFamily="34" charset="-127"/>
                <a:cs typeface="Segoe UI Semilight" panose="020B0402040204020203" pitchFamily="34" charset="0"/>
                <a:sym typeface="+mn-ea"/>
              </a:rPr>
              <a:t>semi-supervised defogging optimization</a:t>
            </a:r>
            <a:r>
              <a:rPr lang="zh-CN" altLang="en-US">
                <a:sym typeface="+mn-ea"/>
              </a:rPr>
              <a:t>. </a:t>
            </a:r>
            <a:endParaRPr lang="zh-CN" altLang="en-US">
              <a:sym typeface="+mn-ea"/>
            </a:endParaRPr>
          </a:p>
        </p:txBody>
      </p:sp>
      <p:sp>
        <p:nvSpPr>
          <p:cNvPr id="16" name="文本框 15"/>
          <p:cNvSpPr txBox="1"/>
          <p:nvPr>
            <p:custDataLst>
              <p:tags r:id="rId6"/>
            </p:custDataLst>
          </p:nvPr>
        </p:nvSpPr>
        <p:spPr>
          <a:xfrm>
            <a:off x="1348740" y="5557520"/>
            <a:ext cx="9646920" cy="521970"/>
          </a:xfrm>
          <a:prstGeom prst="rect">
            <a:avLst/>
          </a:prstGeom>
          <a:noFill/>
        </p:spPr>
        <p:txBody>
          <a:bodyPr wrap="square" rtlCol="0" anchor="t">
            <a:spAutoFit/>
          </a:bodyPr>
          <a:p>
            <a:pPr algn="l">
              <a:buClrTx/>
              <a:buSzTx/>
              <a:buFontTx/>
            </a:pPr>
            <a:r>
              <a:rPr lang="en-US" sz="1400"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sym typeface="+mn-ea"/>
              </a:rPr>
              <a:t>Annotation: </a:t>
            </a:r>
            <a:r>
              <a:rPr sz="1400"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sym typeface="+mn-ea"/>
              </a:rPr>
              <a:t>The symbol ’∆’presents the difference between the results of</a:t>
            </a:r>
            <a:r>
              <a:rPr lang="en-US" sz="1400"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sym typeface="+mn-ea"/>
              </a:rPr>
              <a:t> </a:t>
            </a:r>
            <a:r>
              <a:rPr sz="1400"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sym typeface="+mn-ea"/>
              </a:rPr>
              <a:t>synthetic data and real-world data </a:t>
            </a:r>
            <a:r>
              <a:rPr sz="1400" b="1"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sym typeface="+mn-ea"/>
              </a:rPr>
              <a:t>(The smaller value indicates better performance</a:t>
            </a:r>
            <a:r>
              <a:rPr lang="en-US" sz="1400" b="1"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sym typeface="+mn-ea"/>
              </a:rPr>
              <a:t> </a:t>
            </a:r>
            <a:r>
              <a:rPr sz="1400" b="1"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sym typeface="+mn-ea"/>
              </a:rPr>
              <a:t>for addressing the domain gap problem).</a:t>
            </a:r>
            <a:endParaRPr sz="1400" b="1"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sym typeface="+mn-ea"/>
            </a:endParaRPr>
          </a:p>
        </p:txBody>
      </p:sp>
      <p:sp>
        <p:nvSpPr>
          <p:cNvPr id="17" name="矩形 16"/>
          <p:cNvSpPr/>
          <p:nvPr>
            <p:custDataLst>
              <p:tags r:id="rId7"/>
            </p:custDataLst>
          </p:nvPr>
        </p:nvSpPr>
        <p:spPr>
          <a:xfrm>
            <a:off x="1348740" y="4399915"/>
            <a:ext cx="9646285" cy="247650"/>
          </a:xfrm>
          <a:prstGeom prst="rect">
            <a:avLst/>
          </a:prstGeom>
          <a:noFill/>
          <a:ln>
            <a:solidFill>
              <a:srgbClr val="FF0000"/>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custDataLst>
              <p:tags r:id="rId1"/>
            </p:custDataLst>
          </p:nvPr>
        </p:nvPicPr>
        <p:blipFill>
          <a:blip r:embed="rId2"/>
          <a:stretch>
            <a:fillRect/>
          </a:stretch>
        </p:blipFill>
        <p:spPr>
          <a:xfrm>
            <a:off x="134620" y="1525270"/>
            <a:ext cx="10952480" cy="4484370"/>
          </a:xfrm>
          <a:prstGeom prst="rect">
            <a:avLst/>
          </a:prstGeom>
        </p:spPr>
      </p:pic>
      <p:sp>
        <p:nvSpPr>
          <p:cNvPr id="8" name="文本框 7"/>
          <p:cNvSpPr txBox="1"/>
          <p:nvPr>
            <p:custDataLst>
              <p:tags r:id="rId3"/>
            </p:custDataLst>
          </p:nvPr>
        </p:nvSpPr>
        <p:spPr>
          <a:xfrm>
            <a:off x="2299970" y="6092190"/>
            <a:ext cx="7963535" cy="697865"/>
          </a:xfrm>
          <a:prstGeom prst="rect">
            <a:avLst/>
          </a:prstGeom>
          <a:solidFill>
            <a:schemeClr val="bg1"/>
          </a:solidFill>
        </p:spPr>
        <p:txBody>
          <a:bodyPr wrap="square" rtlCol="0">
            <a:noAutofit/>
          </a:bodyPr>
          <a:p>
            <a:pPr algn="l">
              <a:buClrTx/>
              <a:buSzTx/>
              <a:buFontTx/>
            </a:pPr>
            <a:r>
              <a:rPr sz="1400"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sym typeface="+mn-ea"/>
              </a:rPr>
              <a:t>Figure 5: Visualization of the ranking list on FVRID_Real dataset. </a:t>
            </a:r>
            <a:endParaRPr sz="1400" dirty="0">
              <a:solidFill>
                <a:schemeClr val="tx1">
                  <a:lumMod val="65000"/>
                  <a:lumOff val="35000"/>
                </a:schemeClr>
              </a:solidFill>
              <a:latin typeface="Microsoft YaHei" panose="020B0503020204020204" pitchFamily="34" charset="-122"/>
              <a:ea typeface="Dotum" panose="020B0600000101010101" pitchFamily="34" charset="-127"/>
              <a:cs typeface="Segoe UI Semilight" panose="020B0402040204020203" pitchFamily="34" charset="0"/>
              <a:sym typeface="+mn-ea"/>
            </a:endParaRPr>
          </a:p>
        </p:txBody>
      </p:sp>
      <p:sp>
        <p:nvSpPr>
          <p:cNvPr id="9" name="文本框 8"/>
          <p:cNvSpPr txBox="1"/>
          <p:nvPr>
            <p:custDataLst>
              <p:tags r:id="rId4"/>
            </p:custDataLst>
          </p:nvPr>
        </p:nvSpPr>
        <p:spPr>
          <a:xfrm>
            <a:off x="1815465" y="394335"/>
            <a:ext cx="10376535" cy="697865"/>
          </a:xfrm>
          <a:prstGeom prst="rect">
            <a:avLst/>
          </a:prstGeom>
          <a:solidFill>
            <a:schemeClr val="bg1"/>
          </a:solidFill>
        </p:spPr>
        <p:txBody>
          <a:bodyPr wrap="square" rtlCol="0">
            <a:noAutofit/>
          </a:bodyPr>
          <a:p>
            <a:pPr algn="l">
              <a:buClrTx/>
              <a:buSzTx/>
              <a:buFontTx/>
            </a:pPr>
            <a:r>
              <a:rPr lang="en-US" altLang="zh-CN" sz="3600" b="1" dirty="0" smtClean="0">
                <a:solidFill>
                  <a:srgbClr val="18478F"/>
                </a:solidFill>
                <a:latin typeface="Microsoft YaHei" panose="020B0503020204020204" pitchFamily="34" charset="-122"/>
                <a:ea typeface="Microsoft YaHei" panose="020B0503020204020204" pitchFamily="34" charset="-122"/>
                <a:sym typeface="+mn-ea"/>
              </a:rPr>
              <a:t>Evaluation -</a:t>
            </a:r>
            <a:r>
              <a:rPr lang="en-US" altLang="zh-CN" b="1" dirty="0" smtClean="0">
                <a:solidFill>
                  <a:srgbClr val="18478F"/>
                </a:solidFill>
                <a:latin typeface="Microsoft YaHei" panose="020B0503020204020204" pitchFamily="34" charset="-122"/>
                <a:ea typeface="Microsoft YaHei" panose="020B0503020204020204" pitchFamily="34" charset="-122"/>
                <a:sym typeface="+mn-ea"/>
              </a:rPr>
              <a:t> </a:t>
            </a:r>
            <a:r>
              <a:rPr lang="en-US" altLang="zh-CN" sz="2000" b="1" dirty="0" smtClean="0">
                <a:solidFill>
                  <a:srgbClr val="18478F"/>
                </a:solidFill>
                <a:latin typeface="Microsoft YaHei" panose="020B0503020204020204" pitchFamily="34" charset="-122"/>
                <a:ea typeface="Microsoft YaHei" panose="020B0503020204020204" pitchFamily="34" charset="-122"/>
                <a:sym typeface="+mn-ea"/>
              </a:rPr>
              <a:t> Effectiveness of </a:t>
            </a:r>
            <a:r>
              <a:rPr lang="en-US" altLang="zh-CN" sz="2000" b="1" dirty="0" smtClean="0">
                <a:solidFill>
                  <a:srgbClr val="18478F"/>
                </a:solidFill>
                <a:latin typeface="Microsoft YaHei" panose="020B0503020204020204" pitchFamily="34" charset="-122"/>
                <a:ea typeface="Microsoft YaHei" panose="020B0503020204020204" pitchFamily="34" charset="-122"/>
                <a:sym typeface="+mn-ea"/>
              </a:rPr>
              <a:t> joint defogging learning and </a:t>
            </a:r>
            <a:endParaRPr lang="en-US" altLang="zh-CN" sz="2000" b="1" dirty="0" smtClean="0">
              <a:solidFill>
                <a:srgbClr val="18478F"/>
              </a:solidFill>
              <a:latin typeface="Microsoft YaHei" panose="020B0503020204020204" pitchFamily="34" charset="-122"/>
              <a:ea typeface="Microsoft YaHei" panose="020B0503020204020204" pitchFamily="34" charset="-122"/>
              <a:sym typeface="+mn-ea"/>
            </a:endParaRPr>
          </a:p>
          <a:p>
            <a:pPr algn="l">
              <a:buClrTx/>
              <a:buSzTx/>
              <a:buFontTx/>
            </a:pPr>
            <a:r>
              <a:rPr lang="en-US" altLang="zh-CN" sz="2000" b="1" dirty="0" smtClean="0">
                <a:solidFill>
                  <a:srgbClr val="18478F"/>
                </a:solidFill>
                <a:latin typeface="Microsoft YaHei" panose="020B0503020204020204" pitchFamily="34" charset="-122"/>
                <a:ea typeface="Microsoft YaHei" panose="020B0503020204020204" pitchFamily="34" charset="-122"/>
                <a:sym typeface="+mn-ea"/>
              </a:rPr>
              <a:t>semi-supervised defogging optimization.</a:t>
            </a:r>
            <a:endParaRPr lang="en-US" altLang="zh-CN" sz="2000" b="1" dirty="0" smtClean="0">
              <a:solidFill>
                <a:srgbClr val="18478F"/>
              </a:solidFill>
              <a:latin typeface="Microsoft YaHei" panose="020B0503020204020204" pitchFamily="34" charset="-122"/>
              <a:ea typeface="Microsoft YaHei"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ISPRING_ULTRA_SCORM_COURSE_ID" val="97CAC44C-9ABD-46A2-8E88-645DEC627BD9"/>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PRESENTATION_TITLE" val="蓝色扁平化报告"/>
  <p:tag name="ISPRING_SCORM_ENDPOINT" val="&lt;endpoint&gt;&lt;enable&gt;0&lt;/enable&gt;&lt;lrs&gt;http://&lt;/lrs&gt;&lt;auth&gt;0&lt;/auth&gt;&lt;login&gt;&lt;/login&gt;&lt;password&gt;&lt;/password&gt;&lt;key&gt;&lt;/key&gt;&lt;name&gt;&lt;/name&gt;&lt;email&gt;&lt;/email&gt;&lt;/endpoint&gt;&#10;"/>
  <p:tag name="KSO_WPP_MARK_KEY" val="93918c49-9b7a-4c64-9888-d933f1d6dc82"/>
  <p:tag name="COMMONDATA" val="eyJoZGlkIjoiYjQxYmZlNzUwMGYxYmUxMmFiMGUwYzNhODllYzI0ZTgifQ=="/>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4989</Words>
  <Application>WPS 演示</Application>
  <PresentationFormat>宽屏</PresentationFormat>
  <Paragraphs>136</Paragraphs>
  <Slides>13</Slides>
  <Notes>28</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13</vt:i4>
      </vt:variant>
    </vt:vector>
  </HeadingPairs>
  <TitlesOfParts>
    <vt:vector size="29" baseType="lpstr">
      <vt:lpstr>Arial</vt:lpstr>
      <vt:lpstr>SimSun</vt:lpstr>
      <vt:lpstr>Wingdings</vt:lpstr>
      <vt:lpstr>Open Sans</vt:lpstr>
      <vt:lpstr>Segoe Print</vt:lpstr>
      <vt:lpstr>Impact</vt:lpstr>
      <vt:lpstr>Microsoft YaHei</vt:lpstr>
      <vt:lpstr>Arial</vt:lpstr>
      <vt:lpstr>Dotum</vt:lpstr>
      <vt:lpstr>Malgun Gothic</vt:lpstr>
      <vt:lpstr>Segoe UI Semilight</vt:lpstr>
      <vt:lpstr>Wingdings</vt:lpstr>
      <vt:lpstr>Calibri</vt:lpstr>
      <vt:lpstr>Arial Unicode MS</vt:lpstr>
      <vt:lpstr>Calibri Light</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云淡风轻</cp:lastModifiedBy>
  <cp:revision>390</cp:revision>
  <dcterms:created xsi:type="dcterms:W3CDTF">2016-06-30T07:01:00Z</dcterms:created>
  <dcterms:modified xsi:type="dcterms:W3CDTF">2023-08-07T17:29:48Z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4DD9C4B13E6448D6B2B5ADFBE3ED78F0_12</vt:lpwstr>
  </property>
  <property fmtid="{D5CDD505-2E9C-101B-9397-08002B2CF9AE}" pid="3" name="KSOProductBuildVer">
    <vt:lpwstr>2052-12.1.0.15120</vt:lpwstr>
  </property>
</Properties>
</file>