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866F7-C62A-458E-BE43-AE349EC2E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E3100-CC52-4CDA-A4C3-FA5B24EC7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F66E2-F8CC-4042-9BD3-865B9612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F2B26-2A67-4B93-9143-23A8E4CC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879A4-F7B3-437E-A2EC-6CCADF40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41BC-95F5-4A9D-BE11-867478D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8A8B6-B236-4F95-8C66-671353309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4D354-0FC9-4399-8433-DA45D043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BFD12-277C-4D29-80BF-C29AD8CA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46572-EB3B-4010-A42B-F8E2F72B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9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330982-239E-4305-8EB4-436590F70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EA84A-EE04-4146-B6F6-3DA19362A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10D56-E08A-4ECD-82F6-71647163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DED84-2612-44D7-ADDA-6E020777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3033E-2056-4CC5-B2EB-F12BB63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3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7B6F-9184-4934-8FCF-99C6DB05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98802-F41C-4B83-A073-58FA3CAC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F59A-5E43-41A3-9224-DAFDBBF7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EBF0F-EAC7-401A-AA5B-63C3CBAB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26B70-E2A3-4375-BFF4-0745843F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FB9B-5B8B-404E-9A89-35E4ECB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829CD-8223-4B97-91C7-AC72E63E4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01DB8-9733-47E9-BC12-897E53D3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592FC-202A-40E3-9DEE-34005E4C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7B937-79D8-444A-ABCE-B1FEE92F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8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ACB1D-9A8C-4660-9CB4-EB9E35CE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D3372-7130-4486-8782-12E7B2C1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790419-8EC7-4283-8FDE-EAB63B52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49526-6C05-4977-9C8F-49D62A82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3951A-682B-4F3D-92A0-E3B381E5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E19B5-E74D-44F6-92BE-B0673B50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9A827-98D0-421F-A2F3-0E5EEC80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18926-87F2-4EBF-A30A-93A5B1BD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EE279-4BA2-477E-A7BE-E4C61395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F852CD-FE4B-4ECF-A410-F1AA1CFB3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DC8A8-6482-4EBF-9940-F3C644D8B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6071FA-DBA4-4675-82D9-FB4934E4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D874AC-26B8-421D-A18A-F2477E1F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6767F-027D-499E-A93A-790A6CC0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8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D9B2-6FA3-4451-9ADB-CA054C03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219C85-3EA0-4E6F-8D31-2C2D870B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231F4C-1F6B-46EE-B446-FE8EE97C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BF092F-B449-49A1-805A-46A7EF3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0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6DD59C-CD41-49FC-A9C4-882782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2A98FB-2FB1-4452-8E83-28E3FC5F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CBA39-2302-4EE5-8485-2673D956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1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CE95B-15BD-4732-850D-88E2E0BE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A0D0E-7540-40FD-B408-7FC7EE46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EFF788-CB54-4AA6-96DC-AB9C8D2F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E1CB9-0828-4090-B4F7-F570B00D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CF718-F437-4D10-95F6-BF849D0D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1951C-B1FB-4FCF-95C1-1DC8A505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7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D983-1245-4DE8-9715-317CA07B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583F34-46FA-4C7B-942C-AD7A570BD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5CFA42-6294-4F93-87EA-344E7D93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F40D5-925D-418B-A2F5-DC86C5DF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72FCF-A48B-4A52-AC67-63304E7C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BB37F1-6BF0-488C-AE94-B1B110E7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0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04632F-30BE-4E5A-9C05-E75BAF1C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1C169-E980-4C43-8BF4-BE6A77C3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E5E17-8008-4812-A19F-968D90579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639E-D908-4129-95DE-8A4E816280C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B3EC-F4F1-47F3-8872-C32D146A9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B3584-1B44-4E99-B70E-AA8713063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47FF-9803-42EC-A82D-9724C9448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96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233A0-4916-44CB-860D-72DC220F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E2D0F-4EBB-4426-B50F-F8746936E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泰勒展开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zh-CN" altLang="en-US" sz="2000" dirty="0"/>
                  <a:t>串行算法示例（来自某同学的提交）：</a:t>
                </a:r>
                <a:endParaRPr lang="en-US" altLang="zh-CN" sz="2000" dirty="0"/>
              </a:p>
              <a:p>
                <a:pPr lvl="1"/>
                <a:r>
                  <a:rPr lang="zh-CN" altLang="en-US" sz="1600" dirty="0"/>
                  <a:t>迭代计算，第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项依赖与第</a:t>
                </a:r>
                <a:r>
                  <a:rPr lang="en-US" altLang="zh-CN" sz="1600" dirty="0"/>
                  <a:t>n-1</a:t>
                </a:r>
                <a:r>
                  <a:rPr lang="zh-CN" altLang="en-US" sz="1600" dirty="0"/>
                  <a:t>项，无法直接并行</a:t>
                </a:r>
                <a:endParaRPr lang="en-US" altLang="zh-CN" sz="1600" dirty="0"/>
              </a:p>
              <a:p>
                <a:pPr lvl="1"/>
                <a:r>
                  <a:rPr lang="zh-CN" altLang="en-US" sz="1600" dirty="0"/>
                  <a:t>如果独立计算每个</a:t>
                </a:r>
                <a:r>
                  <a:rPr lang="en-US" altLang="zh-CN" sz="1600" dirty="0"/>
                  <a:t>n!</a:t>
                </a:r>
                <a:r>
                  <a:rPr lang="zh-CN" altLang="en-US" sz="1600" dirty="0"/>
                  <a:t>项，可以并行，但会增加大量的额外计算，工作量效率非常低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E2D0F-4EBB-4426-B50F-F8746936E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FF9459D-14A2-46FA-B3B3-07BDFCF8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20" y="3884759"/>
            <a:ext cx="5113463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7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233A0-4916-44CB-860D-72DC220F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E2D0F-4EBB-4426-B50F-F8746936E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b="0" dirty="0">
                    <a:latin typeface="Cambria Math" panose="02040503050406030204" pitchFamily="18" charset="0"/>
                  </a:rPr>
                  <a:t>由串行算法可知，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计算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过程中，可以顺带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完成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+…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计算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b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结果可以复用于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000" dirty="0"/>
                  <a:t>的计算</a:t>
                </a:r>
                <a:endParaRPr lang="en-US" altLang="zh-CN" sz="2000" dirty="0"/>
              </a:p>
              <a:p>
                <a:r>
                  <a:rPr lang="zh-CN" altLang="en-US" sz="2000" b="0" dirty="0"/>
                  <a:t>为了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提高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并行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性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的距离应该远一些</a:t>
                </a:r>
                <a:endParaRPr lang="en-US" altLang="zh-CN" sz="2000" dirty="0"/>
              </a:p>
              <a:p>
                <a:pPr lvl="1"/>
                <a:r>
                  <a:rPr lang="zh-CN" altLang="en-US" sz="1600" b="0" dirty="0"/>
                  <a:t>假设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处理器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并行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计算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和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en-US" sz="1600" dirty="0"/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1600" dirty="0"/>
                  <a:t>时，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1600" dirty="0"/>
                  <a:t>可以先算，边算边等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en-US" sz="1600" dirty="0"/>
                  <a:t>理想情况下，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1600" dirty="0"/>
                  <a:t>算完的时候，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1600" dirty="0"/>
                  <a:t>也刚好算完</a:t>
                </a:r>
                <a:endParaRPr lang="en-US" altLang="zh-CN" sz="1600" dirty="0"/>
              </a:p>
              <a:p>
                <a:pPr lvl="1"/>
                <a:r>
                  <a:rPr lang="zh-CN" altLang="en-US" sz="1600" dirty="0"/>
                  <a:t>要达到这个效果，需要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600" dirty="0"/>
                  <a:t>（前提是高精度计算的计算耗时与操作数的实际有效数字位数无关）</a:t>
                </a:r>
                <a:endParaRPr lang="en-US" altLang="zh-CN" sz="1600" dirty="0"/>
              </a:p>
              <a:p>
                <a:pPr lvl="1"/>
                <a:r>
                  <a:rPr lang="zh-CN" altLang="en-US" sz="1600" dirty="0"/>
                  <a:t>类似地，如果有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1600" dirty="0"/>
                  <a:t>处理器，可以考虑分别计算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…,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en-US" sz="1600" dirty="0"/>
                  <a:t>也就是将任务块状等分为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600" dirty="0"/>
                  <a:t>份，每份可以独立并行计算</a:t>
                </a:r>
                <a:endParaRPr lang="en-US" altLang="zh-CN" sz="1600" dirty="0"/>
              </a:p>
              <a:p>
                <a:pPr lvl="1"/>
                <a:r>
                  <a:rPr lang="zh-CN" altLang="en-US" sz="1600" dirty="0"/>
                  <a:t>最后需要将第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dirty="0"/>
                  <a:t>个处理器的结果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1600" dirty="0"/>
                  <a:t>传给第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 dirty="0"/>
                  <a:t>+1</a:t>
                </a:r>
                <a:r>
                  <a:rPr lang="zh-CN" altLang="en-US" sz="1600" dirty="0"/>
                  <a:t>个处理器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E2D0F-4EBB-4426-B50F-F8746936E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08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233A0-4916-44CB-860D-72DC220F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E2D0F-4EBB-4426-B50F-F8746936E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758" y="1758155"/>
                <a:ext cx="6762344" cy="48825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600" dirty="0"/>
                  <a:t>参考并行算法（改编自某同学的提交）：</a:t>
                </a:r>
                <a:endParaRPr lang="en-US" altLang="zh-CN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/>
                  <a:t>一共有</a:t>
                </a:r>
                <a:r>
                  <a:rPr lang="en-US" altLang="zh-CN" sz="1600" dirty="0" err="1"/>
                  <a:t>itemNum</a:t>
                </a:r>
                <a:r>
                  <a:rPr lang="zh-CN" altLang="en-US" sz="1600" dirty="0"/>
                  <a:t>项，每个线程计算</a:t>
                </a:r>
                <a:r>
                  <a:rPr lang="en-US" altLang="zh-CN" sz="1600" dirty="0" err="1"/>
                  <a:t>chunkSize</a:t>
                </a:r>
                <a:r>
                  <a:rPr lang="zh-CN" altLang="en-US" sz="1600" dirty="0"/>
                  <a:t>项</a:t>
                </a:r>
                <a:endParaRPr lang="en-US" altLang="zh-CN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/>
                  <a:t>所有线程并行计算，第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个线程计算出分配到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所有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项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之和</m:t>
                    </m:r>
                    <m:nary>
                      <m:naryPr>
                        <m:chr m:val="∑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𝑐h𝑢𝑛𝑘𝑠𝑖𝑧𝑒</m:t>
                        </m:r>
                      </m:sub>
                      <m:sup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𝑐h𝑢𝑛𝑘𝑠𝑖𝑧𝑒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=1+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𝑐h𝑢𝑛𝑘𝑠𝑖𝑧𝑒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以及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最后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一项</m:t>
                    </m:r>
                    <m:nary>
                      <m:naryPr>
                        <m:chr m:val="∏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𝑐h𝑢𝑛𝑘𝑠𝑖𝑧𝑒</m:t>
                        </m:r>
                      </m:sub>
                      <m:sup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𝑐h𝑢𝑛𝑘𝑠𝑖𝑧𝑒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/>
                  <a:t>将第</a:t>
                </a:r>
                <a:r>
                  <a:rPr lang="en-US" altLang="zh-CN" sz="1600" dirty="0"/>
                  <a:t>i-1</a:t>
                </a:r>
                <a:r>
                  <a:rPr lang="zh-CN" altLang="en-US" sz="1600" dirty="0"/>
                  <a:t>个线程的结果累乘、累加到第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个线程的结果</a:t>
                </a:r>
                <a:endParaRPr lang="en-US" altLang="zh-CN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/>
                  <a:t>最后一个线程得到最终结果</a:t>
                </a:r>
                <a:endParaRPr lang="en-US" altLang="zh-CN" sz="1600" dirty="0"/>
              </a:p>
              <a:p>
                <a:pPr marL="0" indent="0">
                  <a:buNone/>
                </a:pPr>
                <a:r>
                  <a:rPr lang="zh-CN" altLang="en-US" sz="1600" dirty="0"/>
                  <a:t>示例：</a:t>
                </a:r>
                <a:endParaRPr lang="en-US" altLang="zh-CN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/>
                  <a:t>一共有</a:t>
                </a:r>
                <a:r>
                  <a:rPr lang="en-US" altLang="zh-CN" sz="1600" dirty="0"/>
                  <a:t>9</a:t>
                </a:r>
                <a:r>
                  <a:rPr lang="zh-CN" altLang="en-US" sz="1600" dirty="0"/>
                  <a:t>项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9!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个线程，每个线程计算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项</a:t>
                </a:r>
                <a:endParaRPr lang="en-US" altLang="zh-CN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1600" dirty="0"/>
                  <a:t>并行计算：</a:t>
                </a:r>
                <a:endParaRPr lang="en-US" altLang="zh-CN" sz="1600" dirty="0"/>
              </a:p>
              <a:p>
                <a:pPr marL="457200" lvl="1" indent="0">
                  <a:buNone/>
                </a:pPr>
                <a:r>
                  <a:rPr lang="zh-CN" altLang="en-US" sz="1200" dirty="0"/>
                  <a:t>线程</a:t>
                </a:r>
                <a:r>
                  <a:rPr lang="en-US" altLang="zh-CN" sz="1200" dirty="0"/>
                  <a:t>1</a:t>
                </a:r>
                <a:r>
                  <a:rPr lang="zh-CN" altLang="en-US" sz="1200" dirty="0"/>
                  <a:t>：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200" dirty="0"/>
                  <a:t>，线程</a:t>
                </a:r>
                <a:r>
                  <a:rPr lang="en-US" altLang="zh-CN" sz="1200" dirty="0"/>
                  <a:t>2</a:t>
                </a:r>
                <a:r>
                  <a:rPr lang="zh-CN" altLang="en-US" sz="1200" dirty="0"/>
                  <a:t>：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5×6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200" dirty="0"/>
                  <a:t>，线程</a:t>
                </a:r>
                <a:r>
                  <a:rPr lang="en-US" altLang="zh-CN" sz="1200" dirty="0"/>
                  <a:t>3</a:t>
                </a:r>
                <a:r>
                  <a:rPr lang="zh-CN" altLang="en-US" sz="1200" dirty="0"/>
                  <a:t>：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200" dirty="0"/>
              </a:p>
              <a:p>
                <a:pPr>
                  <a:buFont typeface="+mj-lt"/>
                  <a:buAutoNum type="arabicPeriod"/>
                </a:pPr>
                <a:r>
                  <a:rPr lang="zh-CN" altLang="en-US" sz="1600" dirty="0"/>
                  <a:t>线程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将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和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传给线程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，得到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	</a:t>
                </a:r>
                <a:r>
                  <a:rPr lang="zh-CN" altLang="en-US" sz="1600" dirty="0"/>
                  <a:t>，线程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将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</m:oMath>
                </a14:m>
                <a:r>
                  <a:rPr lang="zh-CN" altLang="en-US" sz="1600" dirty="0"/>
                  <a:t>传给线程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，得到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1600" dirty="0"/>
                  <a:t>，输出</a:t>
                </a:r>
                <a:r>
                  <a:rPr lang="en-US" altLang="zh-CN" sz="1600" dirty="0"/>
                  <a:t>1+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1600" dirty="0"/>
                  <a:t>为所求结果</a:t>
                </a:r>
                <a:endParaRPr lang="en-US" altLang="zh-CN" sz="1600" dirty="0"/>
              </a:p>
              <a:p>
                <a:pPr marL="0" indent="0">
                  <a:buNone/>
                </a:pPr>
                <a:r>
                  <a:rPr lang="zh-CN" altLang="en-US" sz="1600" dirty="0"/>
                  <a:t>若项数远大于线程数，第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步接近线性加速，第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步串行计算开销可以忽略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E2D0F-4EBB-4426-B50F-F8746936E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758" y="1758155"/>
                <a:ext cx="6762344" cy="4882593"/>
              </a:xfrm>
              <a:blipFill>
                <a:blip r:embed="rId2"/>
                <a:stretch>
                  <a:fillRect l="-541" t="-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8EB56F0-AB3F-49E6-8B23-266D05E3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1048259"/>
            <a:ext cx="5037257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FB328-C8F9-47C5-922F-402D09DD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5FB91C-DB4C-4503-87B4-8B515332D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有不少同学的做法是这样的</a:t>
                </a:r>
                <a:r>
                  <a:rPr lang="zh-CN" altLang="en-US" sz="1600" dirty="0"/>
                  <a:t>：</a:t>
                </a:r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16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zh-CN" altLang="en-US" sz="1600" dirty="0"/>
                  <a:t>采用交错划分，一共</a:t>
                </a:r>
                <a:r>
                  <a:rPr lang="en-US" altLang="zh-CN" sz="1600" dirty="0"/>
                  <a:t>p</a:t>
                </a:r>
                <a:r>
                  <a:rPr lang="zh-CN" altLang="en-US" sz="1600" dirty="0"/>
                  <a:t>个线程，第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个线程计算第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i+p</a:t>
                </a:r>
                <a:r>
                  <a:rPr lang="en-US" altLang="zh-CN" sz="1600" dirty="0"/>
                  <a:t>, i+2p…</a:t>
                </a:r>
                <a:r>
                  <a:rPr lang="zh-CN" altLang="en-US" sz="1600" dirty="0"/>
                  <a:t>项</a:t>
                </a:r>
                <a:r>
                  <a:rPr lang="en-US" altLang="zh-CN" sz="1200" dirty="0"/>
                  <a:t>	</a:t>
                </a:r>
              </a:p>
              <a:p>
                <a:pPr lvl="1"/>
                <a:r>
                  <a:rPr lang="zh-CN" altLang="en-US" sz="1600" dirty="0"/>
                  <a:t>在这个过程中，每个线程只复用自己算出的结果，即线程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要算出第</a:t>
                </a:r>
                <a:r>
                  <a:rPr lang="en-US" altLang="zh-CN" sz="1600" dirty="0" err="1"/>
                  <a:t>i+p</a:t>
                </a:r>
                <a:r>
                  <a:rPr lang="zh-CN" altLang="en-US" sz="1600" dirty="0"/>
                  <a:t>项，需要算</a:t>
                </a:r>
                <a:r>
                  <a:rPr lang="en-US" altLang="zh-CN" sz="1600" dirty="0"/>
                  <a:t>i+1, i+2..,i+p-1</a:t>
                </a:r>
                <a:r>
                  <a:rPr lang="zh-CN" altLang="en-US" sz="1600" dirty="0"/>
                  <a:t>项</a:t>
                </a:r>
                <a:endParaRPr lang="en-US" altLang="zh-CN" sz="1600" dirty="0"/>
              </a:p>
              <a:p>
                <a:r>
                  <a:rPr lang="zh-CN" altLang="en-US" sz="2000" dirty="0"/>
                  <a:t>然而，</a:t>
                </a:r>
                <a:r>
                  <a:rPr lang="en-US" altLang="zh-CN" sz="2000" dirty="0"/>
                  <a:t> i+1, i+2..,i+p-1</a:t>
                </a:r>
                <a:r>
                  <a:rPr lang="zh-CN" altLang="en-US" sz="2000" dirty="0"/>
                  <a:t>项，其实已经被</a:t>
                </a:r>
                <a:r>
                  <a:rPr lang="zh-CN" altLang="en-US" sz="2000"/>
                  <a:t>其他线程算</a:t>
                </a:r>
                <a:r>
                  <a:rPr lang="zh-CN" altLang="en-US" sz="2000" dirty="0"/>
                  <a:t>过了</a:t>
                </a:r>
                <a:endParaRPr lang="en-US" altLang="zh-CN" sz="2000" dirty="0"/>
              </a:p>
              <a:p>
                <a:r>
                  <a:rPr lang="zh-CN" altLang="en-US" sz="2000" dirty="0"/>
                  <a:t>这意味着每个线程都计算过几乎所有项</a:t>
                </a:r>
                <a:endParaRPr lang="en-US" altLang="zh-CN" sz="2000" dirty="0"/>
              </a:p>
              <a:p>
                <a:r>
                  <a:rPr lang="zh-CN" altLang="en-US" sz="2000" dirty="0"/>
                  <a:t>总工作量相比于串行算法，大约是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倍</a:t>
                </a:r>
                <a:endParaRPr lang="en-US" altLang="zh-CN" sz="2000" dirty="0"/>
              </a:p>
              <a:p>
                <a:r>
                  <a:rPr lang="zh-CN" altLang="en-US" sz="2000" dirty="0"/>
                  <a:t>因此在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个线程下基本没有加速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5FB91C-DB4C-4503-87B4-8B515332D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90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564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实验1</vt:lpstr>
      <vt:lpstr>实验1</vt:lpstr>
      <vt:lpstr>实验1</vt:lpstr>
      <vt:lpstr>实验1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a</dc:creator>
  <cp:lastModifiedBy>sun a</cp:lastModifiedBy>
  <cp:revision>4</cp:revision>
  <dcterms:created xsi:type="dcterms:W3CDTF">2022-04-18T16:30:33Z</dcterms:created>
  <dcterms:modified xsi:type="dcterms:W3CDTF">2022-04-19T07:37:33Z</dcterms:modified>
</cp:coreProperties>
</file>