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89" r:id="rId3"/>
    <p:sldId id="291" r:id="rId4"/>
    <p:sldId id="292" r:id="rId5"/>
    <p:sldId id="304" r:id="rId6"/>
    <p:sldId id="305" r:id="rId7"/>
    <p:sldId id="306" r:id="rId8"/>
    <p:sldId id="293" r:id="rId9"/>
    <p:sldId id="302" r:id="rId10"/>
    <p:sldId id="295" r:id="rId11"/>
    <p:sldId id="294" r:id="rId12"/>
    <p:sldId id="296" r:id="rId13"/>
    <p:sldId id="300" r:id="rId14"/>
    <p:sldId id="298" r:id="rId15"/>
    <p:sldId id="307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961" autoAdjust="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651E-66F3-4986-BA1C-E92586B647D2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E244-4477-4101-BE62-D69AC6246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2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ejemplo NO es para que lo escriban en Python.</a:t>
            </a:r>
          </a:p>
          <a:p>
            <a:r>
              <a:rPr lang="es-CL" dirty="0"/>
              <a:t>Primero, hay que dejar claro los requerimientos del problema, y luego ver la </a:t>
            </a:r>
            <a:r>
              <a:rPr lang="es-CL" dirty="0" err="1"/>
              <a:t>sgte</a:t>
            </a:r>
            <a:r>
              <a:rPr lang="es-CL" dirty="0"/>
              <a:t> </a:t>
            </a:r>
            <a:r>
              <a:rPr lang="es-CL" dirty="0" err="1"/>
              <a:t>slide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Escribir en la pizarra el ciclo </a:t>
            </a:r>
            <a:r>
              <a:rPr lang="es-CL" dirty="0" err="1"/>
              <a:t>while</a:t>
            </a:r>
            <a:r>
              <a:rPr lang="es-CL" dirty="0"/>
              <a:t> equivalente al diagrama.</a:t>
            </a:r>
          </a:p>
          <a:p>
            <a:r>
              <a:rPr lang="es-CL" dirty="0"/>
              <a:t>Explicar qué significa la variable C.</a:t>
            </a:r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7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Click to edit Master title style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17-03-2019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A456-B4D6-4354-9159-EB06A2F84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03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7A2A130-B538-44FF-8107-8707CE156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</a:t>
            </a:r>
          </a:p>
        </p:txBody>
      </p:sp>
    </p:spTree>
    <p:extLst>
      <p:ext uri="{BB962C8B-B14F-4D97-AF65-F5344CB8AC3E}">
        <p14:creationId xmlns:p14="http://schemas.microsoft.com/office/powerpoint/2010/main" val="85020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44FC-5DC0-4611-9BAD-2F076A05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concepto de contador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2C76-42EE-43DC-91BA-11C3740D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pasa si ejecuto el siguiente código?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1A6F0-96C5-4C3C-8BCF-0B68A798C8C2}"/>
              </a:ext>
            </a:extLst>
          </p:cNvPr>
          <p:cNvSpPr txBox="1"/>
          <p:nvPr/>
        </p:nvSpPr>
        <p:spPr>
          <a:xfrm>
            <a:off x="2233449" y="3077964"/>
            <a:ext cx="504496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latin typeface="Consolas" panose="020B0609020204030204" pitchFamily="49" charset="0"/>
              </a:rPr>
              <a:t>y = 10</a:t>
            </a:r>
          </a:p>
          <a:p>
            <a:r>
              <a:rPr lang="es-CL" dirty="0">
                <a:latin typeface="Consolas" panose="020B0609020204030204" pitchFamily="49" charset="0"/>
              </a:rPr>
              <a:t>y = y + 1</a:t>
            </a:r>
          </a:p>
          <a:p>
            <a:r>
              <a:rPr lang="es-CL" dirty="0" err="1">
                <a:latin typeface="Consolas" panose="020B0609020204030204" pitchFamily="49" charset="0"/>
              </a:rPr>
              <a:t>print</a:t>
            </a:r>
            <a:r>
              <a:rPr lang="es-CL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68260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994B-D630-4FE9-97D4-0744DF1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2F6-E22D-41EA-BB06-A17D6225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pasa si ejecuto el siguiente código?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A3E94-409F-4656-8ED5-47B276203AEA}"/>
              </a:ext>
            </a:extLst>
          </p:cNvPr>
          <p:cNvSpPr txBox="1"/>
          <p:nvPr/>
        </p:nvSpPr>
        <p:spPr>
          <a:xfrm>
            <a:off x="1382110" y="2735317"/>
            <a:ext cx="5044965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 =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x &lt; 5:</a:t>
            </a:r>
          </a:p>
          <a:p>
            <a:r>
              <a:rPr lang="en-US" dirty="0">
                <a:latin typeface="Consolas" panose="020B0609020204030204" pitchFamily="49" charset="0"/>
              </a:rPr>
              <a:t>	x = x + 1</a:t>
            </a:r>
          </a:p>
          <a:p>
            <a:r>
              <a:rPr lang="en-US" dirty="0">
                <a:latin typeface="Consolas" panose="020B0609020204030204" pitchFamily="49" charset="0"/>
              </a:rPr>
              <a:t>	print(x)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print(x)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6DA19-E2F4-4757-98DD-BD7820818D74}"/>
              </a:ext>
            </a:extLst>
          </p:cNvPr>
          <p:cNvSpPr txBox="1"/>
          <p:nvPr/>
        </p:nvSpPr>
        <p:spPr>
          <a:xfrm>
            <a:off x="7698829" y="3429000"/>
            <a:ext cx="3111061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5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2F59-E4BD-458C-93FF-694285AB9A8D}"/>
              </a:ext>
            </a:extLst>
          </p:cNvPr>
          <p:cNvSpPr txBox="1"/>
          <p:nvPr/>
        </p:nvSpPr>
        <p:spPr>
          <a:xfrm>
            <a:off x="2651234" y="5111569"/>
            <a:ext cx="688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latin typeface="Century Gothic" panose="020B0502020202020204" pitchFamily="34" charset="0"/>
              </a:rPr>
              <a:t>A esto le llamaremos un contador, ya que “cuenta” la cantidad de veces que se repite el código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994B-D630-4FE9-97D4-0744DF1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2F6-E22D-41EA-BB06-A17D6225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pasa si ejecuto el siguiente código?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A3E94-409F-4656-8ED5-47B276203AEA}"/>
              </a:ext>
            </a:extLst>
          </p:cNvPr>
          <p:cNvSpPr txBox="1"/>
          <p:nvPr/>
        </p:nvSpPr>
        <p:spPr>
          <a:xfrm>
            <a:off x="1382110" y="2735317"/>
            <a:ext cx="5044965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 = 0</a:t>
            </a:r>
          </a:p>
          <a:p>
            <a:r>
              <a:rPr lang="en-US" dirty="0">
                <a:latin typeface="Consolas" panose="020B0609020204030204" pitchFamily="49" charset="0"/>
              </a:rPr>
              <a:t>s 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 x &lt; 5:</a:t>
            </a:r>
          </a:p>
          <a:p>
            <a:r>
              <a:rPr lang="en-US" dirty="0">
                <a:latin typeface="Consolas" panose="020B0609020204030204" pitchFamily="49" charset="0"/>
              </a:rPr>
              <a:t>	x = x + 1</a:t>
            </a:r>
          </a:p>
          <a:p>
            <a:r>
              <a:rPr lang="en-US" dirty="0">
                <a:latin typeface="Consolas" panose="020B0609020204030204" pitchFamily="49" charset="0"/>
              </a:rPr>
              <a:t>	s = s + 3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print(x)</a:t>
            </a:r>
          </a:p>
          <a:p>
            <a:r>
              <a:rPr lang="en-US" dirty="0">
                <a:latin typeface="Consolas" panose="020B0609020204030204" pitchFamily="49" charset="0"/>
              </a:rPr>
              <a:t>print(s)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6DA19-E2F4-4757-98DD-BD7820818D74}"/>
              </a:ext>
            </a:extLst>
          </p:cNvPr>
          <p:cNvSpPr txBox="1"/>
          <p:nvPr/>
        </p:nvSpPr>
        <p:spPr>
          <a:xfrm>
            <a:off x="7698829" y="3429000"/>
            <a:ext cx="311106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15</a:t>
            </a:r>
            <a:endParaRPr lang="es-CL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9B5FE-4A59-409E-9FC8-F9845E202F63}"/>
              </a:ext>
            </a:extLst>
          </p:cNvPr>
          <p:cNvSpPr txBox="1"/>
          <p:nvPr/>
        </p:nvSpPr>
        <p:spPr>
          <a:xfrm>
            <a:off x="4254063" y="5320640"/>
            <a:ext cx="688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latin typeface="Century Gothic" panose="020B0502020202020204" pitchFamily="34" charset="0"/>
              </a:rPr>
              <a:t>“x” es un contador, y “s” es un acumulador, ya que va acumulando algo que queremos sumar.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2B84-80AD-419F-9979-8DBF40C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números del teclado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2864-233A-42EF-8AA4-5B2F250C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Cómo puedo escribir algo que realice lo siguiente:</a:t>
            </a:r>
          </a:p>
          <a:p>
            <a:r>
              <a:rPr lang="es-CL" dirty="0"/>
              <a:t>Quiero sumar un conjunto de números, y saber el total de dicha suma</a:t>
            </a:r>
          </a:p>
          <a:p>
            <a:r>
              <a:rPr lang="es-CL" dirty="0"/>
              <a:t>El programa me tiene que preguntar los números uno a uno</a:t>
            </a:r>
          </a:p>
          <a:p>
            <a:r>
              <a:rPr lang="es-CL" dirty="0"/>
              <a:t>Yo no sé cuántos números se van a ingresar</a:t>
            </a:r>
          </a:p>
          <a:p>
            <a:r>
              <a:rPr lang="es-CL" dirty="0"/>
              <a:t>Pero si el usuario ingresa un -1 significa que ya no hay más números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87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2B84-80AD-419F-9979-8DBF40C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Leyendo números del teclado</a:t>
            </a:r>
            <a:endParaRPr lang="es-E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DC4AE5-47F4-44FD-BC86-900E97EEC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85140"/>
              </p:ext>
            </p:extLst>
          </p:nvPr>
        </p:nvGraphicFramePr>
        <p:xfrm>
          <a:off x="661379" y="1804223"/>
          <a:ext cx="1086924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5686326" imgH="2276385" progId="Visio.Drawing.15">
                  <p:embed/>
                </p:oleObj>
              </mc:Choice>
              <mc:Fallback>
                <p:oleObj name="Visio" r:id="rId4" imgW="5686326" imgH="22763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379" y="1804223"/>
                        <a:ext cx="10869242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49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94570C-2F04-4E82-9A15-B62419A745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7787" y="2705497"/>
            <a:ext cx="3887391" cy="259159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CB87C-E5E6-4646-BD02-825CACDF67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r>
              <a:rPr lang="es-CL" dirty="0"/>
              <a:t>Como puedes observar, puedes transformar un ciclo </a:t>
            </a:r>
            <a:r>
              <a:rPr lang="es-CL" b="1" dirty="0" err="1"/>
              <a:t>for</a:t>
            </a:r>
            <a:r>
              <a:rPr lang="es-CL" dirty="0"/>
              <a:t> en un ciclo </a:t>
            </a:r>
            <a:r>
              <a:rPr lang="es-CL" b="1" dirty="0" err="1"/>
              <a:t>while</a:t>
            </a:r>
            <a:r>
              <a:rPr lang="es-CL" dirty="0"/>
              <a:t> y viceversa.</a:t>
            </a:r>
          </a:p>
          <a:p>
            <a:r>
              <a:rPr lang="es-CL" dirty="0"/>
              <a:t>Dependerá de la situación cuando usar uno u otro.</a:t>
            </a:r>
          </a:p>
          <a:p>
            <a:endParaRPr lang="es-CL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B4705C-3F0D-40E2-9303-5224B50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  <a:ln>
            <a:noFill/>
          </a:ln>
        </p:spPr>
        <p:txBody>
          <a:bodyPr/>
          <a:lstStyle/>
          <a:p>
            <a:r>
              <a:rPr lang="es-CL" dirty="0"/>
              <a:t>Comparando ambos ciclos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1728A8F-B673-4766-BAE2-5B7627518FD3}"/>
              </a:ext>
            </a:extLst>
          </p:cNvPr>
          <p:cNvGrpSpPr/>
          <p:nvPr/>
        </p:nvGrpSpPr>
        <p:grpSpPr>
          <a:xfrm>
            <a:off x="1195387" y="3124597"/>
            <a:ext cx="3364111" cy="2076450"/>
            <a:chOff x="1195387" y="2952750"/>
            <a:chExt cx="3364111" cy="207645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FDCE63C-AA5A-40B3-A66F-5EF559D7424B}"/>
                </a:ext>
              </a:extLst>
            </p:cNvPr>
            <p:cNvSpPr/>
            <p:nvPr/>
          </p:nvSpPr>
          <p:spPr>
            <a:xfrm>
              <a:off x="1195387" y="3600450"/>
              <a:ext cx="1195388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235A73F-0607-4EB9-8459-C59BB1AF0F9D}"/>
                </a:ext>
              </a:extLst>
            </p:cNvPr>
            <p:cNvSpPr/>
            <p:nvPr/>
          </p:nvSpPr>
          <p:spPr>
            <a:xfrm>
              <a:off x="1843086" y="4557710"/>
              <a:ext cx="1423989" cy="4714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B6ED62-5B4B-47C8-A933-95A909943AAA}"/>
                </a:ext>
              </a:extLst>
            </p:cNvPr>
            <p:cNvSpPr/>
            <p:nvPr/>
          </p:nvSpPr>
          <p:spPr>
            <a:xfrm>
              <a:off x="2198488" y="3881430"/>
              <a:ext cx="1423988" cy="4714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33B370F3-D73F-4F8C-9FD9-BBECDAA9B5A9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390775" y="2952750"/>
              <a:ext cx="1485900" cy="82867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C9C7740-CBFF-4A9D-9F0A-4BBEBF465F75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3413938" y="2952750"/>
              <a:ext cx="805637" cy="99772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07B8C0D-29D5-48EE-B097-17C4FB8E7184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267075" y="2976570"/>
              <a:ext cx="1292423" cy="181688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1A0C-5418-4375-ABE2-0DED9A33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Programas Lineales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0655-2B5A-4061-80BB-B444E41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2710" cy="4351338"/>
          </a:xfrm>
        </p:spPr>
        <p:txBody>
          <a:bodyPr/>
          <a:lstStyle/>
          <a:p>
            <a:r>
              <a:rPr lang="es-CL" dirty="0"/>
              <a:t>Hasta ahora, los programas que hemos escrito comienzan al principio, y terminan al final.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B9969-A632-429B-BE0E-14F3B047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0" y="2837793"/>
            <a:ext cx="10931643" cy="36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55F9-4D30-4D29-B3CD-98F6CD64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Repeticiones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4F8-A30D-44D0-8B1F-E6475423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Para solucionar muchos de los problemas del mundo real, se necesita una forma de repetir un trozo de código una cierta cantidad de veces, o hasta que una condición se cumpla.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DC99A-40F6-410F-89CF-C9537179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57" y="2932387"/>
            <a:ext cx="8733246" cy="37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C24B-8449-4BCC-95BD-5B74F0F6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CBFA-2A17-4EE7-A53F-DCB77F69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En Python, el ciclo “</a:t>
            </a:r>
            <a:r>
              <a:rPr lang="es-CL" b="1" dirty="0" err="1"/>
              <a:t>for</a:t>
            </a:r>
            <a:r>
              <a:rPr lang="es-CL" dirty="0"/>
              <a:t>” nos permitirá repetir una secuencia de instrucciones una cantidad dada de veces. Su estructura básica es la siguiente:</a:t>
            </a:r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Las instrucciones se ejecutarán el numero de veces correspondiente al valor dentro del </a:t>
            </a:r>
            <a:r>
              <a:rPr lang="es-CL" b="1" dirty="0" err="1"/>
              <a:t>range</a:t>
            </a:r>
            <a:r>
              <a:rPr lang="es-CL" dirty="0"/>
              <a:t>. Y la variable </a:t>
            </a:r>
            <a:r>
              <a:rPr lang="es-CL" b="1" dirty="0"/>
              <a:t>i</a:t>
            </a:r>
            <a:r>
              <a:rPr lang="es-CL" dirty="0"/>
              <a:t> iterará sobre ese valor, comenzando en 0 y terminando en </a:t>
            </a:r>
            <a:r>
              <a:rPr lang="es-CL" b="1" dirty="0" err="1"/>
              <a:t>numero_de_veces</a:t>
            </a:r>
            <a:r>
              <a:rPr lang="es-CL" b="1" dirty="0"/>
              <a:t> – 1</a:t>
            </a:r>
            <a:r>
              <a:rPr lang="es-CL" dirty="0"/>
              <a:t>.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EB0B9B-B640-4311-9F9F-E429EC4BB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88"/>
          <a:stretch/>
        </p:blipFill>
        <p:spPr>
          <a:xfrm>
            <a:off x="2856557" y="3044735"/>
            <a:ext cx="6039794" cy="11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C24B-8449-4BCC-95BD-5B74F0F6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CBFA-2A17-4EE7-A53F-DCB77F69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Veamos un ejemplo: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código dentro del bloque se ejecutará 5 veces</a:t>
            </a:r>
          </a:p>
          <a:p>
            <a:r>
              <a:rPr lang="es-ES" dirty="0"/>
              <a:t>La variable i tomará valores entre 0 y 4</a:t>
            </a:r>
          </a:p>
          <a:p>
            <a:pPr marL="3584575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6A01AF-111C-499E-9050-880F8FE1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2890129"/>
            <a:ext cx="3758094" cy="1387108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2A82D3D4-BA5F-4250-941C-2C3E53F22EF5}"/>
              </a:ext>
            </a:extLst>
          </p:cNvPr>
          <p:cNvGrpSpPr/>
          <p:nvPr/>
        </p:nvGrpSpPr>
        <p:grpSpPr>
          <a:xfrm>
            <a:off x="7977681" y="2286000"/>
            <a:ext cx="1992125" cy="2286000"/>
            <a:chOff x="1351072" y="3890963"/>
            <a:chExt cx="1992125" cy="228600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C386F5D-E021-49A5-A40E-2096C214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072" y="3890963"/>
              <a:ext cx="447675" cy="2286000"/>
            </a:xfrm>
            <a:prstGeom prst="rect">
              <a:avLst/>
            </a:prstGeom>
          </p:spPr>
        </p:pic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EBA07AED-4C5F-431D-8393-172570EA90C9}"/>
                </a:ext>
              </a:extLst>
            </p:cNvPr>
            <p:cNvSpPr/>
            <p:nvPr/>
          </p:nvSpPr>
          <p:spPr>
            <a:xfrm>
              <a:off x="1798744" y="3899309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Cerrar llave 12">
              <a:extLst>
                <a:ext uri="{FF2B5EF4-FFF2-40B4-BE49-F238E27FC236}">
                  <a16:creationId xmlns:a16="http://schemas.microsoft.com/office/drawing/2014/main" id="{30ABFFB2-B202-4212-BC9F-34C02B6FD895}"/>
                </a:ext>
              </a:extLst>
            </p:cNvPr>
            <p:cNvSpPr/>
            <p:nvPr/>
          </p:nvSpPr>
          <p:spPr>
            <a:xfrm>
              <a:off x="1798745" y="4366336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Cerrar llave 13">
              <a:extLst>
                <a:ext uri="{FF2B5EF4-FFF2-40B4-BE49-F238E27FC236}">
                  <a16:creationId xmlns:a16="http://schemas.microsoft.com/office/drawing/2014/main" id="{666EE5E7-E17A-40B6-A4D4-9D714015B1AE}"/>
                </a:ext>
              </a:extLst>
            </p:cNvPr>
            <p:cNvSpPr/>
            <p:nvPr/>
          </p:nvSpPr>
          <p:spPr>
            <a:xfrm>
              <a:off x="1798745" y="4819314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Cerrar llave 14">
              <a:extLst>
                <a:ext uri="{FF2B5EF4-FFF2-40B4-BE49-F238E27FC236}">
                  <a16:creationId xmlns:a16="http://schemas.microsoft.com/office/drawing/2014/main" id="{EF2A88D7-633F-4853-B74F-475EDE7F48ED}"/>
                </a:ext>
              </a:extLst>
            </p:cNvPr>
            <p:cNvSpPr/>
            <p:nvPr/>
          </p:nvSpPr>
          <p:spPr>
            <a:xfrm>
              <a:off x="1798745" y="5272292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Cerrar llave 15">
              <a:extLst>
                <a:ext uri="{FF2B5EF4-FFF2-40B4-BE49-F238E27FC236}">
                  <a16:creationId xmlns:a16="http://schemas.microsoft.com/office/drawing/2014/main" id="{50A000A3-F299-484E-9359-28C0A42B32A8}"/>
                </a:ext>
              </a:extLst>
            </p:cNvPr>
            <p:cNvSpPr/>
            <p:nvPr/>
          </p:nvSpPr>
          <p:spPr>
            <a:xfrm>
              <a:off x="1798744" y="5724997"/>
              <a:ext cx="220553" cy="418278"/>
            </a:xfrm>
            <a:prstGeom prst="rightBrace">
              <a:avLst>
                <a:gd name="adj1" fmla="val 22246"/>
                <a:gd name="adj2" fmla="val 5000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D7C85F5-4EAF-4DDA-A197-985FE189AC78}"/>
                </a:ext>
              </a:extLst>
            </p:cNvPr>
            <p:cNvSpPr txBox="1"/>
            <p:nvPr/>
          </p:nvSpPr>
          <p:spPr>
            <a:xfrm>
              <a:off x="2160694" y="3914257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solidFill>
                    <a:srgbClr val="00B050"/>
                  </a:solidFill>
                </a:rPr>
                <a:t>Iteración 1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EBF0D99-7791-4E40-BD69-6971668AC0E1}"/>
                </a:ext>
              </a:extLst>
            </p:cNvPr>
            <p:cNvSpPr txBox="1"/>
            <p:nvPr/>
          </p:nvSpPr>
          <p:spPr>
            <a:xfrm>
              <a:off x="2160693" y="4348281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solidFill>
                    <a:srgbClr val="00B050"/>
                  </a:solidFill>
                </a:rPr>
                <a:t>Iteración 2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1230D3F-526C-4920-80D3-3C7442E0273A}"/>
                </a:ext>
              </a:extLst>
            </p:cNvPr>
            <p:cNvSpPr txBox="1"/>
            <p:nvPr/>
          </p:nvSpPr>
          <p:spPr>
            <a:xfrm>
              <a:off x="2160692" y="4819314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solidFill>
                    <a:srgbClr val="00B050"/>
                  </a:solidFill>
                </a:rPr>
                <a:t>Iteración 3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20A4842-7C8F-42DB-A7B6-CF41F147D806}"/>
                </a:ext>
              </a:extLst>
            </p:cNvPr>
            <p:cNvSpPr txBox="1"/>
            <p:nvPr/>
          </p:nvSpPr>
          <p:spPr>
            <a:xfrm>
              <a:off x="2160691" y="5296765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solidFill>
                    <a:srgbClr val="00B050"/>
                  </a:solidFill>
                </a:rPr>
                <a:t>Iteración 4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F4A66A7-06C3-45D6-B6DF-72CD188CEF8C}"/>
                </a:ext>
              </a:extLst>
            </p:cNvPr>
            <p:cNvSpPr txBox="1"/>
            <p:nvPr/>
          </p:nvSpPr>
          <p:spPr>
            <a:xfrm>
              <a:off x="2160690" y="5710088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solidFill>
                    <a:srgbClr val="00B050"/>
                  </a:solidFill>
                </a:rPr>
                <a:t>Iteración 5</a:t>
              </a:r>
            </a:p>
          </p:txBody>
        </p:sp>
      </p:grp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65E46F96-8D6E-48CC-BBA1-C6EAFBD48EB0}"/>
              </a:ext>
            </a:extLst>
          </p:cNvPr>
          <p:cNvSpPr/>
          <p:nvPr/>
        </p:nvSpPr>
        <p:spPr>
          <a:xfrm>
            <a:off x="5815479" y="3214351"/>
            <a:ext cx="1292244" cy="539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Resultado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97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D499-5E74-4AA9-8273-0F5E972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FEE67-BBB7-48A0-A30B-31B6EE1C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También puedes modificar el </a:t>
            </a:r>
            <a:r>
              <a:rPr lang="es-CL" b="1" dirty="0" err="1"/>
              <a:t>range</a:t>
            </a:r>
            <a:r>
              <a:rPr lang="es-CL" b="1" dirty="0"/>
              <a:t> </a:t>
            </a:r>
            <a:r>
              <a:rPr lang="es-CL" dirty="0"/>
              <a:t>de esta manera:</a:t>
            </a:r>
          </a:p>
          <a:p>
            <a:endParaRPr lang="es-CL" b="1" dirty="0"/>
          </a:p>
          <a:p>
            <a:endParaRPr lang="es-CL" b="1" dirty="0"/>
          </a:p>
          <a:p>
            <a:pPr marL="0" indent="0">
              <a:buNone/>
            </a:pPr>
            <a:endParaRPr lang="es-CL" b="1" dirty="0"/>
          </a:p>
          <a:p>
            <a:r>
              <a:rPr lang="es-CL" dirty="0"/>
              <a:t>El primer valor del </a:t>
            </a:r>
            <a:r>
              <a:rPr lang="es-CL" b="1" dirty="0" err="1"/>
              <a:t>range</a:t>
            </a:r>
            <a:r>
              <a:rPr lang="es-CL" b="1" dirty="0"/>
              <a:t> </a:t>
            </a:r>
            <a:r>
              <a:rPr lang="es-CL" dirty="0"/>
              <a:t>indica el inicio, el segundo el fin y el tercero indica cuantos pasos da el iterador </a:t>
            </a:r>
            <a:r>
              <a:rPr lang="es-CL" b="1" dirty="0"/>
              <a:t>i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Por lo tanto estas tres notaciones tienen el mismo resultado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3FB143-6A37-4614-B31F-80F97FE5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6" y="2415376"/>
            <a:ext cx="3705701" cy="885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F59B46-B869-45B0-B76C-C8F597DD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69" y="2543173"/>
            <a:ext cx="4015740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E6AE93-E6AD-4623-968B-5F7D8F89C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098" y="2593974"/>
            <a:ext cx="300037" cy="978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A36CE5-D229-4C95-856C-1117F6147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958" y="2415376"/>
            <a:ext cx="300036" cy="141445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12E3ECE-D133-46C8-9EAD-36B627DEA7EA}"/>
              </a:ext>
            </a:extLst>
          </p:cNvPr>
          <p:cNvSpPr/>
          <p:nvPr/>
        </p:nvSpPr>
        <p:spPr>
          <a:xfrm rot="347668">
            <a:off x="4078185" y="2948229"/>
            <a:ext cx="844987" cy="35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Resultado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091032C-5AB1-49DC-9FAD-CA539C3A9C3C}"/>
              </a:ext>
            </a:extLst>
          </p:cNvPr>
          <p:cNvSpPr/>
          <p:nvPr/>
        </p:nvSpPr>
        <p:spPr>
          <a:xfrm rot="21003980">
            <a:off x="9658648" y="3034274"/>
            <a:ext cx="844987" cy="35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Resultado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873CAD9-5BA0-4E07-88AB-D20D0D63E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553"/>
          <a:stretch/>
        </p:blipFill>
        <p:spPr>
          <a:xfrm>
            <a:off x="7893922" y="4724399"/>
            <a:ext cx="3107213" cy="6445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C3A7428-2E41-4B61-97A2-0DCAB7984C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153"/>
          <a:stretch/>
        </p:blipFill>
        <p:spPr>
          <a:xfrm>
            <a:off x="1322705" y="4724399"/>
            <a:ext cx="3261452" cy="5603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2E3B07-5F9D-4C83-AB1A-0970DD79BD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104" b="37049"/>
          <a:stretch/>
        </p:blipFill>
        <p:spPr>
          <a:xfrm>
            <a:off x="4523105" y="4724399"/>
            <a:ext cx="3261452" cy="5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D499-5E74-4AA9-8273-0F5E972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FEE67-BBB7-48A0-A30B-31B6EE1C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Existe otra manera de escribir el </a:t>
            </a:r>
            <a:r>
              <a:rPr lang="es-CL" b="1" dirty="0" err="1"/>
              <a:t>for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Cuando quieras recorrer los valores de una lista el iterador </a:t>
            </a:r>
            <a:r>
              <a:rPr lang="es-CL" b="1" dirty="0"/>
              <a:t>i</a:t>
            </a:r>
            <a:r>
              <a:rPr lang="es-CL" dirty="0"/>
              <a:t> tomará el valor de cada elemento de la lista. Esta forma de escribir el </a:t>
            </a:r>
            <a:r>
              <a:rPr lang="es-CL" b="1" dirty="0" err="1"/>
              <a:t>for</a:t>
            </a:r>
            <a:r>
              <a:rPr lang="es-CL" dirty="0"/>
              <a:t> la veremos mas adelante cuando sepas utilizar listas.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2E90FD-172A-4B42-B6DF-CF5E9985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4" y="2409825"/>
            <a:ext cx="2967404" cy="1371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AEEF48-C005-499D-8F85-34BE1FF4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888" y="2409825"/>
            <a:ext cx="414337" cy="1296474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AA7FF16-F201-4A1F-BA32-533139C2C1A9}"/>
              </a:ext>
            </a:extLst>
          </p:cNvPr>
          <p:cNvSpPr/>
          <p:nvPr/>
        </p:nvSpPr>
        <p:spPr>
          <a:xfrm>
            <a:off x="6197382" y="2919138"/>
            <a:ext cx="844987" cy="35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Resultado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2870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DC7D-737C-4816-9FB0-D67D0D9B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ciclo “</a:t>
            </a:r>
            <a:r>
              <a:rPr lang="es-CL" dirty="0" err="1"/>
              <a:t>while</a:t>
            </a:r>
            <a:r>
              <a:rPr lang="es-CL" dirty="0"/>
              <a:t>” nos permitirá repetir una secuencia de código MIENTRAS una condición se mantenga siendo verdadera: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BEE98-8194-4C22-8CF8-82FE670BB47C}"/>
              </a:ext>
            </a:extLst>
          </p:cNvPr>
          <p:cNvSpPr txBox="1"/>
          <p:nvPr/>
        </p:nvSpPr>
        <p:spPr>
          <a:xfrm>
            <a:off x="4061247" y="2777667"/>
            <a:ext cx="5044965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onsolas" panose="020B0609020204030204" pitchFamily="49" charset="0"/>
              </a:rPr>
              <a:t>instrucción1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instrucción2</a:t>
            </a:r>
          </a:p>
          <a:p>
            <a:endParaRPr lang="es-CL" sz="2400" dirty="0">
              <a:latin typeface="Consolas" panose="020B0609020204030204" pitchFamily="49" charset="0"/>
            </a:endParaRPr>
          </a:p>
          <a:p>
            <a:r>
              <a:rPr lang="es-CL" sz="2400" dirty="0" err="1">
                <a:latin typeface="Consolas" panose="020B0609020204030204" pitchFamily="49" charset="0"/>
              </a:rPr>
              <a:t>while</a:t>
            </a:r>
            <a:r>
              <a:rPr lang="es-CL" sz="2400" dirty="0">
                <a:latin typeface="Consolas" panose="020B0609020204030204" pitchFamily="49" charset="0"/>
              </a:rPr>
              <a:t> (condición):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    </a:t>
            </a:r>
            <a:r>
              <a:rPr lang="es-CL" sz="2400" dirty="0" err="1">
                <a:latin typeface="Consolas" panose="020B0609020204030204" pitchFamily="49" charset="0"/>
              </a:rPr>
              <a:t>instrucciónA</a:t>
            </a:r>
            <a:endParaRPr lang="es-CL" sz="2400" dirty="0">
              <a:latin typeface="Consolas" panose="020B0609020204030204" pitchFamily="49" charset="0"/>
            </a:endParaRPr>
          </a:p>
          <a:p>
            <a:r>
              <a:rPr lang="es-CL" sz="2400" dirty="0">
                <a:latin typeface="Consolas" panose="020B0609020204030204" pitchFamily="49" charset="0"/>
              </a:rPr>
              <a:t>    </a:t>
            </a:r>
            <a:r>
              <a:rPr lang="es-CL" sz="2400" dirty="0" err="1">
                <a:latin typeface="Consolas" panose="020B0609020204030204" pitchFamily="49" charset="0"/>
              </a:rPr>
              <a:t>instrucciónB</a:t>
            </a:r>
            <a:endParaRPr lang="es-CL" sz="2400" dirty="0">
              <a:latin typeface="Consolas" panose="020B0609020204030204" pitchFamily="49" charset="0"/>
            </a:endParaRPr>
          </a:p>
          <a:p>
            <a:endParaRPr lang="es-CL" sz="2400" dirty="0">
              <a:latin typeface="Consolas" panose="020B0609020204030204" pitchFamily="49" charset="0"/>
            </a:endParaRPr>
          </a:p>
          <a:p>
            <a:r>
              <a:rPr lang="es-CL" sz="2400" dirty="0">
                <a:latin typeface="Consolas" panose="020B0609020204030204" pitchFamily="49" charset="0"/>
              </a:rPr>
              <a:t>instrucción3</a:t>
            </a:r>
          </a:p>
          <a:p>
            <a:r>
              <a:rPr lang="es-CL" sz="2400" dirty="0">
                <a:latin typeface="Consolas" panose="020B0609020204030204" pitchFamily="49" charset="0"/>
              </a:rPr>
              <a:t>instrucción4</a:t>
            </a:r>
          </a:p>
        </p:txBody>
      </p:sp>
    </p:spTree>
    <p:extLst>
      <p:ext uri="{BB962C8B-B14F-4D97-AF65-F5344CB8AC3E}">
        <p14:creationId xmlns:p14="http://schemas.microsoft.com/office/powerpoint/2010/main" val="31785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968-F54A-4F45-82A1-342F25A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DC7D-737C-4816-9FB0-D67D0D9B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ciclo “</a:t>
            </a:r>
            <a:r>
              <a:rPr lang="es-CL" dirty="0" err="1"/>
              <a:t>while</a:t>
            </a:r>
            <a:r>
              <a:rPr lang="es-CL" dirty="0"/>
              <a:t>” nos permitirá repetir una secuencia de código MIENTRAS una condición se mantenga siendo verdadera: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95BEF-E919-4A08-BD18-3E1EC5CE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8" y="2379993"/>
            <a:ext cx="9416023" cy="3796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6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579</Words>
  <Application>Microsoft Office PowerPoint</Application>
  <PresentationFormat>Panorámica</PresentationFormat>
  <Paragraphs>110</Paragraphs>
  <Slides>15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Office Theme</vt:lpstr>
      <vt:lpstr>Visio</vt:lpstr>
      <vt:lpstr>Clase 03</vt:lpstr>
      <vt:lpstr>Programas Lineales</vt:lpstr>
      <vt:lpstr>Repeticiones</vt:lpstr>
      <vt:lpstr>El ciclo for</vt:lpstr>
      <vt:lpstr>El ciclo for</vt:lpstr>
      <vt:lpstr>El ciclo for</vt:lpstr>
      <vt:lpstr>El ciclo for</vt:lpstr>
      <vt:lpstr>El ciclo while</vt:lpstr>
      <vt:lpstr>El ciclo while</vt:lpstr>
      <vt:lpstr>El concepto de contador</vt:lpstr>
      <vt:lpstr>El ciclo while</vt:lpstr>
      <vt:lpstr>El ciclo while</vt:lpstr>
      <vt:lpstr>Leyendo números del teclado</vt:lpstr>
      <vt:lpstr>Leyendo números del teclado</vt:lpstr>
      <vt:lpstr>Comparando ambos ciclos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Alejandro Paolini Godoy</cp:lastModifiedBy>
  <cp:revision>69</cp:revision>
  <dcterms:created xsi:type="dcterms:W3CDTF">2018-03-16T15:31:49Z</dcterms:created>
  <dcterms:modified xsi:type="dcterms:W3CDTF">2019-03-18T03:13:48Z</dcterms:modified>
</cp:coreProperties>
</file>