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85" r:id="rId3"/>
    <p:sldId id="303" r:id="rId4"/>
    <p:sldId id="288" r:id="rId5"/>
    <p:sldId id="289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16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374" autoAdjust="0"/>
  </p:normalViewPr>
  <p:slideViewPr>
    <p:cSldViewPr snapToGrid="0">
      <p:cViewPr varScale="1">
        <p:scale>
          <a:sx n="58" d="100"/>
          <a:sy n="58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651E-66F3-4986-BA1C-E92586B647D2}" type="datetimeFigureOut">
              <a:rPr lang="es-ES" smtClean="0"/>
              <a:t>10/03/2019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E244-4477-4101-BE62-D69AC6246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2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11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0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5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1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0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3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70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38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10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2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01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2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69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69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44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53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Click to edit Master title style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10-03-2019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A456-B4D6-4354-9159-EB06A2F84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04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7A2A130-B538-44FF-8107-8707CE156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 2.7: Algoritmos, algoritmos, algoritmos</a:t>
            </a:r>
          </a:p>
        </p:txBody>
      </p:sp>
    </p:spTree>
    <p:extLst>
      <p:ext uri="{BB962C8B-B14F-4D97-AF65-F5344CB8AC3E}">
        <p14:creationId xmlns:p14="http://schemas.microsoft.com/office/powerpoint/2010/main" val="85020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 de todos los valores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5C9-C37A-40E9-8AF3-425FCC4A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Ahora queremos saber el valor </a:t>
            </a:r>
            <a:r>
              <a:rPr lang="es-CL" b="1" dirty="0"/>
              <a:t>promedio</a:t>
            </a:r>
            <a:r>
              <a:rPr lang="es-CL" dirty="0"/>
              <a:t> de todos los valores ingresados.</a:t>
            </a:r>
          </a:p>
          <a:p>
            <a:r>
              <a:rPr lang="es-CL" dirty="0"/>
              <a:t>Obviamente esto es simplemente la </a:t>
            </a:r>
            <a:r>
              <a:rPr lang="es-CL" b="1" dirty="0"/>
              <a:t>suma</a:t>
            </a:r>
            <a:r>
              <a:rPr lang="es-CL" dirty="0"/>
              <a:t> de todos los valores, dividido por la </a:t>
            </a:r>
            <a:r>
              <a:rPr lang="es-CL" b="1" dirty="0"/>
              <a:t>cantidad</a:t>
            </a:r>
            <a:r>
              <a:rPr lang="es-CL" dirty="0"/>
              <a:t> de valores</a:t>
            </a:r>
          </a:p>
          <a:p>
            <a:r>
              <a:rPr lang="es-CL" dirty="0"/>
              <a:t>Entonces, necesitamos</a:t>
            </a:r>
          </a:p>
          <a:p>
            <a:pPr lvl="1"/>
            <a:r>
              <a:rPr lang="es-CL" dirty="0"/>
              <a:t>Un </a:t>
            </a:r>
            <a:r>
              <a:rPr lang="es-CL" b="1" dirty="0"/>
              <a:t>contador</a:t>
            </a:r>
            <a:r>
              <a:rPr lang="es-CL" dirty="0"/>
              <a:t>, para saber cuántos valores hemos ingresados</a:t>
            </a:r>
          </a:p>
          <a:p>
            <a:pPr lvl="1"/>
            <a:r>
              <a:rPr lang="es-CL" dirty="0"/>
              <a:t>Un </a:t>
            </a:r>
            <a:r>
              <a:rPr lang="es-CL" b="1" dirty="0"/>
              <a:t>acumulador</a:t>
            </a:r>
            <a:r>
              <a:rPr lang="es-CL" dirty="0"/>
              <a:t>, para ir “acumulando” los valores a medida que los vamos ingresando</a:t>
            </a:r>
          </a:p>
          <a:p>
            <a:r>
              <a:rPr lang="es-CL" dirty="0"/>
              <a:t>Mantendremos el </a:t>
            </a:r>
            <a:r>
              <a:rPr lang="es-CL" b="1" dirty="0"/>
              <a:t>-1</a:t>
            </a:r>
            <a:r>
              <a:rPr lang="es-CL" dirty="0"/>
              <a:t> como indicador de </a:t>
            </a:r>
            <a:r>
              <a:rPr lang="es-CL" b="1" dirty="0"/>
              <a:t>fin de datos</a:t>
            </a:r>
          </a:p>
        </p:txBody>
      </p:sp>
    </p:spTree>
    <p:extLst>
      <p:ext uri="{BB962C8B-B14F-4D97-AF65-F5344CB8AC3E}">
        <p14:creationId xmlns:p14="http://schemas.microsoft.com/office/powerpoint/2010/main" val="7326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promedio: contando los valores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4330249" y="562337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455162" y="534400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1560114" y="2944039"/>
            <a:ext cx="1984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747632" y="3011210"/>
            <a:ext cx="1962138" cy="12584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002915" y="3922589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5483763" y="3925610"/>
            <a:ext cx="9162" cy="5297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61175" y="919399"/>
            <a:ext cx="3247197" cy="5602020"/>
          </a:xfrm>
          <a:prstGeom prst="bentConnector3">
            <a:avLst>
              <a:gd name="adj1" fmla="val 110924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571470" y="368946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 = 0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548757" y="3448205"/>
            <a:ext cx="58332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858441" y="4269617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n= n + 1</a:t>
            </a:r>
            <a:endParaRPr lang="es-ES" sz="24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10" idx="1"/>
          </p:cNvCxnSpPr>
          <p:nvPr/>
        </p:nvCxnSpPr>
        <p:spPr>
          <a:xfrm rot="16200000" flipH="1">
            <a:off x="9254163" y="4560795"/>
            <a:ext cx="656606" cy="174539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43716" y="4455404"/>
            <a:ext cx="189841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(n)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5483760" y="5290975"/>
            <a:ext cx="9165" cy="3323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1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promedio: sumando los valores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4330249" y="562337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455162" y="534400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1560114" y="2944039"/>
            <a:ext cx="1984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747632" y="3011210"/>
            <a:ext cx="1962138" cy="12584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002915" y="3922589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5483763" y="3925610"/>
            <a:ext cx="9162" cy="4061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61175" y="919399"/>
            <a:ext cx="3247197" cy="5602020"/>
          </a:xfrm>
          <a:prstGeom prst="bentConnector3">
            <a:avLst>
              <a:gd name="adj1" fmla="val 110924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571470" y="368946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 = 0</a:t>
            </a:r>
          </a:p>
          <a:p>
            <a:pPr algn="ctr"/>
            <a:r>
              <a:rPr lang="es-CL" sz="2400" dirty="0"/>
              <a:t>s = 0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548757" y="3448205"/>
            <a:ext cx="58332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858441" y="4269617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n= n + 1</a:t>
            </a:r>
          </a:p>
          <a:p>
            <a:pPr algn="ctr"/>
            <a:r>
              <a:rPr lang="es-CL" sz="2400" dirty="0"/>
              <a:t>s = s + x</a:t>
            </a:r>
            <a:endParaRPr lang="es-ES" sz="24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10" idx="1"/>
          </p:cNvCxnSpPr>
          <p:nvPr/>
        </p:nvCxnSpPr>
        <p:spPr>
          <a:xfrm rot="16200000" flipH="1">
            <a:off x="9254163" y="4560795"/>
            <a:ext cx="656606" cy="174539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43716" y="4331730"/>
            <a:ext cx="1898417" cy="9592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(n)</a:t>
            </a:r>
          </a:p>
          <a:p>
            <a:pPr algn="ctr"/>
            <a:r>
              <a:rPr lang="es-CL" sz="2400" dirty="0" err="1"/>
              <a:t>print</a:t>
            </a:r>
            <a:r>
              <a:rPr lang="es-CL" sz="2400" dirty="0"/>
              <a:t>(s)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5483760" y="5290975"/>
            <a:ext cx="9165" cy="3323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8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1661104" y="545169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455162" y="534400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1560114" y="2944039"/>
            <a:ext cx="1984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747632" y="3011210"/>
            <a:ext cx="1962138" cy="12584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142544" y="3851234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5483762" y="3925610"/>
            <a:ext cx="1" cy="35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61175" y="919399"/>
            <a:ext cx="3247197" cy="5602020"/>
          </a:xfrm>
          <a:prstGeom prst="bentConnector3">
            <a:avLst>
              <a:gd name="adj1" fmla="val 110924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571470" y="368946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 = 0</a:t>
            </a:r>
          </a:p>
          <a:p>
            <a:pPr algn="ctr"/>
            <a:r>
              <a:rPr lang="es-CL" sz="2400" dirty="0"/>
              <a:t>s = 0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548757" y="3448205"/>
            <a:ext cx="58332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858441" y="4269617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n= n + 1</a:t>
            </a:r>
          </a:p>
          <a:p>
            <a:pPr algn="ctr"/>
            <a:r>
              <a:rPr lang="es-CL" sz="2400" dirty="0"/>
              <a:t>s = s + x</a:t>
            </a:r>
            <a:endParaRPr lang="es-ES" sz="24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10" idx="1"/>
          </p:cNvCxnSpPr>
          <p:nvPr/>
        </p:nvCxnSpPr>
        <p:spPr>
          <a:xfrm rot="16200000" flipH="1">
            <a:off x="9254163" y="4560795"/>
            <a:ext cx="656606" cy="174539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36666" y="5389866"/>
            <a:ext cx="1898417" cy="9592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</a:t>
            </a:r>
            <a:r>
              <a:rPr lang="es-CL" sz="2400" dirty="0" err="1"/>
              <a:t>prom</a:t>
            </a:r>
            <a:r>
              <a:rPr lang="es-CL" sz="2400" dirty="0"/>
              <a:t>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1"/>
            <a:endCxn id="5" idx="3"/>
          </p:cNvCxnSpPr>
          <p:nvPr/>
        </p:nvCxnSpPr>
        <p:spPr>
          <a:xfrm flipH="1" flipV="1">
            <a:off x="3968125" y="5869481"/>
            <a:ext cx="568541" cy="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EA56DDC-2CEF-46FC-A757-C5F803AB3381}"/>
              </a:ext>
            </a:extLst>
          </p:cNvPr>
          <p:cNvSpPr/>
          <p:nvPr/>
        </p:nvSpPr>
        <p:spPr>
          <a:xfrm>
            <a:off x="4495118" y="428377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prom</a:t>
            </a:r>
            <a:r>
              <a:rPr lang="es-CL" sz="2400" dirty="0"/>
              <a:t> = s / n</a:t>
            </a:r>
            <a:endParaRPr lang="es-ES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6A4653-E580-4824-888C-8868EAB59CF3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5483762" y="5119350"/>
            <a:ext cx="2113" cy="2705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0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Porcentajes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5C9-C37A-40E9-8AF3-425FCC4A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Imagina que tienes todas tus notas, y quieres saber el </a:t>
            </a:r>
            <a:r>
              <a:rPr lang="es-CL" b="1" dirty="0"/>
              <a:t>%</a:t>
            </a:r>
            <a:r>
              <a:rPr lang="es-CL" dirty="0"/>
              <a:t> de tus notas que fue superior o igual a 4.0</a:t>
            </a:r>
          </a:p>
          <a:p>
            <a:r>
              <a:rPr lang="es-CL" dirty="0"/>
              <a:t>¿Cómo se calcula el % de algo?</a:t>
            </a:r>
          </a:p>
          <a:p>
            <a:r>
              <a:rPr lang="es-CL" dirty="0"/>
              <a:t>Entonces, para poder hacer este cálculo, hay que saber dos cosas:</a:t>
            </a:r>
          </a:p>
          <a:p>
            <a:pPr lvl="1"/>
            <a:r>
              <a:rPr lang="es-CL" dirty="0"/>
              <a:t>La cantidad de notas que cumplen la condición (o sea, &gt;= a 4.0)</a:t>
            </a:r>
          </a:p>
          <a:p>
            <a:pPr lvl="1"/>
            <a:r>
              <a:rPr lang="es-CL" dirty="0"/>
              <a:t>La cantidad de notas en total</a:t>
            </a:r>
          </a:p>
          <a:p>
            <a:r>
              <a:rPr lang="es-CL" dirty="0"/>
              <a:t>Mantendremos el </a:t>
            </a:r>
            <a:r>
              <a:rPr lang="es-CL" b="1" dirty="0"/>
              <a:t>-1</a:t>
            </a:r>
            <a:r>
              <a:rPr lang="es-CL" dirty="0"/>
              <a:t> como indicador de </a:t>
            </a:r>
            <a:r>
              <a:rPr lang="es-CL" b="1" dirty="0"/>
              <a:t>fin de datos</a:t>
            </a:r>
          </a:p>
        </p:txBody>
      </p:sp>
    </p:spTree>
    <p:extLst>
      <p:ext uri="{BB962C8B-B14F-4D97-AF65-F5344CB8AC3E}">
        <p14:creationId xmlns:p14="http://schemas.microsoft.com/office/powerpoint/2010/main" val="38774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Porcentajes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1661104" y="545169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529711" y="2145654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1560114" y="2944039"/>
            <a:ext cx="1984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6747632" y="3010574"/>
            <a:ext cx="359062" cy="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142544" y="3851234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483763" y="3925610"/>
            <a:ext cx="2635" cy="35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8297626" y="-717053"/>
            <a:ext cx="48844" cy="5676569"/>
          </a:xfrm>
          <a:prstGeom prst="bentConnector3">
            <a:avLst>
              <a:gd name="adj1" fmla="val 568021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571470" y="368946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 = 0</a:t>
            </a:r>
          </a:p>
          <a:p>
            <a:pPr algn="ctr"/>
            <a:r>
              <a:rPr lang="es-CL" sz="2400" dirty="0"/>
              <a:t>c = 0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548757" y="3448205"/>
            <a:ext cx="58332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519235" y="4551314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c = c + 1</a:t>
            </a:r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5400000" flipH="1" flipV="1">
            <a:off x="9469177" y="3695730"/>
            <a:ext cx="592542" cy="2789768"/>
          </a:xfrm>
          <a:prstGeom prst="bentConnector3">
            <a:avLst>
              <a:gd name="adj1" fmla="val -80893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36666" y="5389866"/>
            <a:ext cx="1898417" cy="9592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</a:t>
            </a:r>
            <a:r>
              <a:rPr lang="es-CL" sz="2400" dirty="0" err="1"/>
              <a:t>porc</a:t>
            </a:r>
            <a:r>
              <a:rPr lang="es-CL" sz="2400" dirty="0"/>
              <a:t>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1"/>
            <a:endCxn id="5" idx="3"/>
          </p:cNvCxnSpPr>
          <p:nvPr/>
        </p:nvCxnSpPr>
        <p:spPr>
          <a:xfrm flipH="1" flipV="1">
            <a:off x="3968125" y="5869481"/>
            <a:ext cx="568541" cy="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EA56DDC-2CEF-46FC-A757-C5F803AB3381}"/>
              </a:ext>
            </a:extLst>
          </p:cNvPr>
          <p:cNvSpPr/>
          <p:nvPr/>
        </p:nvSpPr>
        <p:spPr>
          <a:xfrm>
            <a:off x="4114805" y="4283779"/>
            <a:ext cx="2743185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porc</a:t>
            </a:r>
            <a:r>
              <a:rPr lang="es-CL" sz="2400" dirty="0"/>
              <a:t> = 100 * c / n</a:t>
            </a:r>
            <a:endParaRPr lang="es-ES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6A4653-E580-4824-888C-8868EAB59CF3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 flipH="1">
            <a:off x="5485875" y="5119350"/>
            <a:ext cx="523" cy="2705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AA7BB27-5441-4A19-A233-C012038F3A79}"/>
              </a:ext>
            </a:extLst>
          </p:cNvPr>
          <p:cNvSpPr/>
          <p:nvPr/>
        </p:nvSpPr>
        <p:spPr>
          <a:xfrm>
            <a:off x="7106694" y="2096174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&gt;= 4.0</a:t>
            </a:r>
            <a:endParaRPr lang="es-ES" sz="2400" dirty="0"/>
          </a:p>
        </p:txBody>
      </p:sp>
      <p:cxnSp>
        <p:nvCxnSpPr>
          <p:cNvPr id="27" name="Straight Arrow Connector 23">
            <a:extLst>
              <a:ext uri="{FF2B5EF4-FFF2-40B4-BE49-F238E27FC236}">
                <a16:creationId xmlns:a16="http://schemas.microsoft.com/office/drawing/2014/main" id="{1052885E-3F31-44F0-A20E-04380553ACA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9634433" y="3010574"/>
            <a:ext cx="674570" cy="1365984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767E5A-18A7-488C-8C2E-1D3A7F384E81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8370564" y="3924974"/>
            <a:ext cx="0" cy="6263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70AEC88D-6DA5-49C2-886F-26B23497BD06}"/>
              </a:ext>
            </a:extLst>
          </p:cNvPr>
          <p:cNvSpPr/>
          <p:nvPr/>
        </p:nvSpPr>
        <p:spPr>
          <a:xfrm>
            <a:off x="10309003" y="3958772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n= n + 1</a:t>
            </a:r>
            <a:endParaRPr lang="es-ES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55169D-325D-40AB-9A36-57B92A97B0DF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V="1">
            <a:off x="11160332" y="2981227"/>
            <a:ext cx="0" cy="9775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17D7BC-92E3-4CA9-9B06-199D71B517F6}"/>
              </a:ext>
            </a:extLst>
          </p:cNvPr>
          <p:cNvSpPr txBox="1"/>
          <p:nvPr/>
        </p:nvSpPr>
        <p:spPr>
          <a:xfrm>
            <a:off x="9568347" y="2553752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1AF57A-E244-4AA3-BCB3-18C2904AAF38}"/>
              </a:ext>
            </a:extLst>
          </p:cNvPr>
          <p:cNvSpPr txBox="1"/>
          <p:nvPr/>
        </p:nvSpPr>
        <p:spPr>
          <a:xfrm>
            <a:off x="7992556" y="3875802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91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1A0C-5418-4375-ABE2-0DED9A33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8"/>
            <a:ext cx="10515600" cy="1325563"/>
          </a:xfrm>
        </p:spPr>
        <p:txBody>
          <a:bodyPr/>
          <a:lstStyle/>
          <a:p>
            <a:r>
              <a:rPr lang="es-CL" dirty="0"/>
              <a:t>El mayor (mejorado)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0655-2B5A-4061-80BB-B444E41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2710" cy="4351338"/>
          </a:xfrm>
        </p:spPr>
        <p:txBody>
          <a:bodyPr>
            <a:noAutofit/>
          </a:bodyPr>
          <a:lstStyle/>
          <a:p>
            <a:r>
              <a:rPr lang="es-CL" dirty="0"/>
              <a:t>Ya conociste este algoritmo, pero solamente leímos una lista de números.</a:t>
            </a:r>
          </a:p>
          <a:p>
            <a:r>
              <a:rPr lang="es-CL" dirty="0"/>
              <a:t>Esto no es tan útil.</a:t>
            </a:r>
          </a:p>
          <a:p>
            <a:r>
              <a:rPr lang="es-CL" dirty="0"/>
              <a:t>Generalmente los números no vienen solos, sino que acompañan a algo más: por ejemplo, nombres.</a:t>
            </a:r>
          </a:p>
          <a:p>
            <a:r>
              <a:rPr lang="es-CL" dirty="0"/>
              <a:t>Imagina que tenemos un conjunto de nombre de personas y sus edades, </a:t>
            </a:r>
            <a:r>
              <a:rPr lang="es-CL"/>
              <a:t>y queremos </a:t>
            </a:r>
            <a:r>
              <a:rPr lang="es-CL" dirty="0"/>
              <a:t>saber el nombre de la persona de más edad.</a:t>
            </a:r>
          </a:p>
          <a:p>
            <a:pPr lvl="1"/>
            <a:r>
              <a:rPr lang="es-CL" dirty="0"/>
              <a:t>Mantendremos el -1 como indicador de fin de datos</a:t>
            </a:r>
          </a:p>
          <a:p>
            <a:pPr lvl="1"/>
            <a:r>
              <a:rPr lang="es-CL" b="1" dirty="0"/>
              <a:t>OJO</a:t>
            </a:r>
            <a:r>
              <a:rPr lang="es-CL" dirty="0"/>
              <a:t>: Vamos a leer la edad </a:t>
            </a:r>
            <a:r>
              <a:rPr lang="es-CL" b="1" dirty="0"/>
              <a:t>primero</a:t>
            </a:r>
            <a:r>
              <a:rPr lang="es-CL" dirty="0"/>
              <a:t> y </a:t>
            </a:r>
            <a:r>
              <a:rPr lang="es-CL" b="1" dirty="0"/>
              <a:t>después</a:t>
            </a:r>
            <a:r>
              <a:rPr lang="es-CL" dirty="0"/>
              <a:t> el nombre. Si se ingresa un </a:t>
            </a:r>
            <a:r>
              <a:rPr lang="es-CL" b="1" dirty="0"/>
              <a:t>-1</a:t>
            </a:r>
            <a:r>
              <a:rPr lang="es-CL" dirty="0"/>
              <a:t>, no es necesario leer el nombre</a:t>
            </a:r>
          </a:p>
        </p:txBody>
      </p:sp>
    </p:spTree>
    <p:extLst>
      <p:ext uri="{BB962C8B-B14F-4D97-AF65-F5344CB8AC3E}">
        <p14:creationId xmlns:p14="http://schemas.microsoft.com/office/powerpoint/2010/main" val="20052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 (mejorado)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207579" y="1908310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Inicio</a:t>
            </a:r>
            <a:endParaRPr lang="es-ES" sz="20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3758121" y="5657300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FIN</a:t>
            </a:r>
            <a:endParaRPr lang="es-ES" sz="20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3608179" y="2187539"/>
            <a:ext cx="2606907" cy="1564461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edad == -1</a:t>
            </a:r>
            <a:endParaRPr lang="es-ES" sz="2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1736670" y="2526530"/>
            <a:ext cx="1560914" cy="8864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leer(edad)</a:t>
            </a:r>
            <a:endParaRPr lang="es-ES" sz="20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586863" y="5216445"/>
            <a:ext cx="1533873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leer(edad)</a:t>
            </a:r>
            <a:endParaRPr lang="es-E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1"/>
          </p:cNvCxnSpPr>
          <p:nvPr/>
        </p:nvCxnSpPr>
        <p:spPr>
          <a:xfrm rot="16200000" flipH="1">
            <a:off x="-59060" y="3570198"/>
            <a:ext cx="2436938" cy="64241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297584" y="2969770"/>
            <a:ext cx="31059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6215086" y="2969770"/>
            <a:ext cx="395964" cy="144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124332" y="2600929"/>
            <a:ext cx="58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NO</a:t>
            </a:r>
            <a:endParaRPr lang="es-E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4963782" y="3735871"/>
            <a:ext cx="58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SI</a:t>
            </a:r>
            <a:endParaRPr lang="es-E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4911633" y="3752000"/>
            <a:ext cx="10979" cy="7034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18264" y="480908"/>
            <a:ext cx="3028906" cy="6442167"/>
          </a:xfrm>
          <a:prstGeom prst="bentConnector3">
            <a:avLst>
              <a:gd name="adj1" fmla="val 107547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1480618" y="4692090"/>
            <a:ext cx="2115891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mayor = -1</a:t>
            </a:r>
          </a:p>
          <a:p>
            <a:pPr algn="ctr"/>
            <a:r>
              <a:rPr lang="es-CL" sz="2000" dirty="0" err="1"/>
              <a:t>nombreM</a:t>
            </a:r>
            <a:r>
              <a:rPr lang="es-CL" sz="2000" dirty="0"/>
              <a:t> = ""</a:t>
            </a:r>
            <a:endParaRPr lang="es-ES" sz="20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2517127" y="3413010"/>
            <a:ext cx="21437" cy="127908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78A5C1C-D1E8-4D4C-9A51-E845D160341F}"/>
              </a:ext>
            </a:extLst>
          </p:cNvPr>
          <p:cNvSpPr/>
          <p:nvPr/>
        </p:nvSpPr>
        <p:spPr>
          <a:xfrm>
            <a:off x="8747771" y="2276235"/>
            <a:ext cx="2100950" cy="141602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edad &gt; mayor</a:t>
            </a:r>
            <a:endParaRPr lang="es-E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1ACCF-F2A2-4842-81AF-93BCBC79D9C5}"/>
              </a:ext>
            </a:extLst>
          </p:cNvPr>
          <p:cNvCxnSpPr>
            <a:cxnSpLocks/>
            <a:stCxn id="27" idx="2"/>
            <a:endCxn id="35" idx="3"/>
          </p:cNvCxnSpPr>
          <p:nvPr/>
        </p:nvCxnSpPr>
        <p:spPr>
          <a:xfrm rot="5400000">
            <a:off x="8920932" y="3579275"/>
            <a:ext cx="764329" cy="9903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CB96B1-38EA-40B0-9A77-92ABDC41500C}"/>
              </a:ext>
            </a:extLst>
          </p:cNvPr>
          <p:cNvSpPr txBox="1"/>
          <p:nvPr/>
        </p:nvSpPr>
        <p:spPr>
          <a:xfrm>
            <a:off x="9793302" y="3652253"/>
            <a:ext cx="58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SI</a:t>
            </a:r>
            <a:endParaRPr lang="es-ES" sz="16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105288" y="4038804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mayor = edad</a:t>
            </a:r>
            <a:endParaRPr lang="es-ES" sz="20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9165198" y="5634232"/>
            <a:ext cx="1421665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7">
            <a:extLst>
              <a:ext uri="{FF2B5EF4-FFF2-40B4-BE49-F238E27FC236}">
                <a16:creationId xmlns:a16="http://schemas.microsoft.com/office/drawing/2014/main" id="{79198A0C-EDC5-400F-BFA0-86937714219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48721" y="2984248"/>
            <a:ext cx="172205" cy="223219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C7C7C6-BC66-4C39-A96D-950305E3AD0D}"/>
              </a:ext>
            </a:extLst>
          </p:cNvPr>
          <p:cNvSpPr txBox="1"/>
          <p:nvPr/>
        </p:nvSpPr>
        <p:spPr>
          <a:xfrm>
            <a:off x="10767847" y="2571164"/>
            <a:ext cx="58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NO</a:t>
            </a:r>
            <a:endParaRPr lang="es-ES" sz="1600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3868325" y="4455404"/>
            <a:ext cx="2108573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err="1"/>
              <a:t>print</a:t>
            </a:r>
            <a:r>
              <a:rPr lang="es-CL" sz="2000" dirty="0"/>
              <a:t>(</a:t>
            </a:r>
            <a:r>
              <a:rPr lang="es-CL" sz="2000" dirty="0" err="1"/>
              <a:t>nombreM</a:t>
            </a:r>
            <a:r>
              <a:rPr lang="es-CL" sz="2000" dirty="0"/>
              <a:t>)</a:t>
            </a:r>
            <a:endParaRPr lang="es-ES" sz="2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4911632" y="5290975"/>
            <a:ext cx="10980" cy="366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AA3F5EF2-DB40-4AB5-A75C-5199A0A50677}"/>
              </a:ext>
            </a:extLst>
          </p:cNvPr>
          <p:cNvSpPr/>
          <p:nvPr/>
        </p:nvSpPr>
        <p:spPr>
          <a:xfrm>
            <a:off x="6735109" y="5216447"/>
            <a:ext cx="2430089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err="1"/>
              <a:t>nombreM</a:t>
            </a:r>
            <a:r>
              <a:rPr lang="es-CL" sz="2000" dirty="0"/>
              <a:t> = nombre</a:t>
            </a:r>
            <a:endParaRPr lang="es-ES" sz="2000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FDA63423-B787-4936-B4E8-F2941304A629}"/>
              </a:ext>
            </a:extLst>
          </p:cNvPr>
          <p:cNvSpPr/>
          <p:nvPr/>
        </p:nvSpPr>
        <p:spPr>
          <a:xfrm>
            <a:off x="6611050" y="2541008"/>
            <a:ext cx="1906301" cy="8864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/>
              <a:t>leer(nombre)</a:t>
            </a:r>
            <a:endParaRPr lang="es-ES" sz="20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602AD-E5F1-4CE9-9E04-816C5DDE1621}"/>
              </a:ext>
            </a:extLst>
          </p:cNvPr>
          <p:cNvCxnSpPr>
            <a:cxnSpLocks/>
            <a:stCxn id="75" idx="3"/>
            <a:endCxn id="27" idx="1"/>
          </p:cNvCxnSpPr>
          <p:nvPr/>
        </p:nvCxnSpPr>
        <p:spPr>
          <a:xfrm>
            <a:off x="8517351" y="2984248"/>
            <a:ext cx="2304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53600-CC4C-4431-839B-D89E8DE69613}"/>
              </a:ext>
            </a:extLst>
          </p:cNvPr>
          <p:cNvCxnSpPr>
            <a:cxnSpLocks/>
            <a:stCxn id="35" idx="2"/>
            <a:endCxn id="70" idx="0"/>
          </p:cNvCxnSpPr>
          <p:nvPr/>
        </p:nvCxnSpPr>
        <p:spPr>
          <a:xfrm flipH="1">
            <a:off x="7950154" y="4874375"/>
            <a:ext cx="6463" cy="3420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D53BE6-A183-458D-A5FA-D07504235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1" y="2227810"/>
            <a:ext cx="5361710" cy="3574473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3DB1A-866B-4C43-A2E8-2230E91BE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Un algoritmo es un conjunto de instrucciones realizadas en un orden especifico, para solucionar algún problema.</a:t>
            </a:r>
          </a:p>
          <a:p>
            <a:r>
              <a:rPr lang="es-CL" dirty="0"/>
              <a:t>Encontraras algoritmos en diferentes ámbitos cotidianos.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45EF-F3D5-419B-8ED1-6AC30970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 algoritmo?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856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2896E048-5964-444A-AB8B-0CEAD8A79FF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24" y="261998"/>
            <a:ext cx="8434552" cy="6334003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92F9B75-0344-468D-8417-E30E992770A2}"/>
              </a:ext>
            </a:extLst>
          </p:cNvPr>
          <p:cNvSpPr txBox="1"/>
          <p:nvPr/>
        </p:nvSpPr>
        <p:spPr>
          <a:xfrm>
            <a:off x="8822550" y="5461897"/>
            <a:ext cx="298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latin typeface="Century Gothic" panose="020B0502020202020204" pitchFamily="34" charset="0"/>
              </a:rPr>
              <a:t>Hasta en una serie de TV los puedes encontrar</a:t>
            </a:r>
          </a:p>
        </p:txBody>
      </p:sp>
    </p:spTree>
    <p:extLst>
      <p:ext uri="{BB962C8B-B14F-4D97-AF65-F5344CB8AC3E}">
        <p14:creationId xmlns:p14="http://schemas.microsoft.com/office/powerpoint/2010/main" val="5588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1C2-29DA-4892-9D9D-070E5D7E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Algunos algoritmos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BF2A-5F5F-4E4C-B067-167EA57D2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6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1A0C-5418-4375-ABE2-0DED9A33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0655-2B5A-4061-80BB-B444E41B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2710" cy="4351338"/>
          </a:xfrm>
        </p:spPr>
        <p:txBody>
          <a:bodyPr>
            <a:normAutofit lnSpcReduction="10000"/>
          </a:bodyPr>
          <a:lstStyle/>
          <a:p>
            <a:r>
              <a:rPr lang="es-CL" dirty="0"/>
              <a:t>Algo que muchas veces vamos a necesitar es encontrar el número </a:t>
            </a:r>
            <a:r>
              <a:rPr lang="es-CL" b="1" dirty="0"/>
              <a:t>mayor</a:t>
            </a:r>
            <a:r>
              <a:rPr lang="es-CL" dirty="0"/>
              <a:t> entre una secuencia de valores.</a:t>
            </a:r>
          </a:p>
          <a:p>
            <a:r>
              <a:rPr lang="es-CL" dirty="0"/>
              <a:t>Por ejemplo, si queremos encontrar a la persona con la </a:t>
            </a:r>
            <a:r>
              <a:rPr lang="es-CL" b="1" dirty="0"/>
              <a:t>mayor</a:t>
            </a:r>
            <a:r>
              <a:rPr lang="es-CL" dirty="0"/>
              <a:t> edad entre un conjunto de personas.</a:t>
            </a:r>
          </a:p>
          <a:p>
            <a:r>
              <a:rPr lang="es-CL" dirty="0"/>
              <a:t>Vamos a simular eso preguntando por el teclado una secuencia de números.</a:t>
            </a:r>
          </a:p>
          <a:p>
            <a:r>
              <a:rPr lang="es-CL" dirty="0"/>
              <a:t>Como el </a:t>
            </a:r>
            <a:r>
              <a:rPr lang="es-CL" b="1" dirty="0"/>
              <a:t>-1</a:t>
            </a:r>
            <a:r>
              <a:rPr lang="es-CL" dirty="0"/>
              <a:t> no es una edad válida, vamos a usar ese número para terminar el ingreso de datos (</a:t>
            </a:r>
            <a:r>
              <a:rPr lang="es-CL" b="1" dirty="0"/>
              <a:t>OJO</a:t>
            </a:r>
            <a:r>
              <a:rPr lang="es-CL" dirty="0"/>
              <a:t>, que el </a:t>
            </a:r>
            <a:r>
              <a:rPr lang="es-CL" b="1" dirty="0"/>
              <a:t>-1 </a:t>
            </a:r>
            <a:r>
              <a:rPr lang="es-CL" dirty="0"/>
              <a:t>no es una edad, así que </a:t>
            </a:r>
            <a:r>
              <a:rPr lang="es-CL" b="1" dirty="0"/>
              <a:t>no hay que tomarlo en cuenta</a:t>
            </a:r>
            <a:r>
              <a:rPr lang="es-CL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3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mayor: Solo ciclo de lectura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1058918" y="2805765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6206356" y="5389286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6096000" y="225447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3888829" y="277029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9540766" y="275846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320160" y="3188079"/>
            <a:ext cx="156866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150071" y="3168870"/>
            <a:ext cx="945929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623739" y="3168870"/>
            <a:ext cx="917027" cy="73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8615855" y="2732367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6879022" y="4080249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359867" y="4083270"/>
            <a:ext cx="3" cy="13060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8513631" y="1100710"/>
            <a:ext cx="503997" cy="2811517"/>
          </a:xfrm>
          <a:prstGeom prst="bentConnector3">
            <a:avLst>
              <a:gd name="adj1" fmla="val 176638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124FD9EE-4D0A-487E-AE18-D01160AB5393}"/>
              </a:ext>
            </a:extLst>
          </p:cNvPr>
          <p:cNvSpPr/>
          <p:nvPr/>
        </p:nvSpPr>
        <p:spPr>
          <a:xfrm>
            <a:off x="1188983" y="3952707"/>
            <a:ext cx="3831021" cy="2373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¿Y cómo se puede determinar el mayor de todos los X ingresados?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450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4330249" y="562337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455162" y="534400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1562098" y="2944039"/>
            <a:ext cx="0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6747632" y="3011210"/>
            <a:ext cx="493313" cy="3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002915" y="3922589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5483763" y="3925610"/>
            <a:ext cx="9162" cy="5297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61175" y="919399"/>
            <a:ext cx="3247197" cy="5602020"/>
          </a:xfrm>
          <a:prstGeom prst="bentConnector3">
            <a:avLst>
              <a:gd name="adj1" fmla="val 110924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710769" y="3689469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mayor = -1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413427" y="3448205"/>
            <a:ext cx="71865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78A5C1C-D1E8-4D4C-9A51-E845D160341F}"/>
              </a:ext>
            </a:extLst>
          </p:cNvPr>
          <p:cNvSpPr/>
          <p:nvPr/>
        </p:nvSpPr>
        <p:spPr>
          <a:xfrm>
            <a:off x="7240945" y="2377294"/>
            <a:ext cx="2941586" cy="12747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&gt; mayor</a:t>
            </a:r>
            <a:endParaRPr lang="es-E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1ACCF-F2A2-4842-81AF-93BCBC79D9C5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8709770" y="3652010"/>
            <a:ext cx="1968" cy="6176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CB96B1-38EA-40B0-9A77-92ABDC41500C}"/>
              </a:ext>
            </a:extLst>
          </p:cNvPr>
          <p:cNvSpPr txBox="1"/>
          <p:nvPr/>
        </p:nvSpPr>
        <p:spPr>
          <a:xfrm>
            <a:off x="8255860" y="3674193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858441" y="4269617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mayor = x</a:t>
            </a:r>
            <a:endParaRPr lang="es-ES" sz="24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10" idx="1"/>
          </p:cNvCxnSpPr>
          <p:nvPr/>
        </p:nvCxnSpPr>
        <p:spPr>
          <a:xfrm rot="16200000" flipH="1">
            <a:off x="9254163" y="4560795"/>
            <a:ext cx="656606" cy="174539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7">
            <a:extLst>
              <a:ext uri="{FF2B5EF4-FFF2-40B4-BE49-F238E27FC236}">
                <a16:creationId xmlns:a16="http://schemas.microsoft.com/office/drawing/2014/main" id="{79198A0C-EDC5-400F-BFA0-86937714219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182531" y="3014652"/>
            <a:ext cx="418105" cy="232935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C7C7C6-BC66-4C39-A96D-950305E3AD0D}"/>
              </a:ext>
            </a:extLst>
          </p:cNvPr>
          <p:cNvSpPr txBox="1"/>
          <p:nvPr/>
        </p:nvSpPr>
        <p:spPr>
          <a:xfrm>
            <a:off x="10098608" y="2561725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43716" y="4455404"/>
            <a:ext cx="189841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(mayor)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5483760" y="5290975"/>
            <a:ext cx="9165" cy="3323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4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¿El menor?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5C9-C37A-40E9-8AF3-425FCC4A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Fíjate que al buscar el </a:t>
            </a:r>
            <a:r>
              <a:rPr lang="es-CL" b="1" dirty="0"/>
              <a:t>mayor</a:t>
            </a:r>
            <a:r>
              <a:rPr lang="es-CL" dirty="0"/>
              <a:t>, usamos una variable inicializada con un valor “</a:t>
            </a:r>
            <a:r>
              <a:rPr lang="es-CL" b="1" dirty="0"/>
              <a:t>especial</a:t>
            </a:r>
            <a:r>
              <a:rPr lang="es-CL" dirty="0"/>
              <a:t>”</a:t>
            </a:r>
          </a:p>
          <a:p>
            <a:r>
              <a:rPr lang="es-CL" dirty="0"/>
              <a:t>Este valor está </a:t>
            </a:r>
            <a:r>
              <a:rPr lang="es-CL" b="1" dirty="0"/>
              <a:t>fuera</a:t>
            </a:r>
            <a:r>
              <a:rPr lang="es-CL" dirty="0"/>
              <a:t> del </a:t>
            </a:r>
            <a:r>
              <a:rPr lang="es-CL" b="1" dirty="0"/>
              <a:t>rango válido</a:t>
            </a:r>
          </a:p>
          <a:p>
            <a:pPr lvl="1"/>
            <a:r>
              <a:rPr lang="es-CL" dirty="0"/>
              <a:t>No hay edades negativas</a:t>
            </a:r>
          </a:p>
          <a:p>
            <a:r>
              <a:rPr lang="es-CL" dirty="0"/>
              <a:t>¿Qué  hay que hacer para buscar la edad </a:t>
            </a:r>
            <a:r>
              <a:rPr lang="es-CL" b="1" dirty="0"/>
              <a:t>menor</a:t>
            </a:r>
            <a:r>
              <a:rPr lang="es-CL" dirty="0"/>
              <a:t>?</a:t>
            </a:r>
          </a:p>
          <a:p>
            <a:r>
              <a:rPr lang="es-CL" dirty="0"/>
              <a:t>Usar un valor fuera del rango válido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4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8C1-1543-458E-8D08-AEEF1E4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menor</a:t>
            </a:r>
            <a:endParaRPr lang="es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C94B87-6DE6-4826-9D2F-3EA08702483C}"/>
              </a:ext>
            </a:extLst>
          </p:cNvPr>
          <p:cNvSpPr/>
          <p:nvPr/>
        </p:nvSpPr>
        <p:spPr>
          <a:xfrm>
            <a:off x="931477" y="2179411"/>
            <a:ext cx="1261242" cy="7646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Inicio</a:t>
            </a:r>
            <a:endParaRPr lang="es-ES" sz="24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7BF7FA7-4535-4BAC-8AF6-A11968B200D9}"/>
              </a:ext>
            </a:extLst>
          </p:cNvPr>
          <p:cNvSpPr/>
          <p:nvPr/>
        </p:nvSpPr>
        <p:spPr>
          <a:xfrm>
            <a:off x="4330249" y="5623374"/>
            <a:ext cx="2307021" cy="835573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FIN</a:t>
            </a:r>
            <a:endParaRPr lang="es-ES" sz="24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FC1D48-5DE3-4279-A94A-D43EB08CA1D3}"/>
              </a:ext>
            </a:extLst>
          </p:cNvPr>
          <p:cNvSpPr/>
          <p:nvPr/>
        </p:nvSpPr>
        <p:spPr>
          <a:xfrm>
            <a:off x="4219893" y="2096810"/>
            <a:ext cx="2527739" cy="18288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== -1</a:t>
            </a:r>
            <a:endParaRPr lang="es-E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BEF918-0A6A-4F2F-8FCC-51CDD5DBB779}"/>
              </a:ext>
            </a:extLst>
          </p:cNvPr>
          <p:cNvSpPr/>
          <p:nvPr/>
        </p:nvSpPr>
        <p:spPr>
          <a:xfrm>
            <a:off x="2501459" y="2612632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7A99876-0A76-403B-872B-5AD075E3AD92}"/>
              </a:ext>
            </a:extLst>
          </p:cNvPr>
          <p:cNvSpPr/>
          <p:nvPr/>
        </p:nvSpPr>
        <p:spPr>
          <a:xfrm>
            <a:off x="10455162" y="5344007"/>
            <a:ext cx="1261242" cy="83557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leer(x)</a:t>
            </a: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04F7-A499-46D4-A312-1E65F75D2E2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1560114" y="2944039"/>
            <a:ext cx="1984" cy="7454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CC4BE-B948-4921-83D9-B3D4BF34F26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62701" y="3011210"/>
            <a:ext cx="457192" cy="192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E81AAC-7C6A-4D40-92B3-67760897647A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6747632" y="3011210"/>
            <a:ext cx="493313" cy="3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04BC05-727B-4C41-BA93-63504810442F}"/>
              </a:ext>
            </a:extLst>
          </p:cNvPr>
          <p:cNvSpPr txBox="1"/>
          <p:nvPr/>
        </p:nvSpPr>
        <p:spPr>
          <a:xfrm>
            <a:off x="6747632" y="2508936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6610D-4839-4ED0-A312-87A8ED56B8FF}"/>
              </a:ext>
            </a:extLst>
          </p:cNvPr>
          <p:cNvSpPr txBox="1"/>
          <p:nvPr/>
        </p:nvSpPr>
        <p:spPr>
          <a:xfrm>
            <a:off x="5002915" y="3922589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B0A22C-8ACB-4595-92A4-BBF5DC223D7C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>
            <a:off x="5483763" y="3925610"/>
            <a:ext cx="9162" cy="5297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C1FF56-D5EA-41EC-AF0D-FEFC63ADB3D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6661175" y="919399"/>
            <a:ext cx="3247197" cy="5602020"/>
          </a:xfrm>
          <a:prstGeom prst="bentConnector3">
            <a:avLst>
              <a:gd name="adj1" fmla="val 110924"/>
            </a:avLst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51C3AEAE-D426-4585-8BAD-2011FA31C1FD}"/>
              </a:ext>
            </a:extLst>
          </p:cNvPr>
          <p:cNvSpPr/>
          <p:nvPr/>
        </p:nvSpPr>
        <p:spPr>
          <a:xfrm>
            <a:off x="571470" y="3689469"/>
            <a:ext cx="197728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menor = 500</a:t>
            </a:r>
            <a:endParaRPr lang="es-ES" sz="2400" dirty="0"/>
          </a:p>
        </p:txBody>
      </p:sp>
      <p:cxnSp>
        <p:nvCxnSpPr>
          <p:cNvPr id="25" name="Straight Arrow Connector 37">
            <a:extLst>
              <a:ext uri="{FF2B5EF4-FFF2-40B4-BE49-F238E27FC236}">
                <a16:creationId xmlns:a16="http://schemas.microsoft.com/office/drawing/2014/main" id="{9444ACBE-EE35-4C68-A23C-4B7F3E98DBE0}"/>
              </a:ext>
            </a:extLst>
          </p:cNvPr>
          <p:cNvCxnSpPr>
            <a:cxnSpLocks/>
            <a:stCxn id="19" idx="3"/>
            <a:endCxn id="8" idx="2"/>
          </p:cNvCxnSpPr>
          <p:nvPr/>
        </p:nvCxnSpPr>
        <p:spPr>
          <a:xfrm flipV="1">
            <a:off x="2548757" y="3448205"/>
            <a:ext cx="583323" cy="65905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78A5C1C-D1E8-4D4C-9A51-E845D160341F}"/>
              </a:ext>
            </a:extLst>
          </p:cNvPr>
          <p:cNvSpPr/>
          <p:nvPr/>
        </p:nvSpPr>
        <p:spPr>
          <a:xfrm>
            <a:off x="7240945" y="2377294"/>
            <a:ext cx="2941586" cy="12747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x &lt; menor</a:t>
            </a:r>
            <a:endParaRPr lang="es-E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1ACCF-F2A2-4842-81AF-93BCBC79D9C5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8709770" y="3652010"/>
            <a:ext cx="1968" cy="6176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CB96B1-38EA-40B0-9A77-92ABDC41500C}"/>
              </a:ext>
            </a:extLst>
          </p:cNvPr>
          <p:cNvSpPr txBox="1"/>
          <p:nvPr/>
        </p:nvSpPr>
        <p:spPr>
          <a:xfrm>
            <a:off x="8255860" y="3674193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  <a:endParaRPr lang="es-ES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7997C3F-7B39-4F92-A5BF-EF1C03DEA110}"/>
              </a:ext>
            </a:extLst>
          </p:cNvPr>
          <p:cNvSpPr/>
          <p:nvPr/>
        </p:nvSpPr>
        <p:spPr>
          <a:xfrm>
            <a:off x="7858441" y="4269617"/>
            <a:ext cx="1702658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menor = x</a:t>
            </a:r>
            <a:endParaRPr lang="es-ES" sz="2400" dirty="0"/>
          </a:p>
        </p:txBody>
      </p: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E421C2DE-41CB-444F-B16E-F3AB0A212BB8}"/>
              </a:ext>
            </a:extLst>
          </p:cNvPr>
          <p:cNvCxnSpPr>
            <a:cxnSpLocks/>
            <a:stCxn id="35" idx="2"/>
            <a:endCxn id="10" idx="1"/>
          </p:cNvCxnSpPr>
          <p:nvPr/>
        </p:nvCxnSpPr>
        <p:spPr>
          <a:xfrm rot="16200000" flipH="1">
            <a:off x="9254163" y="4560795"/>
            <a:ext cx="656606" cy="174539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7">
            <a:extLst>
              <a:ext uri="{FF2B5EF4-FFF2-40B4-BE49-F238E27FC236}">
                <a16:creationId xmlns:a16="http://schemas.microsoft.com/office/drawing/2014/main" id="{79198A0C-EDC5-400F-BFA0-86937714219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182531" y="3014652"/>
            <a:ext cx="418105" cy="232935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C7C7C6-BC66-4C39-A96D-950305E3AD0D}"/>
              </a:ext>
            </a:extLst>
          </p:cNvPr>
          <p:cNvSpPr txBox="1"/>
          <p:nvPr/>
        </p:nvSpPr>
        <p:spPr>
          <a:xfrm>
            <a:off x="10098608" y="2561725"/>
            <a:ext cx="5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  <a:endParaRPr lang="es-E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71D50F4-32DC-403E-8BAD-330177335469}"/>
              </a:ext>
            </a:extLst>
          </p:cNvPr>
          <p:cNvSpPr/>
          <p:nvPr/>
        </p:nvSpPr>
        <p:spPr>
          <a:xfrm>
            <a:off x="4543716" y="4455404"/>
            <a:ext cx="1898417" cy="8355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err="1"/>
              <a:t>print</a:t>
            </a:r>
            <a:r>
              <a:rPr lang="es-CL" sz="2400" dirty="0"/>
              <a:t>(menor)</a:t>
            </a:r>
            <a:endParaRPr lang="es-E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1BE662-441E-448F-AA2F-E53DEA09E0A5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5483760" y="5290975"/>
            <a:ext cx="9165" cy="3323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790</Words>
  <Application>Microsoft Office PowerPoint</Application>
  <PresentationFormat>Panorámica</PresentationFormat>
  <Paragraphs>165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 Theme</vt:lpstr>
      <vt:lpstr>Clase 04</vt:lpstr>
      <vt:lpstr>¿Qué es un algoritmo?</vt:lpstr>
      <vt:lpstr>Presentación de PowerPoint</vt:lpstr>
      <vt:lpstr>Algunos algoritmos</vt:lpstr>
      <vt:lpstr>El mayor</vt:lpstr>
      <vt:lpstr>El mayor: Solo ciclo de lectura</vt:lpstr>
      <vt:lpstr>El mayor</vt:lpstr>
      <vt:lpstr>¿El menor?</vt:lpstr>
      <vt:lpstr>El menor</vt:lpstr>
      <vt:lpstr>El promedio de todos los valores</vt:lpstr>
      <vt:lpstr>El promedio: contando los valores</vt:lpstr>
      <vt:lpstr>El promedio: sumando los valores</vt:lpstr>
      <vt:lpstr>El promedio</vt:lpstr>
      <vt:lpstr>Porcentajes</vt:lpstr>
      <vt:lpstr>Porcentajes</vt:lpstr>
      <vt:lpstr>El mayor (mejorado)</vt:lpstr>
      <vt:lpstr>El mayor (mejorado)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Alejandro Paolini Godoy</cp:lastModifiedBy>
  <cp:revision>85</cp:revision>
  <dcterms:created xsi:type="dcterms:W3CDTF">2018-03-16T15:31:49Z</dcterms:created>
  <dcterms:modified xsi:type="dcterms:W3CDTF">2019-03-11T03:42:49Z</dcterms:modified>
</cp:coreProperties>
</file>