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89" r:id="rId3"/>
    <p:sldId id="291" r:id="rId4"/>
    <p:sldId id="292" r:id="rId5"/>
    <p:sldId id="304" r:id="rId6"/>
    <p:sldId id="305" r:id="rId7"/>
    <p:sldId id="306" r:id="rId8"/>
    <p:sldId id="293" r:id="rId9"/>
    <p:sldId id="302" r:id="rId10"/>
    <p:sldId id="307" r:id="rId11"/>
    <p:sldId id="308" r:id="rId12"/>
    <p:sldId id="309" r:id="rId13"/>
    <p:sldId id="310" r:id="rId14"/>
    <p:sldId id="312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961" autoAdjust="0"/>
  </p:normalViewPr>
  <p:slideViewPr>
    <p:cSldViewPr snapToGrid="0">
      <p:cViewPr varScale="1">
        <p:scale>
          <a:sx n="64" d="100"/>
          <a:sy n="64" d="100"/>
        </p:scale>
        <p:origin x="640" y="52"/>
      </p:cViewPr>
      <p:guideLst/>
    </p:cSldViewPr>
  </p:slideViewPr>
  <p:outlineViewPr>
    <p:cViewPr>
      <p:scale>
        <a:sx n="33" d="100"/>
        <a:sy n="33" d="100"/>
      </p:scale>
      <p:origin x="0" y="-247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6651E-66F3-4986-BA1C-E92586B647D2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8E244-4477-4101-BE62-D69AC6246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32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B3FB-23F3-4E30-B1FE-7C3D2B28F0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solidFill>
            <a:schemeClr val="accent1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D87BF-1739-4BB3-B253-CB6819FD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s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230F-06B8-4644-BD87-AB645E26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01-04-2019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CCC-03EF-4CCE-83D9-97BDFB42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D7DD-EE6E-41F8-ABDD-05D20170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F335ECEC-5890-45EB-96C3-A7D3EC214800}"/>
              </a:ext>
            </a:extLst>
          </p:cNvPr>
          <p:cNvSpPr/>
          <p:nvPr userDrawn="1"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63CD086E-C311-4B6D-A577-C06B32C50B33}"/>
              </a:ext>
            </a:extLst>
          </p:cNvPr>
          <p:cNvSpPr/>
          <p:nvPr userDrawn="1"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4">
            <a:extLst>
              <a:ext uri="{FF2B5EF4-FFF2-40B4-BE49-F238E27FC236}">
                <a16:creationId xmlns:a16="http://schemas.microsoft.com/office/drawing/2014/main" id="{CED3FE42-5496-4B7A-ADF0-C84B107BB623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Rectángulo 15">
            <a:extLst>
              <a:ext uri="{FF2B5EF4-FFF2-40B4-BE49-F238E27FC236}">
                <a16:creationId xmlns:a16="http://schemas.microsoft.com/office/drawing/2014/main" id="{8FC3632E-A7C1-4483-9468-4E1C9D02658A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16257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335D-EB61-4556-AE2C-78E2DC128A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238D-02DF-4587-9AE8-A8E49E97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0DD5-1ECE-4D41-A6D4-85062F5F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01-04-2019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C391-08B7-4384-B618-D21624D5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DF40-E451-4CEB-97AF-9CE0ADBA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ángulo 14">
            <a:extLst>
              <a:ext uri="{FF2B5EF4-FFF2-40B4-BE49-F238E27FC236}">
                <a16:creationId xmlns:a16="http://schemas.microsoft.com/office/drawing/2014/main" id="{4210E804-A1A2-44F7-845E-C3553BBF5D13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15">
            <a:extLst>
              <a:ext uri="{FF2B5EF4-FFF2-40B4-BE49-F238E27FC236}">
                <a16:creationId xmlns:a16="http://schemas.microsoft.com/office/drawing/2014/main" id="{A3D68411-F08D-47E7-9640-EBABB369209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39804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B3BB-2354-4DA5-BFC0-E745100164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241389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DC59-8351-4DC5-BCCC-21BEC0897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8B8D-693D-418C-A1D5-661CBCE8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01-04-2019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B04F-9AB6-475D-814A-1A37FA35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896F-59FC-4A89-A89B-01AE8BE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3E179E3F-0997-4B08-B8E1-DCF38279200D}"/>
              </a:ext>
            </a:extLst>
          </p:cNvPr>
          <p:cNvSpPr/>
          <p:nvPr userDrawn="1"/>
        </p:nvSpPr>
        <p:spPr>
          <a:xfrm rot="5400000">
            <a:off x="-1526033" y="1531496"/>
            <a:ext cx="3423537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62069F17-80D0-4D27-BE63-72D66EF73787}"/>
              </a:ext>
            </a:extLst>
          </p:cNvPr>
          <p:cNvSpPr/>
          <p:nvPr userDrawn="1"/>
        </p:nvSpPr>
        <p:spPr>
          <a:xfrm rot="5400000">
            <a:off x="-1526033" y="4955033"/>
            <a:ext cx="3423537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285911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7518-3881-48EF-86A7-E09A935C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C734-F203-4660-8CBE-F57A0604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853-6E96-4154-9BF8-13EA6DF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01-04-2019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1934-688C-47B2-B198-219A729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6832-CE87-46D4-A84D-B82B456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ángulo 14">
            <a:extLst>
              <a:ext uri="{FF2B5EF4-FFF2-40B4-BE49-F238E27FC236}">
                <a16:creationId xmlns:a16="http://schemas.microsoft.com/office/drawing/2014/main" id="{DF1CEC31-E21F-41BF-89F4-AD9F89524BB0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5">
            <a:extLst>
              <a:ext uri="{FF2B5EF4-FFF2-40B4-BE49-F238E27FC236}">
                <a16:creationId xmlns:a16="http://schemas.microsoft.com/office/drawing/2014/main" id="{55EC82C6-0BA0-4FEB-9E82-8CB198D14C7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7135E3-2F3D-4FB3-B96F-1DA5B47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solidFill>
            <a:schemeClr val="accent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286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7518-3881-48EF-86A7-E09A935C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C734-F203-4660-8CBE-F57A0604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853-6E96-4154-9BF8-13EA6DF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01-04-2019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1934-688C-47B2-B198-219A729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6832-CE87-46D4-A84D-B82B456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ángulo 14">
            <a:extLst>
              <a:ext uri="{FF2B5EF4-FFF2-40B4-BE49-F238E27FC236}">
                <a16:creationId xmlns:a16="http://schemas.microsoft.com/office/drawing/2014/main" id="{DF1CEC31-E21F-41BF-89F4-AD9F89524BB0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5">
            <a:extLst>
              <a:ext uri="{FF2B5EF4-FFF2-40B4-BE49-F238E27FC236}">
                <a16:creationId xmlns:a16="http://schemas.microsoft.com/office/drawing/2014/main" id="{55EC82C6-0BA0-4FEB-9E82-8CB198D14C7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7135E3-2F3D-4FB3-B96F-1DA5B47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5181600" cy="1281113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19C69-9CB5-48F1-AAC6-49AAC4593C55}"/>
              </a:ext>
            </a:extLst>
          </p:cNvPr>
          <p:cNvSpPr txBox="1">
            <a:spLocks/>
          </p:cNvSpPr>
          <p:nvPr userDrawn="1"/>
        </p:nvSpPr>
        <p:spPr>
          <a:xfrm>
            <a:off x="6172200" y="365124"/>
            <a:ext cx="5181600" cy="128111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Click to edit Master title style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9423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0835-34FB-473F-95C1-D49A031A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84E8C-9BE2-4110-82C6-004B28C1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01-04-2019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C5037-3F91-4DB3-A0A2-6F616F36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82B5-1530-4178-9C75-40E5FEEB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Rectángulo 14">
            <a:extLst>
              <a:ext uri="{FF2B5EF4-FFF2-40B4-BE49-F238E27FC236}">
                <a16:creationId xmlns:a16="http://schemas.microsoft.com/office/drawing/2014/main" id="{74180B0D-47FC-45A4-B6FF-AEBF7436BC76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7" name="Rectángulo 15">
            <a:extLst>
              <a:ext uri="{FF2B5EF4-FFF2-40B4-BE49-F238E27FC236}">
                <a16:creationId xmlns:a16="http://schemas.microsoft.com/office/drawing/2014/main" id="{272F87C1-C1A3-40C5-9539-E65B8126FB9F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2246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56020-C9B6-4921-9D2D-86B2BBB6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01-04-2019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8FF9D-DCF7-4334-BB45-3372AFE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D6FA7-502A-419B-8AB5-0946757F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ángulo 14">
            <a:extLst>
              <a:ext uri="{FF2B5EF4-FFF2-40B4-BE49-F238E27FC236}">
                <a16:creationId xmlns:a16="http://schemas.microsoft.com/office/drawing/2014/main" id="{D2D1C386-8125-46A7-8985-F5C16743F4BE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6" name="Rectángulo 15">
            <a:extLst>
              <a:ext uri="{FF2B5EF4-FFF2-40B4-BE49-F238E27FC236}">
                <a16:creationId xmlns:a16="http://schemas.microsoft.com/office/drawing/2014/main" id="{19DFD6B5-0436-4C1D-AFBF-2E0D0AEA9B19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131598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02A5-0BC8-4A4D-8CF8-807AE3B5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1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EF00-5C17-4ECE-95EE-732B69AE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6D82B-2287-4EBD-8945-7FA35012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1873F-B845-4D6A-ADEE-7E74C77A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01-04-2019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D5E87-7231-42DB-A16C-0F885C41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B97D2-20CE-4E46-AF38-46FE7B35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31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56823-1199-42CA-B907-4834EE04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1EC9E-3582-4C19-86C3-C9DB9D290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409E-0697-4B30-9B49-F24606280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7A78-FF11-4111-9325-711C08DC20EB}" type="datetimeFigureOut">
              <a:rPr lang="es-CL" smtClean="0"/>
              <a:t>01-04-2019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9EA7-D17F-459E-A67B-19A64A1A9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750A-54C6-4CC0-AD35-6FDD65ED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62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6A456-B4D6-4354-9159-EB06A2F84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 05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7A2A130-B538-44FF-8107-8707CE156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85020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968-F54A-4F45-82A1-342F25AB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Ubicación del archivo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3331431-650D-4A67-A6D3-318E7296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09" y="2091659"/>
            <a:ext cx="4845595" cy="3029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>
                <a:latin typeface="+mn-lt"/>
              </a:rPr>
              <a:t>Según el siguiente archivo “puntajes psu.txt”, desplegar lo siguiente:</a:t>
            </a:r>
          </a:p>
          <a:p>
            <a:pPr marL="0" indent="0">
              <a:buNone/>
            </a:pPr>
            <a:endParaRPr lang="es-ES" sz="3200" b="1" dirty="0">
              <a:latin typeface="+mn-lt"/>
            </a:endParaRPr>
          </a:p>
          <a:p>
            <a:r>
              <a:rPr lang="es-ES" sz="3200" dirty="0">
                <a:latin typeface="+mn-lt"/>
              </a:rPr>
              <a:t>Nombre, universidad y puntaje de cada alumno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0A3FBF3-3D06-4AE3-ADF8-ED4A1D91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40" y="2091659"/>
            <a:ext cx="5394960" cy="40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4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968-F54A-4F45-82A1-342F25AB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s-CL" dirty="0"/>
              <a:t>Procesando un archivo de texto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A2649F6-D455-4D44-B6FE-C111929B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359"/>
            <a:ext cx="10515600" cy="475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+mn-lt"/>
              </a:rPr>
              <a:t>Cuando trabajamos con un archivo de texto demasiado grande, no sabemos cuántas líneas o registros tiene</a:t>
            </a:r>
          </a:p>
          <a:p>
            <a:pPr marL="0" indent="0" algn="ctr">
              <a:buNone/>
            </a:pPr>
            <a:r>
              <a:rPr lang="es-ES" b="1" dirty="0">
                <a:latin typeface="+mn-lt"/>
              </a:rPr>
              <a:t>¿De qué manera podríamos procesar cada línea o registro del archivo de texto sin saber cuántas son?</a:t>
            </a:r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  <a:latin typeface="+mn-lt"/>
              </a:rPr>
              <a:t>Sí, con un ciclo, pero no cualquier ciclo</a:t>
            </a:r>
            <a:r>
              <a:rPr lang="es-ES" dirty="0">
                <a:latin typeface="+mn-lt"/>
              </a:rPr>
              <a:t>. Para este caso </a:t>
            </a:r>
            <a:r>
              <a:rPr lang="es-ES" b="1" dirty="0">
                <a:highlight>
                  <a:srgbClr val="FFFF00"/>
                </a:highlight>
                <a:latin typeface="+mn-lt"/>
              </a:rPr>
              <a:t>necesitamos un ciclo </a:t>
            </a:r>
            <a:r>
              <a:rPr lang="es-ES" b="1" dirty="0" err="1">
                <a:highlight>
                  <a:srgbClr val="FFFF00"/>
                </a:highlight>
                <a:latin typeface="+mn-lt"/>
              </a:rPr>
              <a:t>while</a:t>
            </a:r>
            <a:r>
              <a:rPr lang="es-ES" b="1" dirty="0">
                <a:highlight>
                  <a:srgbClr val="FFFF00"/>
                </a:highlight>
                <a:latin typeface="+mn-lt"/>
              </a:rPr>
              <a:t> </a:t>
            </a:r>
            <a:r>
              <a:rPr lang="es-ES" dirty="0">
                <a:latin typeface="+mn-lt"/>
              </a:rPr>
              <a:t>con una “marca de fin de datos”. En este caso, la marca de fin de datos sería hasta que la última línea está vacía</a:t>
            </a:r>
          </a:p>
          <a:p>
            <a:pPr marL="0" indent="0">
              <a:buNone/>
            </a:pPr>
            <a:endParaRPr lang="es-ES" dirty="0">
              <a:latin typeface="+mn-lt"/>
            </a:endParaRPr>
          </a:p>
          <a:p>
            <a:pPr marL="0" indent="0">
              <a:buNone/>
            </a:pPr>
            <a:r>
              <a:rPr lang="es-ES" dirty="0">
                <a:latin typeface="+mn-lt"/>
              </a:rPr>
              <a:t>Algo así como </a:t>
            </a:r>
            <a:r>
              <a:rPr lang="es-ES" sz="3200" b="1" dirty="0" err="1">
                <a:solidFill>
                  <a:schemeClr val="accent1"/>
                </a:solidFill>
                <a:latin typeface="+mn-lt"/>
              </a:rPr>
              <a:t>while</a:t>
            </a:r>
            <a:r>
              <a:rPr lang="es-ES" sz="3200" b="1" dirty="0">
                <a:latin typeface="+mn-lt"/>
              </a:rPr>
              <a:t> </a:t>
            </a:r>
            <a:r>
              <a:rPr lang="es-ES" sz="3200" b="1" dirty="0" err="1">
                <a:latin typeface="+mn-lt"/>
              </a:rPr>
              <a:t>linea</a:t>
            </a:r>
            <a:r>
              <a:rPr lang="es-ES" sz="3200" b="1" dirty="0">
                <a:latin typeface="+mn-lt"/>
              </a:rPr>
              <a:t> != </a:t>
            </a:r>
            <a:r>
              <a:rPr lang="es-ES" sz="3200" b="1" dirty="0">
                <a:solidFill>
                  <a:srgbClr val="6E8528"/>
                </a:solidFill>
                <a:latin typeface="+mn-lt"/>
              </a:rPr>
              <a:t>""</a:t>
            </a:r>
            <a:r>
              <a:rPr lang="es-ES" sz="3200" b="1" dirty="0">
                <a:latin typeface="+mn-lt"/>
              </a:rPr>
              <a:t>:</a:t>
            </a:r>
            <a:endParaRPr lang="es-E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938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968-F54A-4F45-82A1-342F25AB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s-CL" dirty="0"/>
              <a:t>¡Antes que todo!</a:t>
            </a:r>
            <a:endParaRPr lang="es-ES" dirty="0"/>
          </a:p>
        </p:txBody>
      </p:sp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D8BAB3A9-6E01-4018-8563-BA9E6471D1B7}"/>
              </a:ext>
            </a:extLst>
          </p:cNvPr>
          <p:cNvSpPr txBox="1">
            <a:spLocks/>
          </p:cNvSpPr>
          <p:nvPr/>
        </p:nvSpPr>
        <p:spPr>
          <a:xfrm>
            <a:off x="838200" y="1909348"/>
            <a:ext cx="111751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3600" b="1" dirty="0">
                <a:latin typeface="+mn-lt"/>
              </a:rPr>
              <a:t>Hagamos un refino de la solución: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3600" b="1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>
                <a:latin typeface="+mn-lt"/>
              </a:rPr>
              <a:t>Paso 1: </a:t>
            </a:r>
            <a:r>
              <a:rPr lang="es-ES" sz="3200" dirty="0">
                <a:latin typeface="+mn-lt"/>
              </a:rPr>
              <a:t>leer cada línea del archivo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>
                <a:latin typeface="+mn-lt"/>
              </a:rPr>
              <a:t>Paso 2: </a:t>
            </a:r>
            <a:r>
              <a:rPr lang="es-ES" sz="3200" dirty="0">
                <a:latin typeface="+mn-lt"/>
              </a:rPr>
              <a:t>verificar si es un alumno de la UCN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>
                <a:latin typeface="+mn-lt"/>
              </a:rPr>
              <a:t>Paso 3: </a:t>
            </a:r>
            <a:r>
              <a:rPr lang="es-ES" sz="3200" dirty="0">
                <a:latin typeface="+mn-lt"/>
              </a:rPr>
              <a:t>si es alumno de la UCN, sumar su puntaje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>
                <a:latin typeface="+mn-lt"/>
              </a:rPr>
              <a:t>Paso 4: </a:t>
            </a:r>
            <a:r>
              <a:rPr lang="es-ES" sz="3200" dirty="0">
                <a:latin typeface="+mn-lt"/>
              </a:rPr>
              <a:t>calcular y desplegar promedio</a:t>
            </a:r>
          </a:p>
        </p:txBody>
      </p:sp>
    </p:spTree>
    <p:extLst>
      <p:ext uri="{BB962C8B-B14F-4D97-AF65-F5344CB8AC3E}">
        <p14:creationId xmlns:p14="http://schemas.microsoft.com/office/powerpoint/2010/main" val="201236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983B09B-00E7-49B0-BC5A-A8353B08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Procesando el archivo puntajes psu.txt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0F36EFE-D734-4AAD-86CE-8C6A56F6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+mn-lt"/>
              </a:rPr>
              <a:t>Antes de procesar el archivo, debemos crear el archivo y guardarlo en la misma carpeta donde va a estar guardado nuestro proyecto (código)</a:t>
            </a:r>
          </a:p>
          <a:p>
            <a:pPr marL="0" indent="0">
              <a:buNone/>
            </a:pPr>
            <a:r>
              <a:rPr lang="es-ES" sz="3200" b="1" dirty="0">
                <a:latin typeface="+mn-lt"/>
              </a:rPr>
              <a:t>Una vez que hayas ubicado la carpeta de tu proyecto, crea el siguiente archivo:</a:t>
            </a:r>
          </a:p>
          <a:p>
            <a:pPr marL="0" indent="0">
              <a:buNone/>
            </a:pPr>
            <a:endParaRPr lang="es-ES" sz="3200" b="1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468C08-1493-4B0E-9543-665641548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81"/>
          <a:stretch/>
        </p:blipFill>
        <p:spPr>
          <a:xfrm>
            <a:off x="6096000" y="3669110"/>
            <a:ext cx="5796319" cy="29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2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22AFF-4FAD-4BCA-8BCF-B6D7AE6B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Procesando el archivo puntajes psu.txt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145C1B-6D45-48D8-89F8-1C57B2BA8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70714"/>
            <a:ext cx="4972050" cy="2809875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15BD8879-BBFF-46A7-B9C6-6C832A4F9A10}"/>
              </a:ext>
            </a:extLst>
          </p:cNvPr>
          <p:cNvGrpSpPr/>
          <p:nvPr/>
        </p:nvGrpSpPr>
        <p:grpSpPr>
          <a:xfrm>
            <a:off x="5138530" y="2992921"/>
            <a:ext cx="6047753" cy="1428750"/>
            <a:chOff x="5138530" y="2992921"/>
            <a:chExt cx="6047753" cy="142875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0CE0648-F774-4AB4-B907-D9B0FB211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6758" y="2992921"/>
              <a:ext cx="3819525" cy="1428750"/>
            </a:xfrm>
            <a:prstGeom prst="rect">
              <a:avLst/>
            </a:prstGeom>
          </p:spPr>
        </p:pic>
        <p:sp>
          <p:nvSpPr>
            <p:cNvPr id="6" name="Flecha: a la derecha 5">
              <a:extLst>
                <a:ext uri="{FF2B5EF4-FFF2-40B4-BE49-F238E27FC236}">
                  <a16:creationId xmlns:a16="http://schemas.microsoft.com/office/drawing/2014/main" id="{51F64C03-0863-4C98-9AED-07A81A1AF392}"/>
                </a:ext>
              </a:extLst>
            </p:cNvPr>
            <p:cNvSpPr/>
            <p:nvPr/>
          </p:nvSpPr>
          <p:spPr>
            <a:xfrm>
              <a:off x="5138530" y="3429000"/>
              <a:ext cx="1898374" cy="64604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CA225E0-A5BD-49CC-B4FC-0ACA7F43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69" y="5806111"/>
            <a:ext cx="10645357" cy="432764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200" dirty="0">
                <a:latin typeface="+mn-lt"/>
              </a:rPr>
              <a:t>Realice este ejercicio en su computador para ver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146708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1A0C-5418-4375-ABE2-0DED9A33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Lectura de datos desde teclado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D01A2BC-5438-4201-A5FB-F9F6D605C1BD}"/>
              </a:ext>
            </a:extLst>
          </p:cNvPr>
          <p:cNvSpPr txBox="1">
            <a:spLocks/>
          </p:cNvSpPr>
          <p:nvPr/>
        </p:nvSpPr>
        <p:spPr>
          <a:xfrm>
            <a:off x="838200" y="1885055"/>
            <a:ext cx="10515600" cy="47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+mn-lt"/>
              </a:rPr>
              <a:t>Hasta ahora la única manera de obtener información o datos del usuario es a través del teclado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b="1" dirty="0">
                <a:latin typeface="+mn-lt"/>
              </a:rPr>
              <a:t>¿Qué </a:t>
            </a:r>
            <a:r>
              <a:rPr lang="es-ES" b="1" u="sng" dirty="0">
                <a:latin typeface="+mn-lt"/>
              </a:rPr>
              <a:t>función</a:t>
            </a:r>
            <a:r>
              <a:rPr lang="es-ES" b="1" dirty="0">
                <a:latin typeface="+mn-lt"/>
              </a:rPr>
              <a:t> nos permite obtener información desde teclado?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FF0000"/>
                </a:solidFill>
                <a:latin typeface="+mn-lt"/>
              </a:rPr>
              <a:t>Sí, la función input, por ejemplo: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="1" dirty="0">
                <a:latin typeface="+mn-lt"/>
              </a:rPr>
              <a:t>nombre = </a:t>
            </a:r>
            <a:r>
              <a:rPr lang="es-ES" b="1" dirty="0">
                <a:solidFill>
                  <a:srgbClr val="0070C0"/>
                </a:solidFill>
                <a:latin typeface="+mn-lt"/>
              </a:rPr>
              <a:t>input</a:t>
            </a:r>
            <a:r>
              <a:rPr lang="es-ES" b="1" dirty="0">
                <a:latin typeface="+mn-lt"/>
              </a:rPr>
              <a:t>(</a:t>
            </a:r>
            <a:r>
              <a:rPr lang="es-ES" b="1" dirty="0">
                <a:solidFill>
                  <a:srgbClr val="6E8528"/>
                </a:solidFill>
                <a:latin typeface="+mn-lt"/>
              </a:rPr>
              <a:t>“ingrese un nombre”</a:t>
            </a:r>
            <a:r>
              <a:rPr lang="es-ES" b="1" dirty="0">
                <a:latin typeface="+mn-lt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b="1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b="1" i="1" dirty="0">
                <a:highlight>
                  <a:srgbClr val="FFFF00"/>
                </a:highlight>
                <a:latin typeface="+mn-lt"/>
              </a:rPr>
              <a:t>Importante</a:t>
            </a:r>
            <a:r>
              <a:rPr lang="es-ES" i="1" dirty="0">
                <a:latin typeface="+mn-lt"/>
              </a:rPr>
              <a:t>: recuerda que la función</a:t>
            </a:r>
            <a:r>
              <a:rPr lang="es-ES" b="1" i="1" dirty="0">
                <a:solidFill>
                  <a:srgbClr val="FF0000"/>
                </a:solidFill>
                <a:latin typeface="+mn-lt"/>
              </a:rPr>
              <a:t> input </a:t>
            </a:r>
            <a:r>
              <a:rPr lang="es-ES" i="1" dirty="0">
                <a:latin typeface="+mn-lt"/>
              </a:rPr>
              <a:t>guarda todos los datos ingresados por el usuario como texto, es decir, valores de tipo </a:t>
            </a:r>
            <a:r>
              <a:rPr lang="es-ES" b="1" i="1" dirty="0" err="1">
                <a:latin typeface="+mn-lt"/>
              </a:rPr>
              <a:t>String</a:t>
            </a:r>
            <a:endParaRPr lang="es-ES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138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55F9-4D30-4D29-B3CD-98F6CD64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Lectura de datos desde archivos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77599D6-FA39-4C33-B972-A33D8FEAB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762" y="1813620"/>
            <a:ext cx="10770476" cy="49163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>
                <a:latin typeface="+mn-lt"/>
              </a:rPr>
              <a:t>Cuando necesitamos procesar grandes cantidades de datos es muy conveniente obtener la información desde otras fuentes como: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800" dirty="0">
                <a:latin typeface="+mn-lt"/>
              </a:rPr>
              <a:t>Bases de datos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800" dirty="0">
                <a:latin typeface="+mn-lt"/>
              </a:rPr>
              <a:t>Sistemas interconectados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800" dirty="0">
                <a:latin typeface="+mn-lt"/>
              </a:rPr>
              <a:t>Aplicaciones móviles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3600" b="1" dirty="0">
                <a:solidFill>
                  <a:srgbClr val="FF0000"/>
                </a:solidFill>
                <a:latin typeface="+mn-lt"/>
              </a:rPr>
              <a:t>Archivos de texto</a:t>
            </a:r>
          </a:p>
          <a:p>
            <a:pPr marL="0" indent="0" algn="just">
              <a:buNone/>
            </a:pPr>
            <a:endParaRPr lang="es-ES" sz="3600" b="1" dirty="0">
              <a:solidFill>
                <a:srgbClr val="FF0000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es-ES" sz="2800" i="1" dirty="0">
                <a:latin typeface="+mn-lt"/>
              </a:rPr>
              <a:t>Un </a:t>
            </a:r>
            <a:r>
              <a:rPr lang="es-ES" sz="2800" b="1" i="1" dirty="0">
                <a:highlight>
                  <a:srgbClr val="FFFF00"/>
                </a:highlight>
                <a:latin typeface="+mn-lt"/>
              </a:rPr>
              <a:t>archivo de texto</a:t>
            </a:r>
            <a:r>
              <a:rPr lang="es-ES" sz="2800" i="1" dirty="0">
                <a:latin typeface="+mn-lt"/>
              </a:rPr>
              <a:t>, es una estructura de datos que nos permite guardar información con una determinada </a:t>
            </a:r>
            <a:r>
              <a:rPr lang="es-ES" sz="2800" b="1" i="1" dirty="0">
                <a:solidFill>
                  <a:srgbClr val="FF0000"/>
                </a:solidFill>
                <a:latin typeface="+mn-lt"/>
              </a:rPr>
              <a:t>estructura</a:t>
            </a:r>
            <a:r>
              <a:rPr lang="es-ES" sz="2800" i="1" dirty="0">
                <a:latin typeface="+mn-lt"/>
              </a:rPr>
              <a:t> o </a:t>
            </a:r>
            <a:r>
              <a:rPr lang="es-ES" sz="2800" b="1" i="1" dirty="0">
                <a:solidFill>
                  <a:srgbClr val="FF0000"/>
                </a:solidFill>
                <a:latin typeface="+mn-lt"/>
              </a:rPr>
              <a:t>formato</a:t>
            </a:r>
          </a:p>
        </p:txBody>
      </p:sp>
    </p:spTree>
    <p:extLst>
      <p:ext uri="{BB962C8B-B14F-4D97-AF65-F5344CB8AC3E}">
        <p14:creationId xmlns:p14="http://schemas.microsoft.com/office/powerpoint/2010/main" val="78169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C24B-8449-4BCC-95BD-5B74F0F6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s-CL" sz="3800" dirty="0"/>
              <a:t>¿Qué podríamos decir del siguiente archivo?</a:t>
            </a:r>
            <a:endParaRPr lang="es-ES" sz="3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F964B55-3464-45D9-BB1F-F8230A13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71" y="1889900"/>
            <a:ext cx="6281057" cy="47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1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C24B-8449-4BCC-95BD-5B74F0F6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podríamos decir del siguiente archivo?</a:t>
            </a:r>
            <a:endParaRPr lang="es-ES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972DA740-62C4-4F94-8E61-860BA2395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520"/>
            <a:ext cx="108800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>
                <a:latin typeface="+mn-lt"/>
              </a:rPr>
              <a:t>El </a:t>
            </a:r>
            <a:r>
              <a:rPr lang="es-ES" sz="3600" b="1" dirty="0">
                <a:latin typeface="+mn-lt"/>
              </a:rPr>
              <a:t>archivo anterior </a:t>
            </a:r>
            <a:r>
              <a:rPr lang="es-ES" sz="3600" dirty="0">
                <a:latin typeface="+mn-lt"/>
              </a:rPr>
              <a:t>tiene las siguientes características: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3600" dirty="0">
                <a:latin typeface="+mn-lt"/>
              </a:rPr>
              <a:t>La información está separada por </a:t>
            </a:r>
            <a:r>
              <a:rPr lang="es-ES" sz="3600" b="1" dirty="0">
                <a:solidFill>
                  <a:srgbClr val="FF0000"/>
                </a:solidFill>
                <a:latin typeface="+mn-lt"/>
              </a:rPr>
              <a:t>líneas o registros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3600" dirty="0">
                <a:latin typeface="+mn-lt"/>
              </a:rPr>
              <a:t>Cada línea tiene 3 </a:t>
            </a:r>
            <a:r>
              <a:rPr lang="es-ES" sz="3600" b="1" dirty="0">
                <a:solidFill>
                  <a:srgbClr val="FF0000"/>
                </a:solidFill>
                <a:latin typeface="+mn-lt"/>
              </a:rPr>
              <a:t>campos</a:t>
            </a:r>
            <a:r>
              <a:rPr lang="es-ES" sz="3600" dirty="0">
                <a:latin typeface="+mn-lt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3600" dirty="0">
                <a:latin typeface="+mn-lt"/>
              </a:rPr>
              <a:t>El </a:t>
            </a:r>
            <a:r>
              <a:rPr lang="es-ES" sz="3600" b="1" dirty="0">
                <a:solidFill>
                  <a:srgbClr val="FF0000"/>
                </a:solidFill>
                <a:latin typeface="+mn-lt"/>
              </a:rPr>
              <a:t>elemento separador </a:t>
            </a:r>
            <a:r>
              <a:rPr lang="es-ES" sz="3600" dirty="0">
                <a:latin typeface="+mn-lt"/>
              </a:rPr>
              <a:t>de estos datos es la coma (,)</a:t>
            </a:r>
          </a:p>
        </p:txBody>
      </p:sp>
    </p:spTree>
    <p:extLst>
      <p:ext uri="{BB962C8B-B14F-4D97-AF65-F5344CB8AC3E}">
        <p14:creationId xmlns:p14="http://schemas.microsoft.com/office/powerpoint/2010/main" val="225975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0D499-5E74-4AA9-8273-0F5E9724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800" dirty="0"/>
              <a:t>¿Cómo se lee desde un archivo en Python?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DC27C143-B80D-41E4-8300-8DFC2877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9201150" cy="1426861"/>
          </a:xfrm>
        </p:spPr>
        <p:txBody>
          <a:bodyPr>
            <a:noAutofit/>
          </a:bodyPr>
          <a:lstStyle/>
          <a:p>
            <a:r>
              <a:rPr lang="es-CL" sz="3200" dirty="0">
                <a:latin typeface="+mn-lt"/>
              </a:rPr>
              <a:t>El primer paso es “abrir” el archivo que quieres leer</a:t>
            </a:r>
          </a:p>
          <a:p>
            <a:r>
              <a:rPr lang="es-CL" sz="3200" dirty="0">
                <a:latin typeface="+mn-lt"/>
              </a:rPr>
              <a:t>Usa la función </a:t>
            </a:r>
            <a:r>
              <a:rPr lang="es-CL" sz="3200" b="1" dirty="0">
                <a:latin typeface="+mn-lt"/>
              </a:rPr>
              <a:t>open</a:t>
            </a:r>
            <a:r>
              <a:rPr lang="es-CL" sz="3200" dirty="0">
                <a:latin typeface="+mn-lt"/>
              </a:rPr>
              <a:t> para abrir un archivo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7EACC0E-5FE9-4ADD-BE7B-12F11C916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794" y="3583765"/>
            <a:ext cx="877355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</a:t>
            </a:r>
            <a:r>
              <a:rPr lang="es-CL" altLang="es-CL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altLang="es-CL" sz="3200" dirty="0">
                <a:solidFill>
                  <a:srgbClr val="000080"/>
                </a:solidFill>
                <a:latin typeface="Consolas" panose="020B0609020204030204" pitchFamily="49" charset="0"/>
              </a:rPr>
              <a:t>open</a:t>
            </a:r>
            <a:r>
              <a:rPr lang="es-CL" altLang="es-CL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CL" altLang="es-CL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nombreArchivo</a:t>
            </a:r>
            <a:r>
              <a:rPr lang="es-CL" altLang="es-CL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L" altLang="es-CL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modoAcceso</a:t>
            </a:r>
            <a:r>
              <a:rPr lang="es-CL" altLang="es-CL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CL" altLang="es-CL" sz="3200" dirty="0">
              <a:latin typeface="Arial" panose="020B0604020202020204" pitchFamily="34" charset="0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26809FC-0874-433A-A0A7-0CF2F823E68B}"/>
              </a:ext>
            </a:extLst>
          </p:cNvPr>
          <p:cNvSpPr txBox="1">
            <a:spLocks/>
          </p:cNvSpPr>
          <p:nvPr/>
        </p:nvSpPr>
        <p:spPr>
          <a:xfrm>
            <a:off x="986002" y="4499817"/>
            <a:ext cx="7886700" cy="1646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3600" dirty="0"/>
              <a:t>Debes especificar</a:t>
            </a:r>
          </a:p>
          <a:p>
            <a:pPr lvl="1"/>
            <a:r>
              <a:rPr lang="es-CL" sz="3200" dirty="0"/>
              <a:t>El nombre del archivo</a:t>
            </a:r>
          </a:p>
          <a:p>
            <a:pPr lvl="1"/>
            <a:r>
              <a:rPr lang="es-CL" sz="3200" dirty="0"/>
              <a:t>El modo de acceso al archivo</a:t>
            </a:r>
          </a:p>
        </p:txBody>
      </p:sp>
    </p:spTree>
    <p:extLst>
      <p:ext uri="{BB962C8B-B14F-4D97-AF65-F5344CB8AC3E}">
        <p14:creationId xmlns:p14="http://schemas.microsoft.com/office/powerpoint/2010/main" val="14573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animBg="1"/>
      <p:bldP spid="1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0D499-5E74-4AA9-8273-0F5E9724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el nombre del archivo?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DC5108E-BE73-4EE9-B7B0-A191A7E1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54" y="1845297"/>
            <a:ext cx="4894442" cy="4351338"/>
          </a:xfrm>
        </p:spPr>
        <p:txBody>
          <a:bodyPr>
            <a:noAutofit/>
          </a:bodyPr>
          <a:lstStyle/>
          <a:p>
            <a:r>
              <a:rPr lang="es-CL" sz="3200" dirty="0">
                <a:latin typeface="+mn-lt"/>
              </a:rPr>
              <a:t>El nombre del archivo es el nombre visible del archivo, incluyendo su extensión:</a:t>
            </a:r>
          </a:p>
          <a:p>
            <a:pPr lvl="1"/>
            <a:r>
              <a:rPr lang="es-CL" sz="2800" b="1" dirty="0">
                <a:latin typeface="+mn-lt"/>
              </a:rPr>
              <a:t>datos.txt</a:t>
            </a:r>
          </a:p>
          <a:p>
            <a:pPr lvl="1"/>
            <a:r>
              <a:rPr lang="es-CL" sz="2800" b="1" dirty="0">
                <a:latin typeface="+mn-lt"/>
              </a:rPr>
              <a:t>montos.txt</a:t>
            </a:r>
          </a:p>
          <a:p>
            <a:r>
              <a:rPr lang="es-CL" sz="3200" dirty="0">
                <a:latin typeface="+mn-lt"/>
              </a:rPr>
              <a:t>El archivo será creado en la misma carpeta que tu programa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D9D56EE-BCC6-4FCD-B181-F3E81DD0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65" y="1944688"/>
            <a:ext cx="6805934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0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968-F54A-4F45-82A1-342F25AB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el modo de acceso?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9EBCEE6-39AF-4659-B64A-5976B502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822"/>
            <a:ext cx="10515600" cy="1739378"/>
          </a:xfrm>
        </p:spPr>
        <p:txBody>
          <a:bodyPr>
            <a:normAutofit/>
          </a:bodyPr>
          <a:lstStyle/>
          <a:p>
            <a:r>
              <a:rPr lang="es-CL" sz="3200" dirty="0">
                <a:latin typeface="+mn-lt"/>
              </a:rPr>
              <a:t>El modo de acceso especifica qué vas a hacer con el archivo una vez que lo abres</a:t>
            </a:r>
          </a:p>
          <a:p>
            <a:r>
              <a:rPr lang="es-CL" sz="3200" dirty="0">
                <a:latin typeface="+mn-lt"/>
              </a:rPr>
              <a:t>Puedes especificar lo siguiente: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448620B-E501-4013-B661-0CEB1C1E3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36330"/>
              </p:ext>
            </p:extLst>
          </p:nvPr>
        </p:nvGraphicFramePr>
        <p:xfrm>
          <a:off x="2032000" y="3475353"/>
          <a:ext cx="8128000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9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Modo de 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/>
                        <a:t>Acción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r</a:t>
                      </a:r>
                      <a:endParaRPr lang="es-C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/>
                        <a:t>Leer el archivo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w</a:t>
                      </a:r>
                      <a:endParaRPr lang="es-C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/>
                        <a:t>Escribir al archivo (potencialmente sobre escribiendo las cosas que ya están ahí)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a</a:t>
                      </a:r>
                      <a:endParaRPr lang="es-C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/>
                        <a:t>Agregar</a:t>
                      </a:r>
                      <a:r>
                        <a:rPr lang="es-CL" sz="2400" baseline="0" dirty="0"/>
                        <a:t> al final del archivo existente</a:t>
                      </a:r>
                      <a:endParaRPr lang="es-C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b</a:t>
                      </a:r>
                      <a:endParaRPr lang="es-C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/>
                        <a:t>Abrir un</a:t>
                      </a:r>
                      <a:r>
                        <a:rPr lang="es-CL" sz="2400" baseline="0" dirty="0"/>
                        <a:t> archivo binario</a:t>
                      </a:r>
                      <a:endParaRPr lang="es-C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5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968-F54A-4F45-82A1-342F25AB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Ubicación del archivo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517D52F-BD78-486D-8B61-2EAABEB9D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dirty="0">
                <a:latin typeface="+mn-lt"/>
              </a:rPr>
              <a:t>Normalmente, los archivos se leen desde el mismo lugar donde está el archivo “</a:t>
            </a:r>
            <a:r>
              <a:rPr lang="es-CL" sz="3600" b="1" dirty="0">
                <a:latin typeface="+mn-lt"/>
              </a:rPr>
              <a:t>.</a:t>
            </a:r>
            <a:r>
              <a:rPr lang="es-CL" sz="3600" b="1" dirty="0" err="1">
                <a:latin typeface="+mn-lt"/>
              </a:rPr>
              <a:t>py</a:t>
            </a:r>
            <a:r>
              <a:rPr lang="es-CL" sz="3600" dirty="0">
                <a:latin typeface="+mn-lt"/>
              </a:rPr>
              <a:t>” que contiene el código de mi programa. </a:t>
            </a:r>
          </a:p>
        </p:txBody>
      </p:sp>
    </p:spTree>
    <p:extLst>
      <p:ext uri="{BB962C8B-B14F-4D97-AF65-F5344CB8AC3E}">
        <p14:creationId xmlns:p14="http://schemas.microsoft.com/office/powerpoint/2010/main" val="396569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rogramació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060"/>
      </a:accent1>
      <a:accent2>
        <a:srgbClr val="ED7D31"/>
      </a:accent2>
      <a:accent3>
        <a:srgbClr val="7D9EC0"/>
      </a:accent3>
      <a:accent4>
        <a:srgbClr val="A5A5A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2117</TotalTime>
  <Words>598</Words>
  <Application>Microsoft Office PowerPoint</Application>
  <PresentationFormat>Panorámica</PresentationFormat>
  <Paragraphs>73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Wingdings</vt:lpstr>
      <vt:lpstr>Office Theme</vt:lpstr>
      <vt:lpstr>Clase 05</vt:lpstr>
      <vt:lpstr>Lectura de datos desde teclado</vt:lpstr>
      <vt:lpstr>Lectura de datos desde archivos</vt:lpstr>
      <vt:lpstr>¿Qué podríamos decir del siguiente archivo?</vt:lpstr>
      <vt:lpstr>¿Qué podríamos decir del siguiente archivo?</vt:lpstr>
      <vt:lpstr>¿Cómo se lee desde un archivo en Python?</vt:lpstr>
      <vt:lpstr>¿Qué es el nombre del archivo?</vt:lpstr>
      <vt:lpstr>¿Qué es el modo de acceso?</vt:lpstr>
      <vt:lpstr>Ubicación del archivo</vt:lpstr>
      <vt:lpstr>Ubicación del archivo</vt:lpstr>
      <vt:lpstr>Procesando un archivo de texto</vt:lpstr>
      <vt:lpstr>¡Antes que todo!</vt:lpstr>
      <vt:lpstr>Procesando el archivo puntajes psu.txt</vt:lpstr>
      <vt:lpstr>Procesando el archivo puntajes psu.txt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Peña Graf</dc:creator>
  <cp:lastModifiedBy>Boris</cp:lastModifiedBy>
  <cp:revision>77</cp:revision>
  <dcterms:created xsi:type="dcterms:W3CDTF">2018-03-16T15:31:49Z</dcterms:created>
  <dcterms:modified xsi:type="dcterms:W3CDTF">2019-04-02T03:21:55Z</dcterms:modified>
</cp:coreProperties>
</file>