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763" r:id="rId3"/>
    <p:sldId id="764" r:id="rId4"/>
    <p:sldId id="765" r:id="rId5"/>
    <p:sldId id="767" r:id="rId6"/>
    <p:sldId id="768" r:id="rId7"/>
    <p:sldId id="769" r:id="rId8"/>
    <p:sldId id="770" r:id="rId9"/>
    <p:sldId id="771" r:id="rId10"/>
    <p:sldId id="773" r:id="rId11"/>
    <p:sldId id="774" r:id="rId12"/>
    <p:sldId id="781" r:id="rId13"/>
    <p:sldId id="782" r:id="rId14"/>
    <p:sldId id="772" r:id="rId15"/>
    <p:sldId id="783" r:id="rId16"/>
    <p:sldId id="784" r:id="rId17"/>
    <p:sldId id="785" r:id="rId18"/>
    <p:sldId id="777" r:id="rId19"/>
    <p:sldId id="780" r:id="rId20"/>
    <p:sldId id="775" r:id="rId21"/>
    <p:sldId id="787" r:id="rId22"/>
    <p:sldId id="789" r:id="rId23"/>
    <p:sldId id="79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icio" id="{A12932F5-3A2B-4C28-95F5-9FFFED1A7DF5}">
          <p14:sldIdLst>
            <p14:sldId id="256"/>
            <p14:sldId id="763"/>
            <p14:sldId id="764"/>
            <p14:sldId id="765"/>
            <p14:sldId id="767"/>
            <p14:sldId id="768"/>
            <p14:sldId id="769"/>
            <p14:sldId id="770"/>
            <p14:sldId id="771"/>
            <p14:sldId id="773"/>
            <p14:sldId id="774"/>
            <p14:sldId id="781"/>
            <p14:sldId id="782"/>
            <p14:sldId id="772"/>
            <p14:sldId id="783"/>
            <p14:sldId id="784"/>
            <p14:sldId id="785"/>
            <p14:sldId id="777"/>
            <p14:sldId id="780"/>
            <p14:sldId id="775"/>
            <p14:sldId id="787"/>
            <p14:sldId id="789"/>
            <p14:sldId id="7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gelica"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8528"/>
    <a:srgbClr val="BD6222"/>
    <a:srgbClr val="7D9E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6" autoAdjust="0"/>
    <p:restoredTop sz="82158" autoAdjust="0"/>
  </p:normalViewPr>
  <p:slideViewPr>
    <p:cSldViewPr snapToGrid="0">
      <p:cViewPr varScale="1">
        <p:scale>
          <a:sx n="70" d="100"/>
          <a:sy n="70" d="100"/>
        </p:scale>
        <p:origin x="882" y="78"/>
      </p:cViewPr>
      <p:guideLst>
        <p:guide orient="horz" pos="2160"/>
        <p:guide pos="3840"/>
      </p:guideLst>
    </p:cSldViewPr>
  </p:slideViewPr>
  <p:outlineViewPr>
    <p:cViewPr>
      <p:scale>
        <a:sx n="33" d="100"/>
        <a:sy n="33" d="100"/>
      </p:scale>
      <p:origin x="36" y="42996"/>
    </p:cViewPr>
  </p:outlineViewPr>
  <p:notesTextViewPr>
    <p:cViewPr>
      <p:scale>
        <a:sx n="1" d="1"/>
        <a:sy n="1" d="1"/>
      </p:scale>
      <p:origin x="0" y="0"/>
    </p:cViewPr>
  </p:notesTextViewPr>
  <p:sorterViewPr>
    <p:cViewPr>
      <p:scale>
        <a:sx n="25" d="100"/>
        <a:sy n="25"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50CFD-20F7-45A8-A8A3-A224BBBBEEF6}" type="datetimeFigureOut">
              <a:rPr lang="es-CL" smtClean="0"/>
              <a:pPr/>
              <a:t>10-04-2019</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BC9C6-4303-40BF-8576-9D9206B8DBC2}" type="slidenum">
              <a:rPr lang="es-CL" smtClean="0"/>
              <a:pPr/>
              <a:t>‹Nº›</a:t>
            </a:fld>
            <a:endParaRPr lang="es-CL"/>
          </a:p>
        </p:txBody>
      </p:sp>
    </p:spTree>
    <p:extLst>
      <p:ext uri="{BB962C8B-B14F-4D97-AF65-F5344CB8AC3E}">
        <p14:creationId xmlns:p14="http://schemas.microsoft.com/office/powerpoint/2010/main" val="3141745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C31BC9C6-4303-40BF-8576-9D9206B8DBC2}" type="slidenum">
              <a:rPr lang="es-CL" smtClean="0"/>
              <a:pPr/>
              <a:t>1</a:t>
            </a:fld>
            <a:endParaRPr lang="es-CL"/>
          </a:p>
        </p:txBody>
      </p:sp>
    </p:spTree>
    <p:extLst>
      <p:ext uri="{BB962C8B-B14F-4D97-AF65-F5344CB8AC3E}">
        <p14:creationId xmlns:p14="http://schemas.microsoft.com/office/powerpoint/2010/main" val="61443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Este es un pequeño ejemplo del caso 2 (dividir la funcionalidad para que sea más entendible)</a:t>
            </a:r>
          </a:p>
        </p:txBody>
      </p:sp>
      <p:sp>
        <p:nvSpPr>
          <p:cNvPr id="4" name="Slide Number Placeholder 3"/>
          <p:cNvSpPr>
            <a:spLocks noGrp="1"/>
          </p:cNvSpPr>
          <p:nvPr>
            <p:ph type="sldNum" sz="quarter" idx="10"/>
          </p:nvPr>
        </p:nvSpPr>
        <p:spPr/>
        <p:txBody>
          <a:bodyPr/>
          <a:lstStyle/>
          <a:p>
            <a:fld id="{C31BC9C6-4303-40BF-8576-9D9206B8DBC2}" type="slidenum">
              <a:rPr lang="es-CL" smtClean="0"/>
              <a:pPr/>
              <a:t>9</a:t>
            </a:fld>
            <a:endParaRPr lang="es-CL"/>
          </a:p>
        </p:txBody>
      </p:sp>
    </p:spTree>
    <p:extLst>
      <p:ext uri="{BB962C8B-B14F-4D97-AF65-F5344CB8AC3E}">
        <p14:creationId xmlns:p14="http://schemas.microsoft.com/office/powerpoint/2010/main" val="407774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Explicar cómo en el caso del </a:t>
            </a:r>
            <a:r>
              <a:rPr lang="es-ES" dirty="0" err="1"/>
              <a:t>range</a:t>
            </a:r>
            <a:r>
              <a:rPr lang="es-ES" dirty="0"/>
              <a:t>, el valor de X se va copiando al parámetro numero1.</a:t>
            </a:r>
          </a:p>
        </p:txBody>
      </p:sp>
      <p:sp>
        <p:nvSpPr>
          <p:cNvPr id="4" name="Slide Number Placeholder 3"/>
          <p:cNvSpPr>
            <a:spLocks noGrp="1"/>
          </p:cNvSpPr>
          <p:nvPr>
            <p:ph type="sldNum" sz="quarter" idx="10"/>
          </p:nvPr>
        </p:nvSpPr>
        <p:spPr/>
        <p:txBody>
          <a:bodyPr/>
          <a:lstStyle/>
          <a:p>
            <a:fld id="{C31BC9C6-4303-40BF-8576-9D9206B8DBC2}" type="slidenum">
              <a:rPr lang="es-CL" smtClean="0"/>
              <a:pPr/>
              <a:t>20</a:t>
            </a:fld>
            <a:endParaRPr lang="es-CL"/>
          </a:p>
        </p:txBody>
      </p:sp>
    </p:spTree>
    <p:extLst>
      <p:ext uri="{BB962C8B-B14F-4D97-AF65-F5344CB8AC3E}">
        <p14:creationId xmlns:p14="http://schemas.microsoft.com/office/powerpoint/2010/main" val="311092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Explicar cómo en el caso del </a:t>
            </a:r>
            <a:r>
              <a:rPr lang="es-ES" dirty="0" err="1"/>
              <a:t>range</a:t>
            </a:r>
            <a:r>
              <a:rPr lang="es-ES" dirty="0"/>
              <a:t>, el valor de X se va copiando al parámetro numero1.</a:t>
            </a:r>
          </a:p>
        </p:txBody>
      </p:sp>
      <p:sp>
        <p:nvSpPr>
          <p:cNvPr id="4" name="Slide Number Placeholder 3"/>
          <p:cNvSpPr>
            <a:spLocks noGrp="1"/>
          </p:cNvSpPr>
          <p:nvPr>
            <p:ph type="sldNum" sz="quarter" idx="10"/>
          </p:nvPr>
        </p:nvSpPr>
        <p:spPr/>
        <p:txBody>
          <a:bodyPr/>
          <a:lstStyle/>
          <a:p>
            <a:fld id="{C31BC9C6-4303-40BF-8576-9D9206B8DBC2}" type="slidenum">
              <a:rPr lang="es-CL" smtClean="0"/>
              <a:pPr/>
              <a:t>21</a:t>
            </a:fld>
            <a:endParaRPr lang="es-CL"/>
          </a:p>
        </p:txBody>
      </p:sp>
    </p:spTree>
    <p:extLst>
      <p:ext uri="{BB962C8B-B14F-4D97-AF65-F5344CB8AC3E}">
        <p14:creationId xmlns:p14="http://schemas.microsoft.com/office/powerpoint/2010/main" val="277068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Estos son ejemplos sueltos. NO ES UN PROGRAMA COMPLETO</a:t>
            </a:r>
          </a:p>
        </p:txBody>
      </p:sp>
      <p:sp>
        <p:nvSpPr>
          <p:cNvPr id="4" name="Slide Number Placeholder 3"/>
          <p:cNvSpPr>
            <a:spLocks noGrp="1"/>
          </p:cNvSpPr>
          <p:nvPr>
            <p:ph type="sldNum" sz="quarter" idx="10"/>
          </p:nvPr>
        </p:nvSpPr>
        <p:spPr/>
        <p:txBody>
          <a:bodyPr/>
          <a:lstStyle/>
          <a:p>
            <a:fld id="{C31BC9C6-4303-40BF-8576-9D9206B8DBC2}" type="slidenum">
              <a:rPr lang="es-CL" smtClean="0"/>
              <a:pPr/>
              <a:t>22</a:t>
            </a:fld>
            <a:endParaRPr lang="es-CL"/>
          </a:p>
        </p:txBody>
      </p:sp>
    </p:spTree>
    <p:extLst>
      <p:ext uri="{BB962C8B-B14F-4D97-AF65-F5344CB8AC3E}">
        <p14:creationId xmlns:p14="http://schemas.microsoft.com/office/powerpoint/2010/main" val="152986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B2889-2186-4596-9321-F62191F28E45}" type="datetimeFigureOut">
              <a:rPr lang="es-CL" smtClean="0"/>
              <a:pPr/>
              <a:t>10-04-2019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8EF9E5-04DE-45B9-81D0-8AAF6C3423BB}" type="slidenum">
              <a:rPr lang="es-CL" smtClean="0"/>
              <a:pPr/>
              <a:t>‹Nº›</a:t>
            </a:fld>
            <a:endParaRPr lang="es-CL"/>
          </a:p>
        </p:txBody>
      </p:sp>
    </p:spTree>
    <p:extLst>
      <p:ext uri="{BB962C8B-B14F-4D97-AF65-F5344CB8AC3E}">
        <p14:creationId xmlns:p14="http://schemas.microsoft.com/office/powerpoint/2010/main" val="232294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B2889-2186-4596-9321-F62191F28E45}" type="datetimeFigureOut">
              <a:rPr lang="es-CL" smtClean="0"/>
              <a:pPr/>
              <a:t>10-04-2019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8EF9E5-04DE-45B9-81D0-8AAF6C3423BB}" type="slidenum">
              <a:rPr lang="es-CL" smtClean="0"/>
              <a:pPr/>
              <a:t>‹Nº›</a:t>
            </a:fld>
            <a:endParaRPr lang="es-CL"/>
          </a:p>
        </p:txBody>
      </p:sp>
    </p:spTree>
    <p:extLst>
      <p:ext uri="{BB962C8B-B14F-4D97-AF65-F5344CB8AC3E}">
        <p14:creationId xmlns:p14="http://schemas.microsoft.com/office/powerpoint/2010/main" val="382994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solidFill>
            <a:srgbClr val="002060"/>
          </a:solidFill>
        </p:spPr>
        <p:txBody>
          <a:bodyPr anchor="ctr"/>
          <a:lstStyle>
            <a:lvl1pPr algn="ctr">
              <a:defRPr sz="60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AB2889-2186-4596-9321-F62191F28E45}" type="datetimeFigureOut">
              <a:rPr lang="es-CL" smtClean="0"/>
              <a:pPr/>
              <a:t>10-04-2019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8EF9E5-04DE-45B9-81D0-8AAF6C3423BB}" type="slidenum">
              <a:rPr lang="es-CL" smtClean="0"/>
              <a:pPr/>
              <a:t>‹Nº›</a:t>
            </a:fld>
            <a:endParaRPr lang="es-CL"/>
          </a:p>
        </p:txBody>
      </p:sp>
      <p:sp>
        <p:nvSpPr>
          <p:cNvPr id="7" name="Rectángulo 3">
            <a:extLst>
              <a:ext uri="{FF2B5EF4-FFF2-40B4-BE49-F238E27FC236}">
                <a16:creationId xmlns:a16="http://schemas.microsoft.com/office/drawing/2014/main" id="{7EE561FD-1363-4884-94BA-E8026406FD0E}"/>
              </a:ext>
            </a:extLst>
          </p:cNvPr>
          <p:cNvSpPr/>
          <p:nvPr userDrawn="1"/>
        </p:nvSpPr>
        <p:spPr>
          <a:xfrm>
            <a:off x="1524000" y="3"/>
            <a:ext cx="4584000"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4">
            <a:extLst>
              <a:ext uri="{FF2B5EF4-FFF2-40B4-BE49-F238E27FC236}">
                <a16:creationId xmlns:a16="http://schemas.microsoft.com/office/drawing/2014/main" id="{61D8EBF8-B1AD-4F8B-8936-3D301E42FFE6}"/>
              </a:ext>
            </a:extLst>
          </p:cNvPr>
          <p:cNvSpPr/>
          <p:nvPr userDrawn="1"/>
        </p:nvSpPr>
        <p:spPr>
          <a:xfrm>
            <a:off x="6108000" y="3"/>
            <a:ext cx="4560000"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04353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9430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B2889-2186-4596-9321-F62191F28E45}" type="datetimeFigureOut">
              <a:rPr lang="es-CL" smtClean="0"/>
              <a:pPr/>
              <a:t>10-04-2019</a:t>
            </a:fld>
            <a:endParaRPr lang="es-C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8EF9E5-04DE-45B9-81D0-8AAF6C3423BB}" type="slidenum">
              <a:rPr lang="es-CL" smtClean="0"/>
              <a:pPr/>
              <a:t>‹Nº›</a:t>
            </a:fld>
            <a:endParaRPr lang="es-CL"/>
          </a:p>
        </p:txBody>
      </p:sp>
    </p:spTree>
    <p:extLst>
      <p:ext uri="{BB962C8B-B14F-4D97-AF65-F5344CB8AC3E}">
        <p14:creationId xmlns:p14="http://schemas.microsoft.com/office/powerpoint/2010/main" val="8531485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l" defTabSz="914400" rtl="0" eaLnBrk="1" latinLnBrk="0" hangingPunct="1">
        <a:lnSpc>
          <a:spcPct val="90000"/>
        </a:lnSpc>
        <a:spcBef>
          <a:spcPct val="0"/>
        </a:spcBef>
        <a:buNone/>
        <a:defRPr sz="4400" b="1"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24000" y="3"/>
            <a:ext cx="4584000"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Rectángulo 4"/>
          <p:cNvSpPr/>
          <p:nvPr/>
        </p:nvSpPr>
        <p:spPr>
          <a:xfrm>
            <a:off x="6108000" y="3"/>
            <a:ext cx="4560000"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ángulo 14"/>
          <p:cNvSpPr/>
          <p:nvPr/>
        </p:nvSpPr>
        <p:spPr>
          <a:xfrm>
            <a:off x="1524000" y="6771502"/>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ángulo 15"/>
          <p:cNvSpPr/>
          <p:nvPr/>
        </p:nvSpPr>
        <p:spPr>
          <a:xfrm>
            <a:off x="6108000" y="6771504"/>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ángulo 17"/>
          <p:cNvSpPr/>
          <p:nvPr/>
        </p:nvSpPr>
        <p:spPr>
          <a:xfrm>
            <a:off x="1524000" y="2152134"/>
            <a:ext cx="9144000" cy="18864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latin typeface="Century Gothic" panose="020B0502020202020204" pitchFamily="34" charset="0"/>
              </a:rPr>
              <a:t>Clase 06</a:t>
            </a:r>
          </a:p>
        </p:txBody>
      </p:sp>
      <p:sp>
        <p:nvSpPr>
          <p:cNvPr id="9" name="CuadroTexto 8"/>
          <p:cNvSpPr txBox="1"/>
          <p:nvPr/>
        </p:nvSpPr>
        <p:spPr>
          <a:xfrm>
            <a:off x="1548000" y="4481379"/>
            <a:ext cx="9120000" cy="553998"/>
          </a:xfrm>
          <a:prstGeom prst="rect">
            <a:avLst/>
          </a:prstGeom>
          <a:noFill/>
        </p:spPr>
        <p:txBody>
          <a:bodyPr wrap="square" rtlCol="0">
            <a:spAutoFit/>
          </a:bodyPr>
          <a:lstStyle/>
          <a:p>
            <a:pPr algn="ctr"/>
            <a:r>
              <a:rPr lang="es-ES" sz="3000" b="1" dirty="0">
                <a:solidFill>
                  <a:schemeClr val="bg1">
                    <a:lumMod val="65000"/>
                  </a:schemeClr>
                </a:solidFill>
                <a:latin typeface="Century Gothic" panose="020B0502020202020204" pitchFamily="34" charset="0"/>
              </a:rPr>
              <a:t>¡Funciones!</a:t>
            </a:r>
            <a:endParaRPr lang="es-ES" sz="3000" dirty="0">
              <a:solidFill>
                <a:schemeClr val="bg1">
                  <a:lumMod val="65000"/>
                </a:schemeClr>
              </a:solidFill>
              <a:latin typeface="Century Gothic" panose="020B0502020202020204" pitchFamily="34" charset="0"/>
            </a:endParaRPr>
          </a:p>
        </p:txBody>
      </p:sp>
      <p:pic>
        <p:nvPicPr>
          <p:cNvPr id="10" name="Imagen 9"/>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132692" y="648947"/>
            <a:ext cx="1279991" cy="1302837"/>
          </a:xfrm>
          <a:prstGeom prst="rect">
            <a:avLst/>
          </a:prstGeom>
          <a:noFill/>
          <a:ln>
            <a:noFill/>
          </a:ln>
        </p:spPr>
      </p:pic>
    </p:spTree>
    <p:extLst>
      <p:ext uri="{BB962C8B-B14F-4D97-AF65-F5344CB8AC3E}">
        <p14:creationId xmlns:p14="http://schemas.microsoft.com/office/powerpoint/2010/main" val="42046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CA80-F6CD-4C4C-B0A3-763691EEF2EE}"/>
              </a:ext>
            </a:extLst>
          </p:cNvPr>
          <p:cNvSpPr>
            <a:spLocks noGrp="1"/>
          </p:cNvSpPr>
          <p:nvPr>
            <p:ph idx="1"/>
          </p:nvPr>
        </p:nvSpPr>
        <p:spPr>
          <a:xfrm>
            <a:off x="252248" y="1904459"/>
            <a:ext cx="5843752" cy="4947854"/>
          </a:xfrm>
        </p:spPr>
        <p:txBody>
          <a:bodyPr>
            <a:normAutofit/>
          </a:bodyPr>
          <a:lstStyle/>
          <a:p>
            <a:r>
              <a:rPr lang="es-ES" dirty="0"/>
              <a:t>¿Qué pasaría si hay otros tipos, en vez de solo A y B?</a:t>
            </a:r>
          </a:p>
          <a:p>
            <a:r>
              <a:rPr lang="es-ES" dirty="0"/>
              <a:t>Tendríamos un IF muy grande, ocupando mucho espacio, y sin que sea la parte fundamental del código</a:t>
            </a:r>
          </a:p>
          <a:p>
            <a:r>
              <a:rPr lang="es-ES" dirty="0"/>
              <a:t>El extraer el nombre ocupa mucho espacio, siendo que no es lo principal del algoritmo</a:t>
            </a:r>
          </a:p>
          <a:p>
            <a:r>
              <a:rPr lang="es-ES" dirty="0"/>
              <a:t>Es mas elegante escribir lo siguiente:</a:t>
            </a:r>
          </a:p>
        </p:txBody>
      </p:sp>
      <p:pic>
        <p:nvPicPr>
          <p:cNvPr id="4" name="Picture 3">
            <a:extLst>
              <a:ext uri="{FF2B5EF4-FFF2-40B4-BE49-F238E27FC236}">
                <a16:creationId xmlns:a16="http://schemas.microsoft.com/office/drawing/2014/main" id="{79ACEDFB-DFC1-443F-9B70-3824619131E9}"/>
              </a:ext>
            </a:extLst>
          </p:cNvPr>
          <p:cNvPicPr>
            <a:picLocks noChangeAspect="1"/>
          </p:cNvPicPr>
          <p:nvPr/>
        </p:nvPicPr>
        <p:blipFill>
          <a:blip r:embed="rId2"/>
          <a:stretch>
            <a:fillRect/>
          </a:stretch>
        </p:blipFill>
        <p:spPr>
          <a:xfrm>
            <a:off x="6177127" y="1904459"/>
            <a:ext cx="5762625" cy="3752850"/>
          </a:xfrm>
          <a:prstGeom prst="rect">
            <a:avLst/>
          </a:prstGeom>
        </p:spPr>
      </p:pic>
      <p:sp>
        <p:nvSpPr>
          <p:cNvPr id="5" name="Title 1">
            <a:extLst>
              <a:ext uri="{FF2B5EF4-FFF2-40B4-BE49-F238E27FC236}">
                <a16:creationId xmlns:a16="http://schemas.microsoft.com/office/drawing/2014/main" id="{54ADC893-4A6A-4D1D-AECF-8473C7774A31}"/>
              </a:ext>
            </a:extLst>
          </p:cNvPr>
          <p:cNvSpPr txBox="1">
            <a:spLocks/>
          </p:cNvSpPr>
          <p:nvPr/>
        </p:nvSpPr>
        <p:spPr>
          <a:xfrm>
            <a:off x="511556" y="170004"/>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Pero, ¿qué tiene de malo?</a:t>
            </a:r>
            <a:endParaRPr lang="es-ES" dirty="0">
              <a:solidFill>
                <a:sysClr val="window" lastClr="FFFFFF"/>
              </a:solidFill>
            </a:endParaRPr>
          </a:p>
        </p:txBody>
      </p:sp>
    </p:spTree>
    <p:extLst>
      <p:ext uri="{BB962C8B-B14F-4D97-AF65-F5344CB8AC3E}">
        <p14:creationId xmlns:p14="http://schemas.microsoft.com/office/powerpoint/2010/main" val="44004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631A6E2-65E0-4187-9A4A-6AFEADC74B28}"/>
              </a:ext>
            </a:extLst>
          </p:cNvPr>
          <p:cNvSpPr txBox="1">
            <a:spLocks/>
          </p:cNvSpPr>
          <p:nvPr/>
        </p:nvSpPr>
        <p:spPr>
          <a:xfrm>
            <a:off x="346881" y="184750"/>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Versión 2</a:t>
            </a:r>
            <a:endParaRPr lang="es-ES" dirty="0">
              <a:solidFill>
                <a:sysClr val="window" lastClr="FFFFFF"/>
              </a:solidFill>
            </a:endParaRPr>
          </a:p>
        </p:txBody>
      </p:sp>
      <p:sp>
        <p:nvSpPr>
          <p:cNvPr id="3" name="Content Placeholder 2">
            <a:extLst>
              <a:ext uri="{FF2B5EF4-FFF2-40B4-BE49-F238E27FC236}">
                <a16:creationId xmlns:a16="http://schemas.microsoft.com/office/drawing/2014/main" id="{79D8EDEA-F9A2-44A3-8DCC-CD26C158BFFB}"/>
              </a:ext>
            </a:extLst>
          </p:cNvPr>
          <p:cNvSpPr>
            <a:spLocks noGrp="1"/>
          </p:cNvSpPr>
          <p:nvPr>
            <p:ph idx="1"/>
          </p:nvPr>
        </p:nvSpPr>
        <p:spPr>
          <a:xfrm>
            <a:off x="148131" y="1510313"/>
            <a:ext cx="4823839" cy="4858955"/>
          </a:xfrm>
        </p:spPr>
        <p:txBody>
          <a:bodyPr>
            <a:normAutofit/>
          </a:bodyPr>
          <a:lstStyle/>
          <a:p>
            <a:r>
              <a:rPr lang="es-ES" dirty="0"/>
              <a:t>Aun cuando parece que es más código, estamos usando </a:t>
            </a:r>
            <a:r>
              <a:rPr lang="es-ES" b="1" dirty="0"/>
              <a:t>dividir para conquistar</a:t>
            </a:r>
            <a:r>
              <a:rPr lang="es-ES" dirty="0"/>
              <a:t>, y convirtiendo un problema complicado en uno </a:t>
            </a:r>
            <a:r>
              <a:rPr lang="es-ES" b="1" dirty="0"/>
              <a:t>simple</a:t>
            </a:r>
          </a:p>
          <a:p>
            <a:r>
              <a:rPr lang="es-ES" dirty="0"/>
              <a:t>No te preocupes si no todo te hace sentido todavía. Solo mira la parte del </a:t>
            </a:r>
            <a:r>
              <a:rPr lang="es-ES" dirty="0" err="1"/>
              <a:t>while</a:t>
            </a:r>
            <a:r>
              <a:rPr lang="es-ES" dirty="0"/>
              <a:t>: ahora </a:t>
            </a:r>
            <a:r>
              <a:rPr lang="es-ES" b="1" dirty="0"/>
              <a:t>es mucho más sencilla</a:t>
            </a:r>
          </a:p>
        </p:txBody>
      </p:sp>
      <p:pic>
        <p:nvPicPr>
          <p:cNvPr id="4" name="Picture 3">
            <a:extLst>
              <a:ext uri="{FF2B5EF4-FFF2-40B4-BE49-F238E27FC236}">
                <a16:creationId xmlns:a16="http://schemas.microsoft.com/office/drawing/2014/main" id="{52DC36B7-705E-4E53-8546-C11AA93CA5B6}"/>
              </a:ext>
            </a:extLst>
          </p:cNvPr>
          <p:cNvPicPr>
            <a:picLocks noChangeAspect="1"/>
          </p:cNvPicPr>
          <p:nvPr/>
        </p:nvPicPr>
        <p:blipFill>
          <a:blip r:embed="rId2"/>
          <a:stretch>
            <a:fillRect/>
          </a:stretch>
        </p:blipFill>
        <p:spPr>
          <a:xfrm>
            <a:off x="4971970" y="148459"/>
            <a:ext cx="7071899" cy="6028504"/>
          </a:xfrm>
          <a:prstGeom prst="rect">
            <a:avLst/>
          </a:prstGeom>
        </p:spPr>
      </p:pic>
    </p:spTree>
    <p:extLst>
      <p:ext uri="{BB962C8B-B14F-4D97-AF65-F5344CB8AC3E}">
        <p14:creationId xmlns:p14="http://schemas.microsoft.com/office/powerpoint/2010/main" val="308480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E6CE-99C6-416A-8187-FB9445B55BAF}"/>
              </a:ext>
            </a:extLst>
          </p:cNvPr>
          <p:cNvSpPr>
            <a:spLocks noGrp="1"/>
          </p:cNvSpPr>
          <p:nvPr>
            <p:ph type="title"/>
          </p:nvPr>
        </p:nvSpPr>
        <p:spPr/>
        <p:txBody>
          <a:bodyPr/>
          <a:lstStyle/>
          <a:p>
            <a:r>
              <a:rPr lang="es-ES" dirty="0"/>
              <a:t>Tipos de subprogramas</a:t>
            </a:r>
          </a:p>
        </p:txBody>
      </p:sp>
      <p:sp>
        <p:nvSpPr>
          <p:cNvPr id="3" name="Text Placeholder 2">
            <a:extLst>
              <a:ext uri="{FF2B5EF4-FFF2-40B4-BE49-F238E27FC236}">
                <a16:creationId xmlns:a16="http://schemas.microsoft.com/office/drawing/2014/main" id="{07673846-5E55-4589-A0AC-4986F0531E45}"/>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38417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B794D-DF92-4CEE-9961-96D2AB16A34C}"/>
              </a:ext>
            </a:extLst>
          </p:cNvPr>
          <p:cNvSpPr>
            <a:spLocks noGrp="1"/>
          </p:cNvSpPr>
          <p:nvPr>
            <p:ph idx="1"/>
          </p:nvPr>
        </p:nvSpPr>
        <p:spPr/>
        <p:txBody>
          <a:bodyPr/>
          <a:lstStyle/>
          <a:p>
            <a:pPr marL="0" indent="0">
              <a:buNone/>
            </a:pPr>
            <a:r>
              <a:rPr lang="es-ES" dirty="0"/>
              <a:t>De acuerdo a cómo se usan, los subprogramas se pueden clasificar en dos tipos:</a:t>
            </a:r>
          </a:p>
          <a:p>
            <a:r>
              <a:rPr lang="es-ES" b="1" dirty="0"/>
              <a:t>Funciones</a:t>
            </a:r>
          </a:p>
          <a:p>
            <a:r>
              <a:rPr lang="es-ES" b="1" dirty="0"/>
              <a:t>Procedimientos</a:t>
            </a:r>
          </a:p>
        </p:txBody>
      </p:sp>
      <p:sp>
        <p:nvSpPr>
          <p:cNvPr id="4" name="Title 1">
            <a:extLst>
              <a:ext uri="{FF2B5EF4-FFF2-40B4-BE49-F238E27FC236}">
                <a16:creationId xmlns:a16="http://schemas.microsoft.com/office/drawing/2014/main" id="{D54C567E-4B74-40AF-86CB-60B03B0F2513}"/>
              </a:ext>
            </a:extLst>
          </p:cNvPr>
          <p:cNvSpPr txBox="1">
            <a:spLocks/>
          </p:cNvSpPr>
          <p:nvPr/>
        </p:nvSpPr>
        <p:spPr>
          <a:xfrm>
            <a:off x="647132" y="264446"/>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Dos tipos</a:t>
            </a:r>
            <a:endParaRPr lang="es-ES" dirty="0">
              <a:solidFill>
                <a:sysClr val="window" lastClr="FFFFFF"/>
              </a:solidFill>
            </a:endParaRPr>
          </a:p>
        </p:txBody>
      </p:sp>
    </p:spTree>
    <p:extLst>
      <p:ext uri="{BB962C8B-B14F-4D97-AF65-F5344CB8AC3E}">
        <p14:creationId xmlns:p14="http://schemas.microsoft.com/office/powerpoint/2010/main" val="422134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236C0-BDF2-48C1-9FC5-42EB226332BE}"/>
              </a:ext>
            </a:extLst>
          </p:cNvPr>
          <p:cNvSpPr>
            <a:spLocks noGrp="1"/>
          </p:cNvSpPr>
          <p:nvPr>
            <p:ph idx="1"/>
          </p:nvPr>
        </p:nvSpPr>
        <p:spPr>
          <a:xfrm>
            <a:off x="838200" y="3270651"/>
            <a:ext cx="10515600" cy="3205163"/>
          </a:xfrm>
        </p:spPr>
        <p:txBody>
          <a:bodyPr/>
          <a:lstStyle/>
          <a:p>
            <a:r>
              <a:rPr lang="es-ES" dirty="0"/>
              <a:t>¿Qué hace este procedimiento? (o sea, cuál es su </a:t>
            </a:r>
            <a:r>
              <a:rPr lang="es-ES" b="1" dirty="0"/>
              <a:t>comportamiento</a:t>
            </a:r>
            <a:r>
              <a:rPr lang="es-ES" dirty="0"/>
              <a:t>)</a:t>
            </a:r>
          </a:p>
          <a:p>
            <a:r>
              <a:rPr lang="es-ES" dirty="0"/>
              <a:t>¿Cómo crees que funciona?</a:t>
            </a:r>
          </a:p>
          <a:p>
            <a:r>
              <a:rPr lang="es-ES" dirty="0"/>
              <a:t>¿Cómo sabe el procedimiento </a:t>
            </a:r>
            <a:r>
              <a:rPr lang="es-ES" sz="4000" b="1" dirty="0"/>
              <a:t>qué</a:t>
            </a:r>
            <a:r>
              <a:rPr lang="es-ES" dirty="0"/>
              <a:t> es lo que quieres imprimir por pantalla?</a:t>
            </a:r>
          </a:p>
        </p:txBody>
      </p:sp>
      <p:pic>
        <p:nvPicPr>
          <p:cNvPr id="5" name="Picture 4">
            <a:extLst>
              <a:ext uri="{FF2B5EF4-FFF2-40B4-BE49-F238E27FC236}">
                <a16:creationId xmlns:a16="http://schemas.microsoft.com/office/drawing/2014/main" id="{227F511F-7B47-46C9-A44E-1A182D6981A0}"/>
              </a:ext>
            </a:extLst>
          </p:cNvPr>
          <p:cNvPicPr>
            <a:picLocks noChangeAspect="1"/>
          </p:cNvPicPr>
          <p:nvPr/>
        </p:nvPicPr>
        <p:blipFill rotWithShape="1">
          <a:blip r:embed="rId2"/>
          <a:srcRect l="11404"/>
          <a:stretch/>
        </p:blipFill>
        <p:spPr>
          <a:xfrm>
            <a:off x="2222500" y="2140233"/>
            <a:ext cx="7296150" cy="680873"/>
          </a:xfrm>
          <a:prstGeom prst="rect">
            <a:avLst/>
          </a:prstGeom>
        </p:spPr>
      </p:pic>
      <p:sp>
        <p:nvSpPr>
          <p:cNvPr id="6" name="Title 1">
            <a:extLst>
              <a:ext uri="{FF2B5EF4-FFF2-40B4-BE49-F238E27FC236}">
                <a16:creationId xmlns:a16="http://schemas.microsoft.com/office/drawing/2014/main" id="{8FA7A259-3DD1-4A31-B42B-EA2101F13B32}"/>
              </a:ext>
            </a:extLst>
          </p:cNvPr>
          <p:cNvSpPr txBox="1">
            <a:spLocks/>
          </p:cNvSpPr>
          <p:nvPr/>
        </p:nvSpPr>
        <p:spPr>
          <a:xfrm>
            <a:off x="838200" y="365125"/>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Hay procedimientos que ya conoces</a:t>
            </a:r>
            <a:endParaRPr lang="es-ES" dirty="0">
              <a:solidFill>
                <a:sysClr val="window" lastClr="FFFFFF"/>
              </a:solidFill>
            </a:endParaRPr>
          </a:p>
        </p:txBody>
      </p:sp>
    </p:spTree>
    <p:extLst>
      <p:ext uri="{BB962C8B-B14F-4D97-AF65-F5344CB8AC3E}">
        <p14:creationId xmlns:p14="http://schemas.microsoft.com/office/powerpoint/2010/main" val="13140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236C0-BDF2-48C1-9FC5-42EB226332BE}"/>
              </a:ext>
            </a:extLst>
          </p:cNvPr>
          <p:cNvSpPr>
            <a:spLocks noGrp="1"/>
          </p:cNvSpPr>
          <p:nvPr>
            <p:ph idx="1"/>
          </p:nvPr>
        </p:nvSpPr>
        <p:spPr>
          <a:xfrm>
            <a:off x="838198" y="3036625"/>
            <a:ext cx="10515600" cy="3205163"/>
          </a:xfrm>
        </p:spPr>
        <p:txBody>
          <a:bodyPr/>
          <a:lstStyle/>
          <a:p>
            <a:r>
              <a:rPr lang="es-ES" dirty="0"/>
              <a:t>¿Qué hace esta función? (o sea, cuál es su </a:t>
            </a:r>
            <a:r>
              <a:rPr lang="es-ES" b="1" dirty="0"/>
              <a:t>comportamiento</a:t>
            </a:r>
            <a:r>
              <a:rPr lang="es-ES" dirty="0"/>
              <a:t>)</a:t>
            </a:r>
          </a:p>
          <a:p>
            <a:r>
              <a:rPr lang="es-ES" dirty="0"/>
              <a:t>¿Cómo crees que funciona?</a:t>
            </a:r>
          </a:p>
          <a:p>
            <a:r>
              <a:rPr lang="es-ES" dirty="0"/>
              <a:t>¿Cómo sabe la función </a:t>
            </a:r>
            <a:r>
              <a:rPr lang="es-ES" sz="4000" b="1" dirty="0"/>
              <a:t>cuál </a:t>
            </a:r>
            <a:r>
              <a:rPr lang="es-ES" dirty="0"/>
              <a:t>es el archivo que quieres abrir para leer?</a:t>
            </a:r>
          </a:p>
        </p:txBody>
      </p:sp>
      <p:pic>
        <p:nvPicPr>
          <p:cNvPr id="4" name="Picture 3">
            <a:extLst>
              <a:ext uri="{FF2B5EF4-FFF2-40B4-BE49-F238E27FC236}">
                <a16:creationId xmlns:a16="http://schemas.microsoft.com/office/drawing/2014/main" id="{1513EAE8-E5DE-4B4F-B6B1-B8F40969C18B}"/>
              </a:ext>
            </a:extLst>
          </p:cNvPr>
          <p:cNvPicPr>
            <a:picLocks noChangeAspect="1"/>
          </p:cNvPicPr>
          <p:nvPr/>
        </p:nvPicPr>
        <p:blipFill>
          <a:blip r:embed="rId2"/>
          <a:stretch>
            <a:fillRect/>
          </a:stretch>
        </p:blipFill>
        <p:spPr>
          <a:xfrm>
            <a:off x="1790502" y="2025377"/>
            <a:ext cx="8610993" cy="633413"/>
          </a:xfrm>
          <a:prstGeom prst="rect">
            <a:avLst/>
          </a:prstGeom>
        </p:spPr>
      </p:pic>
      <p:sp>
        <p:nvSpPr>
          <p:cNvPr id="5" name="Title 1">
            <a:extLst>
              <a:ext uri="{FF2B5EF4-FFF2-40B4-BE49-F238E27FC236}">
                <a16:creationId xmlns:a16="http://schemas.microsoft.com/office/drawing/2014/main" id="{FDE4A906-EC4A-43FF-B42F-866F3A3CC56D}"/>
              </a:ext>
            </a:extLst>
          </p:cNvPr>
          <p:cNvSpPr txBox="1">
            <a:spLocks/>
          </p:cNvSpPr>
          <p:nvPr/>
        </p:nvSpPr>
        <p:spPr>
          <a:xfrm>
            <a:off x="838198" y="386805"/>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Hay funciones que ya conoces</a:t>
            </a:r>
            <a:endParaRPr lang="es-ES" dirty="0">
              <a:solidFill>
                <a:sysClr val="window" lastClr="FFFFFF"/>
              </a:solidFill>
            </a:endParaRPr>
          </a:p>
        </p:txBody>
      </p:sp>
    </p:spTree>
    <p:extLst>
      <p:ext uri="{BB962C8B-B14F-4D97-AF65-F5344CB8AC3E}">
        <p14:creationId xmlns:p14="http://schemas.microsoft.com/office/powerpoint/2010/main" val="313910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17042-BDDC-4055-81D5-D560036A56DD}"/>
              </a:ext>
            </a:extLst>
          </p:cNvPr>
          <p:cNvSpPr>
            <a:spLocks noGrp="1"/>
          </p:cNvSpPr>
          <p:nvPr>
            <p:ph idx="1"/>
          </p:nvPr>
        </p:nvSpPr>
        <p:spPr>
          <a:xfrm>
            <a:off x="838200" y="2043989"/>
            <a:ext cx="10515600" cy="4351338"/>
          </a:xfrm>
        </p:spPr>
        <p:txBody>
          <a:bodyPr/>
          <a:lstStyle/>
          <a:p>
            <a:r>
              <a:rPr lang="es-ES" dirty="0"/>
              <a:t>Las </a:t>
            </a:r>
            <a:r>
              <a:rPr lang="es-ES" b="1" dirty="0"/>
              <a:t>funciones</a:t>
            </a:r>
            <a:r>
              <a:rPr lang="es-ES" dirty="0"/>
              <a:t> son subprogramas que después de procesadas sus instrucciones, </a:t>
            </a:r>
            <a:r>
              <a:rPr lang="es-ES" b="1" dirty="0"/>
              <a:t>retorna</a:t>
            </a:r>
            <a:r>
              <a:rPr lang="es-ES" dirty="0"/>
              <a:t> un valor</a:t>
            </a:r>
          </a:p>
          <a:p>
            <a:r>
              <a:rPr lang="es-ES" dirty="0"/>
              <a:t>Imagina algo como una función matemática:</a:t>
            </a:r>
          </a:p>
          <a:p>
            <a:pPr marL="0" indent="0" algn="ctr">
              <a:buNone/>
            </a:pPr>
            <a:r>
              <a:rPr lang="es-ES" dirty="0">
                <a:latin typeface="Consolas" panose="020B0609020204030204" pitchFamily="49" charset="0"/>
              </a:rPr>
              <a:t>f(x) = 3x</a:t>
            </a:r>
            <a:r>
              <a:rPr lang="es-ES" baseline="30000" dirty="0">
                <a:latin typeface="Consolas" panose="020B0609020204030204" pitchFamily="49" charset="0"/>
              </a:rPr>
              <a:t>2</a:t>
            </a:r>
            <a:r>
              <a:rPr lang="es-ES" dirty="0">
                <a:latin typeface="Consolas" panose="020B0609020204030204" pitchFamily="49" charset="0"/>
              </a:rPr>
              <a:t> + 2x – 1</a:t>
            </a:r>
          </a:p>
          <a:p>
            <a:r>
              <a:rPr lang="es-ES" dirty="0"/>
              <a:t>Al invocar la función, ésta nos entrega un valor</a:t>
            </a:r>
          </a:p>
        </p:txBody>
      </p:sp>
      <p:sp>
        <p:nvSpPr>
          <p:cNvPr id="4" name="Title 1">
            <a:extLst>
              <a:ext uri="{FF2B5EF4-FFF2-40B4-BE49-F238E27FC236}">
                <a16:creationId xmlns:a16="http://schemas.microsoft.com/office/drawing/2014/main" id="{1F6C4960-CCFF-45E7-9ED1-8DA8E11E7E18}"/>
              </a:ext>
            </a:extLst>
          </p:cNvPr>
          <p:cNvSpPr txBox="1">
            <a:spLocks/>
          </p:cNvSpPr>
          <p:nvPr/>
        </p:nvSpPr>
        <p:spPr>
          <a:xfrm>
            <a:off x="838200" y="336004"/>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Procedimiento v/s Función</a:t>
            </a:r>
            <a:endParaRPr lang="es-ES" dirty="0">
              <a:solidFill>
                <a:sysClr val="window" lastClr="FFFFFF"/>
              </a:solidFill>
            </a:endParaRPr>
          </a:p>
        </p:txBody>
      </p:sp>
    </p:spTree>
    <p:extLst>
      <p:ext uri="{BB962C8B-B14F-4D97-AF65-F5344CB8AC3E}">
        <p14:creationId xmlns:p14="http://schemas.microsoft.com/office/powerpoint/2010/main" val="386012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17042-BDDC-4055-81D5-D560036A56DD}"/>
              </a:ext>
            </a:extLst>
          </p:cNvPr>
          <p:cNvSpPr>
            <a:spLocks noGrp="1"/>
          </p:cNvSpPr>
          <p:nvPr>
            <p:ph idx="1"/>
          </p:nvPr>
        </p:nvSpPr>
        <p:spPr>
          <a:xfrm>
            <a:off x="838200" y="2170658"/>
            <a:ext cx="10515600" cy="4351338"/>
          </a:xfrm>
        </p:spPr>
        <p:txBody>
          <a:bodyPr/>
          <a:lstStyle/>
          <a:p>
            <a:r>
              <a:rPr lang="es-ES" dirty="0"/>
              <a:t>Los </a:t>
            </a:r>
            <a:r>
              <a:rPr lang="es-ES" b="1" dirty="0"/>
              <a:t>procedimientos</a:t>
            </a:r>
            <a:r>
              <a:rPr lang="es-ES" dirty="0"/>
              <a:t> son subprogramas que después de procesadas sus instrucciones, </a:t>
            </a:r>
            <a:r>
              <a:rPr lang="es-ES" b="1" dirty="0"/>
              <a:t>no</a:t>
            </a:r>
            <a:r>
              <a:rPr lang="es-ES" dirty="0"/>
              <a:t> </a:t>
            </a:r>
            <a:r>
              <a:rPr lang="es-ES" b="1" dirty="0"/>
              <a:t>retornan</a:t>
            </a:r>
            <a:r>
              <a:rPr lang="es-ES" dirty="0"/>
              <a:t> un valor</a:t>
            </a:r>
          </a:p>
        </p:txBody>
      </p:sp>
      <p:sp>
        <p:nvSpPr>
          <p:cNvPr id="6" name="Title 1">
            <a:extLst>
              <a:ext uri="{FF2B5EF4-FFF2-40B4-BE49-F238E27FC236}">
                <a16:creationId xmlns:a16="http://schemas.microsoft.com/office/drawing/2014/main" id="{1D53E320-ABD5-4839-AFD3-6A9B173758E9}"/>
              </a:ext>
            </a:extLst>
          </p:cNvPr>
          <p:cNvSpPr txBox="1">
            <a:spLocks/>
          </p:cNvSpPr>
          <p:nvPr/>
        </p:nvSpPr>
        <p:spPr>
          <a:xfrm>
            <a:off x="838200" y="400783"/>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Procedimiento v/s Función</a:t>
            </a:r>
            <a:endParaRPr lang="es-ES" dirty="0">
              <a:solidFill>
                <a:sysClr val="window" lastClr="FFFFFF"/>
              </a:solidFill>
            </a:endParaRPr>
          </a:p>
        </p:txBody>
      </p:sp>
    </p:spTree>
    <p:extLst>
      <p:ext uri="{BB962C8B-B14F-4D97-AF65-F5344CB8AC3E}">
        <p14:creationId xmlns:p14="http://schemas.microsoft.com/office/powerpoint/2010/main" val="2307015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14E17-BF55-421B-AC22-C502587AC9B1}"/>
              </a:ext>
            </a:extLst>
          </p:cNvPr>
          <p:cNvSpPr>
            <a:spLocks noGrp="1"/>
          </p:cNvSpPr>
          <p:nvPr>
            <p:ph idx="1"/>
          </p:nvPr>
        </p:nvSpPr>
        <p:spPr>
          <a:xfrm>
            <a:off x="362606" y="1730183"/>
            <a:ext cx="11315863" cy="4631942"/>
          </a:xfrm>
        </p:spPr>
        <p:txBody>
          <a:bodyPr/>
          <a:lstStyle/>
          <a:p>
            <a:r>
              <a:rPr lang="es-ES" dirty="0"/>
              <a:t>Desde el punto de vista del subprograma, los parámetros se comportan como variables normales</a:t>
            </a:r>
          </a:p>
          <a:p>
            <a:r>
              <a:rPr lang="es-ES" dirty="0"/>
              <a:t>Pero, al momento de escribir la función o procedimiento, hay que especificar dichos parámetros, y cómo se llamarán:</a:t>
            </a:r>
          </a:p>
        </p:txBody>
      </p:sp>
      <p:pic>
        <p:nvPicPr>
          <p:cNvPr id="4" name="Picture 3">
            <a:extLst>
              <a:ext uri="{FF2B5EF4-FFF2-40B4-BE49-F238E27FC236}">
                <a16:creationId xmlns:a16="http://schemas.microsoft.com/office/drawing/2014/main" id="{8E242DF8-BB4D-44F2-AE9B-9D8169E329A3}"/>
              </a:ext>
            </a:extLst>
          </p:cNvPr>
          <p:cNvPicPr>
            <a:picLocks noChangeAspect="1"/>
          </p:cNvPicPr>
          <p:nvPr/>
        </p:nvPicPr>
        <p:blipFill>
          <a:blip r:embed="rId2"/>
          <a:stretch>
            <a:fillRect/>
          </a:stretch>
        </p:blipFill>
        <p:spPr>
          <a:xfrm>
            <a:off x="1995486" y="4046154"/>
            <a:ext cx="8201025" cy="2533650"/>
          </a:xfrm>
          <a:prstGeom prst="rect">
            <a:avLst/>
          </a:prstGeom>
        </p:spPr>
      </p:pic>
      <p:sp>
        <p:nvSpPr>
          <p:cNvPr id="5" name="Arrow: Down 4">
            <a:extLst>
              <a:ext uri="{FF2B5EF4-FFF2-40B4-BE49-F238E27FC236}">
                <a16:creationId xmlns:a16="http://schemas.microsoft.com/office/drawing/2014/main" id="{ABEDD0E7-85F3-4AE7-8D0D-1CAA19C37FD9}"/>
              </a:ext>
            </a:extLst>
          </p:cNvPr>
          <p:cNvSpPr/>
          <p:nvPr/>
        </p:nvSpPr>
        <p:spPr>
          <a:xfrm>
            <a:off x="6095998" y="2597571"/>
            <a:ext cx="9117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Arrow: Down 5">
            <a:extLst>
              <a:ext uri="{FF2B5EF4-FFF2-40B4-BE49-F238E27FC236}">
                <a16:creationId xmlns:a16="http://schemas.microsoft.com/office/drawing/2014/main" id="{BD2EAB92-0D92-449F-8DD7-AC5700691EED}"/>
              </a:ext>
            </a:extLst>
          </p:cNvPr>
          <p:cNvSpPr/>
          <p:nvPr/>
        </p:nvSpPr>
        <p:spPr>
          <a:xfrm>
            <a:off x="7789184" y="2597571"/>
            <a:ext cx="9117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itle 1">
            <a:extLst>
              <a:ext uri="{FF2B5EF4-FFF2-40B4-BE49-F238E27FC236}">
                <a16:creationId xmlns:a16="http://schemas.microsoft.com/office/drawing/2014/main" id="{99437C80-77BF-4C74-9287-A1C0BC220FA8}"/>
              </a:ext>
            </a:extLst>
          </p:cNvPr>
          <p:cNvSpPr txBox="1">
            <a:spLocks/>
          </p:cNvSpPr>
          <p:nvPr/>
        </p:nvSpPr>
        <p:spPr>
          <a:xfrm>
            <a:off x="762738" y="174185"/>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Parámetros</a:t>
            </a:r>
            <a:endParaRPr lang="es-ES" dirty="0">
              <a:solidFill>
                <a:sysClr val="window" lastClr="FFFFFF"/>
              </a:solidFill>
            </a:endParaRPr>
          </a:p>
        </p:txBody>
      </p:sp>
    </p:spTree>
    <p:extLst>
      <p:ext uri="{BB962C8B-B14F-4D97-AF65-F5344CB8AC3E}">
        <p14:creationId xmlns:p14="http://schemas.microsoft.com/office/powerpoint/2010/main" val="202653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2093FA6-6084-4C04-987A-D1EE646E3E55}"/>
              </a:ext>
            </a:extLst>
          </p:cNvPr>
          <p:cNvPicPr>
            <a:picLocks noChangeAspect="1"/>
          </p:cNvPicPr>
          <p:nvPr/>
        </p:nvPicPr>
        <p:blipFill>
          <a:blip r:embed="rId2"/>
          <a:stretch>
            <a:fillRect/>
          </a:stretch>
        </p:blipFill>
        <p:spPr>
          <a:xfrm>
            <a:off x="5283566" y="4106964"/>
            <a:ext cx="6507381" cy="2010410"/>
          </a:xfrm>
          <a:prstGeom prst="rect">
            <a:avLst/>
          </a:prstGeom>
        </p:spPr>
      </p:pic>
      <p:pic>
        <p:nvPicPr>
          <p:cNvPr id="7" name="Picture 6">
            <a:extLst>
              <a:ext uri="{FF2B5EF4-FFF2-40B4-BE49-F238E27FC236}">
                <a16:creationId xmlns:a16="http://schemas.microsoft.com/office/drawing/2014/main" id="{34E73103-7511-4CA3-BA61-2AAC9997109D}"/>
              </a:ext>
            </a:extLst>
          </p:cNvPr>
          <p:cNvPicPr>
            <a:picLocks noChangeAspect="1"/>
          </p:cNvPicPr>
          <p:nvPr/>
        </p:nvPicPr>
        <p:blipFill>
          <a:blip r:embed="rId3"/>
          <a:stretch>
            <a:fillRect/>
          </a:stretch>
        </p:blipFill>
        <p:spPr>
          <a:xfrm>
            <a:off x="556538" y="2054578"/>
            <a:ext cx="3219450" cy="3419475"/>
          </a:xfrm>
          <a:prstGeom prst="rect">
            <a:avLst/>
          </a:prstGeom>
        </p:spPr>
      </p:pic>
      <p:cxnSp>
        <p:nvCxnSpPr>
          <p:cNvPr id="9" name="Straight Arrow Connector 8">
            <a:extLst>
              <a:ext uri="{FF2B5EF4-FFF2-40B4-BE49-F238E27FC236}">
                <a16:creationId xmlns:a16="http://schemas.microsoft.com/office/drawing/2014/main" id="{D1DE868B-154C-4927-8E03-815F67DBB581}"/>
              </a:ext>
            </a:extLst>
          </p:cNvPr>
          <p:cNvCxnSpPr/>
          <p:nvPr/>
        </p:nvCxnSpPr>
        <p:spPr>
          <a:xfrm>
            <a:off x="3775988" y="3445119"/>
            <a:ext cx="1334157" cy="6621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ADEBA2-15EF-490A-A55E-093C2ADDDB38}"/>
              </a:ext>
            </a:extLst>
          </p:cNvPr>
          <p:cNvCxnSpPr>
            <a:cxnSpLocks/>
          </p:cNvCxnSpPr>
          <p:nvPr/>
        </p:nvCxnSpPr>
        <p:spPr>
          <a:xfrm flipH="1" flipV="1">
            <a:off x="3602568" y="3657953"/>
            <a:ext cx="1680998" cy="24594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66C1830-5CFD-4CA4-A973-EE2520D260CA}"/>
              </a:ext>
            </a:extLst>
          </p:cNvPr>
          <p:cNvCxnSpPr>
            <a:cxnSpLocks/>
          </p:cNvCxnSpPr>
          <p:nvPr/>
        </p:nvCxnSpPr>
        <p:spPr>
          <a:xfrm flipV="1">
            <a:off x="3641735" y="4230247"/>
            <a:ext cx="1468410" cy="39485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5BBF39-3079-42F5-8663-AFF1A0EC80C6}"/>
              </a:ext>
            </a:extLst>
          </p:cNvPr>
          <p:cNvCxnSpPr>
            <a:cxnSpLocks/>
          </p:cNvCxnSpPr>
          <p:nvPr/>
        </p:nvCxnSpPr>
        <p:spPr>
          <a:xfrm flipH="1" flipV="1">
            <a:off x="3641735" y="4887663"/>
            <a:ext cx="1641831" cy="117365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4BA3F8A-F517-44A0-8E78-E0DFF201F73B}"/>
              </a:ext>
            </a:extLst>
          </p:cNvPr>
          <p:cNvSpPr txBox="1">
            <a:spLocks/>
          </p:cNvSpPr>
          <p:nvPr/>
        </p:nvSpPr>
        <p:spPr>
          <a:xfrm>
            <a:off x="838200" y="292743"/>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Flujo del programa</a:t>
            </a:r>
            <a:endParaRPr lang="es-ES" dirty="0">
              <a:solidFill>
                <a:sysClr val="window" lastClr="FFFFFF"/>
              </a:solidFill>
            </a:endParaRPr>
          </a:p>
        </p:txBody>
      </p:sp>
    </p:spTree>
    <p:extLst>
      <p:ext uri="{BB962C8B-B14F-4D97-AF65-F5344CB8AC3E}">
        <p14:creationId xmlns:p14="http://schemas.microsoft.com/office/powerpoint/2010/main" val="367920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30F59-D2F9-4821-80BD-DE6320B403EB}"/>
              </a:ext>
            </a:extLst>
          </p:cNvPr>
          <p:cNvSpPr>
            <a:spLocks noGrp="1"/>
          </p:cNvSpPr>
          <p:nvPr>
            <p:ph idx="1"/>
          </p:nvPr>
        </p:nvSpPr>
        <p:spPr/>
        <p:txBody>
          <a:bodyPr/>
          <a:lstStyle/>
          <a:p>
            <a:r>
              <a:rPr lang="es-CL" dirty="0"/>
              <a:t>Al resolver un problema complicado de programación, es necesario utilizar la técnica “</a:t>
            </a:r>
            <a:r>
              <a:rPr lang="es-CL" b="1" dirty="0"/>
              <a:t>dividir para conquistar</a:t>
            </a:r>
            <a:r>
              <a:rPr lang="es-CL" dirty="0"/>
              <a:t>”</a:t>
            </a:r>
          </a:p>
          <a:p>
            <a:r>
              <a:rPr lang="es-CL" dirty="0"/>
              <a:t>Es decir, si un problema es complejo, lo puedo dividir en subproblemas, cada uno de </a:t>
            </a:r>
            <a:r>
              <a:rPr lang="es-CL" b="1" dirty="0"/>
              <a:t>menor complejidad</a:t>
            </a:r>
          </a:p>
          <a:p>
            <a:r>
              <a:rPr lang="es-CL" dirty="0"/>
              <a:t>Cada uno de estos subproblemas, lo puedo seguir dividiendo, de tal manera de llegar a problemas </a:t>
            </a:r>
            <a:r>
              <a:rPr lang="es-CL" b="1" dirty="0"/>
              <a:t>sencillos</a:t>
            </a:r>
            <a:r>
              <a:rPr lang="es-CL" dirty="0"/>
              <a:t> de resolver</a:t>
            </a:r>
            <a:endParaRPr lang="es-ES" dirty="0"/>
          </a:p>
        </p:txBody>
      </p:sp>
      <p:sp>
        <p:nvSpPr>
          <p:cNvPr id="5" name="Title 1">
            <a:extLst>
              <a:ext uri="{FF2B5EF4-FFF2-40B4-BE49-F238E27FC236}">
                <a16:creationId xmlns:a16="http://schemas.microsoft.com/office/drawing/2014/main" id="{8AD0C2C0-524C-4E7D-8E3A-99176DB94922}"/>
              </a:ext>
            </a:extLst>
          </p:cNvPr>
          <p:cNvSpPr txBox="1">
            <a:spLocks/>
          </p:cNvSpPr>
          <p:nvPr/>
        </p:nvSpPr>
        <p:spPr>
          <a:xfrm>
            <a:off x="838200" y="249186"/>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L"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rPr>
              <a:t>Introducción</a:t>
            </a:r>
            <a:endParaRPr kumimoji="0" lang="es-ES"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endParaRPr>
          </a:p>
        </p:txBody>
      </p:sp>
    </p:spTree>
    <p:extLst>
      <p:ext uri="{BB962C8B-B14F-4D97-AF65-F5344CB8AC3E}">
        <p14:creationId xmlns:p14="http://schemas.microsoft.com/office/powerpoint/2010/main" val="270454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4985C-D137-4681-A382-3C4DA8BFB12B}"/>
              </a:ext>
            </a:extLst>
          </p:cNvPr>
          <p:cNvSpPr>
            <a:spLocks noGrp="1"/>
          </p:cNvSpPr>
          <p:nvPr>
            <p:ph idx="1"/>
          </p:nvPr>
        </p:nvSpPr>
        <p:spPr>
          <a:xfrm>
            <a:off x="506138" y="1889348"/>
            <a:ext cx="4128923" cy="4351338"/>
          </a:xfrm>
        </p:spPr>
        <p:txBody>
          <a:bodyPr/>
          <a:lstStyle/>
          <a:p>
            <a:r>
              <a:rPr lang="es-ES" dirty="0"/>
              <a:t>Para llamar a un procedimiento, simplemente basta escribir su nombre, y especificar el valor de sus parámetros.</a:t>
            </a:r>
          </a:p>
        </p:txBody>
      </p:sp>
      <p:pic>
        <p:nvPicPr>
          <p:cNvPr id="6" name="Picture 5">
            <a:extLst>
              <a:ext uri="{FF2B5EF4-FFF2-40B4-BE49-F238E27FC236}">
                <a16:creationId xmlns:a16="http://schemas.microsoft.com/office/drawing/2014/main" id="{261E5E35-004F-45AB-A3DA-A3E3D6DE5422}"/>
              </a:ext>
            </a:extLst>
          </p:cNvPr>
          <p:cNvPicPr>
            <a:picLocks noChangeAspect="1"/>
          </p:cNvPicPr>
          <p:nvPr/>
        </p:nvPicPr>
        <p:blipFill>
          <a:blip r:embed="rId3"/>
          <a:stretch>
            <a:fillRect/>
          </a:stretch>
        </p:blipFill>
        <p:spPr>
          <a:xfrm>
            <a:off x="4761187" y="1944911"/>
            <a:ext cx="6924675" cy="4295775"/>
          </a:xfrm>
          <a:prstGeom prst="rect">
            <a:avLst/>
          </a:prstGeom>
        </p:spPr>
      </p:pic>
      <p:sp>
        <p:nvSpPr>
          <p:cNvPr id="5" name="Title 1">
            <a:extLst>
              <a:ext uri="{FF2B5EF4-FFF2-40B4-BE49-F238E27FC236}">
                <a16:creationId xmlns:a16="http://schemas.microsoft.com/office/drawing/2014/main" id="{36B23548-0163-4E63-BB84-7D831BC7F4BC}"/>
              </a:ext>
            </a:extLst>
          </p:cNvPr>
          <p:cNvSpPr txBox="1">
            <a:spLocks/>
          </p:cNvSpPr>
          <p:nvPr/>
        </p:nvSpPr>
        <p:spPr>
          <a:xfrm>
            <a:off x="701722" y="316965"/>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Invocando subprogramas</a:t>
            </a:r>
            <a:endParaRPr lang="es-ES" dirty="0">
              <a:solidFill>
                <a:sysClr val="window" lastClr="FFFFFF"/>
              </a:solidFill>
            </a:endParaRPr>
          </a:p>
        </p:txBody>
      </p:sp>
    </p:spTree>
    <p:extLst>
      <p:ext uri="{BB962C8B-B14F-4D97-AF65-F5344CB8AC3E}">
        <p14:creationId xmlns:p14="http://schemas.microsoft.com/office/powerpoint/2010/main" val="161176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4985C-D137-4681-A382-3C4DA8BFB12B}"/>
              </a:ext>
            </a:extLst>
          </p:cNvPr>
          <p:cNvSpPr>
            <a:spLocks noGrp="1"/>
          </p:cNvSpPr>
          <p:nvPr>
            <p:ph idx="1"/>
          </p:nvPr>
        </p:nvSpPr>
        <p:spPr>
          <a:xfrm>
            <a:off x="506138" y="1828800"/>
            <a:ext cx="4128923" cy="4351338"/>
          </a:xfrm>
        </p:spPr>
        <p:txBody>
          <a:bodyPr/>
          <a:lstStyle/>
          <a:p>
            <a:r>
              <a:rPr lang="es-ES" dirty="0"/>
              <a:t>Para llamar a un función, además de escribir su nombre, y especificar el valor de sus parámetros, necesitamos guardar el valor de retorno</a:t>
            </a:r>
          </a:p>
          <a:p>
            <a:r>
              <a:rPr lang="es-ES" dirty="0"/>
              <a:t>Fíjate que dentro de la función, usamos la palabra clave </a:t>
            </a:r>
            <a:r>
              <a:rPr lang="es-ES" b="1" dirty="0" err="1"/>
              <a:t>return</a:t>
            </a:r>
            <a:endParaRPr lang="es-ES" b="1" dirty="0"/>
          </a:p>
        </p:txBody>
      </p:sp>
      <p:pic>
        <p:nvPicPr>
          <p:cNvPr id="4" name="Picture 3">
            <a:extLst>
              <a:ext uri="{FF2B5EF4-FFF2-40B4-BE49-F238E27FC236}">
                <a16:creationId xmlns:a16="http://schemas.microsoft.com/office/drawing/2014/main" id="{8FD634E4-4A59-46CF-B468-31BDDA08A33B}"/>
              </a:ext>
            </a:extLst>
          </p:cNvPr>
          <p:cNvPicPr>
            <a:picLocks noChangeAspect="1"/>
          </p:cNvPicPr>
          <p:nvPr/>
        </p:nvPicPr>
        <p:blipFill>
          <a:blip r:embed="rId3"/>
          <a:stretch>
            <a:fillRect/>
          </a:stretch>
        </p:blipFill>
        <p:spPr>
          <a:xfrm>
            <a:off x="4859336" y="1932307"/>
            <a:ext cx="6990024" cy="4664075"/>
          </a:xfrm>
          <a:prstGeom prst="rect">
            <a:avLst/>
          </a:prstGeom>
        </p:spPr>
      </p:pic>
      <p:sp>
        <p:nvSpPr>
          <p:cNvPr id="5" name="Title 1">
            <a:extLst>
              <a:ext uri="{FF2B5EF4-FFF2-40B4-BE49-F238E27FC236}">
                <a16:creationId xmlns:a16="http://schemas.microsoft.com/office/drawing/2014/main" id="{CCA8715C-A150-46C4-9A5B-31B6A4EC99AB}"/>
              </a:ext>
            </a:extLst>
          </p:cNvPr>
          <p:cNvSpPr txBox="1">
            <a:spLocks/>
          </p:cNvSpPr>
          <p:nvPr/>
        </p:nvSpPr>
        <p:spPr>
          <a:xfrm>
            <a:off x="838200" y="261618"/>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Invocando funciones</a:t>
            </a:r>
            <a:endParaRPr lang="es-ES" dirty="0">
              <a:solidFill>
                <a:sysClr val="window" lastClr="FFFFFF"/>
              </a:solidFill>
            </a:endParaRPr>
          </a:p>
        </p:txBody>
      </p:sp>
    </p:spTree>
    <p:extLst>
      <p:ext uri="{BB962C8B-B14F-4D97-AF65-F5344CB8AC3E}">
        <p14:creationId xmlns:p14="http://schemas.microsoft.com/office/powerpoint/2010/main" val="373218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2D0E3-FCCD-4BC1-BC5B-7FC23F54A92E}"/>
              </a:ext>
            </a:extLst>
          </p:cNvPr>
          <p:cNvSpPr>
            <a:spLocks noGrp="1"/>
          </p:cNvSpPr>
          <p:nvPr>
            <p:ph idx="1"/>
          </p:nvPr>
        </p:nvSpPr>
        <p:spPr>
          <a:xfrm>
            <a:off x="838199" y="1948455"/>
            <a:ext cx="10515600" cy="4351338"/>
          </a:xfrm>
        </p:spPr>
        <p:txBody>
          <a:bodyPr/>
          <a:lstStyle/>
          <a:p>
            <a:r>
              <a:rPr lang="es-ES" dirty="0"/>
              <a:t>Se usan funciones cuando se requiere un resultado concreto:</a:t>
            </a:r>
          </a:p>
          <a:p>
            <a:r>
              <a:rPr lang="es-ES" dirty="0"/>
              <a:t>La función entrega un resultado, que reemplaza la invocación de ésta en el código:</a:t>
            </a:r>
          </a:p>
        </p:txBody>
      </p:sp>
      <p:pic>
        <p:nvPicPr>
          <p:cNvPr id="4" name="Picture 3">
            <a:extLst>
              <a:ext uri="{FF2B5EF4-FFF2-40B4-BE49-F238E27FC236}">
                <a16:creationId xmlns:a16="http://schemas.microsoft.com/office/drawing/2014/main" id="{049920EF-EBF5-4A64-ACD1-0724C235FB4C}"/>
              </a:ext>
            </a:extLst>
          </p:cNvPr>
          <p:cNvPicPr>
            <a:picLocks noChangeAspect="1"/>
          </p:cNvPicPr>
          <p:nvPr/>
        </p:nvPicPr>
        <p:blipFill>
          <a:blip r:embed="rId3"/>
          <a:stretch>
            <a:fillRect/>
          </a:stretch>
        </p:blipFill>
        <p:spPr>
          <a:xfrm>
            <a:off x="2705666" y="3786366"/>
            <a:ext cx="6780667" cy="2513427"/>
          </a:xfrm>
          <a:prstGeom prst="rect">
            <a:avLst/>
          </a:prstGeom>
        </p:spPr>
      </p:pic>
      <p:sp>
        <p:nvSpPr>
          <p:cNvPr id="5" name="Title 1">
            <a:extLst>
              <a:ext uri="{FF2B5EF4-FFF2-40B4-BE49-F238E27FC236}">
                <a16:creationId xmlns:a16="http://schemas.microsoft.com/office/drawing/2014/main" id="{73851945-E434-4D4B-8D74-8AF7C687FFAD}"/>
              </a:ext>
            </a:extLst>
          </p:cNvPr>
          <p:cNvSpPr txBox="1">
            <a:spLocks/>
          </p:cNvSpPr>
          <p:nvPr/>
        </p:nvSpPr>
        <p:spPr>
          <a:xfrm>
            <a:off x="838200" y="243888"/>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¿Cuándo usar una función y cuándo un procedimiento?</a:t>
            </a:r>
            <a:endParaRPr lang="es-ES" dirty="0">
              <a:solidFill>
                <a:sysClr val="window" lastClr="FFFFFF"/>
              </a:solidFill>
            </a:endParaRPr>
          </a:p>
        </p:txBody>
      </p:sp>
    </p:spTree>
    <p:extLst>
      <p:ext uri="{BB962C8B-B14F-4D97-AF65-F5344CB8AC3E}">
        <p14:creationId xmlns:p14="http://schemas.microsoft.com/office/powerpoint/2010/main" val="376870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37F6D-7387-4E8D-BCDE-BD3B8B2BB1C1}"/>
              </a:ext>
            </a:extLst>
          </p:cNvPr>
          <p:cNvSpPr>
            <a:spLocks noGrp="1"/>
          </p:cNvSpPr>
          <p:nvPr>
            <p:ph idx="1"/>
          </p:nvPr>
        </p:nvSpPr>
        <p:spPr>
          <a:xfrm>
            <a:off x="424089" y="2112227"/>
            <a:ext cx="4104368" cy="4381499"/>
          </a:xfrm>
        </p:spPr>
        <p:txBody>
          <a:bodyPr/>
          <a:lstStyle/>
          <a:p>
            <a:r>
              <a:rPr lang="es-ES" dirty="0"/>
              <a:t>Los procedimientos se usan cuando no se requiere un valor de retorno, pero sí se quiere tener instrucciones que se pueden reutilizar y ser llamadas más de una vez</a:t>
            </a:r>
          </a:p>
        </p:txBody>
      </p:sp>
      <p:pic>
        <p:nvPicPr>
          <p:cNvPr id="4" name="Picture 3">
            <a:extLst>
              <a:ext uri="{FF2B5EF4-FFF2-40B4-BE49-F238E27FC236}">
                <a16:creationId xmlns:a16="http://schemas.microsoft.com/office/drawing/2014/main" id="{12FB7DEE-5695-47E8-97FE-B677820C73CC}"/>
              </a:ext>
            </a:extLst>
          </p:cNvPr>
          <p:cNvPicPr>
            <a:picLocks noChangeAspect="1"/>
          </p:cNvPicPr>
          <p:nvPr/>
        </p:nvPicPr>
        <p:blipFill>
          <a:blip r:embed="rId2"/>
          <a:stretch>
            <a:fillRect/>
          </a:stretch>
        </p:blipFill>
        <p:spPr>
          <a:xfrm>
            <a:off x="4662261" y="2112226"/>
            <a:ext cx="7105650" cy="4381500"/>
          </a:xfrm>
          <a:prstGeom prst="rect">
            <a:avLst/>
          </a:prstGeom>
        </p:spPr>
      </p:pic>
      <p:sp>
        <p:nvSpPr>
          <p:cNvPr id="5" name="Title 1">
            <a:extLst>
              <a:ext uri="{FF2B5EF4-FFF2-40B4-BE49-F238E27FC236}">
                <a16:creationId xmlns:a16="http://schemas.microsoft.com/office/drawing/2014/main" id="{D11D2A31-8266-4A8C-A2C1-E66BC3C3281F}"/>
              </a:ext>
            </a:extLst>
          </p:cNvPr>
          <p:cNvSpPr txBox="1">
            <a:spLocks/>
          </p:cNvSpPr>
          <p:nvPr/>
        </p:nvSpPr>
        <p:spPr>
          <a:xfrm>
            <a:off x="838200" y="406284"/>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¿Cuándo usar una función y cuándo un procedimiento?</a:t>
            </a:r>
            <a:endParaRPr lang="es-ES" dirty="0">
              <a:solidFill>
                <a:sysClr val="window" lastClr="FFFFFF"/>
              </a:solidFill>
            </a:endParaRPr>
          </a:p>
        </p:txBody>
      </p:sp>
    </p:spTree>
    <p:extLst>
      <p:ext uri="{BB962C8B-B14F-4D97-AF65-F5344CB8AC3E}">
        <p14:creationId xmlns:p14="http://schemas.microsoft.com/office/powerpoint/2010/main" val="309428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B2A186-6041-431E-92E6-F511A6032224}"/>
              </a:ext>
            </a:extLst>
          </p:cNvPr>
          <p:cNvPicPr>
            <a:picLocks noChangeAspect="1"/>
          </p:cNvPicPr>
          <p:nvPr/>
        </p:nvPicPr>
        <p:blipFill>
          <a:blip r:embed="rId2"/>
          <a:stretch>
            <a:fillRect/>
          </a:stretch>
        </p:blipFill>
        <p:spPr>
          <a:xfrm>
            <a:off x="1890711" y="2398831"/>
            <a:ext cx="8410575" cy="3505200"/>
          </a:xfrm>
          <a:prstGeom prst="rect">
            <a:avLst/>
          </a:prstGeom>
        </p:spPr>
      </p:pic>
      <p:sp>
        <p:nvSpPr>
          <p:cNvPr id="5" name="Title 1">
            <a:extLst>
              <a:ext uri="{FF2B5EF4-FFF2-40B4-BE49-F238E27FC236}">
                <a16:creationId xmlns:a16="http://schemas.microsoft.com/office/drawing/2014/main" id="{467AEF87-E360-4DAE-89D5-8F593296F11A}"/>
              </a:ext>
            </a:extLst>
          </p:cNvPr>
          <p:cNvSpPr txBox="1">
            <a:spLocks/>
          </p:cNvSpPr>
          <p:nvPr/>
        </p:nvSpPr>
        <p:spPr>
          <a:xfrm>
            <a:off x="838198" y="291187"/>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L"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rPr>
              <a:t>O sea, vamos a pasar de esto</a:t>
            </a:r>
            <a:endParaRPr kumimoji="0" lang="es-ES"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endParaRPr>
          </a:p>
        </p:txBody>
      </p:sp>
    </p:spTree>
    <p:extLst>
      <p:ext uri="{BB962C8B-B14F-4D97-AF65-F5344CB8AC3E}">
        <p14:creationId xmlns:p14="http://schemas.microsoft.com/office/powerpoint/2010/main" val="413052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06B13C48-5AE2-4AAC-B894-8C8A54DFF834}"/>
              </a:ext>
            </a:extLst>
          </p:cNvPr>
          <p:cNvPicPr>
            <a:picLocks noChangeAspect="1"/>
          </p:cNvPicPr>
          <p:nvPr/>
        </p:nvPicPr>
        <p:blipFill>
          <a:blip r:embed="rId2"/>
          <a:stretch>
            <a:fillRect/>
          </a:stretch>
        </p:blipFill>
        <p:spPr>
          <a:xfrm>
            <a:off x="1671637" y="1676400"/>
            <a:ext cx="8848725" cy="5181600"/>
          </a:xfrm>
          <a:prstGeom prst="rect">
            <a:avLst/>
          </a:prstGeom>
        </p:spPr>
      </p:pic>
      <p:sp>
        <p:nvSpPr>
          <p:cNvPr id="5" name="Title 1">
            <a:extLst>
              <a:ext uri="{FF2B5EF4-FFF2-40B4-BE49-F238E27FC236}">
                <a16:creationId xmlns:a16="http://schemas.microsoft.com/office/drawing/2014/main" id="{DC97AF50-87C6-48BC-8FEE-C7506DD739F4}"/>
              </a:ext>
            </a:extLst>
          </p:cNvPr>
          <p:cNvSpPr txBox="1">
            <a:spLocks/>
          </p:cNvSpPr>
          <p:nvPr/>
        </p:nvSpPr>
        <p:spPr>
          <a:xfrm>
            <a:off x="647131" y="350837"/>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L"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rPr>
              <a:t>A esto:</a:t>
            </a:r>
            <a:endParaRPr kumimoji="0" lang="es-ES"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endParaRPr>
          </a:p>
        </p:txBody>
      </p:sp>
    </p:spTree>
    <p:extLst>
      <p:ext uri="{BB962C8B-B14F-4D97-AF65-F5344CB8AC3E}">
        <p14:creationId xmlns:p14="http://schemas.microsoft.com/office/powerpoint/2010/main" val="350094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3F266-EA20-4E9A-88F1-CA15102F321C}"/>
              </a:ext>
            </a:extLst>
          </p:cNvPr>
          <p:cNvSpPr>
            <a:spLocks noGrp="1"/>
          </p:cNvSpPr>
          <p:nvPr>
            <p:ph idx="1"/>
          </p:nvPr>
        </p:nvSpPr>
        <p:spPr>
          <a:xfrm>
            <a:off x="838200" y="1652199"/>
            <a:ext cx="10515600" cy="4351338"/>
          </a:xfrm>
        </p:spPr>
        <p:txBody>
          <a:bodyPr/>
          <a:lstStyle/>
          <a:p>
            <a:r>
              <a:rPr lang="es-CL" dirty="0"/>
              <a:t>Un programa queda compuesto por un algoritmo coordinador, llamado programa principal, y un conjunto de subprogramas, llamados rutinas o subrutinas</a:t>
            </a:r>
            <a:endParaRPr lang="es-ES" dirty="0"/>
          </a:p>
        </p:txBody>
      </p:sp>
      <p:pic>
        <p:nvPicPr>
          <p:cNvPr id="4" name="Picture 3">
            <a:extLst>
              <a:ext uri="{FF2B5EF4-FFF2-40B4-BE49-F238E27FC236}">
                <a16:creationId xmlns:a16="http://schemas.microsoft.com/office/drawing/2014/main" id="{C3DFF43F-F4BB-407F-8A1F-BC9A2E720BED}"/>
              </a:ext>
            </a:extLst>
          </p:cNvPr>
          <p:cNvPicPr>
            <a:picLocks noChangeAspect="1"/>
          </p:cNvPicPr>
          <p:nvPr/>
        </p:nvPicPr>
        <p:blipFill>
          <a:blip r:embed="rId2"/>
          <a:stretch>
            <a:fillRect/>
          </a:stretch>
        </p:blipFill>
        <p:spPr>
          <a:xfrm>
            <a:off x="2976226" y="3254036"/>
            <a:ext cx="6239548" cy="2825203"/>
          </a:xfrm>
          <a:prstGeom prst="rect">
            <a:avLst/>
          </a:prstGeom>
        </p:spPr>
      </p:pic>
      <p:sp>
        <p:nvSpPr>
          <p:cNvPr id="5" name="Title 1">
            <a:extLst>
              <a:ext uri="{FF2B5EF4-FFF2-40B4-BE49-F238E27FC236}">
                <a16:creationId xmlns:a16="http://schemas.microsoft.com/office/drawing/2014/main" id="{812AF50E-41A3-49E5-85F8-B04500DD8699}"/>
              </a:ext>
            </a:extLst>
          </p:cNvPr>
          <p:cNvSpPr txBox="1">
            <a:spLocks/>
          </p:cNvSpPr>
          <p:nvPr/>
        </p:nvSpPr>
        <p:spPr>
          <a:xfrm>
            <a:off x="838200" y="250934"/>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L"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rPr>
              <a:t>Beneficios</a:t>
            </a:r>
            <a:endParaRPr kumimoji="0" lang="es-ES"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endParaRPr>
          </a:p>
        </p:txBody>
      </p:sp>
    </p:spTree>
    <p:extLst>
      <p:ext uri="{BB962C8B-B14F-4D97-AF65-F5344CB8AC3E}">
        <p14:creationId xmlns:p14="http://schemas.microsoft.com/office/powerpoint/2010/main" val="166919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6693E-4C96-4D20-9286-73E2C6DFDD70}"/>
              </a:ext>
            </a:extLst>
          </p:cNvPr>
          <p:cNvSpPr>
            <a:spLocks noGrp="1"/>
          </p:cNvSpPr>
          <p:nvPr>
            <p:ph idx="1"/>
          </p:nvPr>
        </p:nvSpPr>
        <p:spPr/>
        <p:txBody>
          <a:bodyPr/>
          <a:lstStyle/>
          <a:p>
            <a:r>
              <a:rPr lang="es-CL" dirty="0"/>
              <a:t>La coordinación entre el programa principal y las rutinas se logra por el algoritmo del programa y mediante la utilización de parámetros</a:t>
            </a:r>
            <a:endParaRPr lang="es-ES" dirty="0"/>
          </a:p>
        </p:txBody>
      </p:sp>
      <p:sp>
        <p:nvSpPr>
          <p:cNvPr id="4" name="Title 1">
            <a:extLst>
              <a:ext uri="{FF2B5EF4-FFF2-40B4-BE49-F238E27FC236}">
                <a16:creationId xmlns:a16="http://schemas.microsoft.com/office/drawing/2014/main" id="{2C08846C-7660-4FEE-B2BF-48CD580AFDC0}"/>
              </a:ext>
            </a:extLst>
          </p:cNvPr>
          <p:cNvSpPr txBox="1">
            <a:spLocks/>
          </p:cNvSpPr>
          <p:nvPr/>
        </p:nvSpPr>
        <p:spPr>
          <a:xfrm>
            <a:off x="838200" y="262834"/>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L"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rPr>
              <a:t>Beneficios</a:t>
            </a:r>
            <a:endParaRPr kumimoji="0" lang="es-ES"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endParaRPr>
          </a:p>
        </p:txBody>
      </p:sp>
    </p:spTree>
    <p:extLst>
      <p:ext uri="{BB962C8B-B14F-4D97-AF65-F5344CB8AC3E}">
        <p14:creationId xmlns:p14="http://schemas.microsoft.com/office/powerpoint/2010/main" val="4692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9BAF7-5431-4B55-8CB8-3237B5079C9C}"/>
              </a:ext>
            </a:extLst>
          </p:cNvPr>
          <p:cNvSpPr>
            <a:spLocks noGrp="1"/>
          </p:cNvSpPr>
          <p:nvPr>
            <p:ph idx="1"/>
          </p:nvPr>
        </p:nvSpPr>
        <p:spPr>
          <a:xfrm>
            <a:off x="376730" y="1825625"/>
            <a:ext cx="11589298" cy="4351338"/>
          </a:xfrm>
        </p:spPr>
        <p:txBody>
          <a:bodyPr/>
          <a:lstStyle/>
          <a:p>
            <a:pPr marL="0" indent="0">
              <a:buNone/>
            </a:pPr>
            <a:r>
              <a:rPr lang="es-CL" b="1" dirty="0"/>
              <a:t>1</a:t>
            </a:r>
            <a:r>
              <a:rPr lang="es-CL" dirty="0"/>
              <a:t>. Si existe un grupo de sentencias que se repite muchas veces, se puede formar un subprograma con estas sentencias, de tal manera que en cada lugar donde iban estas sentencias, se cambie por un llamado al subprograma</a:t>
            </a:r>
            <a:endParaRPr lang="es-ES" dirty="0"/>
          </a:p>
        </p:txBody>
      </p:sp>
      <p:pic>
        <p:nvPicPr>
          <p:cNvPr id="5" name="Picture 4">
            <a:extLst>
              <a:ext uri="{FF2B5EF4-FFF2-40B4-BE49-F238E27FC236}">
                <a16:creationId xmlns:a16="http://schemas.microsoft.com/office/drawing/2014/main" id="{A743D33F-C002-43CF-AF5C-2C00C20A9118}"/>
              </a:ext>
            </a:extLst>
          </p:cNvPr>
          <p:cNvPicPr>
            <a:picLocks noChangeAspect="1"/>
          </p:cNvPicPr>
          <p:nvPr/>
        </p:nvPicPr>
        <p:blipFill>
          <a:blip r:embed="rId2"/>
          <a:stretch>
            <a:fillRect/>
          </a:stretch>
        </p:blipFill>
        <p:spPr>
          <a:xfrm>
            <a:off x="376730" y="4001294"/>
            <a:ext cx="7181850" cy="2686050"/>
          </a:xfrm>
          <a:prstGeom prst="rect">
            <a:avLst/>
          </a:prstGeom>
        </p:spPr>
      </p:pic>
      <p:pic>
        <p:nvPicPr>
          <p:cNvPr id="6" name="Picture 5">
            <a:extLst>
              <a:ext uri="{FF2B5EF4-FFF2-40B4-BE49-F238E27FC236}">
                <a16:creationId xmlns:a16="http://schemas.microsoft.com/office/drawing/2014/main" id="{C79FAE5F-DEBC-4A76-B86E-22037A6E3BA3}"/>
              </a:ext>
            </a:extLst>
          </p:cNvPr>
          <p:cNvPicPr>
            <a:picLocks noChangeAspect="1"/>
          </p:cNvPicPr>
          <p:nvPr/>
        </p:nvPicPr>
        <p:blipFill>
          <a:blip r:embed="rId3"/>
          <a:stretch>
            <a:fillRect/>
          </a:stretch>
        </p:blipFill>
        <p:spPr>
          <a:xfrm>
            <a:off x="7967170" y="3934619"/>
            <a:ext cx="3848100" cy="2752725"/>
          </a:xfrm>
          <a:prstGeom prst="rect">
            <a:avLst/>
          </a:prstGeom>
        </p:spPr>
      </p:pic>
      <p:sp>
        <p:nvSpPr>
          <p:cNvPr id="7" name="Title 1">
            <a:extLst>
              <a:ext uri="{FF2B5EF4-FFF2-40B4-BE49-F238E27FC236}">
                <a16:creationId xmlns:a16="http://schemas.microsoft.com/office/drawing/2014/main" id="{C0D6DD2E-CCF3-41E6-A22B-0748EFBF10B9}"/>
              </a:ext>
            </a:extLst>
          </p:cNvPr>
          <p:cNvSpPr txBox="1">
            <a:spLocks/>
          </p:cNvSpPr>
          <p:nvPr/>
        </p:nvSpPr>
        <p:spPr>
          <a:xfrm>
            <a:off x="742665" y="268025"/>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L"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rPr>
              <a:t>Criterios para descomponer en subprogramas</a:t>
            </a:r>
            <a:endParaRPr kumimoji="0" lang="es-ES" sz="4400" b="1" i="0" u="none" strike="noStrike" kern="1200" cap="none" spc="0" normalizeH="0" baseline="0" noProof="0" dirty="0">
              <a:ln>
                <a:noFill/>
              </a:ln>
              <a:solidFill>
                <a:sysClr val="window" lastClr="FFFFFF"/>
              </a:solidFill>
              <a:effectLst/>
              <a:uLnTx/>
              <a:uFillTx/>
              <a:latin typeface="Century Gothic" panose="020B0502020202020204" pitchFamily="34" charset="0"/>
              <a:ea typeface="+mj-ea"/>
              <a:cs typeface="+mj-cs"/>
            </a:endParaRPr>
          </a:p>
        </p:txBody>
      </p:sp>
    </p:spTree>
    <p:extLst>
      <p:ext uri="{BB962C8B-B14F-4D97-AF65-F5344CB8AC3E}">
        <p14:creationId xmlns:p14="http://schemas.microsoft.com/office/powerpoint/2010/main" val="174548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9BAF7-5431-4B55-8CB8-3237B5079C9C}"/>
              </a:ext>
            </a:extLst>
          </p:cNvPr>
          <p:cNvSpPr>
            <a:spLocks noGrp="1"/>
          </p:cNvSpPr>
          <p:nvPr>
            <p:ph idx="1"/>
          </p:nvPr>
        </p:nvSpPr>
        <p:spPr>
          <a:xfrm>
            <a:off x="838199" y="1975750"/>
            <a:ext cx="10515600" cy="4351338"/>
          </a:xfrm>
        </p:spPr>
        <p:txBody>
          <a:bodyPr/>
          <a:lstStyle/>
          <a:p>
            <a:pPr marL="0" indent="0">
              <a:buNone/>
            </a:pPr>
            <a:r>
              <a:rPr lang="es-CL" b="1" dirty="0"/>
              <a:t>2</a:t>
            </a:r>
            <a:r>
              <a:rPr lang="es-CL" dirty="0"/>
              <a:t>. Dividir la funcionalidad del programa en partes más sencillas, donde cada parte tenga una funcionalidad clara y específica</a:t>
            </a:r>
            <a:endParaRPr lang="es-ES" dirty="0"/>
          </a:p>
        </p:txBody>
      </p:sp>
      <p:pic>
        <p:nvPicPr>
          <p:cNvPr id="4" name="Picture 3">
            <a:extLst>
              <a:ext uri="{FF2B5EF4-FFF2-40B4-BE49-F238E27FC236}">
                <a16:creationId xmlns:a16="http://schemas.microsoft.com/office/drawing/2014/main" id="{7F30A619-4A0D-4C04-95E4-EAB28EB42CE1}"/>
              </a:ext>
            </a:extLst>
          </p:cNvPr>
          <p:cNvPicPr>
            <a:picLocks noChangeAspect="1"/>
          </p:cNvPicPr>
          <p:nvPr/>
        </p:nvPicPr>
        <p:blipFill>
          <a:blip r:embed="rId2"/>
          <a:stretch>
            <a:fillRect/>
          </a:stretch>
        </p:blipFill>
        <p:spPr>
          <a:xfrm>
            <a:off x="2662236" y="3840787"/>
            <a:ext cx="6867525" cy="1371600"/>
          </a:xfrm>
          <a:prstGeom prst="rect">
            <a:avLst/>
          </a:prstGeom>
        </p:spPr>
      </p:pic>
      <p:sp>
        <p:nvSpPr>
          <p:cNvPr id="7" name="Title 1">
            <a:extLst>
              <a:ext uri="{FF2B5EF4-FFF2-40B4-BE49-F238E27FC236}">
                <a16:creationId xmlns:a16="http://schemas.microsoft.com/office/drawing/2014/main" id="{354386FC-DF7C-4080-AB57-D66C3AB3C86B}"/>
              </a:ext>
            </a:extLst>
          </p:cNvPr>
          <p:cNvSpPr txBox="1">
            <a:spLocks/>
          </p:cNvSpPr>
          <p:nvPr/>
        </p:nvSpPr>
        <p:spPr>
          <a:xfrm>
            <a:off x="838200" y="250797"/>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Criterios para descomponer en subprogramas</a:t>
            </a:r>
            <a:endParaRPr lang="es-ES" dirty="0">
              <a:solidFill>
                <a:sysClr val="window" lastClr="FFFFFF"/>
              </a:solidFill>
            </a:endParaRPr>
          </a:p>
        </p:txBody>
      </p:sp>
    </p:spTree>
    <p:extLst>
      <p:ext uri="{BB962C8B-B14F-4D97-AF65-F5344CB8AC3E}">
        <p14:creationId xmlns:p14="http://schemas.microsoft.com/office/powerpoint/2010/main" val="316147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B282A75-9CE3-4250-B497-0B626D736D4E}"/>
              </a:ext>
            </a:extLst>
          </p:cNvPr>
          <p:cNvSpPr txBox="1">
            <a:spLocks/>
          </p:cNvSpPr>
          <p:nvPr/>
        </p:nvSpPr>
        <p:spPr>
          <a:xfrm>
            <a:off x="838200" y="365123"/>
            <a:ext cx="10515600" cy="132556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lvl="0">
              <a:defRPr/>
            </a:pPr>
            <a:r>
              <a:rPr lang="es-CL" dirty="0">
                <a:solidFill>
                  <a:sysClr val="window" lastClr="FFFFFF"/>
                </a:solidFill>
              </a:rPr>
              <a:t>Un ejemplo</a:t>
            </a:r>
            <a:endParaRPr lang="es-ES" dirty="0">
              <a:solidFill>
                <a:sysClr val="window" lastClr="FFFFFF"/>
              </a:solidFill>
            </a:endParaRPr>
          </a:p>
        </p:txBody>
      </p:sp>
      <p:sp>
        <p:nvSpPr>
          <p:cNvPr id="3" name="Content Placeholder 2">
            <a:extLst>
              <a:ext uri="{FF2B5EF4-FFF2-40B4-BE49-F238E27FC236}">
                <a16:creationId xmlns:a16="http://schemas.microsoft.com/office/drawing/2014/main" id="{D43DDF60-F2AC-4317-83D9-C47689F91A1D}"/>
              </a:ext>
            </a:extLst>
          </p:cNvPr>
          <p:cNvSpPr>
            <a:spLocks noGrp="1"/>
          </p:cNvSpPr>
          <p:nvPr>
            <p:ph idx="1"/>
          </p:nvPr>
        </p:nvSpPr>
        <p:spPr/>
        <p:txBody>
          <a:bodyPr/>
          <a:lstStyle/>
          <a:p>
            <a:endParaRPr lang="es-ES" dirty="0"/>
          </a:p>
        </p:txBody>
      </p:sp>
      <p:pic>
        <p:nvPicPr>
          <p:cNvPr id="6" name="Picture 5">
            <a:extLst>
              <a:ext uri="{FF2B5EF4-FFF2-40B4-BE49-F238E27FC236}">
                <a16:creationId xmlns:a16="http://schemas.microsoft.com/office/drawing/2014/main" id="{199B76EF-C906-49B2-A432-39EE5906BA94}"/>
              </a:ext>
            </a:extLst>
          </p:cNvPr>
          <p:cNvPicPr>
            <a:picLocks noChangeAspect="1"/>
          </p:cNvPicPr>
          <p:nvPr/>
        </p:nvPicPr>
        <p:blipFill>
          <a:blip r:embed="rId3"/>
          <a:stretch>
            <a:fillRect/>
          </a:stretch>
        </p:blipFill>
        <p:spPr>
          <a:xfrm>
            <a:off x="838200" y="1825625"/>
            <a:ext cx="5762625" cy="3752850"/>
          </a:xfrm>
          <a:prstGeom prst="rect">
            <a:avLst/>
          </a:prstGeom>
        </p:spPr>
      </p:pic>
      <p:pic>
        <p:nvPicPr>
          <p:cNvPr id="7" name="Picture 6">
            <a:extLst>
              <a:ext uri="{FF2B5EF4-FFF2-40B4-BE49-F238E27FC236}">
                <a16:creationId xmlns:a16="http://schemas.microsoft.com/office/drawing/2014/main" id="{5D5F2898-14EE-41B9-8283-13238E20C986}"/>
              </a:ext>
            </a:extLst>
          </p:cNvPr>
          <p:cNvPicPr>
            <a:picLocks noChangeAspect="1"/>
          </p:cNvPicPr>
          <p:nvPr/>
        </p:nvPicPr>
        <p:blipFill>
          <a:blip r:embed="rId4"/>
          <a:stretch>
            <a:fillRect/>
          </a:stretch>
        </p:blipFill>
        <p:spPr>
          <a:xfrm>
            <a:off x="8156246" y="365124"/>
            <a:ext cx="3638003" cy="4351337"/>
          </a:xfrm>
          <a:prstGeom prst="rect">
            <a:avLst/>
          </a:prstGeom>
        </p:spPr>
      </p:pic>
      <p:sp>
        <p:nvSpPr>
          <p:cNvPr id="8" name="Right Brace 7">
            <a:extLst>
              <a:ext uri="{FF2B5EF4-FFF2-40B4-BE49-F238E27FC236}">
                <a16:creationId xmlns:a16="http://schemas.microsoft.com/office/drawing/2014/main" id="{023AC014-FCBD-42EC-8AD0-82AA244F0737}"/>
              </a:ext>
            </a:extLst>
          </p:cNvPr>
          <p:cNvSpPr/>
          <p:nvPr/>
        </p:nvSpPr>
        <p:spPr>
          <a:xfrm>
            <a:off x="5715164" y="3025720"/>
            <a:ext cx="761672" cy="1901333"/>
          </a:xfrm>
          <a:prstGeom prst="rightBrace">
            <a:avLst/>
          </a:prstGeom>
          <a:ln w="76200">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s-ES"/>
          </a:p>
        </p:txBody>
      </p:sp>
      <p:sp>
        <p:nvSpPr>
          <p:cNvPr id="9" name="Speech Bubble: Rectangle 8">
            <a:extLst>
              <a:ext uri="{FF2B5EF4-FFF2-40B4-BE49-F238E27FC236}">
                <a16:creationId xmlns:a16="http://schemas.microsoft.com/office/drawing/2014/main" id="{518F64BF-2C18-4A6C-A5C4-303EFFBEE1E1}"/>
              </a:ext>
            </a:extLst>
          </p:cNvPr>
          <p:cNvSpPr/>
          <p:nvPr/>
        </p:nvSpPr>
        <p:spPr>
          <a:xfrm>
            <a:off x="8156246" y="5155324"/>
            <a:ext cx="3037271" cy="1545021"/>
          </a:xfrm>
          <a:prstGeom prst="wedgeRectCallout">
            <a:avLst>
              <a:gd name="adj1" fmla="val -88831"/>
              <a:gd name="adj2" fmla="val -1252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t>¡Lo podemos hacer mejor!</a:t>
            </a:r>
          </a:p>
        </p:txBody>
      </p:sp>
    </p:spTree>
    <p:extLst>
      <p:ext uri="{BB962C8B-B14F-4D97-AF65-F5344CB8AC3E}">
        <p14:creationId xmlns:p14="http://schemas.microsoft.com/office/powerpoint/2010/main" val="172471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Tema d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4613</TotalTime>
  <Words>737</Words>
  <Application>Microsoft Office PowerPoint</Application>
  <PresentationFormat>Panorámica</PresentationFormat>
  <Paragraphs>69</Paragraphs>
  <Slides>23</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Century Gothic</vt:lpstr>
      <vt:lpstr>Consolas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Tipos de subprogramas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Ítalo Donoso Barraza</dc:creator>
  <cp:lastModifiedBy>Boris</cp:lastModifiedBy>
  <cp:revision>409</cp:revision>
  <dcterms:created xsi:type="dcterms:W3CDTF">2015-10-22T21:31:18Z</dcterms:created>
  <dcterms:modified xsi:type="dcterms:W3CDTF">2019-04-10T04:41:48Z</dcterms:modified>
</cp:coreProperties>
</file>