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notesMasterIdLst>
    <p:notesMasterId r:id="rId7"/>
  </p:notesMasterIdLst>
  <p:sldIdLst>
    <p:sldId id="256" r:id="rId2"/>
    <p:sldId id="777" r:id="rId3"/>
    <p:sldId id="779" r:id="rId4"/>
    <p:sldId id="781" r:id="rId5"/>
    <p:sldId id="783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icio" id="{A12932F5-3A2B-4C28-95F5-9FFFED1A7DF5}">
          <p14:sldIdLst>
            <p14:sldId id="256"/>
            <p14:sldId id="777"/>
            <p14:sldId id="779"/>
            <p14:sldId id="781"/>
            <p14:sldId id="78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gelica" initials="A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E8528"/>
    <a:srgbClr val="BD6222"/>
    <a:srgbClr val="7D9E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B1032C-EA38-4F05-BA0D-38AFFFC7BED3}" styleName="Estilo claro 3 - Acento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92" autoAdjust="0"/>
    <p:restoredTop sz="93907" autoAdjust="0"/>
  </p:normalViewPr>
  <p:slideViewPr>
    <p:cSldViewPr snapToGrid="0">
      <p:cViewPr varScale="1">
        <p:scale>
          <a:sx n="64" d="100"/>
          <a:sy n="64" d="100"/>
        </p:scale>
        <p:origin x="918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36" y="4299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B50CFD-20F7-45A8-A8A3-A224BBBBEEF6}" type="datetimeFigureOut">
              <a:rPr lang="es-CL" smtClean="0"/>
              <a:pPr/>
              <a:t>10-04-2019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1BC9C6-4303-40BF-8576-9D9206B8DBC2}" type="slidenum">
              <a:rPr lang="es-CL" smtClean="0"/>
              <a:pPr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417452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1BC9C6-4303-40BF-8576-9D9206B8DBC2}" type="slidenum">
              <a:rPr lang="es-CL" smtClean="0"/>
              <a:pPr/>
              <a:t>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14432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B2889-2186-4596-9321-F62191F28E45}" type="datetimeFigureOut">
              <a:rPr lang="es-CL" smtClean="0"/>
              <a:pPr/>
              <a:t>10-04-2019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EF9E5-04DE-45B9-81D0-8AAF6C3423BB}" type="slidenum">
              <a:rPr lang="es-CL" smtClean="0"/>
              <a:pPr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71030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B2889-2186-4596-9321-F62191F28E45}" type="datetimeFigureOut">
              <a:rPr lang="es-CL" smtClean="0"/>
              <a:pPr/>
              <a:t>10-04-2019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EF9E5-04DE-45B9-81D0-8AAF6C3423BB}" type="slidenum">
              <a:rPr lang="es-CL" smtClean="0"/>
              <a:pPr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11782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B2889-2186-4596-9321-F62191F28E45}" type="datetimeFigureOut">
              <a:rPr lang="es-CL" smtClean="0"/>
              <a:pPr/>
              <a:t>10-04-2019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EF9E5-04DE-45B9-81D0-8AAF6C3423BB}" type="slidenum">
              <a:rPr lang="es-CL" smtClean="0"/>
              <a:pPr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18641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1943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B2889-2186-4596-9321-F62191F28E45}" type="datetimeFigureOut">
              <a:rPr lang="es-CL" smtClean="0"/>
              <a:pPr/>
              <a:t>10-04-2019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EF9E5-04DE-45B9-81D0-8AAF6C3423BB}" type="slidenum">
              <a:rPr lang="es-CL" smtClean="0"/>
              <a:pPr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79802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B2889-2186-4596-9321-F62191F28E45}" type="datetimeFigureOut">
              <a:rPr lang="es-CL" smtClean="0"/>
              <a:pPr/>
              <a:t>10-04-2019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EF9E5-04DE-45B9-81D0-8AAF6C3423BB}" type="slidenum">
              <a:rPr lang="es-CL" smtClean="0"/>
              <a:pPr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78146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B2889-2186-4596-9321-F62191F28E45}" type="datetimeFigureOut">
              <a:rPr lang="es-CL" smtClean="0"/>
              <a:pPr/>
              <a:t>10-04-2019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EF9E5-04DE-45B9-81D0-8AAF6C3423BB}" type="slidenum">
              <a:rPr lang="es-CL" smtClean="0"/>
              <a:pPr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29244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B2889-2186-4596-9321-F62191F28E45}" type="datetimeFigureOut">
              <a:rPr lang="es-CL" smtClean="0"/>
              <a:pPr/>
              <a:t>10-04-2019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EF9E5-04DE-45B9-81D0-8AAF6C3423BB}" type="slidenum">
              <a:rPr lang="es-CL" smtClean="0"/>
              <a:pPr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72005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B2889-2186-4596-9321-F62191F28E45}" type="datetimeFigureOut">
              <a:rPr lang="es-CL" smtClean="0"/>
              <a:pPr/>
              <a:t>10-04-2019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EF9E5-04DE-45B9-81D0-8AAF6C3423BB}" type="slidenum">
              <a:rPr lang="es-CL" smtClean="0"/>
              <a:pPr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43516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199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B2889-2186-4596-9321-F62191F28E45}" type="datetimeFigureOut">
              <a:rPr lang="es-CL" smtClean="0"/>
              <a:pPr/>
              <a:t>10-04-2019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EF9E5-04DE-45B9-81D0-8AAF6C3423BB}" type="slidenum">
              <a:rPr lang="es-CL" smtClean="0"/>
              <a:pPr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79261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B2889-2186-4596-9321-F62191F28E45}" type="datetimeFigureOut">
              <a:rPr lang="es-CL" smtClean="0"/>
              <a:pPr/>
              <a:t>10-04-2019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EF9E5-04DE-45B9-81D0-8AAF6C3423BB}" type="slidenum">
              <a:rPr lang="es-CL" smtClean="0"/>
              <a:pPr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81737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AB2889-2186-4596-9321-F62191F28E45}" type="datetimeFigureOut">
              <a:rPr lang="es-CL" smtClean="0"/>
              <a:pPr/>
              <a:t>10-04-2019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8EF9E5-04DE-45B9-81D0-8AAF6C3423BB}" type="slidenum">
              <a:rPr lang="es-CL" smtClean="0"/>
              <a:pPr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7678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68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524000" y="3"/>
            <a:ext cx="4584000" cy="371472"/>
          </a:xfrm>
          <a:prstGeom prst="rect">
            <a:avLst/>
          </a:prstGeom>
          <a:solidFill>
            <a:srgbClr val="7D9E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" name="Rectángulo 4"/>
          <p:cNvSpPr/>
          <p:nvPr/>
        </p:nvSpPr>
        <p:spPr>
          <a:xfrm>
            <a:off x="6108000" y="3"/>
            <a:ext cx="4560000" cy="37147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5" name="Rectángulo 14"/>
          <p:cNvSpPr/>
          <p:nvPr/>
        </p:nvSpPr>
        <p:spPr>
          <a:xfrm>
            <a:off x="1524000" y="6771504"/>
            <a:ext cx="4584000" cy="86499"/>
          </a:xfrm>
          <a:prstGeom prst="rect">
            <a:avLst/>
          </a:prstGeom>
          <a:solidFill>
            <a:srgbClr val="7D9E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6" name="Rectángulo 15"/>
          <p:cNvSpPr/>
          <p:nvPr/>
        </p:nvSpPr>
        <p:spPr>
          <a:xfrm>
            <a:off x="6108000" y="6771506"/>
            <a:ext cx="4560000" cy="8649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8" name="Rectángulo 17"/>
          <p:cNvSpPr/>
          <p:nvPr/>
        </p:nvSpPr>
        <p:spPr>
          <a:xfrm>
            <a:off x="1524000" y="2152134"/>
            <a:ext cx="9144000" cy="188646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400" b="1" dirty="0">
                <a:latin typeface="Century Gothic" panose="020B0502020202020204" pitchFamily="34" charset="0"/>
              </a:rPr>
              <a:t>Clase 07</a:t>
            </a:r>
            <a:endParaRPr lang="es-ES" sz="4400" dirty="0">
              <a:latin typeface="Century Gothic" panose="020B0502020202020204" pitchFamily="34" charset="0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1548000" y="4481379"/>
            <a:ext cx="9120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s-ES" dirty="0">
              <a:latin typeface="Century Gothic" panose="020B0502020202020204" pitchFamily="34" charset="0"/>
            </a:endParaRPr>
          </a:p>
          <a:p>
            <a:pPr algn="ctr"/>
            <a:endParaRPr lang="es-ES" dirty="0">
              <a:latin typeface="Century Gothic" panose="020B0502020202020204" pitchFamily="34" charset="0"/>
            </a:endParaRPr>
          </a:p>
          <a:p>
            <a:pPr algn="ctr"/>
            <a:r>
              <a:rPr lang="es-ES" sz="3000" b="1" dirty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rPr>
              <a:t>Ejercicios</a:t>
            </a:r>
            <a:endParaRPr lang="es-CL" sz="2000" dirty="0">
              <a:solidFill>
                <a:schemeClr val="bg1">
                  <a:lumMod val="65000"/>
                </a:schemeClr>
              </a:solidFill>
              <a:latin typeface="Century Gothic" panose="020B0502020202020204" pitchFamily="34" charset="0"/>
            </a:endParaRP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2694" y="648949"/>
            <a:ext cx="1279991" cy="13028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0465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45B6BB1-819E-42DA-9BA4-8DF8498F10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6859" y="2009665"/>
            <a:ext cx="1121525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3200" dirty="0"/>
              <a:t>Crear una función que calcula el factorial de un número.</a:t>
            </a:r>
          </a:p>
          <a:p>
            <a:pPr marL="0" indent="0">
              <a:buNone/>
            </a:pPr>
            <a:r>
              <a:rPr lang="es-ES" sz="3200" b="1" dirty="0">
                <a:solidFill>
                  <a:srgbClr val="FF0000"/>
                </a:solidFill>
              </a:rPr>
              <a:t>¿Qué es el factorial?</a:t>
            </a:r>
          </a:p>
          <a:p>
            <a:pPr marL="0" indent="0">
              <a:buNone/>
            </a:pPr>
            <a:r>
              <a:rPr lang="es-ES" sz="3200" i="1" dirty="0"/>
              <a:t>Cantidad que resulta de la multiplicación de determinado número natural por todos los números naturales que le anteceden excluyendo el cero; se representa por </a:t>
            </a:r>
            <a:r>
              <a:rPr lang="es-ES" sz="3200" b="1" i="1" dirty="0"/>
              <a:t>n! </a:t>
            </a:r>
          </a:p>
          <a:p>
            <a:pPr marL="0" indent="0">
              <a:buNone/>
            </a:pPr>
            <a:r>
              <a:rPr lang="es-ES" sz="3200" i="1" dirty="0"/>
              <a:t>Por definición el factorial de 0 es 1</a:t>
            </a:r>
          </a:p>
          <a:p>
            <a:pPr marL="0" indent="0">
              <a:buNone/>
            </a:pPr>
            <a:r>
              <a:rPr lang="es-ES" sz="3200" dirty="0"/>
              <a:t>El factorial de 4 es: 24</a:t>
            </a:r>
          </a:p>
          <a:p>
            <a:pPr marL="0" indent="0">
              <a:buNone/>
            </a:pPr>
            <a:r>
              <a:rPr lang="es-ES" sz="3200" dirty="0"/>
              <a:t>4*3*2*1 = 24</a:t>
            </a:r>
          </a:p>
          <a:p>
            <a:pPr marL="0" indent="0">
              <a:buNone/>
            </a:pPr>
            <a:endParaRPr lang="es-ES" sz="3200" dirty="0"/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89FFABAE-4DDB-44FF-9EB5-EE0E4C3EA354}"/>
              </a:ext>
            </a:extLst>
          </p:cNvPr>
          <p:cNvSpPr txBox="1">
            <a:spLocks/>
          </p:cNvSpPr>
          <p:nvPr/>
        </p:nvSpPr>
        <p:spPr>
          <a:xfrm>
            <a:off x="726684" y="365125"/>
            <a:ext cx="10515600" cy="1325563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4400" b="1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entury Gothic" panose="020B0502020202020204" pitchFamily="34" charset="0"/>
                <a:ea typeface="+mj-ea"/>
                <a:cs typeface="+mj-cs"/>
              </a:rPr>
              <a:t>Ejercicio 1</a:t>
            </a:r>
            <a:endParaRPr kumimoji="0" lang="es-CL" sz="4400" b="1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 Gothic" panose="020B0502020202020204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108557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45B6BB1-819E-42DA-9BA4-8DF8498F10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/>
              <a:t>Se tiene un archivo de texto llamado “rangos.txt” que contiene por cada registro el rango inicial y el rango final.</a:t>
            </a:r>
          </a:p>
          <a:p>
            <a:pPr marL="514350" indent="-514350">
              <a:buAutoNum type="arabicPeriod"/>
            </a:pPr>
            <a:r>
              <a:rPr lang="es-ES" dirty="0"/>
              <a:t>Desplegar la suma de todas las distancias entre todos los rangos</a:t>
            </a:r>
          </a:p>
          <a:p>
            <a:pPr lvl="1"/>
            <a:r>
              <a:rPr lang="es-ES" dirty="0"/>
              <a:t>1 y 3: 1 valor de distancia que es el número 2</a:t>
            </a:r>
          </a:p>
          <a:p>
            <a:pPr lvl="1"/>
            <a:r>
              <a:rPr lang="es-ES" dirty="0"/>
              <a:t>6 y 8: 1 valor de distancia que sería el número 7</a:t>
            </a:r>
          </a:p>
          <a:p>
            <a:pPr lvl="1"/>
            <a:r>
              <a:rPr lang="es-ES" dirty="0"/>
              <a:t>9 y 12: 2 valores de distancias (10 y 11)</a:t>
            </a:r>
          </a:p>
          <a:p>
            <a:pPr lvl="1"/>
            <a:r>
              <a:rPr lang="es-ES" dirty="0"/>
              <a:t>1 y 9: 7 valores de distancia (2,3,4,5,6,7,8)</a:t>
            </a:r>
          </a:p>
          <a:p>
            <a:pPr lvl="1"/>
            <a:endParaRPr lang="es-ES" dirty="0"/>
          </a:p>
          <a:p>
            <a:pPr marL="0" indent="0">
              <a:buNone/>
            </a:pPr>
            <a:r>
              <a:rPr lang="es-ES" sz="3000" b="1" dirty="0">
                <a:solidFill>
                  <a:srgbClr val="FF0000"/>
                </a:solidFill>
              </a:rPr>
              <a:t>La suma sería 1 + 1 + 2 + 7 = 11</a:t>
            </a:r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6EB1A45-85F8-4A1F-B337-C2F06F8774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1013" y="3429001"/>
            <a:ext cx="1608690" cy="2280033"/>
          </a:xfrm>
          <a:prstGeom prst="rect">
            <a:avLst/>
          </a:prstGeom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64D4A787-567E-4AF7-903C-DAFE105AC9B7}"/>
              </a:ext>
            </a:extLst>
          </p:cNvPr>
          <p:cNvSpPr txBox="1">
            <a:spLocks/>
          </p:cNvSpPr>
          <p:nvPr/>
        </p:nvSpPr>
        <p:spPr>
          <a:xfrm>
            <a:off x="838200" y="361156"/>
            <a:ext cx="10515600" cy="1325563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4400" b="1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entury Gothic" panose="020B0502020202020204" pitchFamily="34" charset="0"/>
                <a:ea typeface="+mj-ea"/>
                <a:cs typeface="+mj-cs"/>
              </a:rPr>
              <a:t>Ejercicio 2</a:t>
            </a:r>
          </a:p>
        </p:txBody>
      </p:sp>
    </p:spTree>
    <p:extLst>
      <p:ext uri="{BB962C8B-B14F-4D97-AF65-F5344CB8AC3E}">
        <p14:creationId xmlns:p14="http://schemas.microsoft.com/office/powerpoint/2010/main" val="988107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45B6BB1-819E-42DA-9BA4-8DF8498F10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055" y="1597060"/>
            <a:ext cx="11111345" cy="57646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3200" dirty="0"/>
              <a:t>Se lee desde teclado la cantidad de figuras geométricas a procesar. </a:t>
            </a:r>
          </a:p>
          <a:p>
            <a:pPr marL="0" indent="0">
              <a:buNone/>
            </a:pPr>
            <a:r>
              <a:rPr lang="es-ES" sz="3200" dirty="0"/>
              <a:t>Luego, por cada figura se pregunta si es un triángulo, un rectángulo o un círculo. </a:t>
            </a:r>
          </a:p>
          <a:p>
            <a:r>
              <a:rPr lang="es-ES" sz="3200" dirty="0"/>
              <a:t>Si es un triángulo se pregunta además la base y la altura</a:t>
            </a:r>
          </a:p>
          <a:p>
            <a:r>
              <a:rPr lang="es-ES" sz="3200" dirty="0"/>
              <a:t>Si es un rectángulo se pregunta su largo y su ancho</a:t>
            </a:r>
          </a:p>
          <a:p>
            <a:r>
              <a:rPr lang="es-ES" sz="3200" dirty="0"/>
              <a:t>Si es un círculo se pregunta su radio, considerando el valor de pi = 3.14</a:t>
            </a:r>
          </a:p>
          <a:p>
            <a:pPr marL="0" indent="0">
              <a:buNone/>
            </a:pPr>
            <a:r>
              <a:rPr lang="es-ES" sz="3200" b="1" dirty="0">
                <a:solidFill>
                  <a:srgbClr val="0070C0"/>
                </a:solidFill>
              </a:rPr>
              <a:t>Después de leer todos los datos despliegue el nombre de la figura con el área mayor</a:t>
            </a:r>
          </a:p>
          <a:p>
            <a:pPr marL="0" indent="0">
              <a:buNone/>
            </a:pPr>
            <a:endParaRPr lang="es-ES" dirty="0"/>
          </a:p>
          <a:p>
            <a:pPr marL="514350" indent="-514350">
              <a:buFont typeface="+mj-lt"/>
              <a:buAutoNum type="arabicPeriod"/>
            </a:pPr>
            <a:endParaRPr lang="es-ES" dirty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E298DFFE-1626-4447-806C-0548F9807ED6}"/>
              </a:ext>
            </a:extLst>
          </p:cNvPr>
          <p:cNvSpPr txBox="1">
            <a:spLocks/>
          </p:cNvSpPr>
          <p:nvPr/>
        </p:nvSpPr>
        <p:spPr>
          <a:xfrm>
            <a:off x="471055" y="271497"/>
            <a:ext cx="10515600" cy="1325563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4400" b="1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entury Gothic" panose="020B0502020202020204" pitchFamily="34" charset="0"/>
                <a:ea typeface="+mj-ea"/>
                <a:cs typeface="+mj-cs"/>
              </a:rPr>
              <a:t>Ejercicio 3</a:t>
            </a:r>
          </a:p>
        </p:txBody>
      </p:sp>
    </p:spTree>
    <p:extLst>
      <p:ext uri="{BB962C8B-B14F-4D97-AF65-F5344CB8AC3E}">
        <p14:creationId xmlns:p14="http://schemas.microsoft.com/office/powerpoint/2010/main" val="1774755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45B6BB1-819E-42DA-9BA4-8DF8498F10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7563" y="2050697"/>
            <a:ext cx="10614837" cy="39354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3200" dirty="0"/>
              <a:t>Construya una función llamada “</a:t>
            </a:r>
            <a:r>
              <a:rPr lang="es-ES" sz="3200" dirty="0" err="1"/>
              <a:t>esPrimo</a:t>
            </a:r>
            <a:r>
              <a:rPr lang="es-ES" sz="3200" dirty="0"/>
              <a:t>” que acepte un número entero como parámetro, y retorne True o False dependiendo si el valor es o no primo.</a:t>
            </a:r>
          </a:p>
          <a:p>
            <a:pPr marL="0" indent="0">
              <a:buNone/>
            </a:pPr>
            <a:r>
              <a:rPr lang="es-CL" sz="3200" dirty="0"/>
              <a:t>D</a:t>
            </a:r>
            <a:r>
              <a:rPr lang="es-ES" sz="3200" dirty="0" err="1"/>
              <a:t>espués</a:t>
            </a:r>
            <a:r>
              <a:rPr lang="es-ES" sz="3200" dirty="0"/>
              <a:t>, usando esa función, construya otra función que reciba un número “i” como parámetro, y que retorne el i-</a:t>
            </a:r>
            <a:r>
              <a:rPr lang="es-ES" sz="3200" dirty="0" err="1"/>
              <a:t>ésimo</a:t>
            </a:r>
            <a:r>
              <a:rPr lang="es-ES" sz="3200" dirty="0"/>
              <a:t> número primo. Para construir esta función (llamada “</a:t>
            </a:r>
            <a:r>
              <a:rPr lang="es-ES" sz="3200" dirty="0" err="1"/>
              <a:t>iesimoPrimo</a:t>
            </a:r>
            <a:r>
              <a:rPr lang="es-ES" sz="3200" dirty="0"/>
              <a:t>”), use la función que construyó en el paso anterior.</a:t>
            </a:r>
          </a:p>
          <a:p>
            <a:pPr marL="0" indent="0">
              <a:buNone/>
            </a:pPr>
            <a:endParaRPr lang="es-ES" dirty="0"/>
          </a:p>
          <a:p>
            <a:pPr marL="514350" indent="-514350">
              <a:buFont typeface="+mj-lt"/>
              <a:buAutoNum type="arabicPeriod"/>
            </a:pPr>
            <a:endParaRPr lang="es-ES" dirty="0"/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7323BCF8-457A-48A7-BDE0-3B5020705743}"/>
              </a:ext>
            </a:extLst>
          </p:cNvPr>
          <p:cNvSpPr txBox="1">
            <a:spLocks/>
          </p:cNvSpPr>
          <p:nvPr/>
        </p:nvSpPr>
        <p:spPr>
          <a:xfrm>
            <a:off x="838200" y="365127"/>
            <a:ext cx="10515600" cy="1325563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4400" b="1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entury Gothic" panose="020B0502020202020204" pitchFamily="34" charset="0"/>
                <a:ea typeface="+mj-ea"/>
                <a:cs typeface="+mj-cs"/>
              </a:rPr>
              <a:t>Ejercicio 4</a:t>
            </a:r>
          </a:p>
        </p:txBody>
      </p:sp>
    </p:spTree>
    <p:extLst>
      <p:ext uri="{BB962C8B-B14F-4D97-AF65-F5344CB8AC3E}">
        <p14:creationId xmlns:p14="http://schemas.microsoft.com/office/powerpoint/2010/main" val="310475146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4890</TotalTime>
  <Words>333</Words>
  <Application>Microsoft Office PowerPoint</Application>
  <PresentationFormat>Panorámica</PresentationFormat>
  <Paragraphs>31</Paragraphs>
  <Slides>5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Century Gothic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Ítalo Donoso Barraza</dc:creator>
  <cp:lastModifiedBy>Boris</cp:lastModifiedBy>
  <cp:revision>438</cp:revision>
  <dcterms:created xsi:type="dcterms:W3CDTF">2015-10-22T21:31:18Z</dcterms:created>
  <dcterms:modified xsi:type="dcterms:W3CDTF">2019-04-10T19:09:35Z</dcterms:modified>
</cp:coreProperties>
</file>