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763" r:id="rId3"/>
    <p:sldId id="796" r:id="rId4"/>
    <p:sldId id="797" r:id="rId5"/>
    <p:sldId id="798" r:id="rId6"/>
    <p:sldId id="799" r:id="rId7"/>
    <p:sldId id="800" r:id="rId8"/>
    <p:sldId id="801" r:id="rId9"/>
    <p:sldId id="803" r:id="rId10"/>
    <p:sldId id="804" r:id="rId11"/>
    <p:sldId id="805" r:id="rId12"/>
    <p:sldId id="806" r:id="rId13"/>
    <p:sldId id="807" r:id="rId14"/>
    <p:sldId id="802" r:id="rId15"/>
    <p:sldId id="823" r:id="rId16"/>
    <p:sldId id="824" r:id="rId17"/>
    <p:sldId id="826" r:id="rId18"/>
    <p:sldId id="827" r:id="rId19"/>
    <p:sldId id="828" r:id="rId20"/>
    <p:sldId id="830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961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651E-66F3-4986-BA1C-E92586B647D2}" type="datetimeFigureOut">
              <a:rPr lang="es-ES" smtClean="0"/>
              <a:t>29/04/2019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E244-4477-4101-BE62-D69AC62462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2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un ejemplo de un problema solucionable actualmente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1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 un ejemplo de un problema actualmente NO solucionable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969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Click to edit Master title style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29-04-2019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58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29-04-2019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A456-B4D6-4354-9159-EB06A2F84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08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7A2A130-B538-44FF-8107-8707CE156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85020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B4B9-52FE-4F60-AD4D-B0A541EB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C655-A191-45F2-A401-524EE482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una lista vacía: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D53D9A-948E-4538-A53C-8B1D927C9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10" y="2543592"/>
            <a:ext cx="23936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D541C9-4297-4C4A-9103-F6EC9D7E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10" y="4240343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91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C991E-9D4D-493E-8154-13497A3CCB83}"/>
              </a:ext>
            </a:extLst>
          </p:cNvPr>
          <p:cNvSpPr txBox="1">
            <a:spLocks/>
          </p:cNvSpPr>
          <p:nvPr/>
        </p:nvSpPr>
        <p:spPr>
          <a:xfrm>
            <a:off x="838200" y="3518907"/>
            <a:ext cx="10515600" cy="58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Crear una lista con elementos:</a:t>
            </a:r>
          </a:p>
        </p:txBody>
      </p:sp>
    </p:spTree>
    <p:extLst>
      <p:ext uri="{BB962C8B-B14F-4D97-AF65-F5344CB8AC3E}">
        <p14:creationId xmlns:p14="http://schemas.microsoft.com/office/powerpoint/2010/main" val="38943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78C4-315D-4DA1-AAF0-583A85D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elementos a la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8BD4-6945-4DB5-A379-6AE57836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838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Agregando elementos al </a:t>
            </a:r>
            <a:r>
              <a:rPr lang="es-ES" b="1" dirty="0"/>
              <a:t>final</a:t>
            </a:r>
            <a:r>
              <a:rPr lang="es-ES" dirty="0"/>
              <a:t> de la lista: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C6AB70-1BB3-48BD-9AD1-F9EB5AFB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241" y="2554014"/>
            <a:ext cx="34131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altLang="es-CL" sz="2400" dirty="0">
                <a:solidFill>
                  <a:srgbClr val="0000FF"/>
                </a:solidFill>
                <a:latin typeface="Consolas" panose="020B0609020204030204" pitchFamily="49" charset="0"/>
              </a:rPr>
              <a:t>39</a:t>
            </a: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D9D87F-DB3E-4C77-9AD4-5CF11EA16C42}"/>
              </a:ext>
            </a:extLst>
          </p:cNvPr>
          <p:cNvSpPr txBox="1">
            <a:spLocks/>
          </p:cNvSpPr>
          <p:nvPr/>
        </p:nvSpPr>
        <p:spPr>
          <a:xfrm>
            <a:off x="838200" y="3842322"/>
            <a:ext cx="10515600" cy="131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Si la lista está inicialmente vacía, y agregamos un elemento al </a:t>
            </a:r>
            <a:r>
              <a:rPr lang="es-ES" b="1" dirty="0"/>
              <a:t>final</a:t>
            </a:r>
            <a:r>
              <a:rPr lang="es-ES" dirty="0"/>
              <a:t>, ¿dónde queda ubicado el elemento?</a:t>
            </a:r>
          </a:p>
        </p:txBody>
      </p:sp>
    </p:spTree>
    <p:extLst>
      <p:ext uri="{BB962C8B-B14F-4D97-AF65-F5344CB8AC3E}">
        <p14:creationId xmlns:p14="http://schemas.microsoft.com/office/powerpoint/2010/main" val="29202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78C4-315D-4DA1-AAF0-583A85D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Sobrescribiendo elementos a la lista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66BBAB-9B47-478A-8A0D-779038E5BFD9}"/>
              </a:ext>
            </a:extLst>
          </p:cNvPr>
          <p:cNvSpPr txBox="1">
            <a:spLocks/>
          </p:cNvSpPr>
          <p:nvPr/>
        </p:nvSpPr>
        <p:spPr>
          <a:xfrm>
            <a:off x="838200" y="1753752"/>
            <a:ext cx="10515600" cy="118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Si sabemos que un elementos de la lista existe, podemos reemplazar su valor: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EC4B82-6ECA-4BCE-8EBB-4DF0B7AD9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241" y="2935478"/>
            <a:ext cx="307327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puntajes[13] = </a:t>
            </a:r>
            <a:r>
              <a:rPr lang="es-CL" altLang="es-CL" sz="2400" dirty="0">
                <a:solidFill>
                  <a:srgbClr val="0000FF"/>
                </a:solidFill>
                <a:latin typeface="Consolas" panose="020B0609020204030204" pitchFamily="49" charset="0"/>
              </a:rPr>
              <a:t>41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C9D40-D63B-472C-8593-A0EF361964FA}"/>
              </a:ext>
            </a:extLst>
          </p:cNvPr>
          <p:cNvSpPr txBox="1">
            <a:spLocks/>
          </p:cNvSpPr>
          <p:nvPr/>
        </p:nvSpPr>
        <p:spPr>
          <a:xfrm>
            <a:off x="838200" y="3922523"/>
            <a:ext cx="10515600" cy="161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Hay que tener cuidado con esto</a:t>
            </a:r>
          </a:p>
          <a:p>
            <a:r>
              <a:rPr lang="es-ES" dirty="0"/>
              <a:t>Si tratamos de sobrescribir un elemento que no existe, vamos a obtener un error: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61DFA0-40F5-481B-9C00-FE36303971D7}"/>
              </a:ext>
            </a:extLst>
          </p:cNvPr>
          <p:cNvSpPr/>
          <p:nvPr/>
        </p:nvSpPr>
        <p:spPr>
          <a:xfrm>
            <a:off x="805128" y="5533697"/>
            <a:ext cx="1058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assignment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es-E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endParaRPr lang="es-ES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E01708-4B28-4318-8F7C-B00A598344AF}"/>
              </a:ext>
            </a:extLst>
          </p:cNvPr>
          <p:cNvCxnSpPr>
            <a:cxnSpLocks/>
          </p:cNvCxnSpPr>
          <p:nvPr/>
        </p:nvCxnSpPr>
        <p:spPr>
          <a:xfrm flipH="1">
            <a:off x="5722706" y="2753474"/>
            <a:ext cx="267128" cy="27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B19AA-4D79-4B4C-944E-09A3F892799F}"/>
              </a:ext>
            </a:extLst>
          </p:cNvPr>
          <p:cNvCxnSpPr>
            <a:cxnSpLocks/>
          </p:cNvCxnSpPr>
          <p:nvPr/>
        </p:nvCxnSpPr>
        <p:spPr>
          <a:xfrm flipH="1">
            <a:off x="7001518" y="2892175"/>
            <a:ext cx="1006868" cy="26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CAB3B-702E-4EFD-A987-866C91E994A6}"/>
              </a:ext>
            </a:extLst>
          </p:cNvPr>
          <p:cNvSpPr txBox="1"/>
          <p:nvPr/>
        </p:nvSpPr>
        <p:spPr>
          <a:xfrm>
            <a:off x="5464879" y="2402627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Índice de la lista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2AF3D-73DA-47E8-BD03-CEA03C6D3EE3}"/>
              </a:ext>
            </a:extLst>
          </p:cNvPr>
          <p:cNvSpPr txBox="1"/>
          <p:nvPr/>
        </p:nvSpPr>
        <p:spPr>
          <a:xfrm>
            <a:off x="7635729" y="256293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Nuevo valor</a:t>
            </a:r>
          </a:p>
        </p:txBody>
      </p:sp>
    </p:spTree>
    <p:extLst>
      <p:ext uri="{BB962C8B-B14F-4D97-AF65-F5344CB8AC3E}">
        <p14:creationId xmlns:p14="http://schemas.microsoft.com/office/powerpoint/2010/main" val="1667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78C4-315D-4DA1-AAF0-583A85D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Obteniendo elementos de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8BD4-6945-4DB5-A379-6AE57836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10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Esto se hace usando paréntesis </a:t>
            </a:r>
            <a:r>
              <a:rPr lang="es-ES" b="1" dirty="0"/>
              <a:t>cuadrados</a:t>
            </a:r>
            <a:r>
              <a:rPr lang="es-ES" dirty="0"/>
              <a:t>, especificando el </a:t>
            </a:r>
            <a:r>
              <a:rPr lang="es-ES" b="1" dirty="0"/>
              <a:t>índice</a:t>
            </a:r>
            <a:r>
              <a:rPr lang="es-ES" dirty="0"/>
              <a:t> que queremos examinar: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D59C6F-6888-4D80-AF95-4B4AB2DD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27" y="2837793"/>
            <a:ext cx="953017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Escribimos el elemento en la posición 3 </a:t>
            </a:r>
            <a:b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(puntajes[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        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Escribimos el elemento en la posición 4</a:t>
            </a:r>
            <a:b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puntajes[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Agregamos al final el elemento en la primera posición</a:t>
            </a:r>
            <a:b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puntajes.append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(puntajes[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8441-6DE6-407B-8A4D-291DAA86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DE58DA-4528-4694-A619-AC2EF2DB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0"/>
            <a:ext cx="51139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[]</a:t>
            </a: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(puntajes)</a:t>
            </a: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puntajes.append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 puntajes)</a:t>
            </a: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puntajes[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74</a:t>
            </a:r>
            <a:endParaRPr kumimoji="0" lang="es-ES" altLang="es-E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335D8-25B4-484F-8120-CAC8A3D72237}"/>
              </a:ext>
            </a:extLst>
          </p:cNvPr>
          <p:cNvSpPr/>
          <p:nvPr/>
        </p:nvSpPr>
        <p:spPr>
          <a:xfrm>
            <a:off x="6239902" y="2156369"/>
            <a:ext cx="5410816" cy="3416320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s-ES" sz="2400" dirty="0">
                <a:latin typeface="Consolas" panose="020B0609020204030204" pitchFamily="49" charset="0"/>
              </a:rPr>
              <a:t>[]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1 [1]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3 [1, 3]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5 [1, 3, 5]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7 [1, 3, 5, 7]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9 [1, 3, 5, 7, 9]</a:t>
            </a:r>
          </a:p>
          <a:p>
            <a:endParaRPr lang="es-ES" sz="24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assignment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index out of range</a:t>
            </a:r>
            <a:endParaRPr lang="es-E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B5D8-3F55-46EF-8F5D-40BC0329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Total de elementos de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5636-9A4B-48D6-B78C-525E5838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verificar la cantidad de elementos de una lista, utilizaremos la función </a:t>
            </a:r>
            <a:r>
              <a:rPr lang="es-CL" dirty="0" err="1"/>
              <a:t>len</a:t>
            </a:r>
            <a:r>
              <a:rPr lang="es-CL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DB243-BE84-4C91-8AE3-6066FDF27602}"/>
              </a:ext>
            </a:extLst>
          </p:cNvPr>
          <p:cNvSpPr txBox="1"/>
          <p:nvPr/>
        </p:nvSpPr>
        <p:spPr>
          <a:xfrm>
            <a:off x="1216404" y="3288484"/>
            <a:ext cx="440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Consolas" panose="020B0609020204030204" pitchFamily="49" charset="0"/>
              </a:rPr>
              <a:t>lista = [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s-CL" dirty="0"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s-CL" dirty="0">
                <a:latin typeface="Consolas" panose="020B0609020204030204" pitchFamily="49" charset="0"/>
              </a:rPr>
              <a:t>]</a:t>
            </a:r>
          </a:p>
          <a:p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</a:t>
            </a:r>
            <a:r>
              <a:rPr lang="es-CL" dirty="0"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s-CL" dirty="0">
                <a:latin typeface="Consolas" panose="020B0609020204030204" pitchFamily="49" charset="0"/>
              </a:rPr>
              <a:t>(lista))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521AF0-B234-4BB9-9001-D63BE56913A0}"/>
              </a:ext>
            </a:extLst>
          </p:cNvPr>
          <p:cNvSpPr/>
          <p:nvPr/>
        </p:nvSpPr>
        <p:spPr>
          <a:xfrm>
            <a:off x="5854119" y="3371514"/>
            <a:ext cx="1434517" cy="48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A9F5-113F-4F5E-8AD5-6BACA155CFBE}"/>
              </a:ext>
            </a:extLst>
          </p:cNvPr>
          <p:cNvSpPr txBox="1"/>
          <p:nvPr/>
        </p:nvSpPr>
        <p:spPr>
          <a:xfrm>
            <a:off x="8237988" y="3415245"/>
            <a:ext cx="161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DF000-ED51-4B9E-B040-C6F23EE0CEC8}"/>
              </a:ext>
            </a:extLst>
          </p:cNvPr>
          <p:cNvSpPr txBox="1"/>
          <p:nvPr/>
        </p:nvSpPr>
        <p:spPr>
          <a:xfrm>
            <a:off x="1216404" y="4170796"/>
            <a:ext cx="440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Consolas" panose="020B0609020204030204" pitchFamily="49" charset="0"/>
              </a:rPr>
              <a:t>Lista.append</a:t>
            </a:r>
            <a:r>
              <a:rPr lang="es-CL" dirty="0"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s-CL" dirty="0">
                <a:latin typeface="Consolas" panose="020B0609020204030204" pitchFamily="49" charset="0"/>
              </a:rPr>
              <a:t>)</a:t>
            </a:r>
          </a:p>
          <a:p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</a:t>
            </a:r>
            <a:r>
              <a:rPr lang="es-CL" dirty="0">
                <a:latin typeface="Consolas" panose="020B0609020204030204" pitchFamily="49" charset="0"/>
              </a:rPr>
              <a:t>(</a:t>
            </a:r>
            <a:r>
              <a:rPr lang="es-CL" dirty="0" err="1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s-CL" dirty="0">
                <a:latin typeface="Consolas" panose="020B0609020204030204" pitchFamily="49" charset="0"/>
              </a:rPr>
              <a:t>(lista))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AE4CEA-4280-432E-8424-E426415B88D2}"/>
              </a:ext>
            </a:extLst>
          </p:cNvPr>
          <p:cNvSpPr/>
          <p:nvPr/>
        </p:nvSpPr>
        <p:spPr>
          <a:xfrm>
            <a:off x="5854119" y="4170796"/>
            <a:ext cx="1434517" cy="48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B885-A660-4361-ACAA-1691FCA16B17}"/>
              </a:ext>
            </a:extLst>
          </p:cNvPr>
          <p:cNvSpPr txBox="1"/>
          <p:nvPr/>
        </p:nvSpPr>
        <p:spPr>
          <a:xfrm>
            <a:off x="8237988" y="4170796"/>
            <a:ext cx="161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19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28FA-34DB-4353-B24C-43DF21D3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 </a:t>
            </a:r>
            <a:r>
              <a:rPr lang="es-CL" dirty="0" err="1"/>
              <a:t>for</a:t>
            </a:r>
            <a:r>
              <a:rPr lang="es-CL" dirty="0"/>
              <a:t> en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A871-6BC0-422D-BE69-105AA186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8360"/>
          </a:xfrm>
        </p:spPr>
        <p:txBody>
          <a:bodyPr/>
          <a:lstStyle/>
          <a:p>
            <a:r>
              <a:rPr lang="es-CL" dirty="0"/>
              <a:t>Para iterar en una lista tenemos dos posibilidades:</a:t>
            </a:r>
          </a:p>
          <a:p>
            <a:pPr lvl="1"/>
            <a:r>
              <a:rPr lang="es-CL" dirty="0"/>
              <a:t>La recorremos por cada elemento</a:t>
            </a:r>
          </a:p>
          <a:p>
            <a:pPr lvl="1"/>
            <a:r>
              <a:rPr lang="es-CL" dirty="0"/>
              <a:t>La recorremos por posición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2A94E2-0698-4185-A90E-F10E506B3A35}"/>
              </a:ext>
            </a:extLst>
          </p:cNvPr>
          <p:cNvSpPr txBox="1">
            <a:spLocks/>
          </p:cNvSpPr>
          <p:nvPr/>
        </p:nvSpPr>
        <p:spPr>
          <a:xfrm>
            <a:off x="1040934" y="3246538"/>
            <a:ext cx="4177017" cy="29025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/>
              <a:t>Por elemento:</a:t>
            </a:r>
          </a:p>
          <a:p>
            <a:pPr marL="0" indent="0">
              <a:buNone/>
            </a:pPr>
            <a:r>
              <a:rPr lang="es-CL" sz="2000" dirty="0">
                <a:latin typeface="Consolas" panose="020B0609020204030204" pitchFamily="49" charset="0"/>
              </a:rPr>
              <a:t>lista = [1,2,3,4,</a:t>
            </a:r>
            <a:r>
              <a:rPr lang="es-CL" sz="2000" dirty="0">
                <a:solidFill>
                  <a:srgbClr val="FF0000"/>
                </a:solidFill>
                <a:latin typeface="Consolas" panose="020B0609020204030204" pitchFamily="49" charset="0"/>
              </a:rPr>
              <a:t>’hola’</a:t>
            </a:r>
            <a:r>
              <a:rPr lang="es-CL" sz="2000" dirty="0">
                <a:latin typeface="Consolas" panose="020B0609020204030204" pitchFamily="49" charset="0"/>
              </a:rPr>
              <a:t>,6,7]</a:t>
            </a:r>
          </a:p>
          <a:p>
            <a:pPr marL="0" indent="0">
              <a:buNone/>
            </a:pPr>
            <a:r>
              <a:rPr lang="es-CL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latin typeface="Consolas" panose="020B0609020204030204" pitchFamily="49" charset="0"/>
              </a:rPr>
              <a:t> lista:</a:t>
            </a:r>
          </a:p>
          <a:p>
            <a:pPr marL="0" indent="0">
              <a:buNone/>
            </a:pPr>
            <a:r>
              <a:rPr lang="es-CL" sz="2000" dirty="0">
                <a:latin typeface="Consolas" panose="020B0609020204030204" pitchFamily="49" charset="0"/>
              </a:rPr>
              <a:t>    </a:t>
            </a:r>
            <a:r>
              <a:rPr lang="es-CL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latin typeface="Consolas" panose="020B0609020204030204" pitchFamily="49" charset="0"/>
              </a:rPr>
              <a:t>(i)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8620D5-24C0-460C-AFED-C09305C81216}"/>
              </a:ext>
            </a:extLst>
          </p:cNvPr>
          <p:cNvSpPr txBox="1">
            <a:spLocks/>
          </p:cNvSpPr>
          <p:nvPr/>
        </p:nvSpPr>
        <p:spPr>
          <a:xfrm>
            <a:off x="9982898" y="3246538"/>
            <a:ext cx="1370901" cy="29025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Salida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2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3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4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hola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6</a:t>
            </a:r>
          </a:p>
          <a:p>
            <a:pPr marL="0" indent="0" algn="ctr">
              <a:buNone/>
            </a:pPr>
            <a:r>
              <a:rPr lang="es-CL" sz="1200" b="1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endParaRPr lang="es-CL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6961A-952D-41C2-96EE-D3F38C708A36}"/>
              </a:ext>
            </a:extLst>
          </p:cNvPr>
          <p:cNvSpPr txBox="1">
            <a:spLocks/>
          </p:cNvSpPr>
          <p:nvPr/>
        </p:nvSpPr>
        <p:spPr>
          <a:xfrm>
            <a:off x="5217952" y="3246538"/>
            <a:ext cx="4755857" cy="29025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b="1" dirty="0"/>
              <a:t>Por posición:</a:t>
            </a:r>
          </a:p>
          <a:p>
            <a:pPr marL="0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lista = [1,2,3,4,</a:t>
            </a:r>
            <a:r>
              <a:rPr lang="nn-NO" sz="2000" dirty="0">
                <a:solidFill>
                  <a:srgbClr val="FF0000"/>
                </a:solidFill>
                <a:latin typeface="Consolas" panose="020B0609020204030204" pitchFamily="49" charset="0"/>
              </a:rPr>
              <a:t>’hola’</a:t>
            </a:r>
            <a:r>
              <a:rPr lang="nn-NO" sz="2000" dirty="0">
                <a:latin typeface="Consolas" panose="020B0609020204030204" pitchFamily="49" charset="0"/>
              </a:rPr>
              <a:t>,6,7]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nn-NO" sz="2000" dirty="0">
                <a:latin typeface="Consolas" panose="020B0609020204030204" pitchFamily="49" charset="0"/>
              </a:rPr>
              <a:t>(lista)):</a:t>
            </a:r>
          </a:p>
          <a:p>
            <a:pPr marL="0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chemeClr val="accent1"/>
                </a:solidFill>
                <a:latin typeface="Consolas" panose="020B0609020204030204" pitchFamily="49" charset="0"/>
              </a:rPr>
              <a:t>print</a:t>
            </a:r>
            <a:r>
              <a:rPr lang="nn-NO" sz="2000" dirty="0">
                <a:latin typeface="Consolas" panose="020B0609020204030204" pitchFamily="49" charset="0"/>
              </a:rPr>
              <a:t>(lista[i])</a:t>
            </a:r>
            <a:endParaRPr lang="es-C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2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10B-66A9-4FB7-AE20-8B405BC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Quitar elementos de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EDC8-A727-4875-AFB4-A0A130A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Para quitar elementos de una lista tenemos dos métodos a nuestra disposición. </a:t>
            </a:r>
          </a:p>
          <a:p>
            <a:pPr lvl="1"/>
            <a:r>
              <a:rPr lang="es-CL" sz="3200" dirty="0" err="1"/>
              <a:t>Remove</a:t>
            </a:r>
            <a:r>
              <a:rPr lang="es-CL" sz="3200" dirty="0"/>
              <a:t>: </a:t>
            </a:r>
            <a:r>
              <a:rPr lang="es-CL" sz="3200" dirty="0" err="1">
                <a:solidFill>
                  <a:srgbClr val="FF0000"/>
                </a:solidFill>
              </a:rPr>
              <a:t>lista</a:t>
            </a:r>
            <a:r>
              <a:rPr lang="es-CL" sz="3200" dirty="0" err="1"/>
              <a:t>.remove</a:t>
            </a:r>
            <a:r>
              <a:rPr lang="es-CL" sz="3200" dirty="0"/>
              <a:t>(</a:t>
            </a:r>
            <a:r>
              <a:rPr lang="es-CL" sz="3200" dirty="0">
                <a:solidFill>
                  <a:srgbClr val="FF0000"/>
                </a:solidFill>
              </a:rPr>
              <a:t>elemento</a:t>
            </a:r>
            <a:r>
              <a:rPr lang="es-CL" sz="3200" dirty="0"/>
              <a:t>)</a:t>
            </a:r>
          </a:p>
          <a:p>
            <a:pPr lvl="1"/>
            <a:r>
              <a:rPr lang="es-CL" sz="3200" dirty="0"/>
              <a:t>Pop: </a:t>
            </a:r>
            <a:r>
              <a:rPr lang="es-CL" sz="3200" dirty="0" err="1">
                <a:solidFill>
                  <a:srgbClr val="FF0000"/>
                </a:solidFill>
              </a:rPr>
              <a:t>lista</a:t>
            </a:r>
            <a:r>
              <a:rPr lang="es-CL" sz="3200" dirty="0" err="1"/>
              <a:t>.pop</a:t>
            </a:r>
            <a:r>
              <a:rPr lang="es-CL" sz="3200" dirty="0"/>
              <a:t>(</a:t>
            </a:r>
            <a:r>
              <a:rPr lang="es-CL" sz="3200" dirty="0">
                <a:solidFill>
                  <a:srgbClr val="FF0000"/>
                </a:solidFill>
              </a:rPr>
              <a:t>índice</a:t>
            </a:r>
            <a:r>
              <a:rPr lang="es-CL" sz="3200" dirty="0"/>
              <a:t>)</a:t>
            </a:r>
          </a:p>
          <a:p>
            <a:pPr lvl="1"/>
            <a:r>
              <a:rPr lang="es-CL" sz="3200" dirty="0"/>
              <a:t>Del: </a:t>
            </a:r>
            <a:r>
              <a:rPr lang="es-CL" sz="3200" dirty="0">
                <a:solidFill>
                  <a:srgbClr val="FF0000"/>
                </a:solidFill>
              </a:rPr>
              <a:t>del</a:t>
            </a:r>
            <a:r>
              <a:rPr lang="es-CL" sz="3200" dirty="0"/>
              <a:t> lista[</a:t>
            </a:r>
            <a:r>
              <a:rPr lang="es-CL" sz="3200" dirty="0">
                <a:solidFill>
                  <a:srgbClr val="FF0000"/>
                </a:solidFill>
              </a:rPr>
              <a:t>índice</a:t>
            </a:r>
            <a:r>
              <a:rPr lang="es-CL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9036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10B-66A9-4FB7-AE20-8B405BC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Quitar elementos: </a:t>
            </a:r>
            <a:r>
              <a:rPr lang="es-CL" dirty="0" err="1"/>
              <a:t>Remove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EDC8-A727-4875-AFB4-A0A130A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L" dirty="0" err="1"/>
              <a:t>Remove</a:t>
            </a:r>
            <a:r>
              <a:rPr lang="es-CL" dirty="0"/>
              <a:t>(elemento) elimina el </a:t>
            </a:r>
            <a:r>
              <a:rPr lang="es-CL" b="1" dirty="0"/>
              <a:t>primer</a:t>
            </a:r>
            <a:r>
              <a:rPr lang="es-CL" dirty="0"/>
              <a:t> elemento de la lista que se desea eliminar. Si no encuentra ningún elemento para eliminar nos devolverá un </a:t>
            </a:r>
            <a:r>
              <a:rPr lang="es-CL" b="1" dirty="0" err="1"/>
              <a:t>ValueError</a:t>
            </a:r>
            <a:r>
              <a:rPr lang="es-CL" dirty="0"/>
              <a:t> .</a:t>
            </a:r>
          </a:p>
          <a:p>
            <a:pPr marL="0" indent="0" algn="just">
              <a:buNone/>
            </a:pP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638B6-3FAF-45E0-92C9-F11E5204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" y="3299150"/>
            <a:ext cx="4925009" cy="113525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BB7A62C-19EE-4581-8B4C-A0EF554F02CB}"/>
              </a:ext>
            </a:extLst>
          </p:cNvPr>
          <p:cNvSpPr/>
          <p:nvPr/>
        </p:nvSpPr>
        <p:spPr>
          <a:xfrm>
            <a:off x="5523270" y="3610186"/>
            <a:ext cx="7931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D52BD-78C5-4B8D-B49D-71A8D46B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57" y="3517006"/>
            <a:ext cx="3833087" cy="606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1A0E2-C589-4511-8367-B5A4CB40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1" y="4780208"/>
            <a:ext cx="5091214" cy="10346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1A2D981-957E-4027-B8C1-84F8683BCF40}"/>
              </a:ext>
            </a:extLst>
          </p:cNvPr>
          <p:cNvSpPr/>
          <p:nvPr/>
        </p:nvSpPr>
        <p:spPr>
          <a:xfrm>
            <a:off x="5430625" y="5040949"/>
            <a:ext cx="7931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08723-55B0-472D-B2FB-58EDA1DC4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757" y="5004894"/>
            <a:ext cx="37814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10B-66A9-4FB7-AE20-8B405BC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Quitar elementos: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EDC8-A727-4875-AFB4-A0A130A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Pop(</a:t>
            </a:r>
            <a:r>
              <a:rPr lang="es-CL" b="1" dirty="0"/>
              <a:t>índice</a:t>
            </a:r>
            <a:r>
              <a:rPr lang="es-CL" dirty="0"/>
              <a:t>) elimina el elemento de la lista en el </a:t>
            </a:r>
            <a:r>
              <a:rPr lang="es-CL" b="1" dirty="0"/>
              <a:t>índice </a:t>
            </a:r>
            <a:r>
              <a:rPr lang="es-CL" dirty="0"/>
              <a:t>(posición) definida. Si no encuentra el índice para eliminar nos devolverá un </a:t>
            </a:r>
            <a:r>
              <a:rPr lang="es-CL" b="1" dirty="0" err="1"/>
              <a:t>IndexError</a:t>
            </a:r>
            <a:r>
              <a:rPr lang="es-CL" dirty="0"/>
              <a:t> .</a:t>
            </a:r>
          </a:p>
          <a:p>
            <a:pPr marL="0" indent="0">
              <a:buNone/>
            </a:pPr>
            <a:r>
              <a:rPr lang="es-CL" dirty="0"/>
              <a:t>Si pop() no recibe ningún argumento, eliminará el </a:t>
            </a:r>
            <a:r>
              <a:rPr lang="es-CL" b="1" dirty="0"/>
              <a:t>último </a:t>
            </a:r>
            <a:r>
              <a:rPr lang="es-CL" dirty="0"/>
              <a:t>elemento de la lista.</a:t>
            </a:r>
            <a:endParaRPr lang="es-C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30963-D1C1-4CF3-86BF-54866570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8449"/>
            <a:ext cx="5929890" cy="99357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1DDD6E3-594A-4917-BECC-64E47E56F936}"/>
              </a:ext>
            </a:extLst>
          </p:cNvPr>
          <p:cNvSpPr/>
          <p:nvPr/>
        </p:nvSpPr>
        <p:spPr>
          <a:xfrm>
            <a:off x="6096000" y="4348449"/>
            <a:ext cx="1267326" cy="75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4CC9-3D50-41B0-B37C-5D98F25B7CF0}"/>
              </a:ext>
            </a:extLst>
          </p:cNvPr>
          <p:cNvSpPr txBox="1"/>
          <p:nvPr/>
        </p:nvSpPr>
        <p:spPr>
          <a:xfrm>
            <a:off x="8017328" y="4461579"/>
            <a:ext cx="37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[1, 3, 4, '</a:t>
            </a:r>
            <a:r>
              <a:rPr lang="en-US" dirty="0" err="1">
                <a:latin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</a:rPr>
              <a:t>', 6, '</a:t>
            </a:r>
            <a:r>
              <a:rPr lang="en-US" dirty="0" err="1">
                <a:latin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</a:rPr>
              <a:t>']</a:t>
            </a:r>
            <a:endParaRPr lang="es-C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3DA-1C41-454A-97F6-B01F906D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0F59-D2F9-4821-80BD-DE6320B4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Hasta ahora hemos aprendido a solucionar problemas que tienen que ver con contar elementos, calcular y determinar cosas como promedios, mayores, etc.</a:t>
            </a:r>
          </a:p>
          <a:p>
            <a:r>
              <a:rPr lang="es-CL" dirty="0"/>
              <a:t>En general, leyendo desde el teclado o un archivo, podemos saber cosas de los elementos que vamos “viendo”.</a:t>
            </a:r>
          </a:p>
          <a:p>
            <a:r>
              <a:rPr lang="es-CL" dirty="0"/>
              <a:t>Pero aun así, hay problemas que todavía no podemos solucionar.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5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B45-8A75-48BA-879A-3F8F7940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Quitar elementos: 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0A9-91D9-4C45-8895-A186D28C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Del puede ser utilizado para eliminar un elemento en un índice determinado.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E3B4C-2F0C-4B7A-A803-07BED4BC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0" y="3769059"/>
            <a:ext cx="5400032" cy="11593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268DEE8-4AC1-4C44-ABD2-25C24D155223}"/>
              </a:ext>
            </a:extLst>
          </p:cNvPr>
          <p:cNvSpPr/>
          <p:nvPr/>
        </p:nvSpPr>
        <p:spPr>
          <a:xfrm>
            <a:off x="5777612" y="3893580"/>
            <a:ext cx="1267326" cy="75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44E5D-25BB-47F7-A929-41A3F8ABC5AB}"/>
              </a:ext>
            </a:extLst>
          </p:cNvPr>
          <p:cNvSpPr txBox="1"/>
          <p:nvPr/>
        </p:nvSpPr>
        <p:spPr>
          <a:xfrm>
            <a:off x="7238319" y="4085384"/>
            <a:ext cx="37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[1, 3, 4, '</a:t>
            </a:r>
            <a:r>
              <a:rPr lang="en-US" dirty="0" err="1">
                <a:latin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</a:rPr>
              <a:t>', 6, '</a:t>
            </a:r>
            <a:r>
              <a:rPr lang="en-US" dirty="0" err="1">
                <a:latin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</a:rPr>
              <a:t>']</a:t>
            </a:r>
            <a:endParaRPr lang="es-C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6946-239B-416F-9364-E6538C54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D450-C34E-4409-83BA-234657BE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15"/>
            <a:ext cx="376533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Leyendo desde un archivo, en que cada línea contiene un nombre y una edad, determinar el nombre de la persona mayor.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22D9F3-1710-4A99-9E3D-0B362E58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56802"/>
            <a:ext cx="5600701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"personas.txt"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mayorEdad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mayorNombre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 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arch.readline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 !=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partes 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li.split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nombre = partes[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edad 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(partes[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 &gt;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mayorEdad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mayorEdad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edad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mayorNombre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nombre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 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arch.readline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mayorNombre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mayorEdad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6946-239B-416F-9364-E6538C54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D450-C34E-4409-83BA-234657BE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376533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Leyendo desde un archivo, en que cada línea contiene un nombre y una edad, determinar la </a:t>
            </a:r>
            <a:r>
              <a:rPr lang="es-ES" b="1" dirty="0"/>
              <a:t>cantidad de nombres distintos</a:t>
            </a:r>
            <a:r>
              <a:rPr lang="es-ES" dirty="0"/>
              <a:t> presentes en el archivo (</a:t>
            </a:r>
            <a:r>
              <a:rPr lang="es-ES" b="1" dirty="0"/>
              <a:t>nombres sin duplicar</a:t>
            </a:r>
            <a:r>
              <a:rPr lang="es-E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7966F-DD7E-417D-9B38-DC6C0C4397ED}"/>
              </a:ext>
            </a:extLst>
          </p:cNvPr>
          <p:cNvSpPr txBox="1"/>
          <p:nvPr/>
        </p:nvSpPr>
        <p:spPr>
          <a:xfrm>
            <a:off x="7292058" y="1981227"/>
            <a:ext cx="30900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900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94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3DA-1C41-454A-97F6-B01F906D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0F59-D2F9-4821-80BD-DE6320B4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este tipo de problemas necesitamos saber manipular los datos de una </a:t>
            </a:r>
            <a:r>
              <a:rPr lang="es-CL" b="1" dirty="0"/>
              <a:t>forma nueva</a:t>
            </a:r>
            <a:r>
              <a:rPr lang="es-CL" dirty="0"/>
              <a:t>.</a:t>
            </a:r>
          </a:p>
          <a:p>
            <a:r>
              <a:rPr lang="es-CL" dirty="0"/>
              <a:t>Los datos ahora van a tener una </a:t>
            </a:r>
            <a:r>
              <a:rPr lang="es-CL" b="1" dirty="0"/>
              <a:t>estructura</a:t>
            </a:r>
            <a:r>
              <a:rPr lang="es-CL" dirty="0"/>
              <a:t>, y muchas veces es necesario determinar </a:t>
            </a:r>
            <a:r>
              <a:rPr lang="es-CL" b="1" dirty="0"/>
              <a:t>cómo</a:t>
            </a:r>
            <a:r>
              <a:rPr lang="es-CL" dirty="0"/>
              <a:t> vamos a almacenar los datos, </a:t>
            </a:r>
            <a:r>
              <a:rPr lang="es-CL" b="1" dirty="0"/>
              <a:t>antes de empezar a programar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E7E-A669-4E6A-93E8-FB22C99E7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Arreglos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8D88E-E032-47E5-9BA7-FEE6A87E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La primera estructura de datos</a:t>
            </a:r>
          </a:p>
        </p:txBody>
      </p:sp>
    </p:spTree>
    <p:extLst>
      <p:ext uri="{BB962C8B-B14F-4D97-AF65-F5344CB8AC3E}">
        <p14:creationId xmlns:p14="http://schemas.microsoft.com/office/powerpoint/2010/main" val="32796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6865-99A1-42AC-9BEA-95AD58F4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1BF2-9DE0-422F-8A73-5F60D8D8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</a:t>
            </a:r>
            <a:r>
              <a:rPr lang="es-CL" b="1" dirty="0"/>
              <a:t>arreglo</a:t>
            </a:r>
            <a:r>
              <a:rPr lang="es-CL" dirty="0"/>
              <a:t> consiste en un número </a:t>
            </a:r>
            <a:r>
              <a:rPr lang="es-CL" b="1" dirty="0"/>
              <a:t>finito</a:t>
            </a:r>
            <a:r>
              <a:rPr lang="es-CL" dirty="0"/>
              <a:t> y </a:t>
            </a:r>
            <a:r>
              <a:rPr lang="es-CL" b="1" dirty="0"/>
              <a:t>ordenado</a:t>
            </a:r>
            <a:r>
              <a:rPr lang="es-CL" dirty="0"/>
              <a:t> de elementos, bajo un </a:t>
            </a:r>
            <a:r>
              <a:rPr lang="es-CL" b="1" dirty="0"/>
              <a:t>nombre común </a:t>
            </a:r>
            <a:r>
              <a:rPr lang="es-CL" dirty="0"/>
              <a:t>para todos ellos.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DDB6-27B9-498D-A6DB-F73B04DE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18" y="2890662"/>
            <a:ext cx="7187434" cy="36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AE7B-9B58-4171-A102-2064D8E1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Arreglos Unidimensionales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2940-5507-4D9E-A39A-15217C6C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s-ES" dirty="0"/>
              <a:t>También se denominan </a:t>
            </a:r>
            <a:r>
              <a:rPr lang="es-ES" b="1" dirty="0"/>
              <a:t>vectores</a:t>
            </a:r>
            <a:r>
              <a:rPr lang="es-ES" dirty="0"/>
              <a:t>, o </a:t>
            </a:r>
            <a:r>
              <a:rPr lang="es-ES" b="1" dirty="0"/>
              <a:t>listas</a:t>
            </a:r>
            <a:r>
              <a:rPr lang="es-ES" dirty="0"/>
              <a:t> en Python</a:t>
            </a:r>
          </a:p>
          <a:p>
            <a:r>
              <a:rPr lang="es-CL" dirty="0"/>
              <a:t>Tiene </a:t>
            </a:r>
            <a:r>
              <a:rPr lang="es-CL" b="1" dirty="0"/>
              <a:t>un</a:t>
            </a:r>
            <a:r>
              <a:rPr lang="es-CL" dirty="0"/>
              <a:t> solo </a:t>
            </a:r>
            <a:r>
              <a:rPr lang="es-CL" b="1" dirty="0"/>
              <a:t>índice</a:t>
            </a:r>
            <a:r>
              <a:rPr lang="es-CL" dirty="0"/>
              <a:t> </a:t>
            </a:r>
          </a:p>
          <a:p>
            <a:r>
              <a:rPr lang="es-CL" dirty="0"/>
              <a:t>Cada componente del vector se direcciona mediante un nombre seguido del número correspondiente al </a:t>
            </a:r>
            <a:r>
              <a:rPr lang="es-CL" b="1" dirty="0"/>
              <a:t>índice</a:t>
            </a:r>
            <a:r>
              <a:rPr lang="es-CL" dirty="0"/>
              <a:t> entre paréntesis cuadrados</a:t>
            </a:r>
          </a:p>
          <a:p>
            <a:r>
              <a:rPr lang="es-CL" dirty="0"/>
              <a:t>En Python el primer elemento </a:t>
            </a:r>
            <a:r>
              <a:rPr lang="es-CL" b="1" dirty="0"/>
              <a:t>siempre</a:t>
            </a:r>
            <a:r>
              <a:rPr lang="es-CL" dirty="0"/>
              <a:t> está en la posición </a:t>
            </a:r>
            <a:r>
              <a:rPr lang="es-CL" b="1" dirty="0">
                <a:latin typeface="Consolas" panose="020B0609020204030204" pitchFamily="49" charset="0"/>
              </a:rPr>
              <a:t>0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EF6B6-62A4-45D5-8941-AD470FC1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4881563"/>
            <a:ext cx="8820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ECDB-4BE7-45FC-B560-89403474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0475-06BB-4AFB-8B73-DE85EA7D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trabajar con listas necesitamos:</a:t>
            </a:r>
          </a:p>
          <a:p>
            <a:r>
              <a:rPr lang="es-ES" dirty="0"/>
              <a:t>Crear la lista</a:t>
            </a:r>
          </a:p>
          <a:p>
            <a:pPr lvl="1"/>
            <a:r>
              <a:rPr lang="es-ES" dirty="0"/>
              <a:t>De forma que exista la variable</a:t>
            </a:r>
          </a:p>
          <a:p>
            <a:r>
              <a:rPr lang="es-ES" dirty="0"/>
              <a:t>Ingresar elementos a la lista</a:t>
            </a:r>
          </a:p>
          <a:p>
            <a:pPr lvl="1"/>
            <a:r>
              <a:rPr lang="es-ES" dirty="0"/>
              <a:t>Estos son los datos que vamos a procesar para solucionar el problema</a:t>
            </a:r>
          </a:p>
          <a:p>
            <a:r>
              <a:rPr lang="es-ES" dirty="0"/>
              <a:t>Obtener elementos de la lista</a:t>
            </a:r>
          </a:p>
          <a:p>
            <a:pPr lvl="1"/>
            <a:r>
              <a:rPr lang="es-ES" dirty="0"/>
              <a:t>Dependiendo del problema, necesitaremos leer los datos para procesarlos, escribirlos,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8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5127</TotalTime>
  <Words>827</Words>
  <Application>Microsoft Office PowerPoint</Application>
  <PresentationFormat>Widescreen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Office Theme</vt:lpstr>
      <vt:lpstr>Clase 08</vt:lpstr>
      <vt:lpstr>Introducción</vt:lpstr>
      <vt:lpstr>Un ejemplo</vt:lpstr>
      <vt:lpstr>Un ejemplo</vt:lpstr>
      <vt:lpstr>En conclusión</vt:lpstr>
      <vt:lpstr>Arreglos</vt:lpstr>
      <vt:lpstr>Arreglos</vt:lpstr>
      <vt:lpstr>Arreglos Unidimensionales</vt:lpstr>
      <vt:lpstr>Trabajando con listas</vt:lpstr>
      <vt:lpstr>Un ejemplo</vt:lpstr>
      <vt:lpstr>Agregando elementos a la lista</vt:lpstr>
      <vt:lpstr>Sobrescribiendo elementos a la lista</vt:lpstr>
      <vt:lpstr>Obteniendo elementos de lista</vt:lpstr>
      <vt:lpstr>Un ejemplo</vt:lpstr>
      <vt:lpstr>Total de elementos de una lista</vt:lpstr>
      <vt:lpstr>Ciclo for en una lista</vt:lpstr>
      <vt:lpstr>Quitar elementos de una lista</vt:lpstr>
      <vt:lpstr>Quitar elementos: Remove</vt:lpstr>
      <vt:lpstr>Quitar elementos: Pop</vt:lpstr>
      <vt:lpstr>Quitar elementos: 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Felipe Andrés Peña Graf</cp:lastModifiedBy>
  <cp:revision>95</cp:revision>
  <dcterms:created xsi:type="dcterms:W3CDTF">2018-03-16T15:31:49Z</dcterms:created>
  <dcterms:modified xsi:type="dcterms:W3CDTF">2019-04-29T22:54:46Z</dcterms:modified>
</cp:coreProperties>
</file>