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849" r:id="rId2"/>
    <p:sldId id="864" r:id="rId3"/>
    <p:sldId id="865" r:id="rId4"/>
    <p:sldId id="867" r:id="rId5"/>
    <p:sldId id="860" r:id="rId6"/>
    <p:sldId id="861" r:id="rId7"/>
    <p:sldId id="868" r:id="rId8"/>
    <p:sldId id="862" r:id="rId9"/>
    <p:sldId id="840" r:id="rId10"/>
    <p:sldId id="850" r:id="rId11"/>
    <p:sldId id="851" r:id="rId12"/>
    <p:sldId id="852" r:id="rId13"/>
    <p:sldId id="853" r:id="rId14"/>
    <p:sldId id="854" r:id="rId15"/>
    <p:sldId id="855" r:id="rId16"/>
    <p:sldId id="866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61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outlineViewPr>
    <p:cViewPr>
      <p:scale>
        <a:sx n="33" d="100"/>
        <a:sy n="33" d="100"/>
      </p:scale>
      <p:origin x="0" y="-24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6651E-66F3-4986-BA1C-E92586B647D2}" type="datetimeFigureOut">
              <a:rPr lang="es-ES" smtClean="0"/>
              <a:t>13/05/2019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8E244-4477-4101-BE62-D69AC62462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2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Comentar que no es necesario usar una función, pero que aprendan que </a:t>
            </a:r>
            <a:r>
              <a:rPr lang="es-CL" dirty="0" err="1"/>
              <a:t>if</a:t>
            </a:r>
            <a:r>
              <a:rPr lang="es-CL" dirty="0"/>
              <a:t> in revisa existencia.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E244-4477-4101-BE62-D69AC624623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0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Dar unos minutos para escribir este código.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34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 NO lo escriban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48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Que NO lo escriban</a:t>
            </a:r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66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Dar unos minutos para escribir este código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BC9C6-4303-40BF-8576-9D9206B8DBC2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154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3FB-23F3-4E30-B1FE-7C3D2B28F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87BF-1739-4BB3-B253-CB6819FD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30F-06B8-4644-BD87-AB645E2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CCC-03EF-4CCE-83D9-97BDFB4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D7DD-EE6E-41F8-ABDD-05D2017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F335ECEC-5890-45EB-96C3-A7D3EC214800}"/>
              </a:ext>
            </a:extLst>
          </p:cNvPr>
          <p:cNvSpPr/>
          <p:nvPr userDrawn="1"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3CD086E-C311-4B6D-A577-C06B32C50B33}"/>
              </a:ext>
            </a:extLst>
          </p:cNvPr>
          <p:cNvSpPr/>
          <p:nvPr userDrawn="1"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4">
            <a:extLst>
              <a:ext uri="{FF2B5EF4-FFF2-40B4-BE49-F238E27FC236}">
                <a16:creationId xmlns:a16="http://schemas.microsoft.com/office/drawing/2014/main" id="{CED3FE42-5496-4B7A-ADF0-C84B107BB62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15">
            <a:extLst>
              <a:ext uri="{FF2B5EF4-FFF2-40B4-BE49-F238E27FC236}">
                <a16:creationId xmlns:a16="http://schemas.microsoft.com/office/drawing/2014/main" id="{8FC3632E-A7C1-4483-9468-4E1C9D02658A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625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35D-EB61-4556-AE2C-78E2DC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38D-02DF-4587-9AE8-A8E49E9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0DD5-1ECE-4D41-A6D4-85062F5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C391-08B7-4384-B618-D21624D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F40-E451-4CEB-97AF-9CE0ADB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ángulo 14">
            <a:extLst>
              <a:ext uri="{FF2B5EF4-FFF2-40B4-BE49-F238E27FC236}">
                <a16:creationId xmlns:a16="http://schemas.microsoft.com/office/drawing/2014/main" id="{4210E804-A1A2-44F7-845E-C3553BBF5D1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15">
            <a:extLst>
              <a:ext uri="{FF2B5EF4-FFF2-40B4-BE49-F238E27FC236}">
                <a16:creationId xmlns:a16="http://schemas.microsoft.com/office/drawing/2014/main" id="{A3D68411-F08D-47E7-9640-EBABB369209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980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3BB-2354-4DA5-BFC0-E74510016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41389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C59-8351-4DC5-BCCC-21BEC08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8B8D-693D-418C-A1D5-661CBCE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B04F-9AB6-475D-814A-1A37FA3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96F-59FC-4A89-A89B-01AE8BE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3E179E3F-0997-4B08-B8E1-DCF38279200D}"/>
              </a:ext>
            </a:extLst>
          </p:cNvPr>
          <p:cNvSpPr/>
          <p:nvPr userDrawn="1"/>
        </p:nvSpPr>
        <p:spPr>
          <a:xfrm rot="5400000">
            <a:off x="-1526033" y="1531496"/>
            <a:ext cx="3423537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2069F17-80D0-4D27-BE63-72D66EF73787}"/>
              </a:ext>
            </a:extLst>
          </p:cNvPr>
          <p:cNvSpPr/>
          <p:nvPr userDrawn="1"/>
        </p:nvSpPr>
        <p:spPr>
          <a:xfrm rot="5400000">
            <a:off x="-1526033" y="4955033"/>
            <a:ext cx="3423537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8591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5181600" cy="1281113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19C69-9CB5-48F1-AAC6-49AAC4593C55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4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Click to edit Master title style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9423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835-34FB-473F-95C1-D49A031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4E8C-9BE2-4110-82C6-004B28C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C5037-3F91-4DB3-A0A2-6F616F36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82B5-1530-4178-9C75-40E5FEEB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6" name="Rectángulo 14">
            <a:extLst>
              <a:ext uri="{FF2B5EF4-FFF2-40B4-BE49-F238E27FC236}">
                <a16:creationId xmlns:a16="http://schemas.microsoft.com/office/drawing/2014/main" id="{74180B0D-47FC-45A4-B6FF-AEBF7436BC76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7" name="Rectángulo 15">
            <a:extLst>
              <a:ext uri="{FF2B5EF4-FFF2-40B4-BE49-F238E27FC236}">
                <a16:creationId xmlns:a16="http://schemas.microsoft.com/office/drawing/2014/main" id="{272F87C1-C1A3-40C5-9539-E65B8126FB9F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24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6020-C9B6-4921-9D2D-86B2BBB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FF9D-DCF7-4334-BB45-3372AFE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6FA7-502A-419B-8AB5-0946757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ángulo 14">
            <a:extLst>
              <a:ext uri="{FF2B5EF4-FFF2-40B4-BE49-F238E27FC236}">
                <a16:creationId xmlns:a16="http://schemas.microsoft.com/office/drawing/2014/main" id="{D2D1C386-8125-46A7-8985-F5C16743F4BE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6" name="Rectángulo 15">
            <a:extLst>
              <a:ext uri="{FF2B5EF4-FFF2-40B4-BE49-F238E27FC236}">
                <a16:creationId xmlns:a16="http://schemas.microsoft.com/office/drawing/2014/main" id="{19DFD6B5-0436-4C1D-AFBF-2E0D0AEA9B19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315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2A5-0BC8-4A4D-8CF8-807AE3B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1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EF00-5C17-4ECE-95EE-732B69A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D82B-2287-4EBD-8945-7FA35012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73F-B845-4D6A-ADEE-7E74C77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5E87-7231-42DB-A16C-0F885C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7D2-20CE-4E46-AF38-46FE7B3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0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B2889-2186-4596-9321-F62191F28E45}" type="datetimeFigureOut">
              <a:rPr lang="es-CL" smtClean="0"/>
              <a:pPr/>
              <a:t>13-05-2019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F9E5-04DE-45B9-81D0-8AAF6C3423BB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58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6823-1199-42CA-B907-4834EE0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EC9E-3582-4C19-86C3-C9DB9D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409E-0697-4B30-9B49-F2460628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7A78-FF11-4111-9325-711C08DC20EB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EA7-D17F-459E-A67B-19A64A1A9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50A-54C6-4CC0-AD35-6FDD65E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692-F278-465B-AFE2-D5B1CFF437B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A0CC-E141-456C-BC1A-682CE3470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09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0690F-6F31-45EF-B2C3-B4B692D8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Algoritmos con listas</a:t>
            </a:r>
          </a:p>
        </p:txBody>
      </p:sp>
    </p:spTree>
    <p:extLst>
      <p:ext uri="{BB962C8B-B14F-4D97-AF65-F5344CB8AC3E}">
        <p14:creationId xmlns:p14="http://schemas.microsoft.com/office/powerpoint/2010/main" val="316436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39F-DC8B-459B-B304-A5820146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Ordenando una lista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B5AA-D34E-4E34-ACD0-B0D51A88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081" y="1690690"/>
            <a:ext cx="6096000" cy="4946592"/>
          </a:xfrm>
        </p:spPr>
        <p:txBody>
          <a:bodyPr>
            <a:normAutofit lnSpcReduction="10000"/>
          </a:bodyPr>
          <a:lstStyle/>
          <a:p>
            <a:r>
              <a:rPr lang="es-CL" dirty="0"/>
              <a:t>Fíjate que lo que estamos haciendo es comparar cada elemento contra los que vienen “después”</a:t>
            </a:r>
          </a:p>
          <a:p>
            <a:r>
              <a:rPr lang="es-CL" dirty="0"/>
              <a:t>Y hay un IF que permite determinar cuándo es necesario intercambiar los elementos.</a:t>
            </a:r>
          </a:p>
          <a:p>
            <a:r>
              <a:rPr lang="es-CL" dirty="0"/>
              <a:t>En este caso, el orden es de menor a mayor, por lo que el IF detecta cuando el primer elemento es mayor, y por lo tanto necesita intercambiarse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F992B5-D8C5-4EEB-B577-45651B4AE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49968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 -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lista[a] &gt; lista[b]: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lista[a] = lista[b]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lista[b]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68A96-6BBC-4D33-B673-49198235BAA4}"/>
              </a:ext>
            </a:extLst>
          </p:cNvPr>
          <p:cNvSpPr/>
          <p:nvPr/>
        </p:nvSpPr>
        <p:spPr>
          <a:xfrm>
            <a:off x="838200" y="54809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latin typeface="Consolas" panose="020B0609020204030204" pitchFamily="49" charset="0"/>
              </a:rPr>
              <a:t>[5, 8, 2, 6, 3, 9]</a:t>
            </a:r>
          </a:p>
          <a:p>
            <a:r>
              <a:rPr lang="es-ES" sz="2400" dirty="0">
                <a:latin typeface="Consolas" panose="020B0609020204030204" pitchFamily="49" charset="0"/>
              </a:rPr>
              <a:t>[2, 3, 5, 6, 8, 9]</a:t>
            </a:r>
          </a:p>
        </p:txBody>
      </p:sp>
    </p:spTree>
    <p:extLst>
      <p:ext uri="{BB962C8B-B14F-4D97-AF65-F5344CB8AC3E}">
        <p14:creationId xmlns:p14="http://schemas.microsoft.com/office/powerpoint/2010/main" val="6149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534B-E7FF-4EF4-8293-6BF2B452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Algunas consideraciones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8121-8A55-421D-A10E-50C054C0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primer elemento se compara contra todos los otros elementos</a:t>
            </a:r>
          </a:p>
          <a:p>
            <a:r>
              <a:rPr lang="es-CL" dirty="0"/>
              <a:t>Pero a medida que avanza el primer índice, la cantidad de comparaciones va disminuyendo</a:t>
            </a:r>
          </a:p>
          <a:p>
            <a:r>
              <a:rPr lang="es-CL" dirty="0"/>
              <a:t>El segundo ciclo comienza en a+1, ya que los elementos que están antes de ese índice ya están ordenados!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00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A818-3EFE-4719-A63E-CAB2F33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Dos listas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E549-DA1C-42BA-822A-35AE98FC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Muchas veces nos va a suceder que tenemos dos listas, y ambas están relacionadas.</a:t>
            </a:r>
          </a:p>
          <a:p>
            <a:r>
              <a:rPr lang="es-CL" dirty="0"/>
              <a:t>Por ejemplo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53675C-2868-4973-8334-383875C6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559" y="3429000"/>
            <a:ext cx="499688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nombres = [ </a:t>
            </a:r>
            <a:r>
              <a:rPr kumimoji="0" lang="es-ES" altLang="es-E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"Juan"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"Maria"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edades = [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ES" altLang="es-E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F6D4E4-B015-4467-98A4-1AE2EECA50C0}"/>
              </a:ext>
            </a:extLst>
          </p:cNvPr>
          <p:cNvSpPr txBox="1">
            <a:spLocks/>
          </p:cNvSpPr>
          <p:nvPr/>
        </p:nvSpPr>
        <p:spPr>
          <a:xfrm>
            <a:off x="990600" y="4792717"/>
            <a:ext cx="10515600" cy="1536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L" dirty="0"/>
              <a:t>¿Qué podemos hacer para escribir el nombre de las personas, pero ordenadas por edad de mayor a menor?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0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E1E5-F2A3-4E02-A87B-18C12CB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Dos listas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D2E0-E309-4DAF-A444-29256485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825625"/>
            <a:ext cx="5472987" cy="4667250"/>
          </a:xfrm>
        </p:spPr>
        <p:txBody>
          <a:bodyPr>
            <a:normAutofit/>
          </a:bodyPr>
          <a:lstStyle/>
          <a:p>
            <a:r>
              <a:rPr lang="es-CL" dirty="0"/>
              <a:t>Al momento de determinar que es necesario intercambiar los elementos (en el IF), si movemos una lista, hay que mover la otra también.</a:t>
            </a:r>
          </a:p>
          <a:p>
            <a:r>
              <a:rPr lang="es-CL" dirty="0"/>
              <a:t>De esta forma se mantiene la estructura, y las listas siguen siendo paralelas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52A42C-30B6-430E-B3AA-EE778243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99" y="356381"/>
            <a:ext cx="5123518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nombres = [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"Juan"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edades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imprimir(mensaje, lista1, lista2):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(mensaje)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(lista1)):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(lista1[i], lista2[i])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"inicial"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nombres, edades)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(edades) -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(edades)):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edades[a] &lt; edades[b]: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edades[a]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edades[a] = edades[b]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edades[b]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nombres[a]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nombres[a] = nombres[b]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nombres[b]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"final"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nombres, edades)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9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E1E5-F2A3-4E02-A87B-18C12CB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Tres listas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D2E0-E309-4DAF-A444-29256485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31" y="1825625"/>
            <a:ext cx="5472987" cy="4667250"/>
          </a:xfrm>
        </p:spPr>
        <p:txBody>
          <a:bodyPr>
            <a:normAutofit/>
          </a:bodyPr>
          <a:lstStyle/>
          <a:p>
            <a:r>
              <a:rPr lang="es-CL" dirty="0"/>
              <a:t>En este caso, ¿qué criterio estamos usando para ordenar?</a:t>
            </a:r>
          </a:p>
          <a:p>
            <a:r>
              <a:rPr lang="es-CL" dirty="0"/>
              <a:t>¡Podemos mejorar el IF!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66CB18-03DB-40AB-8822-A4B3548C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394" y="58846"/>
            <a:ext cx="5346335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nombres = [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"Juan"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edades = [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estatura = [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165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imprimir(mensaje, lista1, lista2, lista3):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(mensaje)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(lista1)):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(lista1[i], lista2[i], lista3[i])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"inicial"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nombres, edades, estatura)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(estatura) -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(estatura)):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estatura[a] &lt; estatura[b]: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edades[a]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edades[a] = edades[b]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edades[b]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nombres[a]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nombres[a] = nombres[b]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nombres[b]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estatura[a]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estatura[a] = estatura[b]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estatura[b] =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"final"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nombres, edades, estatura)</a:t>
            </a:r>
            <a:endParaRPr kumimoji="0" lang="es-ES" alt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48FD-E820-4665-BEB1-6B4FC624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Tres listas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8892-6DDB-401C-8371-8B69C524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8655" cy="4351338"/>
          </a:xfrm>
        </p:spPr>
        <p:txBody>
          <a:bodyPr/>
          <a:lstStyle/>
          <a:p>
            <a:r>
              <a:rPr lang="es-CL" dirty="0"/>
              <a:t>¡Mucho más fácil de leer!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39CD88-7BB5-4BC7-9CBF-07BC6B9E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538" y="0"/>
            <a:ext cx="6009979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nombres = [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"Juan"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Maria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edades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estatura = [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165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imprimir(mensaje, lista1, lista2, lista3):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(mensaje)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(lista1)):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(lista1[i], lista2[i], lista3[i])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intercambiar(lista, indice1, indice2):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lista[indice1]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lista[indice1] = lista[indice2]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lista[indice2] 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aux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"inicial"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nombres, edades, estatura)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(estatura) -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(estatura)):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estatura[a] &lt; estatura[b]: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intercambiar(edades, a, b)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intercambiar(nombres, a, b)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intercambiar(estatura, a, b)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imprimir(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"final"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nombres, edades, estatura)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A74B4FF-32DC-4D3D-8F04-05DEF5F6663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índice(s, lista):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== lista[i]: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4151-EB7E-4DEC-8B53-7A4EF19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Index</a:t>
            </a:r>
            <a:endParaRPr lang="es-C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780B69-68FD-4E3F-A0B3-A0A98368F03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29400" y="3647351"/>
            <a:ext cx="518160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alt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ista.index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(elemento)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altLang="es-E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22AE-B8C1-4095-9B38-A2F5F868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Máximo en una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F696-2A2F-4F7E-84DE-C1BB0FFC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¿Cómo calculamos el máximo normalmente?</a:t>
            </a:r>
          </a:p>
          <a:p>
            <a:r>
              <a:rPr lang="es-CL" dirty="0"/>
              <a:t>¿Y como sería una función que hiciera eso en una lista?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DA4B5-9494-49FF-8CC4-E9BB2AE6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40" y="3429000"/>
            <a:ext cx="6015923" cy="24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4B80-3691-4E86-AE24-573BC05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dos máximos de una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C4FB-F76A-4A0A-A7A1-802C19F3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pasa si queremos saber cuales son los dos valores máximos de una lista?</a:t>
            </a:r>
          </a:p>
          <a:p>
            <a:r>
              <a:rPr lang="es-CL" dirty="0"/>
              <a:t>¿Cómo lo podríamos hacer?</a:t>
            </a:r>
          </a:p>
          <a:p>
            <a:pPr marL="0" indent="0">
              <a:buNone/>
            </a:pPr>
            <a:r>
              <a:rPr lang="es-CL" dirty="0"/>
              <a:t>Encontrando el mayor y luego encontrando un valor que sea el segundo mayor comparándolo con el mayor ya encontrado.</a:t>
            </a:r>
          </a:p>
          <a:p>
            <a:r>
              <a:rPr lang="es-CL" dirty="0"/>
              <a:t>¿Qué pasa si ambos máximos son iguales?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81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4B80-3691-4E86-AE24-573BC058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Los dos máximos de una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C4FB-F76A-4A0A-A7A1-802C19F3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18" y="2141535"/>
            <a:ext cx="4277139" cy="4351338"/>
          </a:xfrm>
        </p:spPr>
        <p:txBody>
          <a:bodyPr/>
          <a:lstStyle/>
          <a:p>
            <a:pPr marL="0" indent="0">
              <a:buNone/>
            </a:pPr>
            <a:r>
              <a:rPr lang="es-CL" b="1" dirty="0"/>
              <a:t>SALIDA</a:t>
            </a:r>
          </a:p>
          <a:p>
            <a:pPr marL="0" indent="0">
              <a:buNone/>
            </a:pPr>
            <a:r>
              <a:rPr lang="es-CL" dirty="0"/>
              <a:t>70 70</a:t>
            </a:r>
          </a:p>
          <a:p>
            <a:pPr marL="0" indent="0">
              <a:buNone/>
            </a:pPr>
            <a:r>
              <a:rPr lang="es-CL" sz="2000" dirty="0"/>
              <a:t>[20, 20, 50, 50, 30, 70, 42, 42, 50]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4E21E-A275-49F9-9AA0-C2ED840C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1930950"/>
            <a:ext cx="7063623" cy="45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E22F-9E64-440F-86C9-3E36D8CB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 e 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C2B7-DD5E-4C17-A6A1-534FB55D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Muchas veces tenemos listas que tienen tantos elementos, que no sabemos si algún elemento existe en una lista e incluso en que posición de la lista se encuentra.</a:t>
            </a:r>
          </a:p>
          <a:p>
            <a:r>
              <a:rPr lang="es-CL" dirty="0"/>
              <a:t>¿Cómo podríamos hacerlo?</a:t>
            </a:r>
          </a:p>
        </p:txBody>
      </p:sp>
    </p:spTree>
    <p:extLst>
      <p:ext uri="{BB962C8B-B14F-4D97-AF65-F5344CB8AC3E}">
        <p14:creationId xmlns:p14="http://schemas.microsoft.com/office/powerpoint/2010/main" val="38421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F7B49-0EB3-4F84-A7BA-23AE143A8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Podríamos revisar la lista completa y compararla con el valor.</a:t>
            </a:r>
          </a:p>
          <a:p>
            <a:r>
              <a:rPr lang="es-CL" dirty="0"/>
              <a:t>¿Cómo se haría?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9BF52-CDFA-493C-8BED-E08D618CFC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9382" y="2873203"/>
            <a:ext cx="7152268" cy="3619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8773A-4402-4182-96DC-15998C4F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</a:t>
            </a:r>
          </a:p>
        </p:txBody>
      </p:sp>
    </p:spTree>
    <p:extLst>
      <p:ext uri="{BB962C8B-B14F-4D97-AF65-F5344CB8AC3E}">
        <p14:creationId xmlns:p14="http://schemas.microsoft.com/office/powerpoint/2010/main" val="2991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38CE-E4FB-40E9-870B-D083480C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 Mejorado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6C6099-44A5-413D-A8C0-3737A5D1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446" y="2159448"/>
            <a:ext cx="7429328" cy="38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4E4E-590F-46D2-A339-6C6DF5D2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DF2-AC73-49A3-900D-87E320C8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¿Cómo podemos saber en qué posición se encuentra un elemento en la lista?</a:t>
            </a:r>
          </a:p>
          <a:p>
            <a:r>
              <a:rPr lang="es-CL" dirty="0"/>
              <a:t>¿Qué pasa si el elemento está más de una vez?</a:t>
            </a:r>
          </a:p>
          <a:p>
            <a:endParaRPr lang="es-C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9F68CE-6B3B-4269-84AF-04D8D600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0" y="3886299"/>
            <a:ext cx="498085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índice(s, lista):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(lista)):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== lista[i]: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3909-9447-45B2-8C32-39022EFE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Ordenamiento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A118-00CC-439F-842E-2A61A3AE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L" sz="3600" dirty="0"/>
              <a:t>Muchas veces vamos a necesitar ordenar los datos antes de procesarlos y/o mostrarlos</a:t>
            </a:r>
          </a:p>
          <a:p>
            <a:r>
              <a:rPr lang="es-CL" sz="3600" dirty="0"/>
              <a:t>Vamos a empezar por el caso más simple: ordenar una lista de números enteros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022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rogramació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7D9EC0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5052</TotalTime>
  <Words>620</Words>
  <Application>Microsoft Office PowerPoint</Application>
  <PresentationFormat>Widescreen</PresentationFormat>
  <Paragraphs>68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Office Theme</vt:lpstr>
      <vt:lpstr>Clase 09</vt:lpstr>
      <vt:lpstr>Máximo en una lista</vt:lpstr>
      <vt:lpstr>Los dos máximos de una lista</vt:lpstr>
      <vt:lpstr>Los dos máximos de una lista</vt:lpstr>
      <vt:lpstr>Existencia e Índice</vt:lpstr>
      <vt:lpstr>Existencia</vt:lpstr>
      <vt:lpstr>Existencia Mejorado</vt:lpstr>
      <vt:lpstr>Índice</vt:lpstr>
      <vt:lpstr>Ordenamiento</vt:lpstr>
      <vt:lpstr>Ordenando una lista</vt:lpstr>
      <vt:lpstr>Algunas consideraciones</vt:lpstr>
      <vt:lpstr>Dos listas</vt:lpstr>
      <vt:lpstr>Dos listas</vt:lpstr>
      <vt:lpstr>Tres listas</vt:lpstr>
      <vt:lpstr>Tres listas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Peña Graf</dc:creator>
  <cp:lastModifiedBy>Felipe Andrés Peña Graf</cp:lastModifiedBy>
  <cp:revision>101</cp:revision>
  <dcterms:created xsi:type="dcterms:W3CDTF">2018-03-16T15:31:49Z</dcterms:created>
  <dcterms:modified xsi:type="dcterms:W3CDTF">2019-05-13T19:12:10Z</dcterms:modified>
</cp:coreProperties>
</file>