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750" r:id="rId5"/>
    <p:sldId id="764" r:id="rId6"/>
    <p:sldId id="763" r:id="rId7"/>
    <p:sldId id="765" r:id="rId8"/>
    <p:sldId id="766" r:id="rId9"/>
    <p:sldId id="768" r:id="rId10"/>
    <p:sldId id="767" r:id="rId11"/>
    <p:sldId id="7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A12932F5-3A2B-4C28-95F5-9FFFED1A7DF5}">
          <p14:sldIdLst>
            <p14:sldId id="256"/>
            <p14:sldId id="257"/>
            <p14:sldId id="258"/>
            <p14:sldId id="750"/>
            <p14:sldId id="764"/>
            <p14:sldId id="763"/>
            <p14:sldId id="765"/>
            <p14:sldId id="766"/>
            <p14:sldId id="768"/>
            <p14:sldId id="767"/>
            <p14:sldId id="7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ic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6E8528"/>
    <a:srgbClr val="BD6222"/>
    <a:srgbClr val="7D9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82158" autoAdjust="0"/>
  </p:normalViewPr>
  <p:slideViewPr>
    <p:cSldViewPr snapToGrid="0">
      <p:cViewPr varScale="1">
        <p:scale>
          <a:sx n="70" d="100"/>
          <a:sy n="70" d="100"/>
        </p:scale>
        <p:origin x="119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429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0CFD-20F7-45A8-A8A3-A224BBBBEEF6}" type="datetimeFigureOut">
              <a:rPr lang="es-CL" smtClean="0"/>
              <a:pPr/>
              <a:t>30-01-2020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BC9C6-4303-40BF-8576-9D9206B8DBC2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174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43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296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83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30-01-2020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294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30-01-2020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708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30-01-2020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633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30-01-2020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9" name="Rectángulo 8"/>
          <p:cNvSpPr/>
          <p:nvPr userDrawn="1"/>
        </p:nvSpPr>
        <p:spPr>
          <a:xfrm>
            <a:off x="0" y="3"/>
            <a:ext cx="6112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Rectángulo 9"/>
          <p:cNvSpPr/>
          <p:nvPr userDrawn="1"/>
        </p:nvSpPr>
        <p:spPr>
          <a:xfrm>
            <a:off x="6112000" y="3"/>
            <a:ext cx="6080000" cy="371472"/>
          </a:xfrm>
          <a:prstGeom prst="rect">
            <a:avLst/>
          </a:prstGeom>
          <a:solidFill>
            <a:srgbClr val="BD6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1" name="Rectángulo 10"/>
          <p:cNvSpPr/>
          <p:nvPr userDrawn="1"/>
        </p:nvSpPr>
        <p:spPr>
          <a:xfrm>
            <a:off x="0" y="6771502"/>
            <a:ext cx="6112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2" name="Rectángulo 11"/>
          <p:cNvSpPr/>
          <p:nvPr userDrawn="1"/>
        </p:nvSpPr>
        <p:spPr>
          <a:xfrm>
            <a:off x="6112000" y="6771504"/>
            <a:ext cx="6080000" cy="86497"/>
          </a:xfrm>
          <a:prstGeom prst="rect">
            <a:avLst/>
          </a:prstGeom>
          <a:solidFill>
            <a:srgbClr val="BD6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420184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30-01-2020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994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30-01-2020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353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30-01-2020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98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30-01-2020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215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30-01-2020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374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30-01-2020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449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30-01-2020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50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30-01-2020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759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2889-2186-4596-9321-F62191F28E45}" type="datetimeFigureOut">
              <a:rPr lang="es-CL" smtClean="0"/>
              <a:pPr/>
              <a:t>30-01-2020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314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1524000" y="6771502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6108000" y="6771504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1524000" y="2152134"/>
            <a:ext cx="9144000" cy="1886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latin typeface="Century Gothic" panose="020B0502020202020204" pitchFamily="34" charset="0"/>
              </a:rPr>
              <a:t>HACKATON 2</a:t>
            </a:r>
            <a:endParaRPr lang="es-ES" sz="4400" dirty="0">
              <a:latin typeface="Century Gothic" panose="020B0502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48000" y="4481379"/>
            <a:ext cx="912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>
              <a:latin typeface="Century Gothic" panose="020B0502020202020204" pitchFamily="34" charset="0"/>
            </a:endParaRPr>
          </a:p>
          <a:p>
            <a:pPr algn="ctr"/>
            <a:endParaRPr lang="es-ES" dirty="0">
              <a:latin typeface="Century Gothic" panose="020B0502020202020204" pitchFamily="34" charset="0"/>
            </a:endParaRPr>
          </a:p>
          <a:p>
            <a:pPr algn="ctr"/>
            <a:r>
              <a:rPr lang="es-ES" sz="3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Segundo Semestre 2019-2020</a:t>
            </a:r>
            <a:endParaRPr lang="es-CL" sz="2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92" y="648947"/>
            <a:ext cx="1279991" cy="1302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0A62-11DD-4F62-9F68-8978FF8064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Consideraciones 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5017-0C7A-48AD-A84F-109C3B26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L" dirty="0"/>
              <a:t>Todos los archivos deben iniciar con un comentario con el nombre de ambos integrantes.</a:t>
            </a:r>
          </a:p>
          <a:p>
            <a:pPr lvl="0"/>
            <a:endParaRPr lang="es-CL" dirty="0"/>
          </a:p>
          <a:p>
            <a:pPr lvl="0"/>
            <a:endParaRPr lang="es-CL" dirty="0"/>
          </a:p>
          <a:p>
            <a:pPr lvl="0"/>
            <a:r>
              <a:rPr lang="es-CL" dirty="0"/>
              <a:t>Para que el juez revise correctamente los archivos debes simplemente suponer que están en la misma carpeta.</a:t>
            </a:r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5C825F-0411-4C77-A62A-6811345CD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"/>
          <a:stretch/>
        </p:blipFill>
        <p:spPr>
          <a:xfrm>
            <a:off x="4533278" y="4848584"/>
            <a:ext cx="3125443" cy="16442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CFE04C-F467-4FDA-AD3F-1C6625AD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79" y="2570916"/>
            <a:ext cx="3046197" cy="8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0A62-11DD-4F62-9F68-8978FF8064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Consideraciones 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5017-0C7A-48AD-A84F-109C3B26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L" dirty="0"/>
              <a:t>Para recibir parámetros numéricos por teclado deja el parámetro de la función </a:t>
            </a:r>
            <a:r>
              <a:rPr lang="es-CL" b="1" dirty="0"/>
              <a:t>input </a:t>
            </a:r>
            <a:r>
              <a:rPr lang="es-CL" dirty="0"/>
              <a:t>vacío. </a:t>
            </a:r>
            <a:endParaRPr lang="es-CL" b="1" dirty="0"/>
          </a:p>
          <a:p>
            <a:pPr lvl="0"/>
            <a:endParaRPr lang="es-CL" b="1" dirty="0"/>
          </a:p>
          <a:p>
            <a:pPr lvl="0"/>
            <a:endParaRPr lang="es-CL" b="1" dirty="0"/>
          </a:p>
          <a:p>
            <a:pPr lvl="0"/>
            <a:endParaRPr lang="es-CL" dirty="0"/>
          </a:p>
          <a:p>
            <a:pPr lvl="0"/>
            <a:r>
              <a:rPr lang="es-CL" dirty="0"/>
              <a:t>Por temas de compatibilidad se recomienda abrir el archivo de la siguiente forma:</a:t>
            </a:r>
          </a:p>
          <a:p>
            <a:pPr marL="0" indent="0">
              <a:buNone/>
            </a:pPr>
            <a:r>
              <a:rPr lang="en-US" b="1" dirty="0"/>
              <a:t>	file = open(‘archivo.txt’, ‘r’, </a:t>
            </a:r>
            <a:r>
              <a:rPr lang="en-US" b="1" dirty="0">
                <a:solidFill>
                  <a:srgbClr val="C00000"/>
                </a:solidFill>
              </a:rPr>
              <a:t>encoding='utf-8'</a:t>
            </a:r>
            <a:r>
              <a:rPr lang="en-US" b="1" dirty="0"/>
              <a:t>)</a:t>
            </a:r>
            <a:endParaRPr lang="es-CL" dirty="0"/>
          </a:p>
          <a:p>
            <a:endParaRPr lang="es-CL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3647463-7D6F-43C2-8CC9-EA3C0BB5E30A}"/>
              </a:ext>
            </a:extLst>
          </p:cNvPr>
          <p:cNvGrpSpPr/>
          <p:nvPr/>
        </p:nvGrpSpPr>
        <p:grpSpPr>
          <a:xfrm>
            <a:off x="1227679" y="2986294"/>
            <a:ext cx="5314381" cy="873601"/>
            <a:chOff x="1042745" y="2998104"/>
            <a:chExt cx="5314381" cy="873601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3272F8C-9071-4CD7-BFA8-761B25700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745" y="2998104"/>
              <a:ext cx="5314381" cy="430896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E593D62-8C88-49BA-975D-CAF55C29025F}"/>
                </a:ext>
              </a:extLst>
            </p:cNvPr>
            <p:cNvSpPr txBox="1"/>
            <p:nvPr/>
          </p:nvSpPr>
          <p:spPr>
            <a:xfrm>
              <a:off x="1398639" y="3502373"/>
              <a:ext cx="4602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dirty="0"/>
                <a:t>Cuando programes y quieras probar tu código.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C762FCD-60D9-46DE-86E0-EA12C79BF8C4}"/>
              </a:ext>
            </a:extLst>
          </p:cNvPr>
          <p:cNvGrpSpPr/>
          <p:nvPr/>
        </p:nvGrpSpPr>
        <p:grpSpPr>
          <a:xfrm>
            <a:off x="8068467" y="2992200"/>
            <a:ext cx="2499987" cy="873600"/>
            <a:chOff x="7772486" y="2998105"/>
            <a:chExt cx="2499987" cy="87360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D24229D-D4F6-41A3-B5DB-44697208F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7520" y="2998105"/>
              <a:ext cx="2369921" cy="430895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94997A58-3908-4E26-94B8-C9258CBED59C}"/>
                </a:ext>
              </a:extLst>
            </p:cNvPr>
            <p:cNvSpPr txBox="1"/>
            <p:nvPr/>
          </p:nvSpPr>
          <p:spPr>
            <a:xfrm>
              <a:off x="7772486" y="3502373"/>
              <a:ext cx="2499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dirty="0"/>
                <a:t>Cuando lo subas al juez.</a:t>
              </a:r>
            </a:p>
          </p:txBody>
        </p:sp>
      </p:grpSp>
      <p:pic>
        <p:nvPicPr>
          <p:cNvPr id="11" name="Gráfico 10" descr="Signo de pulgar hacia arriba">
            <a:extLst>
              <a:ext uri="{FF2B5EF4-FFF2-40B4-BE49-F238E27FC236}">
                <a16:creationId xmlns:a16="http://schemas.microsoft.com/office/drawing/2014/main" id="{8F671066-33F6-4E69-8B6E-4FDA667B3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608427" y="3281438"/>
            <a:ext cx="597184" cy="5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CAA73-CE23-4DC8-AD58-C46DFE7572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ES" sz="4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831C9-E54B-4947-8453-14B1C95A8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S" sz="2800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2800" dirty="0"/>
              <a:t>BIENVENIDOS A LA HACKATON DE PROGRMACIÓN</a:t>
            </a:r>
          </a:p>
          <a:p>
            <a:pPr marL="0" indent="0" algn="ctr">
              <a:buNone/>
            </a:pPr>
            <a:endParaRPr lang="es-ES" b="1" i="1" dirty="0"/>
          </a:p>
          <a:p>
            <a:pPr marL="0" indent="0" algn="ctr">
              <a:buNone/>
            </a:pPr>
            <a:r>
              <a:rPr lang="es-ES" sz="2800" b="1" i="1" dirty="0"/>
              <a:t>Esta actividad tiene por objetivo:</a:t>
            </a:r>
          </a:p>
          <a:p>
            <a:pPr marL="0" indent="0" algn="ctr">
              <a:buNone/>
            </a:pPr>
            <a:r>
              <a:rPr lang="es-ES" b="1" i="1" dirty="0"/>
              <a:t>Motivar el aprendizaje y el estudio a través de una dinámica diferente</a:t>
            </a:r>
            <a:endParaRPr lang="es-ES" sz="2800" b="1" i="1" dirty="0"/>
          </a:p>
          <a:p>
            <a:pPr marL="0" indent="0" algn="ctr">
              <a:buNone/>
            </a:pPr>
            <a:r>
              <a:rPr lang="es-ES" sz="28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29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CAA73-CE23-4DC8-AD58-C46DFE7572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ES" sz="4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Modalidad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831C9-E54B-4947-8453-14B1C95A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03461"/>
            <a:ext cx="10515601" cy="44894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/>
              <a:t>La modalidad de la actividad será similar a la utilizada en las competencias de programación competitiva. Aquí podrás medir tu habilidad y aprender utilizando un “Juez que revisará tus resultados” y asignará puntaje de acuerdo a la velocidad de resolución.</a:t>
            </a:r>
          </a:p>
          <a:p>
            <a:pPr marL="0" indent="0" algn="just">
              <a:buNone/>
            </a:pPr>
            <a:endParaRPr lang="es-ES" b="1" i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ES" b="1" i="1" dirty="0">
                <a:solidFill>
                  <a:srgbClr val="FF0000"/>
                </a:solidFill>
              </a:rPr>
              <a:t>La actividad dará décimas dependiendo del resultado, mientras mas problemas resuelvas mas décimas obtendrás.</a:t>
            </a:r>
            <a:endParaRPr lang="es-E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2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1524000" y="6771502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6108000" y="6771504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1524000" y="2152134"/>
            <a:ext cx="9144000" cy="1886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latin typeface="Century Gothic" panose="020B0502020202020204" pitchFamily="34" charset="0"/>
              </a:rPr>
              <a:t>INGRESANDO AL JUEZ</a:t>
            </a:r>
            <a:endParaRPr lang="es-ES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3316-3806-4948-BD17-277FF280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latin typeface="Century Gothic" panose="020B0502020202020204" pitchFamily="34" charset="0"/>
              </a:rPr>
              <a:t>Ingresa </a:t>
            </a:r>
            <a:r>
              <a:rPr lang="es-CL" b="1">
                <a:latin typeface="Century Gothic" panose="020B0502020202020204" pitchFamily="34" charset="0"/>
              </a:rPr>
              <a:t>a</a:t>
            </a:r>
            <a:r>
              <a:rPr lang="es-CL" b="1"/>
              <a:t> </a:t>
            </a:r>
            <a:r>
              <a:rPr lang="es-CL" sz="4800" b="1">
                <a:solidFill>
                  <a:srgbClr val="002060"/>
                </a:solidFill>
              </a:rPr>
              <a:t>http://146.83.128.78/juez/</a:t>
            </a:r>
            <a:endParaRPr lang="es-CL" b="1" dirty="0">
              <a:solidFill>
                <a:srgbClr val="00206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10CE17-DCCC-4743-A348-6D8F18C8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7"/>
          <a:stretch/>
        </p:blipFill>
        <p:spPr>
          <a:xfrm>
            <a:off x="1511585" y="1472834"/>
            <a:ext cx="9168829" cy="391233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4714308-20B5-44B1-9B0E-C570EB03D048}"/>
              </a:ext>
            </a:extLst>
          </p:cNvPr>
          <p:cNvSpPr txBox="1"/>
          <p:nvPr/>
        </p:nvSpPr>
        <p:spPr>
          <a:xfrm>
            <a:off x="1802043" y="5538767"/>
            <a:ext cx="858791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CL" sz="2800" dirty="0"/>
              <a:t>Te daremos un usuario y contraseña para iniciar sesión (uno por pareja). Debes ingresarlo en el área indicada. </a:t>
            </a:r>
          </a:p>
        </p:txBody>
      </p:sp>
    </p:spTree>
    <p:extLst>
      <p:ext uri="{BB962C8B-B14F-4D97-AF65-F5344CB8AC3E}">
        <p14:creationId xmlns:p14="http://schemas.microsoft.com/office/powerpoint/2010/main" val="69753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9DC46A8-BA67-48EB-85D4-E988FB99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300" b="1" dirty="0">
                <a:latin typeface="Century Gothic" panose="020B0502020202020204" pitchFamily="34" charset="0"/>
              </a:rPr>
              <a:t>Subiendo un problema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48E349-E72B-4113-B827-6FDFE3BAF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560" y="3035198"/>
            <a:ext cx="3810000" cy="3495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38E40-C3D1-4B47-A481-DE44F5242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821" y="3035197"/>
            <a:ext cx="3810000" cy="34956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C08BB76-32E6-42F2-9E28-EA54FAE1DC42}"/>
              </a:ext>
            </a:extLst>
          </p:cNvPr>
          <p:cNvSpPr txBox="1"/>
          <p:nvPr/>
        </p:nvSpPr>
        <p:spPr>
          <a:xfrm>
            <a:off x="844560" y="1584452"/>
            <a:ext cx="10309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/>
              <a:t>Cuando resuelvas un problema y quieras que el juez lo revise, debes elegir la letra correspondiente al problema, el lenguaje Python 3 y luego presionar </a:t>
            </a:r>
            <a:r>
              <a:rPr lang="es-CL" sz="2000" b="1" i="1" dirty="0" err="1"/>
              <a:t>Choose</a:t>
            </a:r>
            <a:r>
              <a:rPr lang="es-CL" sz="2000" b="1" i="1" dirty="0"/>
              <a:t> File </a:t>
            </a:r>
            <a:r>
              <a:rPr lang="es-CL" sz="2000" dirty="0"/>
              <a:t>para buscar el archivo dentro de tu computador. Por último, presiona </a:t>
            </a:r>
            <a:r>
              <a:rPr lang="es-CL" sz="2000" b="1" i="1" dirty="0" err="1"/>
              <a:t>Submit</a:t>
            </a:r>
            <a:r>
              <a:rPr lang="es-CL" sz="2000" b="1" i="1" dirty="0"/>
              <a:t> </a:t>
            </a:r>
            <a:r>
              <a:rPr lang="es-CL" sz="2000" b="1" i="1" dirty="0" err="1"/>
              <a:t>Problem</a:t>
            </a:r>
            <a:r>
              <a:rPr lang="es-CL" sz="2000" b="1" i="1" dirty="0"/>
              <a:t> </a:t>
            </a:r>
            <a:r>
              <a:rPr lang="es-CL" sz="2000" dirty="0"/>
              <a:t>para que el juez lo evalúe. </a:t>
            </a:r>
          </a:p>
        </p:txBody>
      </p:sp>
    </p:spTree>
    <p:extLst>
      <p:ext uri="{BB962C8B-B14F-4D97-AF65-F5344CB8AC3E}">
        <p14:creationId xmlns:p14="http://schemas.microsoft.com/office/powerpoint/2010/main" val="22703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AC7F-FBBC-4F61-AF5A-A87CAD35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latin typeface="Century Gothic" panose="020B0502020202020204" pitchFamily="34" charset="0"/>
              </a:rPr>
              <a:t>Resultado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F2BDAA-85E9-456D-B730-1ED59B040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1690688"/>
            <a:ext cx="3091690" cy="2836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2B499B-5BDD-4D38-A4E2-948884D42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143" y="800265"/>
            <a:ext cx="3810000" cy="34956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A27D4E1-218B-4658-81DC-48C9188A061A}"/>
              </a:ext>
            </a:extLst>
          </p:cNvPr>
          <p:cNvSpPr txBox="1"/>
          <p:nvPr/>
        </p:nvSpPr>
        <p:spPr>
          <a:xfrm>
            <a:off x="838198" y="4734296"/>
            <a:ext cx="10515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/>
              <a:t>El juez te dirá en el área </a:t>
            </a:r>
            <a:r>
              <a:rPr lang="es-CL" sz="2000" b="1" i="1" dirty="0" err="1"/>
              <a:t>Answer</a:t>
            </a:r>
            <a:r>
              <a:rPr lang="es-CL" sz="2000" dirty="0"/>
              <a:t> si el problema estaba correcto o no. En caso de que digo NO, te dará alguna idea de la causa. Si dice </a:t>
            </a:r>
            <a:r>
              <a:rPr lang="es-CL" sz="2000" b="1" i="1" dirty="0"/>
              <a:t>Run-time Error</a:t>
            </a:r>
            <a:r>
              <a:rPr lang="es-CL" sz="2000" dirty="0"/>
              <a:t> puede deberse a que creaste un ciclo infinito que no permite que el programa termine. Si dice </a:t>
            </a:r>
            <a:r>
              <a:rPr lang="es-CL" sz="2000" b="1" i="1" dirty="0" err="1"/>
              <a:t>Wrong</a:t>
            </a:r>
            <a:r>
              <a:rPr lang="es-CL" sz="2000" b="1" i="1" dirty="0"/>
              <a:t> </a:t>
            </a:r>
            <a:r>
              <a:rPr lang="es-CL" sz="2000" b="1" i="1" dirty="0" err="1"/>
              <a:t>answer</a:t>
            </a:r>
            <a:r>
              <a:rPr lang="es-CL" sz="2000" b="1" i="1" dirty="0"/>
              <a:t> </a:t>
            </a:r>
            <a:r>
              <a:rPr lang="es-CL" sz="2000" dirty="0"/>
              <a:t>significa que el programa se ejecutó, pero los resultados obtenidos no coinciden con los que tiene el juez como correctos.</a:t>
            </a:r>
            <a:endParaRPr lang="es-CL" sz="2000" b="1" i="1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48A6F13-D764-4E0D-9055-37CD9A84A1AC}"/>
              </a:ext>
            </a:extLst>
          </p:cNvPr>
          <p:cNvSpPr/>
          <p:nvPr/>
        </p:nvSpPr>
        <p:spPr>
          <a:xfrm>
            <a:off x="4756089" y="2318640"/>
            <a:ext cx="893852" cy="89385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733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4DB5-00C5-46F0-943C-B6ACA4DE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latin typeface="Century Gothic" panose="020B0502020202020204" pitchFamily="34" charset="0"/>
              </a:rPr>
              <a:t>Puedes revisar los resultados y la tabla general en </a:t>
            </a:r>
            <a:r>
              <a:rPr lang="es-CL" b="1" i="1" dirty="0">
                <a:latin typeface="Century Gothic" panose="020B0502020202020204" pitchFamily="34" charset="0"/>
              </a:rPr>
              <a:t>SCOREBOARD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E97F43-14C9-4FC4-8452-FDEB7021A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554" y="1825625"/>
            <a:ext cx="48028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2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0A62-11DD-4F62-9F68-8978FF8064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Consideraciones 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5017-0C7A-48AD-A84F-109C3B26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L" dirty="0"/>
              <a:t>Luego de resolver cada problema debes subir tu código al juez en la dirección </a:t>
            </a:r>
            <a:r>
              <a:rPr lang="es-CL" b="1" dirty="0"/>
              <a:t>http://172.16.23.73/juez/</a:t>
            </a:r>
            <a:endParaRPr lang="es-CL" dirty="0"/>
          </a:p>
          <a:p>
            <a:pPr lvl="0"/>
            <a:r>
              <a:rPr lang="es-CL" dirty="0"/>
              <a:t>Recuerde que el nombre del archivo no debe contener espacios ni caracteres especiales. Por ejemplo, </a:t>
            </a:r>
            <a:r>
              <a:rPr lang="es-CL" b="1" dirty="0"/>
              <a:t>ejercicio1.py </a:t>
            </a:r>
            <a:r>
              <a:rPr lang="es-CL" dirty="0"/>
              <a:t>es un buen nombre</a:t>
            </a:r>
          </a:p>
          <a:p>
            <a:pPr lvl="0"/>
            <a:endParaRPr lang="es-CL" dirty="0"/>
          </a:p>
          <a:p>
            <a:pPr marL="0" lvl="0" indent="0">
              <a:buNone/>
            </a:pPr>
            <a:endParaRPr lang="es-CL" dirty="0"/>
          </a:p>
          <a:p>
            <a:pPr lvl="0"/>
            <a:r>
              <a:rPr lang="es-CL" dirty="0"/>
              <a:t>La salida por pantalla debe ser </a:t>
            </a:r>
            <a:r>
              <a:rPr lang="es-CL" b="1" dirty="0"/>
              <a:t>exactamente</a:t>
            </a:r>
            <a:r>
              <a:rPr lang="es-CL" dirty="0"/>
              <a:t> igual a la presentada. </a:t>
            </a:r>
          </a:p>
          <a:p>
            <a:pPr marL="0" lvl="0" indent="0">
              <a:buNone/>
            </a:pPr>
            <a:endParaRPr lang="es-CL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90D0D29-5D8B-4A9C-B126-06E85D6D4EC7}"/>
              </a:ext>
            </a:extLst>
          </p:cNvPr>
          <p:cNvGrpSpPr/>
          <p:nvPr/>
        </p:nvGrpSpPr>
        <p:grpSpPr>
          <a:xfrm>
            <a:off x="1237855" y="3544094"/>
            <a:ext cx="3937841" cy="914400"/>
            <a:chOff x="1384466" y="2552451"/>
            <a:chExt cx="3937841" cy="9144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D988CF1-7502-4ED6-B728-7CCBF1247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1262" y="2714523"/>
              <a:ext cx="1817196" cy="68877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7E8ACD1-0B54-4E9B-B6A0-A819F5478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5921" y="2779674"/>
              <a:ext cx="1026386" cy="558475"/>
            </a:xfrm>
            <a:prstGeom prst="rect">
              <a:avLst/>
            </a:prstGeom>
          </p:spPr>
        </p:pic>
        <p:pic>
          <p:nvPicPr>
            <p:cNvPr id="12" name="Gráfico 11" descr="Marca de verificación">
              <a:extLst>
                <a:ext uri="{FF2B5EF4-FFF2-40B4-BE49-F238E27FC236}">
                  <a16:creationId xmlns:a16="http://schemas.microsoft.com/office/drawing/2014/main" id="{40813633-4F38-49F4-A2C2-5BA54A4B3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84466" y="2552451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0F79C31-7FDF-40B0-BBC3-050856CEBA71}"/>
              </a:ext>
            </a:extLst>
          </p:cNvPr>
          <p:cNvGrpSpPr/>
          <p:nvPr/>
        </p:nvGrpSpPr>
        <p:grpSpPr>
          <a:xfrm>
            <a:off x="6658701" y="3593353"/>
            <a:ext cx="4068899" cy="914400"/>
            <a:chOff x="6823088" y="2555916"/>
            <a:chExt cx="4068899" cy="91440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654407A-6218-4791-9487-1A82E8666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0670" y="2753742"/>
              <a:ext cx="1629812" cy="407453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0F0E57D-A8EB-4225-AE24-374921497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53664" y="2811925"/>
              <a:ext cx="1438323" cy="493969"/>
            </a:xfrm>
            <a:prstGeom prst="rect">
              <a:avLst/>
            </a:prstGeom>
          </p:spPr>
        </p:pic>
        <p:pic>
          <p:nvPicPr>
            <p:cNvPr id="14" name="Gráfico 13" descr="Cerrar">
              <a:extLst>
                <a:ext uri="{FF2B5EF4-FFF2-40B4-BE49-F238E27FC236}">
                  <a16:creationId xmlns:a16="http://schemas.microsoft.com/office/drawing/2014/main" id="{44E1D055-E0F5-48C7-81A6-5CC0D42A2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23088" y="2555916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B915140-C85A-4F31-B177-B6480566AF3D}"/>
              </a:ext>
            </a:extLst>
          </p:cNvPr>
          <p:cNvGrpSpPr/>
          <p:nvPr/>
        </p:nvGrpSpPr>
        <p:grpSpPr>
          <a:xfrm>
            <a:off x="1530120" y="5279384"/>
            <a:ext cx="3446257" cy="874034"/>
            <a:chOff x="1237855" y="5357933"/>
            <a:chExt cx="3446257" cy="874034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A74BEFA-DFD3-4D6F-A786-0C2C94D0F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37855" y="5357933"/>
              <a:ext cx="3446257" cy="37990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0648445-E7FE-4EEB-9DA6-86BB81325DE4}"/>
                </a:ext>
              </a:extLst>
            </p:cNvPr>
            <p:cNvSpPr txBox="1"/>
            <p:nvPr/>
          </p:nvSpPr>
          <p:spPr>
            <a:xfrm>
              <a:off x="1561369" y="5862635"/>
              <a:ext cx="2799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Presentado en el enunciado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25A37C7F-0235-4F93-A7F4-F54EB955476D}"/>
              </a:ext>
            </a:extLst>
          </p:cNvPr>
          <p:cNvGrpSpPr/>
          <p:nvPr/>
        </p:nvGrpSpPr>
        <p:grpSpPr>
          <a:xfrm>
            <a:off x="7096791" y="5336499"/>
            <a:ext cx="3327413" cy="938982"/>
            <a:chOff x="7871789" y="5357933"/>
            <a:chExt cx="3327413" cy="938982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F7F41E0A-1DE0-42F5-8587-F13DCF586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71789" y="5357933"/>
              <a:ext cx="3327413" cy="379902"/>
            </a:xfrm>
            <a:prstGeom prst="rect">
              <a:avLst/>
            </a:prstGeom>
          </p:spPr>
        </p:pic>
        <p:pic>
          <p:nvPicPr>
            <p:cNvPr id="22" name="Gráfico 21" descr="Signo de pulgar hacia arriba">
              <a:extLst>
                <a:ext uri="{FF2B5EF4-FFF2-40B4-BE49-F238E27FC236}">
                  <a16:creationId xmlns:a16="http://schemas.microsoft.com/office/drawing/2014/main" id="{F7A48291-FB95-47DC-AA90-5FF209A9C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0374729" y="5785112"/>
              <a:ext cx="511803" cy="511803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70E3F57-05FC-4607-8B3E-A041A798D018}"/>
                </a:ext>
              </a:extLst>
            </p:cNvPr>
            <p:cNvSpPr txBox="1"/>
            <p:nvPr/>
          </p:nvSpPr>
          <p:spPr>
            <a:xfrm>
              <a:off x="8751884" y="5808032"/>
              <a:ext cx="1567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i="1" dirty="0" err="1"/>
                <a:t>Wrong</a:t>
              </a:r>
              <a:r>
                <a:rPr lang="es-CL" i="1" dirty="0"/>
                <a:t> </a:t>
              </a:r>
              <a:r>
                <a:rPr lang="es-CL" i="1" dirty="0" err="1"/>
                <a:t>Answer</a:t>
              </a:r>
              <a:endParaRPr lang="es-CL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54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4528</TotalTime>
  <Words>431</Words>
  <Application>Microsoft Office PowerPoint</Application>
  <PresentationFormat>Widescreen</PresentationFormat>
  <Paragraphs>49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Tema de Office</vt:lpstr>
      <vt:lpstr>PowerPoint Presentation</vt:lpstr>
      <vt:lpstr> Introducción</vt:lpstr>
      <vt:lpstr> Modalidad</vt:lpstr>
      <vt:lpstr>PowerPoint Presentation</vt:lpstr>
      <vt:lpstr>Ingresa a http://146.83.128.78/juez/</vt:lpstr>
      <vt:lpstr>Subiendo un problema</vt:lpstr>
      <vt:lpstr>Resultado</vt:lpstr>
      <vt:lpstr>Puedes revisar los resultados y la tabla general en SCOREBOARD</vt:lpstr>
      <vt:lpstr>Consideraciones Generales</vt:lpstr>
      <vt:lpstr>Consideraciones Generales</vt:lpstr>
      <vt:lpstr>Consideraciones Generales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Ítalo Donoso Barraza</dc:creator>
  <cp:lastModifiedBy>Felipe Andrés Peña Graf</cp:lastModifiedBy>
  <cp:revision>397</cp:revision>
  <dcterms:created xsi:type="dcterms:W3CDTF">2015-10-22T21:31:18Z</dcterms:created>
  <dcterms:modified xsi:type="dcterms:W3CDTF">2020-01-30T15:37:44Z</dcterms:modified>
</cp:coreProperties>
</file>