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261" r:id="rId3"/>
    <p:sldId id="271" r:id="rId4"/>
    <p:sldId id="262" r:id="rId5"/>
    <p:sldId id="259" r:id="rId6"/>
    <p:sldId id="258" r:id="rId7"/>
    <p:sldId id="260" r:id="rId8"/>
    <p:sldId id="274" r:id="rId9"/>
    <p:sldId id="264" r:id="rId10"/>
    <p:sldId id="267" r:id="rId11"/>
    <p:sldId id="268" r:id="rId12"/>
    <p:sldId id="275" r:id="rId13"/>
    <p:sldId id="269" r:id="rId14"/>
    <p:sldId id="276" r:id="rId15"/>
    <p:sldId id="279" r:id="rId16"/>
    <p:sldId id="270" r:id="rId17"/>
    <p:sldId id="272" r:id="rId18"/>
    <p:sldId id="278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cio" id="{A12932F5-3A2B-4C28-95F5-9FFFED1A7DF5}">
          <p14:sldIdLst>
            <p14:sldId id="256"/>
            <p14:sldId id="261"/>
            <p14:sldId id="271"/>
            <p14:sldId id="262"/>
            <p14:sldId id="259"/>
            <p14:sldId id="258"/>
            <p14:sldId id="260"/>
            <p14:sldId id="274"/>
            <p14:sldId id="264"/>
            <p14:sldId id="267"/>
            <p14:sldId id="268"/>
            <p14:sldId id="275"/>
            <p14:sldId id="269"/>
            <p14:sldId id="276"/>
            <p14:sldId id="279"/>
            <p14:sldId id="270"/>
            <p14:sldId id="272"/>
            <p14:sldId id="278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6222"/>
    <a:srgbClr val="6E8528"/>
    <a:srgbClr val="7D9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1484" autoAdjust="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06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50CFD-20F7-45A8-A8A3-A224BBBBEEF6}" type="datetimeFigureOut">
              <a:rPr lang="es-CL" smtClean="0"/>
              <a:pPr/>
              <a:t>19-08-2019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BC9C6-4303-40BF-8576-9D9206B8DBC2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1745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BC9C6-4303-40BF-8576-9D9206B8DBC2}" type="slidenum">
              <a:rPr lang="es-CL" smtClean="0"/>
              <a:pPr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4432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BC9C6-4303-40BF-8576-9D9206B8DBC2}" type="slidenum">
              <a:rPr lang="es-CL" smtClean="0"/>
              <a:pPr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1115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19-08-2019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260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19-08-2019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50693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19-08-2019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57311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19-08-2019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‹#›</a:t>
            </a:fld>
            <a:endParaRPr lang="es-CL"/>
          </a:p>
        </p:txBody>
      </p:sp>
      <p:sp>
        <p:nvSpPr>
          <p:cNvPr id="9" name="Rectángulo 8"/>
          <p:cNvSpPr/>
          <p:nvPr userDrawn="1"/>
        </p:nvSpPr>
        <p:spPr>
          <a:xfrm>
            <a:off x="0" y="3"/>
            <a:ext cx="6112000" cy="371472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10" name="Rectángulo 9"/>
          <p:cNvSpPr/>
          <p:nvPr userDrawn="1"/>
        </p:nvSpPr>
        <p:spPr>
          <a:xfrm>
            <a:off x="6112000" y="3"/>
            <a:ext cx="6080000" cy="371472"/>
          </a:xfrm>
          <a:prstGeom prst="rect">
            <a:avLst/>
          </a:prstGeom>
          <a:solidFill>
            <a:srgbClr val="BD6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11" name="Rectángulo 10"/>
          <p:cNvSpPr/>
          <p:nvPr userDrawn="1"/>
        </p:nvSpPr>
        <p:spPr>
          <a:xfrm>
            <a:off x="0" y="6771504"/>
            <a:ext cx="6112000" cy="86499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12" name="Rectángulo 11"/>
          <p:cNvSpPr/>
          <p:nvPr userDrawn="1"/>
        </p:nvSpPr>
        <p:spPr>
          <a:xfrm>
            <a:off x="6112000" y="6771506"/>
            <a:ext cx="6080000" cy="86497"/>
          </a:xfrm>
          <a:prstGeom prst="rect">
            <a:avLst/>
          </a:prstGeom>
          <a:solidFill>
            <a:srgbClr val="BD6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</p:spTree>
    <p:extLst>
      <p:ext uri="{BB962C8B-B14F-4D97-AF65-F5344CB8AC3E}">
        <p14:creationId xmlns:p14="http://schemas.microsoft.com/office/powerpoint/2010/main" val="420184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19-08-2019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307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19-08-2019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129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19-08-2019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42140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19-08-2019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866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19-08-2019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592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19-08-2019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46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19-08-2019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876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19-08-2019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4084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B2889-2186-4596-9321-F62191F28E45}" type="datetimeFigureOut">
              <a:rPr lang="es-CL" smtClean="0"/>
              <a:pPr/>
              <a:t>19-08-2019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EF9E5-04DE-45B9-81D0-8AAF6C3423BB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865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24000" y="3"/>
            <a:ext cx="4584000" cy="371472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/>
          <p:cNvSpPr/>
          <p:nvPr/>
        </p:nvSpPr>
        <p:spPr>
          <a:xfrm>
            <a:off x="6108000" y="3"/>
            <a:ext cx="4560000" cy="3714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Rectángulo 14"/>
          <p:cNvSpPr/>
          <p:nvPr/>
        </p:nvSpPr>
        <p:spPr>
          <a:xfrm>
            <a:off x="1524000" y="6771504"/>
            <a:ext cx="4584000" cy="86499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Rectángulo 15"/>
          <p:cNvSpPr/>
          <p:nvPr/>
        </p:nvSpPr>
        <p:spPr>
          <a:xfrm>
            <a:off x="6108000" y="6771506"/>
            <a:ext cx="4560000" cy="864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Rectángulo 17"/>
          <p:cNvSpPr/>
          <p:nvPr/>
        </p:nvSpPr>
        <p:spPr>
          <a:xfrm>
            <a:off x="1524000" y="2152134"/>
            <a:ext cx="9144000" cy="18864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latin typeface="Century Gothic" panose="020B0502020202020204" pitchFamily="34" charset="0"/>
              </a:rPr>
              <a:t>PROGRAMACIÓN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548000" y="4481379"/>
            <a:ext cx="91200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dirty="0">
              <a:latin typeface="Century Gothic" panose="020B0502020202020204" pitchFamily="34" charset="0"/>
            </a:endParaRPr>
          </a:p>
          <a:p>
            <a:pPr algn="ctr"/>
            <a:endParaRPr lang="es-ES" dirty="0">
              <a:latin typeface="Century Gothic" panose="020B0502020202020204" pitchFamily="34" charset="0"/>
            </a:endParaRPr>
          </a:p>
          <a:p>
            <a:pPr algn="ctr"/>
            <a:r>
              <a:rPr lang="es-ES" sz="30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Segundo Semestre, 2019</a:t>
            </a:r>
          </a:p>
          <a:p>
            <a:pPr algn="ctr"/>
            <a:endParaRPr lang="es-ES" sz="3000" b="1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s-ES" sz="2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Escuela de Ingeniería</a:t>
            </a:r>
          </a:p>
          <a:p>
            <a:pPr algn="ctr"/>
            <a:r>
              <a:rPr lang="es-ES" sz="2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Universidad Católica del Norte</a:t>
            </a:r>
            <a:endParaRPr lang="es-CL" sz="20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694" y="648949"/>
            <a:ext cx="1279991" cy="1302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46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400" b="1" dirty="0">
                <a:latin typeface="Century Gothic" panose="020B0502020202020204" pitchFamily="34" charset="0"/>
              </a:rPr>
              <a:t>Fechas de Evaluación</a:t>
            </a: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344784"/>
              </p:ext>
            </p:extLst>
          </p:nvPr>
        </p:nvGraphicFramePr>
        <p:xfrm>
          <a:off x="2042160" y="1447800"/>
          <a:ext cx="7559040" cy="527526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244117">
                  <a:extLst>
                    <a:ext uri="{9D8B030D-6E8A-4147-A177-3AD203B41FA5}">
                      <a16:colId xmlns:a16="http://schemas.microsoft.com/office/drawing/2014/main" val="2013325250"/>
                    </a:ext>
                  </a:extLst>
                </a:gridCol>
                <a:gridCol w="2310681">
                  <a:extLst>
                    <a:ext uri="{9D8B030D-6E8A-4147-A177-3AD203B41FA5}">
                      <a16:colId xmlns:a16="http://schemas.microsoft.com/office/drawing/2014/main" val="179400351"/>
                    </a:ext>
                  </a:extLst>
                </a:gridCol>
                <a:gridCol w="3004242">
                  <a:extLst>
                    <a:ext uri="{9D8B030D-6E8A-4147-A177-3AD203B41FA5}">
                      <a16:colId xmlns:a16="http://schemas.microsoft.com/office/drawing/2014/main" val="2731662352"/>
                    </a:ext>
                  </a:extLst>
                </a:gridCol>
              </a:tblGrid>
              <a:tr h="348234">
                <a:tc>
                  <a:txBody>
                    <a:bodyPr/>
                    <a:lstStyle/>
                    <a:p>
                      <a:pPr algn="ctr"/>
                      <a:r>
                        <a:rPr lang="es-CL" sz="2000" dirty="0">
                          <a:latin typeface="Century Gothic" panose="020B0502020202020204" pitchFamily="34" charset="0"/>
                        </a:rPr>
                        <a:t>Ítem</a:t>
                      </a:r>
                      <a:endParaRPr lang="es-CL" sz="2000" b="1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dirty="0">
                          <a:latin typeface="Century Gothic" panose="020B0502020202020204" pitchFamily="34" charset="0"/>
                        </a:rPr>
                        <a:t>Fecha</a:t>
                      </a:r>
                      <a:endParaRPr lang="es-CL" sz="2000" b="1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dirty="0">
                          <a:latin typeface="Century Gothic" panose="020B0502020202020204" pitchFamily="34" charset="0"/>
                        </a:rPr>
                        <a:t>Contenidos</a:t>
                      </a:r>
                      <a:endParaRPr lang="es-CL" sz="2000" b="1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793445"/>
                  </a:ext>
                </a:extLst>
              </a:tr>
              <a:tr h="883979">
                <a:tc>
                  <a:txBody>
                    <a:bodyPr/>
                    <a:lstStyle/>
                    <a:p>
                      <a:pPr algn="ctr"/>
                      <a:r>
                        <a:rPr lang="es-CL" sz="2000" b="1" dirty="0">
                          <a:latin typeface="Century Gothic" panose="020B0502020202020204" pitchFamily="34" charset="0"/>
                        </a:rPr>
                        <a:t>Cátedra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dirty="0">
                          <a:latin typeface="Century Gothic" panose="020B0502020202020204" pitchFamily="34" charset="0"/>
                        </a:rPr>
                        <a:t>05 de octubre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dirty="0">
                          <a:latin typeface="Century Gothic" panose="020B0502020202020204" pitchFamily="34" charset="0"/>
                        </a:rPr>
                        <a:t>Conceptos básicos y Elementos básicos de programación</a:t>
                      </a:r>
                      <a:endParaRPr lang="es-CL" sz="2000" b="1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52214"/>
                  </a:ext>
                </a:extLst>
              </a:tr>
              <a:tr h="730191">
                <a:tc>
                  <a:txBody>
                    <a:bodyPr/>
                    <a:lstStyle/>
                    <a:p>
                      <a:pPr algn="ctr"/>
                      <a:r>
                        <a:rPr lang="es-CL" sz="2000" b="1" dirty="0">
                          <a:latin typeface="Century Gothic" panose="020B0502020202020204" pitchFamily="34" charset="0"/>
                        </a:rPr>
                        <a:t>Cátedra</a:t>
                      </a:r>
                      <a:r>
                        <a:rPr lang="es-CL" sz="2000" b="1" baseline="0" dirty="0">
                          <a:latin typeface="Century Gothic" panose="020B0502020202020204" pitchFamily="34" charset="0"/>
                        </a:rPr>
                        <a:t> 2</a:t>
                      </a:r>
                      <a:endParaRPr lang="es-CL" sz="2000" b="1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0" dirty="0">
                          <a:latin typeface="Century Gothic" panose="020B0502020202020204" pitchFamily="34" charset="0"/>
                        </a:rPr>
                        <a:t>16 de noviembre</a:t>
                      </a:r>
                      <a:endParaRPr lang="es-CL" sz="2000" b="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dirty="0">
                          <a:latin typeface="Century Gothic" panose="020B0502020202020204" pitchFamily="34" charset="0"/>
                        </a:rPr>
                        <a:t>Subprogramas</a:t>
                      </a:r>
                      <a:endParaRPr lang="es-CL" sz="2000" b="1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955479"/>
                  </a:ext>
                </a:extLst>
              </a:tr>
              <a:tr h="1047665">
                <a:tc>
                  <a:txBody>
                    <a:bodyPr/>
                    <a:lstStyle/>
                    <a:p>
                      <a:pPr algn="ctr"/>
                      <a:r>
                        <a:rPr lang="es-CL" sz="2000" b="1" dirty="0">
                          <a:latin typeface="Century Gothic" panose="020B0502020202020204" pitchFamily="34" charset="0"/>
                        </a:rPr>
                        <a:t>Cátedra</a:t>
                      </a:r>
                      <a:r>
                        <a:rPr lang="es-CL" sz="2000" b="1" baseline="0" dirty="0">
                          <a:latin typeface="Century Gothic" panose="020B0502020202020204" pitchFamily="34" charset="0"/>
                        </a:rPr>
                        <a:t> 3</a:t>
                      </a:r>
                      <a:endParaRPr lang="es-CL" sz="2000" b="1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0" dirty="0">
                          <a:latin typeface="Century Gothic" panose="020B0502020202020204" pitchFamily="34" charset="0"/>
                        </a:rPr>
                        <a:t>13 de diciembre</a:t>
                      </a:r>
                      <a:endParaRPr lang="es-CL" sz="2000" b="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dirty="0">
                          <a:latin typeface="Century Gothic" panose="020B0502020202020204" pitchFamily="34" charset="0"/>
                        </a:rPr>
                        <a:t>Arreglos y subprogramas</a:t>
                      </a:r>
                      <a:endParaRPr lang="es-CL" sz="2000" b="1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4047848"/>
                  </a:ext>
                </a:extLst>
              </a:tr>
              <a:tr h="1047665">
                <a:tc>
                  <a:txBody>
                    <a:bodyPr/>
                    <a:lstStyle/>
                    <a:p>
                      <a:pPr algn="ctr"/>
                      <a:r>
                        <a:rPr lang="es-CL" sz="2000" b="1" dirty="0">
                          <a:latin typeface="Century Gothic" panose="020B0502020202020204" pitchFamily="34" charset="0"/>
                        </a:rPr>
                        <a:t>Pruebas Pendientes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>
                          <a:latin typeface="Century Gothic" panose="020B0502020202020204" pitchFamily="34" charset="0"/>
                        </a:rPr>
                        <a:t>18 de diciembre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>
                          <a:latin typeface="Century Gothic" panose="020B0502020202020204" pitchFamily="34" charset="0"/>
                        </a:rPr>
                        <a:t>--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883705"/>
                  </a:ext>
                </a:extLst>
              </a:tr>
              <a:tr h="1047665">
                <a:tc>
                  <a:txBody>
                    <a:bodyPr/>
                    <a:lstStyle/>
                    <a:p>
                      <a:pPr algn="ctr"/>
                      <a:r>
                        <a:rPr lang="es-CL" sz="2000" b="1" dirty="0">
                          <a:latin typeface="Century Gothic" panose="020B0502020202020204" pitchFamily="34" charset="0"/>
                        </a:rPr>
                        <a:t>Examen Recuperativo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dirty="0">
                          <a:latin typeface="Century Gothic" panose="020B0502020202020204" pitchFamily="34" charset="0"/>
                        </a:rPr>
                        <a:t>23 de diciembre</a:t>
                      </a:r>
                      <a:endParaRPr lang="es-CL" sz="2000" b="1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dirty="0">
                          <a:latin typeface="Century Gothic" panose="020B0502020202020204" pitchFamily="34" charset="0"/>
                        </a:rPr>
                        <a:t>Todos los contenidos del semestre</a:t>
                      </a:r>
                      <a:endParaRPr lang="es-CL" sz="2000" b="1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743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055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2152650" y="578557"/>
            <a:ext cx="7886700" cy="1247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ES" b="1" dirty="0"/>
              <a:t>Reglas Asignatura</a:t>
            </a:r>
            <a:endParaRPr lang="es-CL" b="1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sz="3200" b="1" dirty="0"/>
              <a:t>70 % </a:t>
            </a:r>
            <a:r>
              <a:rPr lang="es-ES" sz="3200" dirty="0"/>
              <a:t>de asistencia a clases</a:t>
            </a:r>
          </a:p>
          <a:p>
            <a:r>
              <a:rPr lang="es-ES" sz="3200" b="1" dirty="0">
                <a:solidFill>
                  <a:srgbClr val="FF0000"/>
                </a:solidFill>
              </a:rPr>
              <a:t>Copias</a:t>
            </a:r>
            <a:r>
              <a:rPr lang="es-ES" sz="3200" dirty="0"/>
              <a:t> en evaluaciones de cátedra y desafíos:</a:t>
            </a:r>
          </a:p>
          <a:p>
            <a:pPr lvl="1"/>
            <a:r>
              <a:rPr lang="es-ES" sz="2800" b="1" dirty="0"/>
              <a:t>Reprobación de la asignatura</a:t>
            </a:r>
          </a:p>
          <a:p>
            <a:pPr lvl="1"/>
            <a:r>
              <a:rPr lang="es-ES" sz="2800" b="1" dirty="0"/>
              <a:t>Sumario interno**</a:t>
            </a:r>
          </a:p>
          <a:p>
            <a:pPr lvl="1"/>
            <a:r>
              <a:rPr lang="es-ES" sz="2800" b="1" dirty="0"/>
              <a:t>Expulsión de la carrera**</a:t>
            </a:r>
          </a:p>
          <a:p>
            <a:pPr marL="0" indent="0" algn="ctr">
              <a:buNone/>
            </a:pPr>
            <a:r>
              <a:rPr lang="es-CL" sz="3200" b="1" dirty="0">
                <a:solidFill>
                  <a:srgbClr val="BD6222"/>
                </a:solidFill>
              </a:rPr>
              <a:t>Anexo 27B - Reglamento de Permanencia de los estudiantes de la UCN</a:t>
            </a:r>
          </a:p>
          <a:p>
            <a:pPr marL="0" indent="0" algn="ctr">
              <a:buNone/>
            </a:pPr>
            <a:endParaRPr lang="es-CL" sz="3200" b="1" dirty="0">
              <a:solidFill>
                <a:srgbClr val="BD6222"/>
              </a:solidFill>
            </a:endParaRPr>
          </a:p>
          <a:p>
            <a:pPr marL="0" indent="0" algn="ctr">
              <a:buNone/>
            </a:pPr>
            <a:r>
              <a:rPr lang="es-ES" sz="2800" dirty="0">
                <a:solidFill>
                  <a:schemeClr val="bg1">
                    <a:lumMod val="50000"/>
                  </a:schemeClr>
                </a:solidFill>
              </a:rPr>
              <a:t>**Dependiendo de la gravedad en la falta</a:t>
            </a:r>
          </a:p>
          <a:p>
            <a:pPr marL="0" indent="0" algn="ctr">
              <a:buNone/>
            </a:pPr>
            <a:endParaRPr lang="es-E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s-ES" sz="3900" b="1" dirty="0">
                <a:solidFill>
                  <a:srgbClr val="FF0000"/>
                </a:solidFill>
              </a:rPr>
              <a:t>¡NO TE EXPONGAS A COPIAS!</a:t>
            </a:r>
          </a:p>
          <a:p>
            <a:pPr marL="0" indent="0" algn="ctr">
              <a:buNone/>
            </a:pPr>
            <a:endParaRPr lang="es-ES" b="1" dirty="0">
              <a:solidFill>
                <a:srgbClr val="BD6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484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2152650" y="578557"/>
            <a:ext cx="7886700" cy="1247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ES" b="1" dirty="0"/>
              <a:t>Reglas Asignatura</a:t>
            </a:r>
            <a:endParaRPr lang="es-CL" b="1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/>
              <a:t>¿Qué pasa si no cumple el 70 % exigido?</a:t>
            </a:r>
          </a:p>
          <a:p>
            <a:pPr marL="0" indent="0">
              <a:buNone/>
            </a:pPr>
            <a:endParaRPr lang="es-ES" sz="3200" dirty="0"/>
          </a:p>
          <a:p>
            <a:pPr lvl="1"/>
            <a:r>
              <a:rPr lang="es-ES" sz="2800" b="1" dirty="0"/>
              <a:t>Promedio </a:t>
            </a:r>
            <a:r>
              <a:rPr lang="es-ES" sz="2800" b="1" u="sng" dirty="0"/>
              <a:t>&gt;</a:t>
            </a:r>
            <a:r>
              <a:rPr lang="es-ES" sz="2800" b="1" dirty="0"/>
              <a:t> 4,0   </a:t>
            </a:r>
            <a:r>
              <a:rPr lang="es-ES" sz="2800" b="1" dirty="0">
                <a:solidFill>
                  <a:srgbClr val="FF0000"/>
                </a:solidFill>
              </a:rPr>
              <a:t>=&gt;</a:t>
            </a:r>
            <a:r>
              <a:rPr lang="es-ES" sz="2800" b="1" dirty="0"/>
              <a:t> </a:t>
            </a:r>
            <a:r>
              <a:rPr lang="es-ES" sz="2800" dirty="0"/>
              <a:t>Alumno debe rendir examen</a:t>
            </a:r>
          </a:p>
          <a:p>
            <a:pPr lvl="1"/>
            <a:r>
              <a:rPr lang="es-ES" sz="2800" b="1" dirty="0"/>
              <a:t>3,4 </a:t>
            </a:r>
            <a:r>
              <a:rPr lang="es-ES" sz="2800" b="1" u="sng" dirty="0"/>
              <a:t>&lt;</a:t>
            </a:r>
            <a:r>
              <a:rPr lang="es-ES" sz="2800" b="1" dirty="0"/>
              <a:t> Promedio &lt; 4,0   </a:t>
            </a:r>
            <a:r>
              <a:rPr lang="es-ES" sz="2800" b="1" dirty="0">
                <a:solidFill>
                  <a:srgbClr val="FF0000"/>
                </a:solidFill>
              </a:rPr>
              <a:t>=&gt;</a:t>
            </a:r>
            <a:r>
              <a:rPr lang="es-ES" sz="2800" b="1" dirty="0"/>
              <a:t> </a:t>
            </a:r>
            <a:r>
              <a:rPr lang="es-ES" sz="2800" dirty="0"/>
              <a:t>Alumno reprobado</a:t>
            </a:r>
          </a:p>
          <a:p>
            <a:pPr lvl="1"/>
            <a:r>
              <a:rPr lang="es-ES" sz="2800" b="1" dirty="0"/>
              <a:t>Promedio &lt; 3,4   </a:t>
            </a:r>
            <a:r>
              <a:rPr lang="es-ES" sz="2800" b="1" dirty="0">
                <a:solidFill>
                  <a:srgbClr val="FF0000"/>
                </a:solidFill>
              </a:rPr>
              <a:t>=&gt;</a:t>
            </a:r>
            <a:r>
              <a:rPr lang="es-ES" sz="2800" b="1" dirty="0"/>
              <a:t> </a:t>
            </a:r>
            <a:r>
              <a:rPr lang="es-ES" sz="2800" dirty="0"/>
              <a:t>Alumno reprobado</a:t>
            </a:r>
          </a:p>
          <a:p>
            <a:pPr marL="0" indent="0" algn="ctr">
              <a:buNone/>
            </a:pPr>
            <a:endParaRPr lang="es-ES" b="1" dirty="0">
              <a:solidFill>
                <a:srgbClr val="BD6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847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2152650" y="578557"/>
            <a:ext cx="7886700" cy="1247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ES" b="1" dirty="0"/>
              <a:t>Ausencia a clases o pruebas</a:t>
            </a:r>
            <a:endParaRPr lang="es-CL" b="1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2152650" y="2162175"/>
            <a:ext cx="7886700" cy="4014788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3200" dirty="0"/>
              <a:t>Se debe presentar documentación vía secretaria de su Jefe de Carrera </a:t>
            </a:r>
            <a:r>
              <a:rPr lang="es-ES" sz="3200" b="1" dirty="0">
                <a:solidFill>
                  <a:srgbClr val="FF0000"/>
                </a:solidFill>
              </a:rPr>
              <a:t>en un plazo no mayor a 48 horas</a:t>
            </a:r>
            <a:r>
              <a:rPr lang="es-ES" sz="3200" dirty="0"/>
              <a:t> posteriores a su inasistencia.</a:t>
            </a:r>
          </a:p>
          <a:p>
            <a:pPr algn="just"/>
            <a:r>
              <a:rPr lang="es-ES" sz="3200" dirty="0"/>
              <a:t>No se aceptarán justificaciones transcurrido dicho tiempo.</a:t>
            </a:r>
          </a:p>
          <a:p>
            <a:pPr algn="just"/>
            <a:r>
              <a:rPr lang="es-ES" sz="3200" dirty="0"/>
              <a:t>La ausencia a una evaluación de cátedra sin justificación conlleva a obtener la nota mínima, es decir, un 1.0</a:t>
            </a:r>
            <a:endParaRPr lang="es-ES" sz="2800" dirty="0"/>
          </a:p>
          <a:p>
            <a:pPr marL="0" indent="0" algn="ctr">
              <a:buNone/>
            </a:pPr>
            <a:endParaRPr lang="es-ES" b="1" dirty="0">
              <a:solidFill>
                <a:srgbClr val="BD6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773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2152650" y="578557"/>
            <a:ext cx="7886700" cy="1247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ES" b="1" dirty="0"/>
              <a:t>Faltar a evaluaciones</a:t>
            </a:r>
            <a:endParaRPr lang="es-CL" b="1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6E0D005F-067D-4D26-B667-D3CC54B0CE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473749"/>
              </p:ext>
            </p:extLst>
          </p:nvPr>
        </p:nvGraphicFramePr>
        <p:xfrm>
          <a:off x="1127393" y="1623321"/>
          <a:ext cx="9937214" cy="470036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51402">
                  <a:extLst>
                    <a:ext uri="{9D8B030D-6E8A-4147-A177-3AD203B41FA5}">
                      <a16:colId xmlns:a16="http://schemas.microsoft.com/office/drawing/2014/main" val="2022001018"/>
                    </a:ext>
                  </a:extLst>
                </a:gridCol>
                <a:gridCol w="1487277">
                  <a:extLst>
                    <a:ext uri="{9D8B030D-6E8A-4147-A177-3AD203B41FA5}">
                      <a16:colId xmlns:a16="http://schemas.microsoft.com/office/drawing/2014/main" val="3389815512"/>
                    </a:ext>
                  </a:extLst>
                </a:gridCol>
                <a:gridCol w="1476261">
                  <a:extLst>
                    <a:ext uri="{9D8B030D-6E8A-4147-A177-3AD203B41FA5}">
                      <a16:colId xmlns:a16="http://schemas.microsoft.com/office/drawing/2014/main" val="1218778750"/>
                    </a:ext>
                  </a:extLst>
                </a:gridCol>
                <a:gridCol w="2324559">
                  <a:extLst>
                    <a:ext uri="{9D8B030D-6E8A-4147-A177-3AD203B41FA5}">
                      <a16:colId xmlns:a16="http://schemas.microsoft.com/office/drawing/2014/main" val="1210735979"/>
                    </a:ext>
                  </a:extLst>
                </a:gridCol>
                <a:gridCol w="3297715">
                  <a:extLst>
                    <a:ext uri="{9D8B030D-6E8A-4147-A177-3AD203B41FA5}">
                      <a16:colId xmlns:a16="http://schemas.microsoft.com/office/drawing/2014/main" val="1464184985"/>
                    </a:ext>
                  </a:extLst>
                </a:gridCol>
              </a:tblGrid>
              <a:tr h="37368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Prueba 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Prueba 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Prueba 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Prueba Pendiente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Examen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698483"/>
                  </a:ext>
                </a:extLst>
              </a:tr>
              <a:tr h="373680"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rgbClr val="FF0000"/>
                          </a:solidFill>
                        </a:rPr>
                        <a:t>Justificada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Rendida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Rendida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 Prueba 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Normal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667278"/>
                  </a:ext>
                </a:extLst>
              </a:tr>
              <a:tr h="3736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Rendida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Justificada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Rendida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Prueba 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Normal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0360937"/>
                  </a:ext>
                </a:extLst>
              </a:tr>
              <a:tr h="3736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kern="1200" noProof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Justificada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kern="1200" noProof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Justificada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Rendida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Prueba 01 - 02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Normal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665232"/>
                  </a:ext>
                </a:extLst>
              </a:tr>
              <a:tr h="37368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Rendida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Rendida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noProof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Justificada</a:t>
                      </a:r>
                      <a:endParaRPr lang="es-CL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Prueba 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4593809"/>
                  </a:ext>
                </a:extLst>
              </a:tr>
              <a:tr h="37368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noProof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Justificada</a:t>
                      </a:r>
                      <a:endParaRPr lang="es-CL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Rendida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noProof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Justificada</a:t>
                      </a:r>
                      <a:endParaRPr lang="es-CL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Prueba 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Prueba 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7227140"/>
                  </a:ext>
                </a:extLst>
              </a:tr>
              <a:tr h="37368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noProof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Justificada</a:t>
                      </a:r>
                      <a:endParaRPr lang="es-CL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noProof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Justificada</a:t>
                      </a:r>
                      <a:endParaRPr lang="es-CL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noProof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Justificada</a:t>
                      </a:r>
                      <a:endParaRPr lang="es-CL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Prueba 01 - 02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Prueba 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9510786"/>
                  </a:ext>
                </a:extLst>
              </a:tr>
              <a:tr h="656249">
                <a:tc>
                  <a:txBody>
                    <a:bodyPr/>
                    <a:lstStyle/>
                    <a:p>
                      <a:pPr algn="ctr"/>
                      <a:r>
                        <a:rPr kumimoji="0" lang="es-CL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Rendida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CL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Rendida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r>
                        <a:rPr lang="es-CL" dirty="0"/>
                        <a:t> </a:t>
                      </a:r>
                      <a:r>
                        <a:rPr lang="es-CL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Justificada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Prueba 03</a:t>
                      </a:r>
                    </a:p>
                    <a:p>
                      <a:pPr algn="ctr"/>
                      <a:r>
                        <a:rPr lang="es-CL" dirty="0"/>
                        <a:t>(promedio Prueba 01 y 02 </a:t>
                      </a:r>
                      <a:r>
                        <a:rPr lang="es-CL" u="sng" dirty="0"/>
                        <a:t>&gt;</a:t>
                      </a:r>
                      <a:r>
                        <a:rPr lang="es-CL" dirty="0"/>
                        <a:t> 3.4)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6983533"/>
                  </a:ext>
                </a:extLst>
              </a:tr>
              <a:tr h="70508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noProof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Justificada</a:t>
                      </a:r>
                      <a:endParaRPr lang="es-CL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CL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Rendida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kern="1200" noProof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r>
                        <a:rPr kumimoji="0" lang="es-CL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es-CL" sz="1800" kern="1200" noProof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Justificada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 Prueba 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Prueba 03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(promedio Prueba 01 y 02 </a:t>
                      </a:r>
                      <a:r>
                        <a:rPr kumimoji="0" lang="es-CL" sz="1800" u="sng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&gt;</a:t>
                      </a:r>
                      <a:r>
                        <a:rPr kumimoji="0" lang="es-CL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3.4)</a:t>
                      </a:r>
                      <a:endParaRPr kumimoji="0" lang="es-C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859702"/>
                  </a:ext>
                </a:extLst>
              </a:tr>
              <a:tr h="723272">
                <a:tc>
                  <a:txBody>
                    <a:bodyPr/>
                    <a:lstStyle/>
                    <a:p>
                      <a:pPr algn="ctr"/>
                      <a:r>
                        <a:rPr kumimoji="0" lang="es-CL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Rendida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noProof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Justificada</a:t>
                      </a:r>
                      <a:endParaRPr lang="es-CL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kern="1200" noProof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r>
                        <a:rPr kumimoji="0" lang="es-CL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es-CL" sz="1800" kern="1200" noProof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Justificada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Prueba 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Prueba 03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(promedio Prueba 01 y 02 </a:t>
                      </a:r>
                      <a:r>
                        <a:rPr kumimoji="0" lang="es-CL" sz="1800" u="sng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&gt;</a:t>
                      </a:r>
                      <a:r>
                        <a:rPr kumimoji="0" lang="es-CL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3.4)</a:t>
                      </a:r>
                      <a:endParaRPr kumimoji="0" lang="es-C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4587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161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2152650" y="578557"/>
            <a:ext cx="7886700" cy="1247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ES" b="1" dirty="0"/>
              <a:t>Faltar a evaluaciones</a:t>
            </a:r>
            <a:endParaRPr lang="es-CL" b="1" dirty="0"/>
          </a:p>
        </p:txBody>
      </p:sp>
      <p:sp>
        <p:nvSpPr>
          <p:cNvPr id="7" name="Marcador de contenido 1">
            <a:extLst>
              <a:ext uri="{FF2B5EF4-FFF2-40B4-BE49-F238E27FC236}">
                <a16:creationId xmlns:a16="http://schemas.microsoft.com/office/drawing/2014/main" id="{824E657B-3B77-4C9E-ABA4-FB9B19B67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3296913"/>
            <a:ext cx="7886700" cy="59204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s-ES" sz="4000" b="1" dirty="0">
                <a:solidFill>
                  <a:srgbClr val="FF0000"/>
                </a:solidFill>
              </a:rPr>
              <a:t>No existe Re – Examen!!!</a:t>
            </a:r>
          </a:p>
        </p:txBody>
      </p:sp>
    </p:spTree>
    <p:extLst>
      <p:ext uri="{BB962C8B-B14F-4D97-AF65-F5344CB8AC3E}">
        <p14:creationId xmlns:p14="http://schemas.microsoft.com/office/powerpoint/2010/main" val="41127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2152650" y="578557"/>
            <a:ext cx="7886700" cy="1247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ES" b="1" dirty="0"/>
              <a:t>¿Qué hacer en caso de choques de horarios o pruebas?</a:t>
            </a:r>
            <a:endParaRPr lang="es-CL" b="1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2152650" y="2162175"/>
            <a:ext cx="7886700" cy="4014788"/>
          </a:xfrm>
        </p:spPr>
        <p:txBody>
          <a:bodyPr>
            <a:normAutofit/>
          </a:bodyPr>
          <a:lstStyle/>
          <a:p>
            <a:pPr algn="just"/>
            <a:r>
              <a:rPr lang="es-ES" sz="3200" dirty="0"/>
              <a:t>Se debe </a:t>
            </a:r>
            <a:r>
              <a:rPr lang="es-ES" sz="3200" b="1" dirty="0">
                <a:solidFill>
                  <a:srgbClr val="FF0000"/>
                </a:solidFill>
              </a:rPr>
              <a:t>contactar directamente</a:t>
            </a:r>
            <a:r>
              <a:rPr lang="es-ES" sz="3200" dirty="0"/>
              <a:t> al </a:t>
            </a:r>
            <a:r>
              <a:rPr lang="es-ES" sz="3200" b="1" dirty="0">
                <a:solidFill>
                  <a:srgbClr val="FF0000"/>
                </a:solidFill>
              </a:rPr>
              <a:t>coordinador de la asignatura </a:t>
            </a:r>
            <a:r>
              <a:rPr lang="es-ES" sz="3200" dirty="0"/>
              <a:t>para que éste le indique los procedimientos a seguir.</a:t>
            </a:r>
          </a:p>
          <a:p>
            <a:pPr algn="just"/>
            <a:r>
              <a:rPr lang="es-ES" sz="3200" dirty="0"/>
              <a:t>En caso que tengas algún </a:t>
            </a:r>
            <a:r>
              <a:rPr lang="es-ES" sz="3200" b="1" dirty="0">
                <a:solidFill>
                  <a:srgbClr val="FF0000"/>
                </a:solidFill>
              </a:rPr>
              <a:t>inconveniente</a:t>
            </a:r>
            <a:r>
              <a:rPr lang="es-ES" sz="3200" dirty="0"/>
              <a:t> de cualquier tipo en relación al curso </a:t>
            </a:r>
            <a:r>
              <a:rPr lang="es-ES" sz="3200" b="1" dirty="0">
                <a:solidFill>
                  <a:srgbClr val="FF0000"/>
                </a:solidFill>
              </a:rPr>
              <a:t>no dudes en contactarte con el coordinador </a:t>
            </a:r>
            <a:r>
              <a:rPr lang="es-ES" sz="3200" dirty="0"/>
              <a:t>de la asignatura</a:t>
            </a:r>
            <a:endParaRPr lang="es-ES" b="1" dirty="0">
              <a:solidFill>
                <a:srgbClr val="BD6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088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2152650" y="578557"/>
            <a:ext cx="7886700" cy="1247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ES" b="1" dirty="0"/>
              <a:t>Asistencia a Ayudantías</a:t>
            </a:r>
            <a:endParaRPr lang="es-CL" b="1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b="1" dirty="0"/>
              <a:t>Obligatorio</a:t>
            </a:r>
          </a:p>
          <a:p>
            <a:r>
              <a:rPr lang="es-CL" sz="3200" dirty="0"/>
              <a:t>Puedes asistir a cualquiera durante la semana</a:t>
            </a:r>
          </a:p>
          <a:p>
            <a:r>
              <a:rPr lang="es-CL" sz="3200" b="1" dirty="0">
                <a:solidFill>
                  <a:srgbClr val="FF0000"/>
                </a:solidFill>
              </a:rPr>
              <a:t>Se tomará asistencia en cada ayudantía</a:t>
            </a:r>
          </a:p>
          <a:p>
            <a:r>
              <a:rPr lang="es-CL" sz="3200" b="1" dirty="0">
                <a:solidFill>
                  <a:srgbClr val="FF0000"/>
                </a:solidFill>
              </a:rPr>
              <a:t>Asistencia mínima: 80%</a:t>
            </a:r>
          </a:p>
          <a:p>
            <a:r>
              <a:rPr lang="es-CL" sz="3200" b="1" dirty="0"/>
              <a:t>Después de la primera prueba se realizará un análisis para determinar a los estudiantes con riesgo de reprobación.</a:t>
            </a:r>
            <a:r>
              <a:rPr lang="es-CL" sz="3200" b="1" dirty="0">
                <a:solidFill>
                  <a:srgbClr val="FF0000"/>
                </a:solidFill>
              </a:rPr>
              <a:t> A estos estudiantes se les asignará un segundo bloque de ayudantía obligatorio.</a:t>
            </a:r>
            <a:endParaRPr lang="es-ES" sz="39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s-ES" b="1" dirty="0">
              <a:solidFill>
                <a:srgbClr val="BD6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636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2152650" y="578557"/>
            <a:ext cx="7886700" cy="1247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ES" b="1" dirty="0"/>
              <a:t>Asistencia a Ayudantías</a:t>
            </a:r>
            <a:endParaRPr lang="es-CL" b="1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3200" dirty="0"/>
              <a:t>Si una semana no puede asistir a la ayudantía en la que se inscribieron deberán solicitar autorización al ayudante de la clase a la cual quieran ir para recuperar dicha clase.</a:t>
            </a:r>
            <a:endParaRPr lang="es-ES" sz="39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s-ES" b="1" dirty="0">
              <a:solidFill>
                <a:srgbClr val="BD6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82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2152650" y="578557"/>
            <a:ext cx="7886700" cy="1247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ES" b="1" dirty="0"/>
              <a:t>¿Preguntas?</a:t>
            </a:r>
            <a:endParaRPr lang="es-CL" b="1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s-ES" b="1" dirty="0">
              <a:solidFill>
                <a:srgbClr val="BD6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962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2152650" y="742384"/>
            <a:ext cx="7886700" cy="1247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ES" b="1" dirty="0"/>
              <a:t>Profesor Titular</a:t>
            </a:r>
            <a:endParaRPr lang="es-CL" b="1" dirty="0"/>
          </a:p>
        </p:txBody>
      </p:sp>
      <p:sp>
        <p:nvSpPr>
          <p:cNvPr id="9" name="Rectángulo 8"/>
          <p:cNvSpPr/>
          <p:nvPr/>
        </p:nvSpPr>
        <p:spPr>
          <a:xfrm>
            <a:off x="2152650" y="2782766"/>
            <a:ext cx="7886700" cy="23505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Felipe Peña</a:t>
            </a:r>
          </a:p>
          <a:p>
            <a:pPr algn="ctr"/>
            <a:r>
              <a:rPr lang="es-ES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Laboratorio: 333</a:t>
            </a:r>
          </a:p>
          <a:p>
            <a:pPr algn="ctr"/>
            <a:r>
              <a:rPr lang="es-CL" sz="4400" dirty="0">
                <a:solidFill>
                  <a:schemeClr val="bg1"/>
                </a:solidFill>
                <a:latin typeface="Century Gothic" panose="020B0502020202020204" pitchFamily="34" charset="0"/>
              </a:rPr>
              <a:t>Escuela de Ingeniería</a:t>
            </a:r>
            <a:endParaRPr lang="es-ES" sz="4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152650" y="5341858"/>
            <a:ext cx="7886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felipe.pena@ucn.cl</a:t>
            </a:r>
          </a:p>
        </p:txBody>
      </p:sp>
    </p:spTree>
    <p:extLst>
      <p:ext uri="{BB962C8B-B14F-4D97-AF65-F5344CB8AC3E}">
        <p14:creationId xmlns:p14="http://schemas.microsoft.com/office/powerpoint/2010/main" val="2233522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2152650" y="742384"/>
            <a:ext cx="7886700" cy="1247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ES" b="1" dirty="0"/>
              <a:t>Ayudante</a:t>
            </a:r>
            <a:endParaRPr lang="es-CL" b="1" dirty="0"/>
          </a:p>
        </p:txBody>
      </p:sp>
      <p:sp>
        <p:nvSpPr>
          <p:cNvPr id="9" name="Rectángulo 8"/>
          <p:cNvSpPr/>
          <p:nvPr/>
        </p:nvSpPr>
        <p:spPr>
          <a:xfrm>
            <a:off x="2152650" y="2782766"/>
            <a:ext cx="7886700" cy="2350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Jaime Aguirre</a:t>
            </a:r>
          </a:p>
          <a:p>
            <a:pPr algn="ctr"/>
            <a:r>
              <a:rPr lang="es-ES" sz="4400" dirty="0">
                <a:solidFill>
                  <a:schemeClr val="bg1"/>
                </a:solidFill>
                <a:latin typeface="Century Gothic" panose="020B0502020202020204" pitchFamily="34" charset="0"/>
              </a:rPr>
              <a:t>ICI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2152650" y="5341858"/>
            <a:ext cx="7886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jaime.aguirre@alumnos.ucn.cl</a:t>
            </a:r>
          </a:p>
        </p:txBody>
      </p:sp>
    </p:spTree>
    <p:extLst>
      <p:ext uri="{BB962C8B-B14F-4D97-AF65-F5344CB8AC3E}">
        <p14:creationId xmlns:p14="http://schemas.microsoft.com/office/powerpoint/2010/main" val="485018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2152650" y="1151959"/>
            <a:ext cx="7886700" cy="1247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ES" b="1" dirty="0"/>
              <a:t>Coordinador de la Asignatura</a:t>
            </a:r>
            <a:endParaRPr lang="es-CL" b="1" dirty="0"/>
          </a:p>
        </p:txBody>
      </p:sp>
      <p:sp>
        <p:nvSpPr>
          <p:cNvPr id="9" name="Rectángulo 8"/>
          <p:cNvSpPr/>
          <p:nvPr/>
        </p:nvSpPr>
        <p:spPr>
          <a:xfrm>
            <a:off x="2152650" y="2782766"/>
            <a:ext cx="7886700" cy="23505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latin typeface="Century Gothic" panose="020B0502020202020204" pitchFamily="34" charset="0"/>
              </a:rPr>
              <a:t>Boris Bugueño</a:t>
            </a:r>
          </a:p>
          <a:p>
            <a:pPr algn="ctr"/>
            <a:r>
              <a:rPr lang="es-ES" sz="4400" dirty="0">
                <a:latin typeface="Century Gothic" panose="020B0502020202020204" pitchFamily="34" charset="0"/>
              </a:rPr>
              <a:t>Escuela de Ingeniería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7BB4A98-B759-4146-A6CD-2EFE7F29AAB5}"/>
              </a:ext>
            </a:extLst>
          </p:cNvPr>
          <p:cNvSpPr txBox="1"/>
          <p:nvPr/>
        </p:nvSpPr>
        <p:spPr>
          <a:xfrm>
            <a:off x="2152650" y="5341858"/>
            <a:ext cx="7886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bbugueno@ucn.cl</a:t>
            </a:r>
          </a:p>
        </p:txBody>
      </p:sp>
    </p:spTree>
    <p:extLst>
      <p:ext uri="{BB962C8B-B14F-4D97-AF65-F5344CB8AC3E}">
        <p14:creationId xmlns:p14="http://schemas.microsoft.com/office/powerpoint/2010/main" val="17556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2152650" y="742384"/>
            <a:ext cx="7886700" cy="1247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ES" b="1" dirty="0"/>
              <a:t>Horario de clases</a:t>
            </a:r>
            <a:endParaRPr lang="es-CL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65960" y="2181884"/>
            <a:ext cx="8073390" cy="429511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s-ES" sz="3000" b="1" dirty="0">
                <a:solidFill>
                  <a:srgbClr val="BD6222"/>
                </a:solidFill>
              </a:rPr>
              <a:t>Lunes E+F  X104</a:t>
            </a:r>
          </a:p>
          <a:p>
            <a:pPr marL="0" indent="0">
              <a:buNone/>
            </a:pPr>
            <a:endParaRPr lang="es-ES" sz="3000" dirty="0"/>
          </a:p>
          <a:p>
            <a:pPr marL="0" indent="0">
              <a:buNone/>
            </a:pPr>
            <a:r>
              <a:rPr lang="es-ES" sz="3000" b="1" dirty="0"/>
              <a:t>Atrasos</a:t>
            </a:r>
          </a:p>
          <a:p>
            <a:r>
              <a:rPr lang="es-ES" sz="3000" dirty="0"/>
              <a:t>Máximo 15 minutos </a:t>
            </a:r>
          </a:p>
          <a:p>
            <a:r>
              <a:rPr lang="es-CL" sz="3000" dirty="0"/>
              <a:t>N</a:t>
            </a:r>
            <a:r>
              <a:rPr lang="es-ES" sz="3000" dirty="0"/>
              <a:t>o hay ingresos pasados 15 minutos</a:t>
            </a:r>
          </a:p>
          <a:p>
            <a:r>
              <a:rPr lang="es-ES" sz="3000" dirty="0"/>
              <a:t>El alumno puede ingresar en el segundo bloque quedando ausente en el primero.</a:t>
            </a:r>
          </a:p>
          <a:p>
            <a:r>
              <a:rPr lang="es-ES" sz="3000" dirty="0"/>
              <a:t>No se permiten ingresos atrasados en el segundo bloque</a:t>
            </a:r>
          </a:p>
          <a:p>
            <a:pPr marL="0" indent="0">
              <a:buNone/>
            </a:pP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3925114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2152650" y="742384"/>
            <a:ext cx="7886700" cy="1247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ES" b="1" dirty="0"/>
              <a:t>Descripción general</a:t>
            </a:r>
            <a:endParaRPr lang="es-CL" b="1" dirty="0"/>
          </a:p>
        </p:txBody>
      </p:sp>
      <p:sp>
        <p:nvSpPr>
          <p:cNvPr id="12" name="Rectángulo 11"/>
          <p:cNvSpPr/>
          <p:nvPr/>
        </p:nvSpPr>
        <p:spPr>
          <a:xfrm>
            <a:off x="2152650" y="1989455"/>
            <a:ext cx="7886700" cy="124706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000" dirty="0">
                <a:solidFill>
                  <a:schemeClr val="bg1"/>
                </a:solidFill>
                <a:latin typeface="Century Gothic" panose="020B0502020202020204" pitchFamily="34" charset="0"/>
              </a:rPr>
              <a:t>Construcción de programas en un lenguaje de alto nivel (Python)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1A6DCC9-FE29-42B8-81B5-C05D338EA492}"/>
              </a:ext>
            </a:extLst>
          </p:cNvPr>
          <p:cNvSpPr/>
          <p:nvPr/>
        </p:nvSpPr>
        <p:spPr>
          <a:xfrm>
            <a:off x="2152650" y="3343322"/>
            <a:ext cx="7886700" cy="154311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000" dirty="0">
                <a:solidFill>
                  <a:schemeClr val="bg1"/>
                </a:solidFill>
                <a:latin typeface="Century Gothic" panose="020B0502020202020204" pitchFamily="34" charset="0"/>
              </a:rPr>
              <a:t>Utilización de variables simples, arreglos y subprogramas dando énfasis a la resolución de problemas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440CAE4-D906-4038-BBB8-20E62D91A968}"/>
              </a:ext>
            </a:extLst>
          </p:cNvPr>
          <p:cNvSpPr/>
          <p:nvPr/>
        </p:nvSpPr>
        <p:spPr>
          <a:xfrm>
            <a:off x="2152650" y="4993240"/>
            <a:ext cx="7886700" cy="154311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000" dirty="0">
                <a:solidFill>
                  <a:schemeClr val="bg1"/>
                </a:solidFill>
                <a:latin typeface="Century Gothic" panose="020B0502020202020204" pitchFamily="34" charset="0"/>
              </a:rPr>
              <a:t>Desarrollo de talleres y laboratorios relacionados al dominio de las ciencias y/o ingeniería.</a:t>
            </a:r>
          </a:p>
        </p:txBody>
      </p:sp>
    </p:spTree>
    <p:extLst>
      <p:ext uri="{BB962C8B-B14F-4D97-AF65-F5344CB8AC3E}">
        <p14:creationId xmlns:p14="http://schemas.microsoft.com/office/powerpoint/2010/main" val="1611889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2152650" y="742384"/>
            <a:ext cx="7886700" cy="1247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ES" b="1" dirty="0"/>
              <a:t>Unidades Temáticas</a:t>
            </a:r>
            <a:endParaRPr lang="es-CL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52650" y="2181885"/>
            <a:ext cx="7886700" cy="39950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3200" b="1" dirty="0"/>
              <a:t>Unidad 1: </a:t>
            </a:r>
            <a:r>
              <a:rPr lang="es-ES" sz="3200" dirty="0"/>
              <a:t>Introducción (conceptos básicos)</a:t>
            </a:r>
          </a:p>
          <a:p>
            <a:endParaRPr lang="es-ES" sz="3200" dirty="0"/>
          </a:p>
          <a:p>
            <a:pPr marL="0" indent="0">
              <a:buNone/>
            </a:pPr>
            <a:r>
              <a:rPr lang="es-ES" sz="3200" b="1" dirty="0"/>
              <a:t>Unidad 2: </a:t>
            </a:r>
            <a:r>
              <a:rPr lang="es-ES" sz="3200" dirty="0"/>
              <a:t>Elementos básicos de la programación</a:t>
            </a:r>
          </a:p>
          <a:p>
            <a:endParaRPr lang="es-ES" sz="3200" dirty="0"/>
          </a:p>
          <a:p>
            <a:pPr marL="0" indent="0">
              <a:buNone/>
            </a:pPr>
            <a:r>
              <a:rPr lang="es-ES" sz="3200" b="1" dirty="0"/>
              <a:t>Unidad 3: </a:t>
            </a:r>
            <a:r>
              <a:rPr lang="es-ES" sz="3200" dirty="0"/>
              <a:t>Subprogramas</a:t>
            </a:r>
          </a:p>
          <a:p>
            <a:pPr marL="0" indent="0">
              <a:buNone/>
            </a:pPr>
            <a:endParaRPr lang="es-ES" sz="3200" dirty="0"/>
          </a:p>
          <a:p>
            <a:pPr marL="0" indent="0">
              <a:buNone/>
            </a:pPr>
            <a:r>
              <a:rPr lang="es-ES" sz="3200" b="1" dirty="0"/>
              <a:t>Unidad 4: </a:t>
            </a:r>
            <a:r>
              <a:rPr lang="es-ES" sz="3200" dirty="0"/>
              <a:t>Estructura de datos (arreglos)</a:t>
            </a:r>
          </a:p>
          <a:p>
            <a:endParaRPr lang="es-ES" sz="3000" dirty="0"/>
          </a:p>
          <a:p>
            <a:pPr marL="0" indent="0">
              <a:buNone/>
            </a:pPr>
            <a:endParaRPr lang="es-ES" sz="3000" dirty="0"/>
          </a:p>
          <a:p>
            <a:pPr marL="0" indent="0">
              <a:buNone/>
            </a:pP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2048722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2152650" y="365127"/>
            <a:ext cx="7886700" cy="897930"/>
          </a:xfrm>
        </p:spPr>
        <p:txBody>
          <a:bodyPr>
            <a:normAutofit/>
          </a:bodyPr>
          <a:lstStyle/>
          <a:p>
            <a:pPr lvl="0" algn="ctr"/>
            <a:r>
              <a:rPr lang="es-CL" sz="4400" b="1" dirty="0">
                <a:latin typeface="Century Gothic" panose="020B0502020202020204" pitchFamily="34" charset="0"/>
              </a:rPr>
              <a:t>Estructura de las semanas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98387C-0E4D-44B3-8332-DA52AED6D964}"/>
              </a:ext>
            </a:extLst>
          </p:cNvPr>
          <p:cNvSpPr/>
          <p:nvPr/>
        </p:nvSpPr>
        <p:spPr>
          <a:xfrm>
            <a:off x="4226202" y="1811162"/>
            <a:ext cx="2556284" cy="4484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Evaluación formativa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BD66731-8487-4216-86AD-EFC10EB70038}"/>
              </a:ext>
            </a:extLst>
          </p:cNvPr>
          <p:cNvSpPr/>
          <p:nvPr/>
        </p:nvSpPr>
        <p:spPr>
          <a:xfrm>
            <a:off x="4226202" y="3082145"/>
            <a:ext cx="2556284" cy="913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Cátedra Profesor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4D708CE-BB15-488B-BC31-A2D0E6EA2E4A}"/>
              </a:ext>
            </a:extLst>
          </p:cNvPr>
          <p:cNvSpPr/>
          <p:nvPr/>
        </p:nvSpPr>
        <p:spPr>
          <a:xfrm>
            <a:off x="4227291" y="4118242"/>
            <a:ext cx="2556284" cy="15392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Ejercicios 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5980B65D-D51E-4434-8A5F-04677935A585}"/>
              </a:ext>
            </a:extLst>
          </p:cNvPr>
          <p:cNvSpPr/>
          <p:nvPr/>
        </p:nvSpPr>
        <p:spPr>
          <a:xfrm>
            <a:off x="931086" y="1265966"/>
            <a:ext cx="2736304" cy="7228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Trabajo autónomo: estudio previo a la clase</a:t>
            </a:r>
          </a:p>
        </p:txBody>
      </p:sp>
      <p:sp>
        <p:nvSpPr>
          <p:cNvPr id="21" name="30 Cerrar llave">
            <a:extLst>
              <a:ext uri="{FF2B5EF4-FFF2-40B4-BE49-F238E27FC236}">
                <a16:creationId xmlns:a16="http://schemas.microsoft.com/office/drawing/2014/main" id="{93EE4B8D-A0B0-4AF3-8929-3E1A46230064}"/>
              </a:ext>
            </a:extLst>
          </p:cNvPr>
          <p:cNvSpPr/>
          <p:nvPr/>
        </p:nvSpPr>
        <p:spPr>
          <a:xfrm rot="5400000">
            <a:off x="2227230" y="4581136"/>
            <a:ext cx="144016" cy="2736304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21785C1-8365-4F69-AAF5-3AA31121EC28}"/>
              </a:ext>
            </a:extLst>
          </p:cNvPr>
          <p:cNvSpPr txBox="1"/>
          <p:nvPr/>
        </p:nvSpPr>
        <p:spPr>
          <a:xfrm>
            <a:off x="1291126" y="6093307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/>
              <a:t>Trabajo en la casa</a:t>
            </a:r>
          </a:p>
          <a:p>
            <a:pPr algn="ctr"/>
            <a:r>
              <a:rPr lang="es-CL" b="1" dirty="0"/>
              <a:t>4.5h</a:t>
            </a:r>
          </a:p>
        </p:txBody>
      </p:sp>
      <p:sp>
        <p:nvSpPr>
          <p:cNvPr id="23" name="30 Cerrar llave">
            <a:extLst>
              <a:ext uri="{FF2B5EF4-FFF2-40B4-BE49-F238E27FC236}">
                <a16:creationId xmlns:a16="http://schemas.microsoft.com/office/drawing/2014/main" id="{39059453-FEA1-40BF-BD65-84E596863841}"/>
              </a:ext>
            </a:extLst>
          </p:cNvPr>
          <p:cNvSpPr/>
          <p:nvPr/>
        </p:nvSpPr>
        <p:spPr>
          <a:xfrm rot="5400000">
            <a:off x="5467590" y="4592809"/>
            <a:ext cx="144016" cy="2736304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FDD8021-053F-46EE-B86C-2615D5847830}"/>
              </a:ext>
            </a:extLst>
          </p:cNvPr>
          <p:cNvSpPr txBox="1"/>
          <p:nvPr/>
        </p:nvSpPr>
        <p:spPr>
          <a:xfrm>
            <a:off x="4531486" y="6104980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/>
              <a:t>Trabajo en aula</a:t>
            </a:r>
          </a:p>
          <a:p>
            <a:pPr algn="ctr"/>
            <a:r>
              <a:rPr lang="es-CL" b="1" dirty="0"/>
              <a:t>3h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F57A7B80-DFFF-431B-B68F-3D14E007EF80}"/>
              </a:ext>
            </a:extLst>
          </p:cNvPr>
          <p:cNvSpPr/>
          <p:nvPr/>
        </p:nvSpPr>
        <p:spPr>
          <a:xfrm>
            <a:off x="931086" y="4785760"/>
            <a:ext cx="2736304" cy="8716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Trabajo autónomo: resolución de ejercicios y taller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ECCC3CEE-1630-46D8-BE4C-1DA7408BF35A}"/>
              </a:ext>
            </a:extLst>
          </p:cNvPr>
          <p:cNvSpPr/>
          <p:nvPr/>
        </p:nvSpPr>
        <p:spPr>
          <a:xfrm>
            <a:off x="4226202" y="1265966"/>
            <a:ext cx="2556284" cy="476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Control Corto</a:t>
            </a:r>
          </a:p>
        </p:txBody>
      </p:sp>
      <p:sp>
        <p:nvSpPr>
          <p:cNvPr id="28" name="Rectángulo 19">
            <a:extLst>
              <a:ext uri="{FF2B5EF4-FFF2-40B4-BE49-F238E27FC236}">
                <a16:creationId xmlns:a16="http://schemas.microsoft.com/office/drawing/2014/main" id="{E8824339-048A-4CFF-BB4E-09B8DE58F584}"/>
              </a:ext>
            </a:extLst>
          </p:cNvPr>
          <p:cNvSpPr/>
          <p:nvPr/>
        </p:nvSpPr>
        <p:spPr>
          <a:xfrm>
            <a:off x="7503819" y="1258293"/>
            <a:ext cx="2736304" cy="15706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Ayudantía Obligatoria</a:t>
            </a:r>
          </a:p>
        </p:txBody>
      </p:sp>
      <p:sp>
        <p:nvSpPr>
          <p:cNvPr id="29" name="30 Cerrar llave">
            <a:extLst>
              <a:ext uri="{FF2B5EF4-FFF2-40B4-BE49-F238E27FC236}">
                <a16:creationId xmlns:a16="http://schemas.microsoft.com/office/drawing/2014/main" id="{DE3059D2-1331-4D6D-B550-1362946CBD78}"/>
              </a:ext>
            </a:extLst>
          </p:cNvPr>
          <p:cNvSpPr/>
          <p:nvPr/>
        </p:nvSpPr>
        <p:spPr>
          <a:xfrm rot="5400000">
            <a:off x="8853036" y="4581136"/>
            <a:ext cx="144016" cy="2736304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CuadroTexto 23">
            <a:extLst>
              <a:ext uri="{FF2B5EF4-FFF2-40B4-BE49-F238E27FC236}">
                <a16:creationId xmlns:a16="http://schemas.microsoft.com/office/drawing/2014/main" id="{BC4135AB-1A4E-46A3-8E7B-BE2FF8C868F9}"/>
              </a:ext>
            </a:extLst>
          </p:cNvPr>
          <p:cNvSpPr txBox="1"/>
          <p:nvPr/>
        </p:nvSpPr>
        <p:spPr>
          <a:xfrm>
            <a:off x="7916932" y="6093307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/>
              <a:t>Ayudantía</a:t>
            </a:r>
          </a:p>
          <a:p>
            <a:pPr algn="ctr"/>
            <a:r>
              <a:rPr lang="es-CL" b="1" dirty="0"/>
              <a:t>1.5h</a:t>
            </a:r>
          </a:p>
        </p:txBody>
      </p:sp>
      <p:sp>
        <p:nvSpPr>
          <p:cNvPr id="27" name="Speech Bubble: Rectangle 1">
            <a:extLst>
              <a:ext uri="{FF2B5EF4-FFF2-40B4-BE49-F238E27FC236}">
                <a16:creationId xmlns:a16="http://schemas.microsoft.com/office/drawing/2014/main" id="{721584E1-066D-49BD-9E69-78701E52AA2F}"/>
              </a:ext>
            </a:extLst>
          </p:cNvPr>
          <p:cNvSpPr/>
          <p:nvPr/>
        </p:nvSpPr>
        <p:spPr>
          <a:xfrm>
            <a:off x="7342387" y="3094389"/>
            <a:ext cx="4516582" cy="2555236"/>
          </a:xfrm>
          <a:prstGeom prst="wedgeRectCallout">
            <a:avLst>
              <a:gd name="adj1" fmla="val -61708"/>
              <a:gd name="adj2" fmla="val -914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Cada clase contará con una evaluación de 10 minutos donde debe aplicar lo estudiado en la clase anterior o el contenido asignado para estudio personal.</a:t>
            </a:r>
          </a:p>
          <a:p>
            <a:pPr algn="ctr"/>
            <a:endParaRPr lang="es-ES" sz="2400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F5C2A4B9-15F7-4717-8447-90227B4571E3}"/>
              </a:ext>
            </a:extLst>
          </p:cNvPr>
          <p:cNvSpPr/>
          <p:nvPr/>
        </p:nvSpPr>
        <p:spPr>
          <a:xfrm>
            <a:off x="4226202" y="2381745"/>
            <a:ext cx="2556284" cy="5408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Retroalimentación de contenidos</a:t>
            </a:r>
          </a:p>
        </p:txBody>
      </p:sp>
    </p:spTree>
    <p:extLst>
      <p:ext uri="{BB962C8B-B14F-4D97-AF65-F5344CB8AC3E}">
        <p14:creationId xmlns:p14="http://schemas.microsoft.com/office/powerpoint/2010/main" val="224177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42008" y="1180554"/>
            <a:ext cx="2520278" cy="864098"/>
          </a:xfrm>
          <a:prstGeom prst="rect">
            <a:avLst/>
          </a:prstGeom>
          <a:solidFill>
            <a:srgbClr val="9BBB59"/>
          </a:solidFill>
          <a:ln w="38103">
            <a:solidFill>
              <a:srgbClr val="F2F2F2"/>
            </a:solidFill>
            <a:prstDash val="solid"/>
            <a:miter/>
          </a:ln>
          <a:effectLst>
            <a:outerShdw dist="28400" dir="3806097" algn="tl">
              <a:srgbClr val="4E6128">
                <a:alpha val="50000"/>
              </a:srgbClr>
            </a:outerShdw>
          </a:effectLst>
        </p:spPr>
        <p:txBody>
          <a:bodyPr vert="horz" wrap="square" lIns="91440" tIns="45720" rIns="91440" bIns="45720" anchor="ctr" anchorCtr="1" compatLnSpc="1"/>
          <a:lstStyle/>
          <a:p>
            <a:pPr algn="ctr">
              <a:spcAft>
                <a:spcPts val="10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200" b="1" dirty="0">
                <a:solidFill>
                  <a:srgbClr val="000000"/>
                </a:solidFill>
                <a:latin typeface="Calibri" pitchFamily="34"/>
                <a:cs typeface="Arial" pitchFamily="34"/>
              </a:rPr>
              <a:t>Pruebas de Cátedra</a:t>
            </a:r>
          </a:p>
        </p:txBody>
      </p:sp>
      <p:sp>
        <p:nvSpPr>
          <p:cNvPr id="3" name="Rectangle 2"/>
          <p:cNvSpPr/>
          <p:nvPr/>
        </p:nvSpPr>
        <p:spPr>
          <a:xfrm>
            <a:off x="4894344" y="1180554"/>
            <a:ext cx="2448269" cy="864098"/>
          </a:xfrm>
          <a:prstGeom prst="rect">
            <a:avLst/>
          </a:prstGeom>
          <a:solidFill>
            <a:srgbClr val="F79646"/>
          </a:solidFill>
          <a:ln w="38103">
            <a:solidFill>
              <a:srgbClr val="F2F2F2"/>
            </a:solidFill>
            <a:prstDash val="solid"/>
            <a:miter/>
          </a:ln>
          <a:effectLst>
            <a:outerShdw dist="28400" dir="3806097" algn="tl">
              <a:srgbClr val="974706">
                <a:alpha val="50000"/>
              </a:srgbClr>
            </a:outerShdw>
          </a:effectLst>
        </p:spPr>
        <p:txBody>
          <a:bodyPr vert="horz" wrap="square" lIns="91440" tIns="45720" rIns="91440" bIns="45720" anchor="ctr" anchorCtr="1" compatLnSpc="1"/>
          <a:lstStyle/>
          <a:p>
            <a:pPr algn="ctr">
              <a:spcAft>
                <a:spcPts val="10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1" dirty="0">
                <a:solidFill>
                  <a:srgbClr val="000000"/>
                </a:solidFill>
                <a:latin typeface="Calibri" pitchFamily="34"/>
                <a:cs typeface="Arial" pitchFamily="34"/>
              </a:rPr>
              <a:t>Evaluaciones cortas</a:t>
            </a:r>
          </a:p>
        </p:txBody>
      </p:sp>
      <p:sp>
        <p:nvSpPr>
          <p:cNvPr id="4" name="4 Rectángulo"/>
          <p:cNvSpPr/>
          <p:nvPr/>
        </p:nvSpPr>
        <p:spPr>
          <a:xfrm>
            <a:off x="1847523" y="332661"/>
            <a:ext cx="8447410" cy="76944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4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Reglas de Evaluación</a:t>
            </a:r>
            <a:endParaRPr lang="es-ES" sz="44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 2"/>
          <p:cNvSpPr/>
          <p:nvPr/>
        </p:nvSpPr>
        <p:spPr>
          <a:xfrm>
            <a:off x="7774655" y="1180554"/>
            <a:ext cx="2520278" cy="864098"/>
          </a:xfrm>
          <a:prstGeom prst="rect">
            <a:avLst/>
          </a:prstGeom>
          <a:solidFill>
            <a:srgbClr val="4BACC6"/>
          </a:solidFill>
          <a:ln w="38103">
            <a:solidFill>
              <a:srgbClr val="FFFFFF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anchor="ctr" anchorCtr="1" compatLnSpc="1"/>
          <a:lstStyle/>
          <a:p>
            <a:pPr algn="ctr">
              <a:spcAft>
                <a:spcPts val="10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200" b="1" dirty="0">
                <a:solidFill>
                  <a:srgbClr val="000000"/>
                </a:solidFill>
                <a:latin typeface="Calibri" pitchFamily="34"/>
                <a:cs typeface="Arial" pitchFamily="34"/>
              </a:rPr>
              <a:t>Taller</a:t>
            </a:r>
          </a:p>
        </p:txBody>
      </p:sp>
      <p:sp>
        <p:nvSpPr>
          <p:cNvPr id="6" name="Rectangle 2"/>
          <p:cNvSpPr/>
          <p:nvPr/>
        </p:nvSpPr>
        <p:spPr>
          <a:xfrm>
            <a:off x="3009619" y="2257857"/>
            <a:ext cx="500067" cy="37147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6E3BC"/>
              </a:gs>
            </a:gsLst>
            <a:lin ang="5400000"/>
          </a:gradFill>
          <a:ln w="12701">
            <a:solidFill>
              <a:srgbClr val="C2D69B"/>
            </a:solidFill>
            <a:prstDash val="solid"/>
            <a:miter/>
          </a:ln>
          <a:effectLst>
            <a:outerShdw dist="28400" dir="3806097" algn="tl">
              <a:srgbClr val="4E6128">
                <a:alpha val="50000"/>
              </a:srgbClr>
            </a:outerShdw>
          </a:effectLst>
        </p:spPr>
        <p:txBody>
          <a:bodyPr vert="horz" wrap="square" lIns="91440" tIns="45720" rIns="91440" bIns="45720" anchor="t" anchorCtr="1" compatLnSpc="1"/>
          <a:lstStyle/>
          <a:p>
            <a:pPr algn="ctr">
              <a:spcAft>
                <a:spcPts val="10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b="1">
                <a:solidFill>
                  <a:srgbClr val="000000"/>
                </a:solidFill>
                <a:latin typeface="Calibri" pitchFamily="34"/>
                <a:cs typeface="Arial" pitchFamily="34"/>
              </a:rPr>
              <a:t>P1</a:t>
            </a:r>
            <a:endParaRPr lang="es-ES">
              <a:solidFill>
                <a:srgbClr val="000000"/>
              </a:solidFill>
              <a:latin typeface="Arial" pitchFamily="34"/>
              <a:cs typeface="Arial" pitchFamily="34"/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3009619" y="2905929"/>
            <a:ext cx="500067" cy="37147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6E3BC"/>
              </a:gs>
            </a:gsLst>
            <a:lin ang="5400000"/>
          </a:gradFill>
          <a:ln w="12701">
            <a:solidFill>
              <a:srgbClr val="C2D69B"/>
            </a:solidFill>
            <a:prstDash val="solid"/>
            <a:miter/>
          </a:ln>
          <a:effectLst>
            <a:outerShdw dist="28400" dir="3806097" algn="tl">
              <a:srgbClr val="4E6128">
                <a:alpha val="50000"/>
              </a:srgbClr>
            </a:outerShdw>
          </a:effectLst>
        </p:spPr>
        <p:txBody>
          <a:bodyPr vert="horz" wrap="square" lIns="91440" tIns="45720" rIns="91440" bIns="45720" anchor="t" anchorCtr="1" compatLnSpc="1"/>
          <a:lstStyle/>
          <a:p>
            <a:pPr algn="ctr">
              <a:spcAft>
                <a:spcPts val="10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b="1">
                <a:solidFill>
                  <a:srgbClr val="000000"/>
                </a:solidFill>
                <a:latin typeface="Calibri" pitchFamily="34"/>
                <a:cs typeface="Arial" pitchFamily="34"/>
              </a:rPr>
              <a:t>P2</a:t>
            </a:r>
            <a:endParaRPr lang="es-ES">
              <a:solidFill>
                <a:srgbClr val="000000"/>
              </a:solidFill>
              <a:latin typeface="Arial" pitchFamily="34"/>
              <a:cs typeface="Arial" pitchFamily="34"/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2980228" y="4142856"/>
            <a:ext cx="529456" cy="37147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6E3BC"/>
              </a:gs>
            </a:gsLst>
            <a:lin ang="5400000"/>
          </a:gradFill>
          <a:ln w="12701">
            <a:solidFill>
              <a:srgbClr val="C2D69B"/>
            </a:solidFill>
            <a:prstDash val="solid"/>
            <a:miter/>
          </a:ln>
          <a:effectLst>
            <a:outerShdw dist="28400" dir="3806097" algn="tl">
              <a:srgbClr val="4E6128">
                <a:alpha val="50000"/>
              </a:srgbClr>
            </a:outerShdw>
          </a:effectLst>
        </p:spPr>
        <p:txBody>
          <a:bodyPr vert="horz" wrap="square" lIns="91440" tIns="45720" rIns="91440" bIns="45720" anchor="t" anchorCtr="1" compatLnSpc="1"/>
          <a:lstStyle/>
          <a:p>
            <a:pPr algn="ctr">
              <a:spcAft>
                <a:spcPts val="10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b="1" dirty="0">
                <a:solidFill>
                  <a:srgbClr val="000000"/>
                </a:solidFill>
                <a:latin typeface="Calibri" pitchFamily="34"/>
                <a:cs typeface="Arial" pitchFamily="34"/>
              </a:rPr>
              <a:t>PC</a:t>
            </a:r>
            <a:endParaRPr lang="es-ES" dirty="0">
              <a:solidFill>
                <a:srgbClr val="000000"/>
              </a:solidFill>
              <a:latin typeface="Arial" pitchFamily="34"/>
              <a:cs typeface="Arial" pitchFamily="34"/>
            </a:endParaRPr>
          </a:p>
        </p:txBody>
      </p:sp>
      <p:sp>
        <p:nvSpPr>
          <p:cNvPr id="9" name="23 CuadroTexto"/>
          <p:cNvSpPr txBox="1"/>
          <p:nvPr/>
        </p:nvSpPr>
        <p:spPr>
          <a:xfrm>
            <a:off x="1919532" y="4174705"/>
            <a:ext cx="864098" cy="307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400" dirty="0">
                <a:solidFill>
                  <a:srgbClr val="000000"/>
                </a:solidFill>
                <a:latin typeface="Calibri"/>
              </a:rPr>
              <a:t>10%</a:t>
            </a:r>
          </a:p>
        </p:txBody>
      </p:sp>
      <p:sp>
        <p:nvSpPr>
          <p:cNvPr id="10" name="23 CuadroTexto"/>
          <p:cNvSpPr txBox="1"/>
          <p:nvPr/>
        </p:nvSpPr>
        <p:spPr>
          <a:xfrm>
            <a:off x="1927497" y="2937778"/>
            <a:ext cx="864098" cy="307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400">
                <a:solidFill>
                  <a:srgbClr val="000000"/>
                </a:solidFill>
                <a:latin typeface="Calibri"/>
              </a:rPr>
              <a:t>30%</a:t>
            </a:r>
          </a:p>
        </p:txBody>
      </p:sp>
      <p:sp>
        <p:nvSpPr>
          <p:cNvPr id="11" name="23 CuadroTexto"/>
          <p:cNvSpPr txBox="1"/>
          <p:nvPr/>
        </p:nvSpPr>
        <p:spPr>
          <a:xfrm>
            <a:off x="7023942" y="5101394"/>
            <a:ext cx="864098" cy="307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400">
                <a:solidFill>
                  <a:srgbClr val="000000"/>
                </a:solidFill>
                <a:latin typeface="Calibri"/>
              </a:rPr>
              <a:t>70%</a:t>
            </a:r>
          </a:p>
        </p:txBody>
      </p:sp>
      <p:sp>
        <p:nvSpPr>
          <p:cNvPr id="12" name="Rectangle 2"/>
          <p:cNvSpPr/>
          <p:nvPr/>
        </p:nvSpPr>
        <p:spPr>
          <a:xfrm>
            <a:off x="5167859" y="2257857"/>
            <a:ext cx="500067" cy="37147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6E3BC"/>
              </a:gs>
            </a:gsLst>
            <a:lin ang="5400000"/>
          </a:gradFill>
          <a:ln w="12701">
            <a:solidFill>
              <a:srgbClr val="C2D69B"/>
            </a:solidFill>
            <a:prstDash val="solid"/>
            <a:miter/>
          </a:ln>
          <a:effectLst>
            <a:outerShdw dist="28400" dir="3806097" algn="tl">
              <a:srgbClr val="4E6128">
                <a:alpha val="50000"/>
              </a:srgbClr>
            </a:outerShdw>
          </a:effectLst>
        </p:spPr>
        <p:txBody>
          <a:bodyPr vert="horz" wrap="square" lIns="91440" tIns="45720" rIns="91440" bIns="45720" anchor="t" anchorCtr="1" compatLnSpc="1"/>
          <a:lstStyle/>
          <a:p>
            <a:pPr algn="ctr">
              <a:spcAft>
                <a:spcPts val="10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b="1">
                <a:solidFill>
                  <a:srgbClr val="000000"/>
                </a:solidFill>
                <a:latin typeface="Calibri" pitchFamily="34"/>
                <a:cs typeface="Arial" pitchFamily="34"/>
              </a:rPr>
              <a:t>C1</a:t>
            </a:r>
            <a:endParaRPr lang="es-ES">
              <a:solidFill>
                <a:srgbClr val="000000"/>
              </a:solidFill>
              <a:latin typeface="Arial" pitchFamily="34"/>
              <a:cs typeface="Arial" pitchFamily="34"/>
            </a:endParaRPr>
          </a:p>
        </p:txBody>
      </p:sp>
      <p:sp>
        <p:nvSpPr>
          <p:cNvPr id="13" name="Rectangle 2"/>
          <p:cNvSpPr/>
          <p:nvPr/>
        </p:nvSpPr>
        <p:spPr>
          <a:xfrm>
            <a:off x="6458105" y="2257857"/>
            <a:ext cx="500067" cy="37147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6E3BC"/>
              </a:gs>
            </a:gsLst>
            <a:lin ang="5400000"/>
          </a:gradFill>
          <a:ln w="12701">
            <a:solidFill>
              <a:srgbClr val="C2D69B"/>
            </a:solidFill>
            <a:prstDash val="solid"/>
            <a:miter/>
          </a:ln>
          <a:effectLst>
            <a:outerShdw dist="28400" dir="3806097" algn="tl">
              <a:srgbClr val="4E6128">
                <a:alpha val="50000"/>
              </a:srgbClr>
            </a:outerShdw>
          </a:effectLst>
        </p:spPr>
        <p:txBody>
          <a:bodyPr vert="horz" wrap="square" lIns="91440" tIns="45720" rIns="91440" bIns="45720" anchor="t" anchorCtr="1" compatLnSpc="1"/>
          <a:lstStyle/>
          <a:p>
            <a:pPr algn="ctr">
              <a:spcAft>
                <a:spcPts val="10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b="1">
                <a:solidFill>
                  <a:srgbClr val="000000"/>
                </a:solidFill>
                <a:latin typeface="Calibri" pitchFamily="34"/>
                <a:cs typeface="Arial" pitchFamily="34"/>
              </a:rPr>
              <a:t>Cn</a:t>
            </a:r>
            <a:endParaRPr lang="es-ES">
              <a:solidFill>
                <a:srgbClr val="000000"/>
              </a:solidFill>
              <a:latin typeface="Arial" pitchFamily="34"/>
              <a:cs typeface="Arial" pitchFamily="34"/>
            </a:endParaRPr>
          </a:p>
        </p:txBody>
      </p:sp>
      <p:sp>
        <p:nvSpPr>
          <p:cNvPr id="16" name="CuadroTexto 1"/>
          <p:cNvSpPr txBox="1"/>
          <p:nvPr/>
        </p:nvSpPr>
        <p:spPr>
          <a:xfrm>
            <a:off x="5697632" y="2181980"/>
            <a:ext cx="720080" cy="52321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CL" sz="2800" b="1">
                <a:solidFill>
                  <a:srgbClr val="000000"/>
                </a:solidFill>
                <a:latin typeface="Calibri"/>
              </a:rPr>
              <a:t>···</a:t>
            </a:r>
          </a:p>
        </p:txBody>
      </p:sp>
      <p:sp>
        <p:nvSpPr>
          <p:cNvPr id="18" name="30 Cerrar llave"/>
          <p:cNvSpPr/>
          <p:nvPr/>
        </p:nvSpPr>
        <p:spPr>
          <a:xfrm rot="5400013">
            <a:off x="6019458" y="1860112"/>
            <a:ext cx="141951" cy="2232251"/>
          </a:xfrm>
          <a:custGeom>
            <a:avLst>
              <a:gd name="f12" fmla="val 8333"/>
              <a:gd name="f13" fmla="val 50000"/>
            </a:avLst>
            <a:gdLst>
              <a:gd name="f2" fmla="val 10800000"/>
              <a:gd name="f3" fmla="val 5400000"/>
              <a:gd name="f4" fmla="val 16200000"/>
              <a:gd name="f5" fmla="val 180"/>
              <a:gd name="f6" fmla="val w"/>
              <a:gd name="f7" fmla="val h"/>
              <a:gd name="f8" fmla="val ss"/>
              <a:gd name="f9" fmla="val 0"/>
              <a:gd name="f10" fmla="*/ 5419351 1 1725033"/>
              <a:gd name="f11" fmla="+- 0 0 5400000"/>
              <a:gd name="f12" fmla="val 8333"/>
              <a:gd name="f13" fmla="val 50000"/>
              <a:gd name="f14" fmla="+- 0 0 -180"/>
              <a:gd name="f15" fmla="+- 0 0 -270"/>
              <a:gd name="f16" fmla="+- 0 0 -360"/>
              <a:gd name="f17" fmla="abs f6"/>
              <a:gd name="f18" fmla="abs f7"/>
              <a:gd name="f19" fmla="abs f8"/>
              <a:gd name="f20" fmla="val f9"/>
              <a:gd name="f21" fmla="val f13"/>
              <a:gd name="f22" fmla="val f12"/>
              <a:gd name="f23" fmla="+- 2700000 f3 0"/>
              <a:gd name="f24" fmla="*/ f14 f2 1"/>
              <a:gd name="f25" fmla="*/ f15 f2 1"/>
              <a:gd name="f26" fmla="*/ f16 f2 1"/>
              <a:gd name="f27" fmla="?: f17 f6 1"/>
              <a:gd name="f28" fmla="?: f18 f7 1"/>
              <a:gd name="f29" fmla="?: f19 f8 1"/>
              <a:gd name="f30" fmla="*/ f23 f10 1"/>
              <a:gd name="f31" fmla="*/ f24 1 f5"/>
              <a:gd name="f32" fmla="*/ f25 1 f5"/>
              <a:gd name="f33" fmla="*/ f26 1 f5"/>
              <a:gd name="f34" fmla="*/ f27 1 21600"/>
              <a:gd name="f35" fmla="*/ f28 1 21600"/>
              <a:gd name="f36" fmla="*/ 21600 f27 1"/>
              <a:gd name="f37" fmla="*/ 21600 f28 1"/>
              <a:gd name="f38" fmla="*/ f30 1 f2"/>
              <a:gd name="f39" fmla="+- f31 0 f3"/>
              <a:gd name="f40" fmla="+- f32 0 f3"/>
              <a:gd name="f41" fmla="+- f33 0 f3"/>
              <a:gd name="f42" fmla="min f35 f34"/>
              <a:gd name="f43" fmla="*/ f36 1 f29"/>
              <a:gd name="f44" fmla="*/ f37 1 f29"/>
              <a:gd name="f45" fmla="+- 0 0 f38"/>
              <a:gd name="f46" fmla="val f43"/>
              <a:gd name="f47" fmla="val f44"/>
              <a:gd name="f48" fmla="+- 0 0 f45"/>
              <a:gd name="f49" fmla="*/ f20 f42 1"/>
              <a:gd name="f50" fmla="+- f47 0 f20"/>
              <a:gd name="f51" fmla="+- f46 0 f20"/>
              <a:gd name="f52" fmla="*/ f48 f2 1"/>
              <a:gd name="f53" fmla="*/ f46 f42 1"/>
              <a:gd name="f54" fmla="*/ f47 f42 1"/>
              <a:gd name="f55" fmla="*/ f51 1 2"/>
              <a:gd name="f56" fmla="min f51 f50"/>
              <a:gd name="f57" fmla="*/ f50 f21 1"/>
              <a:gd name="f58" fmla="*/ f52 1 f10"/>
              <a:gd name="f59" fmla="+- f20 f55 0"/>
              <a:gd name="f60" fmla="*/ f56 f22 1"/>
              <a:gd name="f61" fmla="*/ f57 1 100000"/>
              <a:gd name="f62" fmla="+- f58 0 f3"/>
              <a:gd name="f63" fmla="*/ f55 f42 1"/>
              <a:gd name="f64" fmla="*/ f60 1 100000"/>
              <a:gd name="f65" fmla="cos 1 f62"/>
              <a:gd name="f66" fmla="sin 1 f62"/>
              <a:gd name="f67" fmla="*/ f59 f42 1"/>
              <a:gd name="f68" fmla="*/ f61 f42 1"/>
              <a:gd name="f69" fmla="+- f61 0 f64"/>
              <a:gd name="f70" fmla="+- f47 0 f64"/>
              <a:gd name="f71" fmla="+- 0 0 f65"/>
              <a:gd name="f72" fmla="+- 0 0 f66"/>
              <a:gd name="f73" fmla="*/ f64 f42 1"/>
              <a:gd name="f74" fmla="+- 0 0 f71"/>
              <a:gd name="f75" fmla="+- 0 0 f72"/>
              <a:gd name="f76" fmla="*/ f69 f42 1"/>
              <a:gd name="f77" fmla="*/ f70 f42 1"/>
              <a:gd name="f78" fmla="*/ f74 f55 1"/>
              <a:gd name="f79" fmla="*/ f75 f64 1"/>
              <a:gd name="f80" fmla="+- f20 f78 0"/>
              <a:gd name="f81" fmla="+- f64 0 f79"/>
              <a:gd name="f82" fmla="+- f47 f79 0"/>
              <a:gd name="f83" fmla="+- f82 0 f64"/>
              <a:gd name="f84" fmla="*/ f81 f42 1"/>
              <a:gd name="f85" fmla="*/ f80 f42 1"/>
              <a:gd name="f86" fmla="*/ f83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49" y="f49"/>
              </a:cxn>
              <a:cxn ang="f40">
                <a:pos x="f53" y="f68"/>
              </a:cxn>
              <a:cxn ang="f41">
                <a:pos x="f49" y="f54"/>
              </a:cxn>
            </a:cxnLst>
            <a:rect l="f49" t="f84" r="f85" b="f86"/>
            <a:pathLst>
              <a:path stroke="0">
                <a:moveTo>
                  <a:pt x="f49" y="f49"/>
                </a:moveTo>
                <a:arcTo wR="f63" hR="f73" stAng="f4" swAng="f3"/>
                <a:lnTo>
                  <a:pt x="f67" y="f76"/>
                </a:lnTo>
                <a:arcTo wR="f63" hR="f73" stAng="f2" swAng="f11"/>
                <a:arcTo wR="f63" hR="f73" stAng="f4" swAng="f11"/>
                <a:lnTo>
                  <a:pt x="f67" y="f77"/>
                </a:lnTo>
                <a:arcTo wR="f63" hR="f73" stAng="f9" swAng="f3"/>
                <a:close/>
              </a:path>
              <a:path fill="none">
                <a:moveTo>
                  <a:pt x="f49" y="f49"/>
                </a:moveTo>
                <a:arcTo wR="f63" hR="f73" stAng="f4" swAng="f3"/>
                <a:lnTo>
                  <a:pt x="f67" y="f76"/>
                </a:lnTo>
                <a:arcTo wR="f63" hR="f73" stAng="f2" swAng="f11"/>
                <a:arcTo wR="f63" hR="f73" stAng="f4" swAng="f11"/>
                <a:lnTo>
                  <a:pt x="f67" y="f77"/>
                </a:lnTo>
                <a:arcTo wR="f63" hR="f73" stAng="f9" swAng="f3"/>
              </a:path>
            </a:pathLst>
          </a:custGeom>
          <a:noFill/>
          <a:ln w="38103">
            <a:solidFill>
              <a:srgbClr val="F79646"/>
            </a:solidFill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anchor="ctr" anchorCtr="1" compatLnSpc="1"/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Rectangle 2"/>
          <p:cNvSpPr/>
          <p:nvPr/>
        </p:nvSpPr>
        <p:spPr>
          <a:xfrm>
            <a:off x="3009619" y="3554001"/>
            <a:ext cx="500067" cy="37147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6E3BC"/>
              </a:gs>
            </a:gsLst>
            <a:lin ang="5400000"/>
          </a:gradFill>
          <a:ln w="12701">
            <a:solidFill>
              <a:srgbClr val="C2D69B"/>
            </a:solidFill>
            <a:prstDash val="solid"/>
            <a:miter/>
          </a:ln>
          <a:effectLst>
            <a:outerShdw dist="28400" dir="3806097" algn="tl">
              <a:srgbClr val="4E6128">
                <a:alpha val="50000"/>
              </a:srgbClr>
            </a:outerShdw>
          </a:effectLst>
        </p:spPr>
        <p:txBody>
          <a:bodyPr vert="horz" wrap="square" lIns="91440" tIns="45720" rIns="91440" bIns="45720" anchor="t" anchorCtr="1" compatLnSpc="1"/>
          <a:lstStyle/>
          <a:p>
            <a:pPr algn="ctr">
              <a:spcAft>
                <a:spcPts val="10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b="1" dirty="0">
                <a:solidFill>
                  <a:srgbClr val="000000"/>
                </a:solidFill>
                <a:latin typeface="Calibri" pitchFamily="34"/>
                <a:cs typeface="Arial" pitchFamily="34"/>
              </a:rPr>
              <a:t>P3</a:t>
            </a:r>
            <a:endParaRPr lang="es-ES" dirty="0">
              <a:solidFill>
                <a:srgbClr val="000000"/>
              </a:solidFill>
              <a:latin typeface="Arial" pitchFamily="34"/>
              <a:cs typeface="Arial" pitchFamily="34"/>
            </a:endParaRPr>
          </a:p>
        </p:txBody>
      </p:sp>
      <p:sp>
        <p:nvSpPr>
          <p:cNvPr id="20" name="30 Cerrar llave"/>
          <p:cNvSpPr/>
          <p:nvPr/>
        </p:nvSpPr>
        <p:spPr>
          <a:xfrm rot="5400013">
            <a:off x="9052199" y="2046805"/>
            <a:ext cx="172593" cy="2165948"/>
          </a:xfrm>
          <a:custGeom>
            <a:avLst>
              <a:gd name="f12" fmla="val 8333"/>
              <a:gd name="f13" fmla="val 50000"/>
            </a:avLst>
            <a:gdLst>
              <a:gd name="f2" fmla="val 10800000"/>
              <a:gd name="f3" fmla="val 5400000"/>
              <a:gd name="f4" fmla="val 16200000"/>
              <a:gd name="f5" fmla="val 180"/>
              <a:gd name="f6" fmla="val w"/>
              <a:gd name="f7" fmla="val h"/>
              <a:gd name="f8" fmla="val ss"/>
              <a:gd name="f9" fmla="val 0"/>
              <a:gd name="f10" fmla="*/ 5419351 1 1725033"/>
              <a:gd name="f11" fmla="+- 0 0 5400000"/>
              <a:gd name="f12" fmla="val 8333"/>
              <a:gd name="f13" fmla="val 50000"/>
              <a:gd name="f14" fmla="+- 0 0 -180"/>
              <a:gd name="f15" fmla="+- 0 0 -270"/>
              <a:gd name="f16" fmla="+- 0 0 -360"/>
              <a:gd name="f17" fmla="abs f6"/>
              <a:gd name="f18" fmla="abs f7"/>
              <a:gd name="f19" fmla="abs f8"/>
              <a:gd name="f20" fmla="val f9"/>
              <a:gd name="f21" fmla="val f13"/>
              <a:gd name="f22" fmla="val f12"/>
              <a:gd name="f23" fmla="+- 2700000 f3 0"/>
              <a:gd name="f24" fmla="*/ f14 f2 1"/>
              <a:gd name="f25" fmla="*/ f15 f2 1"/>
              <a:gd name="f26" fmla="*/ f16 f2 1"/>
              <a:gd name="f27" fmla="?: f17 f6 1"/>
              <a:gd name="f28" fmla="?: f18 f7 1"/>
              <a:gd name="f29" fmla="?: f19 f8 1"/>
              <a:gd name="f30" fmla="*/ f23 f10 1"/>
              <a:gd name="f31" fmla="*/ f24 1 f5"/>
              <a:gd name="f32" fmla="*/ f25 1 f5"/>
              <a:gd name="f33" fmla="*/ f26 1 f5"/>
              <a:gd name="f34" fmla="*/ f27 1 21600"/>
              <a:gd name="f35" fmla="*/ f28 1 21600"/>
              <a:gd name="f36" fmla="*/ 21600 f27 1"/>
              <a:gd name="f37" fmla="*/ 21600 f28 1"/>
              <a:gd name="f38" fmla="*/ f30 1 f2"/>
              <a:gd name="f39" fmla="+- f31 0 f3"/>
              <a:gd name="f40" fmla="+- f32 0 f3"/>
              <a:gd name="f41" fmla="+- f33 0 f3"/>
              <a:gd name="f42" fmla="min f35 f34"/>
              <a:gd name="f43" fmla="*/ f36 1 f29"/>
              <a:gd name="f44" fmla="*/ f37 1 f29"/>
              <a:gd name="f45" fmla="+- 0 0 f38"/>
              <a:gd name="f46" fmla="val f43"/>
              <a:gd name="f47" fmla="val f44"/>
              <a:gd name="f48" fmla="+- 0 0 f45"/>
              <a:gd name="f49" fmla="*/ f20 f42 1"/>
              <a:gd name="f50" fmla="+- f47 0 f20"/>
              <a:gd name="f51" fmla="+- f46 0 f20"/>
              <a:gd name="f52" fmla="*/ f48 f2 1"/>
              <a:gd name="f53" fmla="*/ f46 f42 1"/>
              <a:gd name="f54" fmla="*/ f47 f42 1"/>
              <a:gd name="f55" fmla="*/ f51 1 2"/>
              <a:gd name="f56" fmla="min f51 f50"/>
              <a:gd name="f57" fmla="*/ f50 f21 1"/>
              <a:gd name="f58" fmla="*/ f52 1 f10"/>
              <a:gd name="f59" fmla="+- f20 f55 0"/>
              <a:gd name="f60" fmla="*/ f56 f22 1"/>
              <a:gd name="f61" fmla="*/ f57 1 100000"/>
              <a:gd name="f62" fmla="+- f58 0 f3"/>
              <a:gd name="f63" fmla="*/ f55 f42 1"/>
              <a:gd name="f64" fmla="*/ f60 1 100000"/>
              <a:gd name="f65" fmla="cos 1 f62"/>
              <a:gd name="f66" fmla="sin 1 f62"/>
              <a:gd name="f67" fmla="*/ f59 f42 1"/>
              <a:gd name="f68" fmla="*/ f61 f42 1"/>
              <a:gd name="f69" fmla="+- f61 0 f64"/>
              <a:gd name="f70" fmla="+- f47 0 f64"/>
              <a:gd name="f71" fmla="+- 0 0 f65"/>
              <a:gd name="f72" fmla="+- 0 0 f66"/>
              <a:gd name="f73" fmla="*/ f64 f42 1"/>
              <a:gd name="f74" fmla="+- 0 0 f71"/>
              <a:gd name="f75" fmla="+- 0 0 f72"/>
              <a:gd name="f76" fmla="*/ f69 f42 1"/>
              <a:gd name="f77" fmla="*/ f70 f42 1"/>
              <a:gd name="f78" fmla="*/ f74 f55 1"/>
              <a:gd name="f79" fmla="*/ f75 f64 1"/>
              <a:gd name="f80" fmla="+- f20 f78 0"/>
              <a:gd name="f81" fmla="+- f64 0 f79"/>
              <a:gd name="f82" fmla="+- f47 f79 0"/>
              <a:gd name="f83" fmla="+- f82 0 f64"/>
              <a:gd name="f84" fmla="*/ f81 f42 1"/>
              <a:gd name="f85" fmla="*/ f80 f42 1"/>
              <a:gd name="f86" fmla="*/ f83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49" y="f49"/>
              </a:cxn>
              <a:cxn ang="f40">
                <a:pos x="f53" y="f68"/>
              </a:cxn>
              <a:cxn ang="f41">
                <a:pos x="f49" y="f54"/>
              </a:cxn>
            </a:cxnLst>
            <a:rect l="f49" t="f84" r="f85" b="f86"/>
            <a:pathLst>
              <a:path stroke="0">
                <a:moveTo>
                  <a:pt x="f49" y="f49"/>
                </a:moveTo>
                <a:arcTo wR="f63" hR="f73" stAng="f4" swAng="f3"/>
                <a:lnTo>
                  <a:pt x="f67" y="f76"/>
                </a:lnTo>
                <a:arcTo wR="f63" hR="f73" stAng="f2" swAng="f11"/>
                <a:arcTo wR="f63" hR="f73" stAng="f4" swAng="f11"/>
                <a:lnTo>
                  <a:pt x="f67" y="f77"/>
                </a:lnTo>
                <a:arcTo wR="f63" hR="f73" stAng="f9" swAng="f3"/>
                <a:close/>
              </a:path>
              <a:path fill="none">
                <a:moveTo>
                  <a:pt x="f49" y="f49"/>
                </a:moveTo>
                <a:arcTo wR="f63" hR="f73" stAng="f4" swAng="f3"/>
                <a:lnTo>
                  <a:pt x="f67" y="f76"/>
                </a:lnTo>
                <a:arcTo wR="f63" hR="f73" stAng="f2" swAng="f11"/>
                <a:arcTo wR="f63" hR="f73" stAng="f4" swAng="f11"/>
                <a:lnTo>
                  <a:pt x="f67" y="f77"/>
                </a:lnTo>
                <a:arcTo wR="f63" hR="f73" stAng="f9" swAng="f3"/>
              </a:path>
            </a:pathLst>
          </a:custGeom>
          <a:noFill/>
          <a:ln w="38103">
            <a:solidFill>
              <a:srgbClr val="4BACC6"/>
            </a:solidFill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anchor="ctr" anchorCtr="1" compatLnSpc="1"/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Rectangle 2"/>
          <p:cNvSpPr/>
          <p:nvPr/>
        </p:nvSpPr>
        <p:spPr>
          <a:xfrm>
            <a:off x="6773911" y="5656527"/>
            <a:ext cx="500067" cy="37147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6E3BC"/>
              </a:gs>
            </a:gsLst>
            <a:lin ang="5400000"/>
          </a:gradFill>
          <a:ln w="12701">
            <a:solidFill>
              <a:srgbClr val="C2D69B"/>
            </a:solidFill>
            <a:prstDash val="solid"/>
            <a:miter/>
          </a:ln>
          <a:effectLst>
            <a:outerShdw dist="28400" dir="3806097" algn="tl">
              <a:srgbClr val="4E6128">
                <a:alpha val="50000"/>
              </a:srgbClr>
            </a:outerShdw>
          </a:effectLst>
        </p:spPr>
        <p:txBody>
          <a:bodyPr vert="horz" wrap="square" lIns="91440" tIns="45720" rIns="91440" bIns="45720" anchor="t" anchorCtr="1" compatLnSpc="1"/>
          <a:lstStyle/>
          <a:p>
            <a:pPr algn="ctr">
              <a:spcAft>
                <a:spcPts val="10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b="1">
                <a:solidFill>
                  <a:srgbClr val="000000"/>
                </a:solidFill>
                <a:latin typeface="Calibri" pitchFamily="34"/>
                <a:cs typeface="Arial" pitchFamily="34"/>
              </a:rPr>
              <a:t>D</a:t>
            </a:r>
            <a:endParaRPr lang="es-ES">
              <a:solidFill>
                <a:srgbClr val="000000"/>
              </a:solidFill>
              <a:latin typeface="Arial" pitchFamily="34"/>
              <a:cs typeface="Arial" pitchFamily="34"/>
            </a:endParaRPr>
          </a:p>
        </p:txBody>
      </p:sp>
      <p:sp>
        <p:nvSpPr>
          <p:cNvPr id="22" name="30 Cerrar llave"/>
          <p:cNvSpPr/>
          <p:nvPr/>
        </p:nvSpPr>
        <p:spPr>
          <a:xfrm rot="5399996" flipV="1">
            <a:off x="4420406" y="2936602"/>
            <a:ext cx="1458616" cy="2106011"/>
          </a:xfrm>
          <a:custGeom>
            <a:avLst>
              <a:gd name="f10" fmla="val 25000"/>
              <a:gd name="f11" fmla="val 25000"/>
              <a:gd name="f12" fmla="val 25000"/>
            </a:avLst>
            <a:gdLst>
              <a:gd name="f3" fmla="val 10800000"/>
              <a:gd name="f4" fmla="val 5400000"/>
              <a:gd name="f5" fmla="val 180"/>
              <a:gd name="f6" fmla="val w"/>
              <a:gd name="f7" fmla="val h"/>
              <a:gd name="f8" fmla="val ss"/>
              <a:gd name="f9" fmla="val 0"/>
              <a:gd name="f10" fmla="val 25000"/>
              <a:gd name="f11" fmla="val 25000"/>
              <a:gd name="f12" fmla="val 25000"/>
              <a:gd name="f13" fmla="+- 0 0 -360"/>
              <a:gd name="f14" fmla="+- 0 0 -270"/>
              <a:gd name="f15" fmla="+- 0 0 -180"/>
              <a:gd name="f16" fmla="+- 0 0 -90"/>
              <a:gd name="f17" fmla="abs f6"/>
              <a:gd name="f18" fmla="abs f7"/>
              <a:gd name="f19" fmla="abs f8"/>
              <a:gd name="f20" fmla="val f9"/>
              <a:gd name="f21" fmla="val f10"/>
              <a:gd name="f22" fmla="val f11"/>
              <a:gd name="f23" fmla="val f12"/>
              <a:gd name="f24" fmla="*/ f13 f3 1"/>
              <a:gd name="f25" fmla="*/ f14 f3 1"/>
              <a:gd name="f26" fmla="*/ f15 f3 1"/>
              <a:gd name="f27" fmla="*/ f16 f3 1"/>
              <a:gd name="f28" fmla="?: f17 f6 1"/>
              <a:gd name="f29" fmla="?: f18 f7 1"/>
              <a:gd name="f30" fmla="?: f19 f8 1"/>
              <a:gd name="f31" fmla="*/ f24 1 f5"/>
              <a:gd name="f32" fmla="*/ f25 1 f5"/>
              <a:gd name="f33" fmla="*/ f26 1 f5"/>
              <a:gd name="f34" fmla="*/ f27 1 f5"/>
              <a:gd name="f35" fmla="*/ f28 1 21600"/>
              <a:gd name="f36" fmla="*/ f29 1 21600"/>
              <a:gd name="f37" fmla="*/ 21600 f28 1"/>
              <a:gd name="f38" fmla="*/ 21600 f29 1"/>
              <a:gd name="f39" fmla="+- f31 0 f4"/>
              <a:gd name="f40" fmla="+- f32 0 f4"/>
              <a:gd name="f41" fmla="+- f33 0 f4"/>
              <a:gd name="f42" fmla="+- f34 0 f4"/>
              <a:gd name="f43" fmla="min f36 f35"/>
              <a:gd name="f44" fmla="*/ f37 1 f30"/>
              <a:gd name="f45" fmla="*/ f38 1 f30"/>
              <a:gd name="f46" fmla="val f44"/>
              <a:gd name="f47" fmla="val f45"/>
              <a:gd name="f48" fmla="*/ f20 f43 1"/>
              <a:gd name="f49" fmla="+- f47 0 f20"/>
              <a:gd name="f50" fmla="+- f46 0 f20"/>
              <a:gd name="f51" fmla="*/ f47 f43 1"/>
              <a:gd name="f52" fmla="*/ f46 f43 1"/>
              <a:gd name="f53" fmla="min f50 f49"/>
              <a:gd name="f54" fmla="*/ f53 f23 1"/>
              <a:gd name="f55" fmla="*/ f53 f22 1"/>
              <a:gd name="f56" fmla="*/ f53 f21 1"/>
              <a:gd name="f57" fmla="*/ f54 1 100000"/>
              <a:gd name="f58" fmla="*/ f55 1 50000"/>
              <a:gd name="f59" fmla="*/ f55 1 100000"/>
              <a:gd name="f60" fmla="*/ f56 1 200000"/>
              <a:gd name="f61" fmla="*/ f56 1 100000"/>
              <a:gd name="f62" fmla="+- f46 0 f58"/>
              <a:gd name="f63" fmla="+- f46 0 f59"/>
              <a:gd name="f64" fmla="+- f47 0 f61"/>
              <a:gd name="f65" fmla="+- f57 f47 0"/>
              <a:gd name="f66" fmla="*/ f57 f43 1"/>
              <a:gd name="f67" fmla="+- f63 0 f60"/>
              <a:gd name="f68" fmla="+- f63 f60 0"/>
              <a:gd name="f69" fmla="+- f64 f47 0"/>
              <a:gd name="f70" fmla="*/ f65 1 2"/>
              <a:gd name="f71" fmla="*/ f64 f43 1"/>
              <a:gd name="f72" fmla="*/ f62 f43 1"/>
              <a:gd name="f73" fmla="*/ f63 f43 1"/>
              <a:gd name="f74" fmla="*/ f68 1 2"/>
              <a:gd name="f75" fmla="*/ f69 1 2"/>
              <a:gd name="f76" fmla="*/ f68 f43 1"/>
              <a:gd name="f77" fmla="*/ f67 f43 1"/>
              <a:gd name="f78" fmla="*/ f70 f43 1"/>
              <a:gd name="f79" fmla="*/ f75 f43 1"/>
              <a:gd name="f80" fmla="*/ f74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73" y="f48"/>
              </a:cxn>
              <a:cxn ang="f40">
                <a:pos x="f72" y="f66"/>
              </a:cxn>
              <a:cxn ang="f40">
                <a:pos x="f48" y="f79"/>
              </a:cxn>
              <a:cxn ang="f41">
                <a:pos x="f80" y="f51"/>
              </a:cxn>
              <a:cxn ang="f42">
                <a:pos x="f76" y="f78"/>
              </a:cxn>
              <a:cxn ang="f42">
                <a:pos x="f52" y="f66"/>
              </a:cxn>
            </a:cxnLst>
            <a:rect l="f48" t="f71" r="f76" b="f51"/>
            <a:pathLst>
              <a:path>
                <a:moveTo>
                  <a:pt x="f48" y="f71"/>
                </a:moveTo>
                <a:lnTo>
                  <a:pt x="f77" y="f71"/>
                </a:lnTo>
                <a:lnTo>
                  <a:pt x="f77" y="f66"/>
                </a:lnTo>
                <a:lnTo>
                  <a:pt x="f72" y="f66"/>
                </a:lnTo>
                <a:lnTo>
                  <a:pt x="f73" y="f48"/>
                </a:lnTo>
                <a:lnTo>
                  <a:pt x="f52" y="f66"/>
                </a:lnTo>
                <a:lnTo>
                  <a:pt x="f76" y="f66"/>
                </a:lnTo>
                <a:lnTo>
                  <a:pt x="f76" y="f51"/>
                </a:lnTo>
                <a:lnTo>
                  <a:pt x="f48" y="f51"/>
                </a:lnTo>
                <a:close/>
              </a:path>
            </a:pathLst>
          </a:custGeom>
          <a:solidFill>
            <a:srgbClr val="F79646"/>
          </a:solidFill>
          <a:ln w="38103">
            <a:solidFill>
              <a:srgbClr val="FFFFFF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anchor="ctr" anchorCtr="1" compatLnSpc="1"/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" name="23 CuadroTexto"/>
          <p:cNvSpPr txBox="1"/>
          <p:nvPr/>
        </p:nvSpPr>
        <p:spPr>
          <a:xfrm>
            <a:off x="1927497" y="3577236"/>
            <a:ext cx="864098" cy="307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400" dirty="0">
                <a:solidFill>
                  <a:srgbClr val="000000"/>
                </a:solidFill>
                <a:latin typeface="Calibri"/>
              </a:rPr>
              <a:t>40%</a:t>
            </a:r>
          </a:p>
        </p:txBody>
      </p:sp>
      <p:sp>
        <p:nvSpPr>
          <p:cNvPr id="24" name="30 Cerrar llave"/>
          <p:cNvSpPr/>
          <p:nvPr/>
        </p:nvSpPr>
        <p:spPr>
          <a:xfrm rot="5400013">
            <a:off x="2947485" y="4097774"/>
            <a:ext cx="125867" cy="1368152"/>
          </a:xfrm>
          <a:custGeom>
            <a:avLst>
              <a:gd name="f12" fmla="val 8333"/>
              <a:gd name="f13" fmla="val 50000"/>
            </a:avLst>
            <a:gdLst>
              <a:gd name="f2" fmla="val 10800000"/>
              <a:gd name="f3" fmla="val 5400000"/>
              <a:gd name="f4" fmla="val 16200000"/>
              <a:gd name="f5" fmla="val 180"/>
              <a:gd name="f6" fmla="val w"/>
              <a:gd name="f7" fmla="val h"/>
              <a:gd name="f8" fmla="val ss"/>
              <a:gd name="f9" fmla="val 0"/>
              <a:gd name="f10" fmla="*/ 5419351 1 1725033"/>
              <a:gd name="f11" fmla="+- 0 0 5400000"/>
              <a:gd name="f12" fmla="val 8333"/>
              <a:gd name="f13" fmla="val 50000"/>
              <a:gd name="f14" fmla="+- 0 0 -180"/>
              <a:gd name="f15" fmla="+- 0 0 -270"/>
              <a:gd name="f16" fmla="+- 0 0 -360"/>
              <a:gd name="f17" fmla="abs f6"/>
              <a:gd name="f18" fmla="abs f7"/>
              <a:gd name="f19" fmla="abs f8"/>
              <a:gd name="f20" fmla="val f9"/>
              <a:gd name="f21" fmla="val f13"/>
              <a:gd name="f22" fmla="val f12"/>
              <a:gd name="f23" fmla="+- 2700000 f3 0"/>
              <a:gd name="f24" fmla="*/ f14 f2 1"/>
              <a:gd name="f25" fmla="*/ f15 f2 1"/>
              <a:gd name="f26" fmla="*/ f16 f2 1"/>
              <a:gd name="f27" fmla="?: f17 f6 1"/>
              <a:gd name="f28" fmla="?: f18 f7 1"/>
              <a:gd name="f29" fmla="?: f19 f8 1"/>
              <a:gd name="f30" fmla="*/ f23 f10 1"/>
              <a:gd name="f31" fmla="*/ f24 1 f5"/>
              <a:gd name="f32" fmla="*/ f25 1 f5"/>
              <a:gd name="f33" fmla="*/ f26 1 f5"/>
              <a:gd name="f34" fmla="*/ f27 1 21600"/>
              <a:gd name="f35" fmla="*/ f28 1 21600"/>
              <a:gd name="f36" fmla="*/ 21600 f27 1"/>
              <a:gd name="f37" fmla="*/ 21600 f28 1"/>
              <a:gd name="f38" fmla="*/ f30 1 f2"/>
              <a:gd name="f39" fmla="+- f31 0 f3"/>
              <a:gd name="f40" fmla="+- f32 0 f3"/>
              <a:gd name="f41" fmla="+- f33 0 f3"/>
              <a:gd name="f42" fmla="min f35 f34"/>
              <a:gd name="f43" fmla="*/ f36 1 f29"/>
              <a:gd name="f44" fmla="*/ f37 1 f29"/>
              <a:gd name="f45" fmla="+- 0 0 f38"/>
              <a:gd name="f46" fmla="val f43"/>
              <a:gd name="f47" fmla="val f44"/>
              <a:gd name="f48" fmla="+- 0 0 f45"/>
              <a:gd name="f49" fmla="*/ f20 f42 1"/>
              <a:gd name="f50" fmla="+- f47 0 f20"/>
              <a:gd name="f51" fmla="+- f46 0 f20"/>
              <a:gd name="f52" fmla="*/ f48 f2 1"/>
              <a:gd name="f53" fmla="*/ f46 f42 1"/>
              <a:gd name="f54" fmla="*/ f47 f42 1"/>
              <a:gd name="f55" fmla="*/ f51 1 2"/>
              <a:gd name="f56" fmla="min f51 f50"/>
              <a:gd name="f57" fmla="*/ f50 f21 1"/>
              <a:gd name="f58" fmla="*/ f52 1 f10"/>
              <a:gd name="f59" fmla="+- f20 f55 0"/>
              <a:gd name="f60" fmla="*/ f56 f22 1"/>
              <a:gd name="f61" fmla="*/ f57 1 100000"/>
              <a:gd name="f62" fmla="+- f58 0 f3"/>
              <a:gd name="f63" fmla="*/ f55 f42 1"/>
              <a:gd name="f64" fmla="*/ f60 1 100000"/>
              <a:gd name="f65" fmla="cos 1 f62"/>
              <a:gd name="f66" fmla="sin 1 f62"/>
              <a:gd name="f67" fmla="*/ f59 f42 1"/>
              <a:gd name="f68" fmla="*/ f61 f42 1"/>
              <a:gd name="f69" fmla="+- f61 0 f64"/>
              <a:gd name="f70" fmla="+- f47 0 f64"/>
              <a:gd name="f71" fmla="+- 0 0 f65"/>
              <a:gd name="f72" fmla="+- 0 0 f66"/>
              <a:gd name="f73" fmla="*/ f64 f42 1"/>
              <a:gd name="f74" fmla="+- 0 0 f71"/>
              <a:gd name="f75" fmla="+- 0 0 f72"/>
              <a:gd name="f76" fmla="*/ f69 f42 1"/>
              <a:gd name="f77" fmla="*/ f70 f42 1"/>
              <a:gd name="f78" fmla="*/ f74 f55 1"/>
              <a:gd name="f79" fmla="*/ f75 f64 1"/>
              <a:gd name="f80" fmla="+- f20 f78 0"/>
              <a:gd name="f81" fmla="+- f64 0 f79"/>
              <a:gd name="f82" fmla="+- f47 f79 0"/>
              <a:gd name="f83" fmla="+- f82 0 f64"/>
              <a:gd name="f84" fmla="*/ f81 f42 1"/>
              <a:gd name="f85" fmla="*/ f80 f42 1"/>
              <a:gd name="f86" fmla="*/ f83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49" y="f49"/>
              </a:cxn>
              <a:cxn ang="f40">
                <a:pos x="f53" y="f68"/>
              </a:cxn>
              <a:cxn ang="f41">
                <a:pos x="f49" y="f54"/>
              </a:cxn>
            </a:cxnLst>
            <a:rect l="f49" t="f84" r="f85" b="f86"/>
            <a:pathLst>
              <a:path stroke="0">
                <a:moveTo>
                  <a:pt x="f49" y="f49"/>
                </a:moveTo>
                <a:arcTo wR="f63" hR="f73" stAng="f4" swAng="f3"/>
                <a:lnTo>
                  <a:pt x="f67" y="f76"/>
                </a:lnTo>
                <a:arcTo wR="f63" hR="f73" stAng="f2" swAng="f11"/>
                <a:arcTo wR="f63" hR="f73" stAng="f4" swAng="f11"/>
                <a:lnTo>
                  <a:pt x="f67" y="f77"/>
                </a:lnTo>
                <a:arcTo wR="f63" hR="f73" stAng="f9" swAng="f3"/>
                <a:close/>
              </a:path>
              <a:path fill="none">
                <a:moveTo>
                  <a:pt x="f49" y="f49"/>
                </a:moveTo>
                <a:arcTo wR="f63" hR="f73" stAng="f4" swAng="f3"/>
                <a:lnTo>
                  <a:pt x="f67" y="f76"/>
                </a:lnTo>
                <a:arcTo wR="f63" hR="f73" stAng="f2" swAng="f11"/>
                <a:arcTo wR="f63" hR="f73" stAng="f4" swAng="f11"/>
                <a:lnTo>
                  <a:pt x="f67" y="f77"/>
                </a:lnTo>
                <a:arcTo wR="f63" hR="f73" stAng="f9" swAng="f3"/>
              </a:path>
            </a:pathLst>
          </a:custGeom>
          <a:noFill/>
          <a:ln w="38103">
            <a:solidFill>
              <a:srgbClr val="9BBB59"/>
            </a:solidFill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anchor="ctr" anchorCtr="1" compatLnSpc="1"/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Rectangle 2"/>
          <p:cNvSpPr/>
          <p:nvPr/>
        </p:nvSpPr>
        <p:spPr>
          <a:xfrm>
            <a:off x="2692203" y="5054915"/>
            <a:ext cx="636449" cy="37147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6E3BC"/>
              </a:gs>
            </a:gsLst>
            <a:lin ang="5400000"/>
          </a:gradFill>
          <a:ln w="12701">
            <a:solidFill>
              <a:srgbClr val="C2D69B"/>
            </a:solidFill>
            <a:prstDash val="solid"/>
            <a:miter/>
          </a:ln>
          <a:effectLst>
            <a:outerShdw dist="28400" dir="3806097" algn="tl">
              <a:srgbClr val="4E6128">
                <a:alpha val="50000"/>
              </a:srgbClr>
            </a:outerShdw>
          </a:effectLst>
        </p:spPr>
        <p:txBody>
          <a:bodyPr vert="horz" wrap="square" lIns="91440" tIns="45720" rIns="91440" bIns="45720" anchor="t" anchorCtr="1" compatLnSpc="1"/>
          <a:lstStyle/>
          <a:p>
            <a:pPr algn="ctr">
              <a:spcAft>
                <a:spcPts val="10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b="1">
                <a:solidFill>
                  <a:srgbClr val="000000"/>
                </a:solidFill>
                <a:latin typeface="Calibri" pitchFamily="34"/>
                <a:cs typeface="Arial" pitchFamily="34"/>
              </a:rPr>
              <a:t>NC</a:t>
            </a:r>
            <a:endParaRPr lang="es-ES">
              <a:solidFill>
                <a:srgbClr val="000000"/>
              </a:solidFill>
              <a:latin typeface="Arial" pitchFamily="34"/>
              <a:cs typeface="Arial" pitchFamily="34"/>
            </a:endParaRPr>
          </a:p>
        </p:txBody>
      </p:sp>
      <p:sp>
        <p:nvSpPr>
          <p:cNvPr id="26" name="Rectangle 2"/>
          <p:cNvSpPr/>
          <p:nvPr/>
        </p:nvSpPr>
        <p:spPr>
          <a:xfrm>
            <a:off x="4519784" y="5054915"/>
            <a:ext cx="1008116" cy="37147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6E3BC"/>
              </a:gs>
            </a:gsLst>
            <a:lin ang="5400000"/>
          </a:gradFill>
          <a:ln w="12701">
            <a:solidFill>
              <a:srgbClr val="C2D69B"/>
            </a:solidFill>
            <a:prstDash val="solid"/>
            <a:miter/>
          </a:ln>
          <a:effectLst>
            <a:outerShdw dist="28400" dir="3806097" algn="tl">
              <a:srgbClr val="4E6128">
                <a:alpha val="50000"/>
              </a:srgbClr>
            </a:outerShdw>
          </a:effectLst>
        </p:spPr>
        <p:txBody>
          <a:bodyPr vert="horz" wrap="square" lIns="91440" tIns="45720" rIns="91440" bIns="45720" anchor="t" anchorCtr="1" compatLnSpc="1"/>
          <a:lstStyle/>
          <a:p>
            <a:pPr algn="ctr">
              <a:spcAft>
                <a:spcPts val="10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b="1">
                <a:solidFill>
                  <a:srgbClr val="000000"/>
                </a:solidFill>
                <a:latin typeface="Calibri" pitchFamily="34"/>
                <a:cs typeface="Arial" pitchFamily="34"/>
              </a:rPr>
              <a:t>ExREc</a:t>
            </a:r>
            <a:endParaRPr lang="es-ES">
              <a:solidFill>
                <a:srgbClr val="000000"/>
              </a:solidFill>
              <a:latin typeface="Arial" pitchFamily="34"/>
              <a:cs typeface="Arial" pitchFamily="34"/>
            </a:endParaRPr>
          </a:p>
        </p:txBody>
      </p:sp>
      <p:sp>
        <p:nvSpPr>
          <p:cNvPr id="27" name="Rectangle 2"/>
          <p:cNvSpPr/>
          <p:nvPr/>
        </p:nvSpPr>
        <p:spPr>
          <a:xfrm>
            <a:off x="6773908" y="6313210"/>
            <a:ext cx="1008116" cy="37147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6E3BC"/>
              </a:gs>
            </a:gsLst>
            <a:lin ang="5400000"/>
          </a:gradFill>
          <a:ln w="12701">
            <a:solidFill>
              <a:srgbClr val="C2D69B"/>
            </a:solidFill>
            <a:prstDash val="solid"/>
            <a:miter/>
          </a:ln>
          <a:effectLst>
            <a:outerShdw dist="28400" dir="3806097" algn="tl">
              <a:srgbClr val="4E6128">
                <a:alpha val="50000"/>
              </a:srgbClr>
            </a:outerShdw>
          </a:effectLst>
        </p:spPr>
        <p:txBody>
          <a:bodyPr vert="horz" wrap="square" lIns="91440" tIns="45720" rIns="91440" bIns="45720" anchor="t" anchorCtr="1" compatLnSpc="1"/>
          <a:lstStyle/>
          <a:p>
            <a:pPr algn="ctr">
              <a:spcAft>
                <a:spcPts val="10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b="1">
                <a:solidFill>
                  <a:srgbClr val="000000"/>
                </a:solidFill>
                <a:latin typeface="Calibri" pitchFamily="34"/>
                <a:cs typeface="Arial" pitchFamily="34"/>
              </a:rPr>
              <a:t>NFA</a:t>
            </a:r>
            <a:endParaRPr lang="es-ES">
              <a:solidFill>
                <a:srgbClr val="000000"/>
              </a:solidFill>
              <a:latin typeface="Arial" pitchFamily="34"/>
              <a:cs typeface="Arial" pitchFamily="34"/>
            </a:endParaRPr>
          </a:p>
        </p:txBody>
      </p:sp>
      <p:sp>
        <p:nvSpPr>
          <p:cNvPr id="28" name="30 Cerrar llave"/>
          <p:cNvSpPr/>
          <p:nvPr/>
        </p:nvSpPr>
        <p:spPr>
          <a:xfrm flipV="1">
            <a:off x="3694505" y="4997003"/>
            <a:ext cx="681273" cy="514002"/>
          </a:xfrm>
          <a:custGeom>
            <a:avLst>
              <a:gd name="f0" fmla="val 13452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C0504D"/>
          </a:solidFill>
          <a:ln w="38103">
            <a:solidFill>
              <a:srgbClr val="FFFFFF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anchor="ctr" anchorCtr="1" compatLnSpc="1"/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" name="Rectangle 2"/>
          <p:cNvSpPr/>
          <p:nvPr/>
        </p:nvSpPr>
        <p:spPr>
          <a:xfrm>
            <a:off x="6705724" y="5052922"/>
            <a:ext cx="636449" cy="37147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6E3BC"/>
              </a:gs>
            </a:gsLst>
            <a:lin ang="5400000"/>
          </a:gradFill>
          <a:ln w="12701">
            <a:solidFill>
              <a:srgbClr val="C2D69B"/>
            </a:solidFill>
            <a:prstDash val="solid"/>
            <a:miter/>
          </a:ln>
          <a:effectLst>
            <a:outerShdw dist="28400" dir="3806097" algn="tl">
              <a:srgbClr val="4E6128">
                <a:alpha val="50000"/>
              </a:srgbClr>
            </a:outerShdw>
          </a:effectLst>
        </p:spPr>
        <p:txBody>
          <a:bodyPr vert="horz" wrap="square" lIns="91440" tIns="45720" rIns="91440" bIns="45720" anchor="t" anchorCtr="1" compatLnSpc="1"/>
          <a:lstStyle/>
          <a:p>
            <a:pPr algn="ctr">
              <a:spcAft>
                <a:spcPts val="10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b="1">
                <a:solidFill>
                  <a:srgbClr val="000000"/>
                </a:solidFill>
                <a:latin typeface="Calibri" pitchFamily="34"/>
                <a:cs typeface="Arial" pitchFamily="34"/>
              </a:rPr>
              <a:t>NFC</a:t>
            </a:r>
            <a:endParaRPr lang="es-ES">
              <a:solidFill>
                <a:srgbClr val="000000"/>
              </a:solidFill>
              <a:latin typeface="Arial" pitchFamily="34"/>
              <a:cs typeface="Arial" pitchFamily="34"/>
            </a:endParaRPr>
          </a:p>
        </p:txBody>
      </p:sp>
      <p:sp>
        <p:nvSpPr>
          <p:cNvPr id="30" name="30 Cerrar llave"/>
          <p:cNvSpPr/>
          <p:nvPr/>
        </p:nvSpPr>
        <p:spPr>
          <a:xfrm flipV="1">
            <a:off x="5776831" y="4997003"/>
            <a:ext cx="681273" cy="514002"/>
          </a:xfrm>
          <a:custGeom>
            <a:avLst>
              <a:gd name="f0" fmla="val 13452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C0504D"/>
          </a:solidFill>
          <a:ln w="38103">
            <a:solidFill>
              <a:srgbClr val="FFFFFF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anchor="ctr" anchorCtr="1" compatLnSpc="1"/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23 CuadroTexto"/>
          <p:cNvSpPr txBox="1"/>
          <p:nvPr/>
        </p:nvSpPr>
        <p:spPr>
          <a:xfrm>
            <a:off x="7023942" y="5691649"/>
            <a:ext cx="864098" cy="307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400">
                <a:solidFill>
                  <a:srgbClr val="000000"/>
                </a:solidFill>
                <a:latin typeface="Calibri"/>
              </a:rPr>
              <a:t>30%</a:t>
            </a:r>
          </a:p>
        </p:txBody>
      </p:sp>
      <p:sp>
        <p:nvSpPr>
          <p:cNvPr id="32" name="30 Cerrar llave"/>
          <p:cNvSpPr/>
          <p:nvPr/>
        </p:nvSpPr>
        <p:spPr>
          <a:xfrm rot="5399996" flipV="1">
            <a:off x="7678227" y="4465877"/>
            <a:ext cx="1784518" cy="1282575"/>
          </a:xfrm>
          <a:custGeom>
            <a:avLst>
              <a:gd name="f10" fmla="val 11705"/>
              <a:gd name="f11" fmla="val 13338"/>
              <a:gd name="f12" fmla="val 17420"/>
            </a:avLst>
            <a:gdLst>
              <a:gd name="f3" fmla="val 10800000"/>
              <a:gd name="f4" fmla="val 5400000"/>
              <a:gd name="f5" fmla="val 180"/>
              <a:gd name="f6" fmla="val w"/>
              <a:gd name="f7" fmla="val h"/>
              <a:gd name="f8" fmla="val ss"/>
              <a:gd name="f9" fmla="val 0"/>
              <a:gd name="f10" fmla="val 11705"/>
              <a:gd name="f11" fmla="val 13338"/>
              <a:gd name="f12" fmla="val 17420"/>
              <a:gd name="f13" fmla="+- 0 0 -360"/>
              <a:gd name="f14" fmla="+- 0 0 -270"/>
              <a:gd name="f15" fmla="+- 0 0 -180"/>
              <a:gd name="f16" fmla="+- 0 0 -90"/>
              <a:gd name="f17" fmla="abs f6"/>
              <a:gd name="f18" fmla="abs f7"/>
              <a:gd name="f19" fmla="abs f8"/>
              <a:gd name="f20" fmla="val f9"/>
              <a:gd name="f21" fmla="val f10"/>
              <a:gd name="f22" fmla="val f11"/>
              <a:gd name="f23" fmla="val f12"/>
              <a:gd name="f24" fmla="*/ f13 f3 1"/>
              <a:gd name="f25" fmla="*/ f14 f3 1"/>
              <a:gd name="f26" fmla="*/ f15 f3 1"/>
              <a:gd name="f27" fmla="*/ f16 f3 1"/>
              <a:gd name="f28" fmla="?: f17 f6 1"/>
              <a:gd name="f29" fmla="?: f18 f7 1"/>
              <a:gd name="f30" fmla="?: f19 f8 1"/>
              <a:gd name="f31" fmla="*/ f24 1 f5"/>
              <a:gd name="f32" fmla="*/ f25 1 f5"/>
              <a:gd name="f33" fmla="*/ f26 1 f5"/>
              <a:gd name="f34" fmla="*/ f27 1 f5"/>
              <a:gd name="f35" fmla="*/ f28 1 21600"/>
              <a:gd name="f36" fmla="*/ f29 1 21600"/>
              <a:gd name="f37" fmla="*/ 21600 f28 1"/>
              <a:gd name="f38" fmla="*/ 21600 f29 1"/>
              <a:gd name="f39" fmla="+- f31 0 f4"/>
              <a:gd name="f40" fmla="+- f32 0 f4"/>
              <a:gd name="f41" fmla="+- f33 0 f4"/>
              <a:gd name="f42" fmla="+- f34 0 f4"/>
              <a:gd name="f43" fmla="min f36 f35"/>
              <a:gd name="f44" fmla="*/ f37 1 f30"/>
              <a:gd name="f45" fmla="*/ f38 1 f30"/>
              <a:gd name="f46" fmla="val f44"/>
              <a:gd name="f47" fmla="val f45"/>
              <a:gd name="f48" fmla="*/ f20 f43 1"/>
              <a:gd name="f49" fmla="+- f47 0 f20"/>
              <a:gd name="f50" fmla="+- f46 0 f20"/>
              <a:gd name="f51" fmla="*/ f47 f43 1"/>
              <a:gd name="f52" fmla="*/ f46 f43 1"/>
              <a:gd name="f53" fmla="min f50 f49"/>
              <a:gd name="f54" fmla="*/ f53 f23 1"/>
              <a:gd name="f55" fmla="*/ f53 f22 1"/>
              <a:gd name="f56" fmla="*/ f53 f21 1"/>
              <a:gd name="f57" fmla="*/ f54 1 100000"/>
              <a:gd name="f58" fmla="*/ f55 1 50000"/>
              <a:gd name="f59" fmla="*/ f55 1 100000"/>
              <a:gd name="f60" fmla="*/ f56 1 200000"/>
              <a:gd name="f61" fmla="*/ f56 1 100000"/>
              <a:gd name="f62" fmla="+- f46 0 f58"/>
              <a:gd name="f63" fmla="+- f46 0 f59"/>
              <a:gd name="f64" fmla="+- f47 0 f61"/>
              <a:gd name="f65" fmla="+- f57 f47 0"/>
              <a:gd name="f66" fmla="*/ f57 f43 1"/>
              <a:gd name="f67" fmla="+- f63 0 f60"/>
              <a:gd name="f68" fmla="+- f63 f60 0"/>
              <a:gd name="f69" fmla="+- f64 f47 0"/>
              <a:gd name="f70" fmla="*/ f65 1 2"/>
              <a:gd name="f71" fmla="*/ f64 f43 1"/>
              <a:gd name="f72" fmla="*/ f62 f43 1"/>
              <a:gd name="f73" fmla="*/ f63 f43 1"/>
              <a:gd name="f74" fmla="*/ f68 1 2"/>
              <a:gd name="f75" fmla="*/ f69 1 2"/>
              <a:gd name="f76" fmla="*/ f68 f43 1"/>
              <a:gd name="f77" fmla="*/ f67 f43 1"/>
              <a:gd name="f78" fmla="*/ f70 f43 1"/>
              <a:gd name="f79" fmla="*/ f75 f43 1"/>
              <a:gd name="f80" fmla="*/ f74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73" y="f48"/>
              </a:cxn>
              <a:cxn ang="f40">
                <a:pos x="f72" y="f66"/>
              </a:cxn>
              <a:cxn ang="f40">
                <a:pos x="f48" y="f79"/>
              </a:cxn>
              <a:cxn ang="f41">
                <a:pos x="f80" y="f51"/>
              </a:cxn>
              <a:cxn ang="f42">
                <a:pos x="f76" y="f78"/>
              </a:cxn>
              <a:cxn ang="f42">
                <a:pos x="f52" y="f66"/>
              </a:cxn>
            </a:cxnLst>
            <a:rect l="f48" t="f71" r="f76" b="f51"/>
            <a:pathLst>
              <a:path>
                <a:moveTo>
                  <a:pt x="f48" y="f71"/>
                </a:moveTo>
                <a:lnTo>
                  <a:pt x="f77" y="f71"/>
                </a:lnTo>
                <a:lnTo>
                  <a:pt x="f77" y="f66"/>
                </a:lnTo>
                <a:lnTo>
                  <a:pt x="f72" y="f66"/>
                </a:lnTo>
                <a:lnTo>
                  <a:pt x="f73" y="f48"/>
                </a:lnTo>
                <a:lnTo>
                  <a:pt x="f52" y="f66"/>
                </a:lnTo>
                <a:lnTo>
                  <a:pt x="f76" y="f66"/>
                </a:lnTo>
                <a:lnTo>
                  <a:pt x="f76" y="f51"/>
                </a:lnTo>
                <a:lnTo>
                  <a:pt x="f48" y="f51"/>
                </a:lnTo>
                <a:close/>
              </a:path>
            </a:pathLst>
          </a:custGeom>
          <a:solidFill>
            <a:srgbClr val="4BACC6"/>
          </a:solidFill>
          <a:ln w="38103">
            <a:solidFill>
              <a:srgbClr val="FFFFFF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anchor="ctr" anchorCtr="1" compatLnSpc="1"/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30 Cerrar llave"/>
          <p:cNvSpPr/>
          <p:nvPr/>
        </p:nvSpPr>
        <p:spPr>
          <a:xfrm rot="5400013">
            <a:off x="7211039" y="5478866"/>
            <a:ext cx="125867" cy="1368152"/>
          </a:xfrm>
          <a:custGeom>
            <a:avLst>
              <a:gd name="f12" fmla="val 8333"/>
              <a:gd name="f13" fmla="val 50000"/>
            </a:avLst>
            <a:gdLst>
              <a:gd name="f2" fmla="val 10800000"/>
              <a:gd name="f3" fmla="val 5400000"/>
              <a:gd name="f4" fmla="val 16200000"/>
              <a:gd name="f5" fmla="val 180"/>
              <a:gd name="f6" fmla="val w"/>
              <a:gd name="f7" fmla="val h"/>
              <a:gd name="f8" fmla="val ss"/>
              <a:gd name="f9" fmla="val 0"/>
              <a:gd name="f10" fmla="*/ 5419351 1 1725033"/>
              <a:gd name="f11" fmla="+- 0 0 5400000"/>
              <a:gd name="f12" fmla="val 8333"/>
              <a:gd name="f13" fmla="val 50000"/>
              <a:gd name="f14" fmla="+- 0 0 -180"/>
              <a:gd name="f15" fmla="+- 0 0 -270"/>
              <a:gd name="f16" fmla="+- 0 0 -360"/>
              <a:gd name="f17" fmla="abs f6"/>
              <a:gd name="f18" fmla="abs f7"/>
              <a:gd name="f19" fmla="abs f8"/>
              <a:gd name="f20" fmla="val f9"/>
              <a:gd name="f21" fmla="val f13"/>
              <a:gd name="f22" fmla="val f12"/>
              <a:gd name="f23" fmla="+- 2700000 f3 0"/>
              <a:gd name="f24" fmla="*/ f14 f2 1"/>
              <a:gd name="f25" fmla="*/ f15 f2 1"/>
              <a:gd name="f26" fmla="*/ f16 f2 1"/>
              <a:gd name="f27" fmla="?: f17 f6 1"/>
              <a:gd name="f28" fmla="?: f18 f7 1"/>
              <a:gd name="f29" fmla="?: f19 f8 1"/>
              <a:gd name="f30" fmla="*/ f23 f10 1"/>
              <a:gd name="f31" fmla="*/ f24 1 f5"/>
              <a:gd name="f32" fmla="*/ f25 1 f5"/>
              <a:gd name="f33" fmla="*/ f26 1 f5"/>
              <a:gd name="f34" fmla="*/ f27 1 21600"/>
              <a:gd name="f35" fmla="*/ f28 1 21600"/>
              <a:gd name="f36" fmla="*/ 21600 f27 1"/>
              <a:gd name="f37" fmla="*/ 21600 f28 1"/>
              <a:gd name="f38" fmla="*/ f30 1 f2"/>
              <a:gd name="f39" fmla="+- f31 0 f3"/>
              <a:gd name="f40" fmla="+- f32 0 f3"/>
              <a:gd name="f41" fmla="+- f33 0 f3"/>
              <a:gd name="f42" fmla="min f35 f34"/>
              <a:gd name="f43" fmla="*/ f36 1 f29"/>
              <a:gd name="f44" fmla="*/ f37 1 f29"/>
              <a:gd name="f45" fmla="+- 0 0 f38"/>
              <a:gd name="f46" fmla="val f43"/>
              <a:gd name="f47" fmla="val f44"/>
              <a:gd name="f48" fmla="+- 0 0 f45"/>
              <a:gd name="f49" fmla="*/ f20 f42 1"/>
              <a:gd name="f50" fmla="+- f47 0 f20"/>
              <a:gd name="f51" fmla="+- f46 0 f20"/>
              <a:gd name="f52" fmla="*/ f48 f2 1"/>
              <a:gd name="f53" fmla="*/ f46 f42 1"/>
              <a:gd name="f54" fmla="*/ f47 f42 1"/>
              <a:gd name="f55" fmla="*/ f51 1 2"/>
              <a:gd name="f56" fmla="min f51 f50"/>
              <a:gd name="f57" fmla="*/ f50 f21 1"/>
              <a:gd name="f58" fmla="*/ f52 1 f10"/>
              <a:gd name="f59" fmla="+- f20 f55 0"/>
              <a:gd name="f60" fmla="*/ f56 f22 1"/>
              <a:gd name="f61" fmla="*/ f57 1 100000"/>
              <a:gd name="f62" fmla="+- f58 0 f3"/>
              <a:gd name="f63" fmla="*/ f55 f42 1"/>
              <a:gd name="f64" fmla="*/ f60 1 100000"/>
              <a:gd name="f65" fmla="cos 1 f62"/>
              <a:gd name="f66" fmla="sin 1 f62"/>
              <a:gd name="f67" fmla="*/ f59 f42 1"/>
              <a:gd name="f68" fmla="*/ f61 f42 1"/>
              <a:gd name="f69" fmla="+- f61 0 f64"/>
              <a:gd name="f70" fmla="+- f47 0 f64"/>
              <a:gd name="f71" fmla="+- 0 0 f65"/>
              <a:gd name="f72" fmla="+- 0 0 f66"/>
              <a:gd name="f73" fmla="*/ f64 f42 1"/>
              <a:gd name="f74" fmla="+- 0 0 f71"/>
              <a:gd name="f75" fmla="+- 0 0 f72"/>
              <a:gd name="f76" fmla="*/ f69 f42 1"/>
              <a:gd name="f77" fmla="*/ f70 f42 1"/>
              <a:gd name="f78" fmla="*/ f74 f55 1"/>
              <a:gd name="f79" fmla="*/ f75 f64 1"/>
              <a:gd name="f80" fmla="+- f20 f78 0"/>
              <a:gd name="f81" fmla="+- f64 0 f79"/>
              <a:gd name="f82" fmla="+- f47 f79 0"/>
              <a:gd name="f83" fmla="+- f82 0 f64"/>
              <a:gd name="f84" fmla="*/ f81 f42 1"/>
              <a:gd name="f85" fmla="*/ f80 f42 1"/>
              <a:gd name="f86" fmla="*/ f83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49" y="f49"/>
              </a:cxn>
              <a:cxn ang="f40">
                <a:pos x="f53" y="f68"/>
              </a:cxn>
              <a:cxn ang="f41">
                <a:pos x="f49" y="f54"/>
              </a:cxn>
            </a:cxnLst>
            <a:rect l="f49" t="f84" r="f85" b="f86"/>
            <a:pathLst>
              <a:path stroke="0">
                <a:moveTo>
                  <a:pt x="f49" y="f49"/>
                </a:moveTo>
                <a:arcTo wR="f63" hR="f73" stAng="f4" swAng="f3"/>
                <a:lnTo>
                  <a:pt x="f67" y="f76"/>
                </a:lnTo>
                <a:arcTo wR="f63" hR="f73" stAng="f2" swAng="f11"/>
                <a:arcTo wR="f63" hR="f73" stAng="f4" swAng="f11"/>
                <a:lnTo>
                  <a:pt x="f67" y="f77"/>
                </a:lnTo>
                <a:arcTo wR="f63" hR="f73" stAng="f9" swAng="f3"/>
                <a:close/>
              </a:path>
              <a:path fill="none">
                <a:moveTo>
                  <a:pt x="f49" y="f49"/>
                </a:moveTo>
                <a:arcTo wR="f63" hR="f73" stAng="f4" swAng="f3"/>
                <a:lnTo>
                  <a:pt x="f67" y="f76"/>
                </a:lnTo>
                <a:arcTo wR="f63" hR="f73" stAng="f2" swAng="f11"/>
                <a:arcTo wR="f63" hR="f73" stAng="f4" swAng="f11"/>
                <a:lnTo>
                  <a:pt x="f67" y="f77"/>
                </a:lnTo>
                <a:arcTo wR="f63" hR="f73" stAng="f9" swAng="f3"/>
              </a:path>
            </a:pathLst>
          </a:custGeom>
          <a:noFill/>
          <a:ln w="38103">
            <a:solidFill>
              <a:srgbClr val="C0504D"/>
            </a:solidFill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anchor="ctr" anchorCtr="1" compatLnSpc="1"/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23 CuadroTexto"/>
          <p:cNvSpPr txBox="1"/>
          <p:nvPr/>
        </p:nvSpPr>
        <p:spPr>
          <a:xfrm>
            <a:off x="1927497" y="2331265"/>
            <a:ext cx="864098" cy="307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400" dirty="0">
                <a:solidFill>
                  <a:srgbClr val="000000"/>
                </a:solidFill>
                <a:latin typeface="Calibri"/>
              </a:rPr>
              <a:t>20%</a:t>
            </a:r>
          </a:p>
        </p:txBody>
      </p:sp>
      <p:sp>
        <p:nvSpPr>
          <p:cNvPr id="35" name="CuadroTexto 2"/>
          <p:cNvSpPr txBox="1"/>
          <p:nvPr/>
        </p:nvSpPr>
        <p:spPr>
          <a:xfrm>
            <a:off x="1650923" y="6275940"/>
            <a:ext cx="4768430" cy="392415"/>
          </a:xfrm>
          <a:prstGeom prst="rect">
            <a:avLst/>
          </a:prstGeom>
          <a:solidFill>
            <a:srgbClr val="C0504D"/>
          </a:solidFill>
          <a:ln w="38103">
            <a:solidFill>
              <a:srgbClr val="FFFFFF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950" dirty="0">
                <a:solidFill>
                  <a:srgbClr val="FFFFFF"/>
                </a:solidFill>
                <a:latin typeface="Calibri"/>
              </a:rPr>
              <a:t>Cátedra y Taller se aprueban por separado</a:t>
            </a:r>
            <a:endParaRPr lang="es-CL" sz="195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C6440475-87E7-4E21-AF75-D40C55476937}"/>
              </a:ext>
            </a:extLst>
          </p:cNvPr>
          <p:cNvSpPr/>
          <p:nvPr/>
        </p:nvSpPr>
        <p:spPr>
          <a:xfrm>
            <a:off x="8888462" y="2333724"/>
            <a:ext cx="500067" cy="37147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6E3BC"/>
              </a:gs>
            </a:gsLst>
            <a:lin ang="5400000"/>
          </a:gradFill>
          <a:ln w="12701">
            <a:solidFill>
              <a:srgbClr val="C2D69B"/>
            </a:solidFill>
            <a:prstDash val="solid"/>
            <a:miter/>
          </a:ln>
          <a:effectLst>
            <a:outerShdw dist="28400" dir="3806097" algn="tl">
              <a:srgbClr val="4E6128">
                <a:alpha val="50000"/>
              </a:srgbClr>
            </a:outerShdw>
          </a:effectLst>
        </p:spPr>
        <p:txBody>
          <a:bodyPr vert="horz" wrap="square" lIns="91440" tIns="45720" rIns="91440" bIns="45720" anchor="t" anchorCtr="1" compatLnSpc="1"/>
          <a:lstStyle/>
          <a:p>
            <a:pPr algn="ctr">
              <a:spcAft>
                <a:spcPts val="10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b="1" dirty="0">
                <a:solidFill>
                  <a:srgbClr val="000000"/>
                </a:solidFill>
                <a:latin typeface="Calibri" pitchFamily="34"/>
                <a:cs typeface="Arial" pitchFamily="34"/>
              </a:rPr>
              <a:t>T1</a:t>
            </a:r>
            <a:endParaRPr lang="es-ES" dirty="0">
              <a:solidFill>
                <a:srgbClr val="000000"/>
              </a:solidFill>
              <a:latin typeface="Arial" pitchFamily="34"/>
              <a:cs typeface="Arial" pitchFamily="34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CCA9137-9204-4D8C-A58F-3027F714F973}"/>
              </a:ext>
            </a:extLst>
          </p:cNvPr>
          <p:cNvSpPr txBox="1"/>
          <p:nvPr/>
        </p:nvSpPr>
        <p:spPr>
          <a:xfrm>
            <a:off x="8102117" y="3425997"/>
            <a:ext cx="219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Grupal</a:t>
            </a:r>
          </a:p>
        </p:txBody>
      </p:sp>
    </p:spTree>
    <p:extLst>
      <p:ext uri="{BB962C8B-B14F-4D97-AF65-F5344CB8AC3E}">
        <p14:creationId xmlns:p14="http://schemas.microsoft.com/office/powerpoint/2010/main" val="3890879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4089</TotalTime>
  <Words>744</Words>
  <Application>Microsoft Office PowerPoint</Application>
  <PresentationFormat>Widescreen</PresentationFormat>
  <Paragraphs>192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Estructura de las semanas</vt:lpstr>
      <vt:lpstr>PowerPoint Presentation</vt:lpstr>
      <vt:lpstr>Fechas de Evaluación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Ítalo Donoso Barraza</dc:creator>
  <cp:lastModifiedBy>Felipe Andrés Peña Graf</cp:lastModifiedBy>
  <cp:revision>314</cp:revision>
  <dcterms:created xsi:type="dcterms:W3CDTF">2015-10-22T21:31:18Z</dcterms:created>
  <dcterms:modified xsi:type="dcterms:W3CDTF">2019-08-19T16:06:08Z</dcterms:modified>
</cp:coreProperties>
</file>